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8"/>
  </p:notesMasterIdLst>
  <p:handoutMasterIdLst>
    <p:handoutMasterId r:id="rId9"/>
  </p:handoutMasterIdLst>
  <p:sldIdLst>
    <p:sldId id="432" r:id="rId2"/>
    <p:sldId id="449" r:id="rId3"/>
    <p:sldId id="448" r:id="rId4"/>
    <p:sldId id="446" r:id="rId5"/>
    <p:sldId id="447" r:id="rId6"/>
    <p:sldId id="450" r:id="rId7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6600"/>
    <a:srgbClr val="003399"/>
    <a:srgbClr val="008080"/>
    <a:srgbClr val="FFFFFF"/>
    <a:srgbClr val="336699"/>
    <a:srgbClr val="CC0000"/>
    <a:srgbClr val="9D5B9D"/>
    <a:srgbClr val="9900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933" autoAdjust="0"/>
    <p:restoredTop sz="94910" autoAdjust="0"/>
  </p:normalViewPr>
  <p:slideViewPr>
    <p:cSldViewPr snapToGrid="0">
      <p:cViewPr varScale="1">
        <p:scale>
          <a:sx n="116" d="100"/>
          <a:sy n="116" d="100"/>
        </p:scale>
        <p:origin x="15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 dirty="0">
              <a:latin typeface="Calibri Regular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DC037533-458B-414A-8D0F-0DE1A6BB431A}" type="datetime1">
              <a:rPr lang="en-US" altLang="en-US">
                <a:latin typeface="Calibri Regular"/>
              </a:rPr>
              <a:pPr>
                <a:defRPr/>
              </a:pPr>
              <a:t>2/15/2019</a:t>
            </a:fld>
            <a:endParaRPr lang="en-US" altLang="en-US" dirty="0">
              <a:latin typeface="Calibri Regular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 dirty="0">
              <a:latin typeface="Calibri Regular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F9082A74-49A7-44F7-913E-05C358C151C9}" type="slidenum">
              <a:rPr lang="en-US" altLang="en-US">
                <a:latin typeface="Calibri Regular"/>
              </a:rPr>
              <a:pPr/>
              <a:t>‹#›</a:t>
            </a:fld>
            <a:endParaRPr lang="en-US" altLang="en-US" dirty="0">
              <a:latin typeface="Calibr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674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 b="0" i="0">
                <a:latin typeface="Calibri Regular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/>
              <a:t>Click to edit Master text styles</a:t>
            </a:r>
          </a:p>
          <a:p>
            <a:pPr lvl="1"/>
            <a:r>
              <a:rPr lang="en-US" altLang="en-US" noProof="0" dirty="0"/>
              <a:t>Second level</a:t>
            </a:r>
          </a:p>
          <a:p>
            <a:pPr lvl="2"/>
            <a:r>
              <a:rPr lang="en-US" altLang="en-US" noProof="0" dirty="0"/>
              <a:t>Third level</a:t>
            </a:r>
          </a:p>
          <a:p>
            <a:pPr lvl="3"/>
            <a:r>
              <a:rPr lang="en-US" altLang="en-US" noProof="0" dirty="0"/>
              <a:t>Fourth level</a:t>
            </a:r>
          </a:p>
          <a:p>
            <a:pPr lvl="4"/>
            <a:r>
              <a:rPr lang="en-US" altLang="en-US" noProof="0" dirty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 b="0" i="0">
                <a:latin typeface="Calibri Regular"/>
              </a:defRPr>
            </a:lvl1pPr>
          </a:lstStyle>
          <a:p>
            <a:pPr>
              <a:defRPr/>
            </a:pPr>
            <a:fld id="{F4EBE423-FA4C-4109-A680-B64E132339E4}" type="datetime1">
              <a:rPr lang="en-US" altLang="en-US" smtClean="0"/>
              <a:pPr>
                <a:defRPr/>
              </a:pPr>
              <a:t>2/15/2019</a:t>
            </a:fld>
            <a:endParaRPr lang="en-US" alt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 b="0" i="0">
                <a:latin typeface="Calibri Regular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 b="0" i="0">
                <a:latin typeface="Calibri Regular"/>
              </a:defRPr>
            </a:lvl1pPr>
          </a:lstStyle>
          <a:p>
            <a:fld id="{5BCA9B7E-301E-4610-AC58-1837AACCBFA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72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i="0" dirty="0">
              <a:latin typeface="Calibri Regular"/>
            </a:endParaRP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8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5E8F-AEDC-4434-AF61-CBF3EC12808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39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3FDAE-D57C-46AD-911C-7CF5F31AEEA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01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83EFA4-6284-4AB8-B3E7-5E7F2FB51AB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065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AFFC3-0C30-4563-8F05-E03C50B9DFE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380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14F17-CE23-4720-B844-8A549BD9650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4192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D1D61-2D6A-4081-AD15-3E7FA526351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77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5C211-9645-4D05-B941-BF70B00C14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2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C0595-9900-4D45-AFB5-2A852F3A76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36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8BBDFB-9B7A-4FFA-A99C-1661A35E9C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343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5C9C-A170-49F1-8126-8FEF2203589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07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 i="0">
                <a:latin typeface="Calibri Regular"/>
              </a:defRPr>
            </a:lvl1pPr>
          </a:lstStyle>
          <a:p>
            <a:fld id="{A9B7374D-636F-48DF-88AE-6A92757C8362}" type="slidenum">
              <a:rPr lang="en-US" altLang="en-US" smtClean="0"/>
              <a:pPr/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8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 b="0" i="0">
          <a:solidFill>
            <a:schemeClr val="folHlink"/>
          </a:solidFill>
          <a:latin typeface="Calibri Regular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 b="0" i="0">
          <a:solidFill>
            <a:srgbClr val="003399"/>
          </a:solidFill>
          <a:latin typeface="Calibri Regular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b="0" i="0">
          <a:solidFill>
            <a:schemeClr val="tx1"/>
          </a:solidFill>
          <a:latin typeface="Calibri Regular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b="0" i="0">
          <a:solidFill>
            <a:schemeClr val="tx1"/>
          </a:solidFill>
          <a:latin typeface="Calibri Regular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 b="0" i="0">
          <a:solidFill>
            <a:schemeClr val="tx1"/>
          </a:solidFill>
          <a:latin typeface="Calibri Regular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b="0" i="0">
          <a:solidFill>
            <a:schemeClr val="tx1"/>
          </a:solidFill>
          <a:latin typeface="Calibri Regular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3.pn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COMP 3711</a:t>
            </a:r>
          </a:p>
        </p:txBody>
      </p:sp>
      <p:sp>
        <p:nvSpPr>
          <p:cNvPr id="3077" name="Subtitle 1"/>
          <p:cNvSpPr>
            <a:spLocks noGrp="1"/>
          </p:cNvSpPr>
          <p:nvPr>
            <p:ph type="subTitle" sz="quarter" idx="1"/>
          </p:nvPr>
        </p:nvSpPr>
        <p:spPr>
          <a:xfrm>
            <a:off x="827248" y="2683338"/>
            <a:ext cx="7162800" cy="3094037"/>
          </a:xfrm>
        </p:spPr>
        <p:txBody>
          <a:bodyPr/>
          <a:lstStyle/>
          <a:p>
            <a:pPr algn="ctr"/>
            <a:r>
              <a:rPr lang="en-US" altLang="en-US" sz="2800" dirty="0"/>
              <a:t>Tutorial </a:t>
            </a:r>
            <a:r>
              <a:rPr lang="en-US" altLang="en-US" sz="2800" dirty="0" smtClean="0"/>
              <a:t>3a</a:t>
            </a:r>
            <a:endParaRPr lang="en-US" altLang="en-US" sz="2800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1672499-C5F6-49BF-8E06-07C6AE842E46}" type="slidenum">
              <a:rPr lang="en-US" altLang="en-US" sz="800">
                <a:latin typeface="Calibri Regular"/>
              </a:rPr>
              <a:pPr/>
              <a:t>1</a:t>
            </a:fld>
            <a:endParaRPr lang="en-US" altLang="en-US" sz="1400" dirty="0">
              <a:latin typeface="Calibri Regular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1033463" y="4564063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defTabSz="915988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16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US" sz="1800" kern="0" dirty="0">
              <a:latin typeface="Calibri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C8F2-0806-414A-BEF0-629210A0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Question </a:t>
            </a:r>
            <a:r>
              <a:rPr lang="en-US" sz="2400" dirty="0" smtClean="0"/>
              <a:t>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689A1-CA0D-7A4F-8EE3-89ED4607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" y="914400"/>
                <a:ext cx="8401050" cy="5410200"/>
              </a:xfrm>
            </p:spPr>
            <p:txBody>
              <a:bodyPr/>
              <a:lstStyle/>
              <a:p>
                <a:r>
                  <a:rPr lang="en-HK" sz="2200" dirty="0">
                    <a:solidFill>
                      <a:schemeClr val="tx1"/>
                    </a:solidFill>
                  </a:rPr>
                  <a:t>Using the </a:t>
                </a:r>
                <a:r>
                  <a:rPr lang="en-HK" sz="2200" i="1" dirty="0">
                    <a:solidFill>
                      <a:schemeClr val="tx1"/>
                    </a:solidFill>
                  </a:rPr>
                  <a:t>Master Theorem</a:t>
                </a:r>
                <a:r>
                  <a:rPr lang="en-HK" sz="2200" dirty="0">
                    <a:solidFill>
                      <a:schemeClr val="tx1"/>
                    </a:solidFill>
                  </a:rPr>
                  <a:t>, give asymptotic tight bounds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sz="2200" dirty="0">
                  <a:solidFill>
                    <a:schemeClr val="tx1"/>
                  </a:solidFill>
                </a:endParaRPr>
              </a:p>
              <a:p>
                <a:r>
                  <a:rPr lang="en-HK" sz="2200" dirty="0">
                    <a:solidFill>
                      <a:schemeClr val="tx1"/>
                    </a:solidFill>
                  </a:rPr>
                  <a:t>(a)</a:t>
                </a: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r>
                  <a:rPr lang="en-HK" sz="2200" dirty="0">
                    <a:solidFill>
                      <a:schemeClr val="tx1"/>
                    </a:solidFill>
                  </a:rPr>
                  <a:t>(b)</a:t>
                </a: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r>
                  <a:rPr lang="en-HK" sz="2200" dirty="0">
                    <a:solidFill>
                      <a:schemeClr val="tx1"/>
                    </a:solidFill>
                  </a:rPr>
                  <a:t>(c)</a:t>
                </a: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r>
                  <a:rPr lang="en-HK" sz="2200" dirty="0">
                    <a:solidFill>
                      <a:schemeClr val="tx1"/>
                    </a:solidFill>
                  </a:rPr>
                  <a:t>(d)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689A1-CA0D-7A4F-8EE3-89ED4607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" y="914400"/>
                <a:ext cx="8401050" cy="5410200"/>
              </a:xfrm>
              <a:blipFill>
                <a:blip r:embed="rId2"/>
                <a:stretch>
                  <a:fillRect l="-943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7B53-6149-974E-97CD-02FF839BB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2</a:t>
            </a:fld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EFB5D8-8655-8A40-B594-3271FAB6E19E}"/>
                  </a:ext>
                </a:extLst>
              </p:cNvPr>
              <p:cNvSpPr txBox="1"/>
              <p:nvPr/>
            </p:nvSpPr>
            <p:spPr>
              <a:xfrm>
                <a:off x="1218164" y="1351072"/>
                <a:ext cx="65025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200" b="0" dirty="0">
                    <a:latin typeface="Calibri" panose="020F0502020204030204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EFB5D8-8655-8A40-B594-3271FAB6E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64" y="1351072"/>
                <a:ext cx="6502588" cy="769441"/>
              </a:xfrm>
              <a:prstGeom prst="rect">
                <a:avLst/>
              </a:prstGeom>
              <a:blipFill>
                <a:blip r:embed="rId3"/>
                <a:stretch>
                  <a:fillRect l="-9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88EB36-2967-E342-8898-7F1F9439BBCF}"/>
                  </a:ext>
                </a:extLst>
              </p:cNvPr>
              <p:cNvSpPr txBox="1"/>
              <p:nvPr/>
            </p:nvSpPr>
            <p:spPr>
              <a:xfrm>
                <a:off x="1218164" y="2850059"/>
                <a:ext cx="65025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200" b="0" dirty="0">
                    <a:latin typeface="Calibri" panose="020F0502020204030204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88EB36-2967-E342-8898-7F1F9439B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64" y="2850059"/>
                <a:ext cx="6502588" cy="769441"/>
              </a:xfrm>
              <a:prstGeom prst="rect">
                <a:avLst/>
              </a:prstGeom>
              <a:blipFill>
                <a:blip r:embed="rId4"/>
                <a:stretch>
                  <a:fillRect l="-9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3FFF3F-1983-6948-8B0A-270476CABCA9}"/>
                  </a:ext>
                </a:extLst>
              </p:cNvPr>
              <p:cNvSpPr txBox="1"/>
              <p:nvPr/>
            </p:nvSpPr>
            <p:spPr>
              <a:xfrm>
                <a:off x="1218164" y="4208572"/>
                <a:ext cx="65025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200" b="0" dirty="0">
                    <a:latin typeface="Calibri" panose="020F0502020204030204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3FFF3F-1983-6948-8B0A-270476CA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64" y="4208572"/>
                <a:ext cx="6502588" cy="769441"/>
              </a:xfrm>
              <a:prstGeom prst="rect">
                <a:avLst/>
              </a:prstGeom>
              <a:blipFill>
                <a:blip r:embed="rId5"/>
                <a:stretch>
                  <a:fillRect l="-9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2EEB2E-D0EA-EC41-8595-3D960B1E3ECC}"/>
                  </a:ext>
                </a:extLst>
              </p:cNvPr>
              <p:cNvSpPr txBox="1"/>
              <p:nvPr/>
            </p:nvSpPr>
            <p:spPr>
              <a:xfrm>
                <a:off x="1218164" y="5747584"/>
                <a:ext cx="65025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200" b="0" dirty="0">
                    <a:latin typeface="Calibri" panose="020F0502020204030204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2EEB2E-D0EA-EC41-8595-3D960B1E3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64" y="5747584"/>
                <a:ext cx="6502588" cy="769441"/>
              </a:xfrm>
              <a:prstGeom prst="rect">
                <a:avLst/>
              </a:prstGeom>
              <a:blipFill>
                <a:blip r:embed="rId6"/>
                <a:stretch>
                  <a:fillRect l="-9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0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C8F2-0806-414A-BEF0-629210A0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Question </a:t>
            </a:r>
            <a:r>
              <a:rPr lang="en-US" sz="2400" dirty="0" smtClean="0"/>
              <a:t>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689A1-CA0D-7A4F-8EE3-89ED4607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" y="914400"/>
                <a:ext cx="8401050" cy="5410200"/>
              </a:xfrm>
            </p:spPr>
            <p:txBody>
              <a:bodyPr/>
              <a:lstStyle/>
              <a:p>
                <a:r>
                  <a:rPr lang="en-HK" sz="2200" dirty="0">
                    <a:solidFill>
                      <a:schemeClr val="tx1"/>
                    </a:solidFill>
                  </a:rPr>
                  <a:t>Using the </a:t>
                </a:r>
                <a:r>
                  <a:rPr lang="en-HK" sz="2200" i="1" dirty="0">
                    <a:solidFill>
                      <a:schemeClr val="tx1"/>
                    </a:solidFill>
                  </a:rPr>
                  <a:t>Master Theorem</a:t>
                </a:r>
                <a:r>
                  <a:rPr lang="en-HK" sz="2200" dirty="0">
                    <a:solidFill>
                      <a:schemeClr val="tx1"/>
                    </a:solidFill>
                  </a:rPr>
                  <a:t>, give asymptotic tight bounds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sz="2200" dirty="0">
                  <a:solidFill>
                    <a:schemeClr val="tx1"/>
                  </a:solidFill>
                </a:endParaRPr>
              </a:p>
              <a:p>
                <a:r>
                  <a:rPr lang="en-HK" sz="2200" dirty="0" smtClean="0">
                    <a:solidFill>
                      <a:schemeClr val="tx1"/>
                    </a:solidFill>
                  </a:rPr>
                  <a:t>(e)</a:t>
                </a:r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r>
                  <a:rPr lang="en-HK" sz="2200" dirty="0" smtClean="0">
                    <a:solidFill>
                      <a:schemeClr val="tx1"/>
                    </a:solidFill>
                  </a:rPr>
                  <a:t>(f)</a:t>
                </a:r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r>
                  <a:rPr lang="en-HK" sz="2200" dirty="0" smtClean="0">
                    <a:solidFill>
                      <a:schemeClr val="tx1"/>
                    </a:solidFill>
                  </a:rPr>
                  <a:t>(g)</a:t>
                </a:r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endParaRPr lang="en-HK" sz="2200" dirty="0">
                  <a:solidFill>
                    <a:schemeClr val="tx1"/>
                  </a:solidFill>
                </a:endParaRPr>
              </a:p>
              <a:p>
                <a:r>
                  <a:rPr lang="en-HK" sz="2200" dirty="0" smtClean="0">
                    <a:solidFill>
                      <a:schemeClr val="tx1"/>
                    </a:solidFill>
                  </a:rPr>
                  <a:t>(h)</a:t>
                </a:r>
                <a:endParaRPr lang="en-HK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689A1-CA0D-7A4F-8EE3-89ED4607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" y="914400"/>
                <a:ext cx="8401050" cy="5410200"/>
              </a:xfrm>
              <a:blipFill>
                <a:blip r:embed="rId2"/>
                <a:stretch>
                  <a:fillRect l="-943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7B53-6149-974E-97CD-02FF839BB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z="2000" smtClean="0"/>
              <a:pPr/>
              <a:t>3</a:t>
            </a:fld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EFB5D8-8655-8A40-B594-3271FAB6E19E}"/>
                  </a:ext>
                </a:extLst>
              </p:cNvPr>
              <p:cNvSpPr txBox="1"/>
              <p:nvPr/>
            </p:nvSpPr>
            <p:spPr>
              <a:xfrm>
                <a:off x="1218164" y="1351072"/>
                <a:ext cx="65025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200" b="0" dirty="0">
                    <a:latin typeface="Calibri" panose="020F0502020204030204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EFB5D8-8655-8A40-B594-3271FAB6E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64" y="1351072"/>
                <a:ext cx="6502588" cy="769441"/>
              </a:xfrm>
              <a:prstGeom prst="rect">
                <a:avLst/>
              </a:prstGeom>
              <a:blipFill>
                <a:blip r:embed="rId3"/>
                <a:stretch>
                  <a:fillRect l="-9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88EB36-2967-E342-8898-7F1F9439BBCF}"/>
                  </a:ext>
                </a:extLst>
              </p:cNvPr>
              <p:cNvSpPr txBox="1"/>
              <p:nvPr/>
            </p:nvSpPr>
            <p:spPr>
              <a:xfrm>
                <a:off x="1218164" y="2850059"/>
                <a:ext cx="65025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200" b="0" dirty="0">
                    <a:latin typeface="Calibri" panose="020F0502020204030204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88EB36-2967-E342-8898-7F1F9439B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64" y="2850059"/>
                <a:ext cx="6502588" cy="769441"/>
              </a:xfrm>
              <a:prstGeom prst="rect">
                <a:avLst/>
              </a:prstGeom>
              <a:blipFill>
                <a:blip r:embed="rId4"/>
                <a:stretch>
                  <a:fillRect l="-9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3FFF3F-1983-6948-8B0A-270476CABCA9}"/>
                  </a:ext>
                </a:extLst>
              </p:cNvPr>
              <p:cNvSpPr txBox="1"/>
              <p:nvPr/>
            </p:nvSpPr>
            <p:spPr>
              <a:xfrm>
                <a:off x="1218164" y="4208572"/>
                <a:ext cx="65025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200" b="0" dirty="0">
                    <a:latin typeface="Calibri" panose="020F0502020204030204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=99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/10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3FFF3F-1983-6948-8B0A-270476CA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64" y="4208572"/>
                <a:ext cx="6502588" cy="769441"/>
              </a:xfrm>
              <a:prstGeom prst="rect">
                <a:avLst/>
              </a:prstGeom>
              <a:blipFill>
                <a:blip r:embed="rId5"/>
                <a:stretch>
                  <a:fillRect l="-9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2EEB2E-D0EA-EC41-8595-3D960B1E3ECC}"/>
                  </a:ext>
                </a:extLst>
              </p:cNvPr>
              <p:cNvSpPr txBox="1"/>
              <p:nvPr/>
            </p:nvSpPr>
            <p:spPr>
              <a:xfrm>
                <a:off x="1218164" y="5747584"/>
                <a:ext cx="65025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200" b="0" dirty="0">
                    <a:latin typeface="Calibri" panose="020F0502020204030204" pitchFamily="34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=101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/10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2EEB2E-D0EA-EC41-8595-3D960B1E3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64" y="5747584"/>
                <a:ext cx="6502588" cy="769441"/>
              </a:xfrm>
              <a:prstGeom prst="rect">
                <a:avLst/>
              </a:prstGeom>
              <a:blipFill>
                <a:blip r:embed="rId6"/>
                <a:stretch>
                  <a:fillRect l="-9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1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 sz="105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335" y="970774"/>
                <a:ext cx="695787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75000"/>
                </a:pP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𝑇</m:t>
                    </m:r>
                    <m:d>
                      <m:d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𝑎𝑇</m:t>
                    </m:r>
                    <m:d>
                      <m:d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/</m:t>
                        </m:r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𝑏</m:t>
                        </m:r>
                      </m:e>
                    </m:d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+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𝑓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US" sz="210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,        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𝑐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func>
                      <m:funcPr>
                        <m:ctrlPr>
                          <a:rPr lang="mr-IN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10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sz="2100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" y="970774"/>
                <a:ext cx="6957874" cy="415498"/>
              </a:xfrm>
              <a:prstGeom prst="rect">
                <a:avLst/>
              </a:prstGeom>
              <a:blipFill>
                <a:blip r:embed="rId2"/>
                <a:stretch>
                  <a:fillRect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4335" y="1460250"/>
                <a:ext cx="8116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1. 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charset="0"/>
                        <a:ea typeface="Calibri" charset="0"/>
                        <a:cs typeface="Calibri" charset="0"/>
                      </a:rPr>
                      <m:t>  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 for some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&gt;0 </m:t>
                    </m:r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   =&gt;   </a:t>
                </a:r>
                <a:r>
                  <a:rPr lang="en-US" sz="200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" y="1460250"/>
                <a:ext cx="8116410" cy="400110"/>
              </a:xfrm>
              <a:prstGeom prst="rect">
                <a:avLst/>
              </a:prstGeom>
              <a:blipFill>
                <a:blip r:embed="rId3"/>
                <a:stretch>
                  <a:fillRect l="-75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126" y="1921915"/>
                <a:ext cx="8929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2. 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charset="0"/>
                        <a:ea typeface="Calibri" charset="0"/>
                        <a:cs typeface="Calibri" charset="0"/>
                      </a:rPr>
                      <m:t>  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 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                                     =&gt;   </a:t>
                </a:r>
                <a:r>
                  <a:rPr lang="en-US" sz="200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6" y="1921915"/>
                <a:ext cx="8929331" cy="400110"/>
              </a:xfrm>
              <a:prstGeom prst="rect">
                <a:avLst/>
              </a:prstGeom>
              <a:blipFill>
                <a:blip r:embed="rId4"/>
                <a:stretch>
                  <a:fillRect l="-68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7917" y="2356125"/>
                <a:ext cx="9511766" cy="772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3. 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 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 for some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𝜖</m:t>
                    </m:r>
                    <m:r>
                      <a:rPr lang="en-US" sz="15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&gt;0  &amp;   </m:t>
                    </m:r>
                    <m:r>
                      <a:rPr lang="en-US" sz="15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𝑎𝑓</m:t>
                    </m:r>
                    <m:d>
                      <m:dPr>
                        <m:ctrlP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/</m:t>
                        </m:r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𝑏</m:t>
                        </m:r>
                      </m:e>
                    </m:d>
                    <m:r>
                      <a:rPr lang="en-US" sz="15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≤</m:t>
                    </m:r>
                    <m:r>
                      <a:rPr lang="en-US" sz="15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𝑑𝑓</m:t>
                    </m:r>
                    <m:d>
                      <m:dPr>
                        <m:ctrlP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𝑑</m:t>
                    </m:r>
                    <m:r>
                      <a:rPr lang="en-US" sz="15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&lt;1 </m:t>
                    </m:r>
                  </m:oMath>
                </a14:m>
                <a:r>
                  <a:rPr lang="en-US" sz="1500" dirty="0">
                    <a:latin typeface="Calibri" charset="0"/>
                    <a:ea typeface="Calibri" charset="0"/>
                    <a:cs typeface="Calibri" charset="0"/>
                  </a:rPr>
                  <a:t>and large enough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endParaRPr lang="en-US" sz="15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>
                  <a:spcAft>
                    <a:spcPts val="450"/>
                  </a:spcAft>
                </a:pP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                                                                          =&gt;  </a:t>
                </a:r>
                <a:r>
                  <a:rPr lang="en-US" sz="200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17" y="2356125"/>
                <a:ext cx="9511766" cy="772006"/>
              </a:xfrm>
              <a:prstGeom prst="rect">
                <a:avLst/>
              </a:prstGeom>
              <a:blipFill>
                <a:blip r:embed="rId5"/>
                <a:stretch>
                  <a:fillRect l="-705"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9611" y="98003"/>
                <a:ext cx="69242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Recall the version of the Master Theorem for equalities we saw</a:t>
                </a:r>
                <a:endParaRPr lang="en-HK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HK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HK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sz="2000" i="1" dirty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HK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HK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sz="20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HK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constants</a:t>
                </a:r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HK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11" y="98003"/>
                <a:ext cx="6924292" cy="707886"/>
              </a:xfrm>
              <a:prstGeom prst="rect">
                <a:avLst/>
              </a:prstGeom>
              <a:blipFill>
                <a:blip r:embed="rId6"/>
                <a:stretch>
                  <a:fillRect l="-880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4708" y="3324823"/>
                <a:ext cx="6924292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 </a:t>
                </a:r>
                <a:r>
                  <a:rPr lang="en-HK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 This simplifies to </a:t>
                </a:r>
                <a:endParaRPr lang="en-HK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08" y="3324823"/>
                <a:ext cx="6924292" cy="439736"/>
              </a:xfrm>
              <a:prstGeom prst="rect">
                <a:avLst/>
              </a:prstGeom>
              <a:blipFill>
                <a:blip r:embed="rId7"/>
                <a:stretch>
                  <a:fillRect l="-968" t="-137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5832" y="3951839"/>
                <a:ext cx="5188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1. </a:t>
                </a:r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charset="0"/>
                        <a:ea typeface="Calibri" charset="0"/>
                        <a:cs typeface="Calibri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  </m:t>
                    </m:r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   =&gt;   </a:t>
                </a: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32" y="3951839"/>
                <a:ext cx="5188484" cy="400110"/>
              </a:xfrm>
              <a:prstGeom prst="rect">
                <a:avLst/>
              </a:prstGeom>
              <a:blipFill>
                <a:blip r:embed="rId8"/>
                <a:stretch>
                  <a:fillRect l="-12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2624" y="4481617"/>
                <a:ext cx="5171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2. If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𝑐</m:t>
                    </m:r>
                  </m:oMath>
                </a14:m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        =&gt;   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24" y="4481617"/>
                <a:ext cx="5171692" cy="400110"/>
              </a:xfrm>
              <a:prstGeom prst="rect">
                <a:avLst/>
              </a:prstGeom>
              <a:blipFill>
                <a:blip r:embed="rId9"/>
                <a:stretch>
                  <a:fillRect l="-117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95832" y="4957547"/>
                <a:ext cx="5188484" cy="451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3. 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   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&gt;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𝑐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        </m:t>
                    </m:r>
                  </m:oMath>
                </a14:m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=&gt;   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32" y="4957547"/>
                <a:ext cx="5188484" cy="451086"/>
              </a:xfrm>
              <a:prstGeom prst="rect">
                <a:avLst/>
              </a:prstGeom>
              <a:blipFill>
                <a:blip r:embed="rId10"/>
                <a:stretch>
                  <a:fillRect l="-1293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850" y="5753138"/>
                <a:ext cx="7699334" cy="90268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𝑎𝑓</m:t>
                    </m:r>
                    <m:d>
                      <m:dPr>
                        <m:ctrlP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/</m:t>
                        </m:r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𝑏</m:t>
                        </m:r>
                      </m:e>
                    </m:d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≤</m:t>
                    </m:r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𝑑𝑓</m:t>
                    </m:r>
                    <m:d>
                      <m:dPr>
                        <m:ctrlP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becomes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𝑎</m:t>
                    </m:r>
                    <m:sSup>
                      <m:sSupPr>
                        <m:ctrlP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alibri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alibri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alibri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Calibri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charset="0"/>
                          </a:rPr>
                          <m:t>𝑘</m:t>
                        </m:r>
                      </m:sup>
                    </m:sSup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≤</m:t>
                    </m:r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𝑑</m:t>
                    </m:r>
                    <m:sSup>
                      <m:sSupPr>
                        <m:ctrlP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charset="0"/>
                          </a:rPr>
                          <m:t>𝑘</m:t>
                        </m:r>
                      </m:sup>
                    </m:sSup>
                    <m:r>
                      <a:rPr lang="en-US" sz="1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charset="0"/>
                      </a:rPr>
                      <m:t>,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i.e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cs typeface="Calibri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1400" i="1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cs typeface="Calibri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cs typeface="Calibri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cs typeface="Calibri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1400" i="1">
                        <a:solidFill>
                          <a:srgbClr val="0099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≤</m:t>
                    </m:r>
                    <m:r>
                      <a:rPr lang="en-US" sz="1400" i="1">
                        <a:solidFill>
                          <a:srgbClr val="0099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𝑑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.</m:t>
                    </m:r>
                  </m:oMath>
                </a14:m>
                <a:r>
                  <a:rPr lang="en-US" sz="1400" b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</a:t>
                </a:r>
                <a:br>
                  <a:rPr lang="en-US" sz="1400" b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</a:br>
                <a:r>
                  <a:rPr lang="en-US" sz="1400" b="0" dirty="0" smtClean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This is  </a:t>
                </a:r>
                <a:r>
                  <a:rPr lang="en-US" sz="1400" dirty="0" smtClean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true  </a:t>
                </a:r>
                <a:r>
                  <a:rPr lang="en-US" sz="1400" dirty="0" err="1" smtClean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iff</a:t>
                </a:r>
                <a:r>
                  <a:rPr lang="en-US" sz="1400" dirty="0" smtClean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  <m:r>
                              <a:rPr lang="en-US" sz="1400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sz="1400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  <m:r>
                              <a:rPr lang="en-US" sz="1400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400" b="0" i="0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= </m:t>
                            </m:r>
                            <m:r>
                              <a:rPr lang="en-US" sz="1400" b="1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sz="1400" b="1" i="1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panose="020F0502020204030204" pitchFamily="34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US" sz="1400" b="1" dirty="0" smtClean="0">
                    <a:solidFill>
                      <a:srgbClr val="009999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1" i="1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1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  <m:r>
                              <a:rPr lang="en-US" sz="1400" b="1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sz="1400" b="1" i="1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panose="020F0502020204030204" pitchFamily="34" charset="0"/>
                          </a:rPr>
                          <m:t>𝒃</m:t>
                        </m:r>
                      </m:e>
                    </m:func>
                    <m:r>
                      <a:rPr lang="en-US" sz="1400" b="1" i="1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sz="1400" b="1" i="1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1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sz="1400" b="1" i="1" smtClean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</m:func>
                    <m:r>
                      <a:rPr lang="en-US" sz="1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400" b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/>
                </a:r>
                <a:br>
                  <a:rPr lang="en-US" sz="1400" b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</a:br>
                <a:r>
                  <a:rPr lang="en-US" sz="1400" dirty="0" smtClean="0">
                    <a:solidFill>
                      <a:schemeClr val="bg2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Recall 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sz="1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&gt;</m:t>
                    </m:r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𝑐</m:t>
                    </m:r>
                    <m:r>
                      <a:rPr lang="en-US" sz="1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.</m:t>
                    </m:r>
                  </m:oMath>
                </a14:m>
                <a:r>
                  <a:rPr lang="en-US" sz="1400" dirty="0" smtClean="0">
                    <a:solidFill>
                      <a:schemeClr val="bg2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Then </a:t>
                </a:r>
                <a:r>
                  <a:rPr lang="en-US" sz="1400" b="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&lt;0.</m:t>
                    </m:r>
                    <m:r>
                      <a:rPr lang="en-US" sz="1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4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Set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1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&lt;1.</m:t>
                    </m:r>
                  </m:oMath>
                </a14:m>
                <a:r>
                  <a:rPr lang="en-US" sz="14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func>
                    <m:r>
                      <a:rPr lang="en-US" sz="1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libri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solidFill>
                      <a:srgbClr val="7030A0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a</a:t>
                </a:r>
                <a:r>
                  <a:rPr lang="en-US" sz="14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nd 2</a:t>
                </a:r>
                <a:r>
                  <a:rPr lang="en-US" sz="1400" b="0" baseline="30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nd</a:t>
                </a:r>
                <a:r>
                  <a:rPr lang="en-US" sz="14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part of condition 3 is satisfied.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" y="5753138"/>
                <a:ext cx="7699334" cy="902683"/>
              </a:xfrm>
              <a:prstGeom prst="rect">
                <a:avLst/>
              </a:prstGeom>
              <a:blipFill>
                <a:blip r:embed="rId11"/>
                <a:stretch>
                  <a:fillRect l="-158" b="-53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 bwMode="auto">
          <a:xfrm>
            <a:off x="1604737" y="3981973"/>
            <a:ext cx="5570674" cy="1553751"/>
          </a:xfrm>
          <a:prstGeom prst="roundRect">
            <a:avLst/>
          </a:prstGeom>
          <a:solidFill>
            <a:srgbClr val="00B0F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8317" y="1427562"/>
            <a:ext cx="8953389" cy="1669944"/>
          </a:xfrm>
          <a:prstGeom prst="roundRect">
            <a:avLst/>
          </a:prstGeom>
          <a:solidFill>
            <a:srgbClr val="00B0F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1249" y="3444283"/>
            <a:ext cx="1327146" cy="52322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about 2</a:t>
            </a:r>
            <a:r>
              <a:rPr lang="en-US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part of (3)?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 bwMode="auto">
          <a:xfrm flipH="1" flipV="1">
            <a:off x="6433926" y="2668859"/>
            <a:ext cx="1990896" cy="775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6" idx="2"/>
          </p:cNvCxnSpPr>
          <p:nvPr/>
        </p:nvCxnSpPr>
        <p:spPr bwMode="auto">
          <a:xfrm flipH="1">
            <a:off x="6928626" y="3967503"/>
            <a:ext cx="1496196" cy="1207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45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3" grpId="0" animBg="1"/>
      <p:bldP spid="6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idx="1"/>
              </p:nvPr>
            </p:nvSpPr>
            <p:spPr>
              <a:xfrm>
                <a:off x="218940" y="100064"/>
                <a:ext cx="7848600" cy="753465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We use the specialized </a:t>
                </a:r>
                <a:r>
                  <a:rPr lang="en-US" dirty="0">
                    <a:solidFill>
                      <a:schemeClr val="bg2"/>
                    </a:solidFill>
                  </a:rPr>
                  <a:t>version of Master Theorem from previous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page:</a:t>
                </a:r>
                <a:br>
                  <a:rPr lang="en-US" dirty="0" smtClean="0">
                    <a:solidFill>
                      <a:schemeClr val="bg2"/>
                    </a:solidFill>
                  </a:rPr>
                </a:br>
                <a:r>
                  <a:rPr lang="en-HK" dirty="0" smtClean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HK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HK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constants</a:t>
                </a:r>
                <a:r>
                  <a:rPr lang="en-HK" dirty="0" smtClean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HK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940" y="100064"/>
                <a:ext cx="7848600" cy="753465"/>
              </a:xfrm>
              <a:blipFill>
                <a:blip r:embed="rId2"/>
                <a:stretch>
                  <a:fillRect l="-622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9771" y="843583"/>
                <a:ext cx="6924292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 </a:t>
                </a:r>
                <a:r>
                  <a:rPr lang="en-HK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 </a:t>
                </a:r>
                <a:endParaRPr lang="en-HK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71" y="843583"/>
                <a:ext cx="6924292" cy="439736"/>
              </a:xfrm>
              <a:prstGeom prst="rect">
                <a:avLst/>
              </a:prstGeom>
              <a:blipFill>
                <a:blip r:embed="rId3"/>
                <a:stretch>
                  <a:fillRect l="-968" t="-137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3367" y="823810"/>
                <a:ext cx="695787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75000"/>
                </a:pP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𝑇</m:t>
                    </m:r>
                    <m:d>
                      <m:d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𝑎𝑇</m:t>
                    </m:r>
                    <m:d>
                      <m:d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/</m:t>
                        </m:r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𝑏</m:t>
                        </m:r>
                      </m:e>
                    </m:d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+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𝑓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US" sz="210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,        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𝑐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func>
                      <m:funcPr>
                        <m:ctrlPr>
                          <a:rPr lang="mr-IN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10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𝑎</m:t>
                        </m:r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.</m:t>
                        </m:r>
                      </m:e>
                    </m:func>
                  </m:oMath>
                </a14:m>
                <a:endParaRPr lang="en-US" sz="2100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7" y="823810"/>
                <a:ext cx="6957874" cy="415498"/>
              </a:xfrm>
              <a:prstGeom prst="rect">
                <a:avLst/>
              </a:prstGeom>
              <a:blipFill>
                <a:blip r:embed="rId4"/>
                <a:stretch>
                  <a:fillRect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367" y="1330478"/>
                <a:ext cx="3290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1. </a:t>
                </a:r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 </m:t>
                    </m:r>
                  </m:oMath>
                </a14:m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=&gt;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7" y="1330478"/>
                <a:ext cx="3290418" cy="400110"/>
              </a:xfrm>
              <a:prstGeom prst="rect">
                <a:avLst/>
              </a:prstGeom>
              <a:blipFill>
                <a:blip r:embed="rId5"/>
                <a:stretch>
                  <a:fillRect l="-185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3367" y="1787778"/>
                <a:ext cx="38108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2. If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𝑐</m:t>
                    </m:r>
                  </m:oMath>
                </a14:m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 =&gt; 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7" y="1787778"/>
                <a:ext cx="3810808" cy="400110"/>
              </a:xfrm>
              <a:prstGeom prst="rect">
                <a:avLst/>
              </a:prstGeom>
              <a:blipFill>
                <a:blip r:embed="rId6"/>
                <a:stretch>
                  <a:fillRect l="-160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3367" y="2245078"/>
                <a:ext cx="5188484" cy="451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3. 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&gt;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𝑐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=&gt;  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7" y="2245078"/>
                <a:ext cx="5188484" cy="451086"/>
              </a:xfrm>
              <a:prstGeom prst="rect">
                <a:avLst/>
              </a:prstGeom>
              <a:blipFill>
                <a:blip r:embed="rId7"/>
                <a:stretch>
                  <a:fillRect l="-117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 bwMode="auto">
          <a:xfrm>
            <a:off x="116684" y="1291986"/>
            <a:ext cx="4949771" cy="1444450"/>
          </a:xfrm>
          <a:prstGeom prst="roundRect">
            <a:avLst/>
          </a:prstGeom>
          <a:solidFill>
            <a:srgbClr val="00B0F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7C96071-D359-ED43-A386-E7BB6EA7D0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8940" y="2858778"/>
                <a:ext cx="8025970" cy="830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800" kern="0" dirty="0" smtClean="0">
                    <a:solidFill>
                      <a:schemeClr val="tx1"/>
                    </a:solidFill>
                  </a:rPr>
                  <a:t>(a)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sz="1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:  This is </a:t>
                </a:r>
                <a:r>
                  <a:rPr lang="en-US" sz="1800" kern="0" dirty="0">
                    <a:solidFill>
                      <a:srgbClr val="FF0000"/>
                    </a:solidFill>
                  </a:rPr>
                  <a:t>case 3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HK" sz="18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HK" sz="18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HK" sz="18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sz="180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sz="1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sz="180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kern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  </m:t>
                      </m:r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7C96071-D359-ED43-A386-E7BB6EA7D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940" y="2858778"/>
                <a:ext cx="8025970" cy="830750"/>
              </a:xfrm>
              <a:prstGeom prst="rect">
                <a:avLst/>
              </a:prstGeom>
              <a:blipFill>
                <a:blip r:embed="rId8"/>
                <a:stretch>
                  <a:fillRect l="-6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F8B50DC-0C35-BC47-9977-BC47E83E5E1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8940" y="4796084"/>
                <a:ext cx="7848600" cy="1145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800" kern="0" dirty="0">
                    <a:solidFill>
                      <a:schemeClr val="tx1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: This is </a:t>
                </a:r>
                <a:r>
                  <a:rPr lang="en-US" sz="1800" kern="0" dirty="0">
                    <a:solidFill>
                      <a:srgbClr val="FF0000"/>
                    </a:solidFill>
                  </a:rPr>
                  <a:t>case 2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HK" sz="18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HK" sz="18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sz="180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18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kern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F8B50DC-0C35-BC47-9977-BC47E83E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940" y="4796084"/>
                <a:ext cx="7848600" cy="1145628"/>
              </a:xfrm>
              <a:prstGeom prst="rect">
                <a:avLst/>
              </a:prstGeom>
              <a:blipFill>
                <a:blip r:embed="rId9"/>
                <a:stretch>
                  <a:fillRect l="-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0715590-16BE-DC43-BE2E-4333876916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3367" y="5745742"/>
                <a:ext cx="7848600" cy="1145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800" kern="0" dirty="0">
                    <a:solidFill>
                      <a:schemeClr val="tx1"/>
                    </a:solidFill>
                  </a:rPr>
                  <a:t>(d)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: This is </a:t>
                </a:r>
                <a:r>
                  <a:rPr lang="en-US" sz="1800" kern="0" dirty="0">
                    <a:solidFill>
                      <a:srgbClr val="FF0000"/>
                    </a:solidFill>
                  </a:rPr>
                  <a:t>case 3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HK" sz="1800" i="1" kern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HK" sz="18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HK" sz="18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sz="180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1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18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kern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0715590-16BE-DC43-BE2E-433387691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7" y="5745742"/>
                <a:ext cx="7848600" cy="1145628"/>
              </a:xfrm>
              <a:prstGeom prst="rect">
                <a:avLst/>
              </a:prstGeom>
              <a:blipFill>
                <a:blip r:embed="rId10"/>
                <a:stretch>
                  <a:fillRect l="-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64D3791-6E2E-D241-923A-647F64B93F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4513" y="3776624"/>
                <a:ext cx="7863027" cy="767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800" kern="0" dirty="0">
                    <a:solidFill>
                      <a:schemeClr val="tx1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:  This is </a:t>
                </a:r>
                <a:r>
                  <a:rPr lang="en-US" sz="1800" kern="0" dirty="0">
                    <a:solidFill>
                      <a:srgbClr val="FF0000"/>
                    </a:solidFill>
                  </a:rPr>
                  <a:t>case 1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HK" sz="18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HK" sz="18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sz="180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sz="18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sz="18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kern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HK" sz="18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HK" sz="180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HK" sz="1800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0.7924…</m:t>
                              </m:r>
                            </m:sup>
                          </m:sSup>
                        </m:e>
                      </m:d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64D3791-6E2E-D241-923A-647F64B93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513" y="3776624"/>
                <a:ext cx="7863027" cy="767411"/>
              </a:xfrm>
              <a:prstGeom prst="rect">
                <a:avLst/>
              </a:prstGeom>
              <a:blipFill>
                <a:blip r:embed="rId11"/>
                <a:stretch>
                  <a:fillRect l="-698" b="-16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2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idx="1"/>
              </p:nvPr>
            </p:nvSpPr>
            <p:spPr>
              <a:xfrm>
                <a:off x="218940" y="100064"/>
                <a:ext cx="7848600" cy="753465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We use sp</a:t>
                </a:r>
                <a:r>
                  <a:rPr lang="en-US" dirty="0">
                    <a:solidFill>
                      <a:schemeClr val="bg2"/>
                    </a:solidFill>
                  </a:rPr>
                  <a:t>ecialized version of Master Theorem </a:t>
                </a:r>
                <a:r>
                  <a:rPr lang="en-US">
                    <a:solidFill>
                      <a:schemeClr val="bg2"/>
                    </a:solidFill>
                  </a:rPr>
                  <a:t>from </a:t>
                </a:r>
                <a:r>
                  <a:rPr lang="en-US" smtClean="0">
                    <a:solidFill>
                      <a:schemeClr val="bg2"/>
                    </a:solidFill>
                  </a:rPr>
                  <a:t>the previous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page:</a:t>
                </a:r>
                <a:br>
                  <a:rPr lang="en-US" dirty="0" smtClean="0">
                    <a:solidFill>
                      <a:schemeClr val="bg2"/>
                    </a:solidFill>
                  </a:rPr>
                </a:br>
                <a:r>
                  <a:rPr lang="en-HK" dirty="0" smtClean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HK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HK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HK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constants</a:t>
                </a:r>
                <a:r>
                  <a:rPr lang="en-HK" dirty="0" smtClean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HK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940" y="100064"/>
                <a:ext cx="7848600" cy="753465"/>
              </a:xfrm>
              <a:blipFill>
                <a:blip r:embed="rId2"/>
                <a:stretch>
                  <a:fillRect l="-622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9771" y="843583"/>
                <a:ext cx="6924292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3399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3399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 </a:t>
                </a:r>
                <a:r>
                  <a:rPr lang="en-HK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HK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 </a:t>
                </a:r>
                <a:endParaRPr lang="en-HK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71" y="843583"/>
                <a:ext cx="6924292" cy="439736"/>
              </a:xfrm>
              <a:prstGeom prst="rect">
                <a:avLst/>
              </a:prstGeom>
              <a:blipFill>
                <a:blip r:embed="rId3"/>
                <a:stretch>
                  <a:fillRect l="-968" t="-137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3367" y="823810"/>
                <a:ext cx="695787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SzPct val="75000"/>
                </a:pP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𝑇</m:t>
                    </m:r>
                    <m:d>
                      <m:d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𝑎𝑇</m:t>
                    </m:r>
                    <m:d>
                      <m:dPr>
                        <m:ctrlPr>
                          <a:rPr lang="en-US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/</m:t>
                        </m:r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𝑏</m:t>
                        </m:r>
                      </m:e>
                    </m:d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+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𝑓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US" sz="2100" dirty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,         </a:t>
                </a:r>
                <a14:m>
                  <m:oMath xmlns:m="http://schemas.openxmlformats.org/officeDocument/2006/math"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𝑐</m:t>
                    </m:r>
                    <m:r>
                      <a:rPr lang="en-US" sz="21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func>
                      <m:funcPr>
                        <m:ctrlPr>
                          <a:rPr lang="mr-IN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10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1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𝑎</m:t>
                        </m:r>
                        <m:r>
                          <a:rPr lang="en-US" sz="2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.</m:t>
                        </m:r>
                      </m:e>
                    </m:func>
                  </m:oMath>
                </a14:m>
                <a:endParaRPr lang="en-US" sz="2100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7" y="823810"/>
                <a:ext cx="6957874" cy="415498"/>
              </a:xfrm>
              <a:prstGeom prst="rect">
                <a:avLst/>
              </a:prstGeom>
              <a:blipFill>
                <a:blip r:embed="rId4"/>
                <a:stretch>
                  <a:fillRect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7C96071-D359-ED43-A386-E7BB6EA7D0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8940" y="2858778"/>
                <a:ext cx="8025970" cy="830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800" kern="0" dirty="0" smtClean="0">
                    <a:solidFill>
                      <a:schemeClr val="tx1"/>
                    </a:solidFill>
                  </a:rPr>
                  <a:t>(e)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sz="1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:  This is </a:t>
                </a:r>
                <a:r>
                  <a:rPr lang="en-US" sz="1800" kern="0" dirty="0">
                    <a:solidFill>
                      <a:srgbClr val="FF0000"/>
                    </a:solidFill>
                  </a:rPr>
                  <a:t>case </a:t>
                </a:r>
                <a:r>
                  <a:rPr lang="en-US" sz="1800" kern="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i="1" kern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HK" sz="18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HK" sz="18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sz="180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1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func>
                    <m:r>
                      <a:rPr lang="en-US" sz="180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kern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  </m:t>
                      </m:r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8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7C96071-D359-ED43-A386-E7BB6EA7D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940" y="2858778"/>
                <a:ext cx="8025970" cy="830750"/>
              </a:xfrm>
              <a:prstGeom prst="rect">
                <a:avLst/>
              </a:prstGeom>
              <a:blipFill>
                <a:blip r:embed="rId5"/>
                <a:stretch>
                  <a:fillRect l="-6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F8B50DC-0C35-BC47-9977-BC47E83E5E1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8940" y="4796084"/>
                <a:ext cx="7848600" cy="1145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800" kern="0" dirty="0" smtClean="0">
                    <a:solidFill>
                      <a:schemeClr val="tx1"/>
                    </a:solidFill>
                  </a:rPr>
                  <a:t>(g)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99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/10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: This is </a:t>
                </a:r>
                <a:r>
                  <a:rPr lang="en-US" sz="1800" kern="0" dirty="0">
                    <a:solidFill>
                      <a:srgbClr val="FF0000"/>
                    </a:solidFill>
                  </a:rPr>
                  <a:t>case </a:t>
                </a:r>
                <a:r>
                  <a:rPr lang="en-US" sz="1800" kern="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HK" sz="18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HK" sz="18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sz="180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e>
                    </m:func>
                    <m:r>
                      <a:rPr lang="en-US" sz="18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kern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F8B50DC-0C35-BC47-9977-BC47E83E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940" y="4796084"/>
                <a:ext cx="7848600" cy="1145628"/>
              </a:xfrm>
              <a:prstGeom prst="rect">
                <a:avLst/>
              </a:prstGeom>
              <a:blipFill>
                <a:blip r:embed="rId6"/>
                <a:stretch>
                  <a:fillRect l="-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0715590-16BE-DC43-BE2E-4333876916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3367" y="5745742"/>
                <a:ext cx="7848600" cy="1145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800" kern="0" dirty="0" smtClean="0">
                    <a:solidFill>
                      <a:schemeClr val="tx1"/>
                    </a:solidFill>
                  </a:rPr>
                  <a:t>(h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101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/10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: This is </a:t>
                </a:r>
                <a:r>
                  <a:rPr lang="en-US" sz="1800" kern="0" dirty="0">
                    <a:solidFill>
                      <a:srgbClr val="FF0000"/>
                    </a:solidFill>
                  </a:rPr>
                  <a:t>case 1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HK" sz="18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HK" sz="180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sz="180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kern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</m:func>
                    <m:r>
                      <a:rPr lang="en-US" sz="18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kern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HK" sz="1800" i="1" kern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HK" sz="180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HK" sz="1800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b="0" i="1" kern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b="0" i="1" kern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101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0715590-16BE-DC43-BE2E-433387691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7" y="5745742"/>
                <a:ext cx="7848600" cy="1145628"/>
              </a:xfrm>
              <a:prstGeom prst="rect">
                <a:avLst/>
              </a:prstGeom>
              <a:blipFill>
                <a:blip r:embed="rId7"/>
                <a:stretch>
                  <a:fillRect l="-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64D3791-6E2E-D241-923A-647F64B93F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4513" y="3776624"/>
                <a:ext cx="7863027" cy="767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800" kern="0" dirty="0" smtClean="0">
                    <a:solidFill>
                      <a:schemeClr val="tx1"/>
                    </a:solidFill>
                  </a:rPr>
                  <a:t>(f)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:  This is </a:t>
                </a:r>
                <a:r>
                  <a:rPr lang="en-US" sz="1800" kern="0" dirty="0">
                    <a:solidFill>
                      <a:srgbClr val="FF0000"/>
                    </a:solidFill>
                  </a:rPr>
                  <a:t>case </a:t>
                </a:r>
                <a:r>
                  <a:rPr lang="en-US" sz="1800" kern="0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800" i="1" kern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HK" sz="1800" i="1" kern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HK" sz="18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HK" sz="1800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kern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1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func>
                    <m:r>
                      <a:rPr lang="en-US" sz="18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kern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18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64D3791-6E2E-D241-923A-647F64B93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513" y="3776624"/>
                <a:ext cx="7863027" cy="767411"/>
              </a:xfrm>
              <a:prstGeom prst="rect">
                <a:avLst/>
              </a:prstGeom>
              <a:blipFill>
                <a:blip r:embed="rId8"/>
                <a:stretch>
                  <a:fillRect l="-698" b="-64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3367" y="1330478"/>
                <a:ext cx="3290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1. </a:t>
                </a:r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 </m:t>
                    </m:r>
                  </m:oMath>
                </a14:m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=&gt;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7" y="1330478"/>
                <a:ext cx="3290418" cy="400110"/>
              </a:xfrm>
              <a:prstGeom prst="rect">
                <a:avLst/>
              </a:prstGeom>
              <a:blipFill>
                <a:blip r:embed="rId9"/>
                <a:stretch>
                  <a:fillRect l="-185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3367" y="1787778"/>
                <a:ext cx="38108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2. If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𝑐</m:t>
                    </m:r>
                  </m:oMath>
                </a14:m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  =&gt; 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7" y="1787778"/>
                <a:ext cx="3810808" cy="400110"/>
              </a:xfrm>
              <a:prstGeom prst="rect">
                <a:avLst/>
              </a:prstGeom>
              <a:blipFill>
                <a:blip r:embed="rId10"/>
                <a:stretch>
                  <a:fillRect l="-160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3367" y="2245078"/>
                <a:ext cx="5188484" cy="451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3. 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&gt;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𝑐</m:t>
                    </m:r>
                    <m:r>
                      <a:rPr lang="en-US" sz="20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alibri" charset="0"/>
                    <a:ea typeface="Calibri" charset="0"/>
                    <a:cs typeface="Calibri" charset="0"/>
                  </a:rPr>
                  <a:t>=&gt;  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𝜃</m:t>
                    </m:r>
                    <m:d>
                      <m:dPr>
                        <m:ctrlPr>
                          <a:rPr lang="mr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7" y="2245078"/>
                <a:ext cx="5188484" cy="451086"/>
              </a:xfrm>
              <a:prstGeom prst="rect">
                <a:avLst/>
              </a:prstGeom>
              <a:blipFill>
                <a:blip r:embed="rId11"/>
                <a:stretch>
                  <a:fillRect l="-117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 bwMode="auto">
          <a:xfrm>
            <a:off x="116684" y="1291986"/>
            <a:ext cx="4949771" cy="1444450"/>
          </a:xfrm>
          <a:prstGeom prst="roundRect">
            <a:avLst/>
          </a:prstGeom>
          <a:solidFill>
            <a:srgbClr val="00B0F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10034</TotalTime>
  <Words>260</Words>
  <Application>Microsoft Office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Regular</vt:lpstr>
      <vt:lpstr>Cambria Math</vt:lpstr>
      <vt:lpstr>Comic Sans MS</vt:lpstr>
      <vt:lpstr>Monotype Sorts</vt:lpstr>
      <vt:lpstr>Wingdings</vt:lpstr>
      <vt:lpstr>Theme1</vt:lpstr>
      <vt:lpstr>COMP 3711</vt:lpstr>
      <vt:lpstr>Question 1</vt:lpstr>
      <vt:lpstr>Question 1</vt:lpstr>
      <vt:lpstr>PowerPoint Presentation</vt:lpstr>
      <vt:lpstr>PowerPoint Presentation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Kevin Wayne</dc:creator>
  <cp:lastModifiedBy>user</cp:lastModifiedBy>
  <cp:revision>790</cp:revision>
  <cp:lastPrinted>2005-06-06T18:11:37Z</cp:lastPrinted>
  <dcterms:created xsi:type="dcterms:W3CDTF">1999-11-17T14:21:04Z</dcterms:created>
  <dcterms:modified xsi:type="dcterms:W3CDTF">2019-02-15T01:33:11Z</dcterms:modified>
</cp:coreProperties>
</file>