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12"/>
  </p:notesMasterIdLst>
  <p:handoutMasterIdLst>
    <p:handoutMasterId r:id="rId13"/>
  </p:handoutMasterIdLst>
  <p:sldIdLst>
    <p:sldId id="432" r:id="rId2"/>
    <p:sldId id="438" r:id="rId3"/>
    <p:sldId id="439" r:id="rId4"/>
    <p:sldId id="440" r:id="rId5"/>
    <p:sldId id="441" r:id="rId6"/>
    <p:sldId id="442" r:id="rId7"/>
    <p:sldId id="445" r:id="rId8"/>
    <p:sldId id="444" r:id="rId9"/>
    <p:sldId id="451" r:id="rId10"/>
    <p:sldId id="452" r:id="rId11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6600"/>
    <a:srgbClr val="003399"/>
    <a:srgbClr val="008080"/>
    <a:srgbClr val="FFFFFF"/>
    <a:srgbClr val="336699"/>
    <a:srgbClr val="CC0000"/>
    <a:srgbClr val="9D5B9D"/>
    <a:srgbClr val="9900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3" autoAdjust="0"/>
    <p:restoredTop sz="94910" autoAdjust="0"/>
  </p:normalViewPr>
  <p:slideViewPr>
    <p:cSldViewPr snapToGrid="0">
      <p:cViewPr varScale="1">
        <p:scale>
          <a:sx n="116" d="100"/>
          <a:sy n="116" d="100"/>
        </p:scale>
        <p:origin x="15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846" y="-90"/>
      </p:cViewPr>
      <p:guideLst>
        <p:guide orient="horz" pos="2210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 dirty="0">
              <a:latin typeface="Calibri Regular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fld id="{DC037533-458B-414A-8D0F-0DE1A6BB431A}" type="datetime1">
              <a:rPr lang="en-US" altLang="en-US">
                <a:latin typeface="Calibri Regular"/>
              </a:rPr>
              <a:pPr>
                <a:defRPr/>
              </a:pPr>
              <a:t>2/15/2019</a:t>
            </a:fld>
            <a:endParaRPr lang="en-US" altLang="en-US" dirty="0">
              <a:latin typeface="Calibri Regular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 dirty="0">
              <a:latin typeface="Calibri Regular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fld id="{F9082A74-49A7-44F7-913E-05C358C151C9}" type="slidenum">
              <a:rPr lang="en-US" altLang="en-US">
                <a:latin typeface="Calibri Regular"/>
              </a:rPr>
              <a:pPr/>
              <a:t>‹#›</a:t>
            </a:fld>
            <a:endParaRPr lang="en-US" altLang="en-US" dirty="0">
              <a:latin typeface="Calibr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67406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 b="0" i="0">
                <a:latin typeface="Calibri Regular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0483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dirty="0"/>
              <a:t>Click to edit Master text styles</a:t>
            </a:r>
          </a:p>
          <a:p>
            <a:pPr lvl="1"/>
            <a:r>
              <a:rPr lang="en-US" altLang="en-US" noProof="0" dirty="0"/>
              <a:t>Second level</a:t>
            </a:r>
          </a:p>
          <a:p>
            <a:pPr lvl="2"/>
            <a:r>
              <a:rPr lang="en-US" altLang="en-US" noProof="0" dirty="0"/>
              <a:t>Third level</a:t>
            </a:r>
          </a:p>
          <a:p>
            <a:pPr lvl="3"/>
            <a:r>
              <a:rPr lang="en-US" altLang="en-US" noProof="0" dirty="0"/>
              <a:t>Fourth level</a:t>
            </a:r>
          </a:p>
          <a:p>
            <a:pPr lvl="4"/>
            <a:r>
              <a:rPr lang="en-US" altLang="en-US" noProof="0" dirty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 b="0" i="0">
                <a:latin typeface="Calibri Regular"/>
              </a:defRPr>
            </a:lvl1pPr>
          </a:lstStyle>
          <a:p>
            <a:pPr>
              <a:defRPr/>
            </a:pPr>
            <a:fld id="{F4EBE423-FA4C-4109-A680-B64E132339E4}" type="datetime1">
              <a:rPr lang="en-US" altLang="en-US" smtClean="0"/>
              <a:pPr>
                <a:defRPr/>
              </a:pPr>
              <a:t>2/15/2019</a:t>
            </a:fld>
            <a:endParaRPr lang="en-US" alt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 b="0" i="0">
                <a:latin typeface="Calibri Regular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 b="0" i="0">
                <a:latin typeface="Calibri Regular"/>
              </a:defRPr>
            </a:lvl1pPr>
          </a:lstStyle>
          <a:p>
            <a:fld id="{5BCA9B7E-301E-4610-AC58-1837AACCBFA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72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Calibri Regular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Calibri Regular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Calibri Regular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Calibri Regular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Calibri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965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i="0" dirty="0">
              <a:latin typeface="Calibri Regular"/>
            </a:endParaRP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0581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85E8F-AEDC-4434-AF61-CBF3EC12808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0392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83FDAE-D57C-46AD-911C-7CF5F31AEEA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8017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83EFA4-6284-4AB8-B3E7-5E7F2FB51AB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0656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EAFFC3-0C30-4563-8F05-E03C50B9DFE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8380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614F17-CE23-4720-B844-8A549BD9650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4192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5D1D61-2D6A-4081-AD15-3E7FA526351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7722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95C211-9645-4D05-B941-BF70B00C14F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2827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8C0595-9900-4D45-AFB5-2A852F3A760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3639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8BBDFB-9B7A-4FFA-A99C-1661A35E9CC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3435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35C9C-A170-49F1-8126-8FEF2203589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1070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b="0" i="0">
                <a:latin typeface="Calibri Regular"/>
              </a:defRPr>
            </a:lvl1pPr>
          </a:lstStyle>
          <a:p>
            <a:fld id="{A9B7374D-636F-48DF-88AE-6A92757C8362}" type="slidenum">
              <a:rPr lang="en-US" altLang="en-US" smtClean="0"/>
              <a:pPr/>
              <a:t>‹#›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38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 b="0" i="0">
          <a:solidFill>
            <a:schemeClr val="folHlink"/>
          </a:solidFill>
          <a:latin typeface="Calibri Regular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 b="0" i="0">
          <a:solidFill>
            <a:srgbClr val="003399"/>
          </a:solidFill>
          <a:latin typeface="Calibri Regular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 b="0" i="0">
          <a:solidFill>
            <a:schemeClr val="tx1"/>
          </a:solidFill>
          <a:latin typeface="Calibri Regular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b="0" i="0">
          <a:solidFill>
            <a:schemeClr val="tx1"/>
          </a:solidFill>
          <a:latin typeface="Calibri Regular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 b="0" i="0">
          <a:solidFill>
            <a:schemeClr val="tx1"/>
          </a:solidFill>
          <a:latin typeface="Calibri Regular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b="0" i="0">
          <a:solidFill>
            <a:schemeClr val="tx1"/>
          </a:solidFill>
          <a:latin typeface="Calibri Regular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3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/>
              <a:t>COMP 3711</a:t>
            </a:r>
          </a:p>
        </p:txBody>
      </p:sp>
      <p:sp>
        <p:nvSpPr>
          <p:cNvPr id="3077" name="Subtitle 1"/>
          <p:cNvSpPr>
            <a:spLocks noGrp="1"/>
          </p:cNvSpPr>
          <p:nvPr>
            <p:ph type="subTitle" sz="quarter" idx="1"/>
          </p:nvPr>
        </p:nvSpPr>
        <p:spPr>
          <a:xfrm>
            <a:off x="827248" y="2683338"/>
            <a:ext cx="7162800" cy="3094037"/>
          </a:xfrm>
        </p:spPr>
        <p:txBody>
          <a:bodyPr/>
          <a:lstStyle/>
          <a:p>
            <a:pPr algn="ctr"/>
            <a:r>
              <a:rPr lang="en-US" altLang="en-US" sz="2800" dirty="0"/>
              <a:t>Tutorial </a:t>
            </a:r>
            <a:r>
              <a:rPr lang="en-US" altLang="en-US" sz="2800" dirty="0" smtClean="0"/>
              <a:t>3b</a:t>
            </a:r>
            <a:endParaRPr lang="en-US" altLang="en-US" sz="2800" dirty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1672499-C5F6-49BF-8E06-07C6AE842E46}" type="slidenum">
              <a:rPr lang="en-US" altLang="en-US" sz="800">
                <a:latin typeface="Calibri Regular"/>
              </a:rPr>
              <a:pPr/>
              <a:t>1</a:t>
            </a:fld>
            <a:endParaRPr lang="en-US" altLang="en-US" sz="1400" dirty="0">
              <a:latin typeface="Calibri Regular"/>
            </a:endParaRPr>
          </a:p>
        </p:txBody>
      </p:sp>
      <p:sp>
        <p:nvSpPr>
          <p:cNvPr id="7" name="Subtitle 5"/>
          <p:cNvSpPr txBox="1">
            <a:spLocks/>
          </p:cNvSpPr>
          <p:nvPr/>
        </p:nvSpPr>
        <p:spPr bwMode="auto">
          <a:xfrm>
            <a:off x="1033463" y="4564063"/>
            <a:ext cx="716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algn="l" defTabSz="915988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 sz="16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defRPr/>
            </a:pPr>
            <a:endParaRPr lang="en-US" sz="1800" kern="0" dirty="0">
              <a:latin typeface="Calibri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A300-05C1-2A40-AE06-C7E06505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Solution </a:t>
            </a:r>
            <a:r>
              <a:rPr lang="en-US" sz="2400" dirty="0"/>
              <a:t>4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3F33B-7CA8-154C-8767-5AF440526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770" y="914400"/>
                <a:ext cx="8750460" cy="2696706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1. </a:t>
                </a:r>
                <a:r>
                  <a:rPr lang="en-HK" dirty="0" smtClean="0">
                    <a:solidFill>
                      <a:schemeClr val="tx1"/>
                    </a:solidFill>
                  </a:rPr>
                  <a:t>Illustrate </a:t>
                </a:r>
                <a:r>
                  <a:rPr lang="en-HK" dirty="0">
                    <a:solidFill>
                      <a:schemeClr val="tx1"/>
                    </a:solidFill>
                  </a:rPr>
                  <a:t>how </a:t>
                </a:r>
                <a:r>
                  <a:rPr lang="en-HK" dirty="0" err="1">
                    <a:solidFill>
                      <a:schemeClr val="tx1"/>
                    </a:solidFill>
                  </a:rPr>
                  <a:t>Mergesort</a:t>
                </a:r>
                <a:r>
                  <a:rPr lang="en-HK" dirty="0">
                    <a:solidFill>
                      <a:schemeClr val="tx1"/>
                    </a:solidFill>
                  </a:rPr>
                  <a:t> would work on input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1,2,3,4,5,6,7,8, 9</m:t>
                        </m:r>
                      </m:e>
                    </m:d>
                  </m:oMath>
                </a14:m>
                <a:r>
                  <a:rPr lang="en-HK" dirty="0">
                    <a:solidFill>
                      <a:schemeClr val="tx1"/>
                    </a:solidFill>
                  </a:rPr>
                  <a:t>. </a:t>
                </a:r>
                <a:endParaRPr lang="en-HK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HK" dirty="0">
                    <a:solidFill>
                      <a:schemeClr val="tx1"/>
                    </a:solidFill>
                  </a:rPr>
                  <a:t>Illustrate how </a:t>
                </a:r>
                <a:r>
                  <a:rPr lang="en-HK" dirty="0" err="1" smtClean="0">
                    <a:solidFill>
                      <a:schemeClr val="tx1"/>
                    </a:solidFill>
                  </a:rPr>
                  <a:t>Mergesort</a:t>
                </a:r>
                <a:r>
                  <a:rPr lang="en-HK" dirty="0" smtClean="0">
                    <a:solidFill>
                      <a:schemeClr val="tx1"/>
                    </a:solidFill>
                  </a:rPr>
                  <a:t> </a:t>
                </a:r>
                <a:r>
                  <a:rPr lang="en-HK" dirty="0">
                    <a:solidFill>
                      <a:schemeClr val="tx1"/>
                    </a:solidFill>
                  </a:rPr>
                  <a:t>would </a:t>
                </a:r>
                <a:r>
                  <a:rPr lang="en-HK" dirty="0" smtClean="0">
                    <a:solidFill>
                      <a:schemeClr val="tx1"/>
                    </a:solidFill>
                  </a:rPr>
                  <a:t>work on input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[9,8,7,6,5,4,3,2,1]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en-HK" dirty="0">
                    <a:solidFill>
                      <a:schemeClr val="tx1"/>
                    </a:solidFill>
                  </a:rPr>
                  <a:t/>
                </a:r>
                <a:br>
                  <a:rPr lang="en-HK" dirty="0">
                    <a:solidFill>
                      <a:schemeClr val="tx1"/>
                    </a:solidFill>
                  </a:rPr>
                </a:br>
                <a:r>
                  <a:rPr lang="en-HK" dirty="0">
                    <a:solidFill>
                      <a:schemeClr val="tx1"/>
                    </a:solidFill>
                  </a:rPr>
                  <a:t/>
                </a:r>
                <a:br>
                  <a:rPr lang="en-HK" dirty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HK" dirty="0">
                    <a:solidFill>
                      <a:schemeClr val="tx1"/>
                    </a:solidFill>
                  </a:rPr>
                  <a:t>Illustrate how Quicksort would work on input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1,2,3,4,5,6,7,8</m:t>
                        </m:r>
                      </m:e>
                    </m:d>
                  </m:oMath>
                </a14:m>
                <a:r>
                  <a:rPr lang="en-HK" dirty="0" smtClean="0">
                    <a:solidFill>
                      <a:schemeClr val="tx1"/>
                    </a:solidFill>
                  </a:rPr>
                  <a:t>. </a:t>
                </a:r>
                <a:r>
                  <a:rPr lang="en-HK" dirty="0">
                    <a:solidFill>
                      <a:schemeClr val="tx1"/>
                    </a:solidFill>
                  </a:rPr>
                  <a:t/>
                </a:r>
                <a:br>
                  <a:rPr lang="en-HK" dirty="0">
                    <a:solidFill>
                      <a:schemeClr val="tx1"/>
                    </a:solidFill>
                  </a:rPr>
                </a:br>
                <a:r>
                  <a:rPr lang="en-HK" dirty="0">
                    <a:solidFill>
                      <a:schemeClr val="tx1"/>
                    </a:solidFill>
                  </a:rPr>
                  <a:t>Assume that the last item in the subarray is always chosen as the pivot.</a:t>
                </a:r>
              </a:p>
              <a:p>
                <a:r>
                  <a:rPr lang="en-HK" dirty="0">
                    <a:solidFill>
                      <a:schemeClr val="tx1"/>
                    </a:solidFill>
                  </a:rPr>
                  <a:t>4. Illustrate how Quicksort would work on input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8,7,6,5,4,3,2,1</m:t>
                        </m:r>
                      </m:e>
                    </m:d>
                  </m:oMath>
                </a14:m>
                <a:r>
                  <a:rPr lang="en-HK" dirty="0">
                    <a:solidFill>
                      <a:schemeClr val="tx1"/>
                    </a:solidFill>
                  </a:rPr>
                  <a:t>. </a:t>
                </a:r>
                <a:br>
                  <a:rPr lang="en-HK" dirty="0">
                    <a:solidFill>
                      <a:schemeClr val="tx1"/>
                    </a:solidFill>
                  </a:rPr>
                </a:br>
                <a:r>
                  <a:rPr lang="en-HK" dirty="0">
                    <a:solidFill>
                      <a:schemeClr val="tx1"/>
                    </a:solidFill>
                  </a:rPr>
                  <a:t>Assume that the last item in the subarray is always chosen as the pivot</a:t>
                </a:r>
                <a:r>
                  <a:rPr lang="en-HK" dirty="0" smtClean="0">
                    <a:solidFill>
                      <a:schemeClr val="tx1"/>
                    </a:solidFill>
                  </a:rPr>
                  <a:t>.</a:t>
                </a:r>
                <a:endParaRPr lang="en-HK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3F33B-7CA8-154C-8767-5AF440526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770" y="914400"/>
                <a:ext cx="8750460" cy="2696706"/>
              </a:xfrm>
              <a:blipFill>
                <a:blip r:embed="rId3"/>
                <a:stretch>
                  <a:fillRect l="-557" b="-3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4184C-2EEE-844A-ACCA-350B356B0F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z="2000" smtClean="0"/>
              <a:pPr/>
              <a:t>10</a:t>
            </a:fld>
            <a:endParaRPr lang="en-US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713F33B-7CA8-154C-8767-5AF44052611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6770" y="3830607"/>
                <a:ext cx="8750460" cy="27987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HK" sz="2200" kern="0" dirty="0" smtClean="0">
                    <a:solidFill>
                      <a:srgbClr val="FF0000"/>
                    </a:solidFill>
                  </a:rPr>
                  <a:t>See </a:t>
                </a:r>
                <a:r>
                  <a:rPr lang="en-HK" sz="2200" kern="0" dirty="0">
                    <a:solidFill>
                      <a:srgbClr val="FF0000"/>
                    </a:solidFill>
                  </a:rPr>
                  <a:t>external slides for worked solutions. </a:t>
                </a:r>
                <a:br>
                  <a:rPr lang="en-HK" sz="2200" kern="0" dirty="0">
                    <a:solidFill>
                      <a:srgbClr val="FF0000"/>
                    </a:solidFill>
                  </a:rPr>
                </a:br>
                <a:r>
                  <a:rPr lang="en-HK" sz="2200" kern="0" dirty="0">
                    <a:solidFill>
                      <a:srgbClr val="FF0000"/>
                    </a:solidFill>
                  </a:rPr>
                  <a:t>Note how the recursive structure for </a:t>
                </a:r>
                <a:r>
                  <a:rPr lang="en-HK" sz="2200" kern="0" dirty="0" err="1">
                    <a:solidFill>
                      <a:srgbClr val="FF0000"/>
                    </a:solidFill>
                  </a:rPr>
                  <a:t>Mergesort</a:t>
                </a:r>
                <a:r>
                  <a:rPr lang="en-HK" sz="2200" kern="0" dirty="0">
                    <a:solidFill>
                      <a:srgbClr val="FF0000"/>
                    </a:solidFill>
                  </a:rPr>
                  <a:t> does not change. </a:t>
                </a:r>
                <a:br>
                  <a:rPr lang="en-HK" sz="2200" kern="0" dirty="0">
                    <a:solidFill>
                      <a:srgbClr val="FF0000"/>
                    </a:solidFill>
                  </a:rPr>
                </a:br>
                <a:r>
                  <a:rPr lang="en-HK" sz="2200" kern="0" dirty="0">
                    <a:solidFill>
                      <a:srgbClr val="FF0000"/>
                    </a:solidFill>
                  </a:rPr>
                  <a:t>It  </a:t>
                </a:r>
                <a:r>
                  <a:rPr lang="en-HK" sz="2200" kern="0" dirty="0" smtClean="0">
                    <a:solidFill>
                      <a:srgbClr val="FF0000"/>
                    </a:solidFill>
                  </a:rPr>
                  <a:t>remains </a:t>
                </a:r>
                <a:r>
                  <a:rPr lang="en-HK" sz="2200" kern="0" dirty="0">
                    <a:solidFill>
                      <a:srgbClr val="FF0000"/>
                    </a:solidFill>
                  </a:rPr>
                  <a:t>the same (for fixed </a:t>
                </a:r>
                <a14:m>
                  <m:oMath xmlns:m="http://schemas.openxmlformats.org/officeDocument/2006/math">
                    <m:r>
                      <a:rPr lang="en-US" sz="220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HK" sz="2200" kern="0" dirty="0">
                    <a:solidFill>
                      <a:srgbClr val="FF0000"/>
                    </a:solidFill>
                  </a:rPr>
                  <a:t>) regardless of the actual input.</a:t>
                </a:r>
              </a:p>
              <a:p>
                <a:r>
                  <a:rPr lang="en-HK" sz="2200" kern="0" dirty="0"/>
                  <a:t>N</a:t>
                </a:r>
                <a:r>
                  <a:rPr lang="en-HK" sz="2200" kern="0" dirty="0" smtClean="0"/>
                  <a:t>ote </a:t>
                </a:r>
                <a:r>
                  <a:rPr lang="en-HK" sz="2200" kern="0" dirty="0"/>
                  <a:t>that for both  sorted and reverse sorted input, </a:t>
                </a:r>
                <a:r>
                  <a:rPr lang="en-HK" sz="2200" kern="0" dirty="0" err="1"/>
                  <a:t>Qsort</a:t>
                </a:r>
                <a:r>
                  <a:rPr lang="en-HK" sz="2200" kern="0" dirty="0"/>
                  <a:t> runs badly</a:t>
                </a:r>
                <a:r>
                  <a:rPr lang="en-HK" sz="2200" kern="0" dirty="0" smtClean="0"/>
                  <a:t>.</a:t>
                </a:r>
              </a:p>
              <a:p>
                <a:r>
                  <a:rPr lang="en-HK" sz="2200" kern="0" dirty="0" smtClean="0"/>
                  <a:t>It </a:t>
                </a:r>
                <a:r>
                  <a:rPr lang="en-HK" sz="2200" kern="0" dirty="0"/>
                  <a:t>is not difficult to extend the analysis of these examples to show that Quicksort always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2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200" i="1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HK" sz="2200" kern="0" dirty="0"/>
                  <a:t> </a:t>
                </a:r>
                <a:r>
                  <a:rPr lang="en-HK" sz="2200" kern="0" dirty="0" smtClean="0"/>
                  <a:t>time, on </a:t>
                </a:r>
                <a:r>
                  <a:rPr lang="en-HK" sz="2200" kern="0" dirty="0"/>
                  <a:t>both sorted and reverse-sorted input of size </a:t>
                </a:r>
                <a14:m>
                  <m:oMath xmlns:m="http://schemas.openxmlformats.org/officeDocument/2006/math">
                    <m:r>
                      <a:rPr lang="en-US" sz="2200" i="1" ker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kern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HK" sz="2200" kern="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713F33B-7CA8-154C-8767-5AF440526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770" y="3830607"/>
                <a:ext cx="8750460" cy="2798793"/>
              </a:xfrm>
              <a:prstGeom prst="rect">
                <a:avLst/>
              </a:prstGeom>
              <a:blipFill>
                <a:blip r:embed="rId4"/>
                <a:stretch>
                  <a:fillRect l="-905" t="-1304" r="-1602" b="-13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2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507D-849C-9E42-915C-6AC59C72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Question </a:t>
            </a:r>
            <a:r>
              <a:rPr lang="en-US" sz="2400" dirty="0"/>
              <a:t>1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5E154B-97B6-984D-8AD2-0A1A0C2B4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sz="2200" dirty="0">
                    <a:solidFill>
                      <a:schemeClr val="tx1"/>
                    </a:solidFill>
                  </a:rPr>
                  <a:t>Consider the HIRE-ASSISTANT algorithm described in the lecture notes.</a:t>
                </a:r>
              </a:p>
              <a:p>
                <a:r>
                  <a:rPr lang="en-HK" sz="2200" dirty="0">
                    <a:solidFill>
                      <a:schemeClr val="tx1"/>
                    </a:solidFill>
                  </a:rPr>
                  <a:t>Assume that the candidates are presented in a random order. </a:t>
                </a:r>
              </a:p>
              <a:p>
                <a:r>
                  <a:rPr lang="en-HK" sz="2200" dirty="0">
                    <a:solidFill>
                      <a:schemeClr val="tx1"/>
                    </a:solidFill>
                  </a:rPr>
                  <a:t>The analysis in the lecture notes calculated the </a:t>
                </a:r>
                <a:r>
                  <a:rPr lang="en-HK" sz="2200" b="1" i="1" dirty="0">
                    <a:solidFill>
                      <a:schemeClr val="tx1"/>
                    </a:solidFill>
                  </a:rPr>
                  <a:t>Expected</a:t>
                </a:r>
                <a:r>
                  <a:rPr lang="en-HK" sz="2200" b="1" dirty="0">
                    <a:solidFill>
                      <a:schemeClr val="tx1"/>
                    </a:solidFill>
                  </a:rPr>
                  <a:t> </a:t>
                </a:r>
                <a:r>
                  <a:rPr lang="en-HK" sz="2200" dirty="0">
                    <a:solidFill>
                      <a:schemeClr val="tx1"/>
                    </a:solidFill>
                  </a:rPr>
                  <a:t>number of hires. </a:t>
                </a:r>
              </a:p>
              <a:p>
                <a:r>
                  <a:rPr lang="en-HK" sz="2200" dirty="0">
                    <a:solidFill>
                      <a:schemeClr val="tx1"/>
                    </a:solidFill>
                  </a:rPr>
                  <a:t>For this problem calculate:</a:t>
                </a:r>
              </a:p>
              <a:p>
                <a:endParaRPr lang="en-HK" sz="2200" dirty="0">
                  <a:solidFill>
                    <a:schemeClr val="tx1"/>
                  </a:solidFill>
                </a:endParaRPr>
              </a:p>
              <a:p>
                <a:r>
                  <a:rPr lang="en-HK" sz="2200" dirty="0">
                    <a:solidFill>
                      <a:srgbClr val="003399"/>
                    </a:solidFill>
                  </a:rPr>
                  <a:t>(a) </a:t>
                </a:r>
                <a:r>
                  <a:rPr lang="en-HK" sz="2200" b="1" dirty="0">
                    <a:solidFill>
                      <a:srgbClr val="003399"/>
                    </a:solidFill>
                  </a:rPr>
                  <a:t>the probability </a:t>
                </a:r>
                <a:r>
                  <a:rPr lang="en-HK" sz="2200" dirty="0">
                    <a:solidFill>
                      <a:srgbClr val="003399"/>
                    </a:solidFill>
                  </a:rPr>
                  <a:t>that you hire exactly one person.</a:t>
                </a:r>
              </a:p>
              <a:p>
                <a:endParaRPr lang="en-HK" sz="2200" dirty="0">
                  <a:solidFill>
                    <a:srgbClr val="003399"/>
                  </a:solidFill>
                </a:endParaRPr>
              </a:p>
              <a:p>
                <a:r>
                  <a:rPr lang="en-HK" sz="2200" dirty="0">
                    <a:solidFill>
                      <a:srgbClr val="003399"/>
                    </a:solidFill>
                  </a:rPr>
                  <a:t>(b) </a:t>
                </a:r>
                <a:r>
                  <a:rPr lang="en-HK" sz="2200" b="1" dirty="0">
                    <a:solidFill>
                      <a:srgbClr val="003399"/>
                    </a:solidFill>
                  </a:rPr>
                  <a:t>the probability </a:t>
                </a:r>
                <a:r>
                  <a:rPr lang="en-HK" sz="2200" dirty="0">
                    <a:solidFill>
                      <a:srgbClr val="003399"/>
                    </a:solidFill>
                  </a:rPr>
                  <a:t>that you hire exactly </a:t>
                </a:r>
                <a14:m>
                  <m:oMath xmlns:m="http://schemas.openxmlformats.org/officeDocument/2006/math">
                    <m:r>
                      <a:rPr lang="en-HK" sz="22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HK" sz="2200" dirty="0">
                    <a:solidFill>
                      <a:srgbClr val="003399"/>
                    </a:solidFill>
                  </a:rPr>
                  <a:t> people.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5E154B-97B6-984D-8AD2-0A1A0C2B4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1" t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D96CA-D7CB-EF40-A288-FF787A06AC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z="2000" smtClean="0"/>
              <a:pPr/>
              <a:t>2</a:t>
            </a:fld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83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77CC-F624-BE4A-9C89-4FED8042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7A902-05FB-1E47-8EAA-E7B75EC9AD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78" y="694944"/>
                <a:ext cx="8477250" cy="819302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HK" sz="2200" dirty="0" smtClean="0">
                    <a:solidFill>
                      <a:schemeClr val="tx1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HK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HK" sz="2200" dirty="0">
                    <a:solidFill>
                      <a:schemeClr val="tx1"/>
                    </a:solidFill>
                  </a:rPr>
                  <a:t> different interview orderings that can be chosen and each ordering is equally likely to be chosen </a:t>
                </a:r>
                <a:r>
                  <a:rPr lang="en-HK" sz="2200" dirty="0" smtClean="0">
                    <a:solidFill>
                      <a:schemeClr val="tx1"/>
                    </a:solidFill>
                  </a:rPr>
                  <a:t>with </a:t>
                </a:r>
                <a:r>
                  <a:rPr lang="en-HK" sz="2200" dirty="0">
                    <a:solidFill>
                      <a:schemeClr val="tx1"/>
                    </a:solidFill>
                  </a:rPr>
                  <a:t>probability </a:t>
                </a:r>
                <a14:m>
                  <m:oMath xmlns:m="http://schemas.openxmlformats.org/officeDocument/2006/math">
                    <m:r>
                      <a:rPr lang="en-HK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HK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HK" sz="2200" dirty="0" smtClean="0">
                    <a:solidFill>
                      <a:schemeClr val="tx1"/>
                    </a:solidFill>
                  </a:rPr>
                  <a:t>.</a:t>
                </a:r>
                <a:endParaRPr lang="en-HK" sz="2200" dirty="0">
                  <a:solidFill>
                    <a:schemeClr val="tx1"/>
                  </a:solidFill>
                </a:endParaRPr>
              </a:p>
              <a:p>
                <a:endParaRPr lang="en-HK" sz="2200" dirty="0">
                  <a:solidFill>
                    <a:schemeClr val="tx1"/>
                  </a:solidFill>
                </a:endParaRPr>
              </a:p>
              <a:p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7A902-05FB-1E47-8EAA-E7B75EC9A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78" y="694944"/>
                <a:ext cx="8477250" cy="819302"/>
              </a:xfrm>
              <a:blipFill>
                <a:blip r:embed="rId2"/>
                <a:stretch>
                  <a:fillRect l="-861" t="-4412" b="-73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51A75-7DE8-1642-B9B8-D4525DE242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z="2000" smtClean="0"/>
              <a:pPr/>
              <a:t>3</a:t>
            </a:fld>
            <a:endParaRPr lang="en-US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1957" y="4240492"/>
                <a:ext cx="8661197" cy="2265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:r>
                  <a:rPr lang="en-HK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Hiring exactly </a:t>
                </a:r>
                <a14:m>
                  <m:oMath xmlns:m="http://schemas.openxmlformats.org/officeDocument/2006/math">
                    <m:r>
                      <a:rPr lang="en-HK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HK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times</a:t>
                </a:r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b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</a:t>
                </a:r>
                <a:r>
                  <a:rPr lang="en-HK" sz="22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that the candidates are interviewed </a:t>
                </a:r>
                <a:br>
                  <a:rPr lang="en-HK" sz="22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HK" sz="22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in increasing order of their quality. </a:t>
                </a:r>
              </a:p>
              <a:p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/>
                </a:r>
                <a:b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HK" sz="2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The </a:t>
                </a:r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probability of </a:t>
                </a:r>
                <a:r>
                  <a:rPr lang="en-HK" sz="2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unique </a:t>
                </a:r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random ordering being chosen is exactly </a:t>
                </a:r>
              </a:p>
              <a:p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57" y="4240492"/>
                <a:ext cx="8661197" cy="2265044"/>
              </a:xfrm>
              <a:prstGeom prst="rect">
                <a:avLst/>
              </a:prstGeom>
              <a:blipFill>
                <a:blip r:embed="rId3"/>
                <a:stretch>
                  <a:fillRect l="-915" t="-1887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956" y="1851584"/>
                <a:ext cx="8514893" cy="2265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(a) </a:t>
                </a:r>
                <a:r>
                  <a:rPr lang="en-HK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Hiring exactly one time means</a:t>
                </a:r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b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</a:t>
                </a:r>
                <a:r>
                  <a:rPr lang="en-HK" sz="22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that you hired the first person and that </a:t>
                </a:r>
                <a:br>
                  <a:rPr lang="en-HK" sz="22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HK" sz="22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person was the best person. </a:t>
                </a:r>
              </a:p>
              <a:p>
                <a:r>
                  <a:rPr lang="en-HK" sz="2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The </a:t>
                </a:r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probability of the first person being the best person is exactly </a:t>
                </a:r>
                <a:b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/>
                </a:r>
                <a:b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56" y="1851584"/>
                <a:ext cx="8514893" cy="2265044"/>
              </a:xfrm>
              <a:prstGeom prst="rect">
                <a:avLst/>
              </a:prstGeom>
              <a:blipFill>
                <a:blip r:embed="rId4"/>
                <a:stretch>
                  <a:fillRect l="-215" t="-1887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12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383D-220C-1B40-9D9F-43B22E57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Question </a:t>
            </a:r>
            <a:r>
              <a:rPr lang="en-US" sz="2400" dirty="0"/>
              <a:t>2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DD59C-772B-D040-9F00-51815971C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0908" y="827837"/>
                <a:ext cx="8622183" cy="2728571"/>
              </a:xfrm>
            </p:spPr>
            <p:txBody>
              <a:bodyPr/>
              <a:lstStyle/>
              <a:p>
                <a:r>
                  <a:rPr lang="en-HK" sz="2000" dirty="0">
                    <a:solidFill>
                      <a:schemeClr val="tx1"/>
                    </a:solidFill>
                  </a:rPr>
                  <a:t>Use indicator random variables to solve the following, </a:t>
                </a:r>
                <a:r>
                  <a:rPr lang="en-HK" sz="2000" b="1" dirty="0" smtClean="0">
                    <a:solidFill>
                      <a:schemeClr val="tx1"/>
                    </a:solidFill>
                  </a:rPr>
                  <a:t>hat-check </a:t>
                </a:r>
                <a:r>
                  <a:rPr lang="en-HK" sz="2000" b="1" dirty="0">
                    <a:solidFill>
                      <a:schemeClr val="tx1"/>
                    </a:solidFill>
                  </a:rPr>
                  <a:t>problem</a:t>
                </a:r>
                <a:r>
                  <a:rPr lang="en-HK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HK" sz="2000" dirty="0">
                    <a:solidFill>
                      <a:schemeClr val="tx1"/>
                    </a:solidFill>
                  </a:rPr>
                  <a:t>Each of </a:t>
                </a:r>
                <a14:m>
                  <m:oMath xmlns:m="http://schemas.openxmlformats.org/officeDocument/2006/math">
                    <m:r>
                      <a:rPr lang="en-HK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HK" sz="2000" dirty="0">
                    <a:solidFill>
                      <a:schemeClr val="tx1"/>
                    </a:solidFill>
                  </a:rPr>
                  <a:t> customers gives a hat to a hat-check person at a restaurant.</a:t>
                </a:r>
              </a:p>
              <a:p>
                <a:r>
                  <a:rPr lang="en-HK" sz="2000" dirty="0">
                    <a:solidFill>
                      <a:schemeClr val="tx1"/>
                    </a:solidFill>
                  </a:rPr>
                  <a:t>The hat-check person gives the hats back to the customers in a random order.</a:t>
                </a:r>
              </a:p>
              <a:p>
                <a:r>
                  <a:rPr lang="en-HK" sz="2000" b="1" dirty="0">
                    <a:solidFill>
                      <a:schemeClr val="tx1"/>
                    </a:solidFill>
                  </a:rPr>
                  <a:t>What is the expected number of customers who get back their own hat?</a:t>
                </a:r>
              </a:p>
              <a:p>
                <a:endParaRPr lang="en-HK" sz="2000" b="1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DD59C-772B-D040-9F00-51815971C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0908" y="827837"/>
                <a:ext cx="8622183" cy="2728571"/>
              </a:xfrm>
              <a:blipFill>
                <a:blip r:embed="rId2"/>
                <a:stretch>
                  <a:fillRect l="-778" t="-1119" r="-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593E9-30AD-314E-B29A-87FF229861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z="2000" smtClean="0"/>
              <a:pPr/>
              <a:t>4</a:t>
            </a:fld>
            <a:endParaRPr lang="en-US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8210" y="3622245"/>
                <a:ext cx="850757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 equivalent question is to suppose that there are </a:t>
                </a:r>
                <a14:m>
                  <m:oMath xmlns:m="http://schemas.openxmlformats.org/officeDocument/2006/math">
                    <m:r>
                      <a:rPr lang="en-HK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HK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students in a class who have </a:t>
                </a:r>
                <a:r>
                  <a:rPr lang="en-HK" sz="2200" dirty="0" smtClean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HK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submitted </a:t>
                </a:r>
                <a:r>
                  <a:rPr lang="en-HK" sz="2200" dirty="0" smtClean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HK" sz="2200" dirty="0" err="1" smtClean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homeworks</a:t>
                </a:r>
                <a:r>
                  <a:rPr lang="en-HK" sz="2200" dirty="0" smtClean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HK" sz="22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HK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/>
                </a:r>
                <a:br>
                  <a:rPr lang="en-HK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HK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teacher returns </a:t>
                </a:r>
                <a:r>
                  <a:rPr lang="en-HK" sz="2200" dirty="0" smtClean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HK" sz="2200" dirty="0" err="1" smtClean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homeworks</a:t>
                </a:r>
                <a:r>
                  <a:rPr lang="en-HK" sz="2200" dirty="0" smtClean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HK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to the students in a random order and asks them to mark the homework they have been handed</a:t>
                </a:r>
                <a:r>
                  <a:rPr lang="en-HK" sz="2200" dirty="0" smtClean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n-HK" sz="22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HK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What is the expected number of students </a:t>
                </a:r>
                <a:r>
                  <a:rPr lang="en-HK" sz="2200" dirty="0" smtClean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are </a:t>
                </a:r>
                <a:r>
                  <a:rPr lang="en-HK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asked to mark their own homework?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10" y="3622245"/>
                <a:ext cx="8507577" cy="3046988"/>
              </a:xfrm>
              <a:prstGeom prst="rect">
                <a:avLst/>
              </a:prstGeom>
              <a:blipFill>
                <a:blip r:embed="rId3"/>
                <a:stretch>
                  <a:fillRect l="-931" t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40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00B55-1669-1849-B25E-5A1666DF1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64" y="834255"/>
            <a:ext cx="7848600" cy="331725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Set</a:t>
            </a:r>
            <a:r>
              <a:rPr lang="en-US" sz="2200" dirty="0"/>
              <a:t> 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5CA2A-CBB8-A641-87FB-EC9AE62EF2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z="2000" smtClean="0"/>
              <a:pPr/>
              <a:t>5</a:t>
            </a:fld>
            <a:endParaRPr lang="en-US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E0EDAA-DBC8-F540-987C-F03C00C4467D}"/>
                  </a:ext>
                </a:extLst>
              </p:cNvPr>
              <p:cNvSpPr txBox="1"/>
              <p:nvPr/>
            </p:nvSpPr>
            <p:spPr>
              <a:xfrm>
                <a:off x="1080185" y="1186768"/>
                <a:ext cx="1366345" cy="847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E0EDAA-DBC8-F540-987C-F03C00C44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85" y="1186768"/>
                <a:ext cx="1366345" cy="8475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823546-008E-0742-BD1C-DCEB74437F37}"/>
                  </a:ext>
                </a:extLst>
              </p:cNvPr>
              <p:cNvSpPr txBox="1"/>
              <p:nvPr/>
            </p:nvSpPr>
            <p:spPr>
              <a:xfrm>
                <a:off x="1185780" y="2059803"/>
                <a:ext cx="7252138" cy="432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:r>
                  <a:rPr lang="en-US" sz="2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# customers </a:t>
                </a: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who </a:t>
                </a:r>
                <a:r>
                  <a:rPr lang="en-US" sz="2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gets </a:t>
                </a: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back their own 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823546-008E-0742-BD1C-DCEB74437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780" y="2059803"/>
                <a:ext cx="7252138" cy="432041"/>
              </a:xfrm>
              <a:prstGeom prst="rect">
                <a:avLst/>
              </a:prstGeom>
              <a:blipFill>
                <a:blip r:embed="rId3"/>
                <a:stretch>
                  <a:fillRect l="-84" t="-126761" b="-188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F71708-F051-DF42-9167-7509FAB67F6E}"/>
                  </a:ext>
                </a:extLst>
              </p:cNvPr>
              <p:cNvSpPr txBox="1"/>
              <p:nvPr/>
            </p:nvSpPr>
            <p:spPr>
              <a:xfrm>
                <a:off x="998483" y="2622693"/>
                <a:ext cx="6495393" cy="572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</a:t>
                </a:r>
                <a:r>
                  <a:rPr lang="en-US" sz="2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bserve that</a:t>
                </a: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F71708-F051-DF42-9167-7509FAB67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83" y="2622693"/>
                <a:ext cx="6495393" cy="572273"/>
              </a:xfrm>
              <a:prstGeom prst="rect">
                <a:avLst/>
              </a:prstGeom>
              <a:blipFill>
                <a:blip r:embed="rId4"/>
                <a:stretch>
                  <a:fillRect l="-1221"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2DE17A5-064F-4347-8D27-18E4B8297875}"/>
              </a:ext>
            </a:extLst>
          </p:cNvPr>
          <p:cNvSpPr txBox="1"/>
          <p:nvPr/>
        </p:nvSpPr>
        <p:spPr>
          <a:xfrm>
            <a:off x="2446530" y="1229713"/>
            <a:ext cx="6306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if the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i-th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customer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back his own hat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otherwise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CDD218-6667-D648-B577-04158EF99824}"/>
                  </a:ext>
                </a:extLst>
              </p:cNvPr>
              <p:cNvSpPr txBox="1"/>
              <p:nvPr/>
            </p:nvSpPr>
            <p:spPr>
              <a:xfrm>
                <a:off x="130639" y="3544124"/>
                <a:ext cx="7754254" cy="1016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  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a:rPr lang="en-US" sz="220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2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sz="2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a:rPr lang="en-US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nary>
                            <m:naryPr>
                              <m:chr m:val="∑"/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CDD218-6667-D648-B577-04158EF99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9" y="3544124"/>
                <a:ext cx="7754254" cy="10164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2EE1A3-DE87-6F41-97F6-58DF7865D72D}"/>
                  </a:ext>
                </a:extLst>
              </p:cNvPr>
              <p:cNvSpPr txBox="1"/>
              <p:nvPr/>
            </p:nvSpPr>
            <p:spPr>
              <a:xfrm>
                <a:off x="130639" y="5765548"/>
                <a:ext cx="823107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’s are not </a:t>
                </a:r>
                <a:r>
                  <a:rPr lang="en-US" sz="2000" b="1" i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independent</a:t>
                </a:r>
                <a:r>
                  <a:rPr lang="en-US" sz="2000" i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i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E.g.,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i="1" dirty="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…=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i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must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i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as well.</a:t>
                </a:r>
              </a:p>
              <a:p>
                <a:r>
                  <a:rPr lang="en-HK" sz="2000" i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But Independence is not needed for linearity of expectation.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2EE1A3-DE87-6F41-97F6-58DF7865D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9" y="5765548"/>
                <a:ext cx="8231079" cy="1015663"/>
              </a:xfrm>
              <a:prstGeom prst="rect">
                <a:avLst/>
              </a:prstGeom>
              <a:blipFill>
                <a:blip r:embed="rId6"/>
                <a:stretch>
                  <a:fillRect l="-740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8541" y="4824530"/>
                <a:ext cx="1119226" cy="338554"/>
              </a:xfrm>
              <a:prstGeom prst="rect">
                <a:avLst/>
              </a:prstGeom>
              <a:solidFill>
                <a:srgbClr val="0070C0">
                  <a:alpha val="14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41" y="4824530"/>
                <a:ext cx="1119226" cy="338554"/>
              </a:xfrm>
              <a:prstGeom prst="rect">
                <a:avLst/>
              </a:prstGeom>
              <a:blipFill>
                <a:blip r:embed="rId7"/>
                <a:stretch>
                  <a:fillRect l="-2151" t="-344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246178" y="4701419"/>
            <a:ext cx="1225592" cy="584775"/>
          </a:xfrm>
          <a:prstGeom prst="rect">
            <a:avLst/>
          </a:prstGeom>
          <a:solidFill>
            <a:srgbClr val="006600">
              <a:alpha val="14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Linearity of Expectation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/>
          <p:cNvCxnSpPr>
            <a:stCxn id="12" idx="0"/>
          </p:cNvCxnSpPr>
          <p:nvPr/>
        </p:nvCxnSpPr>
        <p:spPr bwMode="auto">
          <a:xfrm flipV="1">
            <a:off x="1438154" y="4162349"/>
            <a:ext cx="383331" cy="6621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13" idx="1"/>
          </p:cNvCxnSpPr>
          <p:nvPr/>
        </p:nvCxnSpPr>
        <p:spPr bwMode="auto">
          <a:xfrm flipH="1" flipV="1">
            <a:off x="3789274" y="4162349"/>
            <a:ext cx="456904" cy="8314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5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E167E-213C-6C4C-8FE9-7B01090EE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sz="22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HK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HK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HK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HK" sz="2200" dirty="0">
                    <a:solidFill>
                      <a:schemeClr val="tx1"/>
                    </a:solidFill>
                  </a:rPr>
                  <a:t>be an array of n distinct numbers.</a:t>
                </a:r>
                <a:br>
                  <a:rPr lang="en-HK" sz="2200" dirty="0">
                    <a:solidFill>
                      <a:schemeClr val="tx1"/>
                    </a:solidFill>
                  </a:rPr>
                </a:br>
                <a:r>
                  <a:rPr lang="en-HK" sz="2200" dirty="0">
                    <a:solidFill>
                      <a:schemeClr val="tx1"/>
                    </a:solidFill>
                  </a:rPr>
                  <a:t>In class we said that if </a:t>
                </a:r>
                <a14:m>
                  <m:oMath xmlns:m="http://schemas.openxmlformats.org/officeDocument/2006/math">
                    <m:r>
                      <a:rPr lang="en-HK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HK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HK" sz="2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HK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HK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HK" sz="2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]&gt;</m:t>
                    </m:r>
                    <m:r>
                      <a:rPr lang="en-HK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HK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HK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HK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HK" sz="2200" dirty="0">
                    <a:solidFill>
                      <a:schemeClr val="tx1"/>
                    </a:solidFill>
                  </a:rPr>
                  <a:t>, then the pair </a:t>
                </a:r>
                <a14:m>
                  <m:oMath xmlns:m="http://schemas.openxmlformats.org/officeDocument/2006/math">
                    <m:r>
                      <a:rPr lang="en-HK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sz="2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sz="2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sz="2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HK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sz="2200" dirty="0">
                    <a:solidFill>
                      <a:schemeClr val="tx1"/>
                    </a:solidFill>
                  </a:rPr>
                  <a:t> is called an </a:t>
                </a:r>
                <a:r>
                  <a:rPr lang="en-HK" sz="2200" b="1" dirty="0">
                    <a:solidFill>
                      <a:schemeClr val="tx1"/>
                    </a:solidFill>
                  </a:rPr>
                  <a:t>inversion</a:t>
                </a:r>
                <a:r>
                  <a:rPr lang="en-HK" sz="22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HK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HK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HK" sz="2200" dirty="0">
                    <a:solidFill>
                      <a:schemeClr val="tx1"/>
                    </a:solidFill>
                  </a:rPr>
                  <a:t>Suppose that the elements of </a:t>
                </a:r>
                <a14:m>
                  <m:oMath xmlns:m="http://schemas.openxmlformats.org/officeDocument/2006/math">
                    <m:r>
                      <a:rPr lang="en-HK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HK" sz="2200" dirty="0">
                    <a:solidFill>
                      <a:schemeClr val="tx1"/>
                    </a:solidFill>
                  </a:rPr>
                  <a:t> form a uniform random permutation of </a:t>
                </a:r>
                <a14:m>
                  <m:oMath xmlns:m="http://schemas.openxmlformats.org/officeDocument/2006/math">
                    <m:r>
                      <a:rPr lang="en-HK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HK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1,2, …,</m:t>
                    </m:r>
                    <m:r>
                      <a:rPr lang="en-HK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HK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HK" sz="2200" dirty="0"/>
                  <a:t>Use indicator random variables to compute the expected number of inversions.</a:t>
                </a:r>
              </a:p>
              <a:p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E167E-213C-6C4C-8FE9-7B01090EE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 t="-788" r="-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B40DD-CFC7-AF41-9F15-1AEDA5C35B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z="2000" smtClean="0"/>
              <a:pPr/>
              <a:t>6</a:t>
            </a:fld>
            <a:endParaRPr lang="en-US" alt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00B55-1669-1849-B25E-5A1666DF16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7700" y="762000"/>
                <a:ext cx="7848600" cy="367686"/>
              </a:xfrm>
            </p:spPr>
            <p:txBody>
              <a:bodyPr/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set</a:t>
                </a:r>
                <a:r>
                  <a:rPr lang="en-US" sz="2200" dirty="0"/>
                  <a:t> 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00B55-1669-1849-B25E-5A1666DF16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762000"/>
                <a:ext cx="7848600" cy="367686"/>
              </a:xfrm>
              <a:blipFill>
                <a:blip r:embed="rId2"/>
                <a:stretch>
                  <a:fillRect l="-1009" t="-11667" b="-5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5CA2A-CBB8-A641-87FB-EC9AE62EF2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z="2000" smtClean="0"/>
              <a:pPr/>
              <a:t>7</a:t>
            </a:fld>
            <a:endParaRPr lang="en-US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E0EDAA-DBC8-F540-987C-F03C00C4467D}"/>
                  </a:ext>
                </a:extLst>
              </p:cNvPr>
              <p:cNvSpPr txBox="1"/>
              <p:nvPr/>
            </p:nvSpPr>
            <p:spPr>
              <a:xfrm>
                <a:off x="2717517" y="1146415"/>
                <a:ext cx="1366345" cy="847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E0EDAA-DBC8-F540-987C-F03C00C44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517" y="1146415"/>
                <a:ext cx="1366345" cy="847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F71708-F051-DF42-9167-7509FAB67F6E}"/>
                  </a:ext>
                </a:extLst>
              </p:cNvPr>
              <p:cNvSpPr txBox="1"/>
              <p:nvPr/>
            </p:nvSpPr>
            <p:spPr>
              <a:xfrm>
                <a:off x="914400" y="2197635"/>
                <a:ext cx="6495393" cy="570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F71708-F051-DF42-9167-7509FAB67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97635"/>
                <a:ext cx="6495393" cy="570413"/>
              </a:xfrm>
              <a:prstGeom prst="rect">
                <a:avLst/>
              </a:prstGeom>
              <a:blipFill>
                <a:blip r:embed="rId4"/>
                <a:stretch>
                  <a:fillRect l="-1220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DE17A5-064F-4347-8D27-18E4B8297875}"/>
                  </a:ext>
                </a:extLst>
              </p:cNvPr>
              <p:cNvSpPr txBox="1"/>
              <p:nvPr/>
            </p:nvSpPr>
            <p:spPr>
              <a:xfrm>
                <a:off x="4162097" y="1244553"/>
                <a:ext cx="16900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otherwise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DE17A5-064F-4347-8D27-18E4B8297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097" y="1244553"/>
                <a:ext cx="1690064" cy="707886"/>
              </a:xfrm>
              <a:prstGeom prst="rect">
                <a:avLst/>
              </a:prstGeom>
              <a:blipFill>
                <a:blip r:embed="rId5"/>
                <a:stretch>
                  <a:fillRect l="-3971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CDD218-6667-D648-B577-04158EF99824}"/>
                  </a:ext>
                </a:extLst>
              </p:cNvPr>
              <p:cNvSpPr txBox="1"/>
              <p:nvPr/>
            </p:nvSpPr>
            <p:spPr>
              <a:xfrm>
                <a:off x="647700" y="3020388"/>
                <a:ext cx="6053959" cy="118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=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CDD218-6667-D648-B577-04158EF99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3020388"/>
                <a:ext cx="6053959" cy="1182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1DA1E3-2234-9343-8136-BE3F105112D6}"/>
                  </a:ext>
                </a:extLst>
              </p:cNvPr>
              <p:cNvSpPr txBox="1"/>
              <p:nvPr/>
            </p:nvSpPr>
            <p:spPr>
              <a:xfrm>
                <a:off x="647700" y="4278876"/>
                <a:ext cx="6667500" cy="10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𝐸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(</m:t>
                                  </m:r>
                                  <m:r>
                                    <a:rPr lang="en-US" sz="2200" i="1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1DA1E3-2234-9343-8136-BE3F10511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4278876"/>
                <a:ext cx="6667500" cy="1081643"/>
              </a:xfrm>
              <a:prstGeom prst="rect">
                <a:avLst/>
              </a:prstGeom>
              <a:blipFill>
                <a:blip r:embed="rId7"/>
                <a:stretch>
                  <a:fillRect t="-95349" b="-146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E49C4CB-C331-E04F-A448-D018C40DB061}"/>
              </a:ext>
            </a:extLst>
          </p:cNvPr>
          <p:cNvSpPr txBox="1"/>
          <p:nvPr/>
        </p:nvSpPr>
        <p:spPr>
          <a:xfrm>
            <a:off x="5296409" y="2197635"/>
            <a:ext cx="1343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WHY?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3C56D8-2505-1545-9F1F-855BA19569FA}"/>
                  </a:ext>
                </a:extLst>
              </p:cNvPr>
              <p:cNvSpPr txBox="1"/>
              <p:nvPr/>
            </p:nvSpPr>
            <p:spPr>
              <a:xfrm>
                <a:off x="4572000" y="5514522"/>
                <a:ext cx="3555189" cy="747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∙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3C56D8-2505-1545-9F1F-855BA1956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514522"/>
                <a:ext cx="3555189" cy="747192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3C56D8-2505-1545-9F1F-855BA19569FA}"/>
                  </a:ext>
                </a:extLst>
              </p:cNvPr>
              <p:cNvSpPr txBox="1"/>
              <p:nvPr/>
            </p:nvSpPr>
            <p:spPr>
              <a:xfrm>
                <a:off x="2564819" y="5436696"/>
                <a:ext cx="2442310" cy="110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200" i="1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m:oMathPara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3C56D8-2505-1545-9F1F-855BA1956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819" y="5436696"/>
                <a:ext cx="2442310" cy="11075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44B9525-7642-854E-8224-F581909D561B}"/>
              </a:ext>
            </a:extLst>
          </p:cNvPr>
          <p:cNvSpPr txBox="1"/>
          <p:nvPr/>
        </p:nvSpPr>
        <p:spPr>
          <a:xfrm>
            <a:off x="5968085" y="3216086"/>
            <a:ext cx="1150345" cy="5847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Sum over all pairs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6ADA1F-CEA0-3848-B4CD-3FFC06E45C7D}"/>
              </a:ext>
            </a:extLst>
          </p:cNvPr>
          <p:cNvSpPr txBox="1"/>
          <p:nvPr/>
        </p:nvSpPr>
        <p:spPr>
          <a:xfrm>
            <a:off x="6026045" y="4559161"/>
            <a:ext cx="1347116" cy="5847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Linearity of Expectation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E0CE42-0E63-E94A-B82B-E56A4575BA5A}"/>
              </a:ext>
            </a:extLst>
          </p:cNvPr>
          <p:cNvCxnSpPr/>
          <p:nvPr/>
        </p:nvCxnSpPr>
        <p:spPr bwMode="auto">
          <a:xfrm flipH="1">
            <a:off x="5382228" y="3508474"/>
            <a:ext cx="5858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BDC36B-5AC6-2D40-9F5D-7088978BA7B8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5382228" y="4851549"/>
            <a:ext cx="6438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3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6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8F01-AD56-B64C-92B5-BD61266A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Implications of the solution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7A25-7BD4-D84F-834E-251FB2AA5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1545021"/>
          </a:xfrm>
        </p:spPr>
        <p:txBody>
          <a:bodyPr/>
          <a:lstStyle/>
          <a:p>
            <a:r>
              <a:rPr lang="en-HK" sz="2000" dirty="0">
                <a:solidFill>
                  <a:schemeClr val="tx1"/>
                </a:solidFill>
              </a:rPr>
              <a:t>Recall </a:t>
            </a:r>
            <a:r>
              <a:rPr lang="en-HK" sz="2200" dirty="0">
                <a:solidFill>
                  <a:schemeClr val="tx1"/>
                </a:solidFill>
              </a:rPr>
              <a:t>that</a:t>
            </a:r>
            <a:r>
              <a:rPr lang="en-HK" sz="2000" dirty="0">
                <a:solidFill>
                  <a:schemeClr val="tx1"/>
                </a:solidFill>
              </a:rPr>
              <a:t> we showed that </a:t>
            </a:r>
            <a:r>
              <a:rPr lang="en-HK" sz="2000" dirty="0" err="1">
                <a:solidFill>
                  <a:schemeClr val="tx1"/>
                </a:solidFill>
              </a:rPr>
              <a:t>Bubblesort</a:t>
            </a:r>
            <a:r>
              <a:rPr lang="en-HK" sz="2000" dirty="0">
                <a:solidFill>
                  <a:schemeClr val="tx1"/>
                </a:solidFill>
              </a:rPr>
              <a:t> and Insertion Sort both performed exactly the </a:t>
            </a:r>
            <a:r>
              <a:rPr lang="en-HK" sz="2000" i="1" dirty="0">
                <a:solidFill>
                  <a:schemeClr val="tx1"/>
                </a:solidFill>
              </a:rPr>
              <a:t>inversion number </a:t>
            </a:r>
            <a:r>
              <a:rPr lang="en-HK" sz="2000" dirty="0">
                <a:solidFill>
                  <a:schemeClr val="tx1"/>
                </a:solidFill>
              </a:rPr>
              <a:t>of swaps.</a:t>
            </a:r>
          </a:p>
          <a:p>
            <a:r>
              <a:rPr lang="en-HK" sz="2000" dirty="0">
                <a:solidFill>
                  <a:schemeClr val="tx1"/>
                </a:solidFill>
              </a:rPr>
              <a:t>The result of this problem actually showed that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6B8FA-F146-7A4B-8B1B-1EA1CE2BBB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z="2000" smtClean="0"/>
              <a:pPr/>
              <a:t>8</a:t>
            </a:fld>
            <a:endParaRPr lang="en-US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0A3002-6D8C-F54B-BEC8-B124CAF6519A}"/>
                  </a:ext>
                </a:extLst>
              </p:cNvPr>
              <p:cNvSpPr txBox="1"/>
              <p:nvPr/>
            </p:nvSpPr>
            <p:spPr>
              <a:xfrm>
                <a:off x="1426779" y="2803235"/>
                <a:ext cx="5812221" cy="1495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HK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expected number of swaps performed by </a:t>
                </a:r>
                <a:r>
                  <a:rPr lang="en-HK" sz="20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Bubblesort</a:t>
                </a:r>
                <a:r>
                  <a:rPr lang="en-HK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Insertion Sort</a:t>
                </a:r>
                <a:br>
                  <a:rPr lang="en-HK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HK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a random </a:t>
                </a:r>
                <a:r>
                  <a:rPr lang="en-HK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r>
                  <a:rPr lang="en-HK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size </a:t>
                </a:r>
                <a14:m>
                  <m:oMath xmlns:m="http://schemas.openxmlformats.org/officeDocument/2006/math">
                    <m:r>
                      <a:rPr lang="en-HK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HK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HK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HK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HK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HK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HK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HK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HK" sz="200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0A3002-6D8C-F54B-BEC8-B124CAF6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779" y="2803235"/>
                <a:ext cx="5812221" cy="1495409"/>
              </a:xfrm>
              <a:prstGeom prst="rect">
                <a:avLst/>
              </a:prstGeom>
              <a:blipFill>
                <a:blip r:embed="rId2"/>
                <a:stretch>
                  <a:fillRect t="-2449" b="-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49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F436-FECC-7B45-AB33-FDE2D425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Question </a:t>
            </a:r>
            <a:r>
              <a:rPr lang="en-US" sz="2400" dirty="0"/>
              <a:t>4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CAC670-FD94-B048-B9E7-0B7E4EF81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914400"/>
                <a:ext cx="8448675" cy="5410200"/>
              </a:xfrm>
            </p:spPr>
            <p:txBody>
              <a:bodyPr/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1. </a:t>
                </a:r>
                <a:r>
                  <a:rPr lang="en-US" sz="2200" dirty="0">
                    <a:solidFill>
                      <a:schemeClr val="tx1"/>
                    </a:solidFill>
                  </a:rPr>
                  <a:t>Illustrate how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Mergesort</a:t>
                </a:r>
                <a:r>
                  <a:rPr lang="en-US" sz="2200" dirty="0">
                    <a:solidFill>
                      <a:schemeClr val="tx1"/>
                    </a:solidFill>
                  </a:rPr>
                  <a:t> would work on input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[1,2,3,4,5,6,7,8,9]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2200" dirty="0">
                  <a:solidFill>
                    <a:schemeClr val="tx1"/>
                  </a:solidFill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2. Illustrate how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Mergesort</a:t>
                </a:r>
                <a:r>
                  <a:rPr lang="en-US" sz="2200" dirty="0">
                    <a:solidFill>
                      <a:schemeClr val="tx1"/>
                    </a:solidFill>
                  </a:rPr>
                  <a:t> would work on input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9,8,7,6,5,4,3,2,1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2200" dirty="0">
                  <a:solidFill>
                    <a:schemeClr val="tx1"/>
                  </a:solidFill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3. </a:t>
                </a:r>
                <a:r>
                  <a:rPr lang="en-HK" sz="2200" dirty="0">
                    <a:solidFill>
                      <a:schemeClr val="tx1"/>
                    </a:solidFill>
                  </a:rPr>
                  <a:t>Illustrate how Quicksort would work on input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1,2,3,4,5,6,7,8</m:t>
                        </m:r>
                      </m:e>
                    </m:d>
                  </m:oMath>
                </a14:m>
                <a:r>
                  <a:rPr lang="en-HK" sz="2200" dirty="0">
                    <a:solidFill>
                      <a:schemeClr val="tx1"/>
                    </a:solidFill>
                  </a:rPr>
                  <a:t>. Assume that the last item in the subarray is always chosen as the pivot.</a:t>
                </a:r>
              </a:p>
              <a:p>
                <a:endParaRPr lang="en-HK" sz="2200" dirty="0"/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4. </a:t>
                </a:r>
                <a:r>
                  <a:rPr lang="en-HK" sz="2200" dirty="0">
                    <a:solidFill>
                      <a:schemeClr val="tx1"/>
                    </a:solidFill>
                  </a:rPr>
                  <a:t>Illustrate how Quicksort would work on input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8,7,6,5,4,3,2,1</m:t>
                        </m:r>
                      </m:e>
                    </m:d>
                  </m:oMath>
                </a14:m>
                <a:r>
                  <a:rPr lang="en-HK" sz="2200" dirty="0">
                    <a:solidFill>
                      <a:schemeClr val="tx1"/>
                    </a:solidFill>
                  </a:rPr>
                  <a:t>. Assume that the last item in the subarray is always chosen as the pivot.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CAC670-FD94-B048-B9E7-0B7E4EF81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914400"/>
                <a:ext cx="8448675" cy="5410200"/>
              </a:xfrm>
              <a:blipFill>
                <a:blip r:embed="rId2"/>
                <a:stretch>
                  <a:fillRect l="-938" t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33E1D-EBA0-DF4E-B166-376C934E62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z="2000" smtClean="0"/>
              <a:pPr/>
              <a:t>9</a:t>
            </a:fld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88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0000"/>
      </a:accent4>
      <a:accent5>
        <a:srgbClr val="E2F4FF"/>
      </a:accent5>
      <a:accent6>
        <a:srgbClr val="E7E7B9"/>
      </a:accent6>
      <a:hlink>
        <a:srgbClr val="FF6600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10036</TotalTime>
  <Words>377</Words>
  <Application>Microsoft Office PowerPoint</Application>
  <PresentationFormat>On-screen Show (4:3)</PresentationFormat>
  <Paragraphs>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Calibri Regular</vt:lpstr>
      <vt:lpstr>Cambria Math</vt:lpstr>
      <vt:lpstr>Comic Sans MS</vt:lpstr>
      <vt:lpstr>Monotype Sorts</vt:lpstr>
      <vt:lpstr>Wingdings</vt:lpstr>
      <vt:lpstr>Theme1</vt:lpstr>
      <vt:lpstr>COMP 3711</vt:lpstr>
      <vt:lpstr>Question 1</vt:lpstr>
      <vt:lpstr>PowerPoint Presentation</vt:lpstr>
      <vt:lpstr>Question 2</vt:lpstr>
      <vt:lpstr>PowerPoint Presentation</vt:lpstr>
      <vt:lpstr>Question 3</vt:lpstr>
      <vt:lpstr>PowerPoint Presentation</vt:lpstr>
      <vt:lpstr>Implications of the solution</vt:lpstr>
      <vt:lpstr>Question 4</vt:lpstr>
      <vt:lpstr>Solution 4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Kevin Wayne</dc:creator>
  <cp:lastModifiedBy>user</cp:lastModifiedBy>
  <cp:revision>790</cp:revision>
  <cp:lastPrinted>2005-06-06T18:11:37Z</cp:lastPrinted>
  <dcterms:created xsi:type="dcterms:W3CDTF">1999-11-17T14:21:04Z</dcterms:created>
  <dcterms:modified xsi:type="dcterms:W3CDTF">2019-02-15T01:35:37Z</dcterms:modified>
</cp:coreProperties>
</file>