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678" r:id="rId2"/>
    <p:sldId id="679" r:id="rId3"/>
    <p:sldId id="680" r:id="rId4"/>
    <p:sldId id="681" r:id="rId5"/>
    <p:sldId id="682" r:id="rId6"/>
    <p:sldId id="683" r:id="rId7"/>
    <p:sldId id="686" r:id="rId8"/>
    <p:sldId id="684" r:id="rId9"/>
    <p:sldId id="660" r:id="rId10"/>
    <p:sldId id="670" r:id="rId11"/>
    <p:sldId id="671" r:id="rId12"/>
    <p:sldId id="672" r:id="rId13"/>
    <p:sldId id="673" r:id="rId14"/>
    <p:sldId id="674" r:id="rId15"/>
    <p:sldId id="675" r:id="rId16"/>
    <p:sldId id="677" r:id="rId17"/>
    <p:sldId id="676" r:id="rId18"/>
    <p:sldId id="685" r:id="rId19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990033"/>
    <a:srgbClr val="006600"/>
    <a:srgbClr val="CC0000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6" autoAdjust="0"/>
    <p:restoredTop sz="86616" autoAdjust="0"/>
  </p:normalViewPr>
  <p:slideViewPr>
    <p:cSldViewPr snapToGrid="0">
      <p:cViewPr varScale="1">
        <p:scale>
          <a:sx n="183" d="100"/>
          <a:sy n="183" d="100"/>
        </p:scale>
        <p:origin x="4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2/27/19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2/27/19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024C-3CC4-4067-9D68-683747307D4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52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C024C-3CC4-4067-9D68-683747307D4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07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Nuts &amp; Bolts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4462"/>
            <a:ext cx="5372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0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02113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graphicFrame>
        <p:nvGraphicFramePr>
          <p:cNvPr id="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62979"/>
              </p:ext>
            </p:extLst>
          </p:nvPr>
        </p:nvGraphicFramePr>
        <p:xfrm>
          <a:off x="1523999" y="974406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03945"/>
              </p:ext>
            </p:extLst>
          </p:nvPr>
        </p:nvGraphicFramePr>
        <p:xfrm>
          <a:off x="1523998" y="1564199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6"/>
          <p:cNvSpPr txBox="1"/>
          <p:nvPr/>
        </p:nvSpPr>
        <p:spPr>
          <a:xfrm>
            <a:off x="4402719" y="21474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58166"/>
              </p:ext>
            </p:extLst>
          </p:nvPr>
        </p:nvGraphicFramePr>
        <p:xfrm>
          <a:off x="1523997" y="2718241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87616"/>
              </p:ext>
            </p:extLst>
          </p:nvPr>
        </p:nvGraphicFramePr>
        <p:xfrm>
          <a:off x="1523996" y="3301487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6"/>
          <p:cNvSpPr txBox="1"/>
          <p:nvPr/>
        </p:nvSpPr>
        <p:spPr>
          <a:xfrm>
            <a:off x="4402718" y="3980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3444"/>
              </p:ext>
            </p:extLst>
          </p:nvPr>
        </p:nvGraphicFramePr>
        <p:xfrm>
          <a:off x="1523996" y="4551434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05588"/>
              </p:ext>
            </p:extLst>
          </p:nvPr>
        </p:nvGraphicFramePr>
        <p:xfrm>
          <a:off x="1523995" y="5134680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73390" y="1020095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56558" y="157915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573390" y="2734384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573390" y="3328693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561479" y="4577516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561479" y="5171825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19994" y="12608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46795" y="2990139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90690" y="47961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390" y="5773055"/>
            <a:ext cx="7472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Step II: Compare Red bolts to Pivot Nut, finding Matching Bolt (Yellow) </a:t>
            </a:r>
            <a:br>
              <a:rPr lang="en-US" sz="1200" dirty="0"/>
            </a:br>
            <a:r>
              <a:rPr lang="en-US" sz="1200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Step III:  Partition Red Nuts around Matching Yellow Bolt. Set matching Nut/Bolt as Gray  </a:t>
            </a:r>
          </a:p>
        </p:txBody>
      </p:sp>
    </p:spTree>
    <p:extLst>
      <p:ext uri="{BB962C8B-B14F-4D97-AF65-F5344CB8AC3E}">
        <p14:creationId xmlns:p14="http://schemas.microsoft.com/office/powerpoint/2010/main" val="351865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02113"/>
            <a:ext cx="1905000" cy="228600"/>
          </a:xfrm>
        </p:spPr>
        <p:txBody>
          <a:bodyPr/>
          <a:lstStyle/>
          <a:p>
            <a:fld id="{1A91AB74-BC2C-47DC-8A56-3F4E23B550F6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sp>
        <p:nvSpPr>
          <p:cNvPr id="13" name="TextBox 6"/>
          <p:cNvSpPr txBox="1"/>
          <p:nvPr/>
        </p:nvSpPr>
        <p:spPr>
          <a:xfrm>
            <a:off x="4402719" y="21474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47396"/>
              </p:ext>
            </p:extLst>
          </p:nvPr>
        </p:nvGraphicFramePr>
        <p:xfrm>
          <a:off x="1523997" y="2718241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32471"/>
              </p:ext>
            </p:extLst>
          </p:nvPr>
        </p:nvGraphicFramePr>
        <p:xfrm>
          <a:off x="1523996" y="3301487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6"/>
          <p:cNvSpPr txBox="1"/>
          <p:nvPr/>
        </p:nvSpPr>
        <p:spPr>
          <a:xfrm>
            <a:off x="4402718" y="3980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80877"/>
              </p:ext>
            </p:extLst>
          </p:nvPr>
        </p:nvGraphicFramePr>
        <p:xfrm>
          <a:off x="1540828" y="1021029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12622"/>
              </p:ext>
            </p:extLst>
          </p:nvPr>
        </p:nvGraphicFramePr>
        <p:xfrm>
          <a:off x="1540827" y="1604275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73390" y="1020095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56558" y="157915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573390" y="2734384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573390" y="3328693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561479" y="4577516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561479" y="5171825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19994" y="12608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46795" y="2990139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90690" y="47961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390" y="5773055"/>
            <a:ext cx="7472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Step II: Compare Red bolts to Pivot Nut, finding Matching Bolt (Yellow) </a:t>
            </a:r>
            <a:br>
              <a:rPr lang="en-US" sz="1200" dirty="0"/>
            </a:br>
            <a:r>
              <a:rPr lang="en-US" sz="1200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Step III:  Partition Red Nuts around Matching Yellow Bolt. Set matching Nut/Bolt as Gray 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-169282" y="32891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kern="0" dirty="0"/>
              <a:t>3</a:t>
            </a:r>
            <a:r>
              <a:rPr lang="en-US" kern="0" baseline="30000" dirty="0"/>
              <a:t>rd</a:t>
            </a:r>
            <a:r>
              <a:rPr lang="en-US" kern="0" dirty="0"/>
              <a:t> Call</a:t>
            </a:r>
          </a:p>
        </p:txBody>
      </p:sp>
      <p:graphicFrame>
        <p:nvGraphicFramePr>
          <p:cNvPr id="30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29747"/>
              </p:ext>
            </p:extLst>
          </p:nvPr>
        </p:nvGraphicFramePr>
        <p:xfrm>
          <a:off x="1523996" y="4551434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87234"/>
              </p:ext>
            </p:extLst>
          </p:nvPr>
        </p:nvGraphicFramePr>
        <p:xfrm>
          <a:off x="1523995" y="5134680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sp>
        <p:nvSpPr>
          <p:cNvPr id="8" name="矩形 7"/>
          <p:cNvSpPr/>
          <p:nvPr/>
        </p:nvSpPr>
        <p:spPr>
          <a:xfrm>
            <a:off x="780140" y="1019308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80140" y="1613617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8012812" y="12379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矩形 13"/>
          <p:cNvSpPr/>
          <p:nvPr/>
        </p:nvSpPr>
        <p:spPr>
          <a:xfrm>
            <a:off x="780140" y="2671972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780140" y="3266281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7921562" y="289058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0" name="矩形 19"/>
          <p:cNvSpPr/>
          <p:nvPr/>
        </p:nvSpPr>
        <p:spPr>
          <a:xfrm>
            <a:off x="806943" y="430210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806943" y="489641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865456" y="453948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25" name="TextBox 6"/>
          <p:cNvSpPr txBox="1"/>
          <p:nvPr/>
        </p:nvSpPr>
        <p:spPr>
          <a:xfrm>
            <a:off x="4402723" y="1986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4419580" y="3673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32" name="Slide Number Placeholder 3"/>
          <p:cNvSpPr txBox="1">
            <a:spLocks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fld id="{1A91AB74-BC2C-47DC-8A56-3F4E23B550F6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p:sp>
        <p:nvSpPr>
          <p:cNvPr id="33" name="TextBox 4"/>
          <p:cNvSpPr txBox="1"/>
          <p:nvPr/>
        </p:nvSpPr>
        <p:spPr>
          <a:xfrm>
            <a:off x="264920" y="5432851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graphicFrame>
        <p:nvGraphicFramePr>
          <p:cNvPr id="27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08083"/>
              </p:ext>
            </p:extLst>
          </p:nvPr>
        </p:nvGraphicFramePr>
        <p:xfrm>
          <a:off x="1742655" y="1072285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65998"/>
              </p:ext>
            </p:extLst>
          </p:nvPr>
        </p:nvGraphicFramePr>
        <p:xfrm>
          <a:off x="1742653" y="1609939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42613"/>
              </p:ext>
            </p:extLst>
          </p:nvPr>
        </p:nvGraphicFramePr>
        <p:xfrm>
          <a:off x="1742655" y="260964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30280"/>
              </p:ext>
            </p:extLst>
          </p:nvPr>
        </p:nvGraphicFramePr>
        <p:xfrm>
          <a:off x="1742652" y="3147294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4877"/>
              </p:ext>
            </p:extLst>
          </p:nvPr>
        </p:nvGraphicFramePr>
        <p:xfrm>
          <a:off x="1666475" y="429420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73675"/>
              </p:ext>
            </p:extLst>
          </p:nvPr>
        </p:nvGraphicFramePr>
        <p:xfrm>
          <a:off x="1666475" y="4823636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0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Call</a:t>
            </a:r>
          </a:p>
        </p:txBody>
      </p:sp>
      <p:sp>
        <p:nvSpPr>
          <p:cNvPr id="8" name="矩形 7"/>
          <p:cNvSpPr/>
          <p:nvPr/>
        </p:nvSpPr>
        <p:spPr>
          <a:xfrm>
            <a:off x="879532" y="971402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879532" y="1565711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7964848" y="11943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矩形 13"/>
          <p:cNvSpPr/>
          <p:nvPr/>
        </p:nvSpPr>
        <p:spPr>
          <a:xfrm>
            <a:off x="879532" y="2677032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79532" y="3271341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7964848" y="290001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0" name="矩形 19"/>
          <p:cNvSpPr/>
          <p:nvPr/>
        </p:nvSpPr>
        <p:spPr>
          <a:xfrm>
            <a:off x="906335" y="433215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906335" y="492645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991651" y="455512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graphicFrame>
        <p:nvGraphicFramePr>
          <p:cNvPr id="23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38263"/>
              </p:ext>
            </p:extLst>
          </p:nvPr>
        </p:nvGraphicFramePr>
        <p:xfrm>
          <a:off x="1868852" y="43060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04911"/>
              </p:ext>
            </p:extLst>
          </p:nvPr>
        </p:nvGraphicFramePr>
        <p:xfrm>
          <a:off x="1868851" y="4889314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6"/>
          <p:cNvSpPr txBox="1"/>
          <p:nvPr/>
        </p:nvSpPr>
        <p:spPr>
          <a:xfrm>
            <a:off x="4402723" y="1986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4402723" y="37784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32" name="Slide Number Placeholder 3"/>
          <p:cNvSpPr>
            <a:spLocks noGrp="1"/>
          </p:cNvSpPr>
          <p:nvPr/>
        </p:nvSpPr>
        <p:spPr bwMode="auto">
          <a:xfrm>
            <a:off x="7239000" y="6623877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fld id="{1A91AB74-BC2C-47DC-8A56-3F4E23B550F6}" type="slidenum">
              <a:rPr lang="en-US" altLang="en-US" smtClean="0"/>
              <a:pPr/>
              <a:t>13</a:t>
            </a:fld>
            <a:endParaRPr lang="en-US" altLang="en-US" sz="1400"/>
          </a:p>
        </p:txBody>
      </p:sp>
      <p:sp>
        <p:nvSpPr>
          <p:cNvPr id="33" name="TextBox 4"/>
          <p:cNvSpPr txBox="1"/>
          <p:nvPr/>
        </p:nvSpPr>
        <p:spPr>
          <a:xfrm>
            <a:off x="264920" y="5427328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graphicFrame>
        <p:nvGraphicFramePr>
          <p:cNvPr id="3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59399"/>
              </p:ext>
            </p:extLst>
          </p:nvPr>
        </p:nvGraphicFramePr>
        <p:xfrm>
          <a:off x="1842048" y="1050232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2859"/>
              </p:ext>
            </p:extLst>
          </p:nvPr>
        </p:nvGraphicFramePr>
        <p:xfrm>
          <a:off x="1842048" y="1579660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65846"/>
              </p:ext>
            </p:extLst>
          </p:nvPr>
        </p:nvGraphicFramePr>
        <p:xfrm>
          <a:off x="1842048" y="2706421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4528"/>
              </p:ext>
            </p:extLst>
          </p:nvPr>
        </p:nvGraphicFramePr>
        <p:xfrm>
          <a:off x="1842048" y="3235849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7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Call</a:t>
            </a:r>
          </a:p>
        </p:txBody>
      </p:sp>
      <p:sp>
        <p:nvSpPr>
          <p:cNvPr id="8" name="矩形 7"/>
          <p:cNvSpPr/>
          <p:nvPr/>
        </p:nvSpPr>
        <p:spPr>
          <a:xfrm>
            <a:off x="787065" y="94872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87065" y="154302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7872381" y="117169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矩形 13"/>
          <p:cNvSpPr/>
          <p:nvPr/>
        </p:nvSpPr>
        <p:spPr>
          <a:xfrm>
            <a:off x="787065" y="2609251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787065" y="320356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7872381" y="2832229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0" name="矩形 19"/>
          <p:cNvSpPr/>
          <p:nvPr/>
        </p:nvSpPr>
        <p:spPr>
          <a:xfrm>
            <a:off x="787065" y="4242124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87065" y="4836433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872381" y="446510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4402723" y="19860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4402723" y="36707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32" name="Slide Number Placeholder 3"/>
          <p:cNvSpPr>
            <a:spLocks noGrp="1"/>
          </p:cNvSpPr>
          <p:nvPr/>
        </p:nvSpPr>
        <p:spPr bwMode="auto">
          <a:xfrm>
            <a:off x="7239000" y="6605719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fld id="{1A91AB74-BC2C-47DC-8A56-3F4E23B550F6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sp>
        <p:nvSpPr>
          <p:cNvPr id="33" name="TextBox 4"/>
          <p:cNvSpPr txBox="1"/>
          <p:nvPr/>
        </p:nvSpPr>
        <p:spPr>
          <a:xfrm>
            <a:off x="264920" y="5409170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graphicFrame>
        <p:nvGraphicFramePr>
          <p:cNvPr id="2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61148"/>
              </p:ext>
            </p:extLst>
          </p:nvPr>
        </p:nvGraphicFramePr>
        <p:xfrm>
          <a:off x="1693278" y="1006122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94279"/>
              </p:ext>
            </p:extLst>
          </p:nvPr>
        </p:nvGraphicFramePr>
        <p:xfrm>
          <a:off x="1693277" y="158936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05643"/>
              </p:ext>
            </p:extLst>
          </p:nvPr>
        </p:nvGraphicFramePr>
        <p:xfrm>
          <a:off x="1693277" y="2573909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8497"/>
              </p:ext>
            </p:extLst>
          </p:nvPr>
        </p:nvGraphicFramePr>
        <p:xfrm>
          <a:off x="1693276" y="3157155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85618"/>
              </p:ext>
            </p:extLst>
          </p:nvPr>
        </p:nvGraphicFramePr>
        <p:xfrm>
          <a:off x="1693276" y="4154666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72628"/>
              </p:ext>
            </p:extLst>
          </p:nvPr>
        </p:nvGraphicFramePr>
        <p:xfrm>
          <a:off x="1693275" y="4737912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07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Call</a:t>
            </a:r>
          </a:p>
        </p:txBody>
      </p:sp>
      <p:sp>
        <p:nvSpPr>
          <p:cNvPr id="8" name="矩形 7"/>
          <p:cNvSpPr/>
          <p:nvPr/>
        </p:nvSpPr>
        <p:spPr>
          <a:xfrm>
            <a:off x="777124" y="979435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77124" y="157374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7862440" y="120241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矩形 13"/>
          <p:cNvSpPr/>
          <p:nvPr/>
        </p:nvSpPr>
        <p:spPr>
          <a:xfrm>
            <a:off x="803928" y="259366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03928" y="318796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7889244" y="281663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0" name="矩形 19"/>
          <p:cNvSpPr/>
          <p:nvPr/>
        </p:nvSpPr>
        <p:spPr>
          <a:xfrm>
            <a:off x="803928" y="4206761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803928" y="480107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889244" y="442973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25" name="TextBox 6"/>
          <p:cNvSpPr txBox="1"/>
          <p:nvPr/>
        </p:nvSpPr>
        <p:spPr>
          <a:xfrm>
            <a:off x="4402723" y="19882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4402723" y="35978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r>
              <a:rPr lang="en-US" sz="2400" b="1" dirty="0"/>
              <a:t>↓</a:t>
            </a:r>
          </a:p>
        </p:txBody>
      </p:sp>
      <p:sp>
        <p:nvSpPr>
          <p:cNvPr id="27" name="Slide Number Placeholder 3"/>
          <p:cNvSpPr>
            <a:spLocks noGrp="1"/>
          </p:cNvSpPr>
          <p:nvPr/>
        </p:nvSpPr>
        <p:spPr bwMode="auto">
          <a:xfrm>
            <a:off x="7239000" y="6607999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fld id="{1A91AB74-BC2C-47DC-8A56-3F4E23B550F6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sp>
        <p:nvSpPr>
          <p:cNvPr id="28" name="TextBox 4"/>
          <p:cNvSpPr txBox="1"/>
          <p:nvPr/>
        </p:nvSpPr>
        <p:spPr>
          <a:xfrm>
            <a:off x="264920" y="5411450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graphicFrame>
        <p:nvGraphicFramePr>
          <p:cNvPr id="2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89612"/>
              </p:ext>
            </p:extLst>
          </p:nvPr>
        </p:nvGraphicFramePr>
        <p:xfrm>
          <a:off x="1766443" y="1043765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1493"/>
              </p:ext>
            </p:extLst>
          </p:nvPr>
        </p:nvGraphicFramePr>
        <p:xfrm>
          <a:off x="1766442" y="1627011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48511"/>
              </p:ext>
            </p:extLst>
          </p:nvPr>
        </p:nvGraphicFramePr>
        <p:xfrm>
          <a:off x="1766443" y="2577517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2720"/>
              </p:ext>
            </p:extLst>
          </p:nvPr>
        </p:nvGraphicFramePr>
        <p:xfrm>
          <a:off x="1766442" y="316076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92814"/>
              </p:ext>
            </p:extLst>
          </p:nvPr>
        </p:nvGraphicFramePr>
        <p:xfrm>
          <a:off x="1793248" y="4236869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64049"/>
              </p:ext>
            </p:extLst>
          </p:nvPr>
        </p:nvGraphicFramePr>
        <p:xfrm>
          <a:off x="1793247" y="4820115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9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Call</a:t>
            </a:r>
          </a:p>
        </p:txBody>
      </p:sp>
      <p:sp>
        <p:nvSpPr>
          <p:cNvPr id="8" name="矩形 7"/>
          <p:cNvSpPr/>
          <p:nvPr/>
        </p:nvSpPr>
        <p:spPr>
          <a:xfrm>
            <a:off x="863563" y="105957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863563" y="165387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7948879" y="12825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矩形 13"/>
          <p:cNvSpPr/>
          <p:nvPr/>
        </p:nvSpPr>
        <p:spPr>
          <a:xfrm>
            <a:off x="917169" y="267998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917169" y="327428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8002485" y="290295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0" name="矩形 19"/>
          <p:cNvSpPr/>
          <p:nvPr/>
        </p:nvSpPr>
        <p:spPr>
          <a:xfrm>
            <a:off x="890366" y="430039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890366" y="489469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975682" y="452336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graphicFrame>
        <p:nvGraphicFramePr>
          <p:cNvPr id="23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50351"/>
              </p:ext>
            </p:extLst>
          </p:nvPr>
        </p:nvGraphicFramePr>
        <p:xfrm>
          <a:off x="1852883" y="427430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13702"/>
              </p:ext>
            </p:extLst>
          </p:nvPr>
        </p:nvGraphicFramePr>
        <p:xfrm>
          <a:off x="1852882" y="4857554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6"/>
          <p:cNvSpPr txBox="1"/>
          <p:nvPr/>
        </p:nvSpPr>
        <p:spPr>
          <a:xfrm>
            <a:off x="4402723" y="19882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4402723" y="37064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27" name="Slide Number Placeholder 3"/>
          <p:cNvSpPr>
            <a:spLocks noGrp="1"/>
          </p:cNvSpPr>
          <p:nvPr/>
        </p:nvSpPr>
        <p:spPr bwMode="auto">
          <a:xfrm>
            <a:off x="7239000" y="6607999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fld id="{1A91AB74-BC2C-47DC-8A56-3F4E23B550F6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sp>
        <p:nvSpPr>
          <p:cNvPr id="28" name="TextBox 4"/>
          <p:cNvSpPr txBox="1"/>
          <p:nvPr/>
        </p:nvSpPr>
        <p:spPr>
          <a:xfrm>
            <a:off x="264920" y="5411450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graphicFrame>
        <p:nvGraphicFramePr>
          <p:cNvPr id="2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53410"/>
              </p:ext>
            </p:extLst>
          </p:nvPr>
        </p:nvGraphicFramePr>
        <p:xfrm>
          <a:off x="1852882" y="1075862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73888"/>
              </p:ext>
            </p:extLst>
          </p:nvPr>
        </p:nvGraphicFramePr>
        <p:xfrm>
          <a:off x="1852881" y="165910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32194"/>
              </p:ext>
            </p:extLst>
          </p:nvPr>
        </p:nvGraphicFramePr>
        <p:xfrm>
          <a:off x="1879685" y="2578137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39717"/>
              </p:ext>
            </p:extLst>
          </p:nvPr>
        </p:nvGraphicFramePr>
        <p:xfrm>
          <a:off x="1879684" y="316138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0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Call</a:t>
            </a:r>
          </a:p>
        </p:txBody>
      </p:sp>
      <p:sp>
        <p:nvSpPr>
          <p:cNvPr id="8" name="矩形 7"/>
          <p:cNvSpPr/>
          <p:nvPr/>
        </p:nvSpPr>
        <p:spPr>
          <a:xfrm>
            <a:off x="863563" y="105957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863563" y="165387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7948879" y="12825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矩形 13"/>
          <p:cNvSpPr/>
          <p:nvPr/>
        </p:nvSpPr>
        <p:spPr>
          <a:xfrm>
            <a:off x="917169" y="267998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917169" y="327428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8002485" y="290295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20" name="矩形 19"/>
          <p:cNvSpPr/>
          <p:nvPr/>
        </p:nvSpPr>
        <p:spPr>
          <a:xfrm>
            <a:off x="890366" y="4300390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890366" y="4894699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975682" y="452336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graphicFrame>
        <p:nvGraphicFramePr>
          <p:cNvPr id="23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20058"/>
              </p:ext>
            </p:extLst>
          </p:nvPr>
        </p:nvGraphicFramePr>
        <p:xfrm>
          <a:off x="1852883" y="427430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03154"/>
              </p:ext>
            </p:extLst>
          </p:nvPr>
        </p:nvGraphicFramePr>
        <p:xfrm>
          <a:off x="1852882" y="4857554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6"/>
          <p:cNvSpPr txBox="1"/>
          <p:nvPr/>
        </p:nvSpPr>
        <p:spPr>
          <a:xfrm>
            <a:off x="4402723" y="19882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4402723" y="37064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sp>
        <p:nvSpPr>
          <p:cNvPr id="27" name="Slide Number Placeholder 3"/>
          <p:cNvSpPr>
            <a:spLocks noGrp="1"/>
          </p:cNvSpPr>
          <p:nvPr/>
        </p:nvSpPr>
        <p:spPr bwMode="auto">
          <a:xfrm>
            <a:off x="7239000" y="6607999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fld id="{1A91AB74-BC2C-47DC-8A56-3F4E23B550F6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sp>
        <p:nvSpPr>
          <p:cNvPr id="28" name="TextBox 4"/>
          <p:cNvSpPr txBox="1"/>
          <p:nvPr/>
        </p:nvSpPr>
        <p:spPr>
          <a:xfrm>
            <a:off x="264920" y="5411450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itchFamily="92" charset="0"/>
                <a:ea typeface="+mn-ea"/>
                <a:cs typeface="+mn-cs"/>
              </a:defRPr>
            </a:lvl9pPr>
          </a:lstStyle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graphicFrame>
        <p:nvGraphicFramePr>
          <p:cNvPr id="2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22886"/>
              </p:ext>
            </p:extLst>
          </p:nvPr>
        </p:nvGraphicFramePr>
        <p:xfrm>
          <a:off x="1852882" y="1075862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63620"/>
              </p:ext>
            </p:extLst>
          </p:nvPr>
        </p:nvGraphicFramePr>
        <p:xfrm>
          <a:off x="1852881" y="165910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98680"/>
              </p:ext>
            </p:extLst>
          </p:nvPr>
        </p:nvGraphicFramePr>
        <p:xfrm>
          <a:off x="1879685" y="2578137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44481"/>
              </p:ext>
            </p:extLst>
          </p:nvPr>
        </p:nvGraphicFramePr>
        <p:xfrm>
          <a:off x="1879684" y="316138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59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34CB-7F2A-AE4D-A749-132CF45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57200"/>
          </a:xfrm>
        </p:spPr>
        <p:txBody>
          <a:bodyPr/>
          <a:lstStyle/>
          <a:p>
            <a:r>
              <a:rPr lang="en-US" dirty="0"/>
              <a:t>More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8ECA-B573-FE41-B8BC-D3760924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633212"/>
                <a:ext cx="7848600" cy="6385774"/>
              </a:xfrm>
            </p:spPr>
            <p:txBody>
              <a:bodyPr/>
              <a:lstStyle/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randomized algorithm from the previous pages was discovered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quite early but it took a long time for researchers to find a good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(non-randomized) one. </a:t>
                </a:r>
              </a:p>
              <a:p>
                <a:endParaRPr lang="en-HK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a while, the best known deterministic algorithm ran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HK" sz="2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</a:p>
              <a:p>
                <a:endParaRPr lang="en-HK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O(n log n) worst case time algorithms are now known to exist but,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in the case of sorting, these deterministic algorithms are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MUCH more complicated than the randomized one.</a:t>
                </a:r>
              </a:p>
              <a:p>
                <a:endParaRPr lang="en-HK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more information about this problem, Google the phrase</a:t>
                </a:r>
              </a:p>
              <a:p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Matching Nuts and Bolts Algorithms.</a:t>
                </a:r>
              </a:p>
              <a:p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8ECA-B573-FE41-B8BC-D3760924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633212"/>
                <a:ext cx="7848600" cy="6385774"/>
              </a:xfrm>
              <a:blipFill>
                <a:blip r:embed="rId2"/>
                <a:stretch>
                  <a:fillRect l="-808" t="-794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937AF-78CE-784C-A045-148ADDD7D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496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Nuts &amp; Bolts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0" y="20145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57675"/>
              </p:ext>
            </p:extLst>
          </p:nvPr>
        </p:nvGraphicFramePr>
        <p:xfrm>
          <a:off x="1524000" y="98603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1347"/>
              </p:ext>
            </p:extLst>
          </p:nvPr>
        </p:nvGraphicFramePr>
        <p:xfrm>
          <a:off x="1523999" y="158392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089722"/>
                <a:ext cx="887908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 are given n pairs of nuts and bolts</a:t>
                </a:r>
              </a:p>
              <a:p>
                <a:r>
                  <a:rPr lang="en-HK" sz="2200" dirty="0"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sz="22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sz="22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sz="22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…..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HK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HK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pair is a different size than the others. Someone has</a:t>
                </a:r>
              </a:p>
              <a:p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unscrewed all of the nuts out of the bolts and mixed them up.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9722"/>
                <a:ext cx="8879080" cy="1446550"/>
              </a:xfrm>
              <a:prstGeom prst="rect">
                <a:avLst/>
              </a:prstGeom>
              <a:blipFill>
                <a:blip r:embed="rId2"/>
                <a:stretch>
                  <a:fillRect l="-858" t="-2609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723219" y="965897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06387" y="152495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61D50BA1-4338-664C-B17E-4C7C1D8BEE9D}"/>
              </a:ext>
            </a:extLst>
          </p:cNvPr>
          <p:cNvSpPr/>
          <p:nvPr/>
        </p:nvSpPr>
        <p:spPr>
          <a:xfrm>
            <a:off x="561482" y="254220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4" name="矩形 20">
            <a:extLst>
              <a:ext uri="{FF2B5EF4-FFF2-40B4-BE49-F238E27FC236}">
                <a16:creationId xmlns:a16="http://schemas.microsoft.com/office/drawing/2014/main" id="{1AE0DA7F-5F95-1B4D-8485-21C10B4D515F}"/>
              </a:ext>
            </a:extLst>
          </p:cNvPr>
          <p:cNvSpPr/>
          <p:nvPr/>
        </p:nvSpPr>
        <p:spPr>
          <a:xfrm>
            <a:off x="561482" y="313651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6E6C1203-E4D2-7D4B-8A71-C42763CF9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43394"/>
              </p:ext>
            </p:extLst>
          </p:nvPr>
        </p:nvGraphicFramePr>
        <p:xfrm>
          <a:off x="1523999" y="2516121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90E7D2EA-9CED-A54A-B933-EBA312079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14315"/>
              </p:ext>
            </p:extLst>
          </p:nvPr>
        </p:nvGraphicFramePr>
        <p:xfrm>
          <a:off x="1523998" y="3099367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5EFDBF-F7D8-4447-A50A-00997D4569B4}"/>
              </a:ext>
            </a:extLst>
          </p:cNvPr>
          <p:cNvSpPr txBox="1"/>
          <p:nvPr/>
        </p:nvSpPr>
        <p:spPr>
          <a:xfrm>
            <a:off x="0" y="5821251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 Match all nuts up with their corresponding bolts.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Nuts &amp; Bolts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0" y="20145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524000" y="98603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14"/>
          <p:cNvGraphicFramePr>
            <a:graphicFrameLocks noGrp="1"/>
          </p:cNvGraphicFramePr>
          <p:nvPr>
            <p:extLst/>
          </p:nvPr>
        </p:nvGraphicFramePr>
        <p:xfrm>
          <a:off x="1523999" y="158392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49227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If we could separately</a:t>
            </a:r>
          </a:p>
          <a:p>
            <a:r>
              <a:rPr lang="en-HK" sz="2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HK" sz="2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HK" sz="2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sort all the bolts by increasing size and then</a:t>
            </a:r>
          </a:p>
          <a:p>
            <a:r>
              <a:rPr lang="en-HK" sz="2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(ii) sort all the nuts by increasing thread size</a:t>
            </a:r>
          </a:p>
          <a:p>
            <a:r>
              <a:rPr lang="en-HK" sz="2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problem would be easily solvable in O (n log n ) time</a:t>
            </a:r>
            <a:r>
              <a:rPr lang="en-HK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矩形 16"/>
          <p:cNvSpPr/>
          <p:nvPr/>
        </p:nvSpPr>
        <p:spPr>
          <a:xfrm>
            <a:off x="723219" y="965897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06387" y="152495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61D50BA1-4338-664C-B17E-4C7C1D8BEE9D}"/>
              </a:ext>
            </a:extLst>
          </p:cNvPr>
          <p:cNvSpPr/>
          <p:nvPr/>
        </p:nvSpPr>
        <p:spPr>
          <a:xfrm>
            <a:off x="561482" y="254220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4" name="矩形 20">
            <a:extLst>
              <a:ext uri="{FF2B5EF4-FFF2-40B4-BE49-F238E27FC236}">
                <a16:creationId xmlns:a16="http://schemas.microsoft.com/office/drawing/2014/main" id="{1AE0DA7F-5F95-1B4D-8485-21C10B4D515F}"/>
              </a:ext>
            </a:extLst>
          </p:cNvPr>
          <p:cNvSpPr/>
          <p:nvPr/>
        </p:nvSpPr>
        <p:spPr>
          <a:xfrm>
            <a:off x="561482" y="313651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6E6C1203-E4D2-7D4B-8A71-C42763CF9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999" y="2516121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90E7D2EA-9CED-A54A-B933-EBA3120796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998" y="3099367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DE9B9C-BCA3-664C-94DA-E9936BB80E7D}"/>
              </a:ext>
            </a:extLst>
          </p:cNvPr>
          <p:cNvSpPr txBox="1"/>
          <p:nvPr/>
        </p:nvSpPr>
        <p:spPr>
          <a:xfrm>
            <a:off x="169274" y="585626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We can't do this because we can't compare the sizes of</a:t>
            </a:r>
          </a:p>
          <a:p>
            <a:r>
              <a:rPr lang="en-HK" sz="2200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two nuts directly or the sizes of two bolts </a:t>
            </a:r>
            <a:r>
              <a:rPr lang="en-HK" sz="2200" b="1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E9B9C-BCA3-664C-94DA-E9936BB80E7D}"/>
              </a:ext>
            </a:extLst>
          </p:cNvPr>
          <p:cNvSpPr txBox="1"/>
          <p:nvPr/>
        </p:nvSpPr>
        <p:spPr>
          <a:xfrm>
            <a:off x="323265" y="514533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After sorting, just match them up in order from smallest to largest. </a:t>
            </a:r>
            <a:endParaRPr lang="en-HK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Nuts &amp; Bolts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0" y="20145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524000" y="98603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14"/>
          <p:cNvGraphicFramePr>
            <a:graphicFrameLocks noGrp="1"/>
          </p:cNvGraphicFramePr>
          <p:nvPr>
            <p:extLst/>
          </p:nvPr>
        </p:nvGraphicFramePr>
        <p:xfrm>
          <a:off x="1523999" y="158392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49227"/>
            <a:ext cx="887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矩形 16"/>
          <p:cNvSpPr/>
          <p:nvPr/>
        </p:nvSpPr>
        <p:spPr>
          <a:xfrm>
            <a:off x="723219" y="965897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06387" y="152495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61D50BA1-4338-664C-B17E-4C7C1D8BEE9D}"/>
              </a:ext>
            </a:extLst>
          </p:cNvPr>
          <p:cNvSpPr/>
          <p:nvPr/>
        </p:nvSpPr>
        <p:spPr>
          <a:xfrm>
            <a:off x="561482" y="254220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4" name="矩形 20">
            <a:extLst>
              <a:ext uri="{FF2B5EF4-FFF2-40B4-BE49-F238E27FC236}">
                <a16:creationId xmlns:a16="http://schemas.microsoft.com/office/drawing/2014/main" id="{1AE0DA7F-5F95-1B4D-8485-21C10B4D515F}"/>
              </a:ext>
            </a:extLst>
          </p:cNvPr>
          <p:cNvSpPr/>
          <p:nvPr/>
        </p:nvSpPr>
        <p:spPr>
          <a:xfrm>
            <a:off x="561482" y="313651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6E6C1203-E4D2-7D4B-8A71-C42763CF9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999" y="2516121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90E7D2EA-9CED-A54A-B933-EBA3120796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998" y="3099367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DE9B9C-BCA3-664C-94DA-E9936BB80E7D}"/>
              </a:ext>
            </a:extLst>
          </p:cNvPr>
          <p:cNvSpPr txBox="1"/>
          <p:nvPr/>
        </p:nvSpPr>
        <p:spPr>
          <a:xfrm>
            <a:off x="-4" y="367629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Only operation available is to try to screw a bolt B into a nut N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and then, by seeing whether the bolt</a:t>
            </a:r>
          </a:p>
          <a:p>
            <a:r>
              <a:rPr lang="en-HK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(a) goes loosely in,  (b) perfectly fits or  (c) can't go in at all,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decide whether their thread sizes satisfy</a:t>
            </a:r>
          </a:p>
          <a:p>
            <a:r>
              <a:rPr lang="en-HK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(a) B&lt;N,        (b) B = N or              (c) B&gt;n.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4A120-06C0-E740-B8D1-86FA8E9318D7}"/>
              </a:ext>
            </a:extLst>
          </p:cNvPr>
          <p:cNvSpPr txBox="1"/>
          <p:nvPr/>
        </p:nvSpPr>
        <p:spPr>
          <a:xfrm>
            <a:off x="-4" y="5617761"/>
            <a:ext cx="9375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Observation:  </a:t>
            </a:r>
            <a:br>
              <a:rPr lang="en-US" sz="2100" b="1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100" b="1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bolt B,  above permits finding all NUTS   bigger/=/less than B in O(N) time.</a:t>
            </a:r>
          </a:p>
          <a:p>
            <a:r>
              <a:rPr lang="en-US" sz="2100" b="1" dirty="0">
                <a:solidFill>
                  <a:srgbClr val="33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nut  N,  above permits finding all BOLTS  bigger/=/less than N in O(N) time</a:t>
            </a:r>
          </a:p>
        </p:txBody>
      </p:sp>
    </p:spTree>
    <p:extLst>
      <p:ext uri="{BB962C8B-B14F-4D97-AF65-F5344CB8AC3E}">
        <p14:creationId xmlns:p14="http://schemas.microsoft.com/office/powerpoint/2010/main" val="3533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77CC-CA1B-6743-A913-8A7F8FB2E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1918A-5FAF-8F49-B23A-13D6A04F44DE}"/>
              </a:ext>
            </a:extLst>
          </p:cNvPr>
          <p:cNvSpPr txBox="1"/>
          <p:nvPr/>
        </p:nvSpPr>
        <p:spPr>
          <a:xfrm>
            <a:off x="0" y="26314"/>
            <a:ext cx="4430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Hint: Try to use a modified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ABCDFC-535A-D741-B74D-B01EDBD2FA40}"/>
                  </a:ext>
                </a:extLst>
              </p:cNvPr>
              <p:cNvSpPr txBox="1"/>
              <p:nvPr/>
            </p:nvSpPr>
            <p:spPr>
              <a:xfrm>
                <a:off x="0" y="534474"/>
                <a:ext cx="60273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2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ABCDFC-535A-D741-B74D-B01EDBD2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474"/>
                <a:ext cx="6027313" cy="430887"/>
              </a:xfrm>
              <a:prstGeom prst="rect">
                <a:avLst/>
              </a:prstGeom>
              <a:blipFill>
                <a:blip r:embed="rId2"/>
                <a:stretch>
                  <a:fillRect l="-1263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EEFAD-4F43-F741-9E5F-A1F717213688}"/>
                  </a:ext>
                </a:extLst>
              </p:cNvPr>
              <p:cNvSpPr txBox="1"/>
              <p:nvPr/>
            </p:nvSpPr>
            <p:spPr>
              <a:xfrm>
                <a:off x="142204" y="1135259"/>
                <a:ext cx="8049296" cy="5678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HK" sz="22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MATCH(X;Y )</a:t>
                </a:r>
              </a:p>
              <a:p>
                <a:pPr>
                  <a:spcAft>
                    <a:spcPts val="500"/>
                  </a:spcAft>
                </a:pP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𝑿</m:t>
                        </m:r>
                      </m:e>
                    </m:d>
                    <m:r>
                      <a:rPr lang="en-US" sz="22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𝒀</m:t>
                        </m:r>
                      </m:e>
                    </m:d>
                    <m:r>
                      <a:rPr lang="en-US" sz="22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match the unique nut with the unique bolt.</a:t>
                </a:r>
              </a:p>
              <a:p>
                <a:pPr>
                  <a:spcAft>
                    <a:spcPts val="500"/>
                  </a:spcAft>
                </a:pP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HK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</a:t>
                </a:r>
              </a:p>
              <a:p>
                <a:pPr marL="457200" indent="-457200">
                  <a:spcAft>
                    <a:spcPts val="500"/>
                  </a:spcAft>
                  <a:buAutoNum type="arabicPeriod" startAt="2"/>
                </a:pPr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a nut N at random from Y </a:t>
                </a:r>
              </a:p>
              <a:p>
                <a:pPr>
                  <a:spcAft>
                    <a:spcPts val="500"/>
                  </a:spcAft>
                </a:pPr>
                <a:endParaRPr lang="en-HK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500"/>
                  </a:spcAft>
                </a:pP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	</a:t>
                </a:r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Compare ALL bolts in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N; After  doing this</a:t>
                </a:r>
              </a:p>
              <a:p>
                <a:pPr>
                  <a:spcAft>
                    <a:spcPts val="500"/>
                  </a:spcAft>
                </a:pPr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    Let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unique bolt that fits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endParaRPr lang="en-HK" sz="2200" b="1" dirty="0">
                  <a:solidFill>
                    <a:srgbClr val="0033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500"/>
                  </a:spcAft>
                </a:pPr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	    Split the remaining bolts into two sets</a:t>
                </a:r>
              </a:p>
              <a:p>
                <a:pPr>
                  <a:spcAft>
                    <a:spcPts val="500"/>
                  </a:spcAft>
                </a:pPr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Bolts smaller than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200" b="1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</m:t>
                    </m:r>
                    <m:sSub>
                      <m:sSubPr>
                        <m:ctrlPr>
                          <a:rPr lang="en-HK" sz="2200" b="1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Bolts larger than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lang="en-HK" sz="2200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500"/>
                  </a:spcAft>
                </a:pP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4.             </a:t>
                </a:r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Compare ALL nuts in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except for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 Set</a:t>
                </a:r>
              </a:p>
              <a:p>
                <a:pPr>
                  <a:spcAft>
                    <a:spcPts val="500"/>
                  </a:spcAft>
                </a:pPr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Nuts smaller than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Nuts larger than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sz="22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500"/>
                  </a:spcAft>
                </a:pPr>
                <a:endParaRPr lang="en-HK" sz="22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Aft>
                    <a:spcPts val="500"/>
                  </a:spcAft>
                  <a:buAutoNum type="arabicPeriod" startAt="5"/>
                </a:pP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Match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H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</m:oMath>
                </a14:m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N.</a:t>
                </a:r>
              </a:p>
              <a:p>
                <a:pPr marL="457200" indent="-457200">
                  <a:spcAft>
                    <a:spcPts val="500"/>
                  </a:spcAft>
                  <a:buAutoNum type="arabicPeriod" startAt="5"/>
                </a:pPr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Recursively call  MATCH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MATCH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HK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EEFAD-4F43-F741-9E5F-A1F71721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4" y="1135259"/>
                <a:ext cx="8049296" cy="5678478"/>
              </a:xfrm>
              <a:prstGeom prst="rect">
                <a:avLst/>
              </a:prstGeom>
              <a:blipFill>
                <a:blip r:embed="rId3"/>
                <a:stretch>
                  <a:fillRect l="-945" t="-445" b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0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77CC-CA1B-6743-A913-8A7F8FB2E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EEFAD-4F43-F741-9E5F-A1F717213688}"/>
                  </a:ext>
                </a:extLst>
              </p:cNvPr>
              <p:cNvSpPr txBox="1"/>
              <p:nvPr/>
            </p:nvSpPr>
            <p:spPr>
              <a:xfrm>
                <a:off x="401977" y="148471"/>
                <a:ext cx="8049296" cy="2893100"/>
              </a:xfrm>
              <a:prstGeom prst="rect">
                <a:avLst/>
              </a:prstGeom>
              <a:solidFill>
                <a:srgbClr val="0070C0">
                  <a:alpha val="7000"/>
                </a:srgbClr>
              </a:solidFill>
              <a:ln w="1270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HK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MATCH(X;Y )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match the unique nut with the unique bolt.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HK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</a:t>
                </a:r>
              </a:p>
              <a:p>
                <a:pPr marL="457200" indent="-457200">
                  <a:spcAft>
                    <a:spcPts val="0"/>
                  </a:spcAft>
                  <a:buAutoNum type="arabicPeriod" startAt="2"/>
                </a:pPr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a nut N at random from Y </a:t>
                </a:r>
                <a:endParaRPr lang="en-H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	</a:t>
                </a: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Compare ALL bolts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N;  After  doing this, Let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unique bolt that fits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endParaRPr lang="en-HK" b="1" dirty="0">
                  <a:solidFill>
                    <a:srgbClr val="0033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	    Split the remaining bolts into two sets</a:t>
                </a:r>
              </a:p>
              <a:p>
                <a:pPr>
                  <a:spcAft>
                    <a:spcPts val="0"/>
                  </a:spcAft>
                </a:pP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Bolts smaller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b="1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</m:t>
                    </m:r>
                    <m:sSub>
                      <m:sSubPr>
                        <m:ctrlPr>
                          <a:rPr lang="en-HK" b="1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Bolts larger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4.             </a:t>
                </a:r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Compare ALL nuts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except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 Set</a:t>
                </a:r>
              </a:p>
              <a:p>
                <a:pPr>
                  <a:spcAft>
                    <a:spcPts val="0"/>
                  </a:spcAft>
                </a:pPr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Nuts smaller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Nuts larger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5.            Match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</m:oMath>
                </a14:m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  and recursively call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6.                     MATCH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MATCH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56EEFAD-4F43-F741-9E5F-A1F71721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7" y="148471"/>
                <a:ext cx="8049296" cy="2893100"/>
              </a:xfrm>
              <a:prstGeom prst="rect">
                <a:avLst/>
              </a:prstGeom>
              <a:blipFill rotWithShape="0">
                <a:blip r:embed="rId2"/>
                <a:stretch>
                  <a:fillRect l="-378" t="-1677" b="-629"/>
                </a:stretch>
              </a:blipFill>
              <a:ln w="1270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AFF9146-B9D7-8D4A-BB4C-AED6BC4353DB}"/>
              </a:ext>
            </a:extLst>
          </p:cNvPr>
          <p:cNvSpPr txBox="1"/>
          <p:nvPr/>
        </p:nvSpPr>
        <p:spPr>
          <a:xfrm>
            <a:off x="142204" y="3072348"/>
            <a:ext cx="88214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b="1" dirty="0">
                <a:latin typeface="Calibri" panose="020F0502020204030204" pitchFamily="34" charset="0"/>
                <a:cs typeface="Calibri" panose="020F0502020204030204" pitchFamily="34" charset="0"/>
              </a:rPr>
              <a:t>Visualize X and Y as being stored in two separate ARRAYS.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Choosing the random nut in 2 is like choosing a random pivot upon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which to partition X array (the bolts) in Quicksort.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Steps 3-4 can be implemented in O (n ) time </a:t>
            </a:r>
            <a:b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using almost exactly the  same code as  partition  in Quicksort.</a:t>
            </a:r>
          </a:p>
          <a:p>
            <a:endParaRPr lang="en-HK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After Steps 3,4,5 the X and Y arrays have been partitioned around their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pivots and the recursive calls are done into the two pairs of subarrays.</a:t>
            </a:r>
          </a:p>
          <a:p>
            <a:endParaRPr lang="en-HK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The analysis is then EXACTLY like Quicksort and this algorithm takes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O (n log n ) Expected time to match the nuts and bolts.</a:t>
            </a:r>
          </a:p>
        </p:txBody>
      </p:sp>
    </p:spTree>
    <p:extLst>
      <p:ext uri="{BB962C8B-B14F-4D97-AF65-F5344CB8AC3E}">
        <p14:creationId xmlns:p14="http://schemas.microsoft.com/office/powerpoint/2010/main" val="1915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77CC-CA1B-6743-A913-8A7F8FB2E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EEFAD-4F43-F741-9E5F-A1F717213688}"/>
                  </a:ext>
                </a:extLst>
              </p:cNvPr>
              <p:cNvSpPr txBox="1"/>
              <p:nvPr/>
            </p:nvSpPr>
            <p:spPr>
              <a:xfrm>
                <a:off x="401977" y="148471"/>
                <a:ext cx="8049296" cy="2893100"/>
              </a:xfrm>
              <a:prstGeom prst="rect">
                <a:avLst/>
              </a:prstGeom>
              <a:solidFill>
                <a:srgbClr val="0070C0">
                  <a:alpha val="7000"/>
                </a:srgbClr>
              </a:solidFill>
              <a:ln w="12700" cap="rnd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HK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MATCH(X;Y )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HK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match the unique nut with the unique bolt.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HK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</a:t>
                </a:r>
              </a:p>
              <a:p>
                <a:pPr marL="457200" indent="-457200">
                  <a:spcAft>
                    <a:spcPts val="0"/>
                  </a:spcAft>
                  <a:buAutoNum type="arabicPeriod" startAt="2"/>
                </a:pPr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Choose a nut N at random from Y </a:t>
                </a:r>
                <a:endParaRPr lang="en-H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	</a:t>
                </a: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Compare ALL bolts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𝑿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N;  After  doing this, Let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unique bolt that fits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endParaRPr lang="en-HK" b="1" dirty="0">
                  <a:solidFill>
                    <a:srgbClr val="0033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	    Split the remaining bolts into two sets</a:t>
                </a:r>
              </a:p>
              <a:p>
                <a:pPr>
                  <a:spcAft>
                    <a:spcPts val="0"/>
                  </a:spcAft>
                </a:pPr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Bolts smaller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b="1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</m:t>
                    </m:r>
                    <m:sSub>
                      <m:sSubPr>
                        <m:ctrlPr>
                          <a:rPr lang="en-HK" b="1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Bolts larger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lang="en-HK" b="1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4.             </a:t>
                </a:r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Compare ALL nuts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𝒀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except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𝑵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 Set</a:t>
                </a:r>
              </a:p>
              <a:p>
                <a:pPr>
                  <a:spcAft>
                    <a:spcPts val="0"/>
                  </a:spcAft>
                </a:pPr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Nuts smaller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Nuts larger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n-HK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5.            Match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</m:oMath>
                </a14:m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  and recursively call</a:t>
                </a:r>
              </a:p>
              <a:p>
                <a:pPr>
                  <a:spcAft>
                    <a:spcPts val="0"/>
                  </a:spcAft>
                </a:pPr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6.                     MATCH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MATCH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HK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56EEFAD-4F43-F741-9E5F-A1F71721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7" y="148471"/>
                <a:ext cx="8049296" cy="2893100"/>
              </a:xfrm>
              <a:prstGeom prst="rect">
                <a:avLst/>
              </a:prstGeom>
              <a:blipFill rotWithShape="0">
                <a:blip r:embed="rId2"/>
                <a:stretch>
                  <a:fillRect l="-378" t="-1677" b="-629"/>
                </a:stretch>
              </a:blipFill>
              <a:ln w="1270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AFF9146-B9D7-8D4A-BB4C-AED6BC4353DB}"/>
              </a:ext>
            </a:extLst>
          </p:cNvPr>
          <p:cNvSpPr txBox="1"/>
          <p:nvPr/>
        </p:nvSpPr>
        <p:spPr>
          <a:xfrm>
            <a:off x="401977" y="3114229"/>
            <a:ext cx="8821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b="1" dirty="0">
                <a:latin typeface="Calibri" panose="020F0502020204030204" pitchFamily="34" charset="0"/>
                <a:cs typeface="Calibri" panose="020F0502020204030204" pitchFamily="34" charset="0"/>
              </a:rPr>
              <a:t>Visualize X and Y as being stored in two separate ARRAYS.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The analysis is then EXACTLY like Quicksort and this algorithm takes</a:t>
            </a:r>
          </a:p>
          <a:p>
            <a:r>
              <a:rPr lang="en-HK" sz="2200" dirty="0">
                <a:latin typeface="Calibri" panose="020F0502020204030204" pitchFamily="34" charset="0"/>
                <a:cs typeface="Calibri" panose="020F0502020204030204" pitchFamily="34" charset="0"/>
              </a:rPr>
              <a:t>O (n log n ) Expected time to match the nuts and bolts.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6792-75A0-D449-928C-41452E0B4D6E}"/>
              </a:ext>
            </a:extLst>
          </p:cNvPr>
          <p:cNvSpPr txBox="1"/>
          <p:nvPr/>
        </p:nvSpPr>
        <p:spPr>
          <a:xfrm>
            <a:off x="401977" y="4294883"/>
            <a:ext cx="8106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see why this analysis is the same as Quicksort’s,  </a:t>
            </a:r>
            <a:b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about the nuts and bolts and </a:t>
            </a:r>
            <a:b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the algorithm from the point of view of sorting 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BB72C-99C5-5047-B2B9-D39A368EE47F}"/>
              </a:ext>
            </a:extLst>
          </p:cNvPr>
          <p:cNvSpPr txBox="1"/>
          <p:nvPr/>
        </p:nvSpPr>
        <p:spPr>
          <a:xfrm>
            <a:off x="401977" y="5508335"/>
            <a:ext cx="8525638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  chooses a random nut N as a pivot.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3-4 does O(n) work and partitions Y around N.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6 then recursively calls the algorithm on the subarrays to left and right of N.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exactly mimics Quicksort!</a:t>
            </a:r>
          </a:p>
        </p:txBody>
      </p:sp>
    </p:spTree>
    <p:extLst>
      <p:ext uri="{BB962C8B-B14F-4D97-AF65-F5344CB8AC3E}">
        <p14:creationId xmlns:p14="http://schemas.microsoft.com/office/powerpoint/2010/main" val="2072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C704-56A8-3945-9175-74B7BC29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4A3F-BA12-1F40-BB43-8FC3B6DA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92428"/>
          </a:xfrm>
        </p:spPr>
        <p:txBody>
          <a:bodyPr/>
          <a:lstStyle/>
          <a:p>
            <a:r>
              <a:rPr lang="en-US" dirty="0"/>
              <a:t>We will see how to transform the top into the bottom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9E9F-0FB7-C648-A5B5-040B1343A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22154-8106-B648-86DA-2D0512EAEBB4}"/>
              </a:ext>
            </a:extLst>
          </p:cNvPr>
          <p:cNvSpPr txBox="1"/>
          <p:nvPr/>
        </p:nvSpPr>
        <p:spPr>
          <a:xfrm>
            <a:off x="4312568" y="32867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02C932-FD04-394C-99F6-6B83547F3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13597"/>
              </p:ext>
            </p:extLst>
          </p:nvPr>
        </p:nvGraphicFramePr>
        <p:xfrm>
          <a:off x="1433848" y="2258235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5DE5FBDF-A32D-EB4F-95B3-4B74EFEE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1483"/>
              </p:ext>
            </p:extLst>
          </p:nvPr>
        </p:nvGraphicFramePr>
        <p:xfrm>
          <a:off x="1433847" y="2856130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16">
            <a:extLst>
              <a:ext uri="{FF2B5EF4-FFF2-40B4-BE49-F238E27FC236}">
                <a16:creationId xmlns:a16="http://schemas.microsoft.com/office/drawing/2014/main" id="{06A06DA1-52C7-C64D-AA55-7BC4E66C4CCE}"/>
              </a:ext>
            </a:extLst>
          </p:cNvPr>
          <p:cNvSpPr/>
          <p:nvPr/>
        </p:nvSpPr>
        <p:spPr>
          <a:xfrm>
            <a:off x="633067" y="2238099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9" name="矩形 17">
            <a:extLst>
              <a:ext uri="{FF2B5EF4-FFF2-40B4-BE49-F238E27FC236}">
                <a16:creationId xmlns:a16="http://schemas.microsoft.com/office/drawing/2014/main" id="{04515C0A-862F-774D-8359-79EF7140089E}"/>
              </a:ext>
            </a:extLst>
          </p:cNvPr>
          <p:cNvSpPr/>
          <p:nvPr/>
        </p:nvSpPr>
        <p:spPr>
          <a:xfrm>
            <a:off x="616235" y="279716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0" name="矩形 19">
            <a:extLst>
              <a:ext uri="{FF2B5EF4-FFF2-40B4-BE49-F238E27FC236}">
                <a16:creationId xmlns:a16="http://schemas.microsoft.com/office/drawing/2014/main" id="{0B81EF43-DDF7-9C41-9EE0-39A02D8A9314}"/>
              </a:ext>
            </a:extLst>
          </p:cNvPr>
          <p:cNvSpPr/>
          <p:nvPr/>
        </p:nvSpPr>
        <p:spPr>
          <a:xfrm>
            <a:off x="471330" y="3814405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1" name="矩形 20">
            <a:extLst>
              <a:ext uri="{FF2B5EF4-FFF2-40B4-BE49-F238E27FC236}">
                <a16:creationId xmlns:a16="http://schemas.microsoft.com/office/drawing/2014/main" id="{699E9FE7-B90E-3246-9036-78541235A9C5}"/>
              </a:ext>
            </a:extLst>
          </p:cNvPr>
          <p:cNvSpPr/>
          <p:nvPr/>
        </p:nvSpPr>
        <p:spPr>
          <a:xfrm>
            <a:off x="471330" y="440871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1C074C-2862-AF48-8D63-68BEBC26B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07864"/>
              </p:ext>
            </p:extLst>
          </p:nvPr>
        </p:nvGraphicFramePr>
        <p:xfrm>
          <a:off x="1433847" y="3788323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CBF8A03B-CBA4-704A-BF4C-436B64EEA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2309"/>
              </p:ext>
            </p:extLst>
          </p:nvPr>
        </p:nvGraphicFramePr>
        <p:xfrm>
          <a:off x="1433846" y="4371569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1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402720" y="20145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77225"/>
              </p:ext>
            </p:extLst>
          </p:nvPr>
        </p:nvGraphicFramePr>
        <p:xfrm>
          <a:off x="1523999" y="2545596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N</a:t>
                      </a:r>
                      <a:r>
                        <a:rPr lang="en-HK" baseline="-25000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07823"/>
              </p:ext>
            </p:extLst>
          </p:nvPr>
        </p:nvGraphicFramePr>
        <p:xfrm>
          <a:off x="1524000" y="986033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N</a:t>
                      </a:r>
                      <a:r>
                        <a:rPr lang="en-HK" baseline="-25000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09175"/>
              </p:ext>
            </p:extLst>
          </p:nvPr>
        </p:nvGraphicFramePr>
        <p:xfrm>
          <a:off x="1523999" y="1583928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75715"/>
              </p:ext>
            </p:extLst>
          </p:nvPr>
        </p:nvGraphicFramePr>
        <p:xfrm>
          <a:off x="1523999" y="3146584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6"/>
          <p:cNvSpPr txBox="1"/>
          <p:nvPr/>
        </p:nvSpPr>
        <p:spPr>
          <a:xfrm>
            <a:off x="4402720" y="35730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↓</a:t>
            </a:r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63801"/>
              </p:ext>
            </p:extLst>
          </p:nvPr>
        </p:nvGraphicFramePr>
        <p:xfrm>
          <a:off x="1523998" y="4104124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0118"/>
              </p:ext>
            </p:extLst>
          </p:nvPr>
        </p:nvGraphicFramePr>
        <p:xfrm>
          <a:off x="1523997" y="4693917"/>
          <a:ext cx="609599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HK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19994" y="12608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9994" y="285357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0203" y="427701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920" y="5432851"/>
            <a:ext cx="8879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I:   Starting Position. Pivot Nut is Yellow.  Nuts &amp; Bolts to be partitioned are Red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II: Compare Red bolts to Pivot Nut, finding Matching Bolt (Yellow) </a:t>
            </a:r>
            <a:br>
              <a:rPr lang="en-US" dirty="0"/>
            </a:br>
            <a:r>
              <a:rPr lang="en-US" dirty="0"/>
              <a:t>               and Partitioning remaining Red Bolts</a:t>
            </a:r>
          </a:p>
          <a:p>
            <a:pPr>
              <a:lnSpc>
                <a:spcPct val="150000"/>
              </a:lnSpc>
            </a:pPr>
            <a:r>
              <a:rPr lang="en-US" dirty="0"/>
              <a:t>Step III:  Partition Red Nuts around Matching Yellow Bolt. Set matching Nut/Bolt as Gray  </a:t>
            </a:r>
          </a:p>
        </p:txBody>
      </p:sp>
      <p:sp>
        <p:nvSpPr>
          <p:cNvPr id="17" name="矩形 16"/>
          <p:cNvSpPr/>
          <p:nvPr/>
        </p:nvSpPr>
        <p:spPr>
          <a:xfrm>
            <a:off x="723219" y="965897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06387" y="152495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723219" y="2680186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SS12"/>
              </a:rPr>
              <a:t>Nuts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23219" y="3195597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756882" y="4162062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Nuts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756882" y="468565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SS12"/>
              </a:rPr>
              <a:t>Bolts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23235</TotalTime>
  <Words>1475</Words>
  <Application>Microsoft Macintosh PowerPoint</Application>
  <PresentationFormat>On-screen Show (4:3)</PresentationFormat>
  <Paragraphs>899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Calibri</vt:lpstr>
      <vt:lpstr>Cambria Math</vt:lpstr>
      <vt:lpstr>CMSS12</vt:lpstr>
      <vt:lpstr>Comic Sans MS</vt:lpstr>
      <vt:lpstr>Monotype Sorts</vt:lpstr>
      <vt:lpstr>Wingdings</vt:lpstr>
      <vt:lpstr>Theme1</vt:lpstr>
      <vt:lpstr>Matching Nuts &amp; Bolts</vt:lpstr>
      <vt:lpstr>Matching Nuts &amp; Bolts</vt:lpstr>
      <vt:lpstr>Matching Nuts &amp; Bolts</vt:lpstr>
      <vt:lpstr>Matching Nuts &amp; Bolts</vt:lpstr>
      <vt:lpstr>PowerPoint Presentation</vt:lpstr>
      <vt:lpstr>PowerPoint Presentation</vt:lpstr>
      <vt:lpstr>PowerPoint Presentation</vt:lpstr>
      <vt:lpstr>Worked Example</vt:lpstr>
      <vt:lpstr>1st Call</vt:lpstr>
      <vt:lpstr>2nd Call</vt:lpstr>
      <vt:lpstr>PowerPoint Presentation</vt:lpstr>
      <vt:lpstr>4th Call</vt:lpstr>
      <vt:lpstr>5th Call</vt:lpstr>
      <vt:lpstr>6th Call</vt:lpstr>
      <vt:lpstr>7th Call</vt:lpstr>
      <vt:lpstr>8th Call</vt:lpstr>
      <vt:lpstr>8th Call</vt:lpstr>
      <vt:lpstr>More</vt:lpstr>
      <vt:lpstr>handout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Nuts &amp; Bolts</dc:title>
  <dc:subject/>
  <dc:creator/>
  <cp:keywords/>
  <dc:description/>
  <cp:lastModifiedBy>Microsoft Office User</cp:lastModifiedBy>
  <cp:revision>1487</cp:revision>
  <cp:lastPrinted>2005-05-09T19:05:58Z</cp:lastPrinted>
  <dcterms:created xsi:type="dcterms:W3CDTF">1999-12-31T01:41:01Z</dcterms:created>
  <dcterms:modified xsi:type="dcterms:W3CDTF">2019-02-27T09:46:38Z</dcterms:modified>
  <cp:category/>
</cp:coreProperties>
</file>