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810" r:id="rId1"/>
  </p:sldMasterIdLst>
  <p:notesMasterIdLst>
    <p:notesMasterId r:id="rId27"/>
  </p:notesMasterIdLst>
  <p:handoutMasterIdLst>
    <p:handoutMasterId r:id="rId28"/>
  </p:handoutMasterIdLst>
  <p:sldIdLst>
    <p:sldId id="432" r:id="rId2"/>
    <p:sldId id="433" r:id="rId3"/>
    <p:sldId id="434" r:id="rId4"/>
    <p:sldId id="435" r:id="rId5"/>
    <p:sldId id="436" r:id="rId6"/>
    <p:sldId id="483" r:id="rId7"/>
    <p:sldId id="464" r:id="rId8"/>
    <p:sldId id="465" r:id="rId9"/>
    <p:sldId id="466" r:id="rId10"/>
    <p:sldId id="437" r:id="rId11"/>
    <p:sldId id="467" r:id="rId12"/>
    <p:sldId id="468" r:id="rId13"/>
    <p:sldId id="438" r:id="rId14"/>
    <p:sldId id="439" r:id="rId15"/>
    <p:sldId id="440" r:id="rId16"/>
    <p:sldId id="484" r:id="rId17"/>
    <p:sldId id="469" r:id="rId18"/>
    <p:sldId id="470" r:id="rId19"/>
    <p:sldId id="471" r:id="rId20"/>
    <p:sldId id="472" r:id="rId21"/>
    <p:sldId id="473" r:id="rId22"/>
    <p:sldId id="474" r:id="rId23"/>
    <p:sldId id="446" r:id="rId24"/>
    <p:sldId id="455" r:id="rId25"/>
    <p:sldId id="456" r:id="rId26"/>
  </p:sldIdLst>
  <p:sldSz cx="9144000" cy="6858000" type="screen4x3"/>
  <p:notesSz cx="9269413" cy="7019925"/>
  <p:defaultTextStyle>
    <a:defPPr>
      <a:defRPr lang="en-US"/>
    </a:defPPr>
    <a:lvl1pPr algn="l" rtl="0" eaLnBrk="0" fontAlgn="base" hangingPunct="0">
      <a:spcBef>
        <a:spcPct val="0"/>
      </a:spcBef>
      <a:spcAft>
        <a:spcPct val="0"/>
      </a:spcAft>
      <a:defRPr kumimoji="1" sz="1600" kern="1200">
        <a:solidFill>
          <a:schemeClr val="tx1"/>
        </a:solidFill>
        <a:latin typeface="Comic Sans MS" panose="030F0702030302020204" pitchFamily="66" charset="0"/>
        <a:ea typeface="+mn-ea"/>
        <a:cs typeface="+mn-cs"/>
      </a:defRPr>
    </a:lvl1pPr>
    <a:lvl2pPr marL="457200" algn="l" rtl="0" eaLnBrk="0" fontAlgn="base" hangingPunct="0">
      <a:spcBef>
        <a:spcPct val="0"/>
      </a:spcBef>
      <a:spcAft>
        <a:spcPct val="0"/>
      </a:spcAft>
      <a:defRPr kumimoji="1" sz="1600" kern="1200">
        <a:solidFill>
          <a:schemeClr val="tx1"/>
        </a:solidFill>
        <a:latin typeface="Comic Sans MS" panose="030F0702030302020204" pitchFamily="66" charset="0"/>
        <a:ea typeface="+mn-ea"/>
        <a:cs typeface="+mn-cs"/>
      </a:defRPr>
    </a:lvl2pPr>
    <a:lvl3pPr marL="914400" algn="l" rtl="0" eaLnBrk="0" fontAlgn="base" hangingPunct="0">
      <a:spcBef>
        <a:spcPct val="0"/>
      </a:spcBef>
      <a:spcAft>
        <a:spcPct val="0"/>
      </a:spcAft>
      <a:defRPr kumimoji="1" sz="1600" kern="1200">
        <a:solidFill>
          <a:schemeClr val="tx1"/>
        </a:solidFill>
        <a:latin typeface="Comic Sans MS" panose="030F0702030302020204" pitchFamily="66" charset="0"/>
        <a:ea typeface="+mn-ea"/>
        <a:cs typeface="+mn-cs"/>
      </a:defRPr>
    </a:lvl3pPr>
    <a:lvl4pPr marL="1371600" algn="l" rtl="0" eaLnBrk="0" fontAlgn="base" hangingPunct="0">
      <a:spcBef>
        <a:spcPct val="0"/>
      </a:spcBef>
      <a:spcAft>
        <a:spcPct val="0"/>
      </a:spcAft>
      <a:defRPr kumimoji="1" sz="1600" kern="1200">
        <a:solidFill>
          <a:schemeClr val="tx1"/>
        </a:solidFill>
        <a:latin typeface="Comic Sans MS" panose="030F0702030302020204" pitchFamily="66" charset="0"/>
        <a:ea typeface="+mn-ea"/>
        <a:cs typeface="+mn-cs"/>
      </a:defRPr>
    </a:lvl4pPr>
    <a:lvl5pPr marL="1828800" algn="l" rtl="0" eaLnBrk="0" fontAlgn="base" hangingPunct="0">
      <a:spcBef>
        <a:spcPct val="0"/>
      </a:spcBef>
      <a:spcAft>
        <a:spcPct val="0"/>
      </a:spcAft>
      <a:defRPr kumimoji="1" sz="1600" kern="1200">
        <a:solidFill>
          <a:schemeClr val="tx1"/>
        </a:solidFill>
        <a:latin typeface="Comic Sans MS" panose="030F0702030302020204" pitchFamily="66" charset="0"/>
        <a:ea typeface="+mn-ea"/>
        <a:cs typeface="+mn-cs"/>
      </a:defRPr>
    </a:lvl5pPr>
    <a:lvl6pPr marL="2286000" algn="l" defTabSz="914400" rtl="0" eaLnBrk="1" latinLnBrk="0" hangingPunct="1">
      <a:defRPr kumimoji="1" sz="1600" kern="1200">
        <a:solidFill>
          <a:schemeClr val="tx1"/>
        </a:solidFill>
        <a:latin typeface="Comic Sans MS" panose="030F0702030302020204" pitchFamily="66" charset="0"/>
        <a:ea typeface="+mn-ea"/>
        <a:cs typeface="+mn-cs"/>
      </a:defRPr>
    </a:lvl6pPr>
    <a:lvl7pPr marL="2743200" algn="l" defTabSz="914400" rtl="0" eaLnBrk="1" latinLnBrk="0" hangingPunct="1">
      <a:defRPr kumimoji="1" sz="1600" kern="1200">
        <a:solidFill>
          <a:schemeClr val="tx1"/>
        </a:solidFill>
        <a:latin typeface="Comic Sans MS" panose="030F0702030302020204" pitchFamily="66" charset="0"/>
        <a:ea typeface="+mn-ea"/>
        <a:cs typeface="+mn-cs"/>
      </a:defRPr>
    </a:lvl7pPr>
    <a:lvl8pPr marL="3200400" algn="l" defTabSz="914400" rtl="0" eaLnBrk="1" latinLnBrk="0" hangingPunct="1">
      <a:defRPr kumimoji="1" sz="1600" kern="1200">
        <a:solidFill>
          <a:schemeClr val="tx1"/>
        </a:solidFill>
        <a:latin typeface="Comic Sans MS" panose="030F0702030302020204" pitchFamily="66" charset="0"/>
        <a:ea typeface="+mn-ea"/>
        <a:cs typeface="+mn-cs"/>
      </a:defRPr>
    </a:lvl8pPr>
    <a:lvl9pPr marL="3657600" algn="l" defTabSz="914400" rtl="0" eaLnBrk="1" latinLnBrk="0" hangingPunct="1">
      <a:defRPr kumimoji="1" sz="1600" kern="1200">
        <a:solidFill>
          <a:schemeClr val="tx1"/>
        </a:solidFill>
        <a:latin typeface="Comic Sans MS" panose="030F0702030302020204" pitchFamily="66"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210">
          <p15:clr>
            <a:srgbClr val="A4A3A4"/>
          </p15:clr>
        </p15:guide>
        <p15:guide id="2" pos="291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clrMode="gray" frameSlides="1"/>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3399"/>
    <a:srgbClr val="006600"/>
    <a:srgbClr val="990033"/>
    <a:srgbClr val="008080"/>
    <a:srgbClr val="9D5B9D"/>
    <a:srgbClr val="336699"/>
    <a:srgbClr val="FFFFFF"/>
    <a:srgbClr val="CC0000"/>
    <a:srgbClr val="009999"/>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C083E6E3-FA7D-4D7B-A595-EF9225AFEA82}" styleName="浅色样式 1 - 强调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021" autoAdjust="0"/>
    <p:restoredTop sz="87425" autoAdjust="0"/>
  </p:normalViewPr>
  <p:slideViewPr>
    <p:cSldViewPr snapToGrid="0">
      <p:cViewPr varScale="1">
        <p:scale>
          <a:sx n="107" d="100"/>
          <a:sy n="107" d="100"/>
        </p:scale>
        <p:origin x="2274"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66" d="100"/>
          <a:sy n="66" d="100"/>
        </p:scale>
        <p:origin x="1864" y="48"/>
      </p:cViewPr>
      <p:guideLst>
        <p:guide orient="horz" pos="2210"/>
        <p:guide pos="2918"/>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38" name="Rectangle 2"/>
          <p:cNvSpPr>
            <a:spLocks noGrp="1" noChangeArrowheads="1"/>
          </p:cNvSpPr>
          <p:nvPr>
            <p:ph type="hdr" sz="quarter"/>
          </p:nvPr>
        </p:nvSpPr>
        <p:spPr bwMode="auto">
          <a:xfrm>
            <a:off x="0" y="0"/>
            <a:ext cx="4014788" cy="352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3235" tIns="46617" rIns="93235" bIns="46617" numCol="1" anchor="t" anchorCtr="0" compatLnSpc="1">
            <a:prstTxWarp prst="textNoShape">
              <a:avLst/>
            </a:prstTxWarp>
          </a:bodyPr>
          <a:lstStyle>
            <a:lvl1pPr defTabSz="931863">
              <a:defRPr kumimoji="0" sz="1200">
                <a:latin typeface="Comic Sans MS" pitchFamily="92" charset="0"/>
              </a:defRPr>
            </a:lvl1pPr>
          </a:lstStyle>
          <a:p>
            <a:pPr>
              <a:defRPr/>
            </a:pPr>
            <a:endParaRPr lang="en-US" altLang="en-US"/>
          </a:p>
        </p:txBody>
      </p:sp>
      <p:sp>
        <p:nvSpPr>
          <p:cNvPr id="14339" name="Rectangle 3"/>
          <p:cNvSpPr>
            <a:spLocks noGrp="1" noChangeArrowheads="1"/>
          </p:cNvSpPr>
          <p:nvPr>
            <p:ph type="dt" sz="quarter" idx="1"/>
          </p:nvPr>
        </p:nvSpPr>
        <p:spPr bwMode="auto">
          <a:xfrm>
            <a:off x="5254625" y="0"/>
            <a:ext cx="4014788" cy="352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3235" tIns="46617" rIns="93235" bIns="46617" numCol="1" anchor="t" anchorCtr="0" compatLnSpc="1">
            <a:prstTxWarp prst="textNoShape">
              <a:avLst/>
            </a:prstTxWarp>
          </a:bodyPr>
          <a:lstStyle>
            <a:lvl1pPr algn="r" defTabSz="931863">
              <a:defRPr kumimoji="0" sz="1200">
                <a:latin typeface="Comic Sans MS" pitchFamily="92" charset="0"/>
              </a:defRPr>
            </a:lvl1pPr>
          </a:lstStyle>
          <a:p>
            <a:pPr>
              <a:defRPr/>
            </a:pPr>
            <a:fld id="{DC037533-458B-414A-8D0F-0DE1A6BB431A}" type="datetime1">
              <a:rPr lang="en-US" altLang="en-US"/>
              <a:pPr>
                <a:defRPr/>
              </a:pPr>
              <a:t>2/9/2019</a:t>
            </a:fld>
            <a:endParaRPr lang="en-US" altLang="en-US"/>
          </a:p>
        </p:txBody>
      </p:sp>
      <p:sp>
        <p:nvSpPr>
          <p:cNvPr id="14340" name="Rectangle 4"/>
          <p:cNvSpPr>
            <a:spLocks noGrp="1" noChangeArrowheads="1"/>
          </p:cNvSpPr>
          <p:nvPr>
            <p:ph type="ftr" sz="quarter" idx="2"/>
          </p:nvPr>
        </p:nvSpPr>
        <p:spPr bwMode="auto">
          <a:xfrm>
            <a:off x="0" y="6667500"/>
            <a:ext cx="4014788" cy="352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3235" tIns="46617" rIns="93235" bIns="46617" numCol="1" anchor="b" anchorCtr="0" compatLnSpc="1">
            <a:prstTxWarp prst="textNoShape">
              <a:avLst/>
            </a:prstTxWarp>
          </a:bodyPr>
          <a:lstStyle>
            <a:lvl1pPr defTabSz="931863">
              <a:defRPr kumimoji="0" sz="1200">
                <a:latin typeface="Comic Sans MS" pitchFamily="92" charset="0"/>
              </a:defRPr>
            </a:lvl1pPr>
          </a:lstStyle>
          <a:p>
            <a:pPr>
              <a:defRPr/>
            </a:pPr>
            <a:endParaRPr lang="en-US" altLang="en-US"/>
          </a:p>
        </p:txBody>
      </p:sp>
      <p:sp>
        <p:nvSpPr>
          <p:cNvPr id="14341" name="Rectangle 5"/>
          <p:cNvSpPr>
            <a:spLocks noGrp="1" noChangeArrowheads="1"/>
          </p:cNvSpPr>
          <p:nvPr>
            <p:ph type="sldNum" sz="quarter" idx="3"/>
          </p:nvPr>
        </p:nvSpPr>
        <p:spPr bwMode="auto">
          <a:xfrm>
            <a:off x="5254625" y="6667500"/>
            <a:ext cx="4014788" cy="352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3235" tIns="46617" rIns="93235" bIns="46617" numCol="1" anchor="b" anchorCtr="0" compatLnSpc="1">
            <a:prstTxWarp prst="textNoShape">
              <a:avLst/>
            </a:prstTxWarp>
          </a:bodyPr>
          <a:lstStyle>
            <a:lvl1pPr algn="r" defTabSz="931863">
              <a:defRPr kumimoji="0" sz="1200"/>
            </a:lvl1pPr>
          </a:lstStyle>
          <a:p>
            <a:fld id="{F9082A74-49A7-44F7-913E-05C358C151C9}" type="slidenum">
              <a:rPr lang="en-US" altLang="en-US"/>
              <a:pPr/>
              <a:t>‹#›</a:t>
            </a:fld>
            <a:endParaRPr lang="en-US" altLang="en-US"/>
          </a:p>
        </p:txBody>
      </p:sp>
    </p:spTree>
    <p:extLst>
      <p:ext uri="{BB962C8B-B14F-4D97-AF65-F5344CB8AC3E}">
        <p14:creationId xmlns:p14="http://schemas.microsoft.com/office/powerpoint/2010/main" val="29674069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6" name="Rectangle 8"/>
          <p:cNvSpPr>
            <a:spLocks noGrp="1" noChangeArrowheads="1"/>
          </p:cNvSpPr>
          <p:nvPr>
            <p:ph type="hdr" sz="quarter"/>
          </p:nvPr>
        </p:nvSpPr>
        <p:spPr bwMode="auto">
          <a:xfrm>
            <a:off x="0" y="0"/>
            <a:ext cx="4014788" cy="352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3235" tIns="46617" rIns="93235" bIns="46617" numCol="1" anchor="t" anchorCtr="0" compatLnSpc="1">
            <a:prstTxWarp prst="textNoShape">
              <a:avLst/>
            </a:prstTxWarp>
          </a:bodyPr>
          <a:lstStyle>
            <a:lvl1pPr defTabSz="931863">
              <a:defRPr kumimoji="0" sz="1200">
                <a:latin typeface="Comic Sans MS" pitchFamily="92" charset="0"/>
              </a:defRPr>
            </a:lvl1pPr>
          </a:lstStyle>
          <a:p>
            <a:pPr>
              <a:defRPr/>
            </a:pPr>
            <a:endParaRPr lang="en-US" altLang="en-US"/>
          </a:p>
        </p:txBody>
      </p:sp>
      <p:sp>
        <p:nvSpPr>
          <p:cNvPr id="20483" name="Rectangle 9"/>
          <p:cNvSpPr>
            <a:spLocks noGrp="1" noRot="1" noChangeAspect="1" noChangeArrowheads="1"/>
          </p:cNvSpPr>
          <p:nvPr>
            <p:ph type="sldImg" idx="2"/>
          </p:nvPr>
        </p:nvSpPr>
        <p:spPr bwMode="auto">
          <a:xfrm>
            <a:off x="2879725" y="527050"/>
            <a:ext cx="3509963" cy="26320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58" name="Rectangle 10"/>
          <p:cNvSpPr>
            <a:spLocks noGrp="1" noChangeArrowheads="1"/>
          </p:cNvSpPr>
          <p:nvPr>
            <p:ph type="body" sz="quarter" idx="3"/>
          </p:nvPr>
        </p:nvSpPr>
        <p:spPr bwMode="auto">
          <a:xfrm>
            <a:off x="1236663" y="3333750"/>
            <a:ext cx="6796087" cy="3159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3235" tIns="46617" rIns="93235" bIns="46617" numCol="1" anchor="t" anchorCtr="0" compatLnSpc="1">
            <a:prstTxWarp prst="textNoShape">
              <a:avLst/>
            </a:prstTxWarp>
          </a:bodyPr>
          <a:lstStyle/>
          <a:p>
            <a:pPr lvl="0"/>
            <a:r>
              <a:rPr lang="en-US" altLang="en-US" noProof="0"/>
              <a:t>Click to edit Master text styles</a:t>
            </a:r>
          </a:p>
          <a:p>
            <a:pPr lvl="1"/>
            <a:r>
              <a:rPr lang="en-US" altLang="en-US" noProof="0"/>
              <a:t>Second level</a:t>
            </a:r>
          </a:p>
          <a:p>
            <a:pPr lvl="2"/>
            <a:r>
              <a:rPr lang="en-US" altLang="en-US" noProof="0"/>
              <a:t>Third level</a:t>
            </a:r>
          </a:p>
          <a:p>
            <a:pPr lvl="3"/>
            <a:r>
              <a:rPr lang="en-US" altLang="en-US" noProof="0"/>
              <a:t>Fourth level</a:t>
            </a:r>
          </a:p>
          <a:p>
            <a:pPr lvl="4"/>
            <a:r>
              <a:rPr lang="en-US" altLang="en-US" noProof="0"/>
              <a:t>Fifth level</a:t>
            </a:r>
          </a:p>
        </p:txBody>
      </p:sp>
      <p:sp>
        <p:nvSpPr>
          <p:cNvPr id="2059" name="Rectangle 11"/>
          <p:cNvSpPr>
            <a:spLocks noGrp="1" noChangeArrowheads="1"/>
          </p:cNvSpPr>
          <p:nvPr>
            <p:ph type="dt" idx="1"/>
          </p:nvPr>
        </p:nvSpPr>
        <p:spPr bwMode="auto">
          <a:xfrm>
            <a:off x="5254625" y="0"/>
            <a:ext cx="4014788" cy="352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3235" tIns="46617" rIns="93235" bIns="46617" numCol="1" anchor="t" anchorCtr="0" compatLnSpc="1">
            <a:prstTxWarp prst="textNoShape">
              <a:avLst/>
            </a:prstTxWarp>
          </a:bodyPr>
          <a:lstStyle>
            <a:lvl1pPr algn="r" defTabSz="931863">
              <a:defRPr kumimoji="0" sz="1200">
                <a:latin typeface="Comic Sans MS" pitchFamily="92" charset="0"/>
              </a:defRPr>
            </a:lvl1pPr>
          </a:lstStyle>
          <a:p>
            <a:pPr>
              <a:defRPr/>
            </a:pPr>
            <a:fld id="{F4EBE423-FA4C-4109-A680-B64E132339E4}" type="datetime1">
              <a:rPr lang="en-US" altLang="en-US"/>
              <a:pPr>
                <a:defRPr/>
              </a:pPr>
              <a:t>2/9/2019</a:t>
            </a:fld>
            <a:endParaRPr lang="en-US" altLang="en-US"/>
          </a:p>
        </p:txBody>
      </p:sp>
      <p:sp>
        <p:nvSpPr>
          <p:cNvPr id="2060" name="Rectangle 12"/>
          <p:cNvSpPr>
            <a:spLocks noGrp="1" noChangeArrowheads="1"/>
          </p:cNvSpPr>
          <p:nvPr>
            <p:ph type="ftr" sz="quarter" idx="4"/>
          </p:nvPr>
        </p:nvSpPr>
        <p:spPr bwMode="auto">
          <a:xfrm>
            <a:off x="0" y="6667500"/>
            <a:ext cx="4014788" cy="352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3235" tIns="46617" rIns="93235" bIns="46617" numCol="1" anchor="b" anchorCtr="0" compatLnSpc="1">
            <a:prstTxWarp prst="textNoShape">
              <a:avLst/>
            </a:prstTxWarp>
          </a:bodyPr>
          <a:lstStyle>
            <a:lvl1pPr defTabSz="931863">
              <a:defRPr kumimoji="0" sz="1200">
                <a:latin typeface="Comic Sans MS" pitchFamily="92" charset="0"/>
              </a:defRPr>
            </a:lvl1pPr>
          </a:lstStyle>
          <a:p>
            <a:pPr>
              <a:defRPr/>
            </a:pPr>
            <a:endParaRPr lang="en-US" altLang="en-US"/>
          </a:p>
        </p:txBody>
      </p:sp>
      <p:sp>
        <p:nvSpPr>
          <p:cNvPr id="2061" name="Rectangle 13"/>
          <p:cNvSpPr>
            <a:spLocks noGrp="1" noChangeArrowheads="1"/>
          </p:cNvSpPr>
          <p:nvPr>
            <p:ph type="sldNum" sz="quarter" idx="5"/>
          </p:nvPr>
        </p:nvSpPr>
        <p:spPr bwMode="auto">
          <a:xfrm>
            <a:off x="5254625" y="6667500"/>
            <a:ext cx="4014788" cy="352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3235" tIns="46617" rIns="93235" bIns="46617" numCol="1" anchor="b" anchorCtr="0" compatLnSpc="1">
            <a:prstTxWarp prst="textNoShape">
              <a:avLst/>
            </a:prstTxWarp>
          </a:bodyPr>
          <a:lstStyle>
            <a:lvl1pPr algn="r" defTabSz="931863">
              <a:defRPr kumimoji="0" sz="1200"/>
            </a:lvl1pPr>
          </a:lstStyle>
          <a:p>
            <a:fld id="{5BCA9B7E-301E-4610-AC58-1837AACCBFA5}" type="slidenum">
              <a:rPr lang="en-US" altLang="en-US"/>
              <a:pPr/>
              <a:t>‹#›</a:t>
            </a:fld>
            <a:endParaRPr lang="en-US" altLang="en-US"/>
          </a:p>
        </p:txBody>
      </p:sp>
    </p:spTree>
    <p:extLst>
      <p:ext uri="{BB962C8B-B14F-4D97-AF65-F5344CB8AC3E}">
        <p14:creationId xmlns:p14="http://schemas.microsoft.com/office/powerpoint/2010/main" val="274724773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Comic Sans MS" pitchFamily="92" charset="0"/>
        <a:ea typeface="+mn-ea"/>
        <a:cs typeface="+mn-cs"/>
      </a:defRPr>
    </a:lvl1pPr>
    <a:lvl2pPr marL="457200" algn="l" rtl="0" eaLnBrk="0" fontAlgn="base" hangingPunct="0">
      <a:spcBef>
        <a:spcPct val="30000"/>
      </a:spcBef>
      <a:spcAft>
        <a:spcPct val="0"/>
      </a:spcAft>
      <a:defRPr kumimoji="1" sz="1200" kern="1200">
        <a:solidFill>
          <a:schemeClr val="tx1"/>
        </a:solidFill>
        <a:latin typeface="Comic Sans MS" pitchFamily="92" charset="0"/>
        <a:ea typeface="+mn-ea"/>
        <a:cs typeface="+mn-cs"/>
      </a:defRPr>
    </a:lvl2pPr>
    <a:lvl3pPr marL="914400" algn="l" rtl="0" eaLnBrk="0" fontAlgn="base" hangingPunct="0">
      <a:spcBef>
        <a:spcPct val="30000"/>
      </a:spcBef>
      <a:spcAft>
        <a:spcPct val="0"/>
      </a:spcAft>
      <a:defRPr kumimoji="1" sz="1200" kern="1200">
        <a:solidFill>
          <a:schemeClr val="tx1"/>
        </a:solidFill>
        <a:latin typeface="Comic Sans MS" pitchFamily="92"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Comic Sans MS" pitchFamily="92"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Comic Sans MS" pitchFamily="92"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BCA9B7E-301E-4610-AC58-1837AACCBFA5}" type="slidenum">
              <a:rPr lang="en-US" altLang="en-US" smtClean="0"/>
              <a:pPr/>
              <a:t>3</a:t>
            </a:fld>
            <a:endParaRPr lang="en-US" altLang="en-US"/>
          </a:p>
        </p:txBody>
      </p:sp>
    </p:spTree>
    <p:extLst>
      <p:ext uri="{BB962C8B-B14F-4D97-AF65-F5344CB8AC3E}">
        <p14:creationId xmlns:p14="http://schemas.microsoft.com/office/powerpoint/2010/main" val="6795191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BCA9B7E-301E-4610-AC58-1837AACCBFA5}" type="slidenum">
              <a:rPr lang="en-US" altLang="en-US" smtClean="0"/>
              <a:pPr/>
              <a:t>8</a:t>
            </a:fld>
            <a:endParaRPr lang="en-US" altLang="en-US"/>
          </a:p>
        </p:txBody>
      </p:sp>
    </p:spTree>
    <p:extLst>
      <p:ext uri="{BB962C8B-B14F-4D97-AF65-F5344CB8AC3E}">
        <p14:creationId xmlns:p14="http://schemas.microsoft.com/office/powerpoint/2010/main" val="4895459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BCA9B7E-301E-4610-AC58-1837AACCBFA5}" type="slidenum">
              <a:rPr lang="en-US" altLang="en-US" smtClean="0"/>
              <a:pPr/>
              <a:t>9</a:t>
            </a:fld>
            <a:endParaRPr lang="en-US" altLang="en-US"/>
          </a:p>
        </p:txBody>
      </p:sp>
    </p:spTree>
    <p:extLst>
      <p:ext uri="{BB962C8B-B14F-4D97-AF65-F5344CB8AC3E}">
        <p14:creationId xmlns:p14="http://schemas.microsoft.com/office/powerpoint/2010/main" val="19214166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bg1"/>
        </a:solidFill>
        <a:effectLst/>
      </p:bgPr>
    </p:bg>
    <p:spTree>
      <p:nvGrpSpPr>
        <p:cNvPr id="1" name=""/>
        <p:cNvGrpSpPr/>
        <p:nvPr/>
      </p:nvGrpSpPr>
      <p:grpSpPr>
        <a:xfrm>
          <a:off x="0" y="0"/>
          <a:ext cx="0" cy="0"/>
          <a:chOff x="0" y="0"/>
          <a:chExt cx="0" cy="0"/>
        </a:xfrm>
      </p:grpSpPr>
      <p:sp>
        <p:nvSpPr>
          <p:cNvPr id="629762" name="Line 2"/>
          <p:cNvSpPr>
            <a:spLocks noChangeShapeType="1"/>
          </p:cNvSpPr>
          <p:nvPr/>
        </p:nvSpPr>
        <p:spPr bwMode="auto">
          <a:xfrm>
            <a:off x="0" y="1708150"/>
            <a:ext cx="9147175" cy="0"/>
          </a:xfrm>
          <a:prstGeom prst="line">
            <a:avLst/>
          </a:prstGeom>
          <a:noFill/>
          <a:ln w="12700" cap="sq">
            <a:solidFill>
              <a:schemeClr val="bg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29763" name="Rectangle 3"/>
          <p:cNvSpPr>
            <a:spLocks noGrp="1" noChangeArrowheads="1"/>
          </p:cNvSpPr>
          <p:nvPr>
            <p:ph type="ctrTitle" sz="quarter"/>
          </p:nvPr>
        </p:nvSpPr>
        <p:spPr>
          <a:xfrm>
            <a:off x="0" y="0"/>
            <a:ext cx="9144000" cy="1524000"/>
          </a:xfrm>
        </p:spPr>
        <p:txBody>
          <a:bodyPr anchor="b"/>
          <a:lstStyle>
            <a:lvl1pPr>
              <a:lnSpc>
                <a:spcPct val="80000"/>
              </a:lnSpc>
              <a:defRPr sz="3200"/>
            </a:lvl1pPr>
          </a:lstStyle>
          <a:p>
            <a:pPr lvl="0"/>
            <a:r>
              <a:rPr lang="zh-CN" altLang="en-US" noProof="0" dirty="0"/>
              <a:t>单击此处编辑母版标题样式</a:t>
            </a:r>
            <a:endParaRPr lang="en-US" altLang="en-US" noProof="0" dirty="0"/>
          </a:p>
        </p:txBody>
      </p:sp>
      <p:sp>
        <p:nvSpPr>
          <p:cNvPr id="629764" name="Rectangle 4"/>
          <p:cNvSpPr>
            <a:spLocks noGrp="1" noChangeArrowheads="1"/>
          </p:cNvSpPr>
          <p:nvPr>
            <p:ph type="subTitle" sz="quarter" idx="1"/>
          </p:nvPr>
        </p:nvSpPr>
        <p:spPr>
          <a:xfrm>
            <a:off x="1220788" y="2671763"/>
            <a:ext cx="7162800" cy="3094037"/>
          </a:xfrm>
          <a:extLst>
            <a:ext uri="{91240B29-F687-4F45-9708-019B960494DF}">
              <a14:hiddenLine xmlns:a14="http://schemas.microsoft.com/office/drawing/2010/main" w="9525">
                <a:solidFill>
                  <a:schemeClr val="tx1"/>
                </a:solidFill>
                <a:miter lim="800000"/>
                <a:headEnd/>
                <a:tailEnd type="none" w="sm" len="sm"/>
              </a14:hiddenLine>
            </a:ext>
          </a:extLst>
        </p:spPr>
        <p:txBody>
          <a:bodyPr/>
          <a:lstStyle>
            <a:lvl1pPr defTabSz="915988">
              <a:defRPr sz="2000" baseline="0"/>
            </a:lvl1pPr>
          </a:lstStyle>
          <a:p>
            <a:pPr lvl="0"/>
            <a:r>
              <a:rPr lang="zh-CN" altLang="en-US" noProof="0" dirty="0"/>
              <a:t>单击此处编辑母版副标题样式</a:t>
            </a:r>
            <a:endParaRPr lang="en-US" altLang="en-US" noProof="0" dirty="0"/>
          </a:p>
        </p:txBody>
      </p:sp>
    </p:spTree>
    <p:extLst>
      <p:ext uri="{BB962C8B-B14F-4D97-AF65-F5344CB8AC3E}">
        <p14:creationId xmlns:p14="http://schemas.microsoft.com/office/powerpoint/2010/main" val="11058167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Slide Number Placeholder 3"/>
          <p:cNvSpPr>
            <a:spLocks noGrp="1"/>
          </p:cNvSpPr>
          <p:nvPr>
            <p:ph type="sldNum" sz="quarter" idx="10"/>
          </p:nvPr>
        </p:nvSpPr>
        <p:spPr/>
        <p:txBody>
          <a:bodyPr/>
          <a:lstStyle>
            <a:lvl1pPr>
              <a:defRPr/>
            </a:lvl1pPr>
          </a:lstStyle>
          <a:p>
            <a:fld id="{EFC85E8F-AEDC-4434-AF61-CBF3EC128081}" type="slidenum">
              <a:rPr lang="en-US" altLang="en-US" smtClean="0"/>
              <a:pPr/>
              <a:t>‹#›</a:t>
            </a:fld>
            <a:endParaRPr lang="en-US" altLang="en-US" sz="1400"/>
          </a:p>
        </p:txBody>
      </p:sp>
    </p:spTree>
    <p:extLst>
      <p:ext uri="{BB962C8B-B14F-4D97-AF65-F5344CB8AC3E}">
        <p14:creationId xmlns:p14="http://schemas.microsoft.com/office/powerpoint/2010/main" val="26039209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152400"/>
            <a:ext cx="2286000" cy="6172200"/>
          </a:xfrm>
        </p:spPr>
        <p:txBody>
          <a:bodyPr vert="eaVert"/>
          <a:lstStyle/>
          <a:p>
            <a:r>
              <a:rPr lang="zh-CN" altLang="en-US"/>
              <a:t>单击此处编辑母版标题样式</a:t>
            </a:r>
            <a:endParaRPr lang="en-US"/>
          </a:p>
        </p:txBody>
      </p:sp>
      <p:sp>
        <p:nvSpPr>
          <p:cNvPr id="3" name="Vertical Text Placeholder 2"/>
          <p:cNvSpPr>
            <a:spLocks noGrp="1"/>
          </p:cNvSpPr>
          <p:nvPr>
            <p:ph type="body" orient="vert" idx="1"/>
          </p:nvPr>
        </p:nvSpPr>
        <p:spPr>
          <a:xfrm>
            <a:off x="0" y="152400"/>
            <a:ext cx="6705600" cy="6172200"/>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Slide Number Placeholder 3"/>
          <p:cNvSpPr>
            <a:spLocks noGrp="1"/>
          </p:cNvSpPr>
          <p:nvPr>
            <p:ph type="sldNum" sz="quarter" idx="10"/>
          </p:nvPr>
        </p:nvSpPr>
        <p:spPr/>
        <p:txBody>
          <a:bodyPr/>
          <a:lstStyle>
            <a:lvl1pPr>
              <a:defRPr/>
            </a:lvl1pPr>
          </a:lstStyle>
          <a:p>
            <a:fld id="{A583FDAE-D57C-46AD-911C-7CF5F31AEEAA}" type="slidenum">
              <a:rPr lang="en-US" altLang="en-US" smtClean="0"/>
              <a:pPr/>
              <a:t>‹#›</a:t>
            </a:fld>
            <a:endParaRPr lang="en-US" altLang="en-US" sz="1400"/>
          </a:p>
        </p:txBody>
      </p:sp>
    </p:spTree>
    <p:extLst>
      <p:ext uri="{BB962C8B-B14F-4D97-AF65-F5344CB8AC3E}">
        <p14:creationId xmlns:p14="http://schemas.microsoft.com/office/powerpoint/2010/main" val="8801719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0" y="304800"/>
            <a:ext cx="9144000" cy="457200"/>
          </a:xfrm>
        </p:spPr>
        <p:txBody>
          <a:bodyPr/>
          <a:lstStyle>
            <a:lvl1pPr>
              <a:defRPr sz="2400" baseline="0"/>
            </a:lvl1pPr>
          </a:lstStyle>
          <a:p>
            <a:r>
              <a:rPr lang="zh-CN" altLang="en-US" dirty="0"/>
              <a:t>单击此处编辑母版标题样式</a:t>
            </a:r>
            <a:endParaRPr lang="en-US" dirty="0"/>
          </a:p>
        </p:txBody>
      </p:sp>
      <p:sp>
        <p:nvSpPr>
          <p:cNvPr id="3" name="Content Placeholder 2"/>
          <p:cNvSpPr>
            <a:spLocks noGrp="1"/>
          </p:cNvSpPr>
          <p:nvPr>
            <p:ph idx="1"/>
          </p:nvPr>
        </p:nvSpPr>
        <p:spPr>
          <a:xfrm>
            <a:off x="609600" y="914400"/>
            <a:ext cx="7848600" cy="5410200"/>
          </a:xfrm>
        </p:spPr>
        <p:txBody>
          <a:bodyPr/>
          <a:lstStyle>
            <a:lvl1pPr>
              <a:lnSpc>
                <a:spcPct val="100000"/>
              </a:lnSpc>
              <a:spcBef>
                <a:spcPts val="1200"/>
              </a:spcBef>
              <a:spcAft>
                <a:spcPts val="0"/>
              </a:spcAft>
              <a:defRPr sz="2200" baseline="0">
                <a:solidFill>
                  <a:schemeClr val="tx1"/>
                </a:solidFill>
                <a:latin typeface="Calibri" panose="020F0502020204030204" pitchFamily="34" charset="0"/>
              </a:defRPr>
            </a:lvl1pPr>
            <a:lvl2pPr>
              <a:defRPr sz="2200" baseline="0">
                <a:latin typeface="Calibri" panose="020F0502020204030204" pitchFamily="34" charset="0"/>
              </a:defRPr>
            </a:lvl2pPr>
            <a:lvl3pPr>
              <a:defRPr sz="2200" baseline="0">
                <a:latin typeface="Calibri" panose="020F0502020204030204" pitchFamily="34" charset="0"/>
              </a:defRPr>
            </a:lvl3pPr>
            <a:lvl4pPr>
              <a:defRPr sz="2200" baseline="0">
                <a:latin typeface="Calibri" panose="020F0502020204030204" pitchFamily="34" charset="0"/>
              </a:defRPr>
            </a:lvl4pPr>
            <a:lvl5pPr>
              <a:defRPr sz="2200" baseline="0">
                <a:latin typeface="Calibri" panose="020F0502020204030204" pitchFamily="34" charset="0"/>
              </a:defRPr>
            </a:lvl5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4" name="Slide Number Placeholder 3"/>
          <p:cNvSpPr>
            <a:spLocks noGrp="1"/>
          </p:cNvSpPr>
          <p:nvPr>
            <p:ph type="sldNum" sz="quarter" idx="10"/>
          </p:nvPr>
        </p:nvSpPr>
        <p:spPr>
          <a:xfrm>
            <a:off x="7191865" y="6591692"/>
            <a:ext cx="1905000" cy="228600"/>
          </a:xfrm>
        </p:spPr>
        <p:txBody>
          <a:bodyPr/>
          <a:lstStyle>
            <a:lvl1pPr>
              <a:defRPr sz="1000" baseline="0"/>
            </a:lvl1pPr>
          </a:lstStyle>
          <a:p>
            <a:fld id="{2783EFA4-6284-4AB8-B3E7-5E7F2FB51AB8}" type="slidenum">
              <a:rPr lang="en-US" altLang="en-US" smtClean="0"/>
              <a:pPr/>
              <a:t>‹#›</a:t>
            </a:fld>
            <a:endParaRPr lang="en-US" altLang="en-US" dirty="0"/>
          </a:p>
        </p:txBody>
      </p:sp>
    </p:spTree>
    <p:extLst>
      <p:ext uri="{BB962C8B-B14F-4D97-AF65-F5344CB8AC3E}">
        <p14:creationId xmlns:p14="http://schemas.microsoft.com/office/powerpoint/2010/main" val="18065651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编辑母版文本样式</a:t>
            </a:r>
          </a:p>
        </p:txBody>
      </p:sp>
      <p:sp>
        <p:nvSpPr>
          <p:cNvPr id="4" name="Slide Number Placeholder 3"/>
          <p:cNvSpPr>
            <a:spLocks noGrp="1"/>
          </p:cNvSpPr>
          <p:nvPr>
            <p:ph type="sldNum" sz="quarter" idx="10"/>
          </p:nvPr>
        </p:nvSpPr>
        <p:spPr/>
        <p:txBody>
          <a:bodyPr/>
          <a:lstStyle>
            <a:lvl1pPr>
              <a:defRPr/>
            </a:lvl1pPr>
          </a:lstStyle>
          <a:p>
            <a:fld id="{F5EAFFC3-0C30-4563-8F05-E03C50B9DFEE}" type="slidenum">
              <a:rPr lang="en-US" altLang="en-US" smtClean="0"/>
              <a:pPr/>
              <a:t>‹#›</a:t>
            </a:fld>
            <a:endParaRPr lang="en-US" altLang="en-US" sz="1400"/>
          </a:p>
        </p:txBody>
      </p:sp>
    </p:spTree>
    <p:extLst>
      <p:ext uri="{BB962C8B-B14F-4D97-AF65-F5344CB8AC3E}">
        <p14:creationId xmlns:p14="http://schemas.microsoft.com/office/powerpoint/2010/main" val="8838059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Content Placeholder 2"/>
          <p:cNvSpPr>
            <a:spLocks noGrp="1"/>
          </p:cNvSpPr>
          <p:nvPr>
            <p:ph sz="half" idx="1"/>
          </p:nvPr>
        </p:nvSpPr>
        <p:spPr>
          <a:xfrm>
            <a:off x="609600" y="914400"/>
            <a:ext cx="3848100" cy="5410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Content Placeholder 3"/>
          <p:cNvSpPr>
            <a:spLocks noGrp="1"/>
          </p:cNvSpPr>
          <p:nvPr>
            <p:ph sz="half" idx="2"/>
          </p:nvPr>
        </p:nvSpPr>
        <p:spPr>
          <a:xfrm>
            <a:off x="4610100" y="914400"/>
            <a:ext cx="3848100" cy="5410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Slide Number Placeholder 4"/>
          <p:cNvSpPr>
            <a:spLocks noGrp="1"/>
          </p:cNvSpPr>
          <p:nvPr>
            <p:ph type="sldNum" sz="quarter" idx="10"/>
          </p:nvPr>
        </p:nvSpPr>
        <p:spPr/>
        <p:txBody>
          <a:bodyPr/>
          <a:lstStyle>
            <a:lvl1pPr>
              <a:defRPr/>
            </a:lvl1pPr>
          </a:lstStyle>
          <a:p>
            <a:fld id="{6C614F17-CE23-4720-B844-8A549BD96506}" type="slidenum">
              <a:rPr lang="en-US" altLang="en-US" smtClean="0"/>
              <a:pPr/>
              <a:t>‹#›</a:t>
            </a:fld>
            <a:endParaRPr lang="en-US" altLang="en-US" sz="1400"/>
          </a:p>
        </p:txBody>
      </p:sp>
    </p:spTree>
    <p:extLst>
      <p:ext uri="{BB962C8B-B14F-4D97-AF65-F5344CB8AC3E}">
        <p14:creationId xmlns:p14="http://schemas.microsoft.com/office/powerpoint/2010/main" val="17419296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7" name="Slide Number Placeholder 6"/>
          <p:cNvSpPr>
            <a:spLocks noGrp="1"/>
          </p:cNvSpPr>
          <p:nvPr>
            <p:ph type="sldNum" sz="quarter" idx="10"/>
          </p:nvPr>
        </p:nvSpPr>
        <p:spPr/>
        <p:txBody>
          <a:bodyPr/>
          <a:lstStyle>
            <a:lvl1pPr>
              <a:defRPr/>
            </a:lvl1pPr>
          </a:lstStyle>
          <a:p>
            <a:fld id="{C55D1D61-2D6A-4081-AD15-3E7FA526351C}" type="slidenum">
              <a:rPr lang="en-US" altLang="en-US" smtClean="0"/>
              <a:pPr/>
              <a:t>‹#›</a:t>
            </a:fld>
            <a:endParaRPr lang="en-US" altLang="en-US" sz="1400"/>
          </a:p>
        </p:txBody>
      </p:sp>
    </p:spTree>
    <p:extLst>
      <p:ext uri="{BB962C8B-B14F-4D97-AF65-F5344CB8AC3E}">
        <p14:creationId xmlns:p14="http://schemas.microsoft.com/office/powerpoint/2010/main" val="5772273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Slide Number Placeholder 2"/>
          <p:cNvSpPr>
            <a:spLocks noGrp="1"/>
          </p:cNvSpPr>
          <p:nvPr>
            <p:ph type="sldNum" sz="quarter" idx="10"/>
          </p:nvPr>
        </p:nvSpPr>
        <p:spPr/>
        <p:txBody>
          <a:bodyPr/>
          <a:lstStyle>
            <a:lvl1pPr>
              <a:defRPr/>
            </a:lvl1pPr>
          </a:lstStyle>
          <a:p>
            <a:fld id="{E095C211-9645-4D05-B941-BF70B00C14FE}" type="slidenum">
              <a:rPr lang="en-US" altLang="en-US" smtClean="0"/>
              <a:pPr/>
              <a:t>‹#›</a:t>
            </a:fld>
            <a:endParaRPr lang="en-US" altLang="en-US" sz="1400"/>
          </a:p>
        </p:txBody>
      </p:sp>
    </p:spTree>
    <p:extLst>
      <p:ext uri="{BB962C8B-B14F-4D97-AF65-F5344CB8AC3E}">
        <p14:creationId xmlns:p14="http://schemas.microsoft.com/office/powerpoint/2010/main" val="34282792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fld id="{A08C0595-9900-4D45-AFB5-2A852F3A7600}" type="slidenum">
              <a:rPr lang="en-US" altLang="en-US" smtClean="0"/>
              <a:pPr/>
              <a:t>‹#›</a:t>
            </a:fld>
            <a:endParaRPr lang="en-US" altLang="en-US" sz="1400"/>
          </a:p>
        </p:txBody>
      </p:sp>
    </p:spTree>
    <p:extLst>
      <p:ext uri="{BB962C8B-B14F-4D97-AF65-F5344CB8AC3E}">
        <p14:creationId xmlns:p14="http://schemas.microsoft.com/office/powerpoint/2010/main" val="8363991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Slide Number Placeholder 4"/>
          <p:cNvSpPr>
            <a:spLocks noGrp="1"/>
          </p:cNvSpPr>
          <p:nvPr>
            <p:ph type="sldNum" sz="quarter" idx="10"/>
          </p:nvPr>
        </p:nvSpPr>
        <p:spPr/>
        <p:txBody>
          <a:bodyPr/>
          <a:lstStyle>
            <a:lvl1pPr>
              <a:defRPr/>
            </a:lvl1pPr>
          </a:lstStyle>
          <a:p>
            <a:fld id="{FB8BBDFB-9B7A-4FFA-A99C-1661A35E9CC1}" type="slidenum">
              <a:rPr lang="en-US" altLang="en-US" smtClean="0"/>
              <a:pPr/>
              <a:t>‹#›</a:t>
            </a:fld>
            <a:endParaRPr lang="en-US" altLang="en-US" sz="1400"/>
          </a:p>
        </p:txBody>
      </p:sp>
    </p:spTree>
    <p:extLst>
      <p:ext uri="{BB962C8B-B14F-4D97-AF65-F5344CB8AC3E}">
        <p14:creationId xmlns:p14="http://schemas.microsoft.com/office/powerpoint/2010/main" val="20343519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Slide Number Placeholder 4"/>
          <p:cNvSpPr>
            <a:spLocks noGrp="1"/>
          </p:cNvSpPr>
          <p:nvPr>
            <p:ph type="sldNum" sz="quarter" idx="10"/>
          </p:nvPr>
        </p:nvSpPr>
        <p:spPr/>
        <p:txBody>
          <a:bodyPr/>
          <a:lstStyle>
            <a:lvl1pPr>
              <a:defRPr/>
            </a:lvl1pPr>
          </a:lstStyle>
          <a:p>
            <a:fld id="{BA535C9C-A170-49F1-8126-8FEF22035894}" type="slidenum">
              <a:rPr lang="en-US" altLang="en-US" smtClean="0"/>
              <a:pPr/>
              <a:t>‹#›</a:t>
            </a:fld>
            <a:endParaRPr lang="en-US" altLang="en-US" sz="1400"/>
          </a:p>
        </p:txBody>
      </p:sp>
    </p:spTree>
    <p:extLst>
      <p:ext uri="{BB962C8B-B14F-4D97-AF65-F5344CB8AC3E}">
        <p14:creationId xmlns:p14="http://schemas.microsoft.com/office/powerpoint/2010/main" val="39107093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628738" name="Rectangle 2"/>
          <p:cNvSpPr>
            <a:spLocks noGrp="1" noChangeArrowheads="1"/>
          </p:cNvSpPr>
          <p:nvPr>
            <p:ph type="title"/>
          </p:nvPr>
        </p:nvSpPr>
        <p:spPr bwMode="auto">
          <a:xfrm>
            <a:off x="0" y="3048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2075" tIns="46038" rIns="92075" bIns="46038" numCol="1" anchor="ctr" anchorCtr="0" compatLnSpc="1">
            <a:prstTxWarp prst="textNoShape">
              <a:avLst/>
            </a:prstTxWarp>
          </a:bodyPr>
          <a:lstStyle/>
          <a:p>
            <a:pPr lvl="0"/>
            <a:r>
              <a:rPr lang="zh-CN" altLang="en-US" dirty="0"/>
              <a:t>单击此处编辑母版标题样式</a:t>
            </a:r>
            <a:endParaRPr lang="en-US" altLang="en-US" dirty="0"/>
          </a:p>
        </p:txBody>
      </p:sp>
      <p:sp>
        <p:nvSpPr>
          <p:cNvPr id="628739" name="Rectangle 3"/>
          <p:cNvSpPr>
            <a:spLocks noGrp="1" noChangeArrowheads="1"/>
          </p:cNvSpPr>
          <p:nvPr>
            <p:ph type="body" idx="1"/>
          </p:nvPr>
        </p:nvSpPr>
        <p:spPr bwMode="auto">
          <a:xfrm>
            <a:off x="609600" y="914400"/>
            <a:ext cx="7848600" cy="541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2075" tIns="46038" rIns="92075" bIns="46038" numCol="1" anchor="t" anchorCtr="0" compatLnSpc="1">
            <a:prstTxWarp prst="textNoShape">
              <a:avLst/>
            </a:prstTxWarp>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altLang="en-US" dirty="0"/>
          </a:p>
        </p:txBody>
      </p:sp>
      <p:sp>
        <p:nvSpPr>
          <p:cNvPr id="628740" name="Rectangle 4"/>
          <p:cNvSpPr>
            <a:spLocks noGrp="1" noChangeArrowheads="1"/>
          </p:cNvSpPr>
          <p:nvPr>
            <p:ph type="sldNum" sz="quarter" idx="4"/>
          </p:nvPr>
        </p:nvSpPr>
        <p:spPr bwMode="auto">
          <a:xfrm>
            <a:off x="7239000" y="6629400"/>
            <a:ext cx="190500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none" lIns="92075" tIns="46038" rIns="92075" bIns="46038" numCol="1" anchor="ctr" anchorCtr="0" compatLnSpc="1">
            <a:prstTxWarp prst="textNoShape">
              <a:avLst/>
            </a:prstTxWarp>
          </a:bodyPr>
          <a:lstStyle>
            <a:lvl1pPr algn="r">
              <a:defRPr sz="800"/>
            </a:lvl1pPr>
          </a:lstStyle>
          <a:p>
            <a:fld id="{A9B7374D-636F-48DF-88AE-6A92757C8362}" type="slidenum">
              <a:rPr lang="en-US" altLang="en-US" smtClean="0"/>
              <a:pPr/>
              <a:t>‹#›</a:t>
            </a:fld>
            <a:endParaRPr lang="en-US" altLang="en-US" sz="1400" dirty="0"/>
          </a:p>
        </p:txBody>
      </p:sp>
    </p:spTree>
    <p:extLst>
      <p:ext uri="{BB962C8B-B14F-4D97-AF65-F5344CB8AC3E}">
        <p14:creationId xmlns:p14="http://schemas.microsoft.com/office/powerpoint/2010/main" val="4213830608"/>
      </p:ext>
    </p:extLst>
  </p:cSld>
  <p:clrMap bg1="lt1" tx1="dk1" bg2="lt2" tx2="dk2" accent1="accent1" accent2="accent2" accent3="accent3" accent4="accent4" accent5="accent5" accent6="accent6" hlink="hlink" folHlink="folHlink"/>
  <p:sldLayoutIdLst>
    <p:sldLayoutId id="2147483811" r:id="rId1"/>
    <p:sldLayoutId id="2147483812" r:id="rId2"/>
    <p:sldLayoutId id="2147483813" r:id="rId3"/>
    <p:sldLayoutId id="2147483814" r:id="rId4"/>
    <p:sldLayoutId id="2147483815" r:id="rId5"/>
    <p:sldLayoutId id="2147483816" r:id="rId6"/>
    <p:sldLayoutId id="2147483817" r:id="rId7"/>
    <p:sldLayoutId id="2147483818" r:id="rId8"/>
    <p:sldLayoutId id="2147483819" r:id="rId9"/>
    <p:sldLayoutId id="2147483820" r:id="rId10"/>
    <p:sldLayoutId id="2147483821" r:id="rId11"/>
  </p:sldLayoutIdLst>
  <p:hf hdr="0" ftr="0" dt="0"/>
  <p:txStyles>
    <p:titleStyle>
      <a:lvl1pPr algn="ctr" rtl="0" eaLnBrk="1" fontAlgn="base" hangingPunct="1">
        <a:lnSpc>
          <a:spcPct val="70000"/>
        </a:lnSpc>
        <a:spcBef>
          <a:spcPct val="0"/>
        </a:spcBef>
        <a:spcAft>
          <a:spcPct val="0"/>
        </a:spcAft>
        <a:defRPr kumimoji="1" sz="2400" baseline="0">
          <a:solidFill>
            <a:schemeClr val="folHlink"/>
          </a:solidFill>
          <a:latin typeface="+mj-lt"/>
          <a:ea typeface="+mj-ea"/>
          <a:cs typeface="+mj-cs"/>
        </a:defRPr>
      </a:lvl1pPr>
      <a:lvl2pPr algn="ctr" rtl="0" eaLnBrk="1" fontAlgn="base" hangingPunct="1">
        <a:lnSpc>
          <a:spcPct val="70000"/>
        </a:lnSpc>
        <a:spcBef>
          <a:spcPct val="0"/>
        </a:spcBef>
        <a:spcAft>
          <a:spcPct val="0"/>
        </a:spcAft>
        <a:defRPr kumimoji="1" sz="2000">
          <a:solidFill>
            <a:schemeClr val="folHlink"/>
          </a:solidFill>
          <a:latin typeface="Comic Sans MS" pitchFamily="92" charset="0"/>
        </a:defRPr>
      </a:lvl2pPr>
      <a:lvl3pPr algn="ctr" rtl="0" eaLnBrk="1" fontAlgn="base" hangingPunct="1">
        <a:lnSpc>
          <a:spcPct val="70000"/>
        </a:lnSpc>
        <a:spcBef>
          <a:spcPct val="0"/>
        </a:spcBef>
        <a:spcAft>
          <a:spcPct val="0"/>
        </a:spcAft>
        <a:defRPr kumimoji="1" sz="2000">
          <a:solidFill>
            <a:schemeClr val="folHlink"/>
          </a:solidFill>
          <a:latin typeface="Comic Sans MS" pitchFamily="92" charset="0"/>
        </a:defRPr>
      </a:lvl3pPr>
      <a:lvl4pPr algn="ctr" rtl="0" eaLnBrk="1" fontAlgn="base" hangingPunct="1">
        <a:lnSpc>
          <a:spcPct val="70000"/>
        </a:lnSpc>
        <a:spcBef>
          <a:spcPct val="0"/>
        </a:spcBef>
        <a:spcAft>
          <a:spcPct val="0"/>
        </a:spcAft>
        <a:defRPr kumimoji="1" sz="2000">
          <a:solidFill>
            <a:schemeClr val="folHlink"/>
          </a:solidFill>
          <a:latin typeface="Comic Sans MS" pitchFamily="92" charset="0"/>
        </a:defRPr>
      </a:lvl4pPr>
      <a:lvl5pPr algn="ctr" rtl="0" eaLnBrk="1" fontAlgn="base" hangingPunct="1">
        <a:lnSpc>
          <a:spcPct val="70000"/>
        </a:lnSpc>
        <a:spcBef>
          <a:spcPct val="0"/>
        </a:spcBef>
        <a:spcAft>
          <a:spcPct val="0"/>
        </a:spcAft>
        <a:defRPr kumimoji="1" sz="2000">
          <a:solidFill>
            <a:schemeClr val="folHlink"/>
          </a:solidFill>
          <a:latin typeface="Comic Sans MS" pitchFamily="92" charset="0"/>
        </a:defRPr>
      </a:lvl5pPr>
      <a:lvl6pPr marL="457200" algn="ctr" rtl="0" eaLnBrk="1" fontAlgn="base" hangingPunct="1">
        <a:lnSpc>
          <a:spcPct val="70000"/>
        </a:lnSpc>
        <a:spcBef>
          <a:spcPct val="0"/>
        </a:spcBef>
        <a:spcAft>
          <a:spcPct val="0"/>
        </a:spcAft>
        <a:defRPr kumimoji="1" sz="2000">
          <a:solidFill>
            <a:schemeClr val="folHlink"/>
          </a:solidFill>
          <a:latin typeface="Comic Sans MS" pitchFamily="92" charset="0"/>
        </a:defRPr>
      </a:lvl6pPr>
      <a:lvl7pPr marL="914400" algn="ctr" rtl="0" eaLnBrk="1" fontAlgn="base" hangingPunct="1">
        <a:lnSpc>
          <a:spcPct val="70000"/>
        </a:lnSpc>
        <a:spcBef>
          <a:spcPct val="0"/>
        </a:spcBef>
        <a:spcAft>
          <a:spcPct val="0"/>
        </a:spcAft>
        <a:defRPr kumimoji="1" sz="2000">
          <a:solidFill>
            <a:schemeClr val="folHlink"/>
          </a:solidFill>
          <a:latin typeface="Comic Sans MS" pitchFamily="92" charset="0"/>
        </a:defRPr>
      </a:lvl7pPr>
      <a:lvl8pPr marL="1371600" algn="ctr" rtl="0" eaLnBrk="1" fontAlgn="base" hangingPunct="1">
        <a:lnSpc>
          <a:spcPct val="70000"/>
        </a:lnSpc>
        <a:spcBef>
          <a:spcPct val="0"/>
        </a:spcBef>
        <a:spcAft>
          <a:spcPct val="0"/>
        </a:spcAft>
        <a:defRPr kumimoji="1" sz="2000">
          <a:solidFill>
            <a:schemeClr val="folHlink"/>
          </a:solidFill>
          <a:latin typeface="Comic Sans MS" pitchFamily="92" charset="0"/>
        </a:defRPr>
      </a:lvl8pPr>
      <a:lvl9pPr marL="1828800" algn="ctr" rtl="0" eaLnBrk="1" fontAlgn="base" hangingPunct="1">
        <a:lnSpc>
          <a:spcPct val="70000"/>
        </a:lnSpc>
        <a:spcBef>
          <a:spcPct val="0"/>
        </a:spcBef>
        <a:spcAft>
          <a:spcPct val="0"/>
        </a:spcAft>
        <a:defRPr kumimoji="1" sz="2000">
          <a:solidFill>
            <a:schemeClr val="folHlink"/>
          </a:solidFill>
          <a:latin typeface="Comic Sans MS" pitchFamily="92" charset="0"/>
        </a:defRPr>
      </a:lvl9pPr>
    </p:titleStyle>
    <p:bodyStyle>
      <a:lvl1pPr algn="l" rtl="0" eaLnBrk="1" fontAlgn="base" hangingPunct="1">
        <a:lnSpc>
          <a:spcPts val="2600"/>
        </a:lnSpc>
        <a:spcBef>
          <a:spcPct val="0"/>
        </a:spcBef>
        <a:spcAft>
          <a:spcPts val="1200"/>
        </a:spcAft>
        <a:buClr>
          <a:srgbClr val="003399"/>
        </a:buClr>
        <a:buSzPct val="50000"/>
        <a:buFont typeface="Monotype Sorts" pitchFamily="92" charset="2"/>
        <a:defRPr kumimoji="1" sz="2200" baseline="0">
          <a:solidFill>
            <a:srgbClr val="003399"/>
          </a:solidFill>
          <a:latin typeface="+mn-lt"/>
          <a:ea typeface="+mn-ea"/>
          <a:cs typeface="+mn-cs"/>
        </a:defRPr>
      </a:lvl1pPr>
      <a:lvl2pPr marL="346075" indent="-231775" algn="l" rtl="0" eaLnBrk="1" fontAlgn="base" hangingPunct="1">
        <a:lnSpc>
          <a:spcPts val="2600"/>
        </a:lnSpc>
        <a:spcBef>
          <a:spcPct val="0"/>
        </a:spcBef>
        <a:spcAft>
          <a:spcPct val="0"/>
        </a:spcAft>
        <a:buClr>
          <a:schemeClr val="tx1"/>
        </a:buClr>
        <a:buSzPct val="35000"/>
        <a:buFont typeface="Monotype Sorts" pitchFamily="92" charset="2"/>
        <a:buChar char="n"/>
        <a:defRPr kumimoji="1" sz="2200" baseline="0">
          <a:solidFill>
            <a:schemeClr val="tx1"/>
          </a:solidFill>
          <a:latin typeface="+mn-lt"/>
        </a:defRPr>
      </a:lvl2pPr>
      <a:lvl3pPr marL="627063" indent="-166688" algn="l" rtl="0" eaLnBrk="1" fontAlgn="base" hangingPunct="1">
        <a:lnSpc>
          <a:spcPts val="2600"/>
        </a:lnSpc>
        <a:spcBef>
          <a:spcPct val="0"/>
        </a:spcBef>
        <a:spcAft>
          <a:spcPct val="0"/>
        </a:spcAft>
        <a:buClr>
          <a:schemeClr val="tx1"/>
        </a:buClr>
        <a:buSzPct val="80000"/>
        <a:buChar char="–"/>
        <a:defRPr kumimoji="1" sz="2200" baseline="0">
          <a:solidFill>
            <a:schemeClr val="tx1"/>
          </a:solidFill>
          <a:latin typeface="+mn-lt"/>
        </a:defRPr>
      </a:lvl3pPr>
      <a:lvl4pPr marL="1147763" indent="-404813" algn="l" rtl="0" eaLnBrk="1" fontAlgn="base" hangingPunct="1">
        <a:lnSpc>
          <a:spcPts val="2600"/>
        </a:lnSpc>
        <a:spcBef>
          <a:spcPct val="0"/>
        </a:spcBef>
        <a:spcAft>
          <a:spcPct val="0"/>
        </a:spcAft>
        <a:buClr>
          <a:schemeClr val="tx1"/>
        </a:buClr>
        <a:buFont typeface="Wingdings" pitchFamily="92" charset="2"/>
        <a:buChar char="!"/>
        <a:defRPr kumimoji="1" sz="2200" baseline="0">
          <a:solidFill>
            <a:schemeClr val="tx1"/>
          </a:solidFill>
          <a:latin typeface="+mn-lt"/>
        </a:defRPr>
      </a:lvl4pPr>
      <a:lvl5pPr marL="1539875" indent="-169863" algn="l" rtl="0" eaLnBrk="1" fontAlgn="base" hangingPunct="1">
        <a:lnSpc>
          <a:spcPts val="2600"/>
        </a:lnSpc>
        <a:spcBef>
          <a:spcPct val="0"/>
        </a:spcBef>
        <a:spcAft>
          <a:spcPct val="0"/>
        </a:spcAft>
        <a:buClr>
          <a:schemeClr val="tx1"/>
        </a:buClr>
        <a:buSzPct val="100000"/>
        <a:buChar char="–"/>
        <a:defRPr kumimoji="1" sz="2200" baseline="0">
          <a:solidFill>
            <a:schemeClr val="tx1"/>
          </a:solidFill>
          <a:latin typeface="+mn-lt"/>
        </a:defRPr>
      </a:lvl5pPr>
      <a:lvl6pPr marL="1997075" indent="-169863" algn="l" rtl="0" eaLnBrk="1" fontAlgn="base" hangingPunct="1">
        <a:lnSpc>
          <a:spcPts val="2600"/>
        </a:lnSpc>
        <a:spcBef>
          <a:spcPct val="0"/>
        </a:spcBef>
        <a:spcAft>
          <a:spcPct val="0"/>
        </a:spcAft>
        <a:buClr>
          <a:schemeClr val="tx1"/>
        </a:buClr>
        <a:buSzPct val="100000"/>
        <a:buChar char="–"/>
        <a:defRPr kumimoji="1">
          <a:solidFill>
            <a:schemeClr val="tx1"/>
          </a:solidFill>
          <a:latin typeface="+mn-lt"/>
        </a:defRPr>
      </a:lvl6pPr>
      <a:lvl7pPr marL="2454275" indent="-169863" algn="l" rtl="0" eaLnBrk="1" fontAlgn="base" hangingPunct="1">
        <a:lnSpc>
          <a:spcPts val="2600"/>
        </a:lnSpc>
        <a:spcBef>
          <a:spcPct val="0"/>
        </a:spcBef>
        <a:spcAft>
          <a:spcPct val="0"/>
        </a:spcAft>
        <a:buClr>
          <a:schemeClr val="tx1"/>
        </a:buClr>
        <a:buSzPct val="100000"/>
        <a:buChar char="–"/>
        <a:defRPr kumimoji="1">
          <a:solidFill>
            <a:schemeClr val="tx1"/>
          </a:solidFill>
          <a:latin typeface="+mn-lt"/>
        </a:defRPr>
      </a:lvl7pPr>
      <a:lvl8pPr marL="2911475" indent="-169863" algn="l" rtl="0" eaLnBrk="1" fontAlgn="base" hangingPunct="1">
        <a:lnSpc>
          <a:spcPts val="2600"/>
        </a:lnSpc>
        <a:spcBef>
          <a:spcPct val="0"/>
        </a:spcBef>
        <a:spcAft>
          <a:spcPct val="0"/>
        </a:spcAft>
        <a:buClr>
          <a:schemeClr val="tx1"/>
        </a:buClr>
        <a:buSzPct val="100000"/>
        <a:buChar char="–"/>
        <a:defRPr kumimoji="1">
          <a:solidFill>
            <a:schemeClr val="tx1"/>
          </a:solidFill>
          <a:latin typeface="+mn-lt"/>
        </a:defRPr>
      </a:lvl8pPr>
      <a:lvl9pPr marL="3368675" indent="-169863" algn="l" rtl="0" eaLnBrk="1" fontAlgn="base" hangingPunct="1">
        <a:lnSpc>
          <a:spcPts val="2600"/>
        </a:lnSpc>
        <a:spcBef>
          <a:spcPct val="0"/>
        </a:spcBef>
        <a:spcAft>
          <a:spcPct val="0"/>
        </a:spcAft>
        <a:buClr>
          <a:schemeClr val="tx1"/>
        </a:buClr>
        <a:buSzPct val="100000"/>
        <a:buChar char="–"/>
        <a:defRPr kumimoji="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image" Target="../media/image90.png"/><Relationship Id="rId1" Type="http://schemas.openxmlformats.org/officeDocument/2006/relationships/slideLayout" Target="../slideLayouts/slideLayout2.xml"/><Relationship Id="rId4" Type="http://schemas.openxmlformats.org/officeDocument/2006/relationships/image" Target="../media/image110.png"/></Relationships>
</file>

<file path=ppt/slides/_rels/slide11.xml.rels><?xml version="1.0" encoding="UTF-8" standalone="yes"?>
<Relationships xmlns="http://schemas.openxmlformats.org/package/2006/relationships"><Relationship Id="rId3" Type="http://schemas.openxmlformats.org/officeDocument/2006/relationships/image" Target="../media/image130.png"/><Relationship Id="rId2" Type="http://schemas.openxmlformats.org/officeDocument/2006/relationships/image" Target="../media/image120.png"/><Relationship Id="rId1" Type="http://schemas.openxmlformats.org/officeDocument/2006/relationships/slideLayout" Target="../slideLayouts/slideLayout2.xml"/><Relationship Id="rId4" Type="http://schemas.openxmlformats.org/officeDocument/2006/relationships/image" Target="../media/image140.png"/></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0.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0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image" Target="../media/image26.png"/><Relationship Id="rId13" Type="http://schemas.openxmlformats.org/officeDocument/2006/relationships/image" Target="../media/image31.png"/><Relationship Id="rId18" Type="http://schemas.openxmlformats.org/officeDocument/2006/relationships/image" Target="../media/image36.png"/><Relationship Id="rId3" Type="http://schemas.openxmlformats.org/officeDocument/2006/relationships/image" Target="../media/image210.png"/><Relationship Id="rId21" Type="http://schemas.openxmlformats.org/officeDocument/2006/relationships/image" Target="../media/image39.png"/><Relationship Id="rId7" Type="http://schemas.openxmlformats.org/officeDocument/2006/relationships/image" Target="../media/image25.png"/><Relationship Id="rId12" Type="http://schemas.openxmlformats.org/officeDocument/2006/relationships/image" Target="../media/image30.png"/><Relationship Id="rId17" Type="http://schemas.openxmlformats.org/officeDocument/2006/relationships/image" Target="../media/image35.png"/><Relationship Id="rId2" Type="http://schemas.openxmlformats.org/officeDocument/2006/relationships/image" Target="../media/image24.png"/><Relationship Id="rId16" Type="http://schemas.openxmlformats.org/officeDocument/2006/relationships/image" Target="../media/image34.png"/><Relationship Id="rId20" Type="http://schemas.openxmlformats.org/officeDocument/2006/relationships/image" Target="../media/image38.png"/><Relationship Id="rId1" Type="http://schemas.openxmlformats.org/officeDocument/2006/relationships/slideLayout" Target="../slideLayouts/slideLayout2.xml"/><Relationship Id="rId6" Type="http://schemas.openxmlformats.org/officeDocument/2006/relationships/image" Target="../media/image240.png"/><Relationship Id="rId11" Type="http://schemas.openxmlformats.org/officeDocument/2006/relationships/image" Target="../media/image29.png"/><Relationship Id="rId5" Type="http://schemas.openxmlformats.org/officeDocument/2006/relationships/image" Target="../media/image230.png"/><Relationship Id="rId15" Type="http://schemas.openxmlformats.org/officeDocument/2006/relationships/image" Target="../media/image33.png"/><Relationship Id="rId10" Type="http://schemas.openxmlformats.org/officeDocument/2006/relationships/image" Target="../media/image28.png"/><Relationship Id="rId19" Type="http://schemas.openxmlformats.org/officeDocument/2006/relationships/image" Target="../media/image37.png"/><Relationship Id="rId4" Type="http://schemas.openxmlformats.org/officeDocument/2006/relationships/image" Target="../media/image220.png"/><Relationship Id="rId9" Type="http://schemas.openxmlformats.org/officeDocument/2006/relationships/image" Target="../media/image27.png"/><Relationship Id="rId14" Type="http://schemas.openxmlformats.org/officeDocument/2006/relationships/image" Target="../media/image3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14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5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4"/>
          <p:cNvSpPr>
            <a:spLocks noGrp="1"/>
          </p:cNvSpPr>
          <p:nvPr>
            <p:ph type="ctrTitle" sz="quarter"/>
          </p:nvPr>
        </p:nvSpPr>
        <p:spPr/>
        <p:txBody>
          <a:bodyPr/>
          <a:lstStyle/>
          <a:p>
            <a:r>
              <a:rPr lang="en-US" altLang="en-US" dirty="0"/>
              <a:t>COMP3711: Design and Analysis of Algorithms</a:t>
            </a:r>
          </a:p>
        </p:txBody>
      </p:sp>
      <p:sp>
        <p:nvSpPr>
          <p:cNvPr id="3077" name="Subtitle 1"/>
          <p:cNvSpPr>
            <a:spLocks noGrp="1"/>
          </p:cNvSpPr>
          <p:nvPr>
            <p:ph type="subTitle" sz="quarter" idx="1"/>
          </p:nvPr>
        </p:nvSpPr>
        <p:spPr>
          <a:xfrm>
            <a:off x="0" y="2671763"/>
            <a:ext cx="9143999" cy="3094037"/>
          </a:xfrm>
        </p:spPr>
        <p:txBody>
          <a:bodyPr/>
          <a:lstStyle/>
          <a:p>
            <a:pPr algn="ctr"/>
            <a:r>
              <a:rPr lang="en-US" altLang="en-US" sz="2800" dirty="0"/>
              <a:t>Tutorial 4</a:t>
            </a:r>
          </a:p>
          <a:p>
            <a:pPr algn="ctr"/>
            <a:endParaRPr lang="en-US" altLang="en-US" sz="2800" dirty="0"/>
          </a:p>
          <a:p>
            <a:pPr algn="ctr"/>
            <a:r>
              <a:rPr lang="en-US" altLang="en-US" sz="2800" dirty="0"/>
              <a:t>HKUST</a:t>
            </a:r>
            <a:endParaRPr lang="en-US" altLang="en-US" sz="2400" dirty="0"/>
          </a:p>
        </p:txBody>
      </p:sp>
      <p:sp>
        <p:nvSpPr>
          <p:cNvPr id="7" name="Subtitle 5"/>
          <p:cNvSpPr txBox="1">
            <a:spLocks/>
          </p:cNvSpPr>
          <p:nvPr/>
        </p:nvSpPr>
        <p:spPr bwMode="auto">
          <a:xfrm>
            <a:off x="1033463" y="4564063"/>
            <a:ext cx="71628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lvl1pPr algn="l" defTabSz="915988" rtl="0" eaLnBrk="0" fontAlgn="base" hangingPunct="0">
              <a:lnSpc>
                <a:spcPts val="2600"/>
              </a:lnSpc>
              <a:spcBef>
                <a:spcPct val="0"/>
              </a:spcBef>
              <a:spcAft>
                <a:spcPct val="0"/>
              </a:spcAft>
              <a:buClr>
                <a:srgbClr val="003399"/>
              </a:buClr>
              <a:buSzPct val="50000"/>
              <a:buFont typeface="Monotype Sorts" pitchFamily="92" charset="2"/>
              <a:defRPr kumimoji="1" sz="1600">
                <a:solidFill>
                  <a:srgbClr val="003399"/>
                </a:solidFill>
                <a:latin typeface="+mn-lt"/>
                <a:ea typeface="+mn-ea"/>
                <a:cs typeface="+mn-cs"/>
              </a:defRPr>
            </a:lvl1pPr>
            <a:lvl2pPr marL="346075" indent="-231775" algn="l" rtl="0" eaLnBrk="0" fontAlgn="base" hangingPunct="0">
              <a:lnSpc>
                <a:spcPts val="2600"/>
              </a:lnSpc>
              <a:spcBef>
                <a:spcPct val="0"/>
              </a:spcBef>
              <a:spcAft>
                <a:spcPct val="0"/>
              </a:spcAft>
              <a:buClr>
                <a:schemeClr val="tx1"/>
              </a:buClr>
              <a:buSzPct val="35000"/>
              <a:buFont typeface="Monotype Sorts" pitchFamily="92" charset="2"/>
              <a:buChar char="n"/>
              <a:defRPr kumimoji="1">
                <a:solidFill>
                  <a:schemeClr val="tx1"/>
                </a:solidFill>
                <a:latin typeface="+mn-lt"/>
              </a:defRPr>
            </a:lvl2pPr>
            <a:lvl3pPr marL="627063" indent="-166688" algn="l" rtl="0" eaLnBrk="0" fontAlgn="base" hangingPunct="0">
              <a:lnSpc>
                <a:spcPts val="2600"/>
              </a:lnSpc>
              <a:spcBef>
                <a:spcPct val="0"/>
              </a:spcBef>
              <a:spcAft>
                <a:spcPct val="0"/>
              </a:spcAft>
              <a:buClr>
                <a:schemeClr val="tx1"/>
              </a:buClr>
              <a:buSzPct val="80000"/>
              <a:buChar char="–"/>
              <a:defRPr kumimoji="1">
                <a:solidFill>
                  <a:schemeClr val="tx1"/>
                </a:solidFill>
                <a:latin typeface="+mn-lt"/>
              </a:defRPr>
            </a:lvl3pPr>
            <a:lvl4pPr marL="1147763" indent="-404813" algn="l" rtl="0" eaLnBrk="0" fontAlgn="base" hangingPunct="0">
              <a:lnSpc>
                <a:spcPts val="2600"/>
              </a:lnSpc>
              <a:spcBef>
                <a:spcPct val="0"/>
              </a:spcBef>
              <a:spcAft>
                <a:spcPct val="0"/>
              </a:spcAft>
              <a:buClr>
                <a:schemeClr val="tx1"/>
              </a:buClr>
              <a:buFont typeface="Wingdings" pitchFamily="92" charset="2"/>
              <a:buChar char="!"/>
              <a:defRPr kumimoji="1">
                <a:solidFill>
                  <a:schemeClr val="tx1"/>
                </a:solidFill>
                <a:latin typeface="+mn-lt"/>
              </a:defRPr>
            </a:lvl4pPr>
            <a:lvl5pPr marL="1539875" indent="-169863" algn="l" rtl="0" eaLnBrk="0" fontAlgn="base" hangingPunct="0">
              <a:lnSpc>
                <a:spcPts val="2600"/>
              </a:lnSpc>
              <a:spcBef>
                <a:spcPct val="0"/>
              </a:spcBef>
              <a:spcAft>
                <a:spcPct val="0"/>
              </a:spcAft>
              <a:buClr>
                <a:schemeClr val="tx1"/>
              </a:buClr>
              <a:buSzPct val="100000"/>
              <a:buChar char="–"/>
              <a:defRPr kumimoji="1">
                <a:solidFill>
                  <a:schemeClr val="tx1"/>
                </a:solidFill>
                <a:latin typeface="+mn-lt"/>
              </a:defRPr>
            </a:lvl5pPr>
            <a:lvl6pPr marL="1997075" indent="-169863" algn="l" rtl="0" eaLnBrk="0" fontAlgn="base" hangingPunct="0">
              <a:lnSpc>
                <a:spcPts val="2600"/>
              </a:lnSpc>
              <a:spcBef>
                <a:spcPct val="0"/>
              </a:spcBef>
              <a:spcAft>
                <a:spcPct val="0"/>
              </a:spcAft>
              <a:buClr>
                <a:schemeClr val="tx1"/>
              </a:buClr>
              <a:buSzPct val="100000"/>
              <a:buChar char="–"/>
              <a:defRPr kumimoji="1">
                <a:solidFill>
                  <a:schemeClr val="tx1"/>
                </a:solidFill>
                <a:latin typeface="+mn-lt"/>
              </a:defRPr>
            </a:lvl6pPr>
            <a:lvl7pPr marL="2454275" indent="-169863" algn="l" rtl="0" eaLnBrk="0" fontAlgn="base" hangingPunct="0">
              <a:lnSpc>
                <a:spcPts val="2600"/>
              </a:lnSpc>
              <a:spcBef>
                <a:spcPct val="0"/>
              </a:spcBef>
              <a:spcAft>
                <a:spcPct val="0"/>
              </a:spcAft>
              <a:buClr>
                <a:schemeClr val="tx1"/>
              </a:buClr>
              <a:buSzPct val="100000"/>
              <a:buChar char="–"/>
              <a:defRPr kumimoji="1">
                <a:solidFill>
                  <a:schemeClr val="tx1"/>
                </a:solidFill>
                <a:latin typeface="+mn-lt"/>
              </a:defRPr>
            </a:lvl7pPr>
            <a:lvl8pPr marL="2911475" indent="-169863" algn="l" rtl="0" eaLnBrk="0" fontAlgn="base" hangingPunct="0">
              <a:lnSpc>
                <a:spcPts val="2600"/>
              </a:lnSpc>
              <a:spcBef>
                <a:spcPct val="0"/>
              </a:spcBef>
              <a:spcAft>
                <a:spcPct val="0"/>
              </a:spcAft>
              <a:buClr>
                <a:schemeClr val="tx1"/>
              </a:buClr>
              <a:buSzPct val="100000"/>
              <a:buChar char="–"/>
              <a:defRPr kumimoji="1">
                <a:solidFill>
                  <a:schemeClr val="tx1"/>
                </a:solidFill>
                <a:latin typeface="+mn-lt"/>
              </a:defRPr>
            </a:lvl8pPr>
            <a:lvl9pPr marL="3368675" indent="-169863" algn="l" rtl="0" eaLnBrk="0" fontAlgn="base" hangingPunct="0">
              <a:lnSpc>
                <a:spcPts val="2600"/>
              </a:lnSpc>
              <a:spcBef>
                <a:spcPct val="0"/>
              </a:spcBef>
              <a:spcAft>
                <a:spcPct val="0"/>
              </a:spcAft>
              <a:buClr>
                <a:schemeClr val="tx1"/>
              </a:buClr>
              <a:buSzPct val="100000"/>
              <a:buChar char="–"/>
              <a:defRPr kumimoji="1">
                <a:solidFill>
                  <a:schemeClr val="tx1"/>
                </a:solidFill>
                <a:latin typeface="+mn-lt"/>
              </a:defRPr>
            </a:lvl9pPr>
          </a:lstStyle>
          <a:p>
            <a:pPr algn="ctr">
              <a:defRPr/>
            </a:pPr>
            <a:endParaRPr lang="en-US" sz="1800" kern="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AFC3185-9BF5-4383-81B9-26E2F5455DCE}"/>
              </a:ext>
            </a:extLst>
          </p:cNvPr>
          <p:cNvSpPr>
            <a:spLocks noGrp="1"/>
          </p:cNvSpPr>
          <p:nvPr>
            <p:ph type="title"/>
          </p:nvPr>
        </p:nvSpPr>
        <p:spPr/>
        <p:txBody>
          <a:bodyPr/>
          <a:lstStyle/>
          <a:p>
            <a:r>
              <a:rPr lang="en-US" altLang="zh-CN" dirty="0"/>
              <a:t>Solution 2 (</a:t>
            </a:r>
            <a:r>
              <a:rPr lang="en-US" altLang="zh-CN" dirty="0" err="1"/>
              <a:t>cont</a:t>
            </a:r>
            <a:r>
              <a:rPr lang="en-US" altLang="zh-CN" dirty="0"/>
              <a:t>)</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4DC4FB8E-7799-4F4B-B2F8-0ED7183842DF}"/>
                  </a:ext>
                </a:extLst>
              </p:cNvPr>
              <p:cNvSpPr>
                <a:spLocks noGrp="1"/>
              </p:cNvSpPr>
              <p:nvPr>
                <p:ph idx="1"/>
              </p:nvPr>
            </p:nvSpPr>
            <p:spPr>
              <a:xfrm>
                <a:off x="647700" y="918413"/>
                <a:ext cx="8496300" cy="457200"/>
              </a:xfrm>
            </p:spPr>
            <p:txBody>
              <a:bodyPr/>
              <a:lstStyle/>
              <a:p>
                <a:pPr>
                  <a:lnSpc>
                    <a:spcPts val="2600"/>
                  </a:lnSpc>
                </a:pPr>
                <a:r>
                  <a:rPr lang="en-US" altLang="zh-CN" dirty="0"/>
                  <a:t>The probabilities in case </a:t>
                </a:r>
                <a:r>
                  <a:rPr lang="en-US" altLang="zh-CN" dirty="0">
                    <a:solidFill>
                      <a:srgbClr val="003399"/>
                    </a:solidFill>
                  </a:rPr>
                  <a:t>(a)  </a:t>
                </a:r>
                <a14:m>
                  <m:oMath xmlns:m="http://schemas.openxmlformats.org/officeDocument/2006/math">
                    <m:r>
                      <a:rPr lang="en-US" altLang="zh-CN" i="1">
                        <a:solidFill>
                          <a:srgbClr val="003399"/>
                        </a:solidFill>
                        <a:latin typeface="Cambria Math" panose="02040503050406030204" pitchFamily="18" charset="0"/>
                      </a:rPr>
                      <m:t>𝑖</m:t>
                    </m:r>
                    <m:r>
                      <a:rPr lang="en-US" altLang="zh-CN" i="1">
                        <a:solidFill>
                          <a:srgbClr val="003399"/>
                        </a:solidFill>
                        <a:latin typeface="Cambria Math" panose="02040503050406030204" pitchFamily="18" charset="0"/>
                      </a:rPr>
                      <m:t>≤</m:t>
                    </m:r>
                    <m:r>
                      <a:rPr lang="en-US" altLang="zh-CN" i="1">
                        <a:solidFill>
                          <a:srgbClr val="003399"/>
                        </a:solidFill>
                        <a:latin typeface="Cambria Math" panose="02040503050406030204" pitchFamily="18" charset="0"/>
                      </a:rPr>
                      <m:t>𝑘</m:t>
                    </m:r>
                    <m:r>
                      <a:rPr lang="en-US" altLang="zh-CN" i="1">
                        <a:solidFill>
                          <a:srgbClr val="003399"/>
                        </a:solidFill>
                        <a:latin typeface="Cambria Math" panose="02040503050406030204" pitchFamily="18" charset="0"/>
                      </a:rPr>
                      <m:t>≤</m:t>
                    </m:r>
                    <m:r>
                      <a:rPr lang="en-US" altLang="zh-CN" i="1">
                        <a:solidFill>
                          <a:srgbClr val="003399"/>
                        </a:solidFill>
                        <a:latin typeface="Cambria Math" panose="02040503050406030204" pitchFamily="18" charset="0"/>
                      </a:rPr>
                      <m:t>𝑗</m:t>
                    </m:r>
                    <m:r>
                      <a:rPr lang="en-US" altLang="zh-CN" i="1">
                        <a:latin typeface="Cambria Math" panose="02040503050406030204" pitchFamily="18" charset="0"/>
                      </a:rPr>
                      <m:t> </m:t>
                    </m:r>
                  </m:oMath>
                </a14:m>
                <a:r>
                  <a:rPr lang="en-US" altLang="zh-CN" dirty="0"/>
                  <a:t> </a:t>
                </a:r>
                <a14:m>
                  <m:oMath xmlns:m="http://schemas.openxmlformats.org/officeDocument/2006/math">
                    <m:func>
                      <m:funcPr>
                        <m:ctrlPr>
                          <a:rPr lang="en-US" altLang="zh-CN" i="1">
                            <a:solidFill>
                              <a:srgbClr val="FF0000"/>
                            </a:solidFill>
                            <a:latin typeface="Cambria Math" panose="02040503050406030204" pitchFamily="18" charset="0"/>
                          </a:rPr>
                        </m:ctrlPr>
                      </m:funcPr>
                      <m:fName>
                        <m:r>
                          <m:rPr>
                            <m:sty m:val="p"/>
                          </m:rPr>
                          <a:rPr lang="en-US" altLang="zh-CN">
                            <a:solidFill>
                              <a:srgbClr val="FF0000"/>
                            </a:solidFill>
                            <a:latin typeface="Cambria Math" panose="02040503050406030204" pitchFamily="18" charset="0"/>
                          </a:rPr>
                          <m:t>Pr</m:t>
                        </m:r>
                      </m:fName>
                      <m:e>
                        <m:d>
                          <m:dPr>
                            <m:begChr m:val="["/>
                            <m:endChr m:val="]"/>
                            <m:ctrlPr>
                              <a:rPr lang="en-US" altLang="zh-CN" i="1">
                                <a:solidFill>
                                  <a:srgbClr val="FF0000"/>
                                </a:solidFill>
                                <a:latin typeface="Cambria Math" panose="02040503050406030204" pitchFamily="18" charset="0"/>
                              </a:rPr>
                            </m:ctrlPr>
                          </m:dPr>
                          <m:e>
                            <m:sSub>
                              <m:sSubPr>
                                <m:ctrlPr>
                                  <a:rPr lang="en-US" altLang="zh-CN" i="1">
                                    <a:solidFill>
                                      <a:srgbClr val="FF0000"/>
                                    </a:solidFill>
                                    <a:latin typeface="Cambria Math" panose="02040503050406030204" pitchFamily="18" charset="0"/>
                                  </a:rPr>
                                </m:ctrlPr>
                              </m:sSubPr>
                              <m:e>
                                <m:r>
                                  <a:rPr lang="en-US" altLang="zh-CN" i="1">
                                    <a:solidFill>
                                      <a:srgbClr val="FF0000"/>
                                    </a:solidFill>
                                    <a:latin typeface="Cambria Math" panose="02040503050406030204" pitchFamily="18" charset="0"/>
                                  </a:rPr>
                                  <m:t>𝑋</m:t>
                                </m:r>
                              </m:e>
                              <m:sub>
                                <m:r>
                                  <a:rPr lang="en-US" altLang="zh-CN" i="1">
                                    <a:solidFill>
                                      <a:srgbClr val="FF0000"/>
                                    </a:solidFill>
                                    <a:latin typeface="Cambria Math" panose="02040503050406030204" pitchFamily="18" charset="0"/>
                                  </a:rPr>
                                  <m:t>𝑖𝑗</m:t>
                                </m:r>
                              </m:sub>
                            </m:sSub>
                            <m:r>
                              <a:rPr lang="en-US" altLang="zh-CN" i="1">
                                <a:solidFill>
                                  <a:srgbClr val="FF0000"/>
                                </a:solidFill>
                                <a:latin typeface="Cambria Math" panose="02040503050406030204" pitchFamily="18" charset="0"/>
                              </a:rPr>
                              <m:t>=1</m:t>
                            </m:r>
                          </m:e>
                        </m:d>
                      </m:e>
                    </m:func>
                    <m:r>
                      <a:rPr lang="en-US" altLang="zh-CN" i="1">
                        <a:solidFill>
                          <a:srgbClr val="FF0000"/>
                        </a:solidFill>
                        <a:latin typeface="Cambria Math" panose="02040503050406030204" pitchFamily="18" charset="0"/>
                      </a:rPr>
                      <m:t>=</m:t>
                    </m:r>
                    <m:f>
                      <m:fPr>
                        <m:type m:val="lin"/>
                        <m:ctrlPr>
                          <a:rPr lang="en-US" altLang="zh-CN" i="1">
                            <a:solidFill>
                              <a:srgbClr val="FF0000"/>
                            </a:solidFill>
                            <a:latin typeface="Cambria Math" panose="02040503050406030204" pitchFamily="18" charset="0"/>
                          </a:rPr>
                        </m:ctrlPr>
                      </m:fPr>
                      <m:num>
                        <m:r>
                          <a:rPr lang="en-US" altLang="zh-CN" i="1">
                            <a:solidFill>
                              <a:srgbClr val="FF0000"/>
                            </a:solidFill>
                            <a:latin typeface="Cambria Math" panose="02040503050406030204" pitchFamily="18" charset="0"/>
                          </a:rPr>
                          <m:t>2</m:t>
                        </m:r>
                      </m:num>
                      <m:den>
                        <m:r>
                          <a:rPr lang="en-US" altLang="zh-CN" i="1">
                            <a:solidFill>
                              <a:srgbClr val="FF0000"/>
                            </a:solidFill>
                            <a:latin typeface="Cambria Math" panose="02040503050406030204" pitchFamily="18" charset="0"/>
                          </a:rPr>
                          <m:t>(</m:t>
                        </m:r>
                        <m:r>
                          <a:rPr lang="en-US" altLang="zh-CN" i="1">
                            <a:solidFill>
                              <a:srgbClr val="FF0000"/>
                            </a:solidFill>
                            <a:latin typeface="Cambria Math" panose="02040503050406030204" pitchFamily="18" charset="0"/>
                          </a:rPr>
                          <m:t>𝑗</m:t>
                        </m:r>
                        <m:r>
                          <a:rPr lang="en-US" altLang="zh-CN" i="1">
                            <a:solidFill>
                              <a:srgbClr val="FF0000"/>
                            </a:solidFill>
                            <a:latin typeface="Cambria Math" panose="02040503050406030204" pitchFamily="18" charset="0"/>
                          </a:rPr>
                          <m:t>−</m:t>
                        </m:r>
                        <m:r>
                          <a:rPr lang="en-US" altLang="zh-CN" i="1">
                            <a:solidFill>
                              <a:srgbClr val="FF0000"/>
                            </a:solidFill>
                            <a:latin typeface="Cambria Math" panose="02040503050406030204" pitchFamily="18" charset="0"/>
                          </a:rPr>
                          <m:t>𝑖</m:t>
                        </m:r>
                        <m:r>
                          <a:rPr lang="en-US" altLang="zh-CN" i="1">
                            <a:solidFill>
                              <a:srgbClr val="FF0000"/>
                            </a:solidFill>
                            <a:latin typeface="Cambria Math" panose="02040503050406030204" pitchFamily="18" charset="0"/>
                          </a:rPr>
                          <m:t>+1)</m:t>
                        </m:r>
                      </m:den>
                    </m:f>
                  </m:oMath>
                </a14:m>
                <a:r>
                  <a:rPr lang="en-US" altLang="zh-CN" dirty="0"/>
                  <a:t> are:</a:t>
                </a:r>
              </a:p>
            </p:txBody>
          </p:sp>
        </mc:Choice>
        <mc:Fallback xmlns="">
          <p:sp>
            <p:nvSpPr>
              <p:cNvPr id="3" name="内容占位符 2">
                <a:extLst>
                  <a:ext uri="{FF2B5EF4-FFF2-40B4-BE49-F238E27FC236}">
                    <a16:creationId xmlns:a16="http://schemas.microsoft.com/office/drawing/2014/main" id="{4DC4FB8E-7799-4F4B-B2F8-0ED7183842DF}"/>
                  </a:ext>
                </a:extLst>
              </p:cNvPr>
              <p:cNvSpPr>
                <a:spLocks noGrp="1" noRot="1" noChangeAspect="1" noMove="1" noResize="1" noEditPoints="1" noAdjustHandles="1" noChangeArrowheads="1" noChangeShapeType="1" noTextEdit="1"/>
              </p:cNvSpPr>
              <p:nvPr>
                <p:ph idx="1"/>
              </p:nvPr>
            </p:nvSpPr>
            <p:spPr>
              <a:xfrm>
                <a:off x="647700" y="918413"/>
                <a:ext cx="8496300" cy="457200"/>
              </a:xfrm>
              <a:blipFill>
                <a:blip r:embed="rId2"/>
                <a:stretch>
                  <a:fillRect l="-933" t="-117333" b="-166667"/>
                </a:stretch>
              </a:blipFill>
            </p:spPr>
            <p:txBody>
              <a:bodyPr/>
              <a:lstStyle/>
              <a:p>
                <a:r>
                  <a:rPr lang="en-US">
                    <a:noFill/>
                  </a:rPr>
                  <a:t> </a:t>
                </a:r>
              </a:p>
            </p:txBody>
          </p:sp>
        </mc:Fallback>
      </mc:AlternateContent>
      <p:sp>
        <p:nvSpPr>
          <p:cNvPr id="4" name="灯片编号占位符 3">
            <a:extLst>
              <a:ext uri="{FF2B5EF4-FFF2-40B4-BE49-F238E27FC236}">
                <a16:creationId xmlns:a16="http://schemas.microsoft.com/office/drawing/2014/main" id="{0A38D1C7-B65E-4EE1-96DB-696C9B33A2AE}"/>
              </a:ext>
            </a:extLst>
          </p:cNvPr>
          <p:cNvSpPr>
            <a:spLocks noGrp="1"/>
          </p:cNvSpPr>
          <p:nvPr>
            <p:ph type="sldNum" sz="quarter" idx="10"/>
          </p:nvPr>
        </p:nvSpPr>
        <p:spPr/>
        <p:txBody>
          <a:bodyPr/>
          <a:lstStyle/>
          <a:p>
            <a:fld id="{2783EFA4-6284-4AB8-B3E7-5E7F2FB51AB8}" type="slidenum">
              <a:rPr lang="en-US" altLang="en-US" smtClean="0"/>
              <a:pPr/>
              <a:t>10</a:t>
            </a:fld>
            <a:endParaRPr lang="en-US" altLang="en-US" sz="1400"/>
          </a:p>
        </p:txBody>
      </p:sp>
      <mc:AlternateContent xmlns:mc="http://schemas.openxmlformats.org/markup-compatibility/2006" xmlns:a14="http://schemas.microsoft.com/office/drawing/2010/main">
        <mc:Choice Requires="a14">
          <p:graphicFrame>
            <p:nvGraphicFramePr>
              <p:cNvPr id="5" name="表格 4">
                <a:extLst>
                  <a:ext uri="{FF2B5EF4-FFF2-40B4-BE49-F238E27FC236}">
                    <a16:creationId xmlns:a16="http://schemas.microsoft.com/office/drawing/2014/main" id="{E7165106-753C-4662-B478-0644C9E44826}"/>
                  </a:ext>
                </a:extLst>
              </p:cNvPr>
              <p:cNvGraphicFramePr>
                <a:graphicFrameLocks noGrp="1"/>
              </p:cNvGraphicFramePr>
              <p:nvPr>
                <p:extLst>
                  <p:ext uri="{D42A27DB-BD31-4B8C-83A1-F6EECF244321}">
                    <p14:modId xmlns:p14="http://schemas.microsoft.com/office/powerpoint/2010/main" val="127546545"/>
                  </p:ext>
                </p:extLst>
              </p:nvPr>
            </p:nvGraphicFramePr>
            <p:xfrm>
              <a:off x="647700" y="1611847"/>
              <a:ext cx="7960274" cy="3178048"/>
            </p:xfrm>
            <a:graphic>
              <a:graphicData uri="http://schemas.openxmlformats.org/drawingml/2006/table">
                <a:tbl>
                  <a:tblPr>
                    <a:tableStyleId>{C083E6E3-FA7D-4D7B-A595-EF9225AFEA82}</a:tableStyleId>
                  </a:tblPr>
                  <a:tblGrid>
                    <a:gridCol w="1082151">
                      <a:extLst>
                        <a:ext uri="{9D8B030D-6E8A-4147-A177-3AD203B41FA5}">
                          <a16:colId xmlns:a16="http://schemas.microsoft.com/office/drawing/2014/main" val="2801784055"/>
                        </a:ext>
                      </a:extLst>
                    </a:gridCol>
                    <a:gridCol w="686798">
                      <a:extLst>
                        <a:ext uri="{9D8B030D-6E8A-4147-A177-3AD203B41FA5}">
                          <a16:colId xmlns:a16="http://schemas.microsoft.com/office/drawing/2014/main" val="1342544244"/>
                        </a:ext>
                      </a:extLst>
                    </a:gridCol>
                    <a:gridCol w="884475">
                      <a:extLst>
                        <a:ext uri="{9D8B030D-6E8A-4147-A177-3AD203B41FA5}">
                          <a16:colId xmlns:a16="http://schemas.microsoft.com/office/drawing/2014/main" val="3161026711"/>
                        </a:ext>
                      </a:extLst>
                    </a:gridCol>
                    <a:gridCol w="884475">
                      <a:extLst>
                        <a:ext uri="{9D8B030D-6E8A-4147-A177-3AD203B41FA5}">
                          <a16:colId xmlns:a16="http://schemas.microsoft.com/office/drawing/2014/main" val="2254685946"/>
                        </a:ext>
                      </a:extLst>
                    </a:gridCol>
                    <a:gridCol w="884475">
                      <a:extLst>
                        <a:ext uri="{9D8B030D-6E8A-4147-A177-3AD203B41FA5}">
                          <a16:colId xmlns:a16="http://schemas.microsoft.com/office/drawing/2014/main" val="2395219352"/>
                        </a:ext>
                      </a:extLst>
                    </a:gridCol>
                    <a:gridCol w="884475">
                      <a:extLst>
                        <a:ext uri="{9D8B030D-6E8A-4147-A177-3AD203B41FA5}">
                          <a16:colId xmlns:a16="http://schemas.microsoft.com/office/drawing/2014/main" val="1176150685"/>
                        </a:ext>
                      </a:extLst>
                    </a:gridCol>
                    <a:gridCol w="884475">
                      <a:extLst>
                        <a:ext uri="{9D8B030D-6E8A-4147-A177-3AD203B41FA5}">
                          <a16:colId xmlns:a16="http://schemas.microsoft.com/office/drawing/2014/main" val="2369013802"/>
                        </a:ext>
                      </a:extLst>
                    </a:gridCol>
                    <a:gridCol w="884475">
                      <a:extLst>
                        <a:ext uri="{9D8B030D-6E8A-4147-A177-3AD203B41FA5}">
                          <a16:colId xmlns:a16="http://schemas.microsoft.com/office/drawing/2014/main" val="1095570129"/>
                        </a:ext>
                      </a:extLst>
                    </a:gridCol>
                    <a:gridCol w="884475">
                      <a:extLst>
                        <a:ext uri="{9D8B030D-6E8A-4147-A177-3AD203B41FA5}">
                          <a16:colId xmlns:a16="http://schemas.microsoft.com/office/drawing/2014/main" val="2911562091"/>
                        </a:ext>
                      </a:extLst>
                    </a:gridCol>
                  </a:tblGrid>
                  <a:tr h="370840">
                    <a:tc>
                      <a:txBody>
                        <a:bodyPr/>
                        <a:lstStyle/>
                        <a:p>
                          <a:pPr/>
                          <a14:m>
                            <m:oMathPara xmlns:m="http://schemas.openxmlformats.org/officeDocument/2006/math">
                              <m:oMathParaPr>
                                <m:jc m:val="centerGroup"/>
                              </m:oMathParaPr>
                              <m:oMath xmlns:m="http://schemas.openxmlformats.org/officeDocument/2006/math">
                                <m:r>
                                  <a:rPr lang="en-US" altLang="zh-CN" b="0" i="1" smtClean="0">
                                    <a:ln>
                                      <a:noFill/>
                                    </a:ln>
                                    <a:latin typeface="Cambria Math" panose="02040503050406030204" pitchFamily="18" charset="0"/>
                                  </a:rPr>
                                  <m:t>𝑖</m:t>
                                </m:r>
                                <m:r>
                                  <a:rPr lang="en-US" altLang="zh-CN" b="0" i="1" smtClean="0">
                                    <a:ln>
                                      <a:noFill/>
                                    </a:ln>
                                    <a:latin typeface="Cambria Math" panose="02040503050406030204" pitchFamily="18" charset="0"/>
                                  </a:rPr>
                                  <m:t>:</m:t>
                                </m:r>
                              </m:oMath>
                            </m:oMathPara>
                          </a14:m>
                          <a:endParaRPr lang="zh-CN" altLang="en-US" b="0" dirty="0">
                            <a:ln>
                              <a:noFill/>
                            </a:ln>
                          </a:endParaRPr>
                        </a:p>
                      </a:txBody>
                      <a:tcPr anchor="ctr">
                        <a:lnL>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14:m>
                            <m:oMathPara xmlns:m="http://schemas.openxmlformats.org/officeDocument/2006/math">
                              <m:oMathParaPr>
                                <m:jc m:val="centerGroup"/>
                              </m:oMathParaPr>
                              <m:oMath xmlns:m="http://schemas.openxmlformats.org/officeDocument/2006/math">
                                <m:r>
                                  <a:rPr lang="en-US" altLang="zh-CN" b="0" i="1" smtClean="0">
                                    <a:ln>
                                      <a:noFill/>
                                    </a:ln>
                                    <a:latin typeface="Cambria Math" panose="02040503050406030204" pitchFamily="18" charset="0"/>
                                  </a:rPr>
                                  <m:t>1</m:t>
                                </m:r>
                              </m:oMath>
                            </m:oMathPara>
                          </a14:m>
                          <a:endParaRPr lang="zh-CN" altLang="en-US" b="0" dirty="0">
                            <a:ln>
                              <a:noFill/>
                            </a:ln>
                          </a:endParaRPr>
                        </a:p>
                      </a:txBody>
                      <a:tcPr anchor="ctr">
                        <a:lnL w="12700" cap="flat" cmpd="sng" algn="ctr">
                          <a:solidFill>
                            <a:schemeClr val="tx1"/>
                          </a:solidFill>
                          <a:prstDash val="solid"/>
                          <a:round/>
                          <a:headEnd type="none" w="med" len="med"/>
                          <a:tailEnd type="none" w="med" len="med"/>
                        </a:lnL>
                        <a:lnR>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14:m>
                            <m:oMathPara xmlns:m="http://schemas.openxmlformats.org/officeDocument/2006/math">
                              <m:oMathParaPr>
                                <m:jc m:val="centerGroup"/>
                              </m:oMathParaPr>
                              <m:oMath xmlns:m="http://schemas.openxmlformats.org/officeDocument/2006/math">
                                <m:r>
                                  <a:rPr lang="en-US" altLang="zh-CN" b="0" i="1" smtClean="0">
                                    <a:ln>
                                      <a:noFill/>
                                    </a:ln>
                                    <a:latin typeface="Cambria Math" panose="02040503050406030204" pitchFamily="18" charset="0"/>
                                  </a:rPr>
                                  <m:t>2</m:t>
                                </m:r>
                              </m:oMath>
                            </m:oMathPara>
                          </a14:m>
                          <a:endParaRPr lang="zh-CN" altLang="en-US" b="0" dirty="0">
                            <a:ln>
                              <a:noFill/>
                            </a:ln>
                          </a:endParaRPr>
                        </a:p>
                      </a:txBody>
                      <a:tcPr anchor="ctr">
                        <a:lnL>
                          <a:noFill/>
                        </a:lnL>
                        <a:lnR>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14:m>
                            <m:oMathPara xmlns:m="http://schemas.openxmlformats.org/officeDocument/2006/math">
                              <m:oMathParaPr>
                                <m:jc m:val="centerGroup"/>
                              </m:oMathParaPr>
                              <m:oMath xmlns:m="http://schemas.openxmlformats.org/officeDocument/2006/math">
                                <m:r>
                                  <a:rPr lang="en-US" altLang="zh-CN" b="0" i="1" smtClean="0">
                                    <a:ln>
                                      <a:noFill/>
                                    </a:ln>
                                    <a:latin typeface="Cambria Math" panose="02040503050406030204" pitchFamily="18" charset="0"/>
                                  </a:rPr>
                                  <m:t>3</m:t>
                                </m:r>
                              </m:oMath>
                            </m:oMathPara>
                          </a14:m>
                          <a:endParaRPr lang="zh-CN" altLang="en-US" b="0" dirty="0">
                            <a:ln>
                              <a:noFill/>
                            </a:ln>
                          </a:endParaRPr>
                        </a:p>
                      </a:txBody>
                      <a:tcPr anchor="ctr">
                        <a:lnL>
                          <a:noFill/>
                        </a:lnL>
                        <a:lnR>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14:m>
                            <m:oMathPara xmlns:m="http://schemas.openxmlformats.org/officeDocument/2006/math">
                              <m:oMathParaPr>
                                <m:jc m:val="centerGroup"/>
                              </m:oMathParaPr>
                              <m:oMath xmlns:m="http://schemas.openxmlformats.org/officeDocument/2006/math">
                                <m:r>
                                  <a:rPr lang="en-US" altLang="zh-CN" b="0" i="1" smtClean="0">
                                    <a:ln>
                                      <a:noFill/>
                                    </a:ln>
                                    <a:latin typeface="Cambria Math" panose="02040503050406030204" pitchFamily="18" charset="0"/>
                                  </a:rPr>
                                  <m:t>4</m:t>
                                </m:r>
                              </m:oMath>
                            </m:oMathPara>
                          </a14:m>
                          <a:endParaRPr lang="zh-CN" altLang="en-US" b="0" dirty="0">
                            <a:ln>
                              <a:noFill/>
                            </a:ln>
                          </a:endParaRPr>
                        </a:p>
                      </a:txBody>
                      <a:tcPr anchor="ctr">
                        <a:lnL>
                          <a:noFill/>
                        </a:lnL>
                        <a:lnR>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14:m>
                            <m:oMathPara xmlns:m="http://schemas.openxmlformats.org/officeDocument/2006/math">
                              <m:oMathParaPr>
                                <m:jc m:val="centerGroup"/>
                              </m:oMathParaPr>
                              <m:oMath xmlns:m="http://schemas.openxmlformats.org/officeDocument/2006/math">
                                <m:r>
                                  <a:rPr lang="en-US" altLang="zh-CN" b="0" i="1" smtClean="0">
                                    <a:ln>
                                      <a:noFill/>
                                    </a:ln>
                                    <a:latin typeface="Cambria Math" panose="02040503050406030204" pitchFamily="18" charset="0"/>
                                  </a:rPr>
                                  <m:t>⋯</m:t>
                                </m:r>
                              </m:oMath>
                            </m:oMathPara>
                          </a14:m>
                          <a:endParaRPr lang="zh-CN" altLang="en-US" b="0" dirty="0">
                            <a:ln>
                              <a:noFill/>
                            </a:ln>
                          </a:endParaRPr>
                        </a:p>
                      </a:txBody>
                      <a:tcPr anchor="ctr">
                        <a:lnL>
                          <a:noFill/>
                        </a:lnL>
                        <a:lnR>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zh-CN" b="0" i="1" smtClean="0">
                                    <a:ln>
                                      <a:noFill/>
                                    </a:ln>
                                    <a:latin typeface="Cambria Math" panose="02040503050406030204" pitchFamily="18" charset="0"/>
                                  </a:rPr>
                                  <m:t>𝑘</m:t>
                                </m:r>
                                <m:r>
                                  <a:rPr lang="en-US" altLang="zh-CN" b="0" i="0" smtClean="0">
                                    <a:ln>
                                      <a:noFill/>
                                    </a:ln>
                                    <a:latin typeface="Cambria Math" panose="02040503050406030204" pitchFamily="18" charset="0"/>
                                  </a:rPr>
                                  <m:t>−2</m:t>
                                </m:r>
                              </m:oMath>
                            </m:oMathPara>
                          </a14:m>
                          <a:endParaRPr lang="zh-CN" altLang="en-US" b="0" dirty="0">
                            <a:ln>
                              <a:noFill/>
                            </a:ln>
                          </a:endParaRPr>
                        </a:p>
                      </a:txBody>
                      <a:tcPr anchor="ctr">
                        <a:lnL>
                          <a:noFill/>
                        </a:lnL>
                        <a:lnR>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zh-CN" b="0" i="1" smtClean="0">
                                    <a:ln>
                                      <a:noFill/>
                                    </a:ln>
                                    <a:latin typeface="Cambria Math" panose="02040503050406030204" pitchFamily="18" charset="0"/>
                                  </a:rPr>
                                  <m:t>𝑘</m:t>
                                </m:r>
                                <m:r>
                                  <a:rPr lang="en-US" altLang="zh-CN" b="0" i="0" smtClean="0">
                                    <a:ln>
                                      <a:noFill/>
                                    </a:ln>
                                    <a:latin typeface="Cambria Math" panose="02040503050406030204" pitchFamily="18" charset="0"/>
                                  </a:rPr>
                                  <m:t>−1</m:t>
                                </m:r>
                              </m:oMath>
                            </m:oMathPara>
                          </a14:m>
                          <a:endParaRPr lang="zh-CN" altLang="en-US" b="0" dirty="0">
                            <a:ln>
                              <a:noFill/>
                            </a:ln>
                          </a:endParaRPr>
                        </a:p>
                      </a:txBody>
                      <a:tcPr anchor="ctr">
                        <a:lnL>
                          <a:noFill/>
                        </a:lnL>
                        <a:lnR>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14:m>
                            <m:oMathPara xmlns:m="http://schemas.openxmlformats.org/officeDocument/2006/math">
                              <m:oMathParaPr>
                                <m:jc m:val="centerGroup"/>
                              </m:oMathParaPr>
                              <m:oMath xmlns:m="http://schemas.openxmlformats.org/officeDocument/2006/math">
                                <m:r>
                                  <a:rPr lang="en-US" altLang="zh-CN" b="0" i="1" smtClean="0">
                                    <a:ln>
                                      <a:noFill/>
                                    </a:ln>
                                    <a:latin typeface="Cambria Math" panose="02040503050406030204" pitchFamily="18" charset="0"/>
                                  </a:rPr>
                                  <m:t>𝑘</m:t>
                                </m:r>
                              </m:oMath>
                            </m:oMathPara>
                          </a14:m>
                          <a:endParaRPr lang="zh-CN" altLang="en-US" b="0" dirty="0">
                            <a:ln>
                              <a:noFill/>
                            </a:ln>
                          </a:endParaRPr>
                        </a:p>
                      </a:txBody>
                      <a:tcPr anchor="ctr">
                        <a:lnL>
                          <a:noFill/>
                        </a:lnL>
                        <a:lnR>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95880662"/>
                      </a:ext>
                    </a:extLst>
                  </a:tr>
                  <a:tr h="370840">
                    <a:tc>
                      <a:txBody>
                        <a:bodyPr/>
                        <a:lstStyle/>
                        <a:p>
                          <a:pPr/>
                          <a14:m>
                            <m:oMathPara xmlns:m="http://schemas.openxmlformats.org/officeDocument/2006/math">
                              <m:oMathParaPr>
                                <m:jc m:val="centerGroup"/>
                              </m:oMathParaPr>
                              <m:oMath xmlns:m="http://schemas.openxmlformats.org/officeDocument/2006/math">
                                <m:r>
                                  <a:rPr lang="en-US" altLang="zh-CN" sz="1600" b="0" i="1" smtClean="0">
                                    <a:ln>
                                      <a:noFill/>
                                    </a:ln>
                                    <a:latin typeface="Cambria Math" panose="02040503050406030204" pitchFamily="18" charset="0"/>
                                  </a:rPr>
                                  <m:t>𝑗</m:t>
                                </m:r>
                                <m:r>
                                  <a:rPr lang="en-US" altLang="zh-CN" sz="1600" b="0" i="1" smtClean="0">
                                    <a:ln>
                                      <a:noFill/>
                                    </a:ln>
                                    <a:latin typeface="Cambria Math" panose="02040503050406030204" pitchFamily="18" charset="0"/>
                                  </a:rPr>
                                  <m:t>=</m:t>
                                </m:r>
                                <m:r>
                                  <a:rPr lang="en-US" altLang="zh-CN" sz="1600" b="0" i="1" smtClean="0">
                                    <a:ln>
                                      <a:noFill/>
                                    </a:ln>
                                    <a:latin typeface="Cambria Math" panose="02040503050406030204" pitchFamily="18" charset="0"/>
                                  </a:rPr>
                                  <m:t>𝑘</m:t>
                                </m:r>
                              </m:oMath>
                            </m:oMathPara>
                          </a14:m>
                          <a:endParaRPr lang="zh-CN" altLang="en-US" sz="1600" b="0" dirty="0">
                            <a:ln>
                              <a:noFill/>
                            </a:ln>
                          </a:endParaRPr>
                        </a:p>
                      </a:txBody>
                      <a:tcPr anchor="ctr">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14:m>
                            <m:oMathPara xmlns:m="http://schemas.openxmlformats.org/officeDocument/2006/math">
                              <m:oMathParaPr>
                                <m:jc m:val="centerGroup"/>
                              </m:oMathParaPr>
                              <m:oMath xmlns:m="http://schemas.openxmlformats.org/officeDocument/2006/math">
                                <m:f>
                                  <m:fPr>
                                    <m:ctrlPr>
                                      <a:rPr lang="en-US" altLang="zh-CN" b="0" i="1" smtClean="0">
                                        <a:ln>
                                          <a:noFill/>
                                        </a:ln>
                                        <a:solidFill>
                                          <a:srgbClr val="003399"/>
                                        </a:solidFill>
                                        <a:latin typeface="Cambria Math" panose="02040503050406030204" pitchFamily="18" charset="0"/>
                                      </a:rPr>
                                    </m:ctrlPr>
                                  </m:fPr>
                                  <m:num>
                                    <m:r>
                                      <a:rPr lang="en-US" altLang="zh-CN" b="0" i="1" smtClean="0">
                                        <a:ln>
                                          <a:noFill/>
                                        </a:ln>
                                        <a:solidFill>
                                          <a:srgbClr val="003399"/>
                                        </a:solidFill>
                                        <a:latin typeface="Cambria Math" panose="02040503050406030204" pitchFamily="18" charset="0"/>
                                      </a:rPr>
                                      <m:t>2</m:t>
                                    </m:r>
                                  </m:num>
                                  <m:den>
                                    <m:r>
                                      <a:rPr lang="en-US" altLang="zh-CN" b="0" i="1" smtClean="0">
                                        <a:ln>
                                          <a:noFill/>
                                        </a:ln>
                                        <a:solidFill>
                                          <a:srgbClr val="003399"/>
                                        </a:solidFill>
                                        <a:latin typeface="Cambria Math" panose="02040503050406030204" pitchFamily="18" charset="0"/>
                                      </a:rPr>
                                      <m:t>𝑘</m:t>
                                    </m:r>
                                  </m:den>
                                </m:f>
                              </m:oMath>
                            </m:oMathPara>
                          </a14:m>
                          <a:endParaRPr lang="zh-CN" altLang="en-US" b="0" dirty="0">
                            <a:ln>
                              <a:noFill/>
                            </a:ln>
                          </a:endParaRPr>
                        </a:p>
                      </a:txBody>
                      <a:tcPr anchor="ctr">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14:m>
                            <m:oMathPara xmlns:m="http://schemas.openxmlformats.org/officeDocument/2006/math">
                              <m:oMathParaPr>
                                <m:jc m:val="centerGroup"/>
                              </m:oMathParaPr>
                              <m:oMath xmlns:m="http://schemas.openxmlformats.org/officeDocument/2006/math">
                                <m:f>
                                  <m:fPr>
                                    <m:ctrlPr>
                                      <a:rPr lang="en-US" altLang="zh-CN" b="0" i="1" smtClean="0">
                                        <a:ln>
                                          <a:noFill/>
                                        </a:ln>
                                        <a:solidFill>
                                          <a:srgbClr val="FF0000"/>
                                        </a:solidFill>
                                        <a:latin typeface="Cambria Math" panose="02040503050406030204" pitchFamily="18" charset="0"/>
                                      </a:rPr>
                                    </m:ctrlPr>
                                  </m:fPr>
                                  <m:num>
                                    <m:r>
                                      <a:rPr lang="en-US" altLang="zh-CN" b="0" i="1" smtClean="0">
                                        <a:ln>
                                          <a:noFill/>
                                        </a:ln>
                                        <a:solidFill>
                                          <a:srgbClr val="FF0000"/>
                                        </a:solidFill>
                                        <a:latin typeface="Cambria Math" panose="02040503050406030204" pitchFamily="18" charset="0"/>
                                      </a:rPr>
                                      <m:t>2</m:t>
                                    </m:r>
                                  </m:num>
                                  <m:den>
                                    <m:r>
                                      <a:rPr lang="en-US" altLang="zh-CN" b="0" i="1" smtClean="0">
                                        <a:ln>
                                          <a:noFill/>
                                        </a:ln>
                                        <a:solidFill>
                                          <a:srgbClr val="FF0000"/>
                                        </a:solidFill>
                                        <a:latin typeface="Cambria Math" panose="02040503050406030204" pitchFamily="18" charset="0"/>
                                      </a:rPr>
                                      <m:t>𝑘</m:t>
                                    </m:r>
                                    <m:r>
                                      <a:rPr lang="en-US" altLang="zh-CN" b="0" i="1" smtClean="0">
                                        <a:ln>
                                          <a:noFill/>
                                        </a:ln>
                                        <a:solidFill>
                                          <a:srgbClr val="FF0000"/>
                                        </a:solidFill>
                                        <a:latin typeface="Cambria Math" panose="02040503050406030204" pitchFamily="18" charset="0"/>
                                      </a:rPr>
                                      <m:t>−1</m:t>
                                    </m:r>
                                  </m:den>
                                </m:f>
                              </m:oMath>
                            </m:oMathPara>
                          </a14:m>
                          <a:endParaRPr lang="zh-CN" altLang="en-US" b="0" dirty="0">
                            <a:ln>
                              <a:noFill/>
                            </a:ln>
                          </a:endParaRPr>
                        </a:p>
                      </a:txBody>
                      <a:tcPr anchor="ctr">
                        <a:lnL>
                          <a:noFill/>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14:m>
                            <m:oMathPara xmlns:m="http://schemas.openxmlformats.org/officeDocument/2006/math">
                              <m:oMathParaPr>
                                <m:jc m:val="centerGroup"/>
                              </m:oMathParaPr>
                              <m:oMath xmlns:m="http://schemas.openxmlformats.org/officeDocument/2006/math">
                                <m:f>
                                  <m:fPr>
                                    <m:ctrlPr>
                                      <a:rPr lang="en-US" altLang="zh-CN" b="0" i="1" smtClean="0">
                                        <a:ln>
                                          <a:noFill/>
                                        </a:ln>
                                        <a:latin typeface="Cambria Math" panose="02040503050406030204" pitchFamily="18" charset="0"/>
                                      </a:rPr>
                                    </m:ctrlPr>
                                  </m:fPr>
                                  <m:num>
                                    <m:r>
                                      <a:rPr lang="en-US" altLang="zh-CN" b="0" i="1" smtClean="0">
                                        <a:ln>
                                          <a:noFill/>
                                        </a:ln>
                                        <a:latin typeface="Cambria Math" panose="02040503050406030204" pitchFamily="18" charset="0"/>
                                      </a:rPr>
                                      <m:t>2</m:t>
                                    </m:r>
                                  </m:num>
                                  <m:den>
                                    <m:r>
                                      <a:rPr lang="en-US" altLang="zh-CN" b="0" i="1" smtClean="0">
                                        <a:ln>
                                          <a:noFill/>
                                        </a:ln>
                                        <a:latin typeface="Cambria Math" panose="02040503050406030204" pitchFamily="18" charset="0"/>
                                      </a:rPr>
                                      <m:t>𝑘</m:t>
                                    </m:r>
                                    <m:r>
                                      <a:rPr lang="en-US" altLang="zh-CN" b="0" i="1" smtClean="0">
                                        <a:ln>
                                          <a:noFill/>
                                        </a:ln>
                                        <a:latin typeface="Cambria Math" panose="02040503050406030204" pitchFamily="18" charset="0"/>
                                      </a:rPr>
                                      <m:t>−2</m:t>
                                    </m:r>
                                  </m:den>
                                </m:f>
                              </m:oMath>
                            </m:oMathPara>
                          </a14:m>
                          <a:endParaRPr lang="zh-CN" altLang="en-US" b="0" dirty="0">
                            <a:ln>
                              <a:noFill/>
                            </a:ln>
                          </a:endParaRPr>
                        </a:p>
                      </a:txBody>
                      <a:tcPr anchor="ctr">
                        <a:lnL>
                          <a:noFill/>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14:m>
                            <m:oMathPara xmlns:m="http://schemas.openxmlformats.org/officeDocument/2006/math">
                              <m:oMathParaPr>
                                <m:jc m:val="centerGroup"/>
                              </m:oMathParaPr>
                              <m:oMath xmlns:m="http://schemas.openxmlformats.org/officeDocument/2006/math">
                                <m:f>
                                  <m:fPr>
                                    <m:ctrlPr>
                                      <a:rPr lang="en-US" altLang="zh-CN" b="0" i="1" smtClean="0">
                                        <a:ln>
                                          <a:noFill/>
                                        </a:ln>
                                        <a:latin typeface="Cambria Math" panose="02040503050406030204" pitchFamily="18" charset="0"/>
                                      </a:rPr>
                                    </m:ctrlPr>
                                  </m:fPr>
                                  <m:num>
                                    <m:r>
                                      <a:rPr lang="en-US" altLang="zh-CN" b="0" i="1" smtClean="0">
                                        <a:ln>
                                          <a:noFill/>
                                        </a:ln>
                                        <a:latin typeface="Cambria Math" panose="02040503050406030204" pitchFamily="18" charset="0"/>
                                      </a:rPr>
                                      <m:t>2</m:t>
                                    </m:r>
                                  </m:num>
                                  <m:den>
                                    <m:r>
                                      <a:rPr lang="en-US" altLang="zh-CN" b="0" i="1" smtClean="0">
                                        <a:ln>
                                          <a:noFill/>
                                        </a:ln>
                                        <a:latin typeface="Cambria Math" panose="02040503050406030204" pitchFamily="18" charset="0"/>
                                      </a:rPr>
                                      <m:t>𝑘</m:t>
                                    </m:r>
                                    <m:r>
                                      <a:rPr lang="en-US" altLang="zh-CN" b="0" i="1" smtClean="0">
                                        <a:ln>
                                          <a:noFill/>
                                        </a:ln>
                                        <a:latin typeface="Cambria Math" panose="02040503050406030204" pitchFamily="18" charset="0"/>
                                      </a:rPr>
                                      <m:t>−3</m:t>
                                    </m:r>
                                  </m:den>
                                </m:f>
                              </m:oMath>
                            </m:oMathPara>
                          </a14:m>
                          <a:endParaRPr lang="zh-CN" altLang="en-US" b="0" dirty="0">
                            <a:ln>
                              <a:noFill/>
                            </a:ln>
                          </a:endParaRPr>
                        </a:p>
                      </a:txBody>
                      <a:tcPr anchor="ctr">
                        <a:lnL>
                          <a:noFill/>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14:m>
                            <m:oMathPara xmlns:m="http://schemas.openxmlformats.org/officeDocument/2006/math">
                              <m:oMathParaPr>
                                <m:jc m:val="centerGroup"/>
                              </m:oMathParaPr>
                              <m:oMath xmlns:m="http://schemas.openxmlformats.org/officeDocument/2006/math">
                                <m:r>
                                  <a:rPr lang="en-US" altLang="zh-CN" b="0" i="1" smtClean="0">
                                    <a:ln>
                                      <a:noFill/>
                                    </a:ln>
                                    <a:latin typeface="Cambria Math" panose="02040503050406030204" pitchFamily="18" charset="0"/>
                                  </a:rPr>
                                  <m:t>⋯</m:t>
                                </m:r>
                              </m:oMath>
                            </m:oMathPara>
                          </a14:m>
                          <a:endParaRPr lang="zh-CN" altLang="en-US" b="0" dirty="0">
                            <a:ln>
                              <a:noFill/>
                            </a:ln>
                          </a:endParaRPr>
                        </a:p>
                      </a:txBody>
                      <a:tcPr anchor="ctr">
                        <a:lnL>
                          <a:noFill/>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14:m>
                            <m:oMathPara xmlns:m="http://schemas.openxmlformats.org/officeDocument/2006/math">
                              <m:oMathParaPr>
                                <m:jc m:val="centerGroup"/>
                              </m:oMathParaPr>
                              <m:oMath xmlns:m="http://schemas.openxmlformats.org/officeDocument/2006/math">
                                <m:f>
                                  <m:fPr>
                                    <m:ctrlPr>
                                      <a:rPr lang="en-US" altLang="zh-CN" b="0" i="1" smtClean="0">
                                        <a:ln>
                                          <a:noFill/>
                                        </a:ln>
                                        <a:solidFill>
                                          <a:srgbClr val="008080"/>
                                        </a:solidFill>
                                        <a:latin typeface="Cambria Math" panose="02040503050406030204" pitchFamily="18" charset="0"/>
                                      </a:rPr>
                                    </m:ctrlPr>
                                  </m:fPr>
                                  <m:num>
                                    <m:r>
                                      <a:rPr lang="en-US" altLang="zh-CN" b="0" i="1" smtClean="0">
                                        <a:ln>
                                          <a:noFill/>
                                        </a:ln>
                                        <a:solidFill>
                                          <a:srgbClr val="008080"/>
                                        </a:solidFill>
                                        <a:latin typeface="Cambria Math" panose="02040503050406030204" pitchFamily="18" charset="0"/>
                                      </a:rPr>
                                      <m:t>2</m:t>
                                    </m:r>
                                  </m:num>
                                  <m:den>
                                    <m:r>
                                      <a:rPr lang="en-US" altLang="zh-CN" b="0" i="1" smtClean="0">
                                        <a:ln>
                                          <a:noFill/>
                                        </a:ln>
                                        <a:solidFill>
                                          <a:srgbClr val="008080"/>
                                        </a:solidFill>
                                        <a:latin typeface="Cambria Math" panose="02040503050406030204" pitchFamily="18" charset="0"/>
                                      </a:rPr>
                                      <m:t>3</m:t>
                                    </m:r>
                                  </m:den>
                                </m:f>
                              </m:oMath>
                            </m:oMathPara>
                          </a14:m>
                          <a:endParaRPr lang="zh-CN" altLang="en-US" b="0" dirty="0">
                            <a:ln>
                              <a:noFill/>
                            </a:ln>
                          </a:endParaRPr>
                        </a:p>
                      </a:txBody>
                      <a:tcPr anchor="ctr">
                        <a:lnL>
                          <a:noFill/>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solidFill>
                          <a:srgbClr val="00B0F0">
                            <a:alpha val="50000"/>
                          </a:srgbClr>
                        </a:solidFill>
                      </a:tcPr>
                    </a:tc>
                    <a:tc>
                      <a:txBody>
                        <a:bodyPr/>
                        <a:lstStyle/>
                        <a:p>
                          <a:pPr/>
                          <a14:m>
                            <m:oMathPara xmlns:m="http://schemas.openxmlformats.org/officeDocument/2006/math">
                              <m:oMathParaPr>
                                <m:jc m:val="centerGroup"/>
                              </m:oMathParaPr>
                              <m:oMath xmlns:m="http://schemas.openxmlformats.org/officeDocument/2006/math">
                                <m:f>
                                  <m:fPr>
                                    <m:ctrlPr>
                                      <a:rPr lang="en-US" altLang="zh-CN" b="0" i="1" smtClean="0">
                                        <a:ln>
                                          <a:noFill/>
                                        </a:ln>
                                        <a:solidFill>
                                          <a:srgbClr val="FF0000"/>
                                        </a:solidFill>
                                        <a:latin typeface="Cambria Math" panose="02040503050406030204" pitchFamily="18" charset="0"/>
                                      </a:rPr>
                                    </m:ctrlPr>
                                  </m:fPr>
                                  <m:num>
                                    <m:r>
                                      <a:rPr lang="en-US" altLang="zh-CN" b="0" i="1" smtClean="0">
                                        <a:ln>
                                          <a:noFill/>
                                        </a:ln>
                                        <a:solidFill>
                                          <a:srgbClr val="FF0000"/>
                                        </a:solidFill>
                                        <a:latin typeface="Cambria Math" panose="02040503050406030204" pitchFamily="18" charset="0"/>
                                      </a:rPr>
                                      <m:t>2</m:t>
                                    </m:r>
                                  </m:num>
                                  <m:den>
                                    <m:r>
                                      <a:rPr lang="en-US" altLang="zh-CN" b="0" i="1" smtClean="0">
                                        <a:ln>
                                          <a:noFill/>
                                        </a:ln>
                                        <a:solidFill>
                                          <a:srgbClr val="FF0000"/>
                                        </a:solidFill>
                                        <a:latin typeface="Cambria Math" panose="02040503050406030204" pitchFamily="18" charset="0"/>
                                      </a:rPr>
                                      <m:t>2</m:t>
                                    </m:r>
                                  </m:den>
                                </m:f>
                              </m:oMath>
                            </m:oMathPara>
                          </a14:m>
                          <a:endParaRPr lang="zh-CN" altLang="en-US" b="0" dirty="0">
                            <a:ln>
                              <a:noFill/>
                            </a:ln>
                          </a:endParaRPr>
                        </a:p>
                      </a:txBody>
                      <a:tcPr anchor="ctr">
                        <a:lnL>
                          <a:noFill/>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solidFill>
                          <a:srgbClr val="FFFF00">
                            <a:alpha val="51000"/>
                          </a:srgbClr>
                        </a:solidFill>
                      </a:tcPr>
                    </a:tc>
                    <a:tc>
                      <a:txBody>
                        <a:bodyPr/>
                        <a:lstStyle/>
                        <a:p>
                          <a:pPr/>
                          <a14:m>
                            <m:oMathPara xmlns:m="http://schemas.openxmlformats.org/officeDocument/2006/math">
                              <m:oMathParaPr>
                                <m:jc m:val="centerGroup"/>
                              </m:oMathParaPr>
                              <m:oMath xmlns:m="http://schemas.openxmlformats.org/officeDocument/2006/math">
                                <m:f>
                                  <m:fPr>
                                    <m:ctrlPr>
                                      <a:rPr lang="en-US" altLang="zh-CN" b="0" i="1" smtClean="0">
                                        <a:ln>
                                          <a:noFill/>
                                        </a:ln>
                                        <a:solidFill>
                                          <a:srgbClr val="003399"/>
                                        </a:solidFill>
                                        <a:latin typeface="Cambria Math" panose="02040503050406030204" pitchFamily="18" charset="0"/>
                                      </a:rPr>
                                    </m:ctrlPr>
                                  </m:fPr>
                                  <m:num>
                                    <m:r>
                                      <a:rPr lang="en-US" altLang="zh-CN" b="0" i="1" smtClean="0">
                                        <a:ln>
                                          <a:noFill/>
                                        </a:ln>
                                        <a:solidFill>
                                          <a:srgbClr val="003399"/>
                                        </a:solidFill>
                                        <a:latin typeface="Cambria Math" panose="02040503050406030204" pitchFamily="18" charset="0"/>
                                      </a:rPr>
                                      <m:t>2</m:t>
                                    </m:r>
                                  </m:num>
                                  <m:den>
                                    <m:r>
                                      <a:rPr lang="en-US" altLang="zh-CN" b="0" i="1" smtClean="0">
                                        <a:ln>
                                          <a:noFill/>
                                        </a:ln>
                                        <a:solidFill>
                                          <a:srgbClr val="003399"/>
                                        </a:solidFill>
                                        <a:latin typeface="Cambria Math" panose="02040503050406030204" pitchFamily="18" charset="0"/>
                                      </a:rPr>
                                      <m:t>1</m:t>
                                    </m:r>
                                  </m:den>
                                </m:f>
                              </m:oMath>
                            </m:oMathPara>
                          </a14:m>
                          <a:endParaRPr lang="zh-CN" altLang="en-US" b="0" dirty="0">
                            <a:ln>
                              <a:noFill/>
                            </a:ln>
                          </a:endParaRPr>
                        </a:p>
                      </a:txBody>
                      <a:tcPr anchor="ctr">
                        <a:lnL>
                          <a:noFill/>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solidFill>
                          <a:schemeClr val="bg1">
                            <a:lumMod val="85000"/>
                            <a:alpha val="73000"/>
                          </a:schemeClr>
                        </a:solidFill>
                      </a:tcPr>
                    </a:tc>
                    <a:extLst>
                      <a:ext uri="{0D108BD9-81ED-4DB2-BD59-A6C34878D82A}">
                        <a16:rowId xmlns:a16="http://schemas.microsoft.com/office/drawing/2014/main" val="3730702029"/>
                      </a:ext>
                    </a:extLst>
                  </a:tr>
                  <a:tr h="370840">
                    <a:tc>
                      <a:txBody>
                        <a:bodyPr/>
                        <a:lstStyle/>
                        <a:p>
                          <a:pPr/>
                          <a14:m>
                            <m:oMathPara xmlns:m="http://schemas.openxmlformats.org/officeDocument/2006/math">
                              <m:oMathParaPr>
                                <m:jc m:val="centerGroup"/>
                              </m:oMathParaPr>
                              <m:oMath xmlns:m="http://schemas.openxmlformats.org/officeDocument/2006/math">
                                <m:r>
                                  <a:rPr lang="en-US" altLang="zh-CN" sz="1600" b="0" i="1" smtClean="0">
                                    <a:ln>
                                      <a:noFill/>
                                    </a:ln>
                                    <a:latin typeface="Cambria Math" panose="02040503050406030204" pitchFamily="18" charset="0"/>
                                  </a:rPr>
                                  <m:t>𝑗</m:t>
                                </m:r>
                                <m:r>
                                  <a:rPr lang="en-US" altLang="zh-CN" sz="1600" b="0" i="1" smtClean="0">
                                    <a:ln>
                                      <a:noFill/>
                                    </a:ln>
                                    <a:latin typeface="Cambria Math" panose="02040503050406030204" pitchFamily="18" charset="0"/>
                                  </a:rPr>
                                  <m:t>=</m:t>
                                </m:r>
                                <m:r>
                                  <a:rPr lang="en-US" altLang="zh-CN" sz="1600" b="0" i="1" smtClean="0">
                                    <a:ln>
                                      <a:noFill/>
                                    </a:ln>
                                    <a:latin typeface="Cambria Math" panose="02040503050406030204" pitchFamily="18" charset="0"/>
                                  </a:rPr>
                                  <m:t>𝑘</m:t>
                                </m:r>
                                <m:r>
                                  <a:rPr lang="en-US" altLang="zh-CN" sz="1600" b="0" i="1" smtClean="0">
                                    <a:ln>
                                      <a:noFill/>
                                    </a:ln>
                                    <a:latin typeface="Cambria Math" panose="02040503050406030204" pitchFamily="18" charset="0"/>
                                  </a:rPr>
                                  <m:t>+1</m:t>
                                </m:r>
                              </m:oMath>
                            </m:oMathPara>
                          </a14:m>
                          <a:endParaRPr lang="zh-CN" altLang="en-US" sz="1600" b="0" dirty="0">
                            <a:ln>
                              <a:noFill/>
                            </a:ln>
                          </a:endParaRPr>
                        </a:p>
                      </a:txBody>
                      <a:tcPr anchor="ctr">
                        <a:lnL>
                          <a:noFill/>
                        </a:lnL>
                        <a:lnR w="12700" cap="flat" cmpd="sng" algn="ctr">
                          <a:solidFill>
                            <a:schemeClr val="tx1"/>
                          </a:solid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14:m>
                            <m:oMathPara xmlns:m="http://schemas.openxmlformats.org/officeDocument/2006/math">
                              <m:oMathParaPr>
                                <m:jc m:val="centerGroup"/>
                              </m:oMathParaPr>
                              <m:oMath xmlns:m="http://schemas.openxmlformats.org/officeDocument/2006/math">
                                <m:f>
                                  <m:fPr>
                                    <m:ctrlPr>
                                      <a:rPr lang="en-US" altLang="zh-CN" b="0" i="1" smtClean="0">
                                        <a:ln>
                                          <a:noFill/>
                                        </a:ln>
                                        <a:solidFill>
                                          <a:srgbClr val="00B050"/>
                                        </a:solidFill>
                                        <a:latin typeface="Cambria Math" panose="02040503050406030204" pitchFamily="18" charset="0"/>
                                      </a:rPr>
                                    </m:ctrlPr>
                                  </m:fPr>
                                  <m:num>
                                    <m:r>
                                      <a:rPr lang="en-US" altLang="zh-CN" b="0" i="1" smtClean="0">
                                        <a:ln>
                                          <a:noFill/>
                                        </a:ln>
                                        <a:solidFill>
                                          <a:srgbClr val="00B050"/>
                                        </a:solidFill>
                                        <a:latin typeface="Cambria Math" panose="02040503050406030204" pitchFamily="18" charset="0"/>
                                      </a:rPr>
                                      <m:t>2</m:t>
                                    </m:r>
                                  </m:num>
                                  <m:den>
                                    <m:r>
                                      <a:rPr lang="en-US" altLang="zh-CN" b="0" i="1" smtClean="0">
                                        <a:ln>
                                          <a:noFill/>
                                        </a:ln>
                                        <a:solidFill>
                                          <a:srgbClr val="00B050"/>
                                        </a:solidFill>
                                        <a:latin typeface="Cambria Math" panose="02040503050406030204" pitchFamily="18" charset="0"/>
                                      </a:rPr>
                                      <m:t>𝑘</m:t>
                                    </m:r>
                                    <m:r>
                                      <a:rPr lang="en-US" altLang="zh-CN" b="0" i="1" smtClean="0">
                                        <a:ln>
                                          <a:noFill/>
                                        </a:ln>
                                        <a:solidFill>
                                          <a:srgbClr val="00B050"/>
                                        </a:solidFill>
                                        <a:latin typeface="Cambria Math" panose="02040503050406030204" pitchFamily="18" charset="0"/>
                                      </a:rPr>
                                      <m:t>+1</m:t>
                                    </m:r>
                                  </m:den>
                                </m:f>
                              </m:oMath>
                            </m:oMathPara>
                          </a14:m>
                          <a:endParaRPr lang="zh-CN" altLang="en-US" b="0" dirty="0">
                            <a:ln>
                              <a:noFill/>
                            </a:ln>
                          </a:endParaRPr>
                        </a:p>
                      </a:txBody>
                      <a:tcPr anchor="ctr">
                        <a:lnL w="12700" cap="flat" cmpd="sng" algn="ctr">
                          <a:solidFill>
                            <a:schemeClr val="tx1"/>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pPr/>
                          <a14:m>
                            <m:oMathPara xmlns:m="http://schemas.openxmlformats.org/officeDocument/2006/math">
                              <m:oMathParaPr>
                                <m:jc m:val="centerGroup"/>
                              </m:oMathParaPr>
                              <m:oMath xmlns:m="http://schemas.openxmlformats.org/officeDocument/2006/math">
                                <m:f>
                                  <m:fPr>
                                    <m:ctrlPr>
                                      <a:rPr lang="en-US" altLang="zh-CN" b="0" i="1" smtClean="0">
                                        <a:ln>
                                          <a:noFill/>
                                        </a:ln>
                                        <a:solidFill>
                                          <a:srgbClr val="003399"/>
                                        </a:solidFill>
                                        <a:latin typeface="Cambria Math" panose="02040503050406030204" pitchFamily="18" charset="0"/>
                                      </a:rPr>
                                    </m:ctrlPr>
                                  </m:fPr>
                                  <m:num>
                                    <m:r>
                                      <a:rPr lang="en-US" altLang="zh-CN" b="0" i="1" smtClean="0">
                                        <a:ln>
                                          <a:noFill/>
                                        </a:ln>
                                        <a:solidFill>
                                          <a:srgbClr val="003399"/>
                                        </a:solidFill>
                                        <a:latin typeface="Cambria Math" panose="02040503050406030204" pitchFamily="18" charset="0"/>
                                      </a:rPr>
                                      <m:t>2</m:t>
                                    </m:r>
                                  </m:num>
                                  <m:den>
                                    <m:r>
                                      <a:rPr lang="en-US" altLang="zh-CN" b="0" i="1" smtClean="0">
                                        <a:ln>
                                          <a:noFill/>
                                        </a:ln>
                                        <a:solidFill>
                                          <a:srgbClr val="003399"/>
                                        </a:solidFill>
                                        <a:latin typeface="Cambria Math" panose="02040503050406030204" pitchFamily="18" charset="0"/>
                                      </a:rPr>
                                      <m:t>𝑘</m:t>
                                    </m:r>
                                  </m:den>
                                </m:f>
                              </m:oMath>
                            </m:oMathPara>
                          </a14:m>
                          <a:endParaRPr lang="zh-CN" altLang="en-US" b="0" dirty="0">
                            <a:ln>
                              <a:noFill/>
                            </a:ln>
                          </a:endParaRPr>
                        </a:p>
                      </a:txBody>
                      <a:tcPr anchor="ctr">
                        <a:lnL>
                          <a:noFill/>
                        </a:lnL>
                        <a:lnR>
                          <a:noFill/>
                        </a:lnR>
                        <a:lnT>
                          <a:noFill/>
                        </a:lnT>
                        <a:lnB>
                          <a:noFill/>
                        </a:lnB>
                        <a:lnTlToBr w="12700" cmpd="sng">
                          <a:noFill/>
                          <a:prstDash val="solid"/>
                        </a:lnTlToBr>
                        <a:lnBlToTr w="12700" cmpd="sng">
                          <a:noFill/>
                          <a:prstDash val="solid"/>
                        </a:lnBlToTr>
                      </a:tcPr>
                    </a:tc>
                    <a:tc>
                      <a:txBody>
                        <a:bodyPr/>
                        <a:lstStyle/>
                        <a:p>
                          <a:pPr/>
                          <a14:m>
                            <m:oMathPara xmlns:m="http://schemas.openxmlformats.org/officeDocument/2006/math">
                              <m:oMathParaPr>
                                <m:jc m:val="centerGroup"/>
                              </m:oMathParaPr>
                              <m:oMath xmlns:m="http://schemas.openxmlformats.org/officeDocument/2006/math">
                                <m:f>
                                  <m:fPr>
                                    <m:ctrlPr>
                                      <a:rPr lang="en-US" altLang="zh-CN" b="0" i="1" smtClean="0">
                                        <a:ln>
                                          <a:noFill/>
                                        </a:ln>
                                        <a:solidFill>
                                          <a:srgbClr val="FF0000"/>
                                        </a:solidFill>
                                        <a:latin typeface="Cambria Math" panose="02040503050406030204" pitchFamily="18" charset="0"/>
                                      </a:rPr>
                                    </m:ctrlPr>
                                  </m:fPr>
                                  <m:num>
                                    <m:r>
                                      <a:rPr lang="en-US" altLang="zh-CN" b="0" i="1" smtClean="0">
                                        <a:ln>
                                          <a:noFill/>
                                        </a:ln>
                                        <a:solidFill>
                                          <a:srgbClr val="FF0000"/>
                                        </a:solidFill>
                                        <a:latin typeface="Cambria Math" panose="02040503050406030204" pitchFamily="18" charset="0"/>
                                      </a:rPr>
                                      <m:t>2</m:t>
                                    </m:r>
                                  </m:num>
                                  <m:den>
                                    <m:r>
                                      <a:rPr lang="en-US" altLang="zh-CN" b="0" i="1" smtClean="0">
                                        <a:ln>
                                          <a:noFill/>
                                        </a:ln>
                                        <a:solidFill>
                                          <a:srgbClr val="FF0000"/>
                                        </a:solidFill>
                                        <a:latin typeface="Cambria Math" panose="02040503050406030204" pitchFamily="18" charset="0"/>
                                      </a:rPr>
                                      <m:t>𝑘</m:t>
                                    </m:r>
                                    <m:r>
                                      <a:rPr lang="en-US" altLang="zh-CN" b="0" i="1" smtClean="0">
                                        <a:ln>
                                          <a:noFill/>
                                        </a:ln>
                                        <a:solidFill>
                                          <a:srgbClr val="FF0000"/>
                                        </a:solidFill>
                                        <a:latin typeface="Cambria Math" panose="02040503050406030204" pitchFamily="18" charset="0"/>
                                      </a:rPr>
                                      <m:t>−1</m:t>
                                    </m:r>
                                  </m:den>
                                </m:f>
                              </m:oMath>
                            </m:oMathPara>
                          </a14:m>
                          <a:endParaRPr lang="zh-CN" altLang="en-US" b="0" dirty="0">
                            <a:ln>
                              <a:noFill/>
                            </a:ln>
                          </a:endParaRPr>
                        </a:p>
                      </a:txBody>
                      <a:tcPr anchor="ctr">
                        <a:lnL>
                          <a:noFill/>
                        </a:lnL>
                        <a:lnR>
                          <a:noFill/>
                        </a:lnR>
                        <a:lnT>
                          <a:noFill/>
                        </a:lnT>
                        <a:lnB>
                          <a:noFill/>
                        </a:lnB>
                        <a:lnTlToBr w="12700" cmpd="sng">
                          <a:noFill/>
                          <a:prstDash val="solid"/>
                        </a:lnTlToBr>
                        <a:lnBlToTr w="12700" cmpd="sng">
                          <a:noFill/>
                          <a:prstDash val="solid"/>
                        </a:lnBlToTr>
                      </a:tcPr>
                    </a:tc>
                    <a:tc>
                      <a:txBody>
                        <a:bodyPr/>
                        <a:lstStyle/>
                        <a:p>
                          <a:pPr/>
                          <a14:m>
                            <m:oMathPara xmlns:m="http://schemas.openxmlformats.org/officeDocument/2006/math">
                              <m:oMathParaPr>
                                <m:jc m:val="centerGroup"/>
                              </m:oMathParaPr>
                              <m:oMath xmlns:m="http://schemas.openxmlformats.org/officeDocument/2006/math">
                                <m:f>
                                  <m:fPr>
                                    <m:ctrlPr>
                                      <a:rPr lang="en-US" altLang="zh-CN" b="0" i="1" smtClean="0">
                                        <a:ln>
                                          <a:noFill/>
                                        </a:ln>
                                        <a:latin typeface="Cambria Math" panose="02040503050406030204" pitchFamily="18" charset="0"/>
                                      </a:rPr>
                                    </m:ctrlPr>
                                  </m:fPr>
                                  <m:num>
                                    <m:r>
                                      <a:rPr lang="en-US" altLang="zh-CN" b="0" i="1" smtClean="0">
                                        <a:ln>
                                          <a:noFill/>
                                        </a:ln>
                                        <a:latin typeface="Cambria Math" panose="02040503050406030204" pitchFamily="18" charset="0"/>
                                      </a:rPr>
                                      <m:t>2</m:t>
                                    </m:r>
                                  </m:num>
                                  <m:den>
                                    <m:r>
                                      <a:rPr lang="en-US" altLang="zh-CN" b="0" i="1" smtClean="0">
                                        <a:ln>
                                          <a:noFill/>
                                        </a:ln>
                                        <a:latin typeface="Cambria Math" panose="02040503050406030204" pitchFamily="18" charset="0"/>
                                      </a:rPr>
                                      <m:t>𝑘</m:t>
                                    </m:r>
                                    <m:r>
                                      <a:rPr lang="en-US" altLang="zh-CN" b="0" i="1" smtClean="0">
                                        <a:ln>
                                          <a:noFill/>
                                        </a:ln>
                                        <a:latin typeface="Cambria Math" panose="02040503050406030204" pitchFamily="18" charset="0"/>
                                      </a:rPr>
                                      <m:t>−2</m:t>
                                    </m:r>
                                  </m:den>
                                </m:f>
                              </m:oMath>
                            </m:oMathPara>
                          </a14:m>
                          <a:endParaRPr lang="zh-CN" altLang="en-US" b="0" dirty="0">
                            <a:ln>
                              <a:noFill/>
                            </a:ln>
                          </a:endParaRPr>
                        </a:p>
                      </a:txBody>
                      <a:tcPr anchor="ctr">
                        <a:lnL>
                          <a:noFill/>
                        </a:lnL>
                        <a:lnR>
                          <a:noFill/>
                        </a:lnR>
                        <a:lnT>
                          <a:noFill/>
                        </a:lnT>
                        <a:lnB>
                          <a:noFill/>
                        </a:lnB>
                        <a:lnTlToBr w="12700" cmpd="sng">
                          <a:noFill/>
                          <a:prstDash val="solid"/>
                        </a:lnTlToBr>
                        <a:lnBlToTr w="12700" cmpd="sng">
                          <a:noFill/>
                          <a:prstDash val="solid"/>
                        </a:lnBlToTr>
                      </a:tcPr>
                    </a:tc>
                    <a:tc>
                      <a:txBody>
                        <a:bodyPr/>
                        <a:lstStyle/>
                        <a:p>
                          <a:pPr/>
                          <a14:m>
                            <m:oMathPara xmlns:m="http://schemas.openxmlformats.org/officeDocument/2006/math">
                              <m:oMathParaPr>
                                <m:jc m:val="centerGroup"/>
                              </m:oMathParaPr>
                              <m:oMath xmlns:m="http://schemas.openxmlformats.org/officeDocument/2006/math">
                                <m:r>
                                  <a:rPr lang="en-US" altLang="zh-CN" b="0" i="1" smtClean="0">
                                    <a:ln>
                                      <a:noFill/>
                                    </a:ln>
                                    <a:latin typeface="Cambria Math" panose="02040503050406030204" pitchFamily="18" charset="0"/>
                                  </a:rPr>
                                  <m:t>⋯</m:t>
                                </m:r>
                              </m:oMath>
                            </m:oMathPara>
                          </a14:m>
                          <a:endParaRPr lang="zh-CN" altLang="en-US" b="0" dirty="0">
                            <a:ln>
                              <a:noFill/>
                            </a:ln>
                          </a:endParaRPr>
                        </a:p>
                      </a:txBody>
                      <a:tcPr anchor="ctr">
                        <a:lnL>
                          <a:noFill/>
                        </a:lnL>
                        <a:lnR>
                          <a:noFill/>
                        </a:lnR>
                        <a:lnT>
                          <a:noFill/>
                        </a:lnT>
                        <a:lnB>
                          <a:noFill/>
                        </a:lnB>
                        <a:lnTlToBr w="12700" cmpd="sng">
                          <a:noFill/>
                          <a:prstDash val="solid"/>
                        </a:lnTlToBr>
                        <a:lnBlToTr w="12700" cmpd="sng">
                          <a:noFill/>
                          <a:prstDash val="solid"/>
                        </a:lnBlToTr>
                      </a:tcPr>
                    </a:tc>
                    <a:tc>
                      <a:txBody>
                        <a:bodyPr/>
                        <a:lstStyle/>
                        <a:p>
                          <a:pPr/>
                          <a14:m>
                            <m:oMathPara xmlns:m="http://schemas.openxmlformats.org/officeDocument/2006/math">
                              <m:oMathParaPr>
                                <m:jc m:val="centerGroup"/>
                              </m:oMathParaPr>
                              <m:oMath xmlns:m="http://schemas.openxmlformats.org/officeDocument/2006/math">
                                <m:f>
                                  <m:fPr>
                                    <m:ctrlPr>
                                      <a:rPr lang="en-US" altLang="zh-CN" b="0" i="1" smtClean="0">
                                        <a:ln>
                                          <a:noFill/>
                                        </a:ln>
                                        <a:solidFill>
                                          <a:schemeClr val="tx1"/>
                                        </a:solidFill>
                                        <a:latin typeface="Cambria Math" panose="02040503050406030204" pitchFamily="18" charset="0"/>
                                      </a:rPr>
                                    </m:ctrlPr>
                                  </m:fPr>
                                  <m:num>
                                    <m:r>
                                      <a:rPr lang="en-US" altLang="zh-CN" b="0" i="1" smtClean="0">
                                        <a:ln>
                                          <a:noFill/>
                                        </a:ln>
                                        <a:solidFill>
                                          <a:schemeClr val="tx1"/>
                                        </a:solidFill>
                                        <a:latin typeface="Cambria Math" panose="02040503050406030204" pitchFamily="18" charset="0"/>
                                      </a:rPr>
                                      <m:t>2</m:t>
                                    </m:r>
                                  </m:num>
                                  <m:den>
                                    <m:r>
                                      <a:rPr lang="en-US" altLang="zh-CN" b="0" i="1" smtClean="0">
                                        <a:ln>
                                          <a:noFill/>
                                        </a:ln>
                                        <a:solidFill>
                                          <a:schemeClr val="tx1"/>
                                        </a:solidFill>
                                        <a:latin typeface="Cambria Math" panose="02040503050406030204" pitchFamily="18" charset="0"/>
                                      </a:rPr>
                                      <m:t>4</m:t>
                                    </m:r>
                                  </m:den>
                                </m:f>
                              </m:oMath>
                            </m:oMathPara>
                          </a14:m>
                          <a:endParaRPr lang="zh-CN" altLang="en-US" b="0" dirty="0">
                            <a:ln>
                              <a:noFill/>
                            </a:ln>
                          </a:endParaRPr>
                        </a:p>
                      </a:txBody>
                      <a:tcPr anchor="ctr">
                        <a:lnL>
                          <a:noFill/>
                        </a:lnL>
                        <a:lnR>
                          <a:noFill/>
                        </a:lnR>
                        <a:lnT>
                          <a:noFill/>
                        </a:lnT>
                        <a:lnB>
                          <a:noFill/>
                        </a:lnB>
                        <a:lnTlToBr w="12700" cmpd="sng">
                          <a:noFill/>
                          <a:prstDash val="solid"/>
                        </a:lnTlToBr>
                        <a:lnBlToTr w="12700" cmpd="sng">
                          <a:noFill/>
                          <a:prstDash val="solid"/>
                        </a:lnBlToTr>
                      </a:tcPr>
                    </a:tc>
                    <a:tc>
                      <a:txBody>
                        <a:bodyPr/>
                        <a:lstStyle/>
                        <a:p>
                          <a:pPr/>
                          <a14:m>
                            <m:oMathPara xmlns:m="http://schemas.openxmlformats.org/officeDocument/2006/math">
                              <m:oMathParaPr>
                                <m:jc m:val="centerGroup"/>
                              </m:oMathParaPr>
                              <m:oMath xmlns:m="http://schemas.openxmlformats.org/officeDocument/2006/math">
                                <m:f>
                                  <m:fPr>
                                    <m:ctrlPr>
                                      <a:rPr lang="en-US" altLang="zh-CN" b="0" i="1" smtClean="0">
                                        <a:ln>
                                          <a:noFill/>
                                        </a:ln>
                                        <a:solidFill>
                                          <a:srgbClr val="008080"/>
                                        </a:solidFill>
                                        <a:latin typeface="Cambria Math" panose="02040503050406030204" pitchFamily="18" charset="0"/>
                                      </a:rPr>
                                    </m:ctrlPr>
                                  </m:fPr>
                                  <m:num>
                                    <m:r>
                                      <a:rPr lang="en-US" altLang="zh-CN" b="0" i="1" smtClean="0">
                                        <a:ln>
                                          <a:noFill/>
                                        </a:ln>
                                        <a:solidFill>
                                          <a:srgbClr val="008080"/>
                                        </a:solidFill>
                                        <a:latin typeface="Cambria Math" panose="02040503050406030204" pitchFamily="18" charset="0"/>
                                      </a:rPr>
                                      <m:t>2</m:t>
                                    </m:r>
                                  </m:num>
                                  <m:den>
                                    <m:r>
                                      <a:rPr lang="en-US" altLang="zh-CN" b="0" i="1" smtClean="0">
                                        <a:ln>
                                          <a:noFill/>
                                        </a:ln>
                                        <a:solidFill>
                                          <a:srgbClr val="008080"/>
                                        </a:solidFill>
                                        <a:latin typeface="Cambria Math" panose="02040503050406030204" pitchFamily="18" charset="0"/>
                                      </a:rPr>
                                      <m:t>3</m:t>
                                    </m:r>
                                  </m:den>
                                </m:f>
                              </m:oMath>
                            </m:oMathPara>
                          </a14:m>
                          <a:endParaRPr lang="zh-CN" altLang="en-US" b="0" dirty="0">
                            <a:ln>
                              <a:noFill/>
                            </a:ln>
                          </a:endParaRPr>
                        </a:p>
                      </a:txBody>
                      <a:tcPr anchor="ctr">
                        <a:lnL>
                          <a:noFill/>
                        </a:lnL>
                        <a:lnR>
                          <a:noFill/>
                        </a:lnR>
                        <a:lnT>
                          <a:noFill/>
                        </a:lnT>
                        <a:lnB>
                          <a:noFill/>
                        </a:lnB>
                        <a:lnTlToBr w="12700" cmpd="sng">
                          <a:noFill/>
                          <a:prstDash val="solid"/>
                        </a:lnTlToBr>
                        <a:lnBlToTr w="12700" cmpd="sng">
                          <a:noFill/>
                          <a:prstDash val="solid"/>
                        </a:lnBlToTr>
                        <a:solidFill>
                          <a:srgbClr val="00B0F0">
                            <a:alpha val="50000"/>
                          </a:srgbClr>
                        </a:solidFill>
                      </a:tcPr>
                    </a:tc>
                    <a:tc>
                      <a:txBody>
                        <a:bodyPr/>
                        <a:lstStyle/>
                        <a:p>
                          <a:pPr/>
                          <a14:m>
                            <m:oMathPara xmlns:m="http://schemas.openxmlformats.org/officeDocument/2006/math">
                              <m:oMathParaPr>
                                <m:jc m:val="centerGroup"/>
                              </m:oMathParaPr>
                              <m:oMath xmlns:m="http://schemas.openxmlformats.org/officeDocument/2006/math">
                                <m:f>
                                  <m:fPr>
                                    <m:ctrlPr>
                                      <a:rPr lang="en-US" altLang="zh-CN" b="0" i="1" smtClean="0">
                                        <a:ln>
                                          <a:noFill/>
                                        </a:ln>
                                        <a:solidFill>
                                          <a:srgbClr val="FF0000"/>
                                        </a:solidFill>
                                        <a:latin typeface="Cambria Math" panose="02040503050406030204" pitchFamily="18" charset="0"/>
                                      </a:rPr>
                                    </m:ctrlPr>
                                  </m:fPr>
                                  <m:num>
                                    <m:r>
                                      <a:rPr lang="en-US" altLang="zh-CN" b="0" i="1" smtClean="0">
                                        <a:ln>
                                          <a:noFill/>
                                        </a:ln>
                                        <a:solidFill>
                                          <a:srgbClr val="FF0000"/>
                                        </a:solidFill>
                                        <a:latin typeface="Cambria Math" panose="02040503050406030204" pitchFamily="18" charset="0"/>
                                      </a:rPr>
                                      <m:t>2</m:t>
                                    </m:r>
                                  </m:num>
                                  <m:den>
                                    <m:r>
                                      <a:rPr lang="en-US" altLang="zh-CN" b="0" i="1" smtClean="0">
                                        <a:ln>
                                          <a:noFill/>
                                        </a:ln>
                                        <a:solidFill>
                                          <a:srgbClr val="FF0000"/>
                                        </a:solidFill>
                                        <a:latin typeface="Cambria Math" panose="02040503050406030204" pitchFamily="18" charset="0"/>
                                      </a:rPr>
                                      <m:t>2</m:t>
                                    </m:r>
                                  </m:den>
                                </m:f>
                              </m:oMath>
                            </m:oMathPara>
                          </a14:m>
                          <a:endParaRPr lang="zh-CN" altLang="en-US" b="0" dirty="0">
                            <a:ln>
                              <a:noFill/>
                            </a:ln>
                          </a:endParaRPr>
                        </a:p>
                      </a:txBody>
                      <a:tcPr anchor="ctr">
                        <a:lnL>
                          <a:noFill/>
                        </a:lnL>
                        <a:lnR>
                          <a:noFill/>
                        </a:lnR>
                        <a:lnT>
                          <a:noFill/>
                        </a:lnT>
                        <a:lnB>
                          <a:noFill/>
                        </a:lnB>
                        <a:lnTlToBr w="12700" cmpd="sng">
                          <a:noFill/>
                          <a:prstDash val="solid"/>
                        </a:lnTlToBr>
                        <a:lnBlToTr w="12700" cmpd="sng">
                          <a:noFill/>
                          <a:prstDash val="solid"/>
                        </a:lnBlToTr>
                        <a:solidFill>
                          <a:srgbClr val="FFFF00">
                            <a:alpha val="51000"/>
                          </a:srgbClr>
                        </a:solidFill>
                      </a:tcPr>
                    </a:tc>
                    <a:extLst>
                      <a:ext uri="{0D108BD9-81ED-4DB2-BD59-A6C34878D82A}">
                        <a16:rowId xmlns:a16="http://schemas.microsoft.com/office/drawing/2014/main" val="4055777531"/>
                      </a:ext>
                    </a:extLst>
                  </a:tr>
                  <a:tr h="370840">
                    <a:tc>
                      <a:txBody>
                        <a:bodyPr/>
                        <a:lstStyle/>
                        <a:p>
                          <a:pPr/>
                          <a14:m>
                            <m:oMathPara xmlns:m="http://schemas.openxmlformats.org/officeDocument/2006/math">
                              <m:oMathParaPr>
                                <m:jc m:val="centerGroup"/>
                              </m:oMathParaPr>
                              <m:oMath xmlns:m="http://schemas.openxmlformats.org/officeDocument/2006/math">
                                <m:r>
                                  <a:rPr lang="en-US" altLang="zh-CN" sz="1600" b="0" i="1" smtClean="0">
                                    <a:ln>
                                      <a:noFill/>
                                    </a:ln>
                                    <a:latin typeface="Cambria Math" panose="02040503050406030204" pitchFamily="18" charset="0"/>
                                  </a:rPr>
                                  <m:t>𝑗</m:t>
                                </m:r>
                                <m:r>
                                  <a:rPr lang="en-US" altLang="zh-CN" sz="1600" b="0" i="1" smtClean="0">
                                    <a:ln>
                                      <a:noFill/>
                                    </a:ln>
                                    <a:latin typeface="Cambria Math" panose="02040503050406030204" pitchFamily="18" charset="0"/>
                                  </a:rPr>
                                  <m:t>=</m:t>
                                </m:r>
                                <m:r>
                                  <a:rPr lang="en-US" altLang="zh-CN" sz="1600" b="0" i="1" smtClean="0">
                                    <a:ln>
                                      <a:noFill/>
                                    </a:ln>
                                    <a:latin typeface="Cambria Math" panose="02040503050406030204" pitchFamily="18" charset="0"/>
                                  </a:rPr>
                                  <m:t>𝑘</m:t>
                                </m:r>
                                <m:r>
                                  <a:rPr lang="en-US" altLang="zh-CN" sz="1600" b="0" i="1" smtClean="0">
                                    <a:ln>
                                      <a:noFill/>
                                    </a:ln>
                                    <a:latin typeface="Cambria Math" panose="02040503050406030204" pitchFamily="18" charset="0"/>
                                  </a:rPr>
                                  <m:t>+2</m:t>
                                </m:r>
                              </m:oMath>
                            </m:oMathPara>
                          </a14:m>
                          <a:endParaRPr lang="zh-CN" altLang="en-US" sz="1600" b="0" dirty="0">
                            <a:ln>
                              <a:noFill/>
                            </a:ln>
                          </a:endParaRPr>
                        </a:p>
                      </a:txBody>
                      <a:tcPr anchor="ctr">
                        <a:lnL>
                          <a:noFill/>
                        </a:lnL>
                        <a:lnR w="12700" cap="flat" cmpd="sng" algn="ctr">
                          <a:solidFill>
                            <a:schemeClr val="tx1"/>
                          </a:solid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14:m>
                            <m:oMathPara xmlns:m="http://schemas.openxmlformats.org/officeDocument/2006/math">
                              <m:oMathParaPr>
                                <m:jc m:val="centerGroup"/>
                              </m:oMathParaPr>
                              <m:oMath xmlns:m="http://schemas.openxmlformats.org/officeDocument/2006/math">
                                <m:f>
                                  <m:fPr>
                                    <m:ctrlPr>
                                      <a:rPr lang="en-US" altLang="zh-CN" b="0" i="1" smtClean="0">
                                        <a:ln>
                                          <a:noFill/>
                                        </a:ln>
                                        <a:latin typeface="Cambria Math" panose="02040503050406030204" pitchFamily="18" charset="0"/>
                                      </a:rPr>
                                    </m:ctrlPr>
                                  </m:fPr>
                                  <m:num>
                                    <m:r>
                                      <a:rPr lang="en-US" altLang="zh-CN" b="0" i="1" smtClean="0">
                                        <a:ln>
                                          <a:noFill/>
                                        </a:ln>
                                        <a:latin typeface="Cambria Math" panose="02040503050406030204" pitchFamily="18" charset="0"/>
                                      </a:rPr>
                                      <m:t>2</m:t>
                                    </m:r>
                                  </m:num>
                                  <m:den>
                                    <m:r>
                                      <a:rPr lang="en-US" altLang="zh-CN" b="0" i="1" smtClean="0">
                                        <a:ln>
                                          <a:noFill/>
                                        </a:ln>
                                        <a:latin typeface="Cambria Math" panose="02040503050406030204" pitchFamily="18" charset="0"/>
                                      </a:rPr>
                                      <m:t>𝑘</m:t>
                                    </m:r>
                                    <m:r>
                                      <a:rPr lang="en-US" altLang="zh-CN" b="0" i="1" smtClean="0">
                                        <a:ln>
                                          <a:noFill/>
                                        </a:ln>
                                        <a:latin typeface="Cambria Math" panose="02040503050406030204" pitchFamily="18" charset="0"/>
                                      </a:rPr>
                                      <m:t>+2</m:t>
                                    </m:r>
                                  </m:den>
                                </m:f>
                              </m:oMath>
                            </m:oMathPara>
                          </a14:m>
                          <a:endParaRPr lang="zh-CN" altLang="en-US" b="0" dirty="0">
                            <a:ln>
                              <a:noFill/>
                            </a:ln>
                          </a:endParaRPr>
                        </a:p>
                      </a:txBody>
                      <a:tcPr anchor="ctr">
                        <a:lnL w="12700" cap="flat" cmpd="sng" algn="ctr">
                          <a:solidFill>
                            <a:schemeClr val="tx1"/>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pPr/>
                          <a14:m>
                            <m:oMathPara xmlns:m="http://schemas.openxmlformats.org/officeDocument/2006/math">
                              <m:oMathParaPr>
                                <m:jc m:val="centerGroup"/>
                              </m:oMathParaPr>
                              <m:oMath xmlns:m="http://schemas.openxmlformats.org/officeDocument/2006/math">
                                <m:f>
                                  <m:fPr>
                                    <m:ctrlPr>
                                      <a:rPr lang="en-US" altLang="zh-CN" b="0" i="1" smtClean="0">
                                        <a:ln>
                                          <a:noFill/>
                                        </a:ln>
                                        <a:solidFill>
                                          <a:srgbClr val="00B050"/>
                                        </a:solidFill>
                                        <a:latin typeface="Cambria Math" panose="02040503050406030204" pitchFamily="18" charset="0"/>
                                      </a:rPr>
                                    </m:ctrlPr>
                                  </m:fPr>
                                  <m:num>
                                    <m:r>
                                      <a:rPr lang="en-US" altLang="zh-CN" b="0" i="1" smtClean="0">
                                        <a:ln>
                                          <a:noFill/>
                                        </a:ln>
                                        <a:solidFill>
                                          <a:srgbClr val="00B050"/>
                                        </a:solidFill>
                                        <a:latin typeface="Cambria Math" panose="02040503050406030204" pitchFamily="18" charset="0"/>
                                      </a:rPr>
                                      <m:t>2</m:t>
                                    </m:r>
                                  </m:num>
                                  <m:den>
                                    <m:r>
                                      <a:rPr lang="en-US" altLang="zh-CN" b="0" i="1" smtClean="0">
                                        <a:ln>
                                          <a:noFill/>
                                        </a:ln>
                                        <a:solidFill>
                                          <a:srgbClr val="00B050"/>
                                        </a:solidFill>
                                        <a:latin typeface="Cambria Math" panose="02040503050406030204" pitchFamily="18" charset="0"/>
                                      </a:rPr>
                                      <m:t>𝑘</m:t>
                                    </m:r>
                                    <m:r>
                                      <a:rPr lang="en-US" altLang="zh-CN" b="0" i="1" smtClean="0">
                                        <a:ln>
                                          <a:noFill/>
                                        </a:ln>
                                        <a:solidFill>
                                          <a:srgbClr val="00B050"/>
                                        </a:solidFill>
                                        <a:latin typeface="Cambria Math" panose="02040503050406030204" pitchFamily="18" charset="0"/>
                                      </a:rPr>
                                      <m:t>+1</m:t>
                                    </m:r>
                                  </m:den>
                                </m:f>
                              </m:oMath>
                            </m:oMathPara>
                          </a14:m>
                          <a:endParaRPr lang="zh-CN" altLang="en-US" b="0" dirty="0">
                            <a:ln>
                              <a:noFill/>
                            </a:ln>
                          </a:endParaRPr>
                        </a:p>
                      </a:txBody>
                      <a:tcPr anchor="ctr">
                        <a:lnL>
                          <a:noFill/>
                        </a:lnL>
                        <a:lnR>
                          <a:noFill/>
                        </a:lnR>
                        <a:lnT>
                          <a:noFill/>
                        </a:lnT>
                        <a:lnB>
                          <a:noFill/>
                        </a:lnB>
                        <a:lnTlToBr w="12700" cmpd="sng">
                          <a:noFill/>
                          <a:prstDash val="solid"/>
                        </a:lnTlToBr>
                        <a:lnBlToTr w="12700" cmpd="sng">
                          <a:noFill/>
                          <a:prstDash val="solid"/>
                        </a:lnBlToTr>
                      </a:tcPr>
                    </a:tc>
                    <a:tc>
                      <a:txBody>
                        <a:bodyPr/>
                        <a:lstStyle/>
                        <a:p>
                          <a:pPr/>
                          <a14:m>
                            <m:oMathPara xmlns:m="http://schemas.openxmlformats.org/officeDocument/2006/math">
                              <m:oMathParaPr>
                                <m:jc m:val="centerGroup"/>
                              </m:oMathParaPr>
                              <m:oMath xmlns:m="http://schemas.openxmlformats.org/officeDocument/2006/math">
                                <m:f>
                                  <m:fPr>
                                    <m:ctrlPr>
                                      <a:rPr lang="en-US" altLang="zh-CN" b="0" i="1" smtClean="0">
                                        <a:ln>
                                          <a:noFill/>
                                        </a:ln>
                                        <a:solidFill>
                                          <a:srgbClr val="003399"/>
                                        </a:solidFill>
                                        <a:latin typeface="Cambria Math" panose="02040503050406030204" pitchFamily="18" charset="0"/>
                                      </a:rPr>
                                    </m:ctrlPr>
                                  </m:fPr>
                                  <m:num>
                                    <m:r>
                                      <a:rPr lang="en-US" altLang="zh-CN" b="0" i="1" smtClean="0">
                                        <a:ln>
                                          <a:noFill/>
                                        </a:ln>
                                        <a:solidFill>
                                          <a:srgbClr val="003399"/>
                                        </a:solidFill>
                                        <a:latin typeface="Cambria Math" panose="02040503050406030204" pitchFamily="18" charset="0"/>
                                      </a:rPr>
                                      <m:t>2</m:t>
                                    </m:r>
                                  </m:num>
                                  <m:den>
                                    <m:r>
                                      <a:rPr lang="en-US" altLang="zh-CN" b="0" i="1" smtClean="0">
                                        <a:ln>
                                          <a:noFill/>
                                        </a:ln>
                                        <a:solidFill>
                                          <a:srgbClr val="003399"/>
                                        </a:solidFill>
                                        <a:latin typeface="Cambria Math" panose="02040503050406030204" pitchFamily="18" charset="0"/>
                                      </a:rPr>
                                      <m:t>𝑘</m:t>
                                    </m:r>
                                  </m:den>
                                </m:f>
                              </m:oMath>
                            </m:oMathPara>
                          </a14:m>
                          <a:endParaRPr lang="zh-CN" altLang="en-US" b="0" dirty="0">
                            <a:ln>
                              <a:noFill/>
                            </a:ln>
                          </a:endParaRPr>
                        </a:p>
                      </a:txBody>
                      <a:tcPr anchor="ctr">
                        <a:lnL>
                          <a:noFill/>
                        </a:lnL>
                        <a:lnR>
                          <a:noFill/>
                        </a:lnR>
                        <a:lnT>
                          <a:noFill/>
                        </a:lnT>
                        <a:lnB>
                          <a:noFill/>
                        </a:lnB>
                        <a:lnTlToBr w="12700" cmpd="sng">
                          <a:noFill/>
                          <a:prstDash val="solid"/>
                        </a:lnTlToBr>
                        <a:lnBlToTr w="12700" cmpd="sng">
                          <a:noFill/>
                          <a:prstDash val="solid"/>
                        </a:lnBlToTr>
                      </a:tcPr>
                    </a:tc>
                    <a:tc>
                      <a:txBody>
                        <a:bodyPr/>
                        <a:lstStyle/>
                        <a:p>
                          <a:pPr/>
                          <a14:m>
                            <m:oMathPara xmlns:m="http://schemas.openxmlformats.org/officeDocument/2006/math">
                              <m:oMathParaPr>
                                <m:jc m:val="centerGroup"/>
                              </m:oMathParaPr>
                              <m:oMath xmlns:m="http://schemas.openxmlformats.org/officeDocument/2006/math">
                                <m:f>
                                  <m:fPr>
                                    <m:ctrlPr>
                                      <a:rPr lang="en-US" altLang="zh-CN" b="0" i="1" smtClean="0">
                                        <a:ln>
                                          <a:noFill/>
                                        </a:ln>
                                        <a:solidFill>
                                          <a:srgbClr val="FF0000"/>
                                        </a:solidFill>
                                        <a:latin typeface="Cambria Math" panose="02040503050406030204" pitchFamily="18" charset="0"/>
                                      </a:rPr>
                                    </m:ctrlPr>
                                  </m:fPr>
                                  <m:num>
                                    <m:r>
                                      <a:rPr lang="en-US" altLang="zh-CN" b="0" i="1" smtClean="0">
                                        <a:ln>
                                          <a:noFill/>
                                        </a:ln>
                                        <a:solidFill>
                                          <a:srgbClr val="FF0000"/>
                                        </a:solidFill>
                                        <a:latin typeface="Cambria Math" panose="02040503050406030204" pitchFamily="18" charset="0"/>
                                      </a:rPr>
                                      <m:t>2</m:t>
                                    </m:r>
                                  </m:num>
                                  <m:den>
                                    <m:r>
                                      <a:rPr lang="en-US" altLang="zh-CN" b="0" i="1" smtClean="0">
                                        <a:ln>
                                          <a:noFill/>
                                        </a:ln>
                                        <a:solidFill>
                                          <a:srgbClr val="FF0000"/>
                                        </a:solidFill>
                                        <a:latin typeface="Cambria Math" panose="02040503050406030204" pitchFamily="18" charset="0"/>
                                      </a:rPr>
                                      <m:t>𝑘</m:t>
                                    </m:r>
                                    <m:r>
                                      <a:rPr lang="en-US" altLang="zh-CN" b="0" i="1" smtClean="0">
                                        <a:ln>
                                          <a:noFill/>
                                        </a:ln>
                                        <a:solidFill>
                                          <a:srgbClr val="FF0000"/>
                                        </a:solidFill>
                                        <a:latin typeface="Cambria Math" panose="02040503050406030204" pitchFamily="18" charset="0"/>
                                      </a:rPr>
                                      <m:t>−1</m:t>
                                    </m:r>
                                  </m:den>
                                </m:f>
                              </m:oMath>
                            </m:oMathPara>
                          </a14:m>
                          <a:endParaRPr lang="zh-CN" altLang="en-US" b="0" dirty="0">
                            <a:ln>
                              <a:noFill/>
                            </a:ln>
                          </a:endParaRPr>
                        </a:p>
                      </a:txBody>
                      <a:tcPr anchor="ctr">
                        <a:lnL>
                          <a:noFill/>
                        </a:lnL>
                        <a:lnR>
                          <a:noFill/>
                        </a:lnR>
                        <a:lnT>
                          <a:noFill/>
                        </a:lnT>
                        <a:lnB>
                          <a:noFill/>
                        </a:lnB>
                        <a:lnTlToBr w="12700" cmpd="sng">
                          <a:noFill/>
                          <a:prstDash val="solid"/>
                        </a:lnTlToBr>
                        <a:lnBlToTr w="12700" cmpd="sng">
                          <a:noFill/>
                          <a:prstDash val="solid"/>
                        </a:lnBlToTr>
                      </a:tcPr>
                    </a:tc>
                    <a:tc>
                      <a:txBody>
                        <a:bodyPr/>
                        <a:lstStyle/>
                        <a:p>
                          <a:pPr/>
                          <a14:m>
                            <m:oMathPara xmlns:m="http://schemas.openxmlformats.org/officeDocument/2006/math">
                              <m:oMathParaPr>
                                <m:jc m:val="centerGroup"/>
                              </m:oMathParaPr>
                              <m:oMath xmlns:m="http://schemas.openxmlformats.org/officeDocument/2006/math">
                                <m:r>
                                  <a:rPr lang="en-US" altLang="zh-CN" b="0" i="1" smtClean="0">
                                    <a:ln>
                                      <a:noFill/>
                                    </a:ln>
                                    <a:latin typeface="Cambria Math" panose="02040503050406030204" pitchFamily="18" charset="0"/>
                                  </a:rPr>
                                  <m:t>⋯</m:t>
                                </m:r>
                              </m:oMath>
                            </m:oMathPara>
                          </a14:m>
                          <a:endParaRPr lang="zh-CN" altLang="en-US" b="0" dirty="0">
                            <a:ln>
                              <a:noFill/>
                            </a:ln>
                          </a:endParaRPr>
                        </a:p>
                      </a:txBody>
                      <a:tcPr anchor="ctr">
                        <a:lnL>
                          <a:noFill/>
                        </a:lnL>
                        <a:lnR>
                          <a:noFill/>
                        </a:lnR>
                        <a:lnT>
                          <a:noFill/>
                        </a:lnT>
                        <a:lnB>
                          <a:noFill/>
                        </a:lnB>
                        <a:lnTlToBr w="12700" cmpd="sng">
                          <a:noFill/>
                          <a:prstDash val="solid"/>
                        </a:lnTlToBr>
                        <a:lnBlToTr w="12700" cmpd="sng">
                          <a:noFill/>
                          <a:prstDash val="solid"/>
                        </a:lnBlToTr>
                      </a:tcPr>
                    </a:tc>
                    <a:tc>
                      <a:txBody>
                        <a:bodyPr/>
                        <a:lstStyle/>
                        <a:p>
                          <a:pPr/>
                          <a14:m>
                            <m:oMathPara xmlns:m="http://schemas.openxmlformats.org/officeDocument/2006/math">
                              <m:oMathParaPr>
                                <m:jc m:val="centerGroup"/>
                              </m:oMathParaPr>
                              <m:oMath xmlns:m="http://schemas.openxmlformats.org/officeDocument/2006/math">
                                <m:f>
                                  <m:fPr>
                                    <m:ctrlPr>
                                      <a:rPr lang="en-US" altLang="zh-CN" b="0" i="1" smtClean="0">
                                        <a:ln>
                                          <a:noFill/>
                                        </a:ln>
                                        <a:solidFill>
                                          <a:schemeClr val="tx1"/>
                                        </a:solidFill>
                                        <a:latin typeface="Cambria Math" panose="02040503050406030204" pitchFamily="18" charset="0"/>
                                      </a:rPr>
                                    </m:ctrlPr>
                                  </m:fPr>
                                  <m:num>
                                    <m:r>
                                      <a:rPr lang="en-US" altLang="zh-CN" b="0" i="1" smtClean="0">
                                        <a:ln>
                                          <a:noFill/>
                                        </a:ln>
                                        <a:solidFill>
                                          <a:schemeClr val="tx1"/>
                                        </a:solidFill>
                                        <a:latin typeface="Cambria Math" panose="02040503050406030204" pitchFamily="18" charset="0"/>
                                      </a:rPr>
                                      <m:t>2</m:t>
                                    </m:r>
                                  </m:num>
                                  <m:den>
                                    <m:r>
                                      <a:rPr lang="en-US" altLang="zh-CN" b="0" i="1" smtClean="0">
                                        <a:ln>
                                          <a:noFill/>
                                        </a:ln>
                                        <a:solidFill>
                                          <a:schemeClr val="tx1"/>
                                        </a:solidFill>
                                        <a:latin typeface="Cambria Math" panose="02040503050406030204" pitchFamily="18" charset="0"/>
                                      </a:rPr>
                                      <m:t>5</m:t>
                                    </m:r>
                                  </m:den>
                                </m:f>
                              </m:oMath>
                            </m:oMathPara>
                          </a14:m>
                          <a:endParaRPr lang="zh-CN" altLang="en-US" b="0" dirty="0">
                            <a:ln>
                              <a:noFill/>
                            </a:ln>
                          </a:endParaRPr>
                        </a:p>
                      </a:txBody>
                      <a:tcPr anchor="ctr">
                        <a:lnL>
                          <a:noFill/>
                        </a:lnL>
                        <a:lnR>
                          <a:noFill/>
                        </a:lnR>
                        <a:lnT>
                          <a:noFill/>
                        </a:lnT>
                        <a:lnB>
                          <a:noFill/>
                        </a:lnB>
                        <a:lnTlToBr w="12700" cmpd="sng">
                          <a:noFill/>
                          <a:prstDash val="solid"/>
                        </a:lnTlToBr>
                        <a:lnBlToTr w="12700" cmpd="sng">
                          <a:noFill/>
                          <a:prstDash val="solid"/>
                        </a:lnBlToTr>
                      </a:tcPr>
                    </a:tc>
                    <a:tc>
                      <a:txBody>
                        <a:bodyPr/>
                        <a:lstStyle/>
                        <a:p>
                          <a:pPr/>
                          <a14:m>
                            <m:oMathPara xmlns:m="http://schemas.openxmlformats.org/officeDocument/2006/math">
                              <m:oMathParaPr>
                                <m:jc m:val="centerGroup"/>
                              </m:oMathParaPr>
                              <m:oMath xmlns:m="http://schemas.openxmlformats.org/officeDocument/2006/math">
                                <m:f>
                                  <m:fPr>
                                    <m:ctrlPr>
                                      <a:rPr lang="en-US" altLang="zh-CN" b="0" i="1" smtClean="0">
                                        <a:ln>
                                          <a:noFill/>
                                        </a:ln>
                                        <a:solidFill>
                                          <a:schemeClr val="tx1"/>
                                        </a:solidFill>
                                        <a:latin typeface="Cambria Math" panose="02040503050406030204" pitchFamily="18" charset="0"/>
                                      </a:rPr>
                                    </m:ctrlPr>
                                  </m:fPr>
                                  <m:num>
                                    <m:r>
                                      <a:rPr lang="en-US" altLang="zh-CN" b="0" i="1" smtClean="0">
                                        <a:ln>
                                          <a:noFill/>
                                        </a:ln>
                                        <a:solidFill>
                                          <a:schemeClr val="tx1"/>
                                        </a:solidFill>
                                        <a:latin typeface="Cambria Math" panose="02040503050406030204" pitchFamily="18" charset="0"/>
                                      </a:rPr>
                                      <m:t>2</m:t>
                                    </m:r>
                                  </m:num>
                                  <m:den>
                                    <m:r>
                                      <a:rPr lang="en-US" altLang="zh-CN" b="0" i="1" smtClean="0">
                                        <a:ln>
                                          <a:noFill/>
                                        </a:ln>
                                        <a:solidFill>
                                          <a:schemeClr val="tx1"/>
                                        </a:solidFill>
                                        <a:latin typeface="Cambria Math" panose="02040503050406030204" pitchFamily="18" charset="0"/>
                                      </a:rPr>
                                      <m:t>4</m:t>
                                    </m:r>
                                  </m:den>
                                </m:f>
                              </m:oMath>
                            </m:oMathPara>
                          </a14:m>
                          <a:endParaRPr lang="zh-CN" altLang="en-US" b="0" dirty="0">
                            <a:ln>
                              <a:noFill/>
                            </a:ln>
                          </a:endParaRPr>
                        </a:p>
                      </a:txBody>
                      <a:tcPr anchor="ctr">
                        <a:lnL>
                          <a:noFill/>
                        </a:lnL>
                        <a:lnR>
                          <a:noFill/>
                        </a:lnR>
                        <a:lnT>
                          <a:noFill/>
                        </a:lnT>
                        <a:lnB>
                          <a:noFill/>
                        </a:lnB>
                        <a:lnTlToBr w="12700" cmpd="sng">
                          <a:noFill/>
                          <a:prstDash val="solid"/>
                        </a:lnTlToBr>
                        <a:lnBlToTr w="12700" cmpd="sng">
                          <a:noFill/>
                          <a:prstDash val="solid"/>
                        </a:lnBlToTr>
                      </a:tcPr>
                    </a:tc>
                    <a:tc>
                      <a:txBody>
                        <a:bodyPr/>
                        <a:lstStyle/>
                        <a:p>
                          <a:pPr/>
                          <a14:m>
                            <m:oMathPara xmlns:m="http://schemas.openxmlformats.org/officeDocument/2006/math">
                              <m:oMathParaPr>
                                <m:jc m:val="centerGroup"/>
                              </m:oMathParaPr>
                              <m:oMath xmlns:m="http://schemas.openxmlformats.org/officeDocument/2006/math">
                                <m:f>
                                  <m:fPr>
                                    <m:ctrlPr>
                                      <a:rPr lang="en-US" altLang="zh-CN" b="0" i="1" smtClean="0">
                                        <a:ln>
                                          <a:noFill/>
                                        </a:ln>
                                        <a:solidFill>
                                          <a:srgbClr val="008080"/>
                                        </a:solidFill>
                                        <a:latin typeface="Cambria Math" panose="02040503050406030204" pitchFamily="18" charset="0"/>
                                      </a:rPr>
                                    </m:ctrlPr>
                                  </m:fPr>
                                  <m:num>
                                    <m:r>
                                      <a:rPr lang="en-US" altLang="zh-CN" b="0" i="1" smtClean="0">
                                        <a:ln>
                                          <a:noFill/>
                                        </a:ln>
                                        <a:solidFill>
                                          <a:srgbClr val="008080"/>
                                        </a:solidFill>
                                        <a:latin typeface="Cambria Math" panose="02040503050406030204" pitchFamily="18" charset="0"/>
                                      </a:rPr>
                                      <m:t>2</m:t>
                                    </m:r>
                                  </m:num>
                                  <m:den>
                                    <m:r>
                                      <a:rPr lang="en-US" altLang="zh-CN" b="0" i="1" smtClean="0">
                                        <a:ln>
                                          <a:noFill/>
                                        </a:ln>
                                        <a:solidFill>
                                          <a:srgbClr val="008080"/>
                                        </a:solidFill>
                                        <a:latin typeface="Cambria Math" panose="02040503050406030204" pitchFamily="18" charset="0"/>
                                      </a:rPr>
                                      <m:t>3</m:t>
                                    </m:r>
                                  </m:den>
                                </m:f>
                              </m:oMath>
                            </m:oMathPara>
                          </a14:m>
                          <a:endParaRPr lang="zh-CN" altLang="en-US" b="0" dirty="0">
                            <a:ln>
                              <a:noFill/>
                            </a:ln>
                          </a:endParaRPr>
                        </a:p>
                      </a:txBody>
                      <a:tcPr anchor="ctr">
                        <a:lnL>
                          <a:noFill/>
                        </a:lnL>
                        <a:lnR>
                          <a:noFill/>
                        </a:lnR>
                        <a:lnT>
                          <a:noFill/>
                        </a:lnT>
                        <a:lnB>
                          <a:noFill/>
                        </a:lnB>
                        <a:lnTlToBr w="12700" cmpd="sng">
                          <a:noFill/>
                          <a:prstDash val="solid"/>
                        </a:lnTlToBr>
                        <a:lnBlToTr w="12700" cmpd="sng">
                          <a:noFill/>
                          <a:prstDash val="solid"/>
                        </a:lnBlToTr>
                        <a:solidFill>
                          <a:srgbClr val="00B0F0">
                            <a:alpha val="50000"/>
                          </a:srgbClr>
                        </a:solidFill>
                      </a:tcPr>
                    </a:tc>
                    <a:extLst>
                      <a:ext uri="{0D108BD9-81ED-4DB2-BD59-A6C34878D82A}">
                        <a16:rowId xmlns:a16="http://schemas.microsoft.com/office/drawing/2014/main" val="4251375822"/>
                      </a:ext>
                    </a:extLst>
                  </a:tr>
                  <a:tr h="370840">
                    <a:tc>
                      <a:txBody>
                        <a:bodyPr/>
                        <a:lstStyle/>
                        <a:p>
                          <a:pPr/>
                          <a14:m>
                            <m:oMathPara xmlns:m="http://schemas.openxmlformats.org/officeDocument/2006/math">
                              <m:oMathParaPr>
                                <m:jc m:val="centerGroup"/>
                              </m:oMathParaPr>
                              <m:oMath xmlns:m="http://schemas.openxmlformats.org/officeDocument/2006/math">
                                <m:r>
                                  <a:rPr lang="en-US" altLang="zh-CN" sz="1600" b="0" i="1" smtClean="0">
                                    <a:ln>
                                      <a:noFill/>
                                    </a:ln>
                                    <a:latin typeface="Cambria Math" panose="02040503050406030204" pitchFamily="18" charset="0"/>
                                  </a:rPr>
                                  <m:t>⋯</m:t>
                                </m:r>
                              </m:oMath>
                            </m:oMathPara>
                          </a14:m>
                          <a:endParaRPr lang="zh-CN" altLang="en-US" sz="1600" b="0" dirty="0">
                            <a:ln>
                              <a:noFill/>
                            </a:ln>
                          </a:endParaRPr>
                        </a:p>
                      </a:txBody>
                      <a:tcPr anchor="ctr">
                        <a:lnL>
                          <a:noFill/>
                        </a:lnL>
                        <a:lnR w="12700" cap="flat" cmpd="sng" algn="ctr">
                          <a:solidFill>
                            <a:schemeClr val="tx1"/>
                          </a:solid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zh-CN" b="0" i="1" smtClean="0">
                                    <a:ln>
                                      <a:noFill/>
                                    </a:ln>
                                    <a:latin typeface="Cambria Math" panose="02040503050406030204" pitchFamily="18" charset="0"/>
                                  </a:rPr>
                                  <m:t>⋯</m:t>
                                </m:r>
                              </m:oMath>
                            </m:oMathPara>
                          </a14:m>
                          <a:endParaRPr lang="zh-CN" altLang="en-US" b="0" dirty="0">
                            <a:ln>
                              <a:noFill/>
                            </a:ln>
                          </a:endParaRPr>
                        </a:p>
                      </a:txBody>
                      <a:tcPr anchor="ctr">
                        <a:lnL w="12700" cap="flat" cmpd="sng" algn="ctr">
                          <a:solidFill>
                            <a:schemeClr val="tx1"/>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endParaRPr lang="zh-CN" altLang="en-US" b="0" dirty="0">
                            <a:ln>
                              <a:noFill/>
                            </a:ln>
                          </a:endParaRPr>
                        </a:p>
                      </a:txBody>
                      <a:tcPr anchor="ctr">
                        <a:lnL>
                          <a:noFill/>
                        </a:lnL>
                        <a:lnR>
                          <a:noFill/>
                        </a:lnR>
                        <a:lnT>
                          <a:noFill/>
                        </a:lnT>
                        <a:lnB>
                          <a:noFill/>
                        </a:lnB>
                        <a:lnTlToBr w="12700" cmpd="sng">
                          <a:noFill/>
                          <a:prstDash val="solid"/>
                        </a:lnTlToBr>
                        <a:lnBlToTr w="12700" cmpd="sng">
                          <a:noFill/>
                          <a:prstDash val="solid"/>
                        </a:lnBlToTr>
                      </a:tcPr>
                    </a:tc>
                    <a:tc>
                      <a:txBody>
                        <a:bodyPr/>
                        <a:lstStyle/>
                        <a:p>
                          <a:endParaRPr lang="zh-CN" altLang="en-US" b="0" dirty="0">
                            <a:ln>
                              <a:noFill/>
                            </a:ln>
                          </a:endParaRPr>
                        </a:p>
                      </a:txBody>
                      <a:tcPr anchor="ctr">
                        <a:lnL>
                          <a:noFill/>
                        </a:lnL>
                        <a:lnR>
                          <a:noFill/>
                        </a:lnR>
                        <a:lnT>
                          <a:noFill/>
                        </a:lnT>
                        <a:lnB>
                          <a:noFill/>
                        </a:lnB>
                        <a:lnTlToBr w="12700" cmpd="sng">
                          <a:noFill/>
                          <a:prstDash val="solid"/>
                        </a:lnTlToBr>
                        <a:lnBlToTr w="12700" cmpd="sng">
                          <a:noFill/>
                          <a:prstDash val="solid"/>
                        </a:lnBlToTr>
                      </a:tcPr>
                    </a:tc>
                    <a:tc>
                      <a:txBody>
                        <a:bodyPr/>
                        <a:lstStyle/>
                        <a:p>
                          <a:endParaRPr lang="zh-CN" altLang="en-US" b="0" dirty="0">
                            <a:ln>
                              <a:noFill/>
                            </a:ln>
                          </a:endParaRPr>
                        </a:p>
                      </a:txBody>
                      <a:tcPr anchor="ctr">
                        <a:lnL>
                          <a:noFill/>
                        </a:lnL>
                        <a:lnR>
                          <a:noFill/>
                        </a:lnR>
                        <a:lnT>
                          <a:noFill/>
                        </a:lnT>
                        <a:lnB>
                          <a:noFill/>
                        </a:lnB>
                        <a:lnTlToBr w="12700" cmpd="sng">
                          <a:noFill/>
                          <a:prstDash val="solid"/>
                        </a:lnTlToBr>
                        <a:lnBlToTr w="12700" cmpd="sng">
                          <a:noFill/>
                          <a:prstDash val="solid"/>
                        </a:lnBlToTr>
                      </a:tcPr>
                    </a:tc>
                    <a:tc>
                      <a:txBody>
                        <a:bodyPr/>
                        <a:lstStyle/>
                        <a:p>
                          <a:endParaRPr lang="zh-CN" altLang="en-US" b="0" dirty="0">
                            <a:ln>
                              <a:noFill/>
                            </a:ln>
                          </a:endParaRPr>
                        </a:p>
                      </a:txBody>
                      <a:tcPr anchor="ctr">
                        <a:lnL>
                          <a:noFill/>
                        </a:lnL>
                        <a:lnR>
                          <a:noFill/>
                        </a:lnR>
                        <a:lnT>
                          <a:noFill/>
                        </a:lnT>
                        <a:lnB>
                          <a:noFill/>
                        </a:lnB>
                        <a:lnTlToBr w="12700" cmpd="sng">
                          <a:noFill/>
                          <a:prstDash val="solid"/>
                        </a:lnTlToBr>
                        <a:lnBlToTr w="12700" cmpd="sng">
                          <a:noFill/>
                          <a:prstDash val="solid"/>
                        </a:lnBlToTr>
                      </a:tcPr>
                    </a:tc>
                    <a:tc>
                      <a:txBody>
                        <a:bodyPr/>
                        <a:lstStyle/>
                        <a:p>
                          <a:endParaRPr lang="zh-CN" altLang="en-US" b="0" dirty="0">
                            <a:ln>
                              <a:noFill/>
                            </a:ln>
                          </a:endParaRPr>
                        </a:p>
                      </a:txBody>
                      <a:tcPr anchor="ctr">
                        <a:lnL>
                          <a:noFill/>
                        </a:lnL>
                        <a:lnR>
                          <a:noFill/>
                        </a:lnR>
                        <a:lnT>
                          <a:noFill/>
                        </a:lnT>
                        <a:lnB>
                          <a:noFill/>
                        </a:lnB>
                        <a:lnTlToBr w="12700" cmpd="sng">
                          <a:noFill/>
                          <a:prstDash val="solid"/>
                        </a:lnTlToBr>
                        <a:lnBlToTr w="12700" cmpd="sng">
                          <a:noFill/>
                          <a:prstDash val="solid"/>
                        </a:lnBlToTr>
                      </a:tcPr>
                    </a:tc>
                    <a:tc>
                      <a:txBody>
                        <a:bodyPr/>
                        <a:lstStyle/>
                        <a:p>
                          <a:endParaRPr lang="zh-CN" altLang="en-US" b="0" dirty="0">
                            <a:ln>
                              <a:noFill/>
                            </a:ln>
                          </a:endParaRPr>
                        </a:p>
                      </a:txBody>
                      <a:tcPr anchor="ctr">
                        <a:lnL>
                          <a:noFill/>
                        </a:lnL>
                        <a:lnR>
                          <a:noFill/>
                        </a:lnR>
                        <a:lnT>
                          <a:noFill/>
                        </a:lnT>
                        <a:lnB>
                          <a:noFill/>
                        </a:lnB>
                        <a:lnTlToBr w="12700" cmpd="sng">
                          <a:noFill/>
                          <a:prstDash val="solid"/>
                        </a:lnTlToBr>
                        <a:lnBlToTr w="12700" cmpd="sng">
                          <a:noFill/>
                          <a:prstDash val="solid"/>
                        </a:lnBlToTr>
                      </a:tcPr>
                    </a:tc>
                    <a:tc>
                      <a:txBody>
                        <a:bodyPr/>
                        <a:lstStyle/>
                        <a:p>
                          <a:pPr/>
                          <a14:m>
                            <m:oMathPara xmlns:m="http://schemas.openxmlformats.org/officeDocument/2006/math">
                              <m:oMathParaPr>
                                <m:jc m:val="centerGroup"/>
                              </m:oMathParaPr>
                              <m:oMath xmlns:m="http://schemas.openxmlformats.org/officeDocument/2006/math">
                                <m:r>
                                  <a:rPr lang="en-US" altLang="zh-CN" b="0" i="1" smtClean="0">
                                    <a:ln>
                                      <a:noFill/>
                                    </a:ln>
                                    <a:latin typeface="Cambria Math" panose="02040503050406030204" pitchFamily="18" charset="0"/>
                                  </a:rPr>
                                  <m:t>⋯</m:t>
                                </m:r>
                              </m:oMath>
                            </m:oMathPara>
                          </a14:m>
                          <a:endParaRPr lang="zh-CN" altLang="en-US" b="0" dirty="0">
                            <a:ln>
                              <a:noFill/>
                            </a:ln>
                          </a:endParaRP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824084037"/>
                      </a:ext>
                    </a:extLst>
                  </a:tr>
                  <a:tr h="370840">
                    <a:tc>
                      <a:txBody>
                        <a:bodyPr/>
                        <a:lstStyle/>
                        <a:p>
                          <a:pPr/>
                          <a14:m>
                            <m:oMathPara xmlns:m="http://schemas.openxmlformats.org/officeDocument/2006/math">
                              <m:oMathParaPr>
                                <m:jc m:val="centerGroup"/>
                              </m:oMathParaPr>
                              <m:oMath xmlns:m="http://schemas.openxmlformats.org/officeDocument/2006/math">
                                <m:r>
                                  <a:rPr lang="en-US" altLang="zh-CN" sz="1600" b="0" i="1" smtClean="0">
                                    <a:ln>
                                      <a:noFill/>
                                    </a:ln>
                                    <a:latin typeface="Cambria Math" panose="02040503050406030204" pitchFamily="18" charset="0"/>
                                  </a:rPr>
                                  <m:t>𝑗</m:t>
                                </m:r>
                                <m:r>
                                  <a:rPr lang="en-US" altLang="zh-CN" sz="1600" b="0" i="1" smtClean="0">
                                    <a:ln>
                                      <a:noFill/>
                                    </a:ln>
                                    <a:latin typeface="Cambria Math" panose="02040503050406030204" pitchFamily="18" charset="0"/>
                                  </a:rPr>
                                  <m:t>=</m:t>
                                </m:r>
                                <m:r>
                                  <a:rPr lang="en-US" altLang="zh-CN" sz="1600" b="0" i="1" smtClean="0">
                                    <a:ln>
                                      <a:noFill/>
                                    </a:ln>
                                    <a:latin typeface="Cambria Math" panose="02040503050406030204" pitchFamily="18" charset="0"/>
                                  </a:rPr>
                                  <m:t>𝑛</m:t>
                                </m:r>
                              </m:oMath>
                            </m:oMathPara>
                          </a14:m>
                          <a:endParaRPr lang="zh-CN" altLang="en-US" sz="1600" b="0" dirty="0">
                            <a:ln>
                              <a:noFill/>
                            </a:ln>
                          </a:endParaRPr>
                        </a:p>
                      </a:txBody>
                      <a:tcPr anchor="ctr">
                        <a:lnL>
                          <a:noFill/>
                        </a:lnL>
                        <a:lnR w="12700" cap="flat" cmpd="sng" algn="ctr">
                          <a:solidFill>
                            <a:schemeClr val="tx1"/>
                          </a:solidFill>
                          <a:prstDash val="solid"/>
                          <a:round/>
                          <a:headEnd type="none" w="med" len="med"/>
                          <a:tailEnd type="none" w="med" len="med"/>
                        </a:lnR>
                        <a:lnT>
                          <a:noFill/>
                        </a:lnT>
                        <a:lnB w="12700" cmpd="sng">
                          <a:noFill/>
                        </a:lnB>
                        <a:lnTlToBr w="12700" cmpd="sng">
                          <a:noFill/>
                          <a:prstDash val="solid"/>
                        </a:lnTlToBr>
                        <a:lnBlToTr w="12700" cmpd="sng">
                          <a:noFill/>
                          <a:prstDash val="solid"/>
                        </a:lnBlToTr>
                      </a:tcPr>
                    </a:tc>
                    <a:tc>
                      <a:txBody>
                        <a:bodyPr/>
                        <a:lstStyle/>
                        <a:p>
                          <a:pPr/>
                          <a14:m>
                            <m:oMathPara xmlns:m="http://schemas.openxmlformats.org/officeDocument/2006/math">
                              <m:oMathParaPr>
                                <m:jc m:val="centerGroup"/>
                              </m:oMathParaPr>
                              <m:oMath xmlns:m="http://schemas.openxmlformats.org/officeDocument/2006/math">
                                <m:f>
                                  <m:fPr>
                                    <m:ctrlPr>
                                      <a:rPr lang="en-US" altLang="zh-CN" b="0" i="1" smtClean="0">
                                        <a:ln>
                                          <a:noFill/>
                                        </a:ln>
                                        <a:latin typeface="Cambria Math" panose="02040503050406030204" pitchFamily="18" charset="0"/>
                                      </a:rPr>
                                    </m:ctrlPr>
                                  </m:fPr>
                                  <m:num>
                                    <m:r>
                                      <a:rPr lang="en-US" altLang="zh-CN" b="0" i="1" smtClean="0">
                                        <a:ln>
                                          <a:noFill/>
                                        </a:ln>
                                        <a:latin typeface="Cambria Math" panose="02040503050406030204" pitchFamily="18" charset="0"/>
                                      </a:rPr>
                                      <m:t>2</m:t>
                                    </m:r>
                                  </m:num>
                                  <m:den>
                                    <m:r>
                                      <a:rPr lang="en-US" altLang="zh-CN" b="0" i="1" smtClean="0">
                                        <a:ln>
                                          <a:noFill/>
                                        </a:ln>
                                        <a:latin typeface="Cambria Math" panose="02040503050406030204" pitchFamily="18" charset="0"/>
                                      </a:rPr>
                                      <m:t>𝑛</m:t>
                                    </m:r>
                                  </m:den>
                                </m:f>
                              </m:oMath>
                            </m:oMathPara>
                          </a14:m>
                          <a:endParaRPr lang="zh-CN" altLang="en-US" b="0" dirty="0">
                            <a:ln>
                              <a:noFill/>
                            </a:ln>
                          </a:endParaRPr>
                        </a:p>
                      </a:txBody>
                      <a:tcPr anchor="ctr">
                        <a:lnL w="12700" cap="flat" cmpd="sng" algn="ctr">
                          <a:solidFill>
                            <a:schemeClr val="tx1"/>
                          </a:solidFill>
                          <a:prstDash val="solid"/>
                          <a:round/>
                          <a:headEnd type="none" w="med" len="med"/>
                          <a:tailEnd type="none" w="med" len="med"/>
                        </a:lnL>
                        <a:lnR>
                          <a:noFill/>
                        </a:lnR>
                        <a:lnT>
                          <a:noFill/>
                        </a:lnT>
                        <a:lnB w="12700" cmpd="sng">
                          <a:noFill/>
                        </a:lnB>
                        <a:lnTlToBr w="12700" cmpd="sng">
                          <a:noFill/>
                          <a:prstDash val="solid"/>
                        </a:lnTlToBr>
                        <a:lnBlToTr w="12700" cmpd="sng">
                          <a:noFill/>
                          <a:prstDash val="solid"/>
                        </a:lnBlToTr>
                      </a:tcPr>
                    </a:tc>
                    <a:tc>
                      <a:txBody>
                        <a:bodyPr/>
                        <a:lstStyle/>
                        <a:p>
                          <a:pPr/>
                          <a14:m>
                            <m:oMathPara xmlns:m="http://schemas.openxmlformats.org/officeDocument/2006/math">
                              <m:oMathParaPr>
                                <m:jc m:val="centerGroup"/>
                              </m:oMathParaPr>
                              <m:oMath xmlns:m="http://schemas.openxmlformats.org/officeDocument/2006/math">
                                <m:f>
                                  <m:fPr>
                                    <m:ctrlPr>
                                      <a:rPr lang="en-US" altLang="zh-CN" b="0" i="1" smtClean="0">
                                        <a:ln>
                                          <a:noFill/>
                                        </a:ln>
                                        <a:latin typeface="Cambria Math" panose="02040503050406030204" pitchFamily="18" charset="0"/>
                                      </a:rPr>
                                    </m:ctrlPr>
                                  </m:fPr>
                                  <m:num>
                                    <m:r>
                                      <a:rPr lang="en-US" altLang="zh-CN" b="0" i="1" smtClean="0">
                                        <a:ln>
                                          <a:noFill/>
                                        </a:ln>
                                        <a:latin typeface="Cambria Math" panose="02040503050406030204" pitchFamily="18" charset="0"/>
                                      </a:rPr>
                                      <m:t>2</m:t>
                                    </m:r>
                                  </m:num>
                                  <m:den>
                                    <m:r>
                                      <a:rPr lang="en-US" altLang="zh-CN" b="0" i="1" smtClean="0">
                                        <a:ln>
                                          <a:noFill/>
                                        </a:ln>
                                        <a:latin typeface="Cambria Math" panose="02040503050406030204" pitchFamily="18" charset="0"/>
                                      </a:rPr>
                                      <m:t>𝑛</m:t>
                                    </m:r>
                                    <m:r>
                                      <a:rPr lang="en-US" altLang="zh-CN" b="0" i="1" smtClean="0">
                                        <a:ln>
                                          <a:noFill/>
                                        </a:ln>
                                        <a:latin typeface="Cambria Math" panose="02040503050406030204" pitchFamily="18" charset="0"/>
                                      </a:rPr>
                                      <m:t>−1</m:t>
                                    </m:r>
                                  </m:den>
                                </m:f>
                              </m:oMath>
                            </m:oMathPara>
                          </a14:m>
                          <a:endParaRPr lang="zh-CN" altLang="en-US" b="0" dirty="0">
                            <a:ln>
                              <a:noFill/>
                            </a:ln>
                          </a:endParaRPr>
                        </a:p>
                      </a:txBody>
                      <a:tcPr anchor="ctr">
                        <a:lnL>
                          <a:noFill/>
                        </a:lnL>
                        <a:lnR>
                          <a:noFill/>
                        </a:lnR>
                        <a:lnT>
                          <a:noFill/>
                        </a:lnT>
                        <a:lnB w="12700" cmpd="sng">
                          <a:noFill/>
                        </a:lnB>
                        <a:lnTlToBr w="12700" cmpd="sng">
                          <a:noFill/>
                          <a:prstDash val="solid"/>
                        </a:lnTlToBr>
                        <a:lnBlToTr w="12700" cmpd="sng">
                          <a:noFill/>
                          <a:prstDash val="solid"/>
                        </a:lnBlToTr>
                      </a:tcPr>
                    </a:tc>
                    <a:tc>
                      <a:txBody>
                        <a:bodyPr/>
                        <a:lstStyle/>
                        <a:p>
                          <a:pPr/>
                          <a14:m>
                            <m:oMathPara xmlns:m="http://schemas.openxmlformats.org/officeDocument/2006/math">
                              <m:oMathParaPr>
                                <m:jc m:val="centerGroup"/>
                              </m:oMathParaPr>
                              <m:oMath xmlns:m="http://schemas.openxmlformats.org/officeDocument/2006/math">
                                <m:f>
                                  <m:fPr>
                                    <m:ctrlPr>
                                      <a:rPr lang="en-US" altLang="zh-CN" b="0" i="1" smtClean="0">
                                        <a:ln>
                                          <a:noFill/>
                                        </a:ln>
                                        <a:latin typeface="Cambria Math" panose="02040503050406030204" pitchFamily="18" charset="0"/>
                                      </a:rPr>
                                    </m:ctrlPr>
                                  </m:fPr>
                                  <m:num>
                                    <m:r>
                                      <a:rPr lang="en-US" altLang="zh-CN" b="0" i="1" smtClean="0">
                                        <a:ln>
                                          <a:noFill/>
                                        </a:ln>
                                        <a:latin typeface="Cambria Math" panose="02040503050406030204" pitchFamily="18" charset="0"/>
                                      </a:rPr>
                                      <m:t>2</m:t>
                                    </m:r>
                                  </m:num>
                                  <m:den>
                                    <m:r>
                                      <a:rPr lang="en-US" altLang="zh-CN" b="0" i="1" smtClean="0">
                                        <a:ln>
                                          <a:noFill/>
                                        </a:ln>
                                        <a:latin typeface="Cambria Math" panose="02040503050406030204" pitchFamily="18" charset="0"/>
                                      </a:rPr>
                                      <m:t>𝑛</m:t>
                                    </m:r>
                                    <m:r>
                                      <a:rPr lang="en-US" altLang="zh-CN" b="0" i="1" smtClean="0">
                                        <a:ln>
                                          <a:noFill/>
                                        </a:ln>
                                        <a:latin typeface="Cambria Math" panose="02040503050406030204" pitchFamily="18" charset="0"/>
                                      </a:rPr>
                                      <m:t>−2</m:t>
                                    </m:r>
                                  </m:den>
                                </m:f>
                              </m:oMath>
                            </m:oMathPara>
                          </a14:m>
                          <a:endParaRPr lang="zh-CN" altLang="en-US" b="0" dirty="0">
                            <a:ln>
                              <a:noFill/>
                            </a:ln>
                          </a:endParaRPr>
                        </a:p>
                      </a:txBody>
                      <a:tcPr anchor="ctr">
                        <a:lnL>
                          <a:noFill/>
                        </a:lnL>
                        <a:lnR>
                          <a:noFill/>
                        </a:lnR>
                        <a:lnT>
                          <a:noFill/>
                        </a:lnT>
                        <a:lnB w="12700" cmpd="sng">
                          <a:noFill/>
                        </a:lnB>
                        <a:lnTlToBr w="12700" cmpd="sng">
                          <a:noFill/>
                          <a:prstDash val="solid"/>
                        </a:lnTlToBr>
                        <a:lnBlToTr w="12700" cmpd="sng">
                          <a:noFill/>
                          <a:prstDash val="solid"/>
                        </a:lnBlToTr>
                      </a:tcPr>
                    </a:tc>
                    <a:tc>
                      <a:txBody>
                        <a:bodyPr/>
                        <a:lstStyle/>
                        <a:p>
                          <a:pPr/>
                          <a14:m>
                            <m:oMathPara xmlns:m="http://schemas.openxmlformats.org/officeDocument/2006/math">
                              <m:oMathParaPr>
                                <m:jc m:val="centerGroup"/>
                              </m:oMathParaPr>
                              <m:oMath xmlns:m="http://schemas.openxmlformats.org/officeDocument/2006/math">
                                <m:f>
                                  <m:fPr>
                                    <m:ctrlPr>
                                      <a:rPr lang="en-US" altLang="zh-CN" b="0" i="1" smtClean="0">
                                        <a:ln>
                                          <a:noFill/>
                                        </a:ln>
                                        <a:latin typeface="Cambria Math" panose="02040503050406030204" pitchFamily="18" charset="0"/>
                                      </a:rPr>
                                    </m:ctrlPr>
                                  </m:fPr>
                                  <m:num>
                                    <m:r>
                                      <a:rPr lang="en-US" altLang="zh-CN" b="0" i="1" smtClean="0">
                                        <a:ln>
                                          <a:noFill/>
                                        </a:ln>
                                        <a:latin typeface="Cambria Math" panose="02040503050406030204" pitchFamily="18" charset="0"/>
                                      </a:rPr>
                                      <m:t>2</m:t>
                                    </m:r>
                                  </m:num>
                                  <m:den>
                                    <m:r>
                                      <a:rPr lang="en-US" altLang="zh-CN" b="0" i="1" smtClean="0">
                                        <a:ln>
                                          <a:noFill/>
                                        </a:ln>
                                        <a:latin typeface="Cambria Math" panose="02040503050406030204" pitchFamily="18" charset="0"/>
                                      </a:rPr>
                                      <m:t>𝑛</m:t>
                                    </m:r>
                                    <m:r>
                                      <a:rPr lang="en-US" altLang="zh-CN" b="0" i="1" smtClean="0">
                                        <a:ln>
                                          <a:noFill/>
                                        </a:ln>
                                        <a:latin typeface="Cambria Math" panose="02040503050406030204" pitchFamily="18" charset="0"/>
                                      </a:rPr>
                                      <m:t>−3</m:t>
                                    </m:r>
                                  </m:den>
                                </m:f>
                              </m:oMath>
                            </m:oMathPara>
                          </a14:m>
                          <a:endParaRPr lang="zh-CN" altLang="en-US" b="0" dirty="0">
                            <a:ln>
                              <a:noFill/>
                            </a:ln>
                          </a:endParaRPr>
                        </a:p>
                      </a:txBody>
                      <a:tcPr anchor="ctr">
                        <a:lnL>
                          <a:noFill/>
                        </a:lnL>
                        <a:lnR>
                          <a:noFill/>
                        </a:lnR>
                        <a:lnT>
                          <a:noFill/>
                        </a:lnT>
                        <a:lnB w="12700" cmpd="sng">
                          <a:noFill/>
                        </a:lnB>
                        <a:lnTlToBr w="12700" cmpd="sng">
                          <a:noFill/>
                          <a:prstDash val="solid"/>
                        </a:lnTlToBr>
                        <a:lnBlToTr w="12700" cmpd="sng">
                          <a:noFill/>
                          <a:prstDash val="solid"/>
                        </a:lnBlToTr>
                      </a:tcPr>
                    </a:tc>
                    <a:tc>
                      <a:txBody>
                        <a:bodyPr/>
                        <a:lstStyle/>
                        <a:p>
                          <a:pPr/>
                          <a14:m>
                            <m:oMathPara xmlns:m="http://schemas.openxmlformats.org/officeDocument/2006/math">
                              <m:oMathParaPr>
                                <m:jc m:val="centerGroup"/>
                              </m:oMathParaPr>
                              <m:oMath xmlns:m="http://schemas.openxmlformats.org/officeDocument/2006/math">
                                <m:r>
                                  <a:rPr lang="en-US" altLang="zh-CN" b="0" i="1" smtClean="0">
                                    <a:ln>
                                      <a:noFill/>
                                    </a:ln>
                                    <a:latin typeface="Cambria Math" panose="02040503050406030204" pitchFamily="18" charset="0"/>
                                  </a:rPr>
                                  <m:t>⋯</m:t>
                                </m:r>
                              </m:oMath>
                            </m:oMathPara>
                          </a14:m>
                          <a:endParaRPr lang="zh-CN" altLang="en-US" b="0" dirty="0">
                            <a:ln>
                              <a:noFill/>
                            </a:ln>
                          </a:endParaRPr>
                        </a:p>
                      </a:txBody>
                      <a:tcPr anchor="ctr">
                        <a:lnL>
                          <a:noFill/>
                        </a:lnL>
                        <a:lnR>
                          <a:noFill/>
                        </a:lnR>
                        <a:lnT>
                          <a:noFill/>
                        </a:lnT>
                        <a:lnB w="12700" cmpd="sng">
                          <a:noFill/>
                        </a:lnB>
                        <a:lnTlToBr w="12700" cmpd="sng">
                          <a:noFill/>
                          <a:prstDash val="solid"/>
                        </a:lnTlToBr>
                        <a:lnBlToTr w="12700" cmpd="sng">
                          <a:noFill/>
                          <a:prstDash val="solid"/>
                        </a:lnBlToTr>
                      </a:tcPr>
                    </a:tc>
                    <a:tc>
                      <a:txBody>
                        <a:bodyPr/>
                        <a:lstStyle/>
                        <a:p>
                          <a:endParaRPr lang="zh-CN" altLang="en-US" b="0" dirty="0">
                            <a:ln>
                              <a:noFill/>
                            </a:ln>
                          </a:endParaRPr>
                        </a:p>
                      </a:txBody>
                      <a:tcPr anchor="ctr">
                        <a:lnL>
                          <a:noFill/>
                        </a:lnL>
                        <a:lnR>
                          <a:noFill/>
                        </a:lnR>
                        <a:lnT>
                          <a:noFill/>
                        </a:lnT>
                        <a:lnB w="12700" cmpd="sng">
                          <a:noFill/>
                        </a:lnB>
                        <a:lnTlToBr w="12700" cmpd="sng">
                          <a:noFill/>
                          <a:prstDash val="solid"/>
                        </a:lnTlToBr>
                        <a:lnBlToTr w="12700" cmpd="sng">
                          <a:noFill/>
                          <a:prstDash val="solid"/>
                        </a:lnBlToTr>
                      </a:tcPr>
                    </a:tc>
                    <a:tc>
                      <a:txBody>
                        <a:bodyPr/>
                        <a:lstStyle/>
                        <a:p>
                          <a:endParaRPr lang="zh-CN" altLang="en-US" b="0" dirty="0">
                            <a:ln>
                              <a:noFill/>
                            </a:ln>
                          </a:endParaRPr>
                        </a:p>
                      </a:txBody>
                      <a:tcPr anchor="ctr">
                        <a:lnL>
                          <a:noFill/>
                        </a:lnL>
                        <a:lnR>
                          <a:noFill/>
                        </a:lnR>
                        <a:lnT>
                          <a:noFill/>
                        </a:lnT>
                        <a:lnB w="12700" cmpd="sng">
                          <a:noFill/>
                        </a:lnB>
                        <a:lnTlToBr w="12700" cmpd="sng">
                          <a:noFill/>
                          <a:prstDash val="solid"/>
                        </a:lnTlToBr>
                        <a:lnBlToTr w="12700" cmpd="sng">
                          <a:noFill/>
                          <a:prstDash val="solid"/>
                        </a:lnBlToTr>
                      </a:tcPr>
                    </a:tc>
                    <a:tc>
                      <a:txBody>
                        <a:bodyPr/>
                        <a:lstStyle/>
                        <a:p>
                          <a:pPr/>
                          <a14:m>
                            <m:oMathPara xmlns:m="http://schemas.openxmlformats.org/officeDocument/2006/math">
                              <m:oMathParaPr>
                                <m:jc m:val="centerGroup"/>
                              </m:oMathParaPr>
                              <m:oMath xmlns:m="http://schemas.openxmlformats.org/officeDocument/2006/math">
                                <m:f>
                                  <m:fPr>
                                    <m:ctrlPr>
                                      <a:rPr lang="en-US" altLang="zh-CN" sz="1400" b="0" i="1" smtClean="0">
                                        <a:ln>
                                          <a:noFill/>
                                        </a:ln>
                                        <a:latin typeface="Cambria Math" panose="02040503050406030204" pitchFamily="18" charset="0"/>
                                      </a:rPr>
                                    </m:ctrlPr>
                                  </m:fPr>
                                  <m:num>
                                    <m:r>
                                      <a:rPr lang="en-US" altLang="zh-CN" sz="1400" b="0" i="1" smtClean="0">
                                        <a:ln>
                                          <a:noFill/>
                                        </a:ln>
                                        <a:latin typeface="Cambria Math" panose="02040503050406030204" pitchFamily="18" charset="0"/>
                                      </a:rPr>
                                      <m:t>2</m:t>
                                    </m:r>
                                  </m:num>
                                  <m:den>
                                    <m:r>
                                      <a:rPr lang="en-US" altLang="zh-CN" sz="1400" b="0" i="1" smtClean="0">
                                        <a:ln>
                                          <a:noFill/>
                                        </a:ln>
                                        <a:latin typeface="Cambria Math" panose="02040503050406030204" pitchFamily="18" charset="0"/>
                                      </a:rPr>
                                      <m:t>𝑛</m:t>
                                    </m:r>
                                    <m:r>
                                      <a:rPr lang="en-US" altLang="zh-CN" sz="1400" b="0" i="1" smtClean="0">
                                        <a:ln>
                                          <a:noFill/>
                                        </a:ln>
                                        <a:latin typeface="Cambria Math" panose="02040503050406030204" pitchFamily="18" charset="0"/>
                                      </a:rPr>
                                      <m:t>−</m:t>
                                    </m:r>
                                    <m:r>
                                      <a:rPr lang="en-US" altLang="zh-CN" sz="1400" b="0" i="1" smtClean="0">
                                        <a:ln>
                                          <a:noFill/>
                                        </a:ln>
                                        <a:latin typeface="Cambria Math" panose="02040503050406030204" pitchFamily="18" charset="0"/>
                                      </a:rPr>
                                      <m:t>𝑘</m:t>
                                    </m:r>
                                    <m:r>
                                      <a:rPr lang="en-US" altLang="zh-CN" sz="1400" b="0" i="1" smtClean="0">
                                        <a:ln>
                                          <a:noFill/>
                                        </a:ln>
                                        <a:latin typeface="Cambria Math" panose="02040503050406030204" pitchFamily="18" charset="0"/>
                                      </a:rPr>
                                      <m:t>+1</m:t>
                                    </m:r>
                                  </m:den>
                                </m:f>
                              </m:oMath>
                            </m:oMathPara>
                          </a14:m>
                          <a:endParaRPr lang="zh-CN" altLang="en-US" sz="1400" b="0" dirty="0">
                            <a:ln>
                              <a:noFill/>
                            </a:ln>
                          </a:endParaRPr>
                        </a:p>
                      </a:txBody>
                      <a:tcPr anchor="ctr">
                        <a:lnL>
                          <a:noFill/>
                        </a:lnL>
                        <a:lnR>
                          <a:noFill/>
                        </a:lnR>
                        <a:lnT>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62793950"/>
                      </a:ext>
                    </a:extLst>
                  </a:tr>
                </a:tbl>
              </a:graphicData>
            </a:graphic>
          </p:graphicFrame>
        </mc:Choice>
        <mc:Fallback xmlns="">
          <p:graphicFrame>
            <p:nvGraphicFramePr>
              <p:cNvPr id="5" name="表格 4">
                <a:extLst>
                  <a:ext uri="{FF2B5EF4-FFF2-40B4-BE49-F238E27FC236}">
                    <a16:creationId xmlns:a16="http://schemas.microsoft.com/office/drawing/2014/main" id="{E7165106-753C-4662-B478-0644C9E44826}"/>
                  </a:ext>
                </a:extLst>
              </p:cNvPr>
              <p:cNvGraphicFramePr>
                <a:graphicFrameLocks noGrp="1"/>
              </p:cNvGraphicFramePr>
              <p:nvPr>
                <p:extLst>
                  <p:ext uri="{D42A27DB-BD31-4B8C-83A1-F6EECF244321}">
                    <p14:modId xmlns:p14="http://schemas.microsoft.com/office/powerpoint/2010/main" val="127546545"/>
                  </p:ext>
                </p:extLst>
              </p:nvPr>
            </p:nvGraphicFramePr>
            <p:xfrm>
              <a:off x="647700" y="1611847"/>
              <a:ext cx="7960274" cy="3178048"/>
            </p:xfrm>
            <a:graphic>
              <a:graphicData uri="http://schemas.openxmlformats.org/drawingml/2006/table">
                <a:tbl>
                  <a:tblPr>
                    <a:tableStyleId>{C083E6E3-FA7D-4D7B-A595-EF9225AFEA82}</a:tableStyleId>
                  </a:tblPr>
                  <a:tblGrid>
                    <a:gridCol w="1082151">
                      <a:extLst>
                        <a:ext uri="{9D8B030D-6E8A-4147-A177-3AD203B41FA5}">
                          <a16:colId xmlns:a16="http://schemas.microsoft.com/office/drawing/2014/main" val="2801784055"/>
                        </a:ext>
                      </a:extLst>
                    </a:gridCol>
                    <a:gridCol w="686798">
                      <a:extLst>
                        <a:ext uri="{9D8B030D-6E8A-4147-A177-3AD203B41FA5}">
                          <a16:colId xmlns:a16="http://schemas.microsoft.com/office/drawing/2014/main" val="1342544244"/>
                        </a:ext>
                      </a:extLst>
                    </a:gridCol>
                    <a:gridCol w="884475">
                      <a:extLst>
                        <a:ext uri="{9D8B030D-6E8A-4147-A177-3AD203B41FA5}">
                          <a16:colId xmlns:a16="http://schemas.microsoft.com/office/drawing/2014/main" val="3161026711"/>
                        </a:ext>
                      </a:extLst>
                    </a:gridCol>
                    <a:gridCol w="884475">
                      <a:extLst>
                        <a:ext uri="{9D8B030D-6E8A-4147-A177-3AD203B41FA5}">
                          <a16:colId xmlns:a16="http://schemas.microsoft.com/office/drawing/2014/main" val="2254685946"/>
                        </a:ext>
                      </a:extLst>
                    </a:gridCol>
                    <a:gridCol w="884475">
                      <a:extLst>
                        <a:ext uri="{9D8B030D-6E8A-4147-A177-3AD203B41FA5}">
                          <a16:colId xmlns:a16="http://schemas.microsoft.com/office/drawing/2014/main" val="2395219352"/>
                        </a:ext>
                      </a:extLst>
                    </a:gridCol>
                    <a:gridCol w="884475">
                      <a:extLst>
                        <a:ext uri="{9D8B030D-6E8A-4147-A177-3AD203B41FA5}">
                          <a16:colId xmlns:a16="http://schemas.microsoft.com/office/drawing/2014/main" val="1176150685"/>
                        </a:ext>
                      </a:extLst>
                    </a:gridCol>
                    <a:gridCol w="884475">
                      <a:extLst>
                        <a:ext uri="{9D8B030D-6E8A-4147-A177-3AD203B41FA5}">
                          <a16:colId xmlns:a16="http://schemas.microsoft.com/office/drawing/2014/main" val="2369013802"/>
                        </a:ext>
                      </a:extLst>
                    </a:gridCol>
                    <a:gridCol w="884475">
                      <a:extLst>
                        <a:ext uri="{9D8B030D-6E8A-4147-A177-3AD203B41FA5}">
                          <a16:colId xmlns:a16="http://schemas.microsoft.com/office/drawing/2014/main" val="1095570129"/>
                        </a:ext>
                      </a:extLst>
                    </a:gridCol>
                    <a:gridCol w="884475">
                      <a:extLst>
                        <a:ext uri="{9D8B030D-6E8A-4147-A177-3AD203B41FA5}">
                          <a16:colId xmlns:a16="http://schemas.microsoft.com/office/drawing/2014/main" val="2911562091"/>
                        </a:ext>
                      </a:extLst>
                    </a:gridCol>
                  </a:tblGrid>
                  <a:tr h="370840">
                    <a:tc>
                      <a:txBody>
                        <a:bodyPr/>
                        <a:lstStyle/>
                        <a:p>
                          <a:endParaRPr lang="en-US"/>
                        </a:p>
                      </a:txBody>
                      <a:tcPr anchor="ctr">
                        <a:lnL>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stretch>
                            <a:fillRect r="-634831" b="-757377"/>
                          </a:stretch>
                        </a:blipFill>
                      </a:tcPr>
                    </a:tc>
                    <a:tc>
                      <a:txBody>
                        <a:bodyPr/>
                        <a:lstStyle/>
                        <a:p>
                          <a:endParaRPr lang="en-US"/>
                        </a:p>
                      </a:txBody>
                      <a:tcPr anchor="ctr">
                        <a:lnL w="12700" cap="flat" cmpd="sng" algn="ctr">
                          <a:solidFill>
                            <a:schemeClr val="tx1"/>
                          </a:solidFill>
                          <a:prstDash val="solid"/>
                          <a:round/>
                          <a:headEnd type="none" w="med" len="med"/>
                          <a:tailEnd type="none" w="med" len="med"/>
                        </a:lnL>
                        <a:lnR>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stretch>
                            <a:fillRect l="-158929" r="-908929" b="-757377"/>
                          </a:stretch>
                        </a:blipFill>
                      </a:tcPr>
                    </a:tc>
                    <a:tc>
                      <a:txBody>
                        <a:bodyPr/>
                        <a:lstStyle/>
                        <a:p>
                          <a:endParaRPr lang="en-US"/>
                        </a:p>
                      </a:txBody>
                      <a:tcPr anchor="ctr">
                        <a:lnL>
                          <a:noFill/>
                        </a:lnL>
                        <a:lnR>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stretch>
                            <a:fillRect l="-198630" r="-597260" b="-757377"/>
                          </a:stretch>
                        </a:blipFill>
                      </a:tcPr>
                    </a:tc>
                    <a:tc>
                      <a:txBody>
                        <a:bodyPr/>
                        <a:lstStyle/>
                        <a:p>
                          <a:endParaRPr lang="en-US"/>
                        </a:p>
                      </a:txBody>
                      <a:tcPr anchor="ctr">
                        <a:lnL>
                          <a:noFill/>
                        </a:lnL>
                        <a:lnR>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stretch>
                            <a:fillRect l="-300690" r="-501379" b="-757377"/>
                          </a:stretch>
                        </a:blipFill>
                      </a:tcPr>
                    </a:tc>
                    <a:tc>
                      <a:txBody>
                        <a:bodyPr/>
                        <a:lstStyle/>
                        <a:p>
                          <a:endParaRPr lang="en-US"/>
                        </a:p>
                      </a:txBody>
                      <a:tcPr anchor="ctr">
                        <a:lnL>
                          <a:noFill/>
                        </a:lnL>
                        <a:lnR>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stretch>
                            <a:fillRect l="-400690" r="-401379" b="-757377"/>
                          </a:stretch>
                        </a:blipFill>
                      </a:tcPr>
                    </a:tc>
                    <a:tc>
                      <a:txBody>
                        <a:bodyPr/>
                        <a:lstStyle/>
                        <a:p>
                          <a:endParaRPr lang="en-US"/>
                        </a:p>
                      </a:txBody>
                      <a:tcPr anchor="ctr">
                        <a:lnL>
                          <a:noFill/>
                        </a:lnL>
                        <a:lnR>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stretch>
                            <a:fillRect l="-500690" r="-301379" b="-757377"/>
                          </a:stretch>
                        </a:blipFill>
                      </a:tcPr>
                    </a:tc>
                    <a:tc>
                      <a:txBody>
                        <a:bodyPr/>
                        <a:lstStyle/>
                        <a:p>
                          <a:endParaRPr lang="en-US"/>
                        </a:p>
                      </a:txBody>
                      <a:tcPr anchor="ctr">
                        <a:lnL>
                          <a:noFill/>
                        </a:lnL>
                        <a:lnR>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stretch>
                            <a:fillRect l="-596575" r="-199315" b="-757377"/>
                          </a:stretch>
                        </a:blipFill>
                      </a:tcPr>
                    </a:tc>
                    <a:tc>
                      <a:txBody>
                        <a:bodyPr/>
                        <a:lstStyle/>
                        <a:p>
                          <a:endParaRPr lang="en-US"/>
                        </a:p>
                      </a:txBody>
                      <a:tcPr anchor="ctr">
                        <a:lnL>
                          <a:noFill/>
                        </a:lnL>
                        <a:lnR>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stretch>
                            <a:fillRect l="-701379" r="-100690" b="-757377"/>
                          </a:stretch>
                        </a:blipFill>
                      </a:tcPr>
                    </a:tc>
                    <a:tc>
                      <a:txBody>
                        <a:bodyPr/>
                        <a:lstStyle/>
                        <a:p>
                          <a:endParaRPr lang="en-US"/>
                        </a:p>
                      </a:txBody>
                      <a:tcPr anchor="ctr">
                        <a:lnL>
                          <a:noFill/>
                        </a:lnL>
                        <a:lnR>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stretch>
                            <a:fillRect l="-801379" r="-690" b="-757377"/>
                          </a:stretch>
                        </a:blipFill>
                      </a:tcPr>
                    </a:tc>
                    <a:extLst>
                      <a:ext uri="{0D108BD9-81ED-4DB2-BD59-A6C34878D82A}">
                        <a16:rowId xmlns:a16="http://schemas.microsoft.com/office/drawing/2014/main" val="1295880662"/>
                      </a:ext>
                    </a:extLst>
                  </a:tr>
                  <a:tr h="606806">
                    <a:tc>
                      <a:txBody>
                        <a:bodyPr/>
                        <a:lstStyle/>
                        <a:p>
                          <a:endParaRPr lang="en-US"/>
                        </a:p>
                      </a:txBody>
                      <a:tcPr anchor="ctr">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blipFill>
                          <a:blip r:embed="rId3"/>
                          <a:stretch>
                            <a:fillRect t="-61000" r="-634831" b="-362000"/>
                          </a:stretch>
                        </a:blipFill>
                      </a:tcPr>
                    </a:tc>
                    <a:tc>
                      <a:txBody>
                        <a:bodyPr/>
                        <a:lstStyle/>
                        <a:p>
                          <a:endParaRPr lang="en-US"/>
                        </a:p>
                      </a:txBody>
                      <a:tcPr anchor="ctr">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blipFill>
                          <a:blip r:embed="rId3"/>
                          <a:stretch>
                            <a:fillRect l="-158929" t="-61000" r="-908929" b="-362000"/>
                          </a:stretch>
                        </a:blipFill>
                      </a:tcPr>
                    </a:tc>
                    <a:tc>
                      <a:txBody>
                        <a:bodyPr/>
                        <a:lstStyle/>
                        <a:p>
                          <a:endParaRPr lang="en-US"/>
                        </a:p>
                      </a:txBody>
                      <a:tcPr anchor="ctr">
                        <a:lnL>
                          <a:noFill/>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blipFill>
                          <a:blip r:embed="rId3"/>
                          <a:stretch>
                            <a:fillRect l="-198630" t="-61000" r="-597260" b="-362000"/>
                          </a:stretch>
                        </a:blipFill>
                      </a:tcPr>
                    </a:tc>
                    <a:tc>
                      <a:txBody>
                        <a:bodyPr/>
                        <a:lstStyle/>
                        <a:p>
                          <a:endParaRPr lang="en-US"/>
                        </a:p>
                      </a:txBody>
                      <a:tcPr anchor="ctr">
                        <a:lnL>
                          <a:noFill/>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blipFill>
                          <a:blip r:embed="rId3"/>
                          <a:stretch>
                            <a:fillRect l="-300690" t="-61000" r="-501379" b="-362000"/>
                          </a:stretch>
                        </a:blipFill>
                      </a:tcPr>
                    </a:tc>
                    <a:tc>
                      <a:txBody>
                        <a:bodyPr/>
                        <a:lstStyle/>
                        <a:p>
                          <a:endParaRPr lang="en-US"/>
                        </a:p>
                      </a:txBody>
                      <a:tcPr anchor="ctr">
                        <a:lnL>
                          <a:noFill/>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blipFill>
                          <a:blip r:embed="rId3"/>
                          <a:stretch>
                            <a:fillRect l="-400690" t="-61000" r="-401379" b="-362000"/>
                          </a:stretch>
                        </a:blipFill>
                      </a:tcPr>
                    </a:tc>
                    <a:tc>
                      <a:txBody>
                        <a:bodyPr/>
                        <a:lstStyle/>
                        <a:p>
                          <a:endParaRPr lang="en-US"/>
                        </a:p>
                      </a:txBody>
                      <a:tcPr anchor="ctr">
                        <a:lnL>
                          <a:noFill/>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blipFill>
                          <a:blip r:embed="rId3"/>
                          <a:stretch>
                            <a:fillRect l="-500690" t="-61000" r="-301379" b="-362000"/>
                          </a:stretch>
                        </a:blipFill>
                      </a:tcPr>
                    </a:tc>
                    <a:tc>
                      <a:txBody>
                        <a:bodyPr/>
                        <a:lstStyle/>
                        <a:p>
                          <a:endParaRPr lang="en-US"/>
                        </a:p>
                      </a:txBody>
                      <a:tcPr anchor="ctr">
                        <a:lnL>
                          <a:noFill/>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blipFill>
                          <a:blip r:embed="rId3"/>
                          <a:stretch>
                            <a:fillRect l="-596575" t="-61000" r="-199315" b="-362000"/>
                          </a:stretch>
                        </a:blipFill>
                      </a:tcPr>
                    </a:tc>
                    <a:tc>
                      <a:txBody>
                        <a:bodyPr/>
                        <a:lstStyle/>
                        <a:p>
                          <a:endParaRPr lang="en-US"/>
                        </a:p>
                      </a:txBody>
                      <a:tcPr anchor="ctr">
                        <a:lnL>
                          <a:noFill/>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blipFill>
                          <a:blip r:embed="rId3"/>
                          <a:stretch>
                            <a:fillRect l="-701379" t="-61000" r="-100690" b="-362000"/>
                          </a:stretch>
                        </a:blipFill>
                      </a:tcPr>
                    </a:tc>
                    <a:tc>
                      <a:txBody>
                        <a:bodyPr/>
                        <a:lstStyle/>
                        <a:p>
                          <a:endParaRPr lang="en-US"/>
                        </a:p>
                      </a:txBody>
                      <a:tcPr anchor="ctr">
                        <a:lnL>
                          <a:noFill/>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blipFill>
                          <a:blip r:embed="rId3"/>
                          <a:stretch>
                            <a:fillRect l="-801379" t="-61000" r="-690" b="-362000"/>
                          </a:stretch>
                        </a:blipFill>
                      </a:tcPr>
                    </a:tc>
                    <a:extLst>
                      <a:ext uri="{0D108BD9-81ED-4DB2-BD59-A6C34878D82A}">
                        <a16:rowId xmlns:a16="http://schemas.microsoft.com/office/drawing/2014/main" val="3730702029"/>
                      </a:ext>
                    </a:extLst>
                  </a:tr>
                  <a:tr h="611378">
                    <a:tc>
                      <a:txBody>
                        <a:bodyPr/>
                        <a:lstStyle/>
                        <a:p>
                          <a:endParaRPr lang="en-US"/>
                        </a:p>
                      </a:txBody>
                      <a:tcPr anchor="ctr">
                        <a:lnL>
                          <a:noFill/>
                        </a:lnL>
                        <a:lnR w="12700" cap="flat" cmpd="sng" algn="ctr">
                          <a:solidFill>
                            <a:schemeClr val="tx1"/>
                          </a:solidFill>
                          <a:prstDash val="solid"/>
                          <a:round/>
                          <a:headEnd type="none" w="med" len="med"/>
                          <a:tailEnd type="none" w="med" len="med"/>
                        </a:lnR>
                        <a:lnT>
                          <a:noFill/>
                        </a:lnT>
                        <a:lnB>
                          <a:noFill/>
                        </a:lnB>
                        <a:lnTlToBr w="12700" cmpd="sng">
                          <a:noFill/>
                          <a:prstDash val="solid"/>
                        </a:lnTlToBr>
                        <a:lnBlToTr w="12700" cmpd="sng">
                          <a:noFill/>
                          <a:prstDash val="solid"/>
                        </a:lnBlToTr>
                        <a:blipFill>
                          <a:blip r:embed="rId3"/>
                          <a:stretch>
                            <a:fillRect t="-161000" r="-634831" b="-262000"/>
                          </a:stretch>
                        </a:blipFill>
                      </a:tcPr>
                    </a:tc>
                    <a:tc>
                      <a:txBody>
                        <a:bodyPr/>
                        <a:lstStyle/>
                        <a:p>
                          <a:endParaRPr lang="en-US"/>
                        </a:p>
                      </a:txBody>
                      <a:tcPr anchor="ctr">
                        <a:lnL w="12700" cap="flat" cmpd="sng" algn="ctr">
                          <a:solidFill>
                            <a:schemeClr val="tx1"/>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blipFill>
                          <a:blip r:embed="rId3"/>
                          <a:stretch>
                            <a:fillRect l="-158929" t="-161000" r="-908929" b="-262000"/>
                          </a:stretch>
                        </a:blipFill>
                      </a:tcPr>
                    </a:tc>
                    <a:tc>
                      <a:txBody>
                        <a:bodyPr/>
                        <a:lstStyle/>
                        <a:p>
                          <a:endParaRPr lang="en-US"/>
                        </a:p>
                      </a:txBody>
                      <a:tcPr anchor="ctr">
                        <a:lnL>
                          <a:noFill/>
                        </a:lnL>
                        <a:lnR>
                          <a:noFill/>
                        </a:lnR>
                        <a:lnT>
                          <a:noFill/>
                        </a:lnT>
                        <a:lnB>
                          <a:noFill/>
                        </a:lnB>
                        <a:lnTlToBr w="12700" cmpd="sng">
                          <a:noFill/>
                          <a:prstDash val="solid"/>
                        </a:lnTlToBr>
                        <a:lnBlToTr w="12700" cmpd="sng">
                          <a:noFill/>
                          <a:prstDash val="solid"/>
                        </a:lnBlToTr>
                        <a:blipFill>
                          <a:blip r:embed="rId3"/>
                          <a:stretch>
                            <a:fillRect l="-198630" t="-161000" r="-597260" b="-262000"/>
                          </a:stretch>
                        </a:blipFill>
                      </a:tcPr>
                    </a:tc>
                    <a:tc>
                      <a:txBody>
                        <a:bodyPr/>
                        <a:lstStyle/>
                        <a:p>
                          <a:endParaRPr lang="en-US"/>
                        </a:p>
                      </a:txBody>
                      <a:tcPr anchor="ctr">
                        <a:lnL>
                          <a:noFill/>
                        </a:lnL>
                        <a:lnR>
                          <a:noFill/>
                        </a:lnR>
                        <a:lnT>
                          <a:noFill/>
                        </a:lnT>
                        <a:lnB>
                          <a:noFill/>
                        </a:lnB>
                        <a:lnTlToBr w="12700" cmpd="sng">
                          <a:noFill/>
                          <a:prstDash val="solid"/>
                        </a:lnTlToBr>
                        <a:lnBlToTr w="12700" cmpd="sng">
                          <a:noFill/>
                          <a:prstDash val="solid"/>
                        </a:lnBlToTr>
                        <a:blipFill>
                          <a:blip r:embed="rId3"/>
                          <a:stretch>
                            <a:fillRect l="-300690" t="-161000" r="-501379" b="-262000"/>
                          </a:stretch>
                        </a:blipFill>
                      </a:tcPr>
                    </a:tc>
                    <a:tc>
                      <a:txBody>
                        <a:bodyPr/>
                        <a:lstStyle/>
                        <a:p>
                          <a:endParaRPr lang="en-US"/>
                        </a:p>
                      </a:txBody>
                      <a:tcPr anchor="ctr">
                        <a:lnL>
                          <a:noFill/>
                        </a:lnL>
                        <a:lnR>
                          <a:noFill/>
                        </a:lnR>
                        <a:lnT>
                          <a:noFill/>
                        </a:lnT>
                        <a:lnB>
                          <a:noFill/>
                        </a:lnB>
                        <a:lnTlToBr w="12700" cmpd="sng">
                          <a:noFill/>
                          <a:prstDash val="solid"/>
                        </a:lnTlToBr>
                        <a:lnBlToTr w="12700" cmpd="sng">
                          <a:noFill/>
                          <a:prstDash val="solid"/>
                        </a:lnBlToTr>
                        <a:blipFill>
                          <a:blip r:embed="rId3"/>
                          <a:stretch>
                            <a:fillRect l="-400690" t="-161000" r="-401379" b="-262000"/>
                          </a:stretch>
                        </a:blipFill>
                      </a:tcPr>
                    </a:tc>
                    <a:tc>
                      <a:txBody>
                        <a:bodyPr/>
                        <a:lstStyle/>
                        <a:p>
                          <a:endParaRPr lang="en-US"/>
                        </a:p>
                      </a:txBody>
                      <a:tcPr anchor="ctr">
                        <a:lnL>
                          <a:noFill/>
                        </a:lnL>
                        <a:lnR>
                          <a:noFill/>
                        </a:lnR>
                        <a:lnT>
                          <a:noFill/>
                        </a:lnT>
                        <a:lnB>
                          <a:noFill/>
                        </a:lnB>
                        <a:lnTlToBr w="12700" cmpd="sng">
                          <a:noFill/>
                          <a:prstDash val="solid"/>
                        </a:lnTlToBr>
                        <a:lnBlToTr w="12700" cmpd="sng">
                          <a:noFill/>
                          <a:prstDash val="solid"/>
                        </a:lnBlToTr>
                        <a:blipFill>
                          <a:blip r:embed="rId3"/>
                          <a:stretch>
                            <a:fillRect l="-500690" t="-161000" r="-301379" b="-262000"/>
                          </a:stretch>
                        </a:blipFill>
                      </a:tcPr>
                    </a:tc>
                    <a:tc>
                      <a:txBody>
                        <a:bodyPr/>
                        <a:lstStyle/>
                        <a:p>
                          <a:endParaRPr lang="en-US"/>
                        </a:p>
                      </a:txBody>
                      <a:tcPr anchor="ctr">
                        <a:lnL>
                          <a:noFill/>
                        </a:lnL>
                        <a:lnR>
                          <a:noFill/>
                        </a:lnR>
                        <a:lnT>
                          <a:noFill/>
                        </a:lnT>
                        <a:lnB>
                          <a:noFill/>
                        </a:lnB>
                        <a:lnTlToBr w="12700" cmpd="sng">
                          <a:noFill/>
                          <a:prstDash val="solid"/>
                        </a:lnTlToBr>
                        <a:lnBlToTr w="12700" cmpd="sng">
                          <a:noFill/>
                          <a:prstDash val="solid"/>
                        </a:lnBlToTr>
                        <a:blipFill>
                          <a:blip r:embed="rId3"/>
                          <a:stretch>
                            <a:fillRect l="-596575" t="-161000" r="-199315" b="-262000"/>
                          </a:stretch>
                        </a:blipFill>
                      </a:tcPr>
                    </a:tc>
                    <a:tc>
                      <a:txBody>
                        <a:bodyPr/>
                        <a:lstStyle/>
                        <a:p>
                          <a:endParaRPr lang="en-US"/>
                        </a:p>
                      </a:txBody>
                      <a:tcPr anchor="ctr">
                        <a:lnL>
                          <a:noFill/>
                        </a:lnL>
                        <a:lnR>
                          <a:noFill/>
                        </a:lnR>
                        <a:lnT>
                          <a:noFill/>
                        </a:lnT>
                        <a:lnB>
                          <a:noFill/>
                        </a:lnB>
                        <a:lnTlToBr w="12700" cmpd="sng">
                          <a:noFill/>
                          <a:prstDash val="solid"/>
                        </a:lnTlToBr>
                        <a:lnBlToTr w="12700" cmpd="sng">
                          <a:noFill/>
                          <a:prstDash val="solid"/>
                        </a:lnBlToTr>
                        <a:blipFill>
                          <a:blip r:embed="rId3"/>
                          <a:stretch>
                            <a:fillRect l="-701379" t="-161000" r="-100690" b="-262000"/>
                          </a:stretch>
                        </a:blipFill>
                      </a:tcPr>
                    </a:tc>
                    <a:tc>
                      <a:txBody>
                        <a:bodyPr/>
                        <a:lstStyle/>
                        <a:p>
                          <a:endParaRPr lang="en-US"/>
                        </a:p>
                      </a:txBody>
                      <a:tcPr anchor="ctr">
                        <a:lnL>
                          <a:noFill/>
                        </a:lnL>
                        <a:lnR>
                          <a:noFill/>
                        </a:lnR>
                        <a:lnT>
                          <a:noFill/>
                        </a:lnT>
                        <a:lnB>
                          <a:noFill/>
                        </a:lnB>
                        <a:lnTlToBr w="12700" cmpd="sng">
                          <a:noFill/>
                          <a:prstDash val="solid"/>
                        </a:lnTlToBr>
                        <a:lnBlToTr w="12700" cmpd="sng">
                          <a:noFill/>
                          <a:prstDash val="solid"/>
                        </a:lnBlToTr>
                        <a:blipFill>
                          <a:blip r:embed="rId3"/>
                          <a:stretch>
                            <a:fillRect l="-801379" t="-161000" r="-690" b="-262000"/>
                          </a:stretch>
                        </a:blipFill>
                      </a:tcPr>
                    </a:tc>
                    <a:extLst>
                      <a:ext uri="{0D108BD9-81ED-4DB2-BD59-A6C34878D82A}">
                        <a16:rowId xmlns:a16="http://schemas.microsoft.com/office/drawing/2014/main" val="4055777531"/>
                      </a:ext>
                    </a:extLst>
                  </a:tr>
                  <a:tr h="611378">
                    <a:tc>
                      <a:txBody>
                        <a:bodyPr/>
                        <a:lstStyle/>
                        <a:p>
                          <a:endParaRPr lang="en-US"/>
                        </a:p>
                      </a:txBody>
                      <a:tcPr anchor="ctr">
                        <a:lnL>
                          <a:noFill/>
                        </a:lnL>
                        <a:lnR w="12700" cap="flat" cmpd="sng" algn="ctr">
                          <a:solidFill>
                            <a:schemeClr val="tx1"/>
                          </a:solidFill>
                          <a:prstDash val="solid"/>
                          <a:round/>
                          <a:headEnd type="none" w="med" len="med"/>
                          <a:tailEnd type="none" w="med" len="med"/>
                        </a:lnR>
                        <a:lnT>
                          <a:noFill/>
                        </a:lnT>
                        <a:lnB>
                          <a:noFill/>
                        </a:lnB>
                        <a:lnTlToBr w="12700" cmpd="sng">
                          <a:noFill/>
                          <a:prstDash val="solid"/>
                        </a:lnTlToBr>
                        <a:lnBlToTr w="12700" cmpd="sng">
                          <a:noFill/>
                          <a:prstDash val="solid"/>
                        </a:lnBlToTr>
                        <a:blipFill>
                          <a:blip r:embed="rId3"/>
                          <a:stretch>
                            <a:fillRect t="-261000" r="-634831" b="-162000"/>
                          </a:stretch>
                        </a:blipFill>
                      </a:tcPr>
                    </a:tc>
                    <a:tc>
                      <a:txBody>
                        <a:bodyPr/>
                        <a:lstStyle/>
                        <a:p>
                          <a:endParaRPr lang="en-US"/>
                        </a:p>
                      </a:txBody>
                      <a:tcPr anchor="ctr">
                        <a:lnL w="12700" cap="flat" cmpd="sng" algn="ctr">
                          <a:solidFill>
                            <a:schemeClr val="tx1"/>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blipFill>
                          <a:blip r:embed="rId3"/>
                          <a:stretch>
                            <a:fillRect l="-158929" t="-261000" r="-908929" b="-162000"/>
                          </a:stretch>
                        </a:blipFill>
                      </a:tcPr>
                    </a:tc>
                    <a:tc>
                      <a:txBody>
                        <a:bodyPr/>
                        <a:lstStyle/>
                        <a:p>
                          <a:endParaRPr lang="en-US"/>
                        </a:p>
                      </a:txBody>
                      <a:tcPr anchor="ctr">
                        <a:lnL>
                          <a:noFill/>
                        </a:lnL>
                        <a:lnR>
                          <a:noFill/>
                        </a:lnR>
                        <a:lnT>
                          <a:noFill/>
                        </a:lnT>
                        <a:lnB>
                          <a:noFill/>
                        </a:lnB>
                        <a:lnTlToBr w="12700" cmpd="sng">
                          <a:noFill/>
                          <a:prstDash val="solid"/>
                        </a:lnTlToBr>
                        <a:lnBlToTr w="12700" cmpd="sng">
                          <a:noFill/>
                          <a:prstDash val="solid"/>
                        </a:lnBlToTr>
                        <a:blipFill>
                          <a:blip r:embed="rId3"/>
                          <a:stretch>
                            <a:fillRect l="-198630" t="-261000" r="-597260" b="-162000"/>
                          </a:stretch>
                        </a:blipFill>
                      </a:tcPr>
                    </a:tc>
                    <a:tc>
                      <a:txBody>
                        <a:bodyPr/>
                        <a:lstStyle/>
                        <a:p>
                          <a:endParaRPr lang="en-US"/>
                        </a:p>
                      </a:txBody>
                      <a:tcPr anchor="ctr">
                        <a:lnL>
                          <a:noFill/>
                        </a:lnL>
                        <a:lnR>
                          <a:noFill/>
                        </a:lnR>
                        <a:lnT>
                          <a:noFill/>
                        </a:lnT>
                        <a:lnB>
                          <a:noFill/>
                        </a:lnB>
                        <a:lnTlToBr w="12700" cmpd="sng">
                          <a:noFill/>
                          <a:prstDash val="solid"/>
                        </a:lnTlToBr>
                        <a:lnBlToTr w="12700" cmpd="sng">
                          <a:noFill/>
                          <a:prstDash val="solid"/>
                        </a:lnBlToTr>
                        <a:blipFill>
                          <a:blip r:embed="rId3"/>
                          <a:stretch>
                            <a:fillRect l="-300690" t="-261000" r="-501379" b="-162000"/>
                          </a:stretch>
                        </a:blipFill>
                      </a:tcPr>
                    </a:tc>
                    <a:tc>
                      <a:txBody>
                        <a:bodyPr/>
                        <a:lstStyle/>
                        <a:p>
                          <a:endParaRPr lang="en-US"/>
                        </a:p>
                      </a:txBody>
                      <a:tcPr anchor="ctr">
                        <a:lnL>
                          <a:noFill/>
                        </a:lnL>
                        <a:lnR>
                          <a:noFill/>
                        </a:lnR>
                        <a:lnT>
                          <a:noFill/>
                        </a:lnT>
                        <a:lnB>
                          <a:noFill/>
                        </a:lnB>
                        <a:lnTlToBr w="12700" cmpd="sng">
                          <a:noFill/>
                          <a:prstDash val="solid"/>
                        </a:lnTlToBr>
                        <a:lnBlToTr w="12700" cmpd="sng">
                          <a:noFill/>
                          <a:prstDash val="solid"/>
                        </a:lnBlToTr>
                        <a:blipFill>
                          <a:blip r:embed="rId3"/>
                          <a:stretch>
                            <a:fillRect l="-400690" t="-261000" r="-401379" b="-162000"/>
                          </a:stretch>
                        </a:blipFill>
                      </a:tcPr>
                    </a:tc>
                    <a:tc>
                      <a:txBody>
                        <a:bodyPr/>
                        <a:lstStyle/>
                        <a:p>
                          <a:endParaRPr lang="en-US"/>
                        </a:p>
                      </a:txBody>
                      <a:tcPr anchor="ctr">
                        <a:lnL>
                          <a:noFill/>
                        </a:lnL>
                        <a:lnR>
                          <a:noFill/>
                        </a:lnR>
                        <a:lnT>
                          <a:noFill/>
                        </a:lnT>
                        <a:lnB>
                          <a:noFill/>
                        </a:lnB>
                        <a:lnTlToBr w="12700" cmpd="sng">
                          <a:noFill/>
                          <a:prstDash val="solid"/>
                        </a:lnTlToBr>
                        <a:lnBlToTr w="12700" cmpd="sng">
                          <a:noFill/>
                          <a:prstDash val="solid"/>
                        </a:lnBlToTr>
                        <a:blipFill>
                          <a:blip r:embed="rId3"/>
                          <a:stretch>
                            <a:fillRect l="-500690" t="-261000" r="-301379" b="-162000"/>
                          </a:stretch>
                        </a:blipFill>
                      </a:tcPr>
                    </a:tc>
                    <a:tc>
                      <a:txBody>
                        <a:bodyPr/>
                        <a:lstStyle/>
                        <a:p>
                          <a:endParaRPr lang="en-US"/>
                        </a:p>
                      </a:txBody>
                      <a:tcPr anchor="ctr">
                        <a:lnL>
                          <a:noFill/>
                        </a:lnL>
                        <a:lnR>
                          <a:noFill/>
                        </a:lnR>
                        <a:lnT>
                          <a:noFill/>
                        </a:lnT>
                        <a:lnB>
                          <a:noFill/>
                        </a:lnB>
                        <a:lnTlToBr w="12700" cmpd="sng">
                          <a:noFill/>
                          <a:prstDash val="solid"/>
                        </a:lnTlToBr>
                        <a:lnBlToTr w="12700" cmpd="sng">
                          <a:noFill/>
                          <a:prstDash val="solid"/>
                        </a:lnBlToTr>
                        <a:blipFill>
                          <a:blip r:embed="rId3"/>
                          <a:stretch>
                            <a:fillRect l="-596575" t="-261000" r="-199315" b="-162000"/>
                          </a:stretch>
                        </a:blipFill>
                      </a:tcPr>
                    </a:tc>
                    <a:tc>
                      <a:txBody>
                        <a:bodyPr/>
                        <a:lstStyle/>
                        <a:p>
                          <a:endParaRPr lang="en-US"/>
                        </a:p>
                      </a:txBody>
                      <a:tcPr anchor="ctr">
                        <a:lnL>
                          <a:noFill/>
                        </a:lnL>
                        <a:lnR>
                          <a:noFill/>
                        </a:lnR>
                        <a:lnT>
                          <a:noFill/>
                        </a:lnT>
                        <a:lnB>
                          <a:noFill/>
                        </a:lnB>
                        <a:lnTlToBr w="12700" cmpd="sng">
                          <a:noFill/>
                          <a:prstDash val="solid"/>
                        </a:lnTlToBr>
                        <a:lnBlToTr w="12700" cmpd="sng">
                          <a:noFill/>
                          <a:prstDash val="solid"/>
                        </a:lnBlToTr>
                        <a:blipFill>
                          <a:blip r:embed="rId3"/>
                          <a:stretch>
                            <a:fillRect l="-701379" t="-261000" r="-100690" b="-162000"/>
                          </a:stretch>
                        </a:blipFill>
                      </a:tcPr>
                    </a:tc>
                    <a:tc>
                      <a:txBody>
                        <a:bodyPr/>
                        <a:lstStyle/>
                        <a:p>
                          <a:endParaRPr lang="en-US"/>
                        </a:p>
                      </a:txBody>
                      <a:tcPr anchor="ctr">
                        <a:lnL>
                          <a:noFill/>
                        </a:lnL>
                        <a:lnR>
                          <a:noFill/>
                        </a:lnR>
                        <a:lnT>
                          <a:noFill/>
                        </a:lnT>
                        <a:lnB>
                          <a:noFill/>
                        </a:lnB>
                        <a:lnTlToBr w="12700" cmpd="sng">
                          <a:noFill/>
                          <a:prstDash val="solid"/>
                        </a:lnTlToBr>
                        <a:lnBlToTr w="12700" cmpd="sng">
                          <a:noFill/>
                          <a:prstDash val="solid"/>
                        </a:lnBlToTr>
                        <a:blipFill>
                          <a:blip r:embed="rId3"/>
                          <a:stretch>
                            <a:fillRect l="-801379" t="-261000" r="-690" b="-162000"/>
                          </a:stretch>
                        </a:blipFill>
                      </a:tcPr>
                    </a:tc>
                    <a:extLst>
                      <a:ext uri="{0D108BD9-81ED-4DB2-BD59-A6C34878D82A}">
                        <a16:rowId xmlns:a16="http://schemas.microsoft.com/office/drawing/2014/main" val="4251375822"/>
                      </a:ext>
                    </a:extLst>
                  </a:tr>
                  <a:tr h="370840">
                    <a:tc>
                      <a:txBody>
                        <a:bodyPr/>
                        <a:lstStyle/>
                        <a:p>
                          <a:endParaRPr lang="en-US"/>
                        </a:p>
                      </a:txBody>
                      <a:tcPr anchor="ctr">
                        <a:lnL>
                          <a:noFill/>
                        </a:lnL>
                        <a:lnR w="12700" cap="flat" cmpd="sng" algn="ctr">
                          <a:solidFill>
                            <a:schemeClr val="tx1"/>
                          </a:solidFill>
                          <a:prstDash val="solid"/>
                          <a:round/>
                          <a:headEnd type="none" w="med" len="med"/>
                          <a:tailEnd type="none" w="med" len="med"/>
                        </a:lnR>
                        <a:lnT>
                          <a:noFill/>
                        </a:lnT>
                        <a:lnB>
                          <a:noFill/>
                        </a:lnB>
                        <a:lnTlToBr w="12700" cmpd="sng">
                          <a:noFill/>
                          <a:prstDash val="solid"/>
                        </a:lnTlToBr>
                        <a:lnBlToTr w="12700" cmpd="sng">
                          <a:noFill/>
                          <a:prstDash val="solid"/>
                        </a:lnBlToTr>
                        <a:blipFill>
                          <a:blip r:embed="rId3"/>
                          <a:stretch>
                            <a:fillRect t="-591803" r="-634831" b="-165574"/>
                          </a:stretch>
                        </a:blipFill>
                      </a:tcPr>
                    </a:tc>
                    <a:tc>
                      <a:txBody>
                        <a:bodyPr/>
                        <a:lstStyle/>
                        <a:p>
                          <a:endParaRPr lang="en-US"/>
                        </a:p>
                      </a:txBody>
                      <a:tcPr anchor="ctr">
                        <a:lnL w="12700" cap="flat" cmpd="sng" algn="ctr">
                          <a:solidFill>
                            <a:schemeClr val="tx1"/>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blipFill>
                          <a:blip r:embed="rId3"/>
                          <a:stretch>
                            <a:fillRect l="-158929" t="-591803" r="-908929" b="-165574"/>
                          </a:stretch>
                        </a:blipFill>
                      </a:tcPr>
                    </a:tc>
                    <a:tc>
                      <a:txBody>
                        <a:bodyPr/>
                        <a:lstStyle/>
                        <a:p>
                          <a:endParaRPr lang="zh-CN" altLang="en-US" b="0" dirty="0">
                            <a:ln>
                              <a:noFill/>
                            </a:ln>
                          </a:endParaRPr>
                        </a:p>
                      </a:txBody>
                      <a:tcPr anchor="ctr">
                        <a:lnL>
                          <a:noFill/>
                        </a:lnL>
                        <a:lnR>
                          <a:noFill/>
                        </a:lnR>
                        <a:lnT>
                          <a:noFill/>
                        </a:lnT>
                        <a:lnB>
                          <a:noFill/>
                        </a:lnB>
                        <a:lnTlToBr w="12700" cmpd="sng">
                          <a:noFill/>
                          <a:prstDash val="solid"/>
                        </a:lnTlToBr>
                        <a:lnBlToTr w="12700" cmpd="sng">
                          <a:noFill/>
                          <a:prstDash val="solid"/>
                        </a:lnBlToTr>
                      </a:tcPr>
                    </a:tc>
                    <a:tc>
                      <a:txBody>
                        <a:bodyPr/>
                        <a:lstStyle/>
                        <a:p>
                          <a:endParaRPr lang="zh-CN" altLang="en-US" b="0" dirty="0">
                            <a:ln>
                              <a:noFill/>
                            </a:ln>
                          </a:endParaRPr>
                        </a:p>
                      </a:txBody>
                      <a:tcPr anchor="ctr">
                        <a:lnL>
                          <a:noFill/>
                        </a:lnL>
                        <a:lnR>
                          <a:noFill/>
                        </a:lnR>
                        <a:lnT>
                          <a:noFill/>
                        </a:lnT>
                        <a:lnB>
                          <a:noFill/>
                        </a:lnB>
                        <a:lnTlToBr w="12700" cmpd="sng">
                          <a:noFill/>
                          <a:prstDash val="solid"/>
                        </a:lnTlToBr>
                        <a:lnBlToTr w="12700" cmpd="sng">
                          <a:noFill/>
                          <a:prstDash val="solid"/>
                        </a:lnBlToTr>
                      </a:tcPr>
                    </a:tc>
                    <a:tc>
                      <a:txBody>
                        <a:bodyPr/>
                        <a:lstStyle/>
                        <a:p>
                          <a:endParaRPr lang="zh-CN" altLang="en-US" b="0" dirty="0">
                            <a:ln>
                              <a:noFill/>
                            </a:ln>
                          </a:endParaRPr>
                        </a:p>
                      </a:txBody>
                      <a:tcPr anchor="ctr">
                        <a:lnL>
                          <a:noFill/>
                        </a:lnL>
                        <a:lnR>
                          <a:noFill/>
                        </a:lnR>
                        <a:lnT>
                          <a:noFill/>
                        </a:lnT>
                        <a:lnB>
                          <a:noFill/>
                        </a:lnB>
                        <a:lnTlToBr w="12700" cmpd="sng">
                          <a:noFill/>
                          <a:prstDash val="solid"/>
                        </a:lnTlToBr>
                        <a:lnBlToTr w="12700" cmpd="sng">
                          <a:noFill/>
                          <a:prstDash val="solid"/>
                        </a:lnBlToTr>
                      </a:tcPr>
                    </a:tc>
                    <a:tc>
                      <a:txBody>
                        <a:bodyPr/>
                        <a:lstStyle/>
                        <a:p>
                          <a:endParaRPr lang="zh-CN" altLang="en-US" b="0" dirty="0">
                            <a:ln>
                              <a:noFill/>
                            </a:ln>
                          </a:endParaRPr>
                        </a:p>
                      </a:txBody>
                      <a:tcPr anchor="ctr">
                        <a:lnL>
                          <a:noFill/>
                        </a:lnL>
                        <a:lnR>
                          <a:noFill/>
                        </a:lnR>
                        <a:lnT>
                          <a:noFill/>
                        </a:lnT>
                        <a:lnB>
                          <a:noFill/>
                        </a:lnB>
                        <a:lnTlToBr w="12700" cmpd="sng">
                          <a:noFill/>
                          <a:prstDash val="solid"/>
                        </a:lnTlToBr>
                        <a:lnBlToTr w="12700" cmpd="sng">
                          <a:noFill/>
                          <a:prstDash val="solid"/>
                        </a:lnBlToTr>
                      </a:tcPr>
                    </a:tc>
                    <a:tc>
                      <a:txBody>
                        <a:bodyPr/>
                        <a:lstStyle/>
                        <a:p>
                          <a:endParaRPr lang="zh-CN" altLang="en-US" b="0" dirty="0">
                            <a:ln>
                              <a:noFill/>
                            </a:ln>
                          </a:endParaRPr>
                        </a:p>
                      </a:txBody>
                      <a:tcPr anchor="ctr">
                        <a:lnL>
                          <a:noFill/>
                        </a:lnL>
                        <a:lnR>
                          <a:noFill/>
                        </a:lnR>
                        <a:lnT>
                          <a:noFill/>
                        </a:lnT>
                        <a:lnB>
                          <a:noFill/>
                        </a:lnB>
                        <a:lnTlToBr w="12700" cmpd="sng">
                          <a:noFill/>
                          <a:prstDash val="solid"/>
                        </a:lnTlToBr>
                        <a:lnBlToTr w="12700" cmpd="sng">
                          <a:noFill/>
                          <a:prstDash val="solid"/>
                        </a:lnBlToTr>
                      </a:tcPr>
                    </a:tc>
                    <a:tc>
                      <a:txBody>
                        <a:bodyPr/>
                        <a:lstStyle/>
                        <a:p>
                          <a:endParaRPr lang="zh-CN" altLang="en-US" b="0" dirty="0">
                            <a:ln>
                              <a:noFill/>
                            </a:ln>
                          </a:endParaRPr>
                        </a:p>
                      </a:txBody>
                      <a:tcPr anchor="ctr">
                        <a:lnL>
                          <a:noFill/>
                        </a:lnL>
                        <a:lnR>
                          <a:noFill/>
                        </a:lnR>
                        <a:lnT>
                          <a:noFill/>
                        </a:lnT>
                        <a:lnB>
                          <a:noFill/>
                        </a:lnB>
                        <a:lnTlToBr w="12700" cmpd="sng">
                          <a:noFill/>
                          <a:prstDash val="solid"/>
                        </a:lnTlToBr>
                        <a:lnBlToTr w="12700" cmpd="sng">
                          <a:noFill/>
                          <a:prstDash val="solid"/>
                        </a:lnBlToTr>
                      </a:tcPr>
                    </a:tc>
                    <a:tc>
                      <a:txBody>
                        <a:bodyPr/>
                        <a:lstStyle/>
                        <a:p>
                          <a:endParaRPr lang="en-US"/>
                        </a:p>
                      </a:txBody>
                      <a:tcPr anchor="ctr">
                        <a:lnL>
                          <a:noFill/>
                        </a:lnL>
                        <a:lnR>
                          <a:noFill/>
                        </a:lnR>
                        <a:lnT>
                          <a:noFill/>
                        </a:lnT>
                        <a:lnB>
                          <a:noFill/>
                        </a:lnB>
                        <a:lnTlToBr w="12700" cmpd="sng">
                          <a:noFill/>
                          <a:prstDash val="solid"/>
                        </a:lnTlToBr>
                        <a:lnBlToTr w="12700" cmpd="sng">
                          <a:noFill/>
                          <a:prstDash val="solid"/>
                        </a:lnBlToTr>
                        <a:blipFill>
                          <a:blip r:embed="rId3"/>
                          <a:stretch>
                            <a:fillRect l="-801379" t="-591803" r="-690" b="-165574"/>
                          </a:stretch>
                        </a:blipFill>
                      </a:tcPr>
                    </a:tc>
                    <a:extLst>
                      <a:ext uri="{0D108BD9-81ED-4DB2-BD59-A6C34878D82A}">
                        <a16:rowId xmlns:a16="http://schemas.microsoft.com/office/drawing/2014/main" val="824084037"/>
                      </a:ext>
                    </a:extLst>
                  </a:tr>
                  <a:tr h="606806">
                    <a:tc>
                      <a:txBody>
                        <a:bodyPr/>
                        <a:lstStyle/>
                        <a:p>
                          <a:endParaRPr lang="en-US"/>
                        </a:p>
                      </a:txBody>
                      <a:tcPr anchor="ctr">
                        <a:lnL>
                          <a:noFill/>
                        </a:lnL>
                        <a:lnR w="12700" cap="flat" cmpd="sng" algn="ctr">
                          <a:solidFill>
                            <a:schemeClr val="tx1"/>
                          </a:solidFill>
                          <a:prstDash val="solid"/>
                          <a:round/>
                          <a:headEnd type="none" w="med" len="med"/>
                          <a:tailEnd type="none" w="med" len="med"/>
                        </a:lnR>
                        <a:lnT>
                          <a:noFill/>
                        </a:lnT>
                        <a:lnB w="12700" cmpd="sng">
                          <a:noFill/>
                        </a:lnB>
                        <a:lnTlToBr w="12700" cmpd="sng">
                          <a:noFill/>
                          <a:prstDash val="solid"/>
                        </a:lnTlToBr>
                        <a:lnBlToTr w="12700" cmpd="sng">
                          <a:noFill/>
                          <a:prstDash val="solid"/>
                        </a:lnBlToTr>
                        <a:blipFill>
                          <a:blip r:embed="rId3"/>
                          <a:stretch>
                            <a:fillRect t="-422000" r="-634831" b="-1000"/>
                          </a:stretch>
                        </a:blipFill>
                      </a:tcPr>
                    </a:tc>
                    <a:tc>
                      <a:txBody>
                        <a:bodyPr/>
                        <a:lstStyle/>
                        <a:p>
                          <a:endParaRPr lang="en-US"/>
                        </a:p>
                      </a:txBody>
                      <a:tcPr anchor="ctr">
                        <a:lnL w="12700" cap="flat" cmpd="sng" algn="ctr">
                          <a:solidFill>
                            <a:schemeClr val="tx1"/>
                          </a:solidFill>
                          <a:prstDash val="solid"/>
                          <a:round/>
                          <a:headEnd type="none" w="med" len="med"/>
                          <a:tailEnd type="none" w="med" len="med"/>
                        </a:lnL>
                        <a:lnR>
                          <a:noFill/>
                        </a:lnR>
                        <a:lnT>
                          <a:noFill/>
                        </a:lnT>
                        <a:lnB w="12700" cmpd="sng">
                          <a:noFill/>
                        </a:lnB>
                        <a:lnTlToBr w="12700" cmpd="sng">
                          <a:noFill/>
                          <a:prstDash val="solid"/>
                        </a:lnTlToBr>
                        <a:lnBlToTr w="12700" cmpd="sng">
                          <a:noFill/>
                          <a:prstDash val="solid"/>
                        </a:lnBlToTr>
                        <a:blipFill>
                          <a:blip r:embed="rId3"/>
                          <a:stretch>
                            <a:fillRect l="-158929" t="-422000" r="-908929" b="-1000"/>
                          </a:stretch>
                        </a:blipFill>
                      </a:tcPr>
                    </a:tc>
                    <a:tc>
                      <a:txBody>
                        <a:bodyPr/>
                        <a:lstStyle/>
                        <a:p>
                          <a:endParaRPr lang="en-US"/>
                        </a:p>
                      </a:txBody>
                      <a:tcPr anchor="ctr">
                        <a:lnL>
                          <a:noFill/>
                        </a:lnL>
                        <a:lnR>
                          <a:noFill/>
                        </a:lnR>
                        <a:lnT>
                          <a:noFill/>
                        </a:lnT>
                        <a:lnB w="12700" cmpd="sng">
                          <a:noFill/>
                        </a:lnB>
                        <a:lnTlToBr w="12700" cmpd="sng">
                          <a:noFill/>
                          <a:prstDash val="solid"/>
                        </a:lnTlToBr>
                        <a:lnBlToTr w="12700" cmpd="sng">
                          <a:noFill/>
                          <a:prstDash val="solid"/>
                        </a:lnBlToTr>
                        <a:blipFill>
                          <a:blip r:embed="rId3"/>
                          <a:stretch>
                            <a:fillRect l="-198630" t="-422000" r="-597260" b="-1000"/>
                          </a:stretch>
                        </a:blipFill>
                      </a:tcPr>
                    </a:tc>
                    <a:tc>
                      <a:txBody>
                        <a:bodyPr/>
                        <a:lstStyle/>
                        <a:p>
                          <a:endParaRPr lang="en-US"/>
                        </a:p>
                      </a:txBody>
                      <a:tcPr anchor="ctr">
                        <a:lnL>
                          <a:noFill/>
                        </a:lnL>
                        <a:lnR>
                          <a:noFill/>
                        </a:lnR>
                        <a:lnT>
                          <a:noFill/>
                        </a:lnT>
                        <a:lnB w="12700" cmpd="sng">
                          <a:noFill/>
                        </a:lnB>
                        <a:lnTlToBr w="12700" cmpd="sng">
                          <a:noFill/>
                          <a:prstDash val="solid"/>
                        </a:lnTlToBr>
                        <a:lnBlToTr w="12700" cmpd="sng">
                          <a:noFill/>
                          <a:prstDash val="solid"/>
                        </a:lnBlToTr>
                        <a:blipFill>
                          <a:blip r:embed="rId3"/>
                          <a:stretch>
                            <a:fillRect l="-300690" t="-422000" r="-501379" b="-1000"/>
                          </a:stretch>
                        </a:blipFill>
                      </a:tcPr>
                    </a:tc>
                    <a:tc>
                      <a:txBody>
                        <a:bodyPr/>
                        <a:lstStyle/>
                        <a:p>
                          <a:endParaRPr lang="en-US"/>
                        </a:p>
                      </a:txBody>
                      <a:tcPr anchor="ctr">
                        <a:lnL>
                          <a:noFill/>
                        </a:lnL>
                        <a:lnR>
                          <a:noFill/>
                        </a:lnR>
                        <a:lnT>
                          <a:noFill/>
                        </a:lnT>
                        <a:lnB w="12700" cmpd="sng">
                          <a:noFill/>
                        </a:lnB>
                        <a:lnTlToBr w="12700" cmpd="sng">
                          <a:noFill/>
                          <a:prstDash val="solid"/>
                        </a:lnTlToBr>
                        <a:lnBlToTr w="12700" cmpd="sng">
                          <a:noFill/>
                          <a:prstDash val="solid"/>
                        </a:lnBlToTr>
                        <a:blipFill>
                          <a:blip r:embed="rId3"/>
                          <a:stretch>
                            <a:fillRect l="-400690" t="-422000" r="-401379" b="-1000"/>
                          </a:stretch>
                        </a:blipFill>
                      </a:tcPr>
                    </a:tc>
                    <a:tc>
                      <a:txBody>
                        <a:bodyPr/>
                        <a:lstStyle/>
                        <a:p>
                          <a:endParaRPr lang="en-US"/>
                        </a:p>
                      </a:txBody>
                      <a:tcPr anchor="ctr">
                        <a:lnL>
                          <a:noFill/>
                        </a:lnL>
                        <a:lnR>
                          <a:noFill/>
                        </a:lnR>
                        <a:lnT>
                          <a:noFill/>
                        </a:lnT>
                        <a:lnB w="12700" cmpd="sng">
                          <a:noFill/>
                        </a:lnB>
                        <a:lnTlToBr w="12700" cmpd="sng">
                          <a:noFill/>
                          <a:prstDash val="solid"/>
                        </a:lnTlToBr>
                        <a:lnBlToTr w="12700" cmpd="sng">
                          <a:noFill/>
                          <a:prstDash val="solid"/>
                        </a:lnBlToTr>
                        <a:blipFill>
                          <a:blip r:embed="rId3"/>
                          <a:stretch>
                            <a:fillRect l="-500690" t="-422000" r="-301379" b="-1000"/>
                          </a:stretch>
                        </a:blipFill>
                      </a:tcPr>
                    </a:tc>
                    <a:tc>
                      <a:txBody>
                        <a:bodyPr/>
                        <a:lstStyle/>
                        <a:p>
                          <a:pPr/>
                          <a:endParaRPr lang="zh-CN" altLang="en-US" b="0" dirty="0">
                            <a:ln>
                              <a:noFill/>
                            </a:ln>
                          </a:endParaRPr>
                        </a:p>
                      </a:txBody>
                      <a:tcPr anchor="ctr">
                        <a:lnL>
                          <a:noFill/>
                        </a:lnL>
                        <a:lnR>
                          <a:noFill/>
                        </a:lnR>
                        <a:lnT>
                          <a:noFill/>
                        </a:lnT>
                        <a:lnB w="12700" cmpd="sng">
                          <a:noFill/>
                        </a:lnB>
                        <a:lnTlToBr w="12700" cmpd="sng">
                          <a:noFill/>
                          <a:prstDash val="solid"/>
                        </a:lnTlToBr>
                        <a:lnBlToTr w="12700" cmpd="sng">
                          <a:noFill/>
                          <a:prstDash val="solid"/>
                        </a:lnBlToTr>
                      </a:tcPr>
                    </a:tc>
                    <a:tc>
                      <a:txBody>
                        <a:bodyPr/>
                        <a:lstStyle/>
                        <a:p>
                          <a:pPr/>
                          <a:endParaRPr lang="zh-CN" altLang="en-US" b="0" dirty="0">
                            <a:ln>
                              <a:noFill/>
                            </a:ln>
                          </a:endParaRPr>
                        </a:p>
                      </a:txBody>
                      <a:tcPr anchor="ctr">
                        <a:lnL>
                          <a:noFill/>
                        </a:lnL>
                        <a:lnR>
                          <a:noFill/>
                        </a:lnR>
                        <a:lnT>
                          <a:noFill/>
                        </a:lnT>
                        <a:lnB w="12700" cmpd="sng">
                          <a:noFill/>
                        </a:lnB>
                        <a:lnTlToBr w="12700" cmpd="sng">
                          <a:noFill/>
                          <a:prstDash val="solid"/>
                        </a:lnTlToBr>
                        <a:lnBlToTr w="12700" cmpd="sng">
                          <a:noFill/>
                          <a:prstDash val="solid"/>
                        </a:lnBlToTr>
                      </a:tcPr>
                    </a:tc>
                    <a:tc>
                      <a:txBody>
                        <a:bodyPr/>
                        <a:lstStyle/>
                        <a:p>
                          <a:endParaRPr lang="en-US"/>
                        </a:p>
                      </a:txBody>
                      <a:tcPr anchor="ctr">
                        <a:lnL>
                          <a:noFill/>
                        </a:lnL>
                        <a:lnR>
                          <a:noFill/>
                        </a:lnR>
                        <a:lnT>
                          <a:noFill/>
                        </a:lnT>
                        <a:lnB w="12700" cmpd="sng">
                          <a:noFill/>
                        </a:lnB>
                        <a:lnTlToBr w="12700" cmpd="sng">
                          <a:noFill/>
                          <a:prstDash val="solid"/>
                        </a:lnTlToBr>
                        <a:lnBlToTr w="12700" cmpd="sng">
                          <a:noFill/>
                          <a:prstDash val="solid"/>
                        </a:lnBlToTr>
                        <a:blipFill>
                          <a:blip r:embed="rId3"/>
                          <a:stretch>
                            <a:fillRect l="-801379" t="-422000" r="-690" b="-1000"/>
                          </a:stretch>
                        </a:blipFill>
                      </a:tcPr>
                    </a:tc>
                    <a:extLst>
                      <a:ext uri="{0D108BD9-81ED-4DB2-BD59-A6C34878D82A}">
                        <a16:rowId xmlns:a16="http://schemas.microsoft.com/office/drawing/2014/main" val="362793950"/>
                      </a:ext>
                    </a:extLst>
                  </a:tr>
                </a:tbl>
              </a:graphicData>
            </a:graphic>
          </p:graphicFrame>
        </mc:Fallback>
      </mc:AlternateContent>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84FEDD06-89F9-47DC-8017-A2E390D06247}"/>
                  </a:ext>
                </a:extLst>
              </p:cNvPr>
              <p:cNvSpPr txBox="1"/>
              <p:nvPr/>
            </p:nvSpPr>
            <p:spPr>
              <a:xfrm>
                <a:off x="638490" y="5306073"/>
                <a:ext cx="7459235" cy="769441"/>
              </a:xfrm>
              <a:prstGeom prst="rect">
                <a:avLst/>
              </a:prstGeom>
              <a:noFill/>
            </p:spPr>
            <p:txBody>
              <a:bodyPr wrap="square" rtlCol="0">
                <a:spAutoFit/>
              </a:bodyPr>
              <a:lstStyle/>
              <a:p>
                <a:r>
                  <a:rPr lang="en-US" altLang="zh-CN" sz="2200" dirty="0">
                    <a:latin typeface="Calibri" panose="020F0502020204030204" pitchFamily="34" charset="0"/>
                  </a:rPr>
                  <a:t>Each diagonal sums up to </a:t>
                </a:r>
                <a14:m>
                  <m:oMath xmlns:m="http://schemas.openxmlformats.org/officeDocument/2006/math">
                    <m:r>
                      <a:rPr lang="en-US" altLang="zh-CN" sz="2200" i="1" dirty="0" smtClean="0">
                        <a:latin typeface="Cambria Math" panose="02040503050406030204" pitchFamily="18" charset="0"/>
                      </a:rPr>
                      <m:t>𝑂</m:t>
                    </m:r>
                    <m:d>
                      <m:dPr>
                        <m:ctrlPr>
                          <a:rPr lang="en-US" altLang="zh-CN" sz="2200" i="1" dirty="0" smtClean="0">
                            <a:latin typeface="Cambria Math" panose="02040503050406030204" pitchFamily="18" charset="0"/>
                          </a:rPr>
                        </m:ctrlPr>
                      </m:dPr>
                      <m:e>
                        <m:r>
                          <a:rPr lang="en-US" altLang="zh-CN" sz="2200" i="1" dirty="0" smtClean="0">
                            <a:latin typeface="Cambria Math" panose="02040503050406030204" pitchFamily="18" charset="0"/>
                          </a:rPr>
                          <m:t>1</m:t>
                        </m:r>
                      </m:e>
                    </m:d>
                    <m:r>
                      <a:rPr lang="en-US" altLang="zh-CN" sz="2200" b="0" i="0" dirty="0" smtClean="0">
                        <a:latin typeface="Cambria Math" panose="02040503050406030204" pitchFamily="18" charset="0"/>
                      </a:rPr>
                      <m:t>.</m:t>
                    </m:r>
                  </m:oMath>
                </a14:m>
                <a:endParaRPr lang="en-US" altLang="zh-CN" sz="2200" b="0" dirty="0">
                  <a:latin typeface="Calibri" panose="020F0502020204030204" pitchFamily="34" charset="0"/>
                </a:endParaRPr>
              </a:p>
              <a:p>
                <a:r>
                  <a:rPr lang="en-US" altLang="zh-CN" sz="2200" dirty="0">
                    <a:latin typeface="Calibri" panose="020F0502020204030204" pitchFamily="34" charset="0"/>
                  </a:rPr>
                  <a:t>There are </a:t>
                </a:r>
                <a14:m>
                  <m:oMath xmlns:m="http://schemas.openxmlformats.org/officeDocument/2006/math">
                    <m:r>
                      <a:rPr lang="en-US" altLang="zh-CN" sz="2200" i="1" dirty="0" smtClean="0">
                        <a:latin typeface="Cambria Math" panose="02040503050406030204" pitchFamily="18" charset="0"/>
                      </a:rPr>
                      <m:t>𝑂</m:t>
                    </m:r>
                    <m:r>
                      <a:rPr lang="en-US" altLang="zh-CN" sz="2200" i="1" dirty="0" smtClean="0">
                        <a:latin typeface="Cambria Math" panose="02040503050406030204" pitchFamily="18" charset="0"/>
                      </a:rPr>
                      <m:t>(</m:t>
                    </m:r>
                    <m:r>
                      <a:rPr lang="en-US" altLang="zh-CN" sz="2200" i="1" dirty="0" smtClean="0">
                        <a:latin typeface="Cambria Math" panose="02040503050406030204" pitchFamily="18" charset="0"/>
                      </a:rPr>
                      <m:t>𝑛</m:t>
                    </m:r>
                    <m:r>
                      <a:rPr lang="en-US" altLang="zh-CN" sz="2200" i="1" dirty="0" smtClean="0">
                        <a:latin typeface="Cambria Math" panose="02040503050406030204" pitchFamily="18" charset="0"/>
                      </a:rPr>
                      <m:t>)</m:t>
                    </m:r>
                  </m:oMath>
                </a14:m>
                <a:r>
                  <a:rPr lang="en-US" altLang="zh-CN" sz="2200" dirty="0">
                    <a:latin typeface="Calibri" panose="020F0502020204030204" pitchFamily="34" charset="0"/>
                  </a:rPr>
                  <a:t> diagonals, so the total is </a:t>
                </a:r>
                <a14:m>
                  <m:oMath xmlns:m="http://schemas.openxmlformats.org/officeDocument/2006/math">
                    <m:r>
                      <a:rPr lang="en-US" altLang="zh-CN" sz="2200" i="1" dirty="0" smtClean="0">
                        <a:latin typeface="Cambria Math" panose="02040503050406030204" pitchFamily="18" charset="0"/>
                      </a:rPr>
                      <m:t>𝑂</m:t>
                    </m:r>
                    <m:r>
                      <a:rPr lang="en-US" altLang="zh-CN" sz="2200" i="1" dirty="0" smtClean="0">
                        <a:latin typeface="Cambria Math" panose="02040503050406030204" pitchFamily="18" charset="0"/>
                      </a:rPr>
                      <m:t>(</m:t>
                    </m:r>
                    <m:r>
                      <a:rPr lang="en-US" altLang="zh-CN" sz="2200" i="1" dirty="0" smtClean="0">
                        <a:latin typeface="Cambria Math" panose="02040503050406030204" pitchFamily="18" charset="0"/>
                      </a:rPr>
                      <m:t>𝑛</m:t>
                    </m:r>
                    <m:r>
                      <a:rPr lang="en-US" altLang="zh-CN" sz="2200" i="1" dirty="0" smtClean="0">
                        <a:latin typeface="Cambria Math" panose="02040503050406030204" pitchFamily="18" charset="0"/>
                      </a:rPr>
                      <m:t>)</m:t>
                    </m:r>
                  </m:oMath>
                </a14:m>
                <a:r>
                  <a:rPr lang="en-US" altLang="zh-CN" sz="2200" dirty="0">
                    <a:latin typeface="Calibri" panose="020F0502020204030204" pitchFamily="34" charset="0"/>
                  </a:rPr>
                  <a:t>.</a:t>
                </a:r>
                <a:endParaRPr lang="zh-CN" altLang="en-US" sz="2200" dirty="0">
                  <a:latin typeface="Calibri" panose="020F0502020204030204" pitchFamily="34" charset="0"/>
                </a:endParaRPr>
              </a:p>
            </p:txBody>
          </p:sp>
        </mc:Choice>
        <mc:Fallback xmlns="">
          <p:sp>
            <p:nvSpPr>
              <p:cNvPr id="7" name="文本框 6">
                <a:extLst>
                  <a:ext uri="{FF2B5EF4-FFF2-40B4-BE49-F238E27FC236}">
                    <a16:creationId xmlns:a16="http://schemas.microsoft.com/office/drawing/2014/main" id="{84FEDD06-89F9-47DC-8017-A2E390D06247}"/>
                  </a:ext>
                </a:extLst>
              </p:cNvPr>
              <p:cNvSpPr txBox="1">
                <a:spLocks noRot="1" noChangeAspect="1" noMove="1" noResize="1" noEditPoints="1" noAdjustHandles="1" noChangeArrowheads="1" noChangeShapeType="1" noTextEdit="1"/>
              </p:cNvSpPr>
              <p:nvPr/>
            </p:nvSpPr>
            <p:spPr>
              <a:xfrm>
                <a:off x="638490" y="5306073"/>
                <a:ext cx="7459235" cy="769441"/>
              </a:xfrm>
              <a:prstGeom prst="rect">
                <a:avLst/>
              </a:prstGeom>
              <a:blipFill>
                <a:blip r:embed="rId4"/>
                <a:stretch>
                  <a:fillRect l="-1063" t="-4724" b="-14961"/>
                </a:stretch>
              </a:blipFill>
            </p:spPr>
            <p:txBody>
              <a:bodyPr/>
              <a:lstStyle/>
              <a:p>
                <a:r>
                  <a:rPr lang="en-US">
                    <a:noFill/>
                  </a:rPr>
                  <a:t> </a:t>
                </a:r>
              </a:p>
            </p:txBody>
          </p:sp>
        </mc:Fallback>
      </mc:AlternateContent>
    </p:spTree>
    <p:extLst>
      <p:ext uri="{BB962C8B-B14F-4D97-AF65-F5344CB8AC3E}">
        <p14:creationId xmlns:p14="http://schemas.microsoft.com/office/powerpoint/2010/main" val="3460083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AFC3185-9BF5-4383-81B9-26E2F5455DCE}"/>
              </a:ext>
            </a:extLst>
          </p:cNvPr>
          <p:cNvSpPr>
            <a:spLocks noGrp="1"/>
          </p:cNvSpPr>
          <p:nvPr>
            <p:ph type="title"/>
          </p:nvPr>
        </p:nvSpPr>
        <p:spPr/>
        <p:txBody>
          <a:bodyPr/>
          <a:lstStyle/>
          <a:p>
            <a:r>
              <a:rPr lang="en-US" altLang="zh-CN" dirty="0"/>
              <a:t>Solution 2 (</a:t>
            </a:r>
            <a:r>
              <a:rPr lang="en-US" altLang="zh-CN" dirty="0" err="1"/>
              <a:t>cont</a:t>
            </a:r>
            <a:r>
              <a:rPr lang="en-US" altLang="zh-CN" dirty="0"/>
              <a:t>)</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4DC4FB8E-7799-4F4B-B2F8-0ED7183842DF}"/>
                  </a:ext>
                </a:extLst>
              </p:cNvPr>
              <p:cNvSpPr>
                <a:spLocks noGrp="1"/>
              </p:cNvSpPr>
              <p:nvPr>
                <p:ph idx="1"/>
              </p:nvPr>
            </p:nvSpPr>
            <p:spPr>
              <a:xfrm>
                <a:off x="513854" y="894272"/>
                <a:ext cx="8583011" cy="457200"/>
              </a:xfrm>
            </p:spPr>
            <p:txBody>
              <a:bodyPr/>
              <a:lstStyle/>
              <a:p>
                <a:pPr>
                  <a:lnSpc>
                    <a:spcPts val="2600"/>
                  </a:lnSpc>
                </a:pPr>
                <a:r>
                  <a:rPr lang="en-US" altLang="zh-CN" dirty="0"/>
                  <a:t>The probabilities in case (b) </a:t>
                </a:r>
                <a14:m>
                  <m:oMath xmlns:m="http://schemas.openxmlformats.org/officeDocument/2006/math">
                    <m:r>
                      <a:rPr lang="en-US" altLang="zh-CN" b="0" i="0" smtClean="0">
                        <a:latin typeface="Cambria Math" panose="02040503050406030204" pitchFamily="18" charset="0"/>
                      </a:rPr>
                      <m:t> </m:t>
                    </m:r>
                    <m:r>
                      <a:rPr lang="en-US" altLang="zh-CN" i="1">
                        <a:latin typeface="Cambria Math" panose="02040503050406030204" pitchFamily="18" charset="0"/>
                      </a:rPr>
                      <m:t>𝑖</m:t>
                    </m:r>
                    <m:r>
                      <a:rPr lang="en-US" altLang="zh-CN" i="1">
                        <a:latin typeface="Cambria Math" panose="02040503050406030204" pitchFamily="18" charset="0"/>
                      </a:rPr>
                      <m:t>&lt;</m:t>
                    </m:r>
                    <m:r>
                      <a:rPr lang="en-US" altLang="zh-CN" i="1">
                        <a:latin typeface="Cambria Math" panose="02040503050406030204" pitchFamily="18" charset="0"/>
                      </a:rPr>
                      <m:t>𝑗</m:t>
                    </m:r>
                    <m:r>
                      <a:rPr lang="en-US" altLang="zh-CN" i="1">
                        <a:latin typeface="Cambria Math" panose="02040503050406030204" pitchFamily="18" charset="0"/>
                      </a:rPr>
                      <m:t>&lt;</m:t>
                    </m:r>
                    <m:r>
                      <a:rPr lang="en-US" altLang="zh-CN" i="1">
                        <a:latin typeface="Cambria Math" panose="02040503050406030204" pitchFamily="18" charset="0"/>
                      </a:rPr>
                      <m:t>𝑘</m:t>
                    </m:r>
                  </m:oMath>
                </a14:m>
                <a:r>
                  <a:rPr lang="en-US" altLang="zh-CN" dirty="0"/>
                  <a:t>  </a:t>
                </a:r>
                <a14:m>
                  <m:oMath xmlns:m="http://schemas.openxmlformats.org/officeDocument/2006/math">
                    <m:func>
                      <m:funcPr>
                        <m:ctrlPr>
                          <a:rPr lang="en-US" altLang="zh-CN" i="1">
                            <a:solidFill>
                              <a:srgbClr val="FF0000"/>
                            </a:solidFill>
                            <a:latin typeface="Cambria Math" panose="02040503050406030204" pitchFamily="18" charset="0"/>
                          </a:rPr>
                        </m:ctrlPr>
                      </m:funcPr>
                      <m:fName>
                        <m:r>
                          <m:rPr>
                            <m:sty m:val="p"/>
                          </m:rPr>
                          <a:rPr lang="en-US" altLang="zh-CN">
                            <a:solidFill>
                              <a:srgbClr val="FF0000"/>
                            </a:solidFill>
                            <a:latin typeface="Cambria Math" panose="02040503050406030204" pitchFamily="18" charset="0"/>
                          </a:rPr>
                          <m:t>Pr</m:t>
                        </m:r>
                      </m:fName>
                      <m:e>
                        <m:d>
                          <m:dPr>
                            <m:begChr m:val="["/>
                            <m:endChr m:val="]"/>
                            <m:ctrlPr>
                              <a:rPr lang="en-US" altLang="zh-CN" i="1">
                                <a:solidFill>
                                  <a:srgbClr val="FF0000"/>
                                </a:solidFill>
                                <a:latin typeface="Cambria Math" panose="02040503050406030204" pitchFamily="18" charset="0"/>
                              </a:rPr>
                            </m:ctrlPr>
                          </m:dPr>
                          <m:e>
                            <m:sSub>
                              <m:sSubPr>
                                <m:ctrlPr>
                                  <a:rPr lang="en-US" altLang="zh-CN" i="1">
                                    <a:solidFill>
                                      <a:srgbClr val="FF0000"/>
                                    </a:solidFill>
                                    <a:latin typeface="Cambria Math" panose="02040503050406030204" pitchFamily="18" charset="0"/>
                                  </a:rPr>
                                </m:ctrlPr>
                              </m:sSubPr>
                              <m:e>
                                <m:r>
                                  <a:rPr lang="en-US" altLang="zh-CN" i="1">
                                    <a:solidFill>
                                      <a:srgbClr val="FF0000"/>
                                    </a:solidFill>
                                    <a:latin typeface="Cambria Math" panose="02040503050406030204" pitchFamily="18" charset="0"/>
                                  </a:rPr>
                                  <m:t>𝑋</m:t>
                                </m:r>
                              </m:e>
                              <m:sub>
                                <m:r>
                                  <a:rPr lang="en-US" altLang="zh-CN" i="1">
                                    <a:solidFill>
                                      <a:srgbClr val="FF0000"/>
                                    </a:solidFill>
                                    <a:latin typeface="Cambria Math" panose="02040503050406030204" pitchFamily="18" charset="0"/>
                                  </a:rPr>
                                  <m:t>𝑖𝑗</m:t>
                                </m:r>
                              </m:sub>
                            </m:sSub>
                            <m:r>
                              <a:rPr lang="en-US" altLang="zh-CN" i="1">
                                <a:solidFill>
                                  <a:srgbClr val="FF0000"/>
                                </a:solidFill>
                                <a:latin typeface="Cambria Math" panose="02040503050406030204" pitchFamily="18" charset="0"/>
                              </a:rPr>
                              <m:t>=1</m:t>
                            </m:r>
                          </m:e>
                        </m:d>
                      </m:e>
                    </m:func>
                    <m:r>
                      <a:rPr lang="en-US" altLang="zh-CN" i="1">
                        <a:solidFill>
                          <a:srgbClr val="FF0000"/>
                        </a:solidFill>
                        <a:latin typeface="Cambria Math" panose="02040503050406030204" pitchFamily="18" charset="0"/>
                      </a:rPr>
                      <m:t>=</m:t>
                    </m:r>
                    <m:f>
                      <m:fPr>
                        <m:type m:val="lin"/>
                        <m:ctrlPr>
                          <a:rPr lang="en-US" altLang="zh-CN" i="1">
                            <a:solidFill>
                              <a:srgbClr val="FF0000"/>
                            </a:solidFill>
                            <a:latin typeface="Cambria Math" panose="02040503050406030204" pitchFamily="18" charset="0"/>
                          </a:rPr>
                        </m:ctrlPr>
                      </m:fPr>
                      <m:num>
                        <m:r>
                          <a:rPr lang="en-US" altLang="zh-CN" i="1">
                            <a:solidFill>
                              <a:srgbClr val="FF0000"/>
                            </a:solidFill>
                            <a:latin typeface="Cambria Math" panose="02040503050406030204" pitchFamily="18" charset="0"/>
                          </a:rPr>
                          <m:t>2</m:t>
                        </m:r>
                      </m:num>
                      <m:den>
                        <m:r>
                          <a:rPr lang="en-US" altLang="zh-CN" i="1">
                            <a:solidFill>
                              <a:srgbClr val="FF0000"/>
                            </a:solidFill>
                            <a:latin typeface="Cambria Math" panose="02040503050406030204" pitchFamily="18" charset="0"/>
                          </a:rPr>
                          <m:t>(</m:t>
                        </m:r>
                        <m:r>
                          <a:rPr lang="en-US" altLang="zh-CN" i="1">
                            <a:solidFill>
                              <a:srgbClr val="FF0000"/>
                            </a:solidFill>
                            <a:latin typeface="Cambria Math" panose="02040503050406030204" pitchFamily="18" charset="0"/>
                          </a:rPr>
                          <m:t>𝑘</m:t>
                        </m:r>
                        <m:r>
                          <a:rPr lang="en-US" altLang="zh-CN" i="1">
                            <a:solidFill>
                              <a:srgbClr val="FF0000"/>
                            </a:solidFill>
                            <a:latin typeface="Cambria Math" panose="02040503050406030204" pitchFamily="18" charset="0"/>
                          </a:rPr>
                          <m:t>−</m:t>
                        </m:r>
                        <m:r>
                          <a:rPr lang="en-US" altLang="zh-CN" i="1">
                            <a:solidFill>
                              <a:srgbClr val="FF0000"/>
                            </a:solidFill>
                            <a:latin typeface="Cambria Math" panose="02040503050406030204" pitchFamily="18" charset="0"/>
                          </a:rPr>
                          <m:t>𝑖</m:t>
                        </m:r>
                        <m:r>
                          <a:rPr lang="en-US" altLang="zh-CN" i="1">
                            <a:solidFill>
                              <a:srgbClr val="FF0000"/>
                            </a:solidFill>
                            <a:latin typeface="Cambria Math" panose="02040503050406030204" pitchFamily="18" charset="0"/>
                          </a:rPr>
                          <m:t>+1)</m:t>
                        </m:r>
                      </m:den>
                    </m:f>
                  </m:oMath>
                </a14:m>
                <a:r>
                  <a:rPr lang="en-US" altLang="zh-CN" dirty="0"/>
                  <a:t> are:</a:t>
                </a:r>
              </a:p>
            </p:txBody>
          </p:sp>
        </mc:Choice>
        <mc:Fallback xmlns="">
          <p:sp>
            <p:nvSpPr>
              <p:cNvPr id="3" name="内容占位符 2">
                <a:extLst>
                  <a:ext uri="{FF2B5EF4-FFF2-40B4-BE49-F238E27FC236}">
                    <a16:creationId xmlns:a16="http://schemas.microsoft.com/office/drawing/2014/main" id="{4DC4FB8E-7799-4F4B-B2F8-0ED7183842DF}"/>
                  </a:ext>
                </a:extLst>
              </p:cNvPr>
              <p:cNvSpPr>
                <a:spLocks noGrp="1" noRot="1" noChangeAspect="1" noMove="1" noResize="1" noEditPoints="1" noAdjustHandles="1" noChangeArrowheads="1" noChangeShapeType="1" noTextEdit="1"/>
              </p:cNvSpPr>
              <p:nvPr>
                <p:ph idx="1"/>
              </p:nvPr>
            </p:nvSpPr>
            <p:spPr>
              <a:xfrm>
                <a:off x="513854" y="894272"/>
                <a:ext cx="8583011" cy="457200"/>
              </a:xfrm>
              <a:blipFill>
                <a:blip r:embed="rId2"/>
                <a:stretch>
                  <a:fillRect l="-923" t="-117333" b="-166667"/>
                </a:stretch>
              </a:blipFill>
            </p:spPr>
            <p:txBody>
              <a:bodyPr/>
              <a:lstStyle/>
              <a:p>
                <a:r>
                  <a:rPr lang="en-US">
                    <a:noFill/>
                  </a:rPr>
                  <a:t> </a:t>
                </a:r>
              </a:p>
            </p:txBody>
          </p:sp>
        </mc:Fallback>
      </mc:AlternateContent>
      <p:sp>
        <p:nvSpPr>
          <p:cNvPr id="4" name="灯片编号占位符 3">
            <a:extLst>
              <a:ext uri="{FF2B5EF4-FFF2-40B4-BE49-F238E27FC236}">
                <a16:creationId xmlns:a16="http://schemas.microsoft.com/office/drawing/2014/main" id="{0A38D1C7-B65E-4EE1-96DB-696C9B33A2AE}"/>
              </a:ext>
            </a:extLst>
          </p:cNvPr>
          <p:cNvSpPr>
            <a:spLocks noGrp="1"/>
          </p:cNvSpPr>
          <p:nvPr>
            <p:ph type="sldNum" sz="quarter" idx="10"/>
          </p:nvPr>
        </p:nvSpPr>
        <p:spPr/>
        <p:txBody>
          <a:bodyPr/>
          <a:lstStyle/>
          <a:p>
            <a:fld id="{2783EFA4-6284-4AB8-B3E7-5E7F2FB51AB8}" type="slidenum">
              <a:rPr lang="en-US" altLang="en-US" smtClean="0"/>
              <a:pPr/>
              <a:t>11</a:t>
            </a:fld>
            <a:endParaRPr lang="en-US" altLang="en-US" sz="1400"/>
          </a:p>
        </p:txBody>
      </p:sp>
      <mc:AlternateContent xmlns:mc="http://schemas.openxmlformats.org/markup-compatibility/2006" xmlns:a14="http://schemas.microsoft.com/office/drawing/2010/main">
        <mc:Choice Requires="a14">
          <p:graphicFrame>
            <p:nvGraphicFramePr>
              <p:cNvPr id="5" name="表格 4">
                <a:extLst>
                  <a:ext uri="{FF2B5EF4-FFF2-40B4-BE49-F238E27FC236}">
                    <a16:creationId xmlns:a16="http://schemas.microsoft.com/office/drawing/2014/main" id="{E7165106-753C-4662-B478-0644C9E44826}"/>
                  </a:ext>
                </a:extLst>
              </p:cNvPr>
              <p:cNvGraphicFramePr>
                <a:graphicFrameLocks noGrp="1"/>
              </p:cNvGraphicFramePr>
              <p:nvPr>
                <p:extLst>
                  <p:ext uri="{D42A27DB-BD31-4B8C-83A1-F6EECF244321}">
                    <p14:modId xmlns:p14="http://schemas.microsoft.com/office/powerpoint/2010/main" val="492053129"/>
                  </p:ext>
                </p:extLst>
              </p:nvPr>
            </p:nvGraphicFramePr>
            <p:xfrm>
              <a:off x="647700" y="1611847"/>
              <a:ext cx="7459235" cy="3168904"/>
            </p:xfrm>
            <a:graphic>
              <a:graphicData uri="http://schemas.openxmlformats.org/drawingml/2006/table">
                <a:tbl>
                  <a:tblPr>
                    <a:tableStyleId>{C083E6E3-FA7D-4D7B-A595-EF9225AFEA82}</a:tableStyleId>
                  </a:tblPr>
                  <a:tblGrid>
                    <a:gridCol w="1303763">
                      <a:extLst>
                        <a:ext uri="{9D8B030D-6E8A-4147-A177-3AD203B41FA5}">
                          <a16:colId xmlns:a16="http://schemas.microsoft.com/office/drawing/2014/main" val="2801784055"/>
                        </a:ext>
                      </a:extLst>
                    </a:gridCol>
                    <a:gridCol w="827447">
                      <a:extLst>
                        <a:ext uri="{9D8B030D-6E8A-4147-A177-3AD203B41FA5}">
                          <a16:colId xmlns:a16="http://schemas.microsoft.com/office/drawing/2014/main" val="1342544244"/>
                        </a:ext>
                      </a:extLst>
                    </a:gridCol>
                    <a:gridCol w="1065605">
                      <a:extLst>
                        <a:ext uri="{9D8B030D-6E8A-4147-A177-3AD203B41FA5}">
                          <a16:colId xmlns:a16="http://schemas.microsoft.com/office/drawing/2014/main" val="3161026711"/>
                        </a:ext>
                      </a:extLst>
                    </a:gridCol>
                    <a:gridCol w="1065605">
                      <a:extLst>
                        <a:ext uri="{9D8B030D-6E8A-4147-A177-3AD203B41FA5}">
                          <a16:colId xmlns:a16="http://schemas.microsoft.com/office/drawing/2014/main" val="2254685946"/>
                        </a:ext>
                      </a:extLst>
                    </a:gridCol>
                    <a:gridCol w="1065605">
                      <a:extLst>
                        <a:ext uri="{9D8B030D-6E8A-4147-A177-3AD203B41FA5}">
                          <a16:colId xmlns:a16="http://schemas.microsoft.com/office/drawing/2014/main" val="2395219352"/>
                        </a:ext>
                      </a:extLst>
                    </a:gridCol>
                    <a:gridCol w="1065605">
                      <a:extLst>
                        <a:ext uri="{9D8B030D-6E8A-4147-A177-3AD203B41FA5}">
                          <a16:colId xmlns:a16="http://schemas.microsoft.com/office/drawing/2014/main" val="1176150685"/>
                        </a:ext>
                      </a:extLst>
                    </a:gridCol>
                    <a:gridCol w="1065605">
                      <a:extLst>
                        <a:ext uri="{9D8B030D-6E8A-4147-A177-3AD203B41FA5}">
                          <a16:colId xmlns:a16="http://schemas.microsoft.com/office/drawing/2014/main" val="2911562091"/>
                        </a:ext>
                      </a:extLst>
                    </a:gridCol>
                  </a:tblGrid>
                  <a:tr h="370840">
                    <a:tc>
                      <a:txBody>
                        <a:bodyPr/>
                        <a:lstStyle/>
                        <a:p>
                          <a:pPr/>
                          <a14:m>
                            <m:oMathPara xmlns:m="http://schemas.openxmlformats.org/officeDocument/2006/math">
                              <m:oMathParaPr>
                                <m:jc m:val="centerGroup"/>
                              </m:oMathParaPr>
                              <m:oMath xmlns:m="http://schemas.openxmlformats.org/officeDocument/2006/math">
                                <m:r>
                                  <a:rPr lang="en-US" altLang="zh-CN" b="0" i="1" smtClean="0">
                                    <a:ln>
                                      <a:noFill/>
                                    </a:ln>
                                    <a:latin typeface="Cambria Math" panose="02040503050406030204" pitchFamily="18" charset="0"/>
                                  </a:rPr>
                                  <m:t>𝑖</m:t>
                                </m:r>
                                <m:r>
                                  <a:rPr lang="en-US" altLang="zh-CN" b="0" i="1" smtClean="0">
                                    <a:ln>
                                      <a:noFill/>
                                    </a:ln>
                                    <a:latin typeface="Cambria Math" panose="02040503050406030204" pitchFamily="18" charset="0"/>
                                  </a:rPr>
                                  <m:t>:</m:t>
                                </m:r>
                              </m:oMath>
                            </m:oMathPara>
                          </a14:m>
                          <a:endParaRPr lang="zh-CN" altLang="en-US" b="0" dirty="0">
                            <a:ln>
                              <a:noFill/>
                            </a:ln>
                          </a:endParaRPr>
                        </a:p>
                      </a:txBody>
                      <a:tcPr anchor="ctr">
                        <a:lnL>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14:m>
                            <m:oMathPara xmlns:m="http://schemas.openxmlformats.org/officeDocument/2006/math">
                              <m:oMathParaPr>
                                <m:jc m:val="centerGroup"/>
                              </m:oMathParaPr>
                              <m:oMath xmlns:m="http://schemas.openxmlformats.org/officeDocument/2006/math">
                                <m:r>
                                  <a:rPr lang="en-US" altLang="zh-CN" b="0" i="1" smtClean="0">
                                    <a:ln>
                                      <a:noFill/>
                                    </a:ln>
                                    <a:latin typeface="Cambria Math" panose="02040503050406030204" pitchFamily="18" charset="0"/>
                                  </a:rPr>
                                  <m:t>1</m:t>
                                </m:r>
                              </m:oMath>
                            </m:oMathPara>
                          </a14:m>
                          <a:endParaRPr lang="zh-CN" altLang="en-US" b="0" dirty="0">
                            <a:ln>
                              <a:noFill/>
                            </a:ln>
                          </a:endParaRPr>
                        </a:p>
                      </a:txBody>
                      <a:tcPr anchor="ctr">
                        <a:lnL w="12700" cap="flat" cmpd="sng" algn="ctr">
                          <a:solidFill>
                            <a:schemeClr val="tx1"/>
                          </a:solidFill>
                          <a:prstDash val="solid"/>
                          <a:round/>
                          <a:headEnd type="none" w="med" len="med"/>
                          <a:tailEnd type="none" w="med" len="med"/>
                        </a:lnL>
                        <a:lnR>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14:m>
                            <m:oMathPara xmlns:m="http://schemas.openxmlformats.org/officeDocument/2006/math">
                              <m:oMathParaPr>
                                <m:jc m:val="centerGroup"/>
                              </m:oMathParaPr>
                              <m:oMath xmlns:m="http://schemas.openxmlformats.org/officeDocument/2006/math">
                                <m:r>
                                  <a:rPr lang="en-US" altLang="zh-CN" b="0" i="1" smtClean="0">
                                    <a:ln>
                                      <a:noFill/>
                                    </a:ln>
                                    <a:latin typeface="Cambria Math" panose="02040503050406030204" pitchFamily="18" charset="0"/>
                                  </a:rPr>
                                  <m:t>2</m:t>
                                </m:r>
                              </m:oMath>
                            </m:oMathPara>
                          </a14:m>
                          <a:endParaRPr lang="zh-CN" altLang="en-US" b="0" dirty="0">
                            <a:ln>
                              <a:noFill/>
                            </a:ln>
                          </a:endParaRPr>
                        </a:p>
                      </a:txBody>
                      <a:tcPr anchor="ctr">
                        <a:lnL>
                          <a:noFill/>
                        </a:lnL>
                        <a:lnR>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14:m>
                            <m:oMathPara xmlns:m="http://schemas.openxmlformats.org/officeDocument/2006/math">
                              <m:oMathParaPr>
                                <m:jc m:val="centerGroup"/>
                              </m:oMathParaPr>
                              <m:oMath xmlns:m="http://schemas.openxmlformats.org/officeDocument/2006/math">
                                <m:r>
                                  <a:rPr lang="en-US" altLang="zh-CN" b="0" i="1" smtClean="0">
                                    <a:ln>
                                      <a:noFill/>
                                    </a:ln>
                                    <a:latin typeface="Cambria Math" panose="02040503050406030204" pitchFamily="18" charset="0"/>
                                  </a:rPr>
                                  <m:t>3</m:t>
                                </m:r>
                              </m:oMath>
                            </m:oMathPara>
                          </a14:m>
                          <a:endParaRPr lang="zh-CN" altLang="en-US" b="0" dirty="0">
                            <a:ln>
                              <a:noFill/>
                            </a:ln>
                          </a:endParaRPr>
                        </a:p>
                      </a:txBody>
                      <a:tcPr anchor="ctr">
                        <a:lnL>
                          <a:noFill/>
                        </a:lnL>
                        <a:lnR>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14:m>
                            <m:oMathPara xmlns:m="http://schemas.openxmlformats.org/officeDocument/2006/math">
                              <m:oMathParaPr>
                                <m:jc m:val="centerGroup"/>
                              </m:oMathParaPr>
                              <m:oMath xmlns:m="http://schemas.openxmlformats.org/officeDocument/2006/math">
                                <m:r>
                                  <a:rPr lang="en-US" altLang="zh-CN" b="0" i="1" smtClean="0">
                                    <a:ln>
                                      <a:noFill/>
                                    </a:ln>
                                    <a:latin typeface="Cambria Math" panose="02040503050406030204" pitchFamily="18" charset="0"/>
                                  </a:rPr>
                                  <m:t>4</m:t>
                                </m:r>
                              </m:oMath>
                            </m:oMathPara>
                          </a14:m>
                          <a:endParaRPr lang="zh-CN" altLang="en-US" b="0" dirty="0">
                            <a:ln>
                              <a:noFill/>
                            </a:ln>
                          </a:endParaRPr>
                        </a:p>
                      </a:txBody>
                      <a:tcPr anchor="ctr">
                        <a:lnL>
                          <a:noFill/>
                        </a:lnL>
                        <a:lnR>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14:m>
                            <m:oMathPara xmlns:m="http://schemas.openxmlformats.org/officeDocument/2006/math">
                              <m:oMathParaPr>
                                <m:jc m:val="centerGroup"/>
                              </m:oMathParaPr>
                              <m:oMath xmlns:m="http://schemas.openxmlformats.org/officeDocument/2006/math">
                                <m:r>
                                  <a:rPr lang="en-US" altLang="zh-CN" b="0" i="1" smtClean="0">
                                    <a:ln>
                                      <a:noFill/>
                                    </a:ln>
                                    <a:latin typeface="Cambria Math" panose="02040503050406030204" pitchFamily="18" charset="0"/>
                                  </a:rPr>
                                  <m:t>⋯</m:t>
                                </m:r>
                              </m:oMath>
                            </m:oMathPara>
                          </a14:m>
                          <a:endParaRPr lang="zh-CN" altLang="en-US" b="0" dirty="0">
                            <a:ln>
                              <a:noFill/>
                            </a:ln>
                          </a:endParaRPr>
                        </a:p>
                      </a:txBody>
                      <a:tcPr anchor="ctr">
                        <a:lnL>
                          <a:noFill/>
                        </a:lnL>
                        <a:lnR>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14:m>
                            <m:oMathPara xmlns:m="http://schemas.openxmlformats.org/officeDocument/2006/math">
                              <m:oMathParaPr>
                                <m:jc m:val="centerGroup"/>
                              </m:oMathParaPr>
                              <m:oMath xmlns:m="http://schemas.openxmlformats.org/officeDocument/2006/math">
                                <m:r>
                                  <a:rPr lang="en-US" altLang="zh-CN" b="0" i="1" smtClean="0">
                                    <a:ln>
                                      <a:noFill/>
                                    </a:ln>
                                    <a:latin typeface="Cambria Math" panose="02040503050406030204" pitchFamily="18" charset="0"/>
                                  </a:rPr>
                                  <m:t>𝑘</m:t>
                                </m:r>
                                <m:r>
                                  <a:rPr lang="en-US" altLang="zh-CN" b="0" i="1" smtClean="0">
                                    <a:ln>
                                      <a:noFill/>
                                    </a:ln>
                                    <a:latin typeface="Cambria Math" panose="02040503050406030204" pitchFamily="18" charset="0"/>
                                  </a:rPr>
                                  <m:t>−2</m:t>
                                </m:r>
                              </m:oMath>
                            </m:oMathPara>
                          </a14:m>
                          <a:endParaRPr lang="zh-CN" altLang="en-US" b="0" dirty="0">
                            <a:ln>
                              <a:noFill/>
                            </a:ln>
                          </a:endParaRPr>
                        </a:p>
                      </a:txBody>
                      <a:tcPr anchor="ctr">
                        <a:lnL>
                          <a:noFill/>
                        </a:lnL>
                        <a:lnR>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95880662"/>
                      </a:ext>
                    </a:extLst>
                  </a:tr>
                  <a:tr h="370840">
                    <a:tc>
                      <a:txBody>
                        <a:bodyPr/>
                        <a:lstStyle/>
                        <a:p>
                          <a:pPr/>
                          <a14:m>
                            <m:oMathPara xmlns:m="http://schemas.openxmlformats.org/officeDocument/2006/math">
                              <m:oMathParaPr>
                                <m:jc m:val="centerGroup"/>
                              </m:oMathParaPr>
                              <m:oMath xmlns:m="http://schemas.openxmlformats.org/officeDocument/2006/math">
                                <m:r>
                                  <a:rPr lang="en-US" altLang="zh-CN" b="0" i="1" smtClean="0">
                                    <a:ln>
                                      <a:noFill/>
                                    </a:ln>
                                    <a:latin typeface="Cambria Math" panose="02040503050406030204" pitchFamily="18" charset="0"/>
                                  </a:rPr>
                                  <m:t>𝑗</m:t>
                                </m:r>
                                <m:r>
                                  <a:rPr lang="en-US" altLang="zh-CN" b="0" i="1" smtClean="0">
                                    <a:ln>
                                      <a:noFill/>
                                    </a:ln>
                                    <a:latin typeface="Cambria Math" panose="02040503050406030204" pitchFamily="18" charset="0"/>
                                  </a:rPr>
                                  <m:t>=2</m:t>
                                </m:r>
                              </m:oMath>
                            </m:oMathPara>
                          </a14:m>
                          <a:endParaRPr lang="zh-CN" altLang="en-US" b="0" dirty="0">
                            <a:ln>
                              <a:noFill/>
                            </a:ln>
                          </a:endParaRPr>
                        </a:p>
                      </a:txBody>
                      <a:tcPr anchor="ctr">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14:m>
                            <m:oMathPara xmlns:m="http://schemas.openxmlformats.org/officeDocument/2006/math">
                              <m:oMathParaPr>
                                <m:jc m:val="centerGroup"/>
                              </m:oMathParaPr>
                              <m:oMath xmlns:m="http://schemas.openxmlformats.org/officeDocument/2006/math">
                                <m:f>
                                  <m:fPr>
                                    <m:ctrlPr>
                                      <a:rPr lang="en-US" altLang="zh-CN" b="0" i="1" smtClean="0">
                                        <a:ln>
                                          <a:noFill/>
                                        </a:ln>
                                        <a:latin typeface="Cambria Math" panose="02040503050406030204" pitchFamily="18" charset="0"/>
                                      </a:rPr>
                                    </m:ctrlPr>
                                  </m:fPr>
                                  <m:num>
                                    <m:r>
                                      <a:rPr lang="en-US" altLang="zh-CN" b="0" i="1" smtClean="0">
                                        <a:ln>
                                          <a:noFill/>
                                        </a:ln>
                                        <a:latin typeface="Cambria Math" panose="02040503050406030204" pitchFamily="18" charset="0"/>
                                      </a:rPr>
                                      <m:t>2</m:t>
                                    </m:r>
                                  </m:num>
                                  <m:den>
                                    <m:r>
                                      <a:rPr lang="en-US" altLang="zh-CN" b="0" i="1" smtClean="0">
                                        <a:ln>
                                          <a:noFill/>
                                        </a:ln>
                                        <a:latin typeface="Cambria Math" panose="02040503050406030204" pitchFamily="18" charset="0"/>
                                      </a:rPr>
                                      <m:t>𝑘</m:t>
                                    </m:r>
                                  </m:den>
                                </m:f>
                              </m:oMath>
                            </m:oMathPara>
                          </a14:m>
                          <a:endParaRPr lang="zh-CN" altLang="en-US" b="0" dirty="0">
                            <a:ln>
                              <a:noFill/>
                            </a:ln>
                          </a:endParaRPr>
                        </a:p>
                      </a:txBody>
                      <a:tcPr anchor="ctr">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solidFill>
                          <a:srgbClr val="FFFF00">
                            <a:alpha val="70000"/>
                          </a:srgbClr>
                        </a:solidFill>
                      </a:tcPr>
                    </a:tc>
                    <a:tc>
                      <a:txBody>
                        <a:bodyPr/>
                        <a:lstStyle/>
                        <a:p>
                          <a:endParaRPr lang="zh-CN" altLang="en-US" b="0" dirty="0">
                            <a:ln>
                              <a:noFill/>
                            </a:ln>
                          </a:endParaRPr>
                        </a:p>
                      </a:txBody>
                      <a:tcPr anchor="ctr">
                        <a:lnL>
                          <a:noFill/>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endParaRPr lang="zh-CN" altLang="en-US" b="0" dirty="0">
                            <a:ln>
                              <a:noFill/>
                            </a:ln>
                          </a:endParaRPr>
                        </a:p>
                      </a:txBody>
                      <a:tcPr anchor="ctr">
                        <a:lnL>
                          <a:noFill/>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endParaRPr lang="zh-CN" altLang="en-US" b="0" dirty="0">
                            <a:ln>
                              <a:noFill/>
                            </a:ln>
                          </a:endParaRPr>
                        </a:p>
                      </a:txBody>
                      <a:tcPr anchor="ctr">
                        <a:lnL>
                          <a:noFill/>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endParaRPr lang="zh-CN" altLang="en-US" b="0" dirty="0">
                            <a:ln>
                              <a:noFill/>
                            </a:ln>
                          </a:endParaRPr>
                        </a:p>
                      </a:txBody>
                      <a:tcPr anchor="ctr">
                        <a:lnL>
                          <a:noFill/>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endParaRPr lang="zh-CN" altLang="en-US" b="0" dirty="0">
                            <a:ln>
                              <a:noFill/>
                            </a:ln>
                          </a:endParaRPr>
                        </a:p>
                      </a:txBody>
                      <a:tcPr anchor="ctr">
                        <a:lnL>
                          <a:noFill/>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tcPr>
                    </a:tc>
                    <a:extLst>
                      <a:ext uri="{0D108BD9-81ED-4DB2-BD59-A6C34878D82A}">
                        <a16:rowId xmlns:a16="http://schemas.microsoft.com/office/drawing/2014/main" val="3730702029"/>
                      </a:ext>
                    </a:extLst>
                  </a:tr>
                  <a:tr h="370840">
                    <a:tc>
                      <a:txBody>
                        <a:bodyPr/>
                        <a:lstStyle/>
                        <a:p>
                          <a:pPr/>
                          <a14:m>
                            <m:oMathPara xmlns:m="http://schemas.openxmlformats.org/officeDocument/2006/math">
                              <m:oMathParaPr>
                                <m:jc m:val="centerGroup"/>
                              </m:oMathParaPr>
                              <m:oMath xmlns:m="http://schemas.openxmlformats.org/officeDocument/2006/math">
                                <m:r>
                                  <a:rPr lang="en-US" altLang="zh-CN" b="0" i="1" smtClean="0">
                                    <a:ln>
                                      <a:noFill/>
                                    </a:ln>
                                    <a:latin typeface="Cambria Math" panose="02040503050406030204" pitchFamily="18" charset="0"/>
                                  </a:rPr>
                                  <m:t>𝑗</m:t>
                                </m:r>
                                <m:r>
                                  <a:rPr lang="en-US" altLang="zh-CN" b="0" i="1" smtClean="0">
                                    <a:ln>
                                      <a:noFill/>
                                    </a:ln>
                                    <a:latin typeface="Cambria Math" panose="02040503050406030204" pitchFamily="18" charset="0"/>
                                  </a:rPr>
                                  <m:t>=3</m:t>
                                </m:r>
                              </m:oMath>
                            </m:oMathPara>
                          </a14:m>
                          <a:endParaRPr lang="zh-CN" altLang="en-US" b="0" dirty="0">
                            <a:ln>
                              <a:noFill/>
                            </a:ln>
                          </a:endParaRPr>
                        </a:p>
                      </a:txBody>
                      <a:tcPr anchor="ctr">
                        <a:lnL>
                          <a:noFill/>
                        </a:lnL>
                        <a:lnR w="12700" cap="flat" cmpd="sng" algn="ctr">
                          <a:solidFill>
                            <a:schemeClr val="tx1"/>
                          </a:solid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14:m>
                            <m:oMathPara xmlns:m="http://schemas.openxmlformats.org/officeDocument/2006/math">
                              <m:oMathParaPr>
                                <m:jc m:val="centerGroup"/>
                              </m:oMathParaPr>
                              <m:oMath xmlns:m="http://schemas.openxmlformats.org/officeDocument/2006/math">
                                <m:f>
                                  <m:fPr>
                                    <m:ctrlPr>
                                      <a:rPr lang="en-US" altLang="zh-CN" b="0" i="1" smtClean="0">
                                        <a:ln>
                                          <a:noFill/>
                                        </a:ln>
                                        <a:latin typeface="Cambria Math" panose="02040503050406030204" pitchFamily="18" charset="0"/>
                                      </a:rPr>
                                    </m:ctrlPr>
                                  </m:fPr>
                                  <m:num>
                                    <m:r>
                                      <a:rPr lang="en-US" altLang="zh-CN" b="0" i="1" smtClean="0">
                                        <a:ln>
                                          <a:noFill/>
                                        </a:ln>
                                        <a:latin typeface="Cambria Math" panose="02040503050406030204" pitchFamily="18" charset="0"/>
                                      </a:rPr>
                                      <m:t>2</m:t>
                                    </m:r>
                                  </m:num>
                                  <m:den>
                                    <m:r>
                                      <a:rPr lang="en-US" altLang="zh-CN" b="0" i="1" smtClean="0">
                                        <a:ln>
                                          <a:noFill/>
                                        </a:ln>
                                        <a:latin typeface="Cambria Math" panose="02040503050406030204" pitchFamily="18" charset="0"/>
                                      </a:rPr>
                                      <m:t>𝑘</m:t>
                                    </m:r>
                                  </m:den>
                                </m:f>
                              </m:oMath>
                            </m:oMathPara>
                          </a14:m>
                          <a:endParaRPr lang="zh-CN" altLang="en-US" b="0" dirty="0">
                            <a:ln>
                              <a:noFill/>
                            </a:ln>
                          </a:endParaRPr>
                        </a:p>
                      </a:txBody>
                      <a:tcPr anchor="ctr">
                        <a:lnL w="12700" cap="flat" cmpd="sng" algn="ctr">
                          <a:solidFill>
                            <a:schemeClr val="tx1"/>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solidFill>
                          <a:srgbClr val="FFFF00">
                            <a:alpha val="70000"/>
                          </a:srgbClr>
                        </a:solidFill>
                      </a:tcPr>
                    </a:tc>
                    <a:tc>
                      <a:txBody>
                        <a:bodyPr/>
                        <a:lstStyle/>
                        <a:p>
                          <a:pPr/>
                          <a14:m>
                            <m:oMathPara xmlns:m="http://schemas.openxmlformats.org/officeDocument/2006/math">
                              <m:oMathParaPr>
                                <m:jc m:val="centerGroup"/>
                              </m:oMathParaPr>
                              <m:oMath xmlns:m="http://schemas.openxmlformats.org/officeDocument/2006/math">
                                <m:f>
                                  <m:fPr>
                                    <m:ctrlPr>
                                      <a:rPr lang="en-US" altLang="zh-CN" b="0" i="1" smtClean="0">
                                        <a:ln>
                                          <a:noFill/>
                                        </a:ln>
                                        <a:latin typeface="Cambria Math" panose="02040503050406030204" pitchFamily="18" charset="0"/>
                                      </a:rPr>
                                    </m:ctrlPr>
                                  </m:fPr>
                                  <m:num>
                                    <m:r>
                                      <a:rPr lang="en-US" altLang="zh-CN" b="0" i="1" smtClean="0">
                                        <a:ln>
                                          <a:noFill/>
                                        </a:ln>
                                        <a:latin typeface="Cambria Math" panose="02040503050406030204" pitchFamily="18" charset="0"/>
                                      </a:rPr>
                                      <m:t>2</m:t>
                                    </m:r>
                                  </m:num>
                                  <m:den>
                                    <m:r>
                                      <a:rPr lang="en-US" altLang="zh-CN" b="0" i="1" smtClean="0">
                                        <a:ln>
                                          <a:noFill/>
                                        </a:ln>
                                        <a:latin typeface="Cambria Math" panose="02040503050406030204" pitchFamily="18" charset="0"/>
                                      </a:rPr>
                                      <m:t>𝑘</m:t>
                                    </m:r>
                                    <m:r>
                                      <a:rPr lang="en-US" altLang="zh-CN" b="0" i="1" smtClean="0">
                                        <a:ln>
                                          <a:noFill/>
                                        </a:ln>
                                        <a:latin typeface="Cambria Math" panose="02040503050406030204" pitchFamily="18" charset="0"/>
                                      </a:rPr>
                                      <m:t>−1</m:t>
                                    </m:r>
                                  </m:den>
                                </m:f>
                              </m:oMath>
                            </m:oMathPara>
                          </a14:m>
                          <a:endParaRPr lang="zh-CN" altLang="en-US" b="0" dirty="0">
                            <a:ln>
                              <a:noFill/>
                            </a:ln>
                          </a:endParaRPr>
                        </a:p>
                      </a:txBody>
                      <a:tcPr anchor="ctr">
                        <a:lnL>
                          <a:noFill/>
                        </a:lnL>
                        <a:lnR>
                          <a:noFill/>
                        </a:lnR>
                        <a:lnT>
                          <a:noFill/>
                        </a:lnT>
                        <a:lnB>
                          <a:noFill/>
                        </a:lnB>
                        <a:lnTlToBr w="12700" cmpd="sng">
                          <a:noFill/>
                          <a:prstDash val="solid"/>
                        </a:lnTlToBr>
                        <a:lnBlToTr w="12700" cmpd="sng">
                          <a:noFill/>
                          <a:prstDash val="solid"/>
                        </a:lnBlToTr>
                        <a:solidFill>
                          <a:srgbClr val="00B0F0">
                            <a:alpha val="60000"/>
                          </a:srgbClr>
                        </a:solidFill>
                      </a:tcPr>
                    </a:tc>
                    <a:tc>
                      <a:txBody>
                        <a:bodyPr/>
                        <a:lstStyle/>
                        <a:p>
                          <a:endParaRPr lang="zh-CN" altLang="en-US" b="0" dirty="0">
                            <a:ln>
                              <a:noFill/>
                            </a:ln>
                          </a:endParaRPr>
                        </a:p>
                      </a:txBody>
                      <a:tcPr anchor="ctr">
                        <a:lnL>
                          <a:noFill/>
                        </a:lnL>
                        <a:lnR>
                          <a:noFill/>
                        </a:lnR>
                        <a:lnT>
                          <a:noFill/>
                        </a:lnT>
                        <a:lnB>
                          <a:noFill/>
                        </a:lnB>
                        <a:lnTlToBr w="12700" cmpd="sng">
                          <a:noFill/>
                          <a:prstDash val="solid"/>
                        </a:lnTlToBr>
                        <a:lnBlToTr w="12700" cmpd="sng">
                          <a:noFill/>
                          <a:prstDash val="solid"/>
                        </a:lnBlToTr>
                      </a:tcPr>
                    </a:tc>
                    <a:tc>
                      <a:txBody>
                        <a:bodyPr/>
                        <a:lstStyle/>
                        <a:p>
                          <a:endParaRPr lang="zh-CN" altLang="en-US" b="0" dirty="0">
                            <a:ln>
                              <a:noFill/>
                            </a:ln>
                          </a:endParaRPr>
                        </a:p>
                      </a:txBody>
                      <a:tcPr anchor="ctr">
                        <a:lnL>
                          <a:noFill/>
                        </a:lnL>
                        <a:lnR>
                          <a:noFill/>
                        </a:lnR>
                        <a:lnT>
                          <a:noFill/>
                        </a:lnT>
                        <a:lnB>
                          <a:noFill/>
                        </a:lnB>
                        <a:lnTlToBr w="12700" cmpd="sng">
                          <a:noFill/>
                          <a:prstDash val="solid"/>
                        </a:lnTlToBr>
                        <a:lnBlToTr w="12700" cmpd="sng">
                          <a:noFill/>
                          <a:prstDash val="solid"/>
                        </a:lnBlToTr>
                      </a:tcPr>
                    </a:tc>
                    <a:tc>
                      <a:txBody>
                        <a:bodyPr/>
                        <a:lstStyle/>
                        <a:p>
                          <a:endParaRPr lang="zh-CN" altLang="en-US" b="0" dirty="0">
                            <a:ln>
                              <a:noFill/>
                            </a:ln>
                          </a:endParaRPr>
                        </a:p>
                      </a:txBody>
                      <a:tcPr anchor="ctr">
                        <a:lnL>
                          <a:noFill/>
                        </a:lnL>
                        <a:lnR>
                          <a:noFill/>
                        </a:lnR>
                        <a:lnT>
                          <a:noFill/>
                        </a:lnT>
                        <a:lnB>
                          <a:noFill/>
                        </a:lnB>
                        <a:lnTlToBr w="12700" cmpd="sng">
                          <a:noFill/>
                          <a:prstDash val="solid"/>
                        </a:lnTlToBr>
                        <a:lnBlToTr w="12700" cmpd="sng">
                          <a:noFill/>
                          <a:prstDash val="solid"/>
                        </a:lnBlToTr>
                      </a:tcPr>
                    </a:tc>
                    <a:tc>
                      <a:txBody>
                        <a:bodyPr/>
                        <a:lstStyle/>
                        <a:p>
                          <a:endParaRPr lang="zh-CN" altLang="en-US" b="0" dirty="0">
                            <a:ln>
                              <a:noFill/>
                            </a:ln>
                          </a:endParaRP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4055777531"/>
                      </a:ext>
                    </a:extLst>
                  </a:tr>
                  <a:tr h="370840">
                    <a:tc>
                      <a:txBody>
                        <a:bodyPr/>
                        <a:lstStyle/>
                        <a:p>
                          <a:pPr/>
                          <a14:m>
                            <m:oMathPara xmlns:m="http://schemas.openxmlformats.org/officeDocument/2006/math">
                              <m:oMathParaPr>
                                <m:jc m:val="centerGroup"/>
                              </m:oMathParaPr>
                              <m:oMath xmlns:m="http://schemas.openxmlformats.org/officeDocument/2006/math">
                                <m:r>
                                  <a:rPr lang="en-US" altLang="zh-CN" b="0" i="1" smtClean="0">
                                    <a:ln>
                                      <a:noFill/>
                                    </a:ln>
                                    <a:latin typeface="Cambria Math" panose="02040503050406030204" pitchFamily="18" charset="0"/>
                                  </a:rPr>
                                  <m:t>𝑗</m:t>
                                </m:r>
                                <m:r>
                                  <a:rPr lang="en-US" altLang="zh-CN" b="0" i="1" smtClean="0">
                                    <a:ln>
                                      <a:noFill/>
                                    </a:ln>
                                    <a:latin typeface="Cambria Math" panose="02040503050406030204" pitchFamily="18" charset="0"/>
                                  </a:rPr>
                                  <m:t>=4</m:t>
                                </m:r>
                              </m:oMath>
                            </m:oMathPara>
                          </a14:m>
                          <a:endParaRPr lang="zh-CN" altLang="en-US" b="0" dirty="0">
                            <a:ln>
                              <a:noFill/>
                            </a:ln>
                          </a:endParaRPr>
                        </a:p>
                      </a:txBody>
                      <a:tcPr anchor="ctr">
                        <a:lnL>
                          <a:noFill/>
                        </a:lnL>
                        <a:lnR w="12700" cap="flat" cmpd="sng" algn="ctr">
                          <a:solidFill>
                            <a:schemeClr val="tx1"/>
                          </a:solid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14:m>
                            <m:oMathPara xmlns:m="http://schemas.openxmlformats.org/officeDocument/2006/math">
                              <m:oMathParaPr>
                                <m:jc m:val="centerGroup"/>
                              </m:oMathParaPr>
                              <m:oMath xmlns:m="http://schemas.openxmlformats.org/officeDocument/2006/math">
                                <m:f>
                                  <m:fPr>
                                    <m:ctrlPr>
                                      <a:rPr lang="en-US" altLang="zh-CN" b="0" i="1" smtClean="0">
                                        <a:ln>
                                          <a:noFill/>
                                        </a:ln>
                                        <a:latin typeface="Cambria Math" panose="02040503050406030204" pitchFamily="18" charset="0"/>
                                      </a:rPr>
                                    </m:ctrlPr>
                                  </m:fPr>
                                  <m:num>
                                    <m:r>
                                      <a:rPr lang="en-US" altLang="zh-CN" b="0" i="1" smtClean="0">
                                        <a:ln>
                                          <a:noFill/>
                                        </a:ln>
                                        <a:latin typeface="Cambria Math" panose="02040503050406030204" pitchFamily="18" charset="0"/>
                                      </a:rPr>
                                      <m:t>2</m:t>
                                    </m:r>
                                  </m:num>
                                  <m:den>
                                    <m:r>
                                      <a:rPr lang="en-US" altLang="zh-CN" b="0" i="1" smtClean="0">
                                        <a:ln>
                                          <a:noFill/>
                                        </a:ln>
                                        <a:latin typeface="Cambria Math" panose="02040503050406030204" pitchFamily="18" charset="0"/>
                                      </a:rPr>
                                      <m:t>𝑘</m:t>
                                    </m:r>
                                  </m:den>
                                </m:f>
                              </m:oMath>
                            </m:oMathPara>
                          </a14:m>
                          <a:endParaRPr lang="zh-CN" altLang="en-US" b="0" dirty="0">
                            <a:ln>
                              <a:noFill/>
                            </a:ln>
                          </a:endParaRPr>
                        </a:p>
                      </a:txBody>
                      <a:tcPr anchor="ctr">
                        <a:lnL w="12700" cap="flat" cmpd="sng" algn="ctr">
                          <a:solidFill>
                            <a:schemeClr val="tx1"/>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solidFill>
                          <a:srgbClr val="FFFF00">
                            <a:alpha val="70000"/>
                          </a:srgbClr>
                        </a:solidFill>
                      </a:tcPr>
                    </a:tc>
                    <a:tc>
                      <a:txBody>
                        <a:bodyPr/>
                        <a:lstStyle/>
                        <a:p>
                          <a:pPr/>
                          <a14:m>
                            <m:oMathPara xmlns:m="http://schemas.openxmlformats.org/officeDocument/2006/math">
                              <m:oMathParaPr>
                                <m:jc m:val="centerGroup"/>
                              </m:oMathParaPr>
                              <m:oMath xmlns:m="http://schemas.openxmlformats.org/officeDocument/2006/math">
                                <m:f>
                                  <m:fPr>
                                    <m:ctrlPr>
                                      <a:rPr lang="en-US" altLang="zh-CN" b="0" i="1" smtClean="0">
                                        <a:ln>
                                          <a:noFill/>
                                        </a:ln>
                                        <a:latin typeface="Cambria Math" panose="02040503050406030204" pitchFamily="18" charset="0"/>
                                      </a:rPr>
                                    </m:ctrlPr>
                                  </m:fPr>
                                  <m:num>
                                    <m:r>
                                      <a:rPr lang="en-US" altLang="zh-CN" b="0" i="1" smtClean="0">
                                        <a:ln>
                                          <a:noFill/>
                                        </a:ln>
                                        <a:latin typeface="Cambria Math" panose="02040503050406030204" pitchFamily="18" charset="0"/>
                                      </a:rPr>
                                      <m:t>2</m:t>
                                    </m:r>
                                  </m:num>
                                  <m:den>
                                    <m:r>
                                      <a:rPr lang="en-US" altLang="zh-CN" b="0" i="1" smtClean="0">
                                        <a:ln>
                                          <a:noFill/>
                                        </a:ln>
                                        <a:latin typeface="Cambria Math" panose="02040503050406030204" pitchFamily="18" charset="0"/>
                                      </a:rPr>
                                      <m:t>𝑘</m:t>
                                    </m:r>
                                    <m:r>
                                      <a:rPr lang="en-US" altLang="zh-CN" b="0" i="1" smtClean="0">
                                        <a:ln>
                                          <a:noFill/>
                                        </a:ln>
                                        <a:latin typeface="Cambria Math" panose="02040503050406030204" pitchFamily="18" charset="0"/>
                                      </a:rPr>
                                      <m:t>−1</m:t>
                                    </m:r>
                                  </m:den>
                                </m:f>
                              </m:oMath>
                            </m:oMathPara>
                          </a14:m>
                          <a:endParaRPr lang="zh-CN" altLang="en-US" b="0" dirty="0">
                            <a:ln>
                              <a:noFill/>
                            </a:ln>
                          </a:endParaRPr>
                        </a:p>
                      </a:txBody>
                      <a:tcPr anchor="ctr">
                        <a:lnL>
                          <a:noFill/>
                        </a:lnL>
                        <a:lnR>
                          <a:noFill/>
                        </a:lnR>
                        <a:lnT>
                          <a:noFill/>
                        </a:lnT>
                        <a:lnB>
                          <a:noFill/>
                        </a:lnB>
                        <a:lnTlToBr w="12700" cmpd="sng">
                          <a:noFill/>
                          <a:prstDash val="solid"/>
                        </a:lnTlToBr>
                        <a:lnBlToTr w="12700" cmpd="sng">
                          <a:noFill/>
                          <a:prstDash val="solid"/>
                        </a:lnBlToTr>
                        <a:solidFill>
                          <a:srgbClr val="00B0F0">
                            <a:alpha val="60000"/>
                          </a:srgbClr>
                        </a:solidFill>
                      </a:tcPr>
                    </a:tc>
                    <a:tc>
                      <a:txBody>
                        <a:bodyPr/>
                        <a:lstStyle/>
                        <a:p>
                          <a:pPr/>
                          <a14:m>
                            <m:oMathPara xmlns:m="http://schemas.openxmlformats.org/officeDocument/2006/math">
                              <m:oMathParaPr>
                                <m:jc m:val="centerGroup"/>
                              </m:oMathParaPr>
                              <m:oMath xmlns:m="http://schemas.openxmlformats.org/officeDocument/2006/math">
                                <m:f>
                                  <m:fPr>
                                    <m:ctrlPr>
                                      <a:rPr lang="en-US" altLang="zh-CN" b="0" i="1" smtClean="0">
                                        <a:ln>
                                          <a:noFill/>
                                        </a:ln>
                                        <a:latin typeface="Cambria Math" panose="02040503050406030204" pitchFamily="18" charset="0"/>
                                      </a:rPr>
                                    </m:ctrlPr>
                                  </m:fPr>
                                  <m:num>
                                    <m:r>
                                      <a:rPr lang="en-US" altLang="zh-CN" b="0" i="1" smtClean="0">
                                        <a:ln>
                                          <a:noFill/>
                                        </a:ln>
                                        <a:latin typeface="Cambria Math" panose="02040503050406030204" pitchFamily="18" charset="0"/>
                                      </a:rPr>
                                      <m:t>2</m:t>
                                    </m:r>
                                  </m:num>
                                  <m:den>
                                    <m:r>
                                      <a:rPr lang="en-US" altLang="zh-CN" b="0" i="1" smtClean="0">
                                        <a:ln>
                                          <a:noFill/>
                                        </a:ln>
                                        <a:latin typeface="Cambria Math" panose="02040503050406030204" pitchFamily="18" charset="0"/>
                                      </a:rPr>
                                      <m:t>𝑘</m:t>
                                    </m:r>
                                    <m:r>
                                      <a:rPr lang="en-US" altLang="zh-CN" b="0" i="1" smtClean="0">
                                        <a:ln>
                                          <a:noFill/>
                                        </a:ln>
                                        <a:latin typeface="Cambria Math" panose="02040503050406030204" pitchFamily="18" charset="0"/>
                                      </a:rPr>
                                      <m:t>−2</m:t>
                                    </m:r>
                                  </m:den>
                                </m:f>
                              </m:oMath>
                            </m:oMathPara>
                          </a14:m>
                          <a:endParaRPr lang="zh-CN" altLang="en-US" b="0" dirty="0">
                            <a:ln>
                              <a:noFill/>
                            </a:ln>
                          </a:endParaRPr>
                        </a:p>
                      </a:txBody>
                      <a:tcPr anchor="ctr">
                        <a:lnL>
                          <a:noFill/>
                        </a:lnL>
                        <a:lnR>
                          <a:noFill/>
                        </a:lnR>
                        <a:lnT>
                          <a:noFill/>
                        </a:lnT>
                        <a:lnB>
                          <a:noFill/>
                        </a:lnB>
                        <a:lnTlToBr w="12700" cmpd="sng">
                          <a:noFill/>
                          <a:prstDash val="solid"/>
                        </a:lnTlToBr>
                        <a:lnBlToTr w="12700" cmpd="sng">
                          <a:noFill/>
                          <a:prstDash val="solid"/>
                        </a:lnBlToTr>
                      </a:tcPr>
                    </a:tc>
                    <a:tc>
                      <a:txBody>
                        <a:bodyPr/>
                        <a:lstStyle/>
                        <a:p>
                          <a:endParaRPr lang="zh-CN" altLang="en-US" b="0" dirty="0">
                            <a:ln>
                              <a:noFill/>
                            </a:ln>
                          </a:endParaRPr>
                        </a:p>
                      </a:txBody>
                      <a:tcPr anchor="ctr">
                        <a:lnL>
                          <a:noFill/>
                        </a:lnL>
                        <a:lnR>
                          <a:noFill/>
                        </a:lnR>
                        <a:lnT>
                          <a:noFill/>
                        </a:lnT>
                        <a:lnB>
                          <a:noFill/>
                        </a:lnB>
                        <a:lnTlToBr w="12700" cmpd="sng">
                          <a:noFill/>
                          <a:prstDash val="solid"/>
                        </a:lnTlToBr>
                        <a:lnBlToTr w="12700" cmpd="sng">
                          <a:noFill/>
                          <a:prstDash val="solid"/>
                        </a:lnBlToTr>
                      </a:tcPr>
                    </a:tc>
                    <a:tc>
                      <a:txBody>
                        <a:bodyPr/>
                        <a:lstStyle/>
                        <a:p>
                          <a:endParaRPr lang="zh-CN" altLang="en-US" b="0" dirty="0">
                            <a:ln>
                              <a:noFill/>
                            </a:ln>
                          </a:endParaRPr>
                        </a:p>
                      </a:txBody>
                      <a:tcPr anchor="ctr">
                        <a:lnL>
                          <a:noFill/>
                        </a:lnL>
                        <a:lnR>
                          <a:noFill/>
                        </a:lnR>
                        <a:lnT>
                          <a:noFill/>
                        </a:lnT>
                        <a:lnB>
                          <a:noFill/>
                        </a:lnB>
                        <a:lnTlToBr w="12700" cmpd="sng">
                          <a:noFill/>
                          <a:prstDash val="solid"/>
                        </a:lnTlToBr>
                        <a:lnBlToTr w="12700" cmpd="sng">
                          <a:noFill/>
                          <a:prstDash val="solid"/>
                        </a:lnBlToTr>
                      </a:tcPr>
                    </a:tc>
                    <a:tc>
                      <a:txBody>
                        <a:bodyPr/>
                        <a:lstStyle/>
                        <a:p>
                          <a:endParaRPr lang="zh-CN" altLang="en-US" b="0" dirty="0">
                            <a:ln>
                              <a:noFill/>
                            </a:ln>
                          </a:endParaRP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4251375822"/>
                      </a:ext>
                    </a:extLst>
                  </a:tr>
                  <a:tr h="370840">
                    <a:tc>
                      <a:txBody>
                        <a:bodyPr/>
                        <a:lstStyle/>
                        <a:p>
                          <a:pPr/>
                          <a14:m>
                            <m:oMathPara xmlns:m="http://schemas.openxmlformats.org/officeDocument/2006/math">
                              <m:oMathParaPr>
                                <m:jc m:val="centerGroup"/>
                              </m:oMathParaPr>
                              <m:oMath xmlns:m="http://schemas.openxmlformats.org/officeDocument/2006/math">
                                <m:r>
                                  <a:rPr lang="en-US" altLang="zh-CN" b="0" i="1" smtClean="0">
                                    <a:ln>
                                      <a:noFill/>
                                    </a:ln>
                                    <a:latin typeface="Cambria Math" panose="02040503050406030204" pitchFamily="18" charset="0"/>
                                  </a:rPr>
                                  <m:t>⋯</m:t>
                                </m:r>
                              </m:oMath>
                            </m:oMathPara>
                          </a14:m>
                          <a:endParaRPr lang="zh-CN" altLang="en-US" b="0" dirty="0">
                            <a:ln>
                              <a:noFill/>
                            </a:ln>
                          </a:endParaRPr>
                        </a:p>
                      </a:txBody>
                      <a:tcPr anchor="ctr">
                        <a:lnL>
                          <a:noFill/>
                        </a:lnL>
                        <a:lnR w="12700" cap="flat" cmpd="sng" algn="ctr">
                          <a:solidFill>
                            <a:schemeClr val="tx1"/>
                          </a:solid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zh-CN" b="0" i="1" smtClean="0">
                                    <a:ln>
                                      <a:noFill/>
                                    </a:ln>
                                    <a:latin typeface="Cambria Math" panose="02040503050406030204" pitchFamily="18" charset="0"/>
                                  </a:rPr>
                                  <m:t>⋯</m:t>
                                </m:r>
                              </m:oMath>
                            </m:oMathPara>
                          </a14:m>
                          <a:endParaRPr lang="zh-CN" altLang="en-US" b="0" dirty="0">
                            <a:ln>
                              <a:noFill/>
                            </a:ln>
                          </a:endParaRPr>
                        </a:p>
                      </a:txBody>
                      <a:tcPr anchor="ctr">
                        <a:lnL w="12700" cap="flat" cmpd="sng" algn="ctr">
                          <a:solidFill>
                            <a:schemeClr val="tx1"/>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solidFill>
                          <a:srgbClr val="FFFF00">
                            <a:alpha val="70000"/>
                          </a:srgbClr>
                        </a:solidFill>
                      </a:tcPr>
                    </a:tc>
                    <a:tc>
                      <a:txBody>
                        <a:bodyPr/>
                        <a:lstStyle/>
                        <a:p>
                          <a:endParaRPr lang="zh-CN" altLang="en-US" b="0" dirty="0">
                            <a:ln>
                              <a:noFill/>
                            </a:ln>
                          </a:endParaRPr>
                        </a:p>
                      </a:txBody>
                      <a:tcPr anchor="ctr">
                        <a:lnL>
                          <a:noFill/>
                        </a:lnL>
                        <a:lnR>
                          <a:noFill/>
                        </a:lnR>
                        <a:lnT>
                          <a:noFill/>
                        </a:lnT>
                        <a:lnB>
                          <a:noFill/>
                        </a:lnB>
                        <a:lnTlToBr w="12700" cmpd="sng">
                          <a:noFill/>
                          <a:prstDash val="solid"/>
                        </a:lnTlToBr>
                        <a:lnBlToTr w="12700" cmpd="sng">
                          <a:noFill/>
                          <a:prstDash val="solid"/>
                        </a:lnBlToTr>
                        <a:solidFill>
                          <a:srgbClr val="00B0F0">
                            <a:alpha val="60000"/>
                          </a:srgbClr>
                        </a:solidFill>
                      </a:tcPr>
                    </a:tc>
                    <a:tc>
                      <a:txBody>
                        <a:bodyPr/>
                        <a:lstStyle/>
                        <a:p>
                          <a:endParaRPr lang="zh-CN" altLang="en-US" b="0" dirty="0">
                            <a:ln>
                              <a:noFill/>
                            </a:ln>
                          </a:endParaRPr>
                        </a:p>
                      </a:txBody>
                      <a:tcPr anchor="ctr">
                        <a:lnL>
                          <a:noFill/>
                        </a:lnL>
                        <a:lnR>
                          <a:noFill/>
                        </a:lnR>
                        <a:lnT>
                          <a:noFill/>
                        </a:lnT>
                        <a:lnB>
                          <a:noFill/>
                        </a:lnB>
                        <a:lnTlToBr w="12700" cmpd="sng">
                          <a:noFill/>
                          <a:prstDash val="solid"/>
                        </a:lnTlToBr>
                        <a:lnBlToTr w="12700" cmpd="sng">
                          <a:noFill/>
                          <a:prstDash val="solid"/>
                        </a:lnBlToTr>
                      </a:tcPr>
                    </a:tc>
                    <a:tc>
                      <a:txBody>
                        <a:bodyPr/>
                        <a:lstStyle/>
                        <a:p>
                          <a:endParaRPr lang="zh-CN" altLang="en-US" b="0" dirty="0">
                            <a:ln>
                              <a:noFill/>
                            </a:ln>
                          </a:endParaRPr>
                        </a:p>
                      </a:txBody>
                      <a:tcPr anchor="ctr">
                        <a:lnL>
                          <a:noFill/>
                        </a:lnL>
                        <a:lnR>
                          <a:noFill/>
                        </a:lnR>
                        <a:lnT>
                          <a:noFill/>
                        </a:lnT>
                        <a:lnB>
                          <a:noFill/>
                        </a:lnB>
                        <a:lnTlToBr w="12700" cmpd="sng">
                          <a:noFill/>
                          <a:prstDash val="solid"/>
                        </a:lnTlToBr>
                        <a:lnBlToTr w="12700" cmpd="sng">
                          <a:noFill/>
                          <a:prstDash val="solid"/>
                        </a:lnBlToTr>
                      </a:tcPr>
                    </a:tc>
                    <a:tc>
                      <a:txBody>
                        <a:bodyPr/>
                        <a:lstStyle/>
                        <a:p>
                          <a:endParaRPr lang="zh-CN" altLang="en-US" b="0" dirty="0">
                            <a:ln>
                              <a:noFill/>
                            </a:ln>
                          </a:endParaRPr>
                        </a:p>
                      </a:txBody>
                      <a:tcPr anchor="ctr">
                        <a:lnL>
                          <a:noFill/>
                        </a:lnL>
                        <a:lnR>
                          <a:noFill/>
                        </a:lnR>
                        <a:lnT>
                          <a:noFill/>
                        </a:lnT>
                        <a:lnB>
                          <a:noFill/>
                        </a:lnB>
                        <a:lnTlToBr w="12700" cmpd="sng">
                          <a:noFill/>
                          <a:prstDash val="solid"/>
                        </a:lnTlToBr>
                        <a:lnBlToTr w="12700" cmpd="sng">
                          <a:noFill/>
                          <a:prstDash val="solid"/>
                        </a:lnBlToTr>
                      </a:tcPr>
                    </a:tc>
                    <a:tc>
                      <a:txBody>
                        <a:bodyPr/>
                        <a:lstStyle/>
                        <a:p>
                          <a:endParaRPr lang="zh-CN" altLang="en-US" b="0" dirty="0">
                            <a:ln>
                              <a:noFill/>
                            </a:ln>
                          </a:endParaRP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824084037"/>
                      </a:ext>
                    </a:extLst>
                  </a:tr>
                  <a:tr h="257878">
                    <a:tc>
                      <a:txBody>
                        <a:bodyPr/>
                        <a:lstStyle/>
                        <a:p>
                          <a:pPr/>
                          <a14:m>
                            <m:oMathPara xmlns:m="http://schemas.openxmlformats.org/officeDocument/2006/math">
                              <m:oMathParaPr>
                                <m:jc m:val="centerGroup"/>
                              </m:oMathParaPr>
                              <m:oMath xmlns:m="http://schemas.openxmlformats.org/officeDocument/2006/math">
                                <m:r>
                                  <a:rPr lang="en-US" altLang="zh-CN" b="0" i="1" smtClean="0">
                                    <a:ln>
                                      <a:noFill/>
                                    </a:ln>
                                    <a:latin typeface="Cambria Math" panose="02040503050406030204" pitchFamily="18" charset="0"/>
                                  </a:rPr>
                                  <m:t>𝑗</m:t>
                                </m:r>
                                <m:r>
                                  <a:rPr lang="en-US" altLang="zh-CN" b="0" i="1" smtClean="0">
                                    <a:ln>
                                      <a:noFill/>
                                    </a:ln>
                                    <a:latin typeface="Cambria Math" panose="02040503050406030204" pitchFamily="18" charset="0"/>
                                  </a:rPr>
                                  <m:t>=</m:t>
                                </m:r>
                                <m:r>
                                  <a:rPr lang="en-US" altLang="zh-CN" b="0" i="1" smtClean="0">
                                    <a:ln>
                                      <a:noFill/>
                                    </a:ln>
                                    <a:latin typeface="Cambria Math" panose="02040503050406030204" pitchFamily="18" charset="0"/>
                                  </a:rPr>
                                  <m:t>𝑘</m:t>
                                </m:r>
                                <m:r>
                                  <a:rPr lang="en-US" altLang="zh-CN" b="0" i="1" smtClean="0">
                                    <a:ln>
                                      <a:noFill/>
                                    </a:ln>
                                    <a:latin typeface="Cambria Math" panose="02040503050406030204" pitchFamily="18" charset="0"/>
                                  </a:rPr>
                                  <m:t>−1</m:t>
                                </m:r>
                              </m:oMath>
                            </m:oMathPara>
                          </a14:m>
                          <a:endParaRPr lang="zh-CN" altLang="en-US" b="0" dirty="0">
                            <a:ln>
                              <a:noFill/>
                            </a:ln>
                          </a:endParaRPr>
                        </a:p>
                      </a:txBody>
                      <a:tcPr anchor="ctr">
                        <a:lnL>
                          <a:noFill/>
                        </a:lnL>
                        <a:lnR w="12700" cap="flat" cmpd="sng" algn="ctr">
                          <a:solidFill>
                            <a:schemeClr val="tx1"/>
                          </a:solidFill>
                          <a:prstDash val="solid"/>
                          <a:round/>
                          <a:headEnd type="none" w="med" len="med"/>
                          <a:tailEnd type="none" w="med" len="med"/>
                        </a:lnR>
                        <a:lnT>
                          <a:noFill/>
                        </a:lnT>
                        <a:lnB w="12700" cmpd="sng">
                          <a:noFill/>
                        </a:lnB>
                        <a:lnTlToBr w="12700" cmpd="sng">
                          <a:noFill/>
                          <a:prstDash val="solid"/>
                        </a:lnTlToBr>
                        <a:lnBlToTr w="12700" cmpd="sng">
                          <a:noFill/>
                          <a:prstDash val="solid"/>
                        </a:lnBlToTr>
                      </a:tcPr>
                    </a:tc>
                    <a:tc>
                      <a:txBody>
                        <a:bodyPr/>
                        <a:lstStyle/>
                        <a:p>
                          <a:pPr/>
                          <a14:m>
                            <m:oMathPara xmlns:m="http://schemas.openxmlformats.org/officeDocument/2006/math">
                              <m:oMathParaPr>
                                <m:jc m:val="centerGroup"/>
                              </m:oMathParaPr>
                              <m:oMath xmlns:m="http://schemas.openxmlformats.org/officeDocument/2006/math">
                                <m:f>
                                  <m:fPr>
                                    <m:ctrlPr>
                                      <a:rPr lang="en-US" altLang="zh-CN" b="0" i="1" smtClean="0">
                                        <a:ln>
                                          <a:noFill/>
                                        </a:ln>
                                        <a:latin typeface="Cambria Math" panose="02040503050406030204" pitchFamily="18" charset="0"/>
                                      </a:rPr>
                                    </m:ctrlPr>
                                  </m:fPr>
                                  <m:num>
                                    <m:r>
                                      <a:rPr lang="en-US" altLang="zh-CN" b="0" i="1" smtClean="0">
                                        <a:ln>
                                          <a:noFill/>
                                        </a:ln>
                                        <a:latin typeface="Cambria Math" panose="02040503050406030204" pitchFamily="18" charset="0"/>
                                      </a:rPr>
                                      <m:t>2</m:t>
                                    </m:r>
                                  </m:num>
                                  <m:den>
                                    <m:r>
                                      <a:rPr lang="en-US" altLang="zh-CN" b="0" i="1" smtClean="0">
                                        <a:ln>
                                          <a:noFill/>
                                        </a:ln>
                                        <a:latin typeface="Cambria Math" panose="02040503050406030204" pitchFamily="18" charset="0"/>
                                      </a:rPr>
                                      <m:t>𝑘</m:t>
                                    </m:r>
                                  </m:den>
                                </m:f>
                              </m:oMath>
                            </m:oMathPara>
                          </a14:m>
                          <a:endParaRPr lang="zh-CN" altLang="en-US" b="0" dirty="0">
                            <a:ln>
                              <a:noFill/>
                            </a:ln>
                          </a:endParaRPr>
                        </a:p>
                      </a:txBody>
                      <a:tcPr anchor="ctr">
                        <a:lnL w="12700" cap="flat" cmpd="sng" algn="ctr">
                          <a:solidFill>
                            <a:schemeClr val="tx1"/>
                          </a:solidFill>
                          <a:prstDash val="solid"/>
                          <a:round/>
                          <a:headEnd type="none" w="med" len="med"/>
                          <a:tailEnd type="none" w="med" len="med"/>
                        </a:lnL>
                        <a:lnR>
                          <a:noFill/>
                        </a:lnR>
                        <a:lnT>
                          <a:noFill/>
                        </a:lnT>
                        <a:lnB w="12700" cmpd="sng">
                          <a:noFill/>
                        </a:lnB>
                        <a:lnTlToBr w="12700" cmpd="sng">
                          <a:noFill/>
                          <a:prstDash val="solid"/>
                        </a:lnTlToBr>
                        <a:lnBlToTr w="12700" cmpd="sng">
                          <a:noFill/>
                          <a:prstDash val="solid"/>
                        </a:lnBlToTr>
                        <a:solidFill>
                          <a:srgbClr val="FFFF00">
                            <a:alpha val="70000"/>
                          </a:srgbClr>
                        </a:solidFill>
                      </a:tcPr>
                    </a:tc>
                    <a:tc>
                      <a:txBody>
                        <a:bodyPr/>
                        <a:lstStyle/>
                        <a:p>
                          <a:pPr/>
                          <a14:m>
                            <m:oMathPara xmlns:m="http://schemas.openxmlformats.org/officeDocument/2006/math">
                              <m:oMathParaPr>
                                <m:jc m:val="centerGroup"/>
                              </m:oMathParaPr>
                              <m:oMath xmlns:m="http://schemas.openxmlformats.org/officeDocument/2006/math">
                                <m:f>
                                  <m:fPr>
                                    <m:ctrlPr>
                                      <a:rPr lang="en-US" altLang="zh-CN" b="0" i="1" smtClean="0">
                                        <a:ln>
                                          <a:noFill/>
                                        </a:ln>
                                        <a:latin typeface="Cambria Math" panose="02040503050406030204" pitchFamily="18" charset="0"/>
                                      </a:rPr>
                                    </m:ctrlPr>
                                  </m:fPr>
                                  <m:num>
                                    <m:r>
                                      <a:rPr lang="en-US" altLang="zh-CN" b="0" i="1" smtClean="0">
                                        <a:ln>
                                          <a:noFill/>
                                        </a:ln>
                                        <a:latin typeface="Cambria Math" panose="02040503050406030204" pitchFamily="18" charset="0"/>
                                      </a:rPr>
                                      <m:t>2</m:t>
                                    </m:r>
                                  </m:num>
                                  <m:den>
                                    <m:r>
                                      <a:rPr lang="en-US" altLang="zh-CN" b="0" i="1" smtClean="0">
                                        <a:ln>
                                          <a:noFill/>
                                        </a:ln>
                                        <a:latin typeface="Cambria Math" panose="02040503050406030204" pitchFamily="18" charset="0"/>
                                      </a:rPr>
                                      <m:t>𝑘</m:t>
                                    </m:r>
                                    <m:r>
                                      <a:rPr lang="en-US" altLang="zh-CN" b="0" i="1" smtClean="0">
                                        <a:ln>
                                          <a:noFill/>
                                        </a:ln>
                                        <a:latin typeface="Cambria Math" panose="02040503050406030204" pitchFamily="18" charset="0"/>
                                      </a:rPr>
                                      <m:t>−1</m:t>
                                    </m:r>
                                  </m:den>
                                </m:f>
                              </m:oMath>
                            </m:oMathPara>
                          </a14:m>
                          <a:endParaRPr lang="zh-CN" altLang="en-US" b="0" dirty="0">
                            <a:ln>
                              <a:noFill/>
                            </a:ln>
                          </a:endParaRPr>
                        </a:p>
                      </a:txBody>
                      <a:tcPr anchor="ctr">
                        <a:lnL>
                          <a:noFill/>
                        </a:lnL>
                        <a:lnR>
                          <a:noFill/>
                        </a:lnR>
                        <a:lnT>
                          <a:noFill/>
                        </a:lnT>
                        <a:lnB w="12700" cmpd="sng">
                          <a:noFill/>
                        </a:lnB>
                        <a:lnTlToBr w="12700" cmpd="sng">
                          <a:noFill/>
                          <a:prstDash val="solid"/>
                        </a:lnTlToBr>
                        <a:lnBlToTr w="12700" cmpd="sng">
                          <a:noFill/>
                          <a:prstDash val="solid"/>
                        </a:lnBlToTr>
                        <a:solidFill>
                          <a:srgbClr val="00B0F0">
                            <a:alpha val="60000"/>
                          </a:srgbClr>
                        </a:solidFill>
                      </a:tcPr>
                    </a:tc>
                    <a:tc>
                      <a:txBody>
                        <a:bodyPr/>
                        <a:lstStyle/>
                        <a:p>
                          <a:pPr/>
                          <a14:m>
                            <m:oMathPara xmlns:m="http://schemas.openxmlformats.org/officeDocument/2006/math">
                              <m:oMathParaPr>
                                <m:jc m:val="centerGroup"/>
                              </m:oMathParaPr>
                              <m:oMath xmlns:m="http://schemas.openxmlformats.org/officeDocument/2006/math">
                                <m:f>
                                  <m:fPr>
                                    <m:ctrlPr>
                                      <a:rPr lang="en-US" altLang="zh-CN" b="0" i="1" smtClean="0">
                                        <a:ln>
                                          <a:noFill/>
                                        </a:ln>
                                        <a:latin typeface="Cambria Math" panose="02040503050406030204" pitchFamily="18" charset="0"/>
                                      </a:rPr>
                                    </m:ctrlPr>
                                  </m:fPr>
                                  <m:num>
                                    <m:r>
                                      <a:rPr lang="en-US" altLang="zh-CN" b="0" i="1" smtClean="0">
                                        <a:ln>
                                          <a:noFill/>
                                        </a:ln>
                                        <a:latin typeface="Cambria Math" panose="02040503050406030204" pitchFamily="18" charset="0"/>
                                      </a:rPr>
                                      <m:t>2</m:t>
                                    </m:r>
                                  </m:num>
                                  <m:den>
                                    <m:r>
                                      <a:rPr lang="en-US" altLang="zh-CN" b="0" i="1" smtClean="0">
                                        <a:ln>
                                          <a:noFill/>
                                        </a:ln>
                                        <a:latin typeface="Cambria Math" panose="02040503050406030204" pitchFamily="18" charset="0"/>
                                      </a:rPr>
                                      <m:t>𝑘</m:t>
                                    </m:r>
                                    <m:r>
                                      <a:rPr lang="en-US" altLang="zh-CN" b="0" i="1" smtClean="0">
                                        <a:ln>
                                          <a:noFill/>
                                        </a:ln>
                                        <a:latin typeface="Cambria Math" panose="02040503050406030204" pitchFamily="18" charset="0"/>
                                      </a:rPr>
                                      <m:t>−2</m:t>
                                    </m:r>
                                  </m:den>
                                </m:f>
                              </m:oMath>
                            </m:oMathPara>
                          </a14:m>
                          <a:endParaRPr lang="zh-CN" altLang="en-US" b="0" dirty="0">
                            <a:ln>
                              <a:noFill/>
                            </a:ln>
                          </a:endParaRPr>
                        </a:p>
                      </a:txBody>
                      <a:tcPr anchor="ctr">
                        <a:lnL>
                          <a:noFill/>
                        </a:lnL>
                        <a:lnR>
                          <a:noFill/>
                        </a:lnR>
                        <a:lnT>
                          <a:noFill/>
                        </a:lnT>
                        <a:lnB w="12700" cmpd="sng">
                          <a:noFill/>
                        </a:lnB>
                        <a:lnTlToBr w="12700" cmpd="sng">
                          <a:noFill/>
                          <a:prstDash val="solid"/>
                        </a:lnTlToBr>
                        <a:lnBlToTr w="12700" cmpd="sng">
                          <a:noFill/>
                          <a:prstDash val="solid"/>
                        </a:lnBlToTr>
                      </a:tcPr>
                    </a:tc>
                    <a:tc>
                      <a:txBody>
                        <a:bodyPr/>
                        <a:lstStyle/>
                        <a:p>
                          <a:pPr/>
                          <a14:m>
                            <m:oMathPara xmlns:m="http://schemas.openxmlformats.org/officeDocument/2006/math">
                              <m:oMathParaPr>
                                <m:jc m:val="centerGroup"/>
                              </m:oMathParaPr>
                              <m:oMath xmlns:m="http://schemas.openxmlformats.org/officeDocument/2006/math">
                                <m:f>
                                  <m:fPr>
                                    <m:ctrlPr>
                                      <a:rPr lang="en-US" altLang="zh-CN" b="0" i="1" smtClean="0">
                                        <a:ln>
                                          <a:noFill/>
                                        </a:ln>
                                        <a:latin typeface="Cambria Math" panose="02040503050406030204" pitchFamily="18" charset="0"/>
                                      </a:rPr>
                                    </m:ctrlPr>
                                  </m:fPr>
                                  <m:num>
                                    <m:r>
                                      <a:rPr lang="en-US" altLang="zh-CN" b="0" i="1" smtClean="0">
                                        <a:ln>
                                          <a:noFill/>
                                        </a:ln>
                                        <a:latin typeface="Cambria Math" panose="02040503050406030204" pitchFamily="18" charset="0"/>
                                      </a:rPr>
                                      <m:t>2</m:t>
                                    </m:r>
                                  </m:num>
                                  <m:den>
                                    <m:r>
                                      <a:rPr lang="en-US" altLang="zh-CN" b="0" i="1" smtClean="0">
                                        <a:ln>
                                          <a:noFill/>
                                        </a:ln>
                                        <a:latin typeface="Cambria Math" panose="02040503050406030204" pitchFamily="18" charset="0"/>
                                      </a:rPr>
                                      <m:t>𝑘</m:t>
                                    </m:r>
                                    <m:r>
                                      <a:rPr lang="en-US" altLang="zh-CN" b="0" i="1" smtClean="0">
                                        <a:ln>
                                          <a:noFill/>
                                        </a:ln>
                                        <a:latin typeface="Cambria Math" panose="02040503050406030204" pitchFamily="18" charset="0"/>
                                      </a:rPr>
                                      <m:t>−3</m:t>
                                    </m:r>
                                  </m:den>
                                </m:f>
                              </m:oMath>
                            </m:oMathPara>
                          </a14:m>
                          <a:endParaRPr lang="zh-CN" altLang="en-US" b="0" dirty="0">
                            <a:ln>
                              <a:noFill/>
                            </a:ln>
                          </a:endParaRPr>
                        </a:p>
                      </a:txBody>
                      <a:tcPr anchor="ctr">
                        <a:lnL>
                          <a:noFill/>
                        </a:lnL>
                        <a:lnR>
                          <a:noFill/>
                        </a:lnR>
                        <a:lnT>
                          <a:noFill/>
                        </a:lnT>
                        <a:lnB w="12700" cmpd="sng">
                          <a:noFill/>
                        </a:lnB>
                        <a:lnTlToBr w="12700" cmpd="sng">
                          <a:noFill/>
                          <a:prstDash val="solid"/>
                        </a:lnTlToBr>
                        <a:lnBlToTr w="12700" cmpd="sng">
                          <a:noFill/>
                          <a:prstDash val="solid"/>
                        </a:lnBlToTr>
                      </a:tcPr>
                    </a:tc>
                    <a:tc>
                      <a:txBody>
                        <a:bodyPr/>
                        <a:lstStyle/>
                        <a:p>
                          <a:pPr/>
                          <a14:m>
                            <m:oMathPara xmlns:m="http://schemas.openxmlformats.org/officeDocument/2006/math">
                              <m:oMathParaPr>
                                <m:jc m:val="centerGroup"/>
                              </m:oMathParaPr>
                              <m:oMath xmlns:m="http://schemas.openxmlformats.org/officeDocument/2006/math">
                                <m:r>
                                  <a:rPr lang="en-US" altLang="zh-CN" b="0" i="1" smtClean="0">
                                    <a:ln>
                                      <a:noFill/>
                                    </a:ln>
                                    <a:latin typeface="Cambria Math" panose="02040503050406030204" pitchFamily="18" charset="0"/>
                                  </a:rPr>
                                  <m:t>⋯</m:t>
                                </m:r>
                              </m:oMath>
                            </m:oMathPara>
                          </a14:m>
                          <a:endParaRPr lang="zh-CN" altLang="en-US" b="0" dirty="0">
                            <a:ln>
                              <a:noFill/>
                            </a:ln>
                          </a:endParaRPr>
                        </a:p>
                      </a:txBody>
                      <a:tcPr anchor="ctr">
                        <a:lnL>
                          <a:noFill/>
                        </a:lnL>
                        <a:lnR>
                          <a:noFill/>
                        </a:lnR>
                        <a:lnT>
                          <a:noFill/>
                        </a:lnT>
                        <a:lnB w="12700" cmpd="sng">
                          <a:noFill/>
                        </a:lnB>
                        <a:lnTlToBr w="12700" cmpd="sng">
                          <a:noFill/>
                          <a:prstDash val="solid"/>
                        </a:lnTlToBr>
                        <a:lnBlToTr w="12700" cmpd="sng">
                          <a:noFill/>
                          <a:prstDash val="solid"/>
                        </a:lnBlToTr>
                      </a:tcPr>
                    </a:tc>
                    <a:tc>
                      <a:txBody>
                        <a:bodyPr/>
                        <a:lstStyle/>
                        <a:p>
                          <a:pPr/>
                          <a14:m>
                            <m:oMathPara xmlns:m="http://schemas.openxmlformats.org/officeDocument/2006/math">
                              <m:oMathParaPr>
                                <m:jc m:val="centerGroup"/>
                              </m:oMathParaPr>
                              <m:oMath xmlns:m="http://schemas.openxmlformats.org/officeDocument/2006/math">
                                <m:f>
                                  <m:fPr>
                                    <m:ctrlPr>
                                      <a:rPr lang="en-US" altLang="zh-CN" b="0" i="1" smtClean="0">
                                        <a:ln>
                                          <a:noFill/>
                                        </a:ln>
                                        <a:latin typeface="Cambria Math" panose="02040503050406030204" pitchFamily="18" charset="0"/>
                                      </a:rPr>
                                    </m:ctrlPr>
                                  </m:fPr>
                                  <m:num>
                                    <m:r>
                                      <a:rPr lang="en-US" altLang="zh-CN" b="0" i="1" smtClean="0">
                                        <a:ln>
                                          <a:noFill/>
                                        </a:ln>
                                        <a:latin typeface="Cambria Math" panose="02040503050406030204" pitchFamily="18" charset="0"/>
                                      </a:rPr>
                                      <m:t>2</m:t>
                                    </m:r>
                                  </m:num>
                                  <m:den>
                                    <m:r>
                                      <a:rPr lang="en-US" altLang="zh-CN" b="0" i="1" smtClean="0">
                                        <a:ln>
                                          <a:noFill/>
                                        </a:ln>
                                        <a:latin typeface="Cambria Math" panose="02040503050406030204" pitchFamily="18" charset="0"/>
                                      </a:rPr>
                                      <m:t>3</m:t>
                                    </m:r>
                                  </m:den>
                                </m:f>
                              </m:oMath>
                            </m:oMathPara>
                          </a14:m>
                          <a:endParaRPr lang="zh-CN" altLang="en-US" b="0" dirty="0">
                            <a:ln>
                              <a:noFill/>
                            </a:ln>
                          </a:endParaRPr>
                        </a:p>
                      </a:txBody>
                      <a:tcPr anchor="ctr">
                        <a:lnL>
                          <a:noFill/>
                        </a:lnL>
                        <a:lnR>
                          <a:noFill/>
                        </a:lnR>
                        <a:lnT>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62793950"/>
                      </a:ext>
                    </a:extLst>
                  </a:tr>
                </a:tbl>
              </a:graphicData>
            </a:graphic>
          </p:graphicFrame>
        </mc:Choice>
        <mc:Fallback xmlns="">
          <p:graphicFrame>
            <p:nvGraphicFramePr>
              <p:cNvPr id="5" name="表格 4">
                <a:extLst>
                  <a:ext uri="{FF2B5EF4-FFF2-40B4-BE49-F238E27FC236}">
                    <a16:creationId xmlns:a16="http://schemas.microsoft.com/office/drawing/2014/main" id="{E7165106-753C-4662-B478-0644C9E44826}"/>
                  </a:ext>
                </a:extLst>
              </p:cNvPr>
              <p:cNvGraphicFramePr>
                <a:graphicFrameLocks noGrp="1"/>
              </p:cNvGraphicFramePr>
              <p:nvPr>
                <p:extLst>
                  <p:ext uri="{D42A27DB-BD31-4B8C-83A1-F6EECF244321}">
                    <p14:modId xmlns:p14="http://schemas.microsoft.com/office/powerpoint/2010/main" val="492053129"/>
                  </p:ext>
                </p:extLst>
              </p:nvPr>
            </p:nvGraphicFramePr>
            <p:xfrm>
              <a:off x="647700" y="1611847"/>
              <a:ext cx="7459235" cy="3168904"/>
            </p:xfrm>
            <a:graphic>
              <a:graphicData uri="http://schemas.openxmlformats.org/drawingml/2006/table">
                <a:tbl>
                  <a:tblPr>
                    <a:tableStyleId>{C083E6E3-FA7D-4D7B-A595-EF9225AFEA82}</a:tableStyleId>
                  </a:tblPr>
                  <a:tblGrid>
                    <a:gridCol w="1303763">
                      <a:extLst>
                        <a:ext uri="{9D8B030D-6E8A-4147-A177-3AD203B41FA5}">
                          <a16:colId xmlns:a16="http://schemas.microsoft.com/office/drawing/2014/main" val="2801784055"/>
                        </a:ext>
                      </a:extLst>
                    </a:gridCol>
                    <a:gridCol w="827447">
                      <a:extLst>
                        <a:ext uri="{9D8B030D-6E8A-4147-A177-3AD203B41FA5}">
                          <a16:colId xmlns:a16="http://schemas.microsoft.com/office/drawing/2014/main" val="1342544244"/>
                        </a:ext>
                      </a:extLst>
                    </a:gridCol>
                    <a:gridCol w="1065605">
                      <a:extLst>
                        <a:ext uri="{9D8B030D-6E8A-4147-A177-3AD203B41FA5}">
                          <a16:colId xmlns:a16="http://schemas.microsoft.com/office/drawing/2014/main" val="3161026711"/>
                        </a:ext>
                      </a:extLst>
                    </a:gridCol>
                    <a:gridCol w="1065605">
                      <a:extLst>
                        <a:ext uri="{9D8B030D-6E8A-4147-A177-3AD203B41FA5}">
                          <a16:colId xmlns:a16="http://schemas.microsoft.com/office/drawing/2014/main" val="2254685946"/>
                        </a:ext>
                      </a:extLst>
                    </a:gridCol>
                    <a:gridCol w="1065605">
                      <a:extLst>
                        <a:ext uri="{9D8B030D-6E8A-4147-A177-3AD203B41FA5}">
                          <a16:colId xmlns:a16="http://schemas.microsoft.com/office/drawing/2014/main" val="2395219352"/>
                        </a:ext>
                      </a:extLst>
                    </a:gridCol>
                    <a:gridCol w="1065605">
                      <a:extLst>
                        <a:ext uri="{9D8B030D-6E8A-4147-A177-3AD203B41FA5}">
                          <a16:colId xmlns:a16="http://schemas.microsoft.com/office/drawing/2014/main" val="1176150685"/>
                        </a:ext>
                      </a:extLst>
                    </a:gridCol>
                    <a:gridCol w="1065605">
                      <a:extLst>
                        <a:ext uri="{9D8B030D-6E8A-4147-A177-3AD203B41FA5}">
                          <a16:colId xmlns:a16="http://schemas.microsoft.com/office/drawing/2014/main" val="2911562091"/>
                        </a:ext>
                      </a:extLst>
                    </a:gridCol>
                  </a:tblGrid>
                  <a:tr h="370840">
                    <a:tc>
                      <a:txBody>
                        <a:bodyPr/>
                        <a:lstStyle/>
                        <a:p>
                          <a:endParaRPr lang="en-US"/>
                        </a:p>
                      </a:txBody>
                      <a:tcPr anchor="ctr">
                        <a:lnL>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stretch>
                            <a:fillRect r="-472430" b="-755738"/>
                          </a:stretch>
                        </a:blipFill>
                      </a:tcPr>
                    </a:tc>
                    <a:tc>
                      <a:txBody>
                        <a:bodyPr/>
                        <a:lstStyle/>
                        <a:p>
                          <a:endParaRPr lang="en-US"/>
                        </a:p>
                      </a:txBody>
                      <a:tcPr anchor="ctr">
                        <a:lnL w="12700" cap="flat" cmpd="sng" algn="ctr">
                          <a:solidFill>
                            <a:schemeClr val="tx1"/>
                          </a:solidFill>
                          <a:prstDash val="solid"/>
                          <a:round/>
                          <a:headEnd type="none" w="med" len="med"/>
                          <a:tailEnd type="none" w="med" len="med"/>
                        </a:lnL>
                        <a:lnR>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stretch>
                            <a:fillRect l="-157353" r="-643382" b="-755738"/>
                          </a:stretch>
                        </a:blipFill>
                      </a:tcPr>
                    </a:tc>
                    <a:tc>
                      <a:txBody>
                        <a:bodyPr/>
                        <a:lstStyle/>
                        <a:p>
                          <a:endParaRPr lang="en-US"/>
                        </a:p>
                      </a:txBody>
                      <a:tcPr anchor="ctr">
                        <a:lnL>
                          <a:noFill/>
                        </a:lnL>
                        <a:lnR>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stretch>
                            <a:fillRect l="-200000" r="-400000" b="-755738"/>
                          </a:stretch>
                        </a:blipFill>
                      </a:tcPr>
                    </a:tc>
                    <a:tc>
                      <a:txBody>
                        <a:bodyPr/>
                        <a:lstStyle/>
                        <a:p>
                          <a:endParaRPr lang="en-US"/>
                        </a:p>
                      </a:txBody>
                      <a:tcPr anchor="ctr">
                        <a:lnL>
                          <a:noFill/>
                        </a:lnL>
                        <a:lnR>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stretch>
                            <a:fillRect l="-301724" r="-302299" b="-755738"/>
                          </a:stretch>
                        </a:blipFill>
                      </a:tcPr>
                    </a:tc>
                    <a:tc>
                      <a:txBody>
                        <a:bodyPr/>
                        <a:lstStyle/>
                        <a:p>
                          <a:endParaRPr lang="en-US"/>
                        </a:p>
                      </a:txBody>
                      <a:tcPr anchor="ctr">
                        <a:lnL>
                          <a:noFill/>
                        </a:lnL>
                        <a:lnR>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stretch>
                            <a:fillRect l="-399429" r="-200571" b="-755738"/>
                          </a:stretch>
                        </a:blipFill>
                      </a:tcPr>
                    </a:tc>
                    <a:tc>
                      <a:txBody>
                        <a:bodyPr/>
                        <a:lstStyle/>
                        <a:p>
                          <a:endParaRPr lang="en-US"/>
                        </a:p>
                      </a:txBody>
                      <a:tcPr anchor="ctr">
                        <a:lnL>
                          <a:noFill/>
                        </a:lnL>
                        <a:lnR>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stretch>
                            <a:fillRect l="-499429" r="-100571" b="-755738"/>
                          </a:stretch>
                        </a:blipFill>
                      </a:tcPr>
                    </a:tc>
                    <a:tc>
                      <a:txBody>
                        <a:bodyPr/>
                        <a:lstStyle/>
                        <a:p>
                          <a:endParaRPr lang="en-US"/>
                        </a:p>
                      </a:txBody>
                      <a:tcPr anchor="ctr">
                        <a:lnL>
                          <a:noFill/>
                        </a:lnL>
                        <a:lnR>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stretch>
                            <a:fillRect l="-599429" r="-571" b="-755738"/>
                          </a:stretch>
                        </a:blipFill>
                      </a:tcPr>
                    </a:tc>
                    <a:extLst>
                      <a:ext uri="{0D108BD9-81ED-4DB2-BD59-A6C34878D82A}">
                        <a16:rowId xmlns:a16="http://schemas.microsoft.com/office/drawing/2014/main" val="1295880662"/>
                      </a:ext>
                    </a:extLst>
                  </a:tr>
                  <a:tr h="606806">
                    <a:tc>
                      <a:txBody>
                        <a:bodyPr/>
                        <a:lstStyle/>
                        <a:p>
                          <a:endParaRPr lang="en-US"/>
                        </a:p>
                      </a:txBody>
                      <a:tcPr anchor="ctr">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blipFill>
                          <a:blip r:embed="rId3"/>
                          <a:stretch>
                            <a:fillRect t="-61000" r="-472430" b="-361000"/>
                          </a:stretch>
                        </a:blipFill>
                      </a:tcPr>
                    </a:tc>
                    <a:tc>
                      <a:txBody>
                        <a:bodyPr/>
                        <a:lstStyle/>
                        <a:p>
                          <a:endParaRPr lang="en-US"/>
                        </a:p>
                      </a:txBody>
                      <a:tcPr anchor="ctr">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blipFill>
                          <a:blip r:embed="rId3"/>
                          <a:stretch>
                            <a:fillRect l="-157353" t="-61000" r="-643382" b="-361000"/>
                          </a:stretch>
                        </a:blipFill>
                      </a:tcPr>
                    </a:tc>
                    <a:tc>
                      <a:txBody>
                        <a:bodyPr/>
                        <a:lstStyle/>
                        <a:p>
                          <a:endParaRPr lang="zh-CN" altLang="en-US" b="0" dirty="0">
                            <a:ln>
                              <a:noFill/>
                            </a:ln>
                          </a:endParaRPr>
                        </a:p>
                      </a:txBody>
                      <a:tcPr anchor="ctr">
                        <a:lnL>
                          <a:noFill/>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endParaRPr lang="zh-CN" altLang="en-US" b="0" dirty="0">
                            <a:ln>
                              <a:noFill/>
                            </a:ln>
                          </a:endParaRPr>
                        </a:p>
                      </a:txBody>
                      <a:tcPr anchor="ctr">
                        <a:lnL>
                          <a:noFill/>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endParaRPr lang="zh-CN" altLang="en-US" b="0" dirty="0">
                            <a:ln>
                              <a:noFill/>
                            </a:ln>
                          </a:endParaRPr>
                        </a:p>
                      </a:txBody>
                      <a:tcPr anchor="ctr">
                        <a:lnL>
                          <a:noFill/>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endParaRPr lang="zh-CN" altLang="en-US" b="0" dirty="0">
                            <a:ln>
                              <a:noFill/>
                            </a:ln>
                          </a:endParaRPr>
                        </a:p>
                      </a:txBody>
                      <a:tcPr anchor="ctr">
                        <a:lnL>
                          <a:noFill/>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endParaRPr lang="zh-CN" altLang="en-US" b="0" dirty="0">
                            <a:ln>
                              <a:noFill/>
                            </a:ln>
                          </a:endParaRPr>
                        </a:p>
                      </a:txBody>
                      <a:tcPr anchor="ctr">
                        <a:lnL>
                          <a:noFill/>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tcPr>
                    </a:tc>
                    <a:extLst>
                      <a:ext uri="{0D108BD9-81ED-4DB2-BD59-A6C34878D82A}">
                        <a16:rowId xmlns:a16="http://schemas.microsoft.com/office/drawing/2014/main" val="3730702029"/>
                      </a:ext>
                    </a:extLst>
                  </a:tr>
                  <a:tr h="606806">
                    <a:tc>
                      <a:txBody>
                        <a:bodyPr/>
                        <a:lstStyle/>
                        <a:p>
                          <a:endParaRPr lang="en-US"/>
                        </a:p>
                      </a:txBody>
                      <a:tcPr anchor="ctr">
                        <a:lnL>
                          <a:noFill/>
                        </a:lnL>
                        <a:lnR w="12700" cap="flat" cmpd="sng" algn="ctr">
                          <a:solidFill>
                            <a:schemeClr val="tx1"/>
                          </a:solidFill>
                          <a:prstDash val="solid"/>
                          <a:round/>
                          <a:headEnd type="none" w="med" len="med"/>
                          <a:tailEnd type="none" w="med" len="med"/>
                        </a:lnR>
                        <a:lnT>
                          <a:noFill/>
                        </a:lnT>
                        <a:lnB>
                          <a:noFill/>
                        </a:lnB>
                        <a:lnTlToBr w="12700" cmpd="sng">
                          <a:noFill/>
                          <a:prstDash val="solid"/>
                        </a:lnTlToBr>
                        <a:lnBlToTr w="12700" cmpd="sng">
                          <a:noFill/>
                          <a:prstDash val="solid"/>
                        </a:lnBlToTr>
                        <a:blipFill>
                          <a:blip r:embed="rId3"/>
                          <a:stretch>
                            <a:fillRect t="-161000" r="-472430" b="-261000"/>
                          </a:stretch>
                        </a:blipFill>
                      </a:tcPr>
                    </a:tc>
                    <a:tc>
                      <a:txBody>
                        <a:bodyPr/>
                        <a:lstStyle/>
                        <a:p>
                          <a:endParaRPr lang="en-US"/>
                        </a:p>
                      </a:txBody>
                      <a:tcPr anchor="ctr">
                        <a:lnL w="12700" cap="flat" cmpd="sng" algn="ctr">
                          <a:solidFill>
                            <a:schemeClr val="tx1"/>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blipFill>
                          <a:blip r:embed="rId3"/>
                          <a:stretch>
                            <a:fillRect l="-157353" t="-161000" r="-643382" b="-261000"/>
                          </a:stretch>
                        </a:blipFill>
                      </a:tcPr>
                    </a:tc>
                    <a:tc>
                      <a:txBody>
                        <a:bodyPr/>
                        <a:lstStyle/>
                        <a:p>
                          <a:endParaRPr lang="en-US"/>
                        </a:p>
                      </a:txBody>
                      <a:tcPr anchor="ctr">
                        <a:lnL>
                          <a:noFill/>
                        </a:lnL>
                        <a:lnR>
                          <a:noFill/>
                        </a:lnR>
                        <a:lnT>
                          <a:noFill/>
                        </a:lnT>
                        <a:lnB>
                          <a:noFill/>
                        </a:lnB>
                        <a:lnTlToBr w="12700" cmpd="sng">
                          <a:noFill/>
                          <a:prstDash val="solid"/>
                        </a:lnTlToBr>
                        <a:lnBlToTr w="12700" cmpd="sng">
                          <a:noFill/>
                          <a:prstDash val="solid"/>
                        </a:lnBlToTr>
                        <a:blipFill>
                          <a:blip r:embed="rId3"/>
                          <a:stretch>
                            <a:fillRect l="-200000" t="-161000" r="-400000" b="-261000"/>
                          </a:stretch>
                        </a:blipFill>
                      </a:tcPr>
                    </a:tc>
                    <a:tc>
                      <a:txBody>
                        <a:bodyPr/>
                        <a:lstStyle/>
                        <a:p>
                          <a:endParaRPr lang="zh-CN" altLang="en-US" b="0" dirty="0">
                            <a:ln>
                              <a:noFill/>
                            </a:ln>
                          </a:endParaRPr>
                        </a:p>
                      </a:txBody>
                      <a:tcPr anchor="ctr">
                        <a:lnL>
                          <a:noFill/>
                        </a:lnL>
                        <a:lnR>
                          <a:noFill/>
                        </a:lnR>
                        <a:lnT>
                          <a:noFill/>
                        </a:lnT>
                        <a:lnB>
                          <a:noFill/>
                        </a:lnB>
                        <a:lnTlToBr w="12700" cmpd="sng">
                          <a:noFill/>
                          <a:prstDash val="solid"/>
                        </a:lnTlToBr>
                        <a:lnBlToTr w="12700" cmpd="sng">
                          <a:noFill/>
                          <a:prstDash val="solid"/>
                        </a:lnBlToTr>
                      </a:tcPr>
                    </a:tc>
                    <a:tc>
                      <a:txBody>
                        <a:bodyPr/>
                        <a:lstStyle/>
                        <a:p>
                          <a:endParaRPr lang="zh-CN" altLang="en-US" b="0" dirty="0">
                            <a:ln>
                              <a:noFill/>
                            </a:ln>
                          </a:endParaRPr>
                        </a:p>
                      </a:txBody>
                      <a:tcPr anchor="ctr">
                        <a:lnL>
                          <a:noFill/>
                        </a:lnL>
                        <a:lnR>
                          <a:noFill/>
                        </a:lnR>
                        <a:lnT>
                          <a:noFill/>
                        </a:lnT>
                        <a:lnB>
                          <a:noFill/>
                        </a:lnB>
                        <a:lnTlToBr w="12700" cmpd="sng">
                          <a:noFill/>
                          <a:prstDash val="solid"/>
                        </a:lnTlToBr>
                        <a:lnBlToTr w="12700" cmpd="sng">
                          <a:noFill/>
                          <a:prstDash val="solid"/>
                        </a:lnBlToTr>
                      </a:tcPr>
                    </a:tc>
                    <a:tc>
                      <a:txBody>
                        <a:bodyPr/>
                        <a:lstStyle/>
                        <a:p>
                          <a:endParaRPr lang="zh-CN" altLang="en-US" b="0" dirty="0">
                            <a:ln>
                              <a:noFill/>
                            </a:ln>
                          </a:endParaRPr>
                        </a:p>
                      </a:txBody>
                      <a:tcPr anchor="ctr">
                        <a:lnL>
                          <a:noFill/>
                        </a:lnL>
                        <a:lnR>
                          <a:noFill/>
                        </a:lnR>
                        <a:lnT>
                          <a:noFill/>
                        </a:lnT>
                        <a:lnB>
                          <a:noFill/>
                        </a:lnB>
                        <a:lnTlToBr w="12700" cmpd="sng">
                          <a:noFill/>
                          <a:prstDash val="solid"/>
                        </a:lnTlToBr>
                        <a:lnBlToTr w="12700" cmpd="sng">
                          <a:noFill/>
                          <a:prstDash val="solid"/>
                        </a:lnBlToTr>
                      </a:tcPr>
                    </a:tc>
                    <a:tc>
                      <a:txBody>
                        <a:bodyPr/>
                        <a:lstStyle/>
                        <a:p>
                          <a:endParaRPr lang="zh-CN" altLang="en-US" b="0" dirty="0">
                            <a:ln>
                              <a:noFill/>
                            </a:ln>
                          </a:endParaRP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4055777531"/>
                      </a:ext>
                    </a:extLst>
                  </a:tr>
                  <a:tr h="606806">
                    <a:tc>
                      <a:txBody>
                        <a:bodyPr/>
                        <a:lstStyle/>
                        <a:p>
                          <a:endParaRPr lang="en-US"/>
                        </a:p>
                      </a:txBody>
                      <a:tcPr anchor="ctr">
                        <a:lnL>
                          <a:noFill/>
                        </a:lnL>
                        <a:lnR w="12700" cap="flat" cmpd="sng" algn="ctr">
                          <a:solidFill>
                            <a:schemeClr val="tx1"/>
                          </a:solidFill>
                          <a:prstDash val="solid"/>
                          <a:round/>
                          <a:headEnd type="none" w="med" len="med"/>
                          <a:tailEnd type="none" w="med" len="med"/>
                        </a:lnR>
                        <a:lnT>
                          <a:noFill/>
                        </a:lnT>
                        <a:lnB>
                          <a:noFill/>
                        </a:lnB>
                        <a:lnTlToBr w="12700" cmpd="sng">
                          <a:noFill/>
                          <a:prstDash val="solid"/>
                        </a:lnTlToBr>
                        <a:lnBlToTr w="12700" cmpd="sng">
                          <a:noFill/>
                          <a:prstDash val="solid"/>
                        </a:lnBlToTr>
                        <a:blipFill>
                          <a:blip r:embed="rId3"/>
                          <a:stretch>
                            <a:fillRect t="-263636" r="-472430" b="-163636"/>
                          </a:stretch>
                        </a:blipFill>
                      </a:tcPr>
                    </a:tc>
                    <a:tc>
                      <a:txBody>
                        <a:bodyPr/>
                        <a:lstStyle/>
                        <a:p>
                          <a:endParaRPr lang="en-US"/>
                        </a:p>
                      </a:txBody>
                      <a:tcPr anchor="ctr">
                        <a:lnL w="12700" cap="flat" cmpd="sng" algn="ctr">
                          <a:solidFill>
                            <a:schemeClr val="tx1"/>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blipFill>
                          <a:blip r:embed="rId3"/>
                          <a:stretch>
                            <a:fillRect l="-157353" t="-263636" r="-643382" b="-163636"/>
                          </a:stretch>
                        </a:blipFill>
                      </a:tcPr>
                    </a:tc>
                    <a:tc>
                      <a:txBody>
                        <a:bodyPr/>
                        <a:lstStyle/>
                        <a:p>
                          <a:endParaRPr lang="en-US"/>
                        </a:p>
                      </a:txBody>
                      <a:tcPr anchor="ctr">
                        <a:lnL>
                          <a:noFill/>
                        </a:lnL>
                        <a:lnR>
                          <a:noFill/>
                        </a:lnR>
                        <a:lnT>
                          <a:noFill/>
                        </a:lnT>
                        <a:lnB>
                          <a:noFill/>
                        </a:lnB>
                        <a:lnTlToBr w="12700" cmpd="sng">
                          <a:noFill/>
                          <a:prstDash val="solid"/>
                        </a:lnTlToBr>
                        <a:lnBlToTr w="12700" cmpd="sng">
                          <a:noFill/>
                          <a:prstDash val="solid"/>
                        </a:lnBlToTr>
                        <a:blipFill>
                          <a:blip r:embed="rId3"/>
                          <a:stretch>
                            <a:fillRect l="-200000" t="-263636" r="-400000" b="-163636"/>
                          </a:stretch>
                        </a:blipFill>
                      </a:tcPr>
                    </a:tc>
                    <a:tc>
                      <a:txBody>
                        <a:bodyPr/>
                        <a:lstStyle/>
                        <a:p>
                          <a:endParaRPr lang="en-US"/>
                        </a:p>
                      </a:txBody>
                      <a:tcPr anchor="ctr">
                        <a:lnL>
                          <a:noFill/>
                        </a:lnL>
                        <a:lnR>
                          <a:noFill/>
                        </a:lnR>
                        <a:lnT>
                          <a:noFill/>
                        </a:lnT>
                        <a:lnB>
                          <a:noFill/>
                        </a:lnB>
                        <a:lnTlToBr w="12700" cmpd="sng">
                          <a:noFill/>
                          <a:prstDash val="solid"/>
                        </a:lnTlToBr>
                        <a:lnBlToTr w="12700" cmpd="sng">
                          <a:noFill/>
                          <a:prstDash val="solid"/>
                        </a:lnBlToTr>
                        <a:blipFill>
                          <a:blip r:embed="rId3"/>
                          <a:stretch>
                            <a:fillRect l="-301724" t="-263636" r="-302299" b="-163636"/>
                          </a:stretch>
                        </a:blipFill>
                      </a:tcPr>
                    </a:tc>
                    <a:tc>
                      <a:txBody>
                        <a:bodyPr/>
                        <a:lstStyle/>
                        <a:p>
                          <a:endParaRPr lang="zh-CN" altLang="en-US" b="0" dirty="0">
                            <a:ln>
                              <a:noFill/>
                            </a:ln>
                          </a:endParaRPr>
                        </a:p>
                      </a:txBody>
                      <a:tcPr anchor="ctr">
                        <a:lnL>
                          <a:noFill/>
                        </a:lnL>
                        <a:lnR>
                          <a:noFill/>
                        </a:lnR>
                        <a:lnT>
                          <a:noFill/>
                        </a:lnT>
                        <a:lnB>
                          <a:noFill/>
                        </a:lnB>
                        <a:lnTlToBr w="12700" cmpd="sng">
                          <a:noFill/>
                          <a:prstDash val="solid"/>
                        </a:lnTlToBr>
                        <a:lnBlToTr w="12700" cmpd="sng">
                          <a:noFill/>
                          <a:prstDash val="solid"/>
                        </a:lnBlToTr>
                      </a:tcPr>
                    </a:tc>
                    <a:tc>
                      <a:txBody>
                        <a:bodyPr/>
                        <a:lstStyle/>
                        <a:p>
                          <a:endParaRPr lang="zh-CN" altLang="en-US" b="0" dirty="0">
                            <a:ln>
                              <a:noFill/>
                            </a:ln>
                          </a:endParaRPr>
                        </a:p>
                      </a:txBody>
                      <a:tcPr anchor="ctr">
                        <a:lnL>
                          <a:noFill/>
                        </a:lnL>
                        <a:lnR>
                          <a:noFill/>
                        </a:lnR>
                        <a:lnT>
                          <a:noFill/>
                        </a:lnT>
                        <a:lnB>
                          <a:noFill/>
                        </a:lnB>
                        <a:lnTlToBr w="12700" cmpd="sng">
                          <a:noFill/>
                          <a:prstDash val="solid"/>
                        </a:lnTlToBr>
                        <a:lnBlToTr w="12700" cmpd="sng">
                          <a:noFill/>
                          <a:prstDash val="solid"/>
                        </a:lnBlToTr>
                      </a:tcPr>
                    </a:tc>
                    <a:tc>
                      <a:txBody>
                        <a:bodyPr/>
                        <a:lstStyle/>
                        <a:p>
                          <a:endParaRPr lang="zh-CN" altLang="en-US" b="0" dirty="0">
                            <a:ln>
                              <a:noFill/>
                            </a:ln>
                          </a:endParaRP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4251375822"/>
                      </a:ext>
                    </a:extLst>
                  </a:tr>
                  <a:tr h="370840">
                    <a:tc>
                      <a:txBody>
                        <a:bodyPr/>
                        <a:lstStyle/>
                        <a:p>
                          <a:endParaRPr lang="en-US"/>
                        </a:p>
                      </a:txBody>
                      <a:tcPr anchor="ctr">
                        <a:lnL>
                          <a:noFill/>
                        </a:lnL>
                        <a:lnR w="12700" cap="flat" cmpd="sng" algn="ctr">
                          <a:solidFill>
                            <a:schemeClr val="tx1"/>
                          </a:solidFill>
                          <a:prstDash val="solid"/>
                          <a:round/>
                          <a:headEnd type="none" w="med" len="med"/>
                          <a:tailEnd type="none" w="med" len="med"/>
                        </a:lnR>
                        <a:lnT>
                          <a:noFill/>
                        </a:lnT>
                        <a:lnB>
                          <a:noFill/>
                        </a:lnB>
                        <a:lnTlToBr w="12700" cmpd="sng">
                          <a:noFill/>
                          <a:prstDash val="solid"/>
                        </a:lnTlToBr>
                        <a:lnBlToTr w="12700" cmpd="sng">
                          <a:noFill/>
                          <a:prstDash val="solid"/>
                        </a:lnBlToTr>
                        <a:blipFill>
                          <a:blip r:embed="rId3"/>
                          <a:stretch>
                            <a:fillRect t="-590164" r="-472430" b="-165574"/>
                          </a:stretch>
                        </a:blipFill>
                      </a:tcPr>
                    </a:tc>
                    <a:tc>
                      <a:txBody>
                        <a:bodyPr/>
                        <a:lstStyle/>
                        <a:p>
                          <a:endParaRPr lang="en-US"/>
                        </a:p>
                      </a:txBody>
                      <a:tcPr anchor="ctr">
                        <a:lnL w="12700" cap="flat" cmpd="sng" algn="ctr">
                          <a:solidFill>
                            <a:schemeClr val="tx1"/>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blipFill>
                          <a:blip r:embed="rId3"/>
                          <a:stretch>
                            <a:fillRect l="-157353" t="-590164" r="-643382" b="-165574"/>
                          </a:stretch>
                        </a:blipFill>
                      </a:tcPr>
                    </a:tc>
                    <a:tc>
                      <a:txBody>
                        <a:bodyPr/>
                        <a:lstStyle/>
                        <a:p>
                          <a:endParaRPr lang="zh-CN" altLang="en-US" b="0" dirty="0">
                            <a:ln>
                              <a:noFill/>
                            </a:ln>
                          </a:endParaRPr>
                        </a:p>
                      </a:txBody>
                      <a:tcPr anchor="ctr">
                        <a:lnL>
                          <a:noFill/>
                        </a:lnL>
                        <a:lnR>
                          <a:noFill/>
                        </a:lnR>
                        <a:lnT>
                          <a:noFill/>
                        </a:lnT>
                        <a:lnB>
                          <a:noFill/>
                        </a:lnB>
                        <a:lnTlToBr w="12700" cmpd="sng">
                          <a:noFill/>
                          <a:prstDash val="solid"/>
                        </a:lnTlToBr>
                        <a:lnBlToTr w="12700" cmpd="sng">
                          <a:noFill/>
                          <a:prstDash val="solid"/>
                        </a:lnBlToTr>
                        <a:solidFill>
                          <a:srgbClr val="00B0F0">
                            <a:alpha val="60000"/>
                          </a:srgbClr>
                        </a:solidFill>
                      </a:tcPr>
                    </a:tc>
                    <a:tc>
                      <a:txBody>
                        <a:bodyPr/>
                        <a:lstStyle/>
                        <a:p>
                          <a:endParaRPr lang="zh-CN" altLang="en-US" b="0" dirty="0">
                            <a:ln>
                              <a:noFill/>
                            </a:ln>
                          </a:endParaRPr>
                        </a:p>
                      </a:txBody>
                      <a:tcPr anchor="ctr">
                        <a:lnL>
                          <a:noFill/>
                        </a:lnL>
                        <a:lnR>
                          <a:noFill/>
                        </a:lnR>
                        <a:lnT>
                          <a:noFill/>
                        </a:lnT>
                        <a:lnB>
                          <a:noFill/>
                        </a:lnB>
                        <a:lnTlToBr w="12700" cmpd="sng">
                          <a:noFill/>
                          <a:prstDash val="solid"/>
                        </a:lnTlToBr>
                        <a:lnBlToTr w="12700" cmpd="sng">
                          <a:noFill/>
                          <a:prstDash val="solid"/>
                        </a:lnBlToTr>
                      </a:tcPr>
                    </a:tc>
                    <a:tc>
                      <a:txBody>
                        <a:bodyPr/>
                        <a:lstStyle/>
                        <a:p>
                          <a:endParaRPr lang="zh-CN" altLang="en-US" b="0" dirty="0">
                            <a:ln>
                              <a:noFill/>
                            </a:ln>
                          </a:endParaRPr>
                        </a:p>
                      </a:txBody>
                      <a:tcPr anchor="ctr">
                        <a:lnL>
                          <a:noFill/>
                        </a:lnL>
                        <a:lnR>
                          <a:noFill/>
                        </a:lnR>
                        <a:lnT>
                          <a:noFill/>
                        </a:lnT>
                        <a:lnB>
                          <a:noFill/>
                        </a:lnB>
                        <a:lnTlToBr w="12700" cmpd="sng">
                          <a:noFill/>
                          <a:prstDash val="solid"/>
                        </a:lnTlToBr>
                        <a:lnBlToTr w="12700" cmpd="sng">
                          <a:noFill/>
                          <a:prstDash val="solid"/>
                        </a:lnBlToTr>
                      </a:tcPr>
                    </a:tc>
                    <a:tc>
                      <a:txBody>
                        <a:bodyPr/>
                        <a:lstStyle/>
                        <a:p>
                          <a:endParaRPr lang="zh-CN" altLang="en-US" b="0" dirty="0">
                            <a:ln>
                              <a:noFill/>
                            </a:ln>
                          </a:endParaRPr>
                        </a:p>
                      </a:txBody>
                      <a:tcPr anchor="ctr">
                        <a:lnL>
                          <a:noFill/>
                        </a:lnL>
                        <a:lnR>
                          <a:noFill/>
                        </a:lnR>
                        <a:lnT>
                          <a:noFill/>
                        </a:lnT>
                        <a:lnB>
                          <a:noFill/>
                        </a:lnB>
                        <a:lnTlToBr w="12700" cmpd="sng">
                          <a:noFill/>
                          <a:prstDash val="solid"/>
                        </a:lnTlToBr>
                        <a:lnBlToTr w="12700" cmpd="sng">
                          <a:noFill/>
                          <a:prstDash val="solid"/>
                        </a:lnBlToTr>
                      </a:tcPr>
                    </a:tc>
                    <a:tc>
                      <a:txBody>
                        <a:bodyPr/>
                        <a:lstStyle/>
                        <a:p>
                          <a:endParaRPr lang="zh-CN" altLang="en-US" b="0" dirty="0">
                            <a:ln>
                              <a:noFill/>
                            </a:ln>
                          </a:endParaRP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824084037"/>
                      </a:ext>
                    </a:extLst>
                  </a:tr>
                  <a:tr h="606806">
                    <a:tc>
                      <a:txBody>
                        <a:bodyPr/>
                        <a:lstStyle/>
                        <a:p>
                          <a:endParaRPr lang="en-US"/>
                        </a:p>
                      </a:txBody>
                      <a:tcPr anchor="ctr">
                        <a:lnL>
                          <a:noFill/>
                        </a:lnL>
                        <a:lnR w="12700" cap="flat" cmpd="sng" algn="ctr">
                          <a:solidFill>
                            <a:schemeClr val="tx1"/>
                          </a:solidFill>
                          <a:prstDash val="solid"/>
                          <a:round/>
                          <a:headEnd type="none" w="med" len="med"/>
                          <a:tailEnd type="none" w="med" len="med"/>
                        </a:lnR>
                        <a:lnT>
                          <a:noFill/>
                        </a:lnT>
                        <a:lnB w="12700" cmpd="sng">
                          <a:noFill/>
                        </a:lnB>
                        <a:lnTlToBr w="12700" cmpd="sng">
                          <a:noFill/>
                          <a:prstDash val="solid"/>
                        </a:lnTlToBr>
                        <a:lnBlToTr w="12700" cmpd="sng">
                          <a:noFill/>
                          <a:prstDash val="solid"/>
                        </a:lnBlToTr>
                        <a:blipFill>
                          <a:blip r:embed="rId3"/>
                          <a:stretch>
                            <a:fillRect t="-421000" r="-472430" b="-1000"/>
                          </a:stretch>
                        </a:blipFill>
                      </a:tcPr>
                    </a:tc>
                    <a:tc>
                      <a:txBody>
                        <a:bodyPr/>
                        <a:lstStyle/>
                        <a:p>
                          <a:endParaRPr lang="en-US"/>
                        </a:p>
                      </a:txBody>
                      <a:tcPr anchor="ctr">
                        <a:lnL w="12700" cap="flat" cmpd="sng" algn="ctr">
                          <a:solidFill>
                            <a:schemeClr val="tx1"/>
                          </a:solidFill>
                          <a:prstDash val="solid"/>
                          <a:round/>
                          <a:headEnd type="none" w="med" len="med"/>
                          <a:tailEnd type="none" w="med" len="med"/>
                        </a:lnL>
                        <a:lnR>
                          <a:noFill/>
                        </a:lnR>
                        <a:lnT>
                          <a:noFill/>
                        </a:lnT>
                        <a:lnB w="12700" cmpd="sng">
                          <a:noFill/>
                        </a:lnB>
                        <a:lnTlToBr w="12700" cmpd="sng">
                          <a:noFill/>
                          <a:prstDash val="solid"/>
                        </a:lnTlToBr>
                        <a:lnBlToTr w="12700" cmpd="sng">
                          <a:noFill/>
                          <a:prstDash val="solid"/>
                        </a:lnBlToTr>
                        <a:blipFill>
                          <a:blip r:embed="rId3"/>
                          <a:stretch>
                            <a:fillRect l="-157353" t="-421000" r="-643382" b="-1000"/>
                          </a:stretch>
                        </a:blipFill>
                      </a:tcPr>
                    </a:tc>
                    <a:tc>
                      <a:txBody>
                        <a:bodyPr/>
                        <a:lstStyle/>
                        <a:p>
                          <a:endParaRPr lang="en-US"/>
                        </a:p>
                      </a:txBody>
                      <a:tcPr anchor="ctr">
                        <a:lnL>
                          <a:noFill/>
                        </a:lnL>
                        <a:lnR>
                          <a:noFill/>
                        </a:lnR>
                        <a:lnT>
                          <a:noFill/>
                        </a:lnT>
                        <a:lnB w="12700" cmpd="sng">
                          <a:noFill/>
                        </a:lnB>
                        <a:lnTlToBr w="12700" cmpd="sng">
                          <a:noFill/>
                          <a:prstDash val="solid"/>
                        </a:lnTlToBr>
                        <a:lnBlToTr w="12700" cmpd="sng">
                          <a:noFill/>
                          <a:prstDash val="solid"/>
                        </a:lnBlToTr>
                        <a:blipFill>
                          <a:blip r:embed="rId3"/>
                          <a:stretch>
                            <a:fillRect l="-200000" t="-421000" r="-400000" b="-1000"/>
                          </a:stretch>
                        </a:blipFill>
                      </a:tcPr>
                    </a:tc>
                    <a:tc>
                      <a:txBody>
                        <a:bodyPr/>
                        <a:lstStyle/>
                        <a:p>
                          <a:endParaRPr lang="en-US"/>
                        </a:p>
                      </a:txBody>
                      <a:tcPr anchor="ctr">
                        <a:lnL>
                          <a:noFill/>
                        </a:lnL>
                        <a:lnR>
                          <a:noFill/>
                        </a:lnR>
                        <a:lnT>
                          <a:noFill/>
                        </a:lnT>
                        <a:lnB w="12700" cmpd="sng">
                          <a:noFill/>
                        </a:lnB>
                        <a:lnTlToBr w="12700" cmpd="sng">
                          <a:noFill/>
                          <a:prstDash val="solid"/>
                        </a:lnTlToBr>
                        <a:lnBlToTr w="12700" cmpd="sng">
                          <a:noFill/>
                          <a:prstDash val="solid"/>
                        </a:lnBlToTr>
                        <a:blipFill>
                          <a:blip r:embed="rId3"/>
                          <a:stretch>
                            <a:fillRect l="-301724" t="-421000" r="-302299" b="-1000"/>
                          </a:stretch>
                        </a:blipFill>
                      </a:tcPr>
                    </a:tc>
                    <a:tc>
                      <a:txBody>
                        <a:bodyPr/>
                        <a:lstStyle/>
                        <a:p>
                          <a:endParaRPr lang="en-US"/>
                        </a:p>
                      </a:txBody>
                      <a:tcPr anchor="ctr">
                        <a:lnL>
                          <a:noFill/>
                        </a:lnL>
                        <a:lnR>
                          <a:noFill/>
                        </a:lnR>
                        <a:lnT>
                          <a:noFill/>
                        </a:lnT>
                        <a:lnB w="12700" cmpd="sng">
                          <a:noFill/>
                        </a:lnB>
                        <a:lnTlToBr w="12700" cmpd="sng">
                          <a:noFill/>
                          <a:prstDash val="solid"/>
                        </a:lnTlToBr>
                        <a:lnBlToTr w="12700" cmpd="sng">
                          <a:noFill/>
                          <a:prstDash val="solid"/>
                        </a:lnBlToTr>
                        <a:blipFill>
                          <a:blip r:embed="rId3"/>
                          <a:stretch>
                            <a:fillRect l="-399429" t="-421000" r="-200571" b="-1000"/>
                          </a:stretch>
                        </a:blipFill>
                      </a:tcPr>
                    </a:tc>
                    <a:tc>
                      <a:txBody>
                        <a:bodyPr/>
                        <a:lstStyle/>
                        <a:p>
                          <a:endParaRPr lang="en-US"/>
                        </a:p>
                      </a:txBody>
                      <a:tcPr anchor="ctr">
                        <a:lnL>
                          <a:noFill/>
                        </a:lnL>
                        <a:lnR>
                          <a:noFill/>
                        </a:lnR>
                        <a:lnT>
                          <a:noFill/>
                        </a:lnT>
                        <a:lnB w="12700" cmpd="sng">
                          <a:noFill/>
                        </a:lnB>
                        <a:lnTlToBr w="12700" cmpd="sng">
                          <a:noFill/>
                          <a:prstDash val="solid"/>
                        </a:lnTlToBr>
                        <a:lnBlToTr w="12700" cmpd="sng">
                          <a:noFill/>
                          <a:prstDash val="solid"/>
                        </a:lnBlToTr>
                        <a:blipFill>
                          <a:blip r:embed="rId3"/>
                          <a:stretch>
                            <a:fillRect l="-499429" t="-421000" r="-100571" b="-1000"/>
                          </a:stretch>
                        </a:blipFill>
                      </a:tcPr>
                    </a:tc>
                    <a:tc>
                      <a:txBody>
                        <a:bodyPr/>
                        <a:lstStyle/>
                        <a:p>
                          <a:endParaRPr lang="en-US"/>
                        </a:p>
                      </a:txBody>
                      <a:tcPr anchor="ctr">
                        <a:lnL>
                          <a:noFill/>
                        </a:lnL>
                        <a:lnR>
                          <a:noFill/>
                        </a:lnR>
                        <a:lnT>
                          <a:noFill/>
                        </a:lnT>
                        <a:lnB w="12700" cmpd="sng">
                          <a:noFill/>
                        </a:lnB>
                        <a:lnTlToBr w="12700" cmpd="sng">
                          <a:noFill/>
                          <a:prstDash val="solid"/>
                        </a:lnTlToBr>
                        <a:lnBlToTr w="12700" cmpd="sng">
                          <a:noFill/>
                          <a:prstDash val="solid"/>
                        </a:lnBlToTr>
                        <a:blipFill>
                          <a:blip r:embed="rId3"/>
                          <a:stretch>
                            <a:fillRect l="-599429" t="-421000" r="-571" b="-1000"/>
                          </a:stretch>
                        </a:blipFill>
                      </a:tcPr>
                    </a:tc>
                    <a:extLst>
                      <a:ext uri="{0D108BD9-81ED-4DB2-BD59-A6C34878D82A}">
                        <a16:rowId xmlns:a16="http://schemas.microsoft.com/office/drawing/2014/main" val="362793950"/>
                      </a:ext>
                    </a:extLst>
                  </a:tr>
                </a:tbl>
              </a:graphicData>
            </a:graphic>
          </p:graphicFrame>
        </mc:Fallback>
      </mc:AlternateContent>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84FEDD06-89F9-47DC-8017-A2E390D06247}"/>
                  </a:ext>
                </a:extLst>
              </p:cNvPr>
              <p:cNvSpPr txBox="1"/>
              <p:nvPr/>
            </p:nvSpPr>
            <p:spPr>
              <a:xfrm>
                <a:off x="647699" y="5301501"/>
                <a:ext cx="7459235" cy="769441"/>
              </a:xfrm>
              <a:prstGeom prst="rect">
                <a:avLst/>
              </a:prstGeom>
              <a:noFill/>
            </p:spPr>
            <p:txBody>
              <a:bodyPr wrap="square" rtlCol="0">
                <a:spAutoFit/>
              </a:bodyPr>
              <a:lstStyle/>
              <a:p>
                <a:r>
                  <a:rPr lang="en-US" altLang="zh-CN" sz="2200" dirty="0">
                    <a:latin typeface="Calibri" panose="020F0502020204030204" pitchFamily="34" charset="0"/>
                  </a:rPr>
                  <a:t>Each column sums up to </a:t>
                </a:r>
                <a14:m>
                  <m:oMath xmlns:m="http://schemas.openxmlformats.org/officeDocument/2006/math">
                    <m:r>
                      <a:rPr lang="en-US" altLang="zh-CN" sz="2200" i="1" dirty="0" smtClean="0">
                        <a:latin typeface="Cambria Math" panose="02040503050406030204" pitchFamily="18" charset="0"/>
                      </a:rPr>
                      <m:t>𝑂</m:t>
                    </m:r>
                    <m:d>
                      <m:dPr>
                        <m:ctrlPr>
                          <a:rPr lang="en-US" altLang="zh-CN" sz="2200" i="1" dirty="0" smtClean="0">
                            <a:latin typeface="Cambria Math" panose="02040503050406030204" pitchFamily="18" charset="0"/>
                          </a:rPr>
                        </m:ctrlPr>
                      </m:dPr>
                      <m:e>
                        <m:r>
                          <a:rPr lang="en-US" altLang="zh-CN" sz="2200" i="1" dirty="0" smtClean="0">
                            <a:latin typeface="Cambria Math" panose="02040503050406030204" pitchFamily="18" charset="0"/>
                          </a:rPr>
                          <m:t>1</m:t>
                        </m:r>
                      </m:e>
                    </m:d>
                    <m:r>
                      <a:rPr lang="en-US" altLang="zh-CN" sz="2200" b="0" i="0" dirty="0" smtClean="0">
                        <a:latin typeface="Cambria Math" panose="02040503050406030204" pitchFamily="18" charset="0"/>
                      </a:rPr>
                      <m:t>.</m:t>
                    </m:r>
                  </m:oMath>
                </a14:m>
                <a:endParaRPr lang="en-US" altLang="zh-CN" sz="2200" b="0" dirty="0">
                  <a:latin typeface="Calibri" panose="020F0502020204030204" pitchFamily="34" charset="0"/>
                </a:endParaRPr>
              </a:p>
              <a:p>
                <a:r>
                  <a:rPr lang="en-US" altLang="zh-CN" sz="2200" dirty="0">
                    <a:latin typeface="Calibri" panose="020F0502020204030204" pitchFamily="34" charset="0"/>
                  </a:rPr>
                  <a:t>There are </a:t>
                </a:r>
                <a14:m>
                  <m:oMath xmlns:m="http://schemas.openxmlformats.org/officeDocument/2006/math">
                    <m:r>
                      <a:rPr lang="en-US" altLang="zh-CN" sz="2200" i="1" dirty="0" smtClean="0">
                        <a:latin typeface="Cambria Math" panose="02040503050406030204" pitchFamily="18" charset="0"/>
                      </a:rPr>
                      <m:t>𝑂</m:t>
                    </m:r>
                    <m:r>
                      <a:rPr lang="en-US" altLang="zh-CN" sz="2200" i="1" dirty="0" smtClean="0">
                        <a:latin typeface="Cambria Math" panose="02040503050406030204" pitchFamily="18" charset="0"/>
                      </a:rPr>
                      <m:t>(</m:t>
                    </m:r>
                    <m:r>
                      <a:rPr lang="en-US" altLang="zh-CN" sz="2200" i="1" dirty="0" smtClean="0">
                        <a:latin typeface="Cambria Math" panose="02040503050406030204" pitchFamily="18" charset="0"/>
                      </a:rPr>
                      <m:t>𝑛</m:t>
                    </m:r>
                    <m:r>
                      <a:rPr lang="en-US" altLang="zh-CN" sz="2200" i="1" dirty="0" smtClean="0">
                        <a:latin typeface="Cambria Math" panose="02040503050406030204" pitchFamily="18" charset="0"/>
                      </a:rPr>
                      <m:t>)</m:t>
                    </m:r>
                  </m:oMath>
                </a14:m>
                <a:r>
                  <a:rPr lang="en-US" altLang="zh-CN" sz="2200" dirty="0">
                    <a:latin typeface="Calibri" panose="020F0502020204030204" pitchFamily="34" charset="0"/>
                  </a:rPr>
                  <a:t> columns, so the total is </a:t>
                </a:r>
                <a14:m>
                  <m:oMath xmlns:m="http://schemas.openxmlformats.org/officeDocument/2006/math">
                    <m:r>
                      <a:rPr lang="en-US" altLang="zh-CN" sz="2200" i="1" dirty="0" smtClean="0">
                        <a:latin typeface="Cambria Math" panose="02040503050406030204" pitchFamily="18" charset="0"/>
                      </a:rPr>
                      <m:t>𝑂</m:t>
                    </m:r>
                    <m:r>
                      <a:rPr lang="en-US" altLang="zh-CN" sz="2200" i="1" dirty="0" smtClean="0">
                        <a:latin typeface="Cambria Math" panose="02040503050406030204" pitchFamily="18" charset="0"/>
                      </a:rPr>
                      <m:t>(</m:t>
                    </m:r>
                    <m:r>
                      <a:rPr lang="en-US" altLang="zh-CN" sz="2200" i="1" dirty="0" smtClean="0">
                        <a:latin typeface="Cambria Math" panose="02040503050406030204" pitchFamily="18" charset="0"/>
                      </a:rPr>
                      <m:t>𝑛</m:t>
                    </m:r>
                    <m:r>
                      <a:rPr lang="en-US" altLang="zh-CN" sz="2200" i="1" dirty="0" smtClean="0">
                        <a:latin typeface="Cambria Math" panose="02040503050406030204" pitchFamily="18" charset="0"/>
                      </a:rPr>
                      <m:t>)</m:t>
                    </m:r>
                  </m:oMath>
                </a14:m>
                <a:r>
                  <a:rPr lang="en-US" altLang="zh-CN" sz="2200" dirty="0">
                    <a:latin typeface="Calibri" panose="020F0502020204030204" pitchFamily="34" charset="0"/>
                  </a:rPr>
                  <a:t>.</a:t>
                </a:r>
                <a:endParaRPr lang="zh-CN" altLang="en-US" sz="2200" dirty="0">
                  <a:latin typeface="Calibri" panose="020F0502020204030204" pitchFamily="34" charset="0"/>
                </a:endParaRPr>
              </a:p>
            </p:txBody>
          </p:sp>
        </mc:Choice>
        <mc:Fallback xmlns="">
          <p:sp>
            <p:nvSpPr>
              <p:cNvPr id="7" name="文本框 6">
                <a:extLst>
                  <a:ext uri="{FF2B5EF4-FFF2-40B4-BE49-F238E27FC236}">
                    <a16:creationId xmlns:a16="http://schemas.microsoft.com/office/drawing/2014/main" id="{84FEDD06-89F9-47DC-8017-A2E390D06247}"/>
                  </a:ext>
                </a:extLst>
              </p:cNvPr>
              <p:cNvSpPr txBox="1">
                <a:spLocks noRot="1" noChangeAspect="1" noMove="1" noResize="1" noEditPoints="1" noAdjustHandles="1" noChangeArrowheads="1" noChangeShapeType="1" noTextEdit="1"/>
              </p:cNvSpPr>
              <p:nvPr/>
            </p:nvSpPr>
            <p:spPr>
              <a:xfrm>
                <a:off x="647699" y="5301501"/>
                <a:ext cx="7459235" cy="769441"/>
              </a:xfrm>
              <a:prstGeom prst="rect">
                <a:avLst/>
              </a:prstGeom>
              <a:blipFill>
                <a:blip r:embed="rId4"/>
                <a:stretch>
                  <a:fillRect l="-1062" t="-5556" b="-15079"/>
                </a:stretch>
              </a:blipFill>
            </p:spPr>
            <p:txBody>
              <a:bodyPr/>
              <a:lstStyle/>
              <a:p>
                <a:r>
                  <a:rPr lang="en-US">
                    <a:noFill/>
                  </a:rPr>
                  <a:t> </a:t>
                </a:r>
              </a:p>
            </p:txBody>
          </p:sp>
        </mc:Fallback>
      </mc:AlternateContent>
    </p:spTree>
    <p:extLst>
      <p:ext uri="{BB962C8B-B14F-4D97-AF65-F5344CB8AC3E}">
        <p14:creationId xmlns:p14="http://schemas.microsoft.com/office/powerpoint/2010/main" val="42655455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AFC3185-9BF5-4383-81B9-26E2F5455DCE}"/>
              </a:ext>
            </a:extLst>
          </p:cNvPr>
          <p:cNvSpPr>
            <a:spLocks noGrp="1"/>
          </p:cNvSpPr>
          <p:nvPr>
            <p:ph type="title"/>
          </p:nvPr>
        </p:nvSpPr>
        <p:spPr/>
        <p:txBody>
          <a:bodyPr/>
          <a:lstStyle/>
          <a:p>
            <a:r>
              <a:rPr lang="en-US" altLang="zh-CN" dirty="0"/>
              <a:t>Solution 2 (</a:t>
            </a:r>
            <a:r>
              <a:rPr lang="en-US" altLang="zh-CN" dirty="0" err="1"/>
              <a:t>cont</a:t>
            </a:r>
            <a:r>
              <a:rPr lang="en-US" altLang="zh-CN" dirty="0"/>
              <a:t>)</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4DC4FB8E-7799-4F4B-B2F8-0ED7183842DF}"/>
                  </a:ext>
                </a:extLst>
              </p:cNvPr>
              <p:cNvSpPr>
                <a:spLocks noGrp="1"/>
              </p:cNvSpPr>
              <p:nvPr>
                <p:ph idx="1"/>
              </p:nvPr>
            </p:nvSpPr>
            <p:spPr>
              <a:xfrm>
                <a:off x="647699" y="918413"/>
                <a:ext cx="8449165" cy="457200"/>
              </a:xfrm>
            </p:spPr>
            <p:txBody>
              <a:bodyPr/>
              <a:lstStyle/>
              <a:p>
                <a:pPr>
                  <a:lnSpc>
                    <a:spcPts val="2600"/>
                  </a:lnSpc>
                </a:pPr>
                <a:r>
                  <a:rPr lang="en-US" altLang="zh-CN" dirty="0"/>
                  <a:t>The probabilities in case (c) </a:t>
                </a:r>
                <a14:m>
                  <m:oMath xmlns:m="http://schemas.openxmlformats.org/officeDocument/2006/math">
                    <m:r>
                      <a:rPr lang="en-US" altLang="zh-CN" i="1">
                        <a:latin typeface="Cambria Math" panose="02040503050406030204" pitchFamily="18" charset="0"/>
                      </a:rPr>
                      <m:t>𝑖</m:t>
                    </m:r>
                    <m:r>
                      <a:rPr lang="en-US" altLang="zh-CN" i="1">
                        <a:latin typeface="Cambria Math" panose="02040503050406030204" pitchFamily="18" charset="0"/>
                      </a:rPr>
                      <m:t>&lt;</m:t>
                    </m:r>
                    <m:r>
                      <a:rPr lang="en-US" altLang="zh-CN" i="1">
                        <a:latin typeface="Cambria Math" panose="02040503050406030204" pitchFamily="18" charset="0"/>
                      </a:rPr>
                      <m:t>𝑗</m:t>
                    </m:r>
                    <m:r>
                      <a:rPr lang="en-US" altLang="zh-CN" i="1">
                        <a:latin typeface="Cambria Math" panose="02040503050406030204" pitchFamily="18" charset="0"/>
                      </a:rPr>
                      <m:t>&lt;</m:t>
                    </m:r>
                    <m:r>
                      <a:rPr lang="en-US" altLang="zh-CN" i="1">
                        <a:latin typeface="Cambria Math" panose="02040503050406030204" pitchFamily="18" charset="0"/>
                      </a:rPr>
                      <m:t>𝑘</m:t>
                    </m:r>
                  </m:oMath>
                </a14:m>
                <a:r>
                  <a:rPr lang="en-US" altLang="zh-CN" dirty="0"/>
                  <a:t>: </a:t>
                </a:r>
                <a14:m>
                  <m:oMath xmlns:m="http://schemas.openxmlformats.org/officeDocument/2006/math">
                    <m:func>
                      <m:funcPr>
                        <m:ctrlPr>
                          <a:rPr lang="en-US" altLang="zh-CN" i="1">
                            <a:solidFill>
                              <a:srgbClr val="FF0000"/>
                            </a:solidFill>
                            <a:latin typeface="Cambria Math" panose="02040503050406030204" pitchFamily="18" charset="0"/>
                          </a:rPr>
                        </m:ctrlPr>
                      </m:funcPr>
                      <m:fName>
                        <m:r>
                          <m:rPr>
                            <m:sty m:val="p"/>
                          </m:rPr>
                          <a:rPr lang="en-US" altLang="zh-CN">
                            <a:solidFill>
                              <a:srgbClr val="FF0000"/>
                            </a:solidFill>
                            <a:latin typeface="Cambria Math" panose="02040503050406030204" pitchFamily="18" charset="0"/>
                          </a:rPr>
                          <m:t>Pr</m:t>
                        </m:r>
                      </m:fName>
                      <m:e>
                        <m:d>
                          <m:dPr>
                            <m:begChr m:val="["/>
                            <m:endChr m:val="]"/>
                            <m:ctrlPr>
                              <a:rPr lang="en-US" altLang="zh-CN" i="1">
                                <a:solidFill>
                                  <a:srgbClr val="FF0000"/>
                                </a:solidFill>
                                <a:latin typeface="Cambria Math" panose="02040503050406030204" pitchFamily="18" charset="0"/>
                              </a:rPr>
                            </m:ctrlPr>
                          </m:dPr>
                          <m:e>
                            <m:sSub>
                              <m:sSubPr>
                                <m:ctrlPr>
                                  <a:rPr lang="en-US" altLang="zh-CN" i="1">
                                    <a:solidFill>
                                      <a:srgbClr val="FF0000"/>
                                    </a:solidFill>
                                    <a:latin typeface="Cambria Math" panose="02040503050406030204" pitchFamily="18" charset="0"/>
                                  </a:rPr>
                                </m:ctrlPr>
                              </m:sSubPr>
                              <m:e>
                                <m:r>
                                  <a:rPr lang="en-US" altLang="zh-CN" i="1">
                                    <a:solidFill>
                                      <a:srgbClr val="FF0000"/>
                                    </a:solidFill>
                                    <a:latin typeface="Cambria Math" panose="02040503050406030204" pitchFamily="18" charset="0"/>
                                  </a:rPr>
                                  <m:t>𝑋</m:t>
                                </m:r>
                              </m:e>
                              <m:sub>
                                <m:r>
                                  <a:rPr lang="en-US" altLang="zh-CN" i="1">
                                    <a:solidFill>
                                      <a:srgbClr val="FF0000"/>
                                    </a:solidFill>
                                    <a:latin typeface="Cambria Math" panose="02040503050406030204" pitchFamily="18" charset="0"/>
                                  </a:rPr>
                                  <m:t>𝑖𝑗</m:t>
                                </m:r>
                              </m:sub>
                            </m:sSub>
                            <m:r>
                              <a:rPr lang="en-US" altLang="zh-CN" i="1">
                                <a:solidFill>
                                  <a:srgbClr val="FF0000"/>
                                </a:solidFill>
                                <a:latin typeface="Cambria Math" panose="02040503050406030204" pitchFamily="18" charset="0"/>
                              </a:rPr>
                              <m:t>=1</m:t>
                            </m:r>
                          </m:e>
                        </m:d>
                      </m:e>
                    </m:func>
                    <m:r>
                      <a:rPr lang="en-US" altLang="zh-CN" i="1">
                        <a:solidFill>
                          <a:srgbClr val="FF0000"/>
                        </a:solidFill>
                        <a:latin typeface="Cambria Math" panose="02040503050406030204" pitchFamily="18" charset="0"/>
                      </a:rPr>
                      <m:t>=</m:t>
                    </m:r>
                    <m:f>
                      <m:fPr>
                        <m:type m:val="lin"/>
                        <m:ctrlPr>
                          <a:rPr lang="en-US" altLang="zh-CN" i="1">
                            <a:solidFill>
                              <a:srgbClr val="FF0000"/>
                            </a:solidFill>
                            <a:latin typeface="Cambria Math" panose="02040503050406030204" pitchFamily="18" charset="0"/>
                          </a:rPr>
                        </m:ctrlPr>
                      </m:fPr>
                      <m:num>
                        <m:r>
                          <a:rPr lang="en-US" altLang="zh-CN" i="1">
                            <a:solidFill>
                              <a:srgbClr val="FF0000"/>
                            </a:solidFill>
                            <a:latin typeface="Cambria Math" panose="02040503050406030204" pitchFamily="18" charset="0"/>
                          </a:rPr>
                          <m:t>2</m:t>
                        </m:r>
                      </m:num>
                      <m:den>
                        <m:r>
                          <a:rPr lang="en-US" altLang="zh-CN" i="1">
                            <a:solidFill>
                              <a:srgbClr val="FF0000"/>
                            </a:solidFill>
                            <a:latin typeface="Cambria Math" panose="02040503050406030204" pitchFamily="18" charset="0"/>
                          </a:rPr>
                          <m:t>(</m:t>
                        </m:r>
                        <m:r>
                          <a:rPr lang="en-US" altLang="zh-CN" i="1">
                            <a:solidFill>
                              <a:srgbClr val="FF0000"/>
                            </a:solidFill>
                            <a:latin typeface="Cambria Math" panose="02040503050406030204" pitchFamily="18" charset="0"/>
                          </a:rPr>
                          <m:t>𝑘</m:t>
                        </m:r>
                        <m:r>
                          <a:rPr lang="en-US" altLang="zh-CN" i="1">
                            <a:solidFill>
                              <a:srgbClr val="FF0000"/>
                            </a:solidFill>
                            <a:latin typeface="Cambria Math" panose="02040503050406030204" pitchFamily="18" charset="0"/>
                          </a:rPr>
                          <m:t>−</m:t>
                        </m:r>
                        <m:r>
                          <a:rPr lang="en-US" altLang="zh-CN" i="1">
                            <a:solidFill>
                              <a:srgbClr val="FF0000"/>
                            </a:solidFill>
                            <a:latin typeface="Cambria Math" panose="02040503050406030204" pitchFamily="18" charset="0"/>
                          </a:rPr>
                          <m:t>𝑖</m:t>
                        </m:r>
                        <m:r>
                          <a:rPr lang="en-US" altLang="zh-CN" i="1">
                            <a:solidFill>
                              <a:srgbClr val="FF0000"/>
                            </a:solidFill>
                            <a:latin typeface="Cambria Math" panose="02040503050406030204" pitchFamily="18" charset="0"/>
                          </a:rPr>
                          <m:t>+1)</m:t>
                        </m:r>
                      </m:den>
                    </m:f>
                  </m:oMath>
                </a14:m>
                <a:r>
                  <a:rPr lang="en-US" altLang="zh-CN" dirty="0"/>
                  <a:t> are:</a:t>
                </a:r>
              </a:p>
            </p:txBody>
          </p:sp>
        </mc:Choice>
        <mc:Fallback xmlns="">
          <p:sp>
            <p:nvSpPr>
              <p:cNvPr id="3" name="内容占位符 2">
                <a:extLst>
                  <a:ext uri="{FF2B5EF4-FFF2-40B4-BE49-F238E27FC236}">
                    <a16:creationId xmlns:a16="http://schemas.microsoft.com/office/drawing/2014/main" id="{4DC4FB8E-7799-4F4B-B2F8-0ED7183842DF}"/>
                  </a:ext>
                </a:extLst>
              </p:cNvPr>
              <p:cNvSpPr>
                <a:spLocks noGrp="1" noRot="1" noChangeAspect="1" noMove="1" noResize="1" noEditPoints="1" noAdjustHandles="1" noChangeArrowheads="1" noChangeShapeType="1" noTextEdit="1"/>
              </p:cNvSpPr>
              <p:nvPr>
                <p:ph idx="1"/>
              </p:nvPr>
            </p:nvSpPr>
            <p:spPr>
              <a:xfrm>
                <a:off x="647699" y="918413"/>
                <a:ext cx="8449165" cy="457200"/>
              </a:xfrm>
              <a:blipFill>
                <a:blip r:embed="rId2"/>
                <a:stretch>
                  <a:fillRect l="-938" t="-117333" r="-361" b="-166667"/>
                </a:stretch>
              </a:blipFill>
            </p:spPr>
            <p:txBody>
              <a:bodyPr/>
              <a:lstStyle/>
              <a:p>
                <a:r>
                  <a:rPr lang="en-US">
                    <a:noFill/>
                  </a:rPr>
                  <a:t> </a:t>
                </a:r>
              </a:p>
            </p:txBody>
          </p:sp>
        </mc:Fallback>
      </mc:AlternateContent>
      <p:sp>
        <p:nvSpPr>
          <p:cNvPr id="4" name="灯片编号占位符 3">
            <a:extLst>
              <a:ext uri="{FF2B5EF4-FFF2-40B4-BE49-F238E27FC236}">
                <a16:creationId xmlns:a16="http://schemas.microsoft.com/office/drawing/2014/main" id="{0A38D1C7-B65E-4EE1-96DB-696C9B33A2AE}"/>
              </a:ext>
            </a:extLst>
          </p:cNvPr>
          <p:cNvSpPr>
            <a:spLocks noGrp="1"/>
          </p:cNvSpPr>
          <p:nvPr>
            <p:ph type="sldNum" sz="quarter" idx="10"/>
          </p:nvPr>
        </p:nvSpPr>
        <p:spPr/>
        <p:txBody>
          <a:bodyPr/>
          <a:lstStyle/>
          <a:p>
            <a:fld id="{2783EFA4-6284-4AB8-B3E7-5E7F2FB51AB8}" type="slidenum">
              <a:rPr lang="en-US" altLang="en-US" smtClean="0"/>
              <a:pPr/>
              <a:t>12</a:t>
            </a:fld>
            <a:endParaRPr lang="en-US" altLang="en-US" sz="1400"/>
          </a:p>
        </p:txBody>
      </p:sp>
      <mc:AlternateContent xmlns:mc="http://schemas.openxmlformats.org/markup-compatibility/2006" xmlns:a14="http://schemas.microsoft.com/office/drawing/2010/main">
        <mc:Choice Requires="a14">
          <p:graphicFrame>
            <p:nvGraphicFramePr>
              <p:cNvPr id="5" name="表格 4">
                <a:extLst>
                  <a:ext uri="{FF2B5EF4-FFF2-40B4-BE49-F238E27FC236}">
                    <a16:creationId xmlns:a16="http://schemas.microsoft.com/office/drawing/2014/main" id="{E7165106-753C-4662-B478-0644C9E44826}"/>
                  </a:ext>
                </a:extLst>
              </p:cNvPr>
              <p:cNvGraphicFramePr>
                <a:graphicFrameLocks noGrp="1"/>
              </p:cNvGraphicFramePr>
              <p:nvPr>
                <p:extLst>
                  <p:ext uri="{D42A27DB-BD31-4B8C-83A1-F6EECF244321}">
                    <p14:modId xmlns:p14="http://schemas.microsoft.com/office/powerpoint/2010/main" val="1791309711"/>
                  </p:ext>
                </p:extLst>
              </p:nvPr>
            </p:nvGraphicFramePr>
            <p:xfrm>
              <a:off x="647700" y="1706137"/>
              <a:ext cx="7423763" cy="3244740"/>
            </p:xfrm>
            <a:graphic>
              <a:graphicData uri="http://schemas.openxmlformats.org/drawingml/2006/table">
                <a:tbl>
                  <a:tblPr>
                    <a:tableStyleId>{C083E6E3-FA7D-4D7B-A595-EF9225AFEA82}</a:tableStyleId>
                  </a:tblPr>
                  <a:tblGrid>
                    <a:gridCol w="1303763">
                      <a:extLst>
                        <a:ext uri="{9D8B030D-6E8A-4147-A177-3AD203B41FA5}">
                          <a16:colId xmlns:a16="http://schemas.microsoft.com/office/drawing/2014/main" val="2801784055"/>
                        </a:ext>
                      </a:extLst>
                    </a:gridCol>
                    <a:gridCol w="1080000">
                      <a:extLst>
                        <a:ext uri="{9D8B030D-6E8A-4147-A177-3AD203B41FA5}">
                          <a16:colId xmlns:a16="http://schemas.microsoft.com/office/drawing/2014/main" val="1342544244"/>
                        </a:ext>
                      </a:extLst>
                    </a:gridCol>
                    <a:gridCol w="1080000">
                      <a:extLst>
                        <a:ext uri="{9D8B030D-6E8A-4147-A177-3AD203B41FA5}">
                          <a16:colId xmlns:a16="http://schemas.microsoft.com/office/drawing/2014/main" val="3161026711"/>
                        </a:ext>
                      </a:extLst>
                    </a:gridCol>
                    <a:gridCol w="1080000">
                      <a:extLst>
                        <a:ext uri="{9D8B030D-6E8A-4147-A177-3AD203B41FA5}">
                          <a16:colId xmlns:a16="http://schemas.microsoft.com/office/drawing/2014/main" val="2254685946"/>
                        </a:ext>
                      </a:extLst>
                    </a:gridCol>
                    <a:gridCol w="1080000">
                      <a:extLst>
                        <a:ext uri="{9D8B030D-6E8A-4147-A177-3AD203B41FA5}">
                          <a16:colId xmlns:a16="http://schemas.microsoft.com/office/drawing/2014/main" val="2395219352"/>
                        </a:ext>
                      </a:extLst>
                    </a:gridCol>
                    <a:gridCol w="720000">
                      <a:extLst>
                        <a:ext uri="{9D8B030D-6E8A-4147-A177-3AD203B41FA5}">
                          <a16:colId xmlns:a16="http://schemas.microsoft.com/office/drawing/2014/main" val="1176150685"/>
                        </a:ext>
                      </a:extLst>
                    </a:gridCol>
                    <a:gridCol w="1080000">
                      <a:extLst>
                        <a:ext uri="{9D8B030D-6E8A-4147-A177-3AD203B41FA5}">
                          <a16:colId xmlns:a16="http://schemas.microsoft.com/office/drawing/2014/main" val="2911562091"/>
                        </a:ext>
                      </a:extLst>
                    </a:gridCol>
                  </a:tblGrid>
                  <a:tr h="443818">
                    <a:tc>
                      <a:txBody>
                        <a:bodyPr/>
                        <a:lstStyle/>
                        <a:p>
                          <a:pPr/>
                          <a14:m>
                            <m:oMathPara xmlns:m="http://schemas.openxmlformats.org/officeDocument/2006/math">
                              <m:oMathParaPr>
                                <m:jc m:val="centerGroup"/>
                              </m:oMathParaPr>
                              <m:oMath xmlns:m="http://schemas.openxmlformats.org/officeDocument/2006/math">
                                <m:r>
                                  <a:rPr lang="en-US" altLang="zh-CN" b="0" i="1" smtClean="0">
                                    <a:ln>
                                      <a:noFill/>
                                    </a:ln>
                                    <a:latin typeface="Cambria Math" panose="02040503050406030204" pitchFamily="18" charset="0"/>
                                  </a:rPr>
                                  <m:t>𝑖</m:t>
                                </m:r>
                                <m:r>
                                  <a:rPr lang="en-US" altLang="zh-CN" b="0" i="1" smtClean="0">
                                    <a:ln>
                                      <a:noFill/>
                                    </a:ln>
                                    <a:latin typeface="Cambria Math" panose="02040503050406030204" pitchFamily="18" charset="0"/>
                                  </a:rPr>
                                  <m:t>:</m:t>
                                </m:r>
                              </m:oMath>
                            </m:oMathPara>
                          </a14:m>
                          <a:endParaRPr lang="zh-CN" altLang="en-US" b="0" dirty="0">
                            <a:ln>
                              <a:noFill/>
                            </a:ln>
                          </a:endParaRPr>
                        </a:p>
                      </a:txBody>
                      <a:tcPr anchor="ctr">
                        <a:lnL>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14:m>
                            <m:oMathPara xmlns:m="http://schemas.openxmlformats.org/officeDocument/2006/math">
                              <m:oMathParaPr>
                                <m:jc m:val="centerGroup"/>
                              </m:oMathParaPr>
                              <m:oMath xmlns:m="http://schemas.openxmlformats.org/officeDocument/2006/math">
                                <m:r>
                                  <a:rPr lang="en-US" altLang="zh-CN" b="0" i="1" smtClean="0">
                                    <a:ln>
                                      <a:noFill/>
                                    </a:ln>
                                    <a:latin typeface="Cambria Math" panose="02040503050406030204" pitchFamily="18" charset="0"/>
                                  </a:rPr>
                                  <m:t>𝑘</m:t>
                                </m:r>
                                <m:r>
                                  <a:rPr lang="en-US" altLang="zh-CN" b="0" i="1" smtClean="0">
                                    <a:ln>
                                      <a:noFill/>
                                    </a:ln>
                                    <a:latin typeface="Cambria Math" panose="02040503050406030204" pitchFamily="18" charset="0"/>
                                  </a:rPr>
                                  <m:t>+1</m:t>
                                </m:r>
                              </m:oMath>
                            </m:oMathPara>
                          </a14:m>
                          <a:endParaRPr lang="zh-CN" altLang="en-US" b="0" dirty="0">
                            <a:ln>
                              <a:noFill/>
                            </a:ln>
                          </a:endParaRPr>
                        </a:p>
                      </a:txBody>
                      <a:tcPr anchor="ctr">
                        <a:lnL w="12700" cap="flat" cmpd="sng" algn="ctr">
                          <a:solidFill>
                            <a:schemeClr val="tx1"/>
                          </a:solidFill>
                          <a:prstDash val="solid"/>
                          <a:round/>
                          <a:headEnd type="none" w="med" len="med"/>
                          <a:tailEnd type="none" w="med" len="med"/>
                        </a:lnL>
                        <a:lnR>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14:m>
                            <m:oMathPara xmlns:m="http://schemas.openxmlformats.org/officeDocument/2006/math">
                              <m:oMathParaPr>
                                <m:jc m:val="centerGroup"/>
                              </m:oMathParaPr>
                              <m:oMath xmlns:m="http://schemas.openxmlformats.org/officeDocument/2006/math">
                                <m:r>
                                  <a:rPr lang="en-US" altLang="zh-CN" b="0" i="1" smtClean="0">
                                    <a:ln>
                                      <a:noFill/>
                                    </a:ln>
                                    <a:latin typeface="Cambria Math" panose="02040503050406030204" pitchFamily="18" charset="0"/>
                                  </a:rPr>
                                  <m:t>𝑘</m:t>
                                </m:r>
                                <m:r>
                                  <a:rPr lang="en-US" altLang="zh-CN" b="0" i="1" smtClean="0">
                                    <a:ln>
                                      <a:noFill/>
                                    </a:ln>
                                    <a:latin typeface="Cambria Math" panose="02040503050406030204" pitchFamily="18" charset="0"/>
                                  </a:rPr>
                                  <m:t>+2</m:t>
                                </m:r>
                              </m:oMath>
                            </m:oMathPara>
                          </a14:m>
                          <a:endParaRPr lang="zh-CN" altLang="en-US" b="0" dirty="0">
                            <a:ln>
                              <a:noFill/>
                            </a:ln>
                          </a:endParaRPr>
                        </a:p>
                      </a:txBody>
                      <a:tcPr anchor="ctr">
                        <a:lnL>
                          <a:noFill/>
                        </a:lnL>
                        <a:lnR>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14:m>
                            <m:oMathPara xmlns:m="http://schemas.openxmlformats.org/officeDocument/2006/math">
                              <m:oMathParaPr>
                                <m:jc m:val="centerGroup"/>
                              </m:oMathParaPr>
                              <m:oMath xmlns:m="http://schemas.openxmlformats.org/officeDocument/2006/math">
                                <m:r>
                                  <a:rPr lang="en-US" altLang="zh-CN" b="0" i="1" smtClean="0">
                                    <a:ln>
                                      <a:noFill/>
                                    </a:ln>
                                    <a:latin typeface="Cambria Math" panose="02040503050406030204" pitchFamily="18" charset="0"/>
                                  </a:rPr>
                                  <m:t>𝑘</m:t>
                                </m:r>
                                <m:r>
                                  <a:rPr lang="en-US" altLang="zh-CN" b="0" i="1" smtClean="0">
                                    <a:ln>
                                      <a:noFill/>
                                    </a:ln>
                                    <a:latin typeface="Cambria Math" panose="02040503050406030204" pitchFamily="18" charset="0"/>
                                  </a:rPr>
                                  <m:t>+3</m:t>
                                </m:r>
                              </m:oMath>
                            </m:oMathPara>
                          </a14:m>
                          <a:endParaRPr lang="zh-CN" altLang="en-US" b="0" dirty="0">
                            <a:ln>
                              <a:noFill/>
                            </a:ln>
                          </a:endParaRPr>
                        </a:p>
                      </a:txBody>
                      <a:tcPr anchor="ctr">
                        <a:lnL>
                          <a:noFill/>
                        </a:lnL>
                        <a:lnR>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14:m>
                            <m:oMathPara xmlns:m="http://schemas.openxmlformats.org/officeDocument/2006/math">
                              <m:oMathParaPr>
                                <m:jc m:val="centerGroup"/>
                              </m:oMathParaPr>
                              <m:oMath xmlns:m="http://schemas.openxmlformats.org/officeDocument/2006/math">
                                <m:r>
                                  <a:rPr lang="en-US" altLang="zh-CN" b="0" i="1" smtClean="0">
                                    <a:ln>
                                      <a:noFill/>
                                    </a:ln>
                                    <a:latin typeface="Cambria Math" panose="02040503050406030204" pitchFamily="18" charset="0"/>
                                  </a:rPr>
                                  <m:t>𝑘</m:t>
                                </m:r>
                                <m:r>
                                  <a:rPr lang="en-US" altLang="zh-CN" b="0" i="1" smtClean="0">
                                    <a:ln>
                                      <a:noFill/>
                                    </a:ln>
                                    <a:latin typeface="Cambria Math" panose="02040503050406030204" pitchFamily="18" charset="0"/>
                                  </a:rPr>
                                  <m:t>+4</m:t>
                                </m:r>
                              </m:oMath>
                            </m:oMathPara>
                          </a14:m>
                          <a:endParaRPr lang="zh-CN" altLang="en-US" b="0" dirty="0">
                            <a:ln>
                              <a:noFill/>
                            </a:ln>
                          </a:endParaRPr>
                        </a:p>
                      </a:txBody>
                      <a:tcPr anchor="ctr">
                        <a:lnL>
                          <a:noFill/>
                        </a:lnL>
                        <a:lnR>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14:m>
                            <m:oMathPara xmlns:m="http://schemas.openxmlformats.org/officeDocument/2006/math">
                              <m:oMathParaPr>
                                <m:jc m:val="centerGroup"/>
                              </m:oMathParaPr>
                              <m:oMath xmlns:m="http://schemas.openxmlformats.org/officeDocument/2006/math">
                                <m:r>
                                  <a:rPr lang="en-US" altLang="zh-CN" b="0" i="1" smtClean="0">
                                    <a:ln>
                                      <a:noFill/>
                                    </a:ln>
                                    <a:latin typeface="Cambria Math" panose="02040503050406030204" pitchFamily="18" charset="0"/>
                                  </a:rPr>
                                  <m:t>⋯</m:t>
                                </m:r>
                              </m:oMath>
                            </m:oMathPara>
                          </a14:m>
                          <a:endParaRPr lang="zh-CN" altLang="en-US" b="0" dirty="0">
                            <a:ln>
                              <a:noFill/>
                            </a:ln>
                          </a:endParaRPr>
                        </a:p>
                      </a:txBody>
                      <a:tcPr anchor="ctr">
                        <a:lnL>
                          <a:noFill/>
                        </a:lnL>
                        <a:lnR>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14:m>
                            <m:oMathPara xmlns:m="http://schemas.openxmlformats.org/officeDocument/2006/math">
                              <m:oMathParaPr>
                                <m:jc m:val="centerGroup"/>
                              </m:oMathParaPr>
                              <m:oMath xmlns:m="http://schemas.openxmlformats.org/officeDocument/2006/math">
                                <m:r>
                                  <a:rPr lang="en-US" altLang="zh-CN" b="0" i="1" smtClean="0">
                                    <a:ln>
                                      <a:noFill/>
                                    </a:ln>
                                    <a:latin typeface="Cambria Math" panose="02040503050406030204" pitchFamily="18" charset="0"/>
                                  </a:rPr>
                                  <m:t>𝑛</m:t>
                                </m:r>
                                <m:r>
                                  <a:rPr lang="en-US" altLang="zh-CN" b="0" i="1" smtClean="0">
                                    <a:ln>
                                      <a:noFill/>
                                    </a:ln>
                                    <a:latin typeface="Cambria Math" panose="02040503050406030204" pitchFamily="18" charset="0"/>
                                  </a:rPr>
                                  <m:t>−1</m:t>
                                </m:r>
                              </m:oMath>
                            </m:oMathPara>
                          </a14:m>
                          <a:endParaRPr lang="zh-CN" altLang="en-US" b="0" dirty="0">
                            <a:ln>
                              <a:noFill/>
                            </a:ln>
                          </a:endParaRPr>
                        </a:p>
                      </a:txBody>
                      <a:tcPr anchor="ctr">
                        <a:lnL>
                          <a:noFill/>
                        </a:lnL>
                        <a:lnR>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95880662"/>
                      </a:ext>
                    </a:extLst>
                  </a:tr>
                  <a:tr h="370840">
                    <a:tc>
                      <a:txBody>
                        <a:bodyPr/>
                        <a:lstStyle/>
                        <a:p>
                          <a:pPr/>
                          <a14:m>
                            <m:oMathPara xmlns:m="http://schemas.openxmlformats.org/officeDocument/2006/math">
                              <m:oMathParaPr>
                                <m:jc m:val="centerGroup"/>
                              </m:oMathParaPr>
                              <m:oMath xmlns:m="http://schemas.openxmlformats.org/officeDocument/2006/math">
                                <m:r>
                                  <a:rPr lang="en-US" altLang="zh-CN" b="0" i="1" smtClean="0">
                                    <a:ln>
                                      <a:noFill/>
                                    </a:ln>
                                    <a:latin typeface="Cambria Math" panose="02040503050406030204" pitchFamily="18" charset="0"/>
                                  </a:rPr>
                                  <m:t>𝑗</m:t>
                                </m:r>
                                <m:r>
                                  <a:rPr lang="en-US" altLang="zh-CN" b="0" i="1" smtClean="0">
                                    <a:ln>
                                      <a:noFill/>
                                    </a:ln>
                                    <a:latin typeface="Cambria Math" panose="02040503050406030204" pitchFamily="18" charset="0"/>
                                  </a:rPr>
                                  <m:t>=</m:t>
                                </m:r>
                                <m:r>
                                  <a:rPr lang="en-US" altLang="zh-CN" b="0" i="1" smtClean="0">
                                    <a:ln>
                                      <a:noFill/>
                                    </a:ln>
                                    <a:latin typeface="Cambria Math" panose="02040503050406030204" pitchFamily="18" charset="0"/>
                                  </a:rPr>
                                  <m:t>𝑘</m:t>
                                </m:r>
                                <m:r>
                                  <a:rPr lang="en-US" altLang="zh-CN" b="0" i="1" smtClean="0">
                                    <a:ln>
                                      <a:noFill/>
                                    </a:ln>
                                    <a:latin typeface="Cambria Math" panose="02040503050406030204" pitchFamily="18" charset="0"/>
                                  </a:rPr>
                                  <m:t>+2</m:t>
                                </m:r>
                              </m:oMath>
                            </m:oMathPara>
                          </a14:m>
                          <a:endParaRPr lang="zh-CN" altLang="en-US" b="0" dirty="0">
                            <a:ln>
                              <a:noFill/>
                            </a:ln>
                          </a:endParaRPr>
                        </a:p>
                      </a:txBody>
                      <a:tcPr anchor="ctr">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14:m>
                            <m:oMathPara xmlns:m="http://schemas.openxmlformats.org/officeDocument/2006/math">
                              <m:oMathParaPr>
                                <m:jc m:val="centerGroup"/>
                              </m:oMathParaPr>
                              <m:oMath xmlns:m="http://schemas.openxmlformats.org/officeDocument/2006/math">
                                <m:f>
                                  <m:fPr>
                                    <m:ctrlPr>
                                      <a:rPr lang="en-US" altLang="zh-CN" b="0" i="1" smtClean="0">
                                        <a:ln>
                                          <a:noFill/>
                                        </a:ln>
                                        <a:latin typeface="Cambria Math" panose="02040503050406030204" pitchFamily="18" charset="0"/>
                                      </a:rPr>
                                    </m:ctrlPr>
                                  </m:fPr>
                                  <m:num>
                                    <m:r>
                                      <a:rPr lang="en-US" altLang="zh-CN" b="0" i="1" smtClean="0">
                                        <a:ln>
                                          <a:noFill/>
                                        </a:ln>
                                        <a:latin typeface="Cambria Math" panose="02040503050406030204" pitchFamily="18" charset="0"/>
                                      </a:rPr>
                                      <m:t>2</m:t>
                                    </m:r>
                                  </m:num>
                                  <m:den>
                                    <m:r>
                                      <a:rPr lang="en-US" altLang="zh-CN" b="0" i="1" smtClean="0">
                                        <a:ln>
                                          <a:noFill/>
                                        </a:ln>
                                        <a:latin typeface="Cambria Math" panose="02040503050406030204" pitchFamily="18" charset="0"/>
                                      </a:rPr>
                                      <m:t>3</m:t>
                                    </m:r>
                                  </m:den>
                                </m:f>
                              </m:oMath>
                            </m:oMathPara>
                          </a14:m>
                          <a:endParaRPr lang="zh-CN" altLang="en-US" b="0" dirty="0">
                            <a:ln>
                              <a:noFill/>
                            </a:ln>
                          </a:endParaRPr>
                        </a:p>
                      </a:txBody>
                      <a:tcPr anchor="ctr">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endParaRPr lang="zh-CN" altLang="en-US" b="0" dirty="0">
                            <a:ln>
                              <a:noFill/>
                            </a:ln>
                          </a:endParaRPr>
                        </a:p>
                      </a:txBody>
                      <a:tcPr anchor="ctr">
                        <a:lnL>
                          <a:noFill/>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endParaRPr lang="zh-CN" altLang="en-US" b="0" dirty="0">
                            <a:ln>
                              <a:noFill/>
                            </a:ln>
                          </a:endParaRPr>
                        </a:p>
                      </a:txBody>
                      <a:tcPr anchor="ctr">
                        <a:lnL>
                          <a:noFill/>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endParaRPr lang="zh-CN" altLang="en-US" b="0" dirty="0">
                            <a:ln>
                              <a:noFill/>
                            </a:ln>
                          </a:endParaRPr>
                        </a:p>
                      </a:txBody>
                      <a:tcPr anchor="ctr">
                        <a:lnL>
                          <a:noFill/>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endParaRPr lang="zh-CN" altLang="en-US" b="0" dirty="0">
                            <a:ln>
                              <a:noFill/>
                            </a:ln>
                          </a:endParaRPr>
                        </a:p>
                      </a:txBody>
                      <a:tcPr anchor="ctr">
                        <a:lnL>
                          <a:noFill/>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endParaRPr lang="zh-CN" altLang="en-US" b="0" dirty="0">
                            <a:ln>
                              <a:noFill/>
                            </a:ln>
                          </a:endParaRPr>
                        </a:p>
                      </a:txBody>
                      <a:tcPr anchor="ctr">
                        <a:lnL>
                          <a:noFill/>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tcPr>
                    </a:tc>
                    <a:extLst>
                      <a:ext uri="{0D108BD9-81ED-4DB2-BD59-A6C34878D82A}">
                        <a16:rowId xmlns:a16="http://schemas.microsoft.com/office/drawing/2014/main" val="3730702029"/>
                      </a:ext>
                    </a:extLst>
                  </a:tr>
                  <a:tr h="370840">
                    <a:tc>
                      <a:txBody>
                        <a:bodyPr/>
                        <a:lstStyle/>
                        <a:p>
                          <a:pPr/>
                          <a14:m>
                            <m:oMathPara xmlns:m="http://schemas.openxmlformats.org/officeDocument/2006/math">
                              <m:oMathParaPr>
                                <m:jc m:val="centerGroup"/>
                              </m:oMathParaPr>
                              <m:oMath xmlns:m="http://schemas.openxmlformats.org/officeDocument/2006/math">
                                <m:r>
                                  <m:rPr>
                                    <m:sty m:val="p"/>
                                  </m:rPr>
                                  <a:rPr lang="en-US" altLang="zh-CN" b="0" i="0" smtClean="0">
                                    <a:ln>
                                      <a:noFill/>
                                    </a:ln>
                                    <a:latin typeface="Cambria Math" panose="02040503050406030204" pitchFamily="18" charset="0"/>
                                  </a:rPr>
                                  <m:t>j</m:t>
                                </m:r>
                                <m:r>
                                  <a:rPr lang="en-US" altLang="zh-CN" b="0" i="0" smtClean="0">
                                    <a:ln>
                                      <a:noFill/>
                                    </a:ln>
                                    <a:latin typeface="Cambria Math" panose="02040503050406030204" pitchFamily="18" charset="0"/>
                                  </a:rPr>
                                  <m:t>=</m:t>
                                </m:r>
                                <m:r>
                                  <a:rPr lang="en-US" altLang="zh-CN" b="0" i="1" smtClean="0">
                                    <a:ln>
                                      <a:noFill/>
                                    </a:ln>
                                    <a:latin typeface="Cambria Math" panose="02040503050406030204" pitchFamily="18" charset="0"/>
                                  </a:rPr>
                                  <m:t>𝑘</m:t>
                                </m:r>
                                <m:r>
                                  <a:rPr lang="en-US" altLang="zh-CN" b="0" i="1" smtClean="0">
                                    <a:ln>
                                      <a:noFill/>
                                    </a:ln>
                                    <a:latin typeface="Cambria Math" panose="02040503050406030204" pitchFamily="18" charset="0"/>
                                  </a:rPr>
                                  <m:t>+3</m:t>
                                </m:r>
                              </m:oMath>
                            </m:oMathPara>
                          </a14:m>
                          <a:endParaRPr lang="zh-CN" altLang="en-US" b="0" dirty="0">
                            <a:ln>
                              <a:noFill/>
                            </a:ln>
                          </a:endParaRPr>
                        </a:p>
                      </a:txBody>
                      <a:tcPr anchor="ctr">
                        <a:lnL>
                          <a:noFill/>
                        </a:lnL>
                        <a:lnR w="12700" cap="flat" cmpd="sng" algn="ctr">
                          <a:solidFill>
                            <a:schemeClr val="tx1"/>
                          </a:solid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14:m>
                            <m:oMathPara xmlns:m="http://schemas.openxmlformats.org/officeDocument/2006/math">
                              <m:oMathParaPr>
                                <m:jc m:val="centerGroup"/>
                              </m:oMathParaPr>
                              <m:oMath xmlns:m="http://schemas.openxmlformats.org/officeDocument/2006/math">
                                <m:f>
                                  <m:fPr>
                                    <m:ctrlPr>
                                      <a:rPr lang="en-US" altLang="zh-CN" b="0" i="1" smtClean="0">
                                        <a:ln>
                                          <a:noFill/>
                                        </a:ln>
                                        <a:latin typeface="Cambria Math" panose="02040503050406030204" pitchFamily="18" charset="0"/>
                                      </a:rPr>
                                    </m:ctrlPr>
                                  </m:fPr>
                                  <m:num>
                                    <m:r>
                                      <a:rPr lang="en-US" altLang="zh-CN" b="0" i="1" smtClean="0">
                                        <a:ln>
                                          <a:noFill/>
                                        </a:ln>
                                        <a:latin typeface="Cambria Math" panose="02040503050406030204" pitchFamily="18" charset="0"/>
                                      </a:rPr>
                                      <m:t>2</m:t>
                                    </m:r>
                                  </m:num>
                                  <m:den>
                                    <m:r>
                                      <a:rPr lang="en-US" altLang="zh-CN" b="0" i="1" smtClean="0">
                                        <a:ln>
                                          <a:noFill/>
                                        </a:ln>
                                        <a:latin typeface="Cambria Math" panose="02040503050406030204" pitchFamily="18" charset="0"/>
                                      </a:rPr>
                                      <m:t>4</m:t>
                                    </m:r>
                                  </m:den>
                                </m:f>
                              </m:oMath>
                            </m:oMathPara>
                          </a14:m>
                          <a:endParaRPr lang="zh-CN" altLang="en-US" b="0" dirty="0">
                            <a:ln>
                              <a:noFill/>
                            </a:ln>
                          </a:endParaRPr>
                        </a:p>
                      </a:txBody>
                      <a:tcPr anchor="ctr">
                        <a:lnL w="12700" cap="flat" cmpd="sng" algn="ctr">
                          <a:solidFill>
                            <a:schemeClr val="tx1"/>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pPr/>
                          <a14:m>
                            <m:oMathPara xmlns:m="http://schemas.openxmlformats.org/officeDocument/2006/math">
                              <m:oMathParaPr>
                                <m:jc m:val="centerGroup"/>
                              </m:oMathParaPr>
                              <m:oMath xmlns:m="http://schemas.openxmlformats.org/officeDocument/2006/math">
                                <m:f>
                                  <m:fPr>
                                    <m:ctrlPr>
                                      <a:rPr lang="en-US" altLang="zh-CN" b="0" i="1" smtClean="0">
                                        <a:ln>
                                          <a:noFill/>
                                        </a:ln>
                                        <a:latin typeface="Cambria Math" panose="02040503050406030204" pitchFamily="18" charset="0"/>
                                      </a:rPr>
                                    </m:ctrlPr>
                                  </m:fPr>
                                  <m:num>
                                    <m:r>
                                      <a:rPr lang="en-US" altLang="zh-CN" b="0" i="1" smtClean="0">
                                        <a:ln>
                                          <a:noFill/>
                                        </a:ln>
                                        <a:latin typeface="Cambria Math" panose="02040503050406030204" pitchFamily="18" charset="0"/>
                                      </a:rPr>
                                      <m:t>2</m:t>
                                    </m:r>
                                  </m:num>
                                  <m:den>
                                    <m:r>
                                      <a:rPr lang="en-US" altLang="zh-CN" b="0" i="1" smtClean="0">
                                        <a:ln>
                                          <a:noFill/>
                                        </a:ln>
                                        <a:latin typeface="Cambria Math" panose="02040503050406030204" pitchFamily="18" charset="0"/>
                                      </a:rPr>
                                      <m:t>4</m:t>
                                    </m:r>
                                  </m:den>
                                </m:f>
                              </m:oMath>
                            </m:oMathPara>
                          </a14:m>
                          <a:endParaRPr lang="zh-CN" altLang="en-US" b="0" dirty="0">
                            <a:ln>
                              <a:noFill/>
                            </a:ln>
                          </a:endParaRPr>
                        </a:p>
                      </a:txBody>
                      <a:tcPr anchor="ctr">
                        <a:lnL>
                          <a:noFill/>
                        </a:lnL>
                        <a:lnR>
                          <a:noFill/>
                        </a:lnR>
                        <a:lnT>
                          <a:noFill/>
                        </a:lnT>
                        <a:lnB>
                          <a:noFill/>
                        </a:lnB>
                        <a:lnTlToBr w="12700" cmpd="sng">
                          <a:noFill/>
                          <a:prstDash val="solid"/>
                        </a:lnTlToBr>
                        <a:lnBlToTr w="12700" cmpd="sng">
                          <a:noFill/>
                          <a:prstDash val="solid"/>
                        </a:lnBlToTr>
                      </a:tcPr>
                    </a:tc>
                    <a:tc>
                      <a:txBody>
                        <a:bodyPr/>
                        <a:lstStyle/>
                        <a:p>
                          <a:endParaRPr lang="zh-CN" altLang="en-US" b="0" dirty="0">
                            <a:ln>
                              <a:noFill/>
                            </a:ln>
                          </a:endParaRPr>
                        </a:p>
                      </a:txBody>
                      <a:tcPr anchor="ctr">
                        <a:lnL>
                          <a:noFill/>
                        </a:lnL>
                        <a:lnR>
                          <a:noFill/>
                        </a:lnR>
                        <a:lnT>
                          <a:noFill/>
                        </a:lnT>
                        <a:lnB>
                          <a:noFill/>
                        </a:lnB>
                        <a:lnTlToBr w="12700" cmpd="sng">
                          <a:noFill/>
                          <a:prstDash val="solid"/>
                        </a:lnTlToBr>
                        <a:lnBlToTr w="12700" cmpd="sng">
                          <a:noFill/>
                          <a:prstDash val="solid"/>
                        </a:lnBlToTr>
                      </a:tcPr>
                    </a:tc>
                    <a:tc>
                      <a:txBody>
                        <a:bodyPr/>
                        <a:lstStyle/>
                        <a:p>
                          <a:endParaRPr lang="zh-CN" altLang="en-US" b="0" dirty="0">
                            <a:ln>
                              <a:noFill/>
                            </a:ln>
                          </a:endParaRPr>
                        </a:p>
                      </a:txBody>
                      <a:tcPr anchor="ctr">
                        <a:lnL>
                          <a:noFill/>
                        </a:lnL>
                        <a:lnR>
                          <a:noFill/>
                        </a:lnR>
                        <a:lnT>
                          <a:noFill/>
                        </a:lnT>
                        <a:lnB>
                          <a:noFill/>
                        </a:lnB>
                        <a:lnTlToBr w="12700" cmpd="sng">
                          <a:noFill/>
                          <a:prstDash val="solid"/>
                        </a:lnTlToBr>
                        <a:lnBlToTr w="12700" cmpd="sng">
                          <a:noFill/>
                          <a:prstDash val="solid"/>
                        </a:lnBlToTr>
                      </a:tcPr>
                    </a:tc>
                    <a:tc>
                      <a:txBody>
                        <a:bodyPr/>
                        <a:lstStyle/>
                        <a:p>
                          <a:endParaRPr lang="zh-CN" altLang="en-US" b="0" dirty="0">
                            <a:ln>
                              <a:noFill/>
                            </a:ln>
                          </a:endParaRPr>
                        </a:p>
                      </a:txBody>
                      <a:tcPr anchor="ctr">
                        <a:lnL>
                          <a:noFill/>
                        </a:lnL>
                        <a:lnR>
                          <a:noFill/>
                        </a:lnR>
                        <a:lnT>
                          <a:noFill/>
                        </a:lnT>
                        <a:lnB>
                          <a:noFill/>
                        </a:lnB>
                        <a:lnTlToBr w="12700" cmpd="sng">
                          <a:noFill/>
                          <a:prstDash val="solid"/>
                        </a:lnTlToBr>
                        <a:lnBlToTr w="12700" cmpd="sng">
                          <a:noFill/>
                          <a:prstDash val="solid"/>
                        </a:lnBlToTr>
                      </a:tcPr>
                    </a:tc>
                    <a:tc>
                      <a:txBody>
                        <a:bodyPr/>
                        <a:lstStyle/>
                        <a:p>
                          <a:endParaRPr lang="zh-CN" altLang="en-US" b="0" dirty="0">
                            <a:ln>
                              <a:noFill/>
                            </a:ln>
                          </a:endParaRP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4055777531"/>
                      </a:ext>
                    </a:extLst>
                  </a:tr>
                  <a:tr h="370840">
                    <a:tc>
                      <a:txBody>
                        <a:bodyPr/>
                        <a:lstStyle/>
                        <a:p>
                          <a:pPr/>
                          <a14:m>
                            <m:oMathPara xmlns:m="http://schemas.openxmlformats.org/officeDocument/2006/math">
                              <m:oMathParaPr>
                                <m:jc m:val="centerGroup"/>
                              </m:oMathParaPr>
                              <m:oMath xmlns:m="http://schemas.openxmlformats.org/officeDocument/2006/math">
                                <m:r>
                                  <a:rPr lang="en-US" altLang="zh-CN" b="0" i="1" smtClean="0">
                                    <a:ln>
                                      <a:noFill/>
                                    </a:ln>
                                    <a:latin typeface="Cambria Math" panose="02040503050406030204" pitchFamily="18" charset="0"/>
                                  </a:rPr>
                                  <m:t>𝑗</m:t>
                                </m:r>
                                <m:r>
                                  <a:rPr lang="en-US" altLang="zh-CN" b="0" i="1" smtClean="0">
                                    <a:ln>
                                      <a:noFill/>
                                    </a:ln>
                                    <a:latin typeface="Cambria Math" panose="02040503050406030204" pitchFamily="18" charset="0"/>
                                  </a:rPr>
                                  <m:t>=</m:t>
                                </m:r>
                                <m:r>
                                  <a:rPr lang="en-US" altLang="zh-CN" b="0" i="1" smtClean="0">
                                    <a:ln>
                                      <a:noFill/>
                                    </a:ln>
                                    <a:latin typeface="Cambria Math" panose="02040503050406030204" pitchFamily="18" charset="0"/>
                                  </a:rPr>
                                  <m:t>𝑘</m:t>
                                </m:r>
                                <m:r>
                                  <a:rPr lang="en-US" altLang="zh-CN" b="0" i="1" smtClean="0">
                                    <a:ln>
                                      <a:noFill/>
                                    </a:ln>
                                    <a:latin typeface="Cambria Math" panose="02040503050406030204" pitchFamily="18" charset="0"/>
                                  </a:rPr>
                                  <m:t>+4</m:t>
                                </m:r>
                              </m:oMath>
                            </m:oMathPara>
                          </a14:m>
                          <a:endParaRPr lang="zh-CN" altLang="en-US" b="0" dirty="0">
                            <a:ln>
                              <a:noFill/>
                            </a:ln>
                          </a:endParaRPr>
                        </a:p>
                      </a:txBody>
                      <a:tcPr anchor="ctr">
                        <a:lnL>
                          <a:noFill/>
                        </a:lnL>
                        <a:lnR w="12700" cap="flat" cmpd="sng" algn="ctr">
                          <a:solidFill>
                            <a:schemeClr val="tx1"/>
                          </a:solid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14:m>
                            <m:oMathPara xmlns:m="http://schemas.openxmlformats.org/officeDocument/2006/math">
                              <m:oMathParaPr>
                                <m:jc m:val="centerGroup"/>
                              </m:oMathParaPr>
                              <m:oMath xmlns:m="http://schemas.openxmlformats.org/officeDocument/2006/math">
                                <m:f>
                                  <m:fPr>
                                    <m:ctrlPr>
                                      <a:rPr lang="en-US" altLang="zh-CN" b="0" i="1" smtClean="0">
                                        <a:ln>
                                          <a:noFill/>
                                        </a:ln>
                                        <a:latin typeface="Cambria Math" panose="02040503050406030204" pitchFamily="18" charset="0"/>
                                      </a:rPr>
                                    </m:ctrlPr>
                                  </m:fPr>
                                  <m:num>
                                    <m:r>
                                      <a:rPr lang="en-US" altLang="zh-CN" b="0" i="1" smtClean="0">
                                        <a:ln>
                                          <a:noFill/>
                                        </a:ln>
                                        <a:latin typeface="Cambria Math" panose="02040503050406030204" pitchFamily="18" charset="0"/>
                                      </a:rPr>
                                      <m:t>2</m:t>
                                    </m:r>
                                  </m:num>
                                  <m:den>
                                    <m:r>
                                      <a:rPr lang="en-US" altLang="zh-CN" b="0" i="1" smtClean="0">
                                        <a:ln>
                                          <a:noFill/>
                                        </a:ln>
                                        <a:latin typeface="Cambria Math" panose="02040503050406030204" pitchFamily="18" charset="0"/>
                                      </a:rPr>
                                      <m:t>5</m:t>
                                    </m:r>
                                  </m:den>
                                </m:f>
                              </m:oMath>
                            </m:oMathPara>
                          </a14:m>
                          <a:endParaRPr lang="zh-CN" altLang="en-US" b="0" dirty="0">
                            <a:ln>
                              <a:noFill/>
                            </a:ln>
                          </a:endParaRPr>
                        </a:p>
                      </a:txBody>
                      <a:tcPr anchor="ctr">
                        <a:lnL w="12700" cap="flat" cmpd="sng" algn="ctr">
                          <a:solidFill>
                            <a:schemeClr val="tx1"/>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solidFill>
                          <a:srgbClr val="00B0F0">
                            <a:alpha val="60000"/>
                          </a:srgbClr>
                        </a:solidFill>
                      </a:tcPr>
                    </a:tc>
                    <a:tc>
                      <a:txBody>
                        <a:bodyPr/>
                        <a:lstStyle/>
                        <a:p>
                          <a:pPr/>
                          <a14:m>
                            <m:oMathPara xmlns:m="http://schemas.openxmlformats.org/officeDocument/2006/math">
                              <m:oMathParaPr>
                                <m:jc m:val="centerGroup"/>
                              </m:oMathParaPr>
                              <m:oMath xmlns:m="http://schemas.openxmlformats.org/officeDocument/2006/math">
                                <m:f>
                                  <m:fPr>
                                    <m:ctrlPr>
                                      <a:rPr lang="en-US" altLang="zh-CN" b="0" i="1" smtClean="0">
                                        <a:ln>
                                          <a:noFill/>
                                        </a:ln>
                                        <a:latin typeface="Cambria Math" panose="02040503050406030204" pitchFamily="18" charset="0"/>
                                      </a:rPr>
                                    </m:ctrlPr>
                                  </m:fPr>
                                  <m:num>
                                    <m:r>
                                      <a:rPr lang="en-US" altLang="zh-CN" b="0" i="1" smtClean="0">
                                        <a:ln>
                                          <a:noFill/>
                                        </a:ln>
                                        <a:latin typeface="Cambria Math" panose="02040503050406030204" pitchFamily="18" charset="0"/>
                                      </a:rPr>
                                      <m:t>2</m:t>
                                    </m:r>
                                  </m:num>
                                  <m:den>
                                    <m:r>
                                      <a:rPr lang="en-US" altLang="zh-CN" b="0" i="1" smtClean="0">
                                        <a:ln>
                                          <a:noFill/>
                                        </a:ln>
                                        <a:latin typeface="Cambria Math" panose="02040503050406030204" pitchFamily="18" charset="0"/>
                                      </a:rPr>
                                      <m:t>5</m:t>
                                    </m:r>
                                  </m:den>
                                </m:f>
                              </m:oMath>
                            </m:oMathPara>
                          </a14:m>
                          <a:endParaRPr lang="zh-CN" altLang="en-US" b="0" dirty="0">
                            <a:ln>
                              <a:noFill/>
                            </a:ln>
                          </a:endParaRPr>
                        </a:p>
                      </a:txBody>
                      <a:tcPr anchor="ctr">
                        <a:lnL>
                          <a:noFill/>
                        </a:lnL>
                        <a:lnR>
                          <a:noFill/>
                        </a:lnR>
                        <a:lnT>
                          <a:noFill/>
                        </a:lnT>
                        <a:lnB>
                          <a:noFill/>
                        </a:lnB>
                        <a:lnTlToBr w="12700" cmpd="sng">
                          <a:noFill/>
                          <a:prstDash val="solid"/>
                        </a:lnTlToBr>
                        <a:lnBlToTr w="12700" cmpd="sng">
                          <a:noFill/>
                          <a:prstDash val="solid"/>
                        </a:lnBlToTr>
                        <a:solidFill>
                          <a:srgbClr val="00B0F0">
                            <a:alpha val="60000"/>
                          </a:srgbClr>
                        </a:solidFill>
                      </a:tcPr>
                    </a:tc>
                    <a:tc>
                      <a:txBody>
                        <a:bodyPr/>
                        <a:lstStyle/>
                        <a:p>
                          <a:pPr/>
                          <a14:m>
                            <m:oMathPara xmlns:m="http://schemas.openxmlformats.org/officeDocument/2006/math">
                              <m:oMathParaPr>
                                <m:jc m:val="centerGroup"/>
                              </m:oMathParaPr>
                              <m:oMath xmlns:m="http://schemas.openxmlformats.org/officeDocument/2006/math">
                                <m:f>
                                  <m:fPr>
                                    <m:ctrlPr>
                                      <a:rPr lang="en-US" altLang="zh-CN" b="0" i="1" smtClean="0">
                                        <a:ln>
                                          <a:noFill/>
                                        </a:ln>
                                        <a:latin typeface="Cambria Math" panose="02040503050406030204" pitchFamily="18" charset="0"/>
                                      </a:rPr>
                                    </m:ctrlPr>
                                  </m:fPr>
                                  <m:num>
                                    <m:r>
                                      <a:rPr lang="en-US" altLang="zh-CN" b="0" i="1" smtClean="0">
                                        <a:ln>
                                          <a:noFill/>
                                        </a:ln>
                                        <a:latin typeface="Cambria Math" panose="02040503050406030204" pitchFamily="18" charset="0"/>
                                      </a:rPr>
                                      <m:t>2</m:t>
                                    </m:r>
                                  </m:num>
                                  <m:den>
                                    <m:r>
                                      <a:rPr lang="en-US" altLang="zh-CN" b="0" i="1" smtClean="0">
                                        <a:ln>
                                          <a:noFill/>
                                        </a:ln>
                                        <a:latin typeface="Cambria Math" panose="02040503050406030204" pitchFamily="18" charset="0"/>
                                      </a:rPr>
                                      <m:t>5</m:t>
                                    </m:r>
                                  </m:den>
                                </m:f>
                              </m:oMath>
                            </m:oMathPara>
                          </a14:m>
                          <a:endParaRPr lang="zh-CN" altLang="en-US" b="0" dirty="0">
                            <a:ln>
                              <a:noFill/>
                            </a:ln>
                          </a:endParaRPr>
                        </a:p>
                      </a:txBody>
                      <a:tcPr anchor="ctr">
                        <a:lnL>
                          <a:noFill/>
                        </a:lnL>
                        <a:lnR>
                          <a:noFill/>
                        </a:lnR>
                        <a:lnT>
                          <a:noFill/>
                        </a:lnT>
                        <a:lnB>
                          <a:noFill/>
                        </a:lnB>
                        <a:lnTlToBr w="12700" cmpd="sng">
                          <a:noFill/>
                          <a:prstDash val="solid"/>
                        </a:lnTlToBr>
                        <a:lnBlToTr w="12700" cmpd="sng">
                          <a:noFill/>
                          <a:prstDash val="solid"/>
                        </a:lnBlToTr>
                        <a:solidFill>
                          <a:srgbClr val="00B0F0">
                            <a:alpha val="60000"/>
                          </a:srgbClr>
                        </a:solidFill>
                      </a:tcPr>
                    </a:tc>
                    <a:tc>
                      <a:txBody>
                        <a:bodyPr/>
                        <a:lstStyle/>
                        <a:p>
                          <a:endParaRPr lang="zh-CN" altLang="en-US" b="0" dirty="0">
                            <a:ln>
                              <a:noFill/>
                            </a:ln>
                          </a:endParaRPr>
                        </a:p>
                      </a:txBody>
                      <a:tcPr anchor="ctr">
                        <a:lnL>
                          <a:noFill/>
                        </a:lnL>
                        <a:lnR>
                          <a:noFill/>
                        </a:lnR>
                        <a:lnT>
                          <a:noFill/>
                        </a:lnT>
                        <a:lnB>
                          <a:noFill/>
                        </a:lnB>
                        <a:lnTlToBr w="12700" cmpd="sng">
                          <a:noFill/>
                          <a:prstDash val="solid"/>
                        </a:lnTlToBr>
                        <a:lnBlToTr w="12700" cmpd="sng">
                          <a:noFill/>
                          <a:prstDash val="solid"/>
                        </a:lnBlToTr>
                      </a:tcPr>
                    </a:tc>
                    <a:tc>
                      <a:txBody>
                        <a:bodyPr/>
                        <a:lstStyle/>
                        <a:p>
                          <a:endParaRPr lang="zh-CN" altLang="en-US" b="0" dirty="0">
                            <a:ln>
                              <a:noFill/>
                            </a:ln>
                          </a:endParaRPr>
                        </a:p>
                      </a:txBody>
                      <a:tcPr anchor="ctr">
                        <a:lnL>
                          <a:noFill/>
                        </a:lnL>
                        <a:lnR>
                          <a:noFill/>
                        </a:lnR>
                        <a:lnT>
                          <a:noFill/>
                        </a:lnT>
                        <a:lnB>
                          <a:noFill/>
                        </a:lnB>
                        <a:lnTlToBr w="12700" cmpd="sng">
                          <a:noFill/>
                          <a:prstDash val="solid"/>
                        </a:lnTlToBr>
                        <a:lnBlToTr w="12700" cmpd="sng">
                          <a:noFill/>
                          <a:prstDash val="solid"/>
                        </a:lnBlToTr>
                      </a:tcPr>
                    </a:tc>
                    <a:tc>
                      <a:txBody>
                        <a:bodyPr/>
                        <a:lstStyle/>
                        <a:p>
                          <a:endParaRPr lang="zh-CN" altLang="en-US" b="0" dirty="0">
                            <a:ln>
                              <a:noFill/>
                            </a:ln>
                          </a:endParaRP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4251375822"/>
                      </a:ext>
                    </a:extLst>
                  </a:tr>
                  <a:tr h="370840">
                    <a:tc>
                      <a:txBody>
                        <a:bodyPr/>
                        <a:lstStyle/>
                        <a:p>
                          <a:pPr/>
                          <a14:m>
                            <m:oMathPara xmlns:m="http://schemas.openxmlformats.org/officeDocument/2006/math">
                              <m:oMathParaPr>
                                <m:jc m:val="centerGroup"/>
                              </m:oMathParaPr>
                              <m:oMath xmlns:m="http://schemas.openxmlformats.org/officeDocument/2006/math">
                                <m:r>
                                  <a:rPr lang="en-US" altLang="zh-CN" b="0" i="1" smtClean="0">
                                    <a:ln>
                                      <a:noFill/>
                                    </a:ln>
                                    <a:latin typeface="Cambria Math" panose="02040503050406030204" pitchFamily="18" charset="0"/>
                                  </a:rPr>
                                  <m:t>⋯</m:t>
                                </m:r>
                              </m:oMath>
                            </m:oMathPara>
                          </a14:m>
                          <a:endParaRPr lang="zh-CN" altLang="en-US" b="0" dirty="0">
                            <a:ln>
                              <a:noFill/>
                            </a:ln>
                          </a:endParaRPr>
                        </a:p>
                      </a:txBody>
                      <a:tcPr anchor="ctr">
                        <a:lnL>
                          <a:noFill/>
                        </a:lnL>
                        <a:lnR w="12700" cap="flat" cmpd="sng" algn="ctr">
                          <a:solidFill>
                            <a:schemeClr val="tx1"/>
                          </a:solid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zh-CN" b="0" i="1" smtClean="0">
                                    <a:ln>
                                      <a:noFill/>
                                    </a:ln>
                                    <a:latin typeface="Cambria Math" panose="02040503050406030204" pitchFamily="18" charset="0"/>
                                  </a:rPr>
                                  <m:t>⋯</m:t>
                                </m:r>
                              </m:oMath>
                            </m:oMathPara>
                          </a14:m>
                          <a:endParaRPr lang="zh-CN" altLang="en-US" b="0" dirty="0">
                            <a:ln>
                              <a:noFill/>
                            </a:ln>
                          </a:endParaRPr>
                        </a:p>
                      </a:txBody>
                      <a:tcPr anchor="ctr">
                        <a:lnL w="12700" cap="flat" cmpd="sng" algn="ctr">
                          <a:solidFill>
                            <a:schemeClr val="tx1"/>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endParaRPr lang="zh-CN" altLang="en-US" b="0" dirty="0">
                            <a:ln>
                              <a:noFill/>
                            </a:ln>
                          </a:endParaRPr>
                        </a:p>
                      </a:txBody>
                      <a:tcPr anchor="ctr">
                        <a:lnL>
                          <a:noFill/>
                        </a:lnL>
                        <a:lnR>
                          <a:noFill/>
                        </a:lnR>
                        <a:lnT>
                          <a:noFill/>
                        </a:lnT>
                        <a:lnB>
                          <a:noFill/>
                        </a:lnB>
                        <a:lnTlToBr w="12700" cmpd="sng">
                          <a:noFill/>
                          <a:prstDash val="solid"/>
                        </a:lnTlToBr>
                        <a:lnBlToTr w="12700" cmpd="sng">
                          <a:noFill/>
                          <a:prstDash val="solid"/>
                        </a:lnBlToTr>
                      </a:tcPr>
                    </a:tc>
                    <a:tc>
                      <a:txBody>
                        <a:bodyPr/>
                        <a:lstStyle/>
                        <a:p>
                          <a:endParaRPr lang="zh-CN" altLang="en-US" b="0" dirty="0">
                            <a:ln>
                              <a:noFill/>
                            </a:ln>
                          </a:endParaRPr>
                        </a:p>
                      </a:txBody>
                      <a:tcPr anchor="ctr">
                        <a:lnL>
                          <a:noFill/>
                        </a:lnL>
                        <a:lnR>
                          <a:noFill/>
                        </a:lnR>
                        <a:lnT>
                          <a:noFill/>
                        </a:lnT>
                        <a:lnB>
                          <a:noFill/>
                        </a:lnB>
                        <a:lnTlToBr w="12700" cmpd="sng">
                          <a:noFill/>
                          <a:prstDash val="solid"/>
                        </a:lnTlToBr>
                        <a:lnBlToTr w="12700" cmpd="sng">
                          <a:noFill/>
                          <a:prstDash val="solid"/>
                        </a:lnBlToTr>
                      </a:tcPr>
                    </a:tc>
                    <a:tc>
                      <a:txBody>
                        <a:bodyPr/>
                        <a:lstStyle/>
                        <a:p>
                          <a:endParaRPr lang="zh-CN" altLang="en-US" b="0" dirty="0">
                            <a:ln>
                              <a:noFill/>
                            </a:ln>
                          </a:endParaRPr>
                        </a:p>
                      </a:txBody>
                      <a:tcPr anchor="ctr">
                        <a:lnL>
                          <a:noFill/>
                        </a:lnL>
                        <a:lnR>
                          <a:noFill/>
                        </a:lnR>
                        <a:lnT>
                          <a:noFill/>
                        </a:lnT>
                        <a:lnB>
                          <a:noFill/>
                        </a:lnB>
                        <a:lnTlToBr w="12700" cmpd="sng">
                          <a:noFill/>
                          <a:prstDash val="solid"/>
                        </a:lnTlToBr>
                        <a:lnBlToTr w="12700" cmpd="sng">
                          <a:noFill/>
                          <a:prstDash val="solid"/>
                        </a:lnBlToTr>
                      </a:tcPr>
                    </a:tc>
                    <a:tc>
                      <a:txBody>
                        <a:bodyPr/>
                        <a:lstStyle/>
                        <a:p>
                          <a:endParaRPr lang="zh-CN" altLang="en-US" b="0" dirty="0">
                            <a:ln>
                              <a:noFill/>
                            </a:ln>
                          </a:endParaRPr>
                        </a:p>
                      </a:txBody>
                      <a:tcPr anchor="ctr">
                        <a:lnL>
                          <a:noFill/>
                        </a:lnL>
                        <a:lnR>
                          <a:noFill/>
                        </a:lnR>
                        <a:lnT>
                          <a:noFill/>
                        </a:lnT>
                        <a:lnB>
                          <a:noFill/>
                        </a:lnB>
                        <a:lnTlToBr w="12700" cmpd="sng">
                          <a:noFill/>
                          <a:prstDash val="solid"/>
                        </a:lnTlToBr>
                        <a:lnBlToTr w="12700" cmpd="sng">
                          <a:noFill/>
                          <a:prstDash val="solid"/>
                        </a:lnBlToTr>
                      </a:tcPr>
                    </a:tc>
                    <a:tc>
                      <a:txBody>
                        <a:bodyPr/>
                        <a:lstStyle/>
                        <a:p>
                          <a:endParaRPr lang="zh-CN" altLang="en-US" b="0" dirty="0">
                            <a:ln>
                              <a:noFill/>
                            </a:ln>
                          </a:endParaRP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824084037"/>
                      </a:ext>
                    </a:extLst>
                  </a:tr>
                  <a:tr h="257878">
                    <a:tc>
                      <a:txBody>
                        <a:bodyPr/>
                        <a:lstStyle/>
                        <a:p>
                          <a:pPr/>
                          <a14:m>
                            <m:oMathPara xmlns:m="http://schemas.openxmlformats.org/officeDocument/2006/math">
                              <m:oMathParaPr>
                                <m:jc m:val="centerGroup"/>
                              </m:oMathParaPr>
                              <m:oMath xmlns:m="http://schemas.openxmlformats.org/officeDocument/2006/math">
                                <m:r>
                                  <m:rPr>
                                    <m:sty m:val="p"/>
                                  </m:rPr>
                                  <a:rPr lang="en-US" altLang="zh-CN" b="0" i="0" smtClean="0">
                                    <a:ln>
                                      <a:noFill/>
                                    </a:ln>
                                    <a:latin typeface="Cambria Math" panose="02040503050406030204" pitchFamily="18" charset="0"/>
                                  </a:rPr>
                                  <m:t>j</m:t>
                                </m:r>
                                <m:r>
                                  <a:rPr lang="en-US" altLang="zh-CN" b="0" i="0" smtClean="0">
                                    <a:ln>
                                      <a:noFill/>
                                    </a:ln>
                                    <a:latin typeface="Cambria Math" panose="02040503050406030204" pitchFamily="18" charset="0"/>
                                  </a:rPr>
                                  <m:t>=</m:t>
                                </m:r>
                                <m:r>
                                  <a:rPr lang="en-US" altLang="zh-CN" b="0" i="1" smtClean="0">
                                    <a:ln>
                                      <a:noFill/>
                                    </a:ln>
                                    <a:latin typeface="Cambria Math" panose="02040503050406030204" pitchFamily="18" charset="0"/>
                                  </a:rPr>
                                  <m:t>𝑛</m:t>
                                </m:r>
                              </m:oMath>
                            </m:oMathPara>
                          </a14:m>
                          <a:endParaRPr lang="zh-CN" altLang="en-US" b="0" dirty="0">
                            <a:ln>
                              <a:noFill/>
                            </a:ln>
                          </a:endParaRPr>
                        </a:p>
                      </a:txBody>
                      <a:tcPr anchor="ctr">
                        <a:lnL>
                          <a:noFill/>
                        </a:lnL>
                        <a:lnR w="12700" cap="flat" cmpd="sng" algn="ctr">
                          <a:solidFill>
                            <a:schemeClr val="tx1"/>
                          </a:solidFill>
                          <a:prstDash val="solid"/>
                          <a:round/>
                          <a:headEnd type="none" w="med" len="med"/>
                          <a:tailEnd type="none" w="med" len="med"/>
                        </a:lnR>
                        <a:lnT>
                          <a:noFill/>
                        </a:lnT>
                        <a:lnB w="12700" cmpd="sng">
                          <a:noFill/>
                        </a:lnB>
                        <a:lnTlToBr w="12700" cmpd="sng">
                          <a:noFill/>
                          <a:prstDash val="solid"/>
                        </a:lnTlToBr>
                        <a:lnBlToTr w="12700" cmpd="sng">
                          <a:noFill/>
                          <a:prstDash val="solid"/>
                        </a:lnBlToTr>
                      </a:tcPr>
                    </a:tc>
                    <a:tc>
                      <a:txBody>
                        <a:bodyPr/>
                        <a:lstStyle/>
                        <a:p>
                          <a:pPr/>
                          <a14:m>
                            <m:oMathPara xmlns:m="http://schemas.openxmlformats.org/officeDocument/2006/math">
                              <m:oMathParaPr>
                                <m:jc m:val="centerGroup"/>
                              </m:oMathParaPr>
                              <m:oMath xmlns:m="http://schemas.openxmlformats.org/officeDocument/2006/math">
                                <m:f>
                                  <m:fPr>
                                    <m:ctrlPr>
                                      <a:rPr lang="en-US" altLang="zh-CN" b="0" i="1" smtClean="0">
                                        <a:ln>
                                          <a:noFill/>
                                        </a:ln>
                                        <a:latin typeface="Cambria Math" panose="02040503050406030204" pitchFamily="18" charset="0"/>
                                      </a:rPr>
                                    </m:ctrlPr>
                                  </m:fPr>
                                  <m:num>
                                    <m:r>
                                      <a:rPr lang="en-US" altLang="zh-CN" b="0" i="1" smtClean="0">
                                        <a:ln>
                                          <a:noFill/>
                                        </a:ln>
                                        <a:latin typeface="Cambria Math" panose="02040503050406030204" pitchFamily="18" charset="0"/>
                                      </a:rPr>
                                      <m:t>2</m:t>
                                    </m:r>
                                  </m:num>
                                  <m:den>
                                    <m:r>
                                      <a:rPr lang="en-US" altLang="zh-CN" b="0" i="1" smtClean="0">
                                        <a:ln>
                                          <a:noFill/>
                                        </a:ln>
                                        <a:latin typeface="Cambria Math" panose="02040503050406030204" pitchFamily="18" charset="0"/>
                                      </a:rPr>
                                      <m:t>𝑛</m:t>
                                    </m:r>
                                    <m:r>
                                      <a:rPr lang="en-US" altLang="zh-CN" b="0" i="1" smtClean="0">
                                        <a:ln>
                                          <a:noFill/>
                                        </a:ln>
                                        <a:latin typeface="Cambria Math" panose="02040503050406030204" pitchFamily="18" charset="0"/>
                                      </a:rPr>
                                      <m:t>−</m:t>
                                    </m:r>
                                    <m:r>
                                      <a:rPr lang="en-US" altLang="zh-CN" b="0" i="1" smtClean="0">
                                        <a:ln>
                                          <a:noFill/>
                                        </a:ln>
                                        <a:latin typeface="Cambria Math" panose="02040503050406030204" pitchFamily="18" charset="0"/>
                                      </a:rPr>
                                      <m:t>𝑘</m:t>
                                    </m:r>
                                    <m:r>
                                      <a:rPr lang="en-US" altLang="zh-CN" b="0" i="1" smtClean="0">
                                        <a:ln>
                                          <a:noFill/>
                                        </a:ln>
                                        <a:latin typeface="Cambria Math" panose="02040503050406030204" pitchFamily="18" charset="0"/>
                                      </a:rPr>
                                      <m:t>+1</m:t>
                                    </m:r>
                                  </m:den>
                                </m:f>
                              </m:oMath>
                            </m:oMathPara>
                          </a14:m>
                          <a:endParaRPr lang="zh-CN" altLang="en-US" b="0" dirty="0">
                            <a:ln>
                              <a:noFill/>
                            </a:ln>
                          </a:endParaRPr>
                        </a:p>
                      </a:txBody>
                      <a:tcPr anchor="ctr">
                        <a:lnL w="12700" cap="flat" cmpd="sng" algn="ctr">
                          <a:solidFill>
                            <a:schemeClr val="tx1"/>
                          </a:solidFill>
                          <a:prstDash val="solid"/>
                          <a:round/>
                          <a:headEnd type="none" w="med" len="med"/>
                          <a:tailEnd type="none" w="med" len="med"/>
                        </a:lnL>
                        <a:lnR>
                          <a:noFill/>
                        </a:lnR>
                        <a:lnT>
                          <a:noFill/>
                        </a:lnT>
                        <a:lnB w="12700" cmpd="sng">
                          <a:noFill/>
                        </a:lnB>
                        <a:lnTlToBr w="12700" cmpd="sng">
                          <a:noFill/>
                          <a:prstDash val="solid"/>
                        </a:lnTlToBr>
                        <a:lnBlToTr w="12700" cmpd="sng">
                          <a:noFill/>
                          <a:prstDash val="solid"/>
                        </a:lnBlToTr>
                        <a:solidFill>
                          <a:srgbClr val="FFFF00">
                            <a:alpha val="50000"/>
                          </a:srgbClr>
                        </a:solidFill>
                      </a:tcPr>
                    </a:tc>
                    <a:tc>
                      <a:txBody>
                        <a:bodyPr/>
                        <a:lstStyle/>
                        <a:p>
                          <a:pPr/>
                          <a14:m>
                            <m:oMathPara xmlns:m="http://schemas.openxmlformats.org/officeDocument/2006/math">
                              <m:oMathParaPr>
                                <m:jc m:val="centerGroup"/>
                              </m:oMathParaPr>
                              <m:oMath xmlns:m="http://schemas.openxmlformats.org/officeDocument/2006/math">
                                <m:f>
                                  <m:fPr>
                                    <m:ctrlPr>
                                      <a:rPr lang="en-US" altLang="zh-CN" b="0" i="1" smtClean="0">
                                        <a:ln>
                                          <a:noFill/>
                                        </a:ln>
                                        <a:latin typeface="Cambria Math" panose="02040503050406030204" pitchFamily="18" charset="0"/>
                                      </a:rPr>
                                    </m:ctrlPr>
                                  </m:fPr>
                                  <m:num>
                                    <m:r>
                                      <a:rPr lang="en-US" altLang="zh-CN" b="0" i="1" smtClean="0">
                                        <a:ln>
                                          <a:noFill/>
                                        </a:ln>
                                        <a:latin typeface="Cambria Math" panose="02040503050406030204" pitchFamily="18" charset="0"/>
                                      </a:rPr>
                                      <m:t>2</m:t>
                                    </m:r>
                                  </m:num>
                                  <m:den>
                                    <m:r>
                                      <a:rPr lang="en-US" altLang="zh-CN" b="0" i="1" smtClean="0">
                                        <a:ln>
                                          <a:noFill/>
                                        </a:ln>
                                        <a:latin typeface="Cambria Math" panose="02040503050406030204" pitchFamily="18" charset="0"/>
                                      </a:rPr>
                                      <m:t>𝑛</m:t>
                                    </m:r>
                                    <m:r>
                                      <a:rPr lang="en-US" altLang="zh-CN" b="0" i="1" smtClean="0">
                                        <a:ln>
                                          <a:noFill/>
                                        </a:ln>
                                        <a:latin typeface="Cambria Math" panose="02040503050406030204" pitchFamily="18" charset="0"/>
                                      </a:rPr>
                                      <m:t>−</m:t>
                                    </m:r>
                                    <m:r>
                                      <a:rPr lang="en-US" altLang="zh-CN" b="0" i="1" smtClean="0">
                                        <a:ln>
                                          <a:noFill/>
                                        </a:ln>
                                        <a:latin typeface="Cambria Math" panose="02040503050406030204" pitchFamily="18" charset="0"/>
                                      </a:rPr>
                                      <m:t>𝑘</m:t>
                                    </m:r>
                                    <m:r>
                                      <a:rPr lang="en-US" altLang="zh-CN" b="0" i="1" smtClean="0">
                                        <a:ln>
                                          <a:noFill/>
                                        </a:ln>
                                        <a:latin typeface="Cambria Math" panose="02040503050406030204" pitchFamily="18" charset="0"/>
                                      </a:rPr>
                                      <m:t>+1</m:t>
                                    </m:r>
                                  </m:den>
                                </m:f>
                              </m:oMath>
                            </m:oMathPara>
                          </a14:m>
                          <a:endParaRPr lang="zh-CN" altLang="en-US" b="0" dirty="0">
                            <a:ln>
                              <a:noFill/>
                            </a:ln>
                          </a:endParaRPr>
                        </a:p>
                      </a:txBody>
                      <a:tcPr anchor="ctr">
                        <a:lnL>
                          <a:noFill/>
                        </a:lnL>
                        <a:lnR>
                          <a:noFill/>
                        </a:lnR>
                        <a:lnT>
                          <a:noFill/>
                        </a:lnT>
                        <a:lnB w="12700" cmpd="sng">
                          <a:noFill/>
                        </a:lnB>
                        <a:lnTlToBr w="12700" cmpd="sng">
                          <a:noFill/>
                          <a:prstDash val="solid"/>
                        </a:lnTlToBr>
                        <a:lnBlToTr w="12700" cmpd="sng">
                          <a:noFill/>
                          <a:prstDash val="solid"/>
                        </a:lnBlToTr>
                        <a:solidFill>
                          <a:srgbClr val="FFFF00">
                            <a:alpha val="50000"/>
                          </a:srgbClr>
                        </a:solidFill>
                      </a:tcPr>
                    </a:tc>
                    <a:tc>
                      <a:txBody>
                        <a:bodyPr/>
                        <a:lstStyle/>
                        <a:p>
                          <a:pPr/>
                          <a14:m>
                            <m:oMathPara xmlns:m="http://schemas.openxmlformats.org/officeDocument/2006/math">
                              <m:oMathParaPr>
                                <m:jc m:val="centerGroup"/>
                              </m:oMathParaPr>
                              <m:oMath xmlns:m="http://schemas.openxmlformats.org/officeDocument/2006/math">
                                <m:f>
                                  <m:fPr>
                                    <m:ctrlPr>
                                      <a:rPr lang="en-US" altLang="zh-CN" b="0" i="1" smtClean="0">
                                        <a:ln>
                                          <a:noFill/>
                                        </a:ln>
                                        <a:latin typeface="Cambria Math" panose="02040503050406030204" pitchFamily="18" charset="0"/>
                                      </a:rPr>
                                    </m:ctrlPr>
                                  </m:fPr>
                                  <m:num>
                                    <m:r>
                                      <a:rPr lang="en-US" altLang="zh-CN" b="0" i="1" smtClean="0">
                                        <a:ln>
                                          <a:noFill/>
                                        </a:ln>
                                        <a:latin typeface="Cambria Math" panose="02040503050406030204" pitchFamily="18" charset="0"/>
                                      </a:rPr>
                                      <m:t>2</m:t>
                                    </m:r>
                                  </m:num>
                                  <m:den>
                                    <m:r>
                                      <a:rPr lang="en-US" altLang="zh-CN" b="0" i="1" smtClean="0">
                                        <a:ln>
                                          <a:noFill/>
                                        </a:ln>
                                        <a:latin typeface="Cambria Math" panose="02040503050406030204" pitchFamily="18" charset="0"/>
                                      </a:rPr>
                                      <m:t>𝑛</m:t>
                                    </m:r>
                                    <m:r>
                                      <a:rPr lang="en-US" altLang="zh-CN" b="0" i="1" smtClean="0">
                                        <a:ln>
                                          <a:noFill/>
                                        </a:ln>
                                        <a:latin typeface="Cambria Math" panose="02040503050406030204" pitchFamily="18" charset="0"/>
                                      </a:rPr>
                                      <m:t>−</m:t>
                                    </m:r>
                                    <m:r>
                                      <a:rPr lang="en-US" altLang="zh-CN" b="0" i="1" smtClean="0">
                                        <a:ln>
                                          <a:noFill/>
                                        </a:ln>
                                        <a:latin typeface="Cambria Math" panose="02040503050406030204" pitchFamily="18" charset="0"/>
                                      </a:rPr>
                                      <m:t>𝑘</m:t>
                                    </m:r>
                                    <m:r>
                                      <a:rPr lang="en-US" altLang="zh-CN" b="0" i="1" smtClean="0">
                                        <a:ln>
                                          <a:noFill/>
                                        </a:ln>
                                        <a:latin typeface="Cambria Math" panose="02040503050406030204" pitchFamily="18" charset="0"/>
                                      </a:rPr>
                                      <m:t>+1</m:t>
                                    </m:r>
                                  </m:den>
                                </m:f>
                              </m:oMath>
                            </m:oMathPara>
                          </a14:m>
                          <a:endParaRPr lang="zh-CN" altLang="en-US" b="0" dirty="0">
                            <a:ln>
                              <a:noFill/>
                            </a:ln>
                          </a:endParaRPr>
                        </a:p>
                      </a:txBody>
                      <a:tcPr anchor="ctr">
                        <a:lnL>
                          <a:noFill/>
                        </a:lnL>
                        <a:lnR>
                          <a:noFill/>
                        </a:lnR>
                        <a:lnT>
                          <a:noFill/>
                        </a:lnT>
                        <a:lnB w="12700" cmpd="sng">
                          <a:noFill/>
                        </a:lnB>
                        <a:lnTlToBr w="12700" cmpd="sng">
                          <a:noFill/>
                          <a:prstDash val="solid"/>
                        </a:lnTlToBr>
                        <a:lnBlToTr w="12700" cmpd="sng">
                          <a:noFill/>
                          <a:prstDash val="solid"/>
                        </a:lnBlToTr>
                        <a:solidFill>
                          <a:srgbClr val="FFFF00">
                            <a:alpha val="50000"/>
                          </a:srgbClr>
                        </a:solidFill>
                      </a:tcPr>
                    </a:tc>
                    <a:tc>
                      <a:txBody>
                        <a:bodyPr/>
                        <a:lstStyle/>
                        <a:p>
                          <a:pPr/>
                          <a14:m>
                            <m:oMathPara xmlns:m="http://schemas.openxmlformats.org/officeDocument/2006/math">
                              <m:oMathParaPr>
                                <m:jc m:val="centerGroup"/>
                              </m:oMathParaPr>
                              <m:oMath xmlns:m="http://schemas.openxmlformats.org/officeDocument/2006/math">
                                <m:f>
                                  <m:fPr>
                                    <m:ctrlPr>
                                      <a:rPr lang="en-US" altLang="zh-CN" b="0" i="1" smtClean="0">
                                        <a:ln>
                                          <a:noFill/>
                                        </a:ln>
                                        <a:latin typeface="Cambria Math" panose="02040503050406030204" pitchFamily="18" charset="0"/>
                                      </a:rPr>
                                    </m:ctrlPr>
                                  </m:fPr>
                                  <m:num>
                                    <m:r>
                                      <a:rPr lang="en-US" altLang="zh-CN" b="0" i="1" smtClean="0">
                                        <a:ln>
                                          <a:noFill/>
                                        </a:ln>
                                        <a:latin typeface="Cambria Math" panose="02040503050406030204" pitchFamily="18" charset="0"/>
                                      </a:rPr>
                                      <m:t>2</m:t>
                                    </m:r>
                                  </m:num>
                                  <m:den>
                                    <m:r>
                                      <a:rPr lang="en-US" altLang="zh-CN" b="0" i="1" smtClean="0">
                                        <a:ln>
                                          <a:noFill/>
                                        </a:ln>
                                        <a:latin typeface="Cambria Math" panose="02040503050406030204" pitchFamily="18" charset="0"/>
                                      </a:rPr>
                                      <m:t>𝑛</m:t>
                                    </m:r>
                                    <m:r>
                                      <a:rPr lang="en-US" altLang="zh-CN" b="0" i="1" smtClean="0">
                                        <a:ln>
                                          <a:noFill/>
                                        </a:ln>
                                        <a:latin typeface="Cambria Math" panose="02040503050406030204" pitchFamily="18" charset="0"/>
                                      </a:rPr>
                                      <m:t>−</m:t>
                                    </m:r>
                                    <m:r>
                                      <a:rPr lang="en-US" altLang="zh-CN" b="0" i="1" smtClean="0">
                                        <a:ln>
                                          <a:noFill/>
                                        </a:ln>
                                        <a:latin typeface="Cambria Math" panose="02040503050406030204" pitchFamily="18" charset="0"/>
                                      </a:rPr>
                                      <m:t>𝑘</m:t>
                                    </m:r>
                                    <m:r>
                                      <a:rPr lang="en-US" altLang="zh-CN" b="0" i="1" smtClean="0">
                                        <a:ln>
                                          <a:noFill/>
                                        </a:ln>
                                        <a:latin typeface="Cambria Math" panose="02040503050406030204" pitchFamily="18" charset="0"/>
                                      </a:rPr>
                                      <m:t>+3</m:t>
                                    </m:r>
                                  </m:den>
                                </m:f>
                              </m:oMath>
                            </m:oMathPara>
                          </a14:m>
                          <a:endParaRPr lang="zh-CN" altLang="en-US" b="0" dirty="0">
                            <a:ln>
                              <a:noFill/>
                            </a:ln>
                          </a:endParaRPr>
                        </a:p>
                      </a:txBody>
                      <a:tcPr anchor="ctr">
                        <a:lnL>
                          <a:noFill/>
                        </a:lnL>
                        <a:lnR>
                          <a:noFill/>
                        </a:lnR>
                        <a:lnT>
                          <a:noFill/>
                        </a:lnT>
                        <a:lnB w="12700" cmpd="sng">
                          <a:noFill/>
                        </a:lnB>
                        <a:lnTlToBr w="12700" cmpd="sng">
                          <a:noFill/>
                          <a:prstDash val="solid"/>
                        </a:lnTlToBr>
                        <a:lnBlToTr w="12700" cmpd="sng">
                          <a:noFill/>
                          <a:prstDash val="solid"/>
                        </a:lnBlToTr>
                        <a:solidFill>
                          <a:srgbClr val="FFFF00">
                            <a:alpha val="50000"/>
                          </a:srgbClr>
                        </a:solidFill>
                      </a:tcPr>
                    </a:tc>
                    <a:tc>
                      <a:txBody>
                        <a:bodyPr/>
                        <a:lstStyle/>
                        <a:p>
                          <a:pPr/>
                          <a14:m>
                            <m:oMathPara xmlns:m="http://schemas.openxmlformats.org/officeDocument/2006/math">
                              <m:oMathParaPr>
                                <m:jc m:val="centerGroup"/>
                              </m:oMathParaPr>
                              <m:oMath xmlns:m="http://schemas.openxmlformats.org/officeDocument/2006/math">
                                <m:r>
                                  <a:rPr lang="en-US" altLang="zh-CN" b="0" i="1" smtClean="0">
                                    <a:ln>
                                      <a:noFill/>
                                    </a:ln>
                                    <a:latin typeface="Cambria Math" panose="02040503050406030204" pitchFamily="18" charset="0"/>
                                  </a:rPr>
                                  <m:t>⋯</m:t>
                                </m:r>
                              </m:oMath>
                            </m:oMathPara>
                          </a14:m>
                          <a:endParaRPr lang="zh-CN" altLang="en-US" b="0" dirty="0">
                            <a:ln>
                              <a:noFill/>
                            </a:ln>
                          </a:endParaRPr>
                        </a:p>
                      </a:txBody>
                      <a:tcPr anchor="ctr">
                        <a:lnL>
                          <a:noFill/>
                        </a:lnL>
                        <a:lnR>
                          <a:noFill/>
                        </a:lnR>
                        <a:lnT>
                          <a:noFill/>
                        </a:lnT>
                        <a:lnB w="12700" cmpd="sng">
                          <a:noFill/>
                        </a:lnB>
                        <a:lnTlToBr w="12700" cmpd="sng">
                          <a:noFill/>
                          <a:prstDash val="solid"/>
                        </a:lnTlToBr>
                        <a:lnBlToTr w="12700" cmpd="sng">
                          <a:noFill/>
                          <a:prstDash val="solid"/>
                        </a:lnBlToTr>
                        <a:solidFill>
                          <a:srgbClr val="FFFF00">
                            <a:alpha val="50000"/>
                          </a:srgbClr>
                        </a:solidFill>
                      </a:tcPr>
                    </a:tc>
                    <a:tc>
                      <a:txBody>
                        <a:bodyPr/>
                        <a:lstStyle/>
                        <a:p>
                          <a:pPr/>
                          <a14:m>
                            <m:oMathPara xmlns:m="http://schemas.openxmlformats.org/officeDocument/2006/math">
                              <m:oMathParaPr>
                                <m:jc m:val="centerGroup"/>
                              </m:oMathParaPr>
                              <m:oMath xmlns:m="http://schemas.openxmlformats.org/officeDocument/2006/math">
                                <m:f>
                                  <m:fPr>
                                    <m:ctrlPr>
                                      <a:rPr lang="en-US" altLang="zh-CN" b="0" i="1" smtClean="0">
                                        <a:ln>
                                          <a:noFill/>
                                        </a:ln>
                                        <a:latin typeface="Cambria Math" panose="02040503050406030204" pitchFamily="18" charset="0"/>
                                      </a:rPr>
                                    </m:ctrlPr>
                                  </m:fPr>
                                  <m:num>
                                    <m:r>
                                      <a:rPr lang="en-US" altLang="zh-CN" b="0" i="1" smtClean="0">
                                        <a:ln>
                                          <a:noFill/>
                                        </a:ln>
                                        <a:latin typeface="Cambria Math" panose="02040503050406030204" pitchFamily="18" charset="0"/>
                                      </a:rPr>
                                      <m:t>2</m:t>
                                    </m:r>
                                  </m:num>
                                  <m:den>
                                    <m:r>
                                      <a:rPr lang="en-US" altLang="zh-CN" b="0" i="1" smtClean="0">
                                        <a:ln>
                                          <a:noFill/>
                                        </a:ln>
                                        <a:latin typeface="Cambria Math" panose="02040503050406030204" pitchFamily="18" charset="0"/>
                                      </a:rPr>
                                      <m:t>𝑛</m:t>
                                    </m:r>
                                    <m:r>
                                      <a:rPr lang="en-US" altLang="zh-CN" b="0" i="1" smtClean="0">
                                        <a:ln>
                                          <a:noFill/>
                                        </a:ln>
                                        <a:latin typeface="Cambria Math" panose="02040503050406030204" pitchFamily="18" charset="0"/>
                                      </a:rPr>
                                      <m:t>−</m:t>
                                    </m:r>
                                    <m:r>
                                      <a:rPr lang="en-US" altLang="zh-CN" b="0" i="1" smtClean="0">
                                        <a:ln>
                                          <a:noFill/>
                                        </a:ln>
                                        <a:latin typeface="Cambria Math" panose="02040503050406030204" pitchFamily="18" charset="0"/>
                                      </a:rPr>
                                      <m:t>𝑘</m:t>
                                    </m:r>
                                    <m:r>
                                      <a:rPr lang="en-US" altLang="zh-CN" b="0" i="1" smtClean="0">
                                        <a:ln>
                                          <a:noFill/>
                                        </a:ln>
                                        <a:latin typeface="Cambria Math" panose="02040503050406030204" pitchFamily="18" charset="0"/>
                                      </a:rPr>
                                      <m:t>+1</m:t>
                                    </m:r>
                                  </m:den>
                                </m:f>
                              </m:oMath>
                            </m:oMathPara>
                          </a14:m>
                          <a:endParaRPr lang="zh-CN" altLang="en-US" b="0" dirty="0">
                            <a:ln>
                              <a:noFill/>
                            </a:ln>
                          </a:endParaRPr>
                        </a:p>
                      </a:txBody>
                      <a:tcPr anchor="ctr">
                        <a:lnL>
                          <a:noFill/>
                        </a:lnL>
                        <a:lnR>
                          <a:noFill/>
                        </a:lnR>
                        <a:lnT>
                          <a:noFill/>
                        </a:lnT>
                        <a:lnB w="12700" cmpd="sng">
                          <a:noFill/>
                        </a:lnB>
                        <a:lnTlToBr w="12700" cmpd="sng">
                          <a:noFill/>
                          <a:prstDash val="solid"/>
                        </a:lnTlToBr>
                        <a:lnBlToTr w="12700" cmpd="sng">
                          <a:noFill/>
                          <a:prstDash val="solid"/>
                        </a:lnBlToTr>
                        <a:solidFill>
                          <a:srgbClr val="FFFF00">
                            <a:alpha val="50000"/>
                          </a:srgbClr>
                        </a:solidFill>
                      </a:tcPr>
                    </a:tc>
                    <a:extLst>
                      <a:ext uri="{0D108BD9-81ED-4DB2-BD59-A6C34878D82A}">
                        <a16:rowId xmlns:a16="http://schemas.microsoft.com/office/drawing/2014/main" val="362793950"/>
                      </a:ext>
                    </a:extLst>
                  </a:tr>
                </a:tbl>
              </a:graphicData>
            </a:graphic>
          </p:graphicFrame>
        </mc:Choice>
        <mc:Fallback xmlns="">
          <p:graphicFrame>
            <p:nvGraphicFramePr>
              <p:cNvPr id="5" name="表格 4">
                <a:extLst>
                  <a:ext uri="{FF2B5EF4-FFF2-40B4-BE49-F238E27FC236}">
                    <a16:creationId xmlns:a16="http://schemas.microsoft.com/office/drawing/2014/main" id="{E7165106-753C-4662-B478-0644C9E44826}"/>
                  </a:ext>
                </a:extLst>
              </p:cNvPr>
              <p:cNvGraphicFramePr>
                <a:graphicFrameLocks noGrp="1"/>
              </p:cNvGraphicFramePr>
              <p:nvPr>
                <p:extLst>
                  <p:ext uri="{D42A27DB-BD31-4B8C-83A1-F6EECF244321}">
                    <p14:modId xmlns:p14="http://schemas.microsoft.com/office/powerpoint/2010/main" val="1791309711"/>
                  </p:ext>
                </p:extLst>
              </p:nvPr>
            </p:nvGraphicFramePr>
            <p:xfrm>
              <a:off x="647700" y="1706137"/>
              <a:ext cx="7423763" cy="3244740"/>
            </p:xfrm>
            <a:graphic>
              <a:graphicData uri="http://schemas.openxmlformats.org/drawingml/2006/table">
                <a:tbl>
                  <a:tblPr>
                    <a:tableStyleId>{C083E6E3-FA7D-4D7B-A595-EF9225AFEA82}</a:tableStyleId>
                  </a:tblPr>
                  <a:tblGrid>
                    <a:gridCol w="1303763">
                      <a:extLst>
                        <a:ext uri="{9D8B030D-6E8A-4147-A177-3AD203B41FA5}">
                          <a16:colId xmlns:a16="http://schemas.microsoft.com/office/drawing/2014/main" val="2801784055"/>
                        </a:ext>
                      </a:extLst>
                    </a:gridCol>
                    <a:gridCol w="1080000">
                      <a:extLst>
                        <a:ext uri="{9D8B030D-6E8A-4147-A177-3AD203B41FA5}">
                          <a16:colId xmlns:a16="http://schemas.microsoft.com/office/drawing/2014/main" val="1342544244"/>
                        </a:ext>
                      </a:extLst>
                    </a:gridCol>
                    <a:gridCol w="1080000">
                      <a:extLst>
                        <a:ext uri="{9D8B030D-6E8A-4147-A177-3AD203B41FA5}">
                          <a16:colId xmlns:a16="http://schemas.microsoft.com/office/drawing/2014/main" val="3161026711"/>
                        </a:ext>
                      </a:extLst>
                    </a:gridCol>
                    <a:gridCol w="1080000">
                      <a:extLst>
                        <a:ext uri="{9D8B030D-6E8A-4147-A177-3AD203B41FA5}">
                          <a16:colId xmlns:a16="http://schemas.microsoft.com/office/drawing/2014/main" val="2254685946"/>
                        </a:ext>
                      </a:extLst>
                    </a:gridCol>
                    <a:gridCol w="1080000">
                      <a:extLst>
                        <a:ext uri="{9D8B030D-6E8A-4147-A177-3AD203B41FA5}">
                          <a16:colId xmlns:a16="http://schemas.microsoft.com/office/drawing/2014/main" val="2395219352"/>
                        </a:ext>
                      </a:extLst>
                    </a:gridCol>
                    <a:gridCol w="720000">
                      <a:extLst>
                        <a:ext uri="{9D8B030D-6E8A-4147-A177-3AD203B41FA5}">
                          <a16:colId xmlns:a16="http://schemas.microsoft.com/office/drawing/2014/main" val="1176150685"/>
                        </a:ext>
                      </a:extLst>
                    </a:gridCol>
                    <a:gridCol w="1080000">
                      <a:extLst>
                        <a:ext uri="{9D8B030D-6E8A-4147-A177-3AD203B41FA5}">
                          <a16:colId xmlns:a16="http://schemas.microsoft.com/office/drawing/2014/main" val="2911562091"/>
                        </a:ext>
                      </a:extLst>
                    </a:gridCol>
                  </a:tblGrid>
                  <a:tr h="443818">
                    <a:tc>
                      <a:txBody>
                        <a:bodyPr/>
                        <a:lstStyle/>
                        <a:p>
                          <a:endParaRPr lang="en-US"/>
                        </a:p>
                      </a:txBody>
                      <a:tcPr anchor="ctr">
                        <a:lnL>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stretch>
                            <a:fillRect r="-470093" b="-632877"/>
                          </a:stretch>
                        </a:blipFill>
                      </a:tcPr>
                    </a:tc>
                    <a:tc>
                      <a:txBody>
                        <a:bodyPr/>
                        <a:lstStyle/>
                        <a:p>
                          <a:endParaRPr lang="en-US"/>
                        </a:p>
                      </a:txBody>
                      <a:tcPr anchor="ctr">
                        <a:lnL w="12700" cap="flat" cmpd="sng" algn="ctr">
                          <a:solidFill>
                            <a:schemeClr val="tx1"/>
                          </a:solidFill>
                          <a:prstDash val="solid"/>
                          <a:round/>
                          <a:headEnd type="none" w="med" len="med"/>
                          <a:tailEnd type="none" w="med" len="med"/>
                        </a:lnL>
                        <a:lnR>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stretch>
                            <a:fillRect l="-120904" r="-468362" b="-632877"/>
                          </a:stretch>
                        </a:blipFill>
                      </a:tcPr>
                    </a:tc>
                    <a:tc>
                      <a:txBody>
                        <a:bodyPr/>
                        <a:lstStyle/>
                        <a:p>
                          <a:endParaRPr lang="en-US"/>
                        </a:p>
                      </a:txBody>
                      <a:tcPr anchor="ctr">
                        <a:lnL>
                          <a:noFill/>
                        </a:lnL>
                        <a:lnR>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stretch>
                            <a:fillRect l="-219663" r="-365730" b="-632877"/>
                          </a:stretch>
                        </a:blipFill>
                      </a:tcPr>
                    </a:tc>
                    <a:tc>
                      <a:txBody>
                        <a:bodyPr/>
                        <a:lstStyle/>
                        <a:p>
                          <a:endParaRPr lang="en-US"/>
                        </a:p>
                      </a:txBody>
                      <a:tcPr anchor="ctr">
                        <a:lnL>
                          <a:noFill/>
                        </a:lnL>
                        <a:lnR>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stretch>
                            <a:fillRect l="-321469" r="-267797" b="-632877"/>
                          </a:stretch>
                        </a:blipFill>
                      </a:tcPr>
                    </a:tc>
                    <a:tc>
                      <a:txBody>
                        <a:bodyPr/>
                        <a:lstStyle/>
                        <a:p>
                          <a:endParaRPr lang="en-US"/>
                        </a:p>
                      </a:txBody>
                      <a:tcPr anchor="ctr">
                        <a:lnL>
                          <a:noFill/>
                        </a:lnL>
                        <a:lnR>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stretch>
                            <a:fillRect l="-421469" r="-167797" b="-632877"/>
                          </a:stretch>
                        </a:blipFill>
                      </a:tcPr>
                    </a:tc>
                    <a:tc>
                      <a:txBody>
                        <a:bodyPr/>
                        <a:lstStyle/>
                        <a:p>
                          <a:endParaRPr lang="en-US"/>
                        </a:p>
                      </a:txBody>
                      <a:tcPr anchor="ctr">
                        <a:lnL>
                          <a:noFill/>
                        </a:lnL>
                        <a:lnR>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stretch>
                            <a:fillRect l="-775630" r="-149580" b="-632877"/>
                          </a:stretch>
                        </a:blipFill>
                      </a:tcPr>
                    </a:tc>
                    <a:tc>
                      <a:txBody>
                        <a:bodyPr/>
                        <a:lstStyle/>
                        <a:p>
                          <a:endParaRPr lang="en-US"/>
                        </a:p>
                      </a:txBody>
                      <a:tcPr anchor="ctr">
                        <a:lnL>
                          <a:noFill/>
                        </a:lnL>
                        <a:lnR>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stretch>
                            <a:fillRect l="-588701" r="-565" b="-632877"/>
                          </a:stretch>
                        </a:blipFill>
                      </a:tcPr>
                    </a:tc>
                    <a:extLst>
                      <a:ext uri="{0D108BD9-81ED-4DB2-BD59-A6C34878D82A}">
                        <a16:rowId xmlns:a16="http://schemas.microsoft.com/office/drawing/2014/main" val="1295880662"/>
                      </a:ext>
                    </a:extLst>
                  </a:tr>
                  <a:tr h="606806">
                    <a:tc>
                      <a:txBody>
                        <a:bodyPr/>
                        <a:lstStyle/>
                        <a:p>
                          <a:endParaRPr lang="en-US"/>
                        </a:p>
                      </a:txBody>
                      <a:tcPr anchor="ctr">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blipFill>
                          <a:blip r:embed="rId3"/>
                          <a:stretch>
                            <a:fillRect t="-73000" r="-470093" b="-362000"/>
                          </a:stretch>
                        </a:blipFill>
                      </a:tcPr>
                    </a:tc>
                    <a:tc>
                      <a:txBody>
                        <a:bodyPr/>
                        <a:lstStyle/>
                        <a:p>
                          <a:endParaRPr lang="en-US"/>
                        </a:p>
                      </a:txBody>
                      <a:tcPr anchor="ctr">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blipFill>
                          <a:blip r:embed="rId3"/>
                          <a:stretch>
                            <a:fillRect l="-120904" t="-73000" r="-468362" b="-362000"/>
                          </a:stretch>
                        </a:blipFill>
                      </a:tcPr>
                    </a:tc>
                    <a:tc>
                      <a:txBody>
                        <a:bodyPr/>
                        <a:lstStyle/>
                        <a:p>
                          <a:endParaRPr lang="zh-CN" altLang="en-US" b="0" dirty="0">
                            <a:ln>
                              <a:noFill/>
                            </a:ln>
                          </a:endParaRPr>
                        </a:p>
                      </a:txBody>
                      <a:tcPr anchor="ctr">
                        <a:lnL>
                          <a:noFill/>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endParaRPr lang="zh-CN" altLang="en-US" b="0" dirty="0">
                            <a:ln>
                              <a:noFill/>
                            </a:ln>
                          </a:endParaRPr>
                        </a:p>
                      </a:txBody>
                      <a:tcPr anchor="ctr">
                        <a:lnL>
                          <a:noFill/>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endParaRPr lang="zh-CN" altLang="en-US" b="0" dirty="0">
                            <a:ln>
                              <a:noFill/>
                            </a:ln>
                          </a:endParaRPr>
                        </a:p>
                      </a:txBody>
                      <a:tcPr anchor="ctr">
                        <a:lnL>
                          <a:noFill/>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endParaRPr lang="zh-CN" altLang="en-US" b="0" dirty="0">
                            <a:ln>
                              <a:noFill/>
                            </a:ln>
                          </a:endParaRPr>
                        </a:p>
                      </a:txBody>
                      <a:tcPr anchor="ctr">
                        <a:lnL>
                          <a:noFill/>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endParaRPr lang="zh-CN" altLang="en-US" b="0" dirty="0">
                            <a:ln>
                              <a:noFill/>
                            </a:ln>
                          </a:endParaRPr>
                        </a:p>
                      </a:txBody>
                      <a:tcPr anchor="ctr">
                        <a:lnL>
                          <a:noFill/>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tcPr>
                    </a:tc>
                    <a:extLst>
                      <a:ext uri="{0D108BD9-81ED-4DB2-BD59-A6C34878D82A}">
                        <a16:rowId xmlns:a16="http://schemas.microsoft.com/office/drawing/2014/main" val="3730702029"/>
                      </a:ext>
                    </a:extLst>
                  </a:tr>
                  <a:tr h="605028">
                    <a:tc>
                      <a:txBody>
                        <a:bodyPr/>
                        <a:lstStyle/>
                        <a:p>
                          <a:endParaRPr lang="en-US"/>
                        </a:p>
                      </a:txBody>
                      <a:tcPr anchor="ctr">
                        <a:lnL>
                          <a:noFill/>
                        </a:lnL>
                        <a:lnR w="12700" cap="flat" cmpd="sng" algn="ctr">
                          <a:solidFill>
                            <a:schemeClr val="tx1"/>
                          </a:solidFill>
                          <a:prstDash val="solid"/>
                          <a:round/>
                          <a:headEnd type="none" w="med" len="med"/>
                          <a:tailEnd type="none" w="med" len="med"/>
                        </a:lnR>
                        <a:lnT>
                          <a:noFill/>
                        </a:lnT>
                        <a:lnB>
                          <a:noFill/>
                        </a:lnB>
                        <a:lnTlToBr w="12700" cmpd="sng">
                          <a:noFill/>
                          <a:prstDash val="solid"/>
                        </a:lnTlToBr>
                        <a:lnBlToTr w="12700" cmpd="sng">
                          <a:noFill/>
                          <a:prstDash val="solid"/>
                        </a:lnBlToTr>
                        <a:blipFill>
                          <a:blip r:embed="rId3"/>
                          <a:stretch>
                            <a:fillRect t="-174747" r="-470093" b="-265657"/>
                          </a:stretch>
                        </a:blipFill>
                      </a:tcPr>
                    </a:tc>
                    <a:tc>
                      <a:txBody>
                        <a:bodyPr/>
                        <a:lstStyle/>
                        <a:p>
                          <a:endParaRPr lang="en-US"/>
                        </a:p>
                      </a:txBody>
                      <a:tcPr anchor="ctr">
                        <a:lnL w="12700" cap="flat" cmpd="sng" algn="ctr">
                          <a:solidFill>
                            <a:schemeClr val="tx1"/>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blipFill>
                          <a:blip r:embed="rId3"/>
                          <a:stretch>
                            <a:fillRect l="-120904" t="-174747" r="-468362" b="-265657"/>
                          </a:stretch>
                        </a:blipFill>
                      </a:tcPr>
                    </a:tc>
                    <a:tc>
                      <a:txBody>
                        <a:bodyPr/>
                        <a:lstStyle/>
                        <a:p>
                          <a:endParaRPr lang="en-US"/>
                        </a:p>
                      </a:txBody>
                      <a:tcPr anchor="ctr">
                        <a:lnL>
                          <a:noFill/>
                        </a:lnL>
                        <a:lnR>
                          <a:noFill/>
                        </a:lnR>
                        <a:lnT>
                          <a:noFill/>
                        </a:lnT>
                        <a:lnB>
                          <a:noFill/>
                        </a:lnB>
                        <a:lnTlToBr w="12700" cmpd="sng">
                          <a:noFill/>
                          <a:prstDash val="solid"/>
                        </a:lnTlToBr>
                        <a:lnBlToTr w="12700" cmpd="sng">
                          <a:noFill/>
                          <a:prstDash val="solid"/>
                        </a:lnBlToTr>
                        <a:blipFill>
                          <a:blip r:embed="rId3"/>
                          <a:stretch>
                            <a:fillRect l="-219663" t="-174747" r="-365730" b="-265657"/>
                          </a:stretch>
                        </a:blipFill>
                      </a:tcPr>
                    </a:tc>
                    <a:tc>
                      <a:txBody>
                        <a:bodyPr/>
                        <a:lstStyle/>
                        <a:p>
                          <a:endParaRPr lang="zh-CN" altLang="en-US" b="0" dirty="0">
                            <a:ln>
                              <a:noFill/>
                            </a:ln>
                          </a:endParaRPr>
                        </a:p>
                      </a:txBody>
                      <a:tcPr anchor="ctr">
                        <a:lnL>
                          <a:noFill/>
                        </a:lnL>
                        <a:lnR>
                          <a:noFill/>
                        </a:lnR>
                        <a:lnT>
                          <a:noFill/>
                        </a:lnT>
                        <a:lnB>
                          <a:noFill/>
                        </a:lnB>
                        <a:lnTlToBr w="12700" cmpd="sng">
                          <a:noFill/>
                          <a:prstDash val="solid"/>
                        </a:lnTlToBr>
                        <a:lnBlToTr w="12700" cmpd="sng">
                          <a:noFill/>
                          <a:prstDash val="solid"/>
                        </a:lnBlToTr>
                      </a:tcPr>
                    </a:tc>
                    <a:tc>
                      <a:txBody>
                        <a:bodyPr/>
                        <a:lstStyle/>
                        <a:p>
                          <a:endParaRPr lang="zh-CN" altLang="en-US" b="0" dirty="0">
                            <a:ln>
                              <a:noFill/>
                            </a:ln>
                          </a:endParaRPr>
                        </a:p>
                      </a:txBody>
                      <a:tcPr anchor="ctr">
                        <a:lnL>
                          <a:noFill/>
                        </a:lnL>
                        <a:lnR>
                          <a:noFill/>
                        </a:lnR>
                        <a:lnT>
                          <a:noFill/>
                        </a:lnT>
                        <a:lnB>
                          <a:noFill/>
                        </a:lnB>
                        <a:lnTlToBr w="12700" cmpd="sng">
                          <a:noFill/>
                          <a:prstDash val="solid"/>
                        </a:lnTlToBr>
                        <a:lnBlToTr w="12700" cmpd="sng">
                          <a:noFill/>
                          <a:prstDash val="solid"/>
                        </a:lnBlToTr>
                      </a:tcPr>
                    </a:tc>
                    <a:tc>
                      <a:txBody>
                        <a:bodyPr/>
                        <a:lstStyle/>
                        <a:p>
                          <a:endParaRPr lang="zh-CN" altLang="en-US" b="0" dirty="0">
                            <a:ln>
                              <a:noFill/>
                            </a:ln>
                          </a:endParaRPr>
                        </a:p>
                      </a:txBody>
                      <a:tcPr anchor="ctr">
                        <a:lnL>
                          <a:noFill/>
                        </a:lnL>
                        <a:lnR>
                          <a:noFill/>
                        </a:lnR>
                        <a:lnT>
                          <a:noFill/>
                        </a:lnT>
                        <a:lnB>
                          <a:noFill/>
                        </a:lnB>
                        <a:lnTlToBr w="12700" cmpd="sng">
                          <a:noFill/>
                          <a:prstDash val="solid"/>
                        </a:lnTlToBr>
                        <a:lnBlToTr w="12700" cmpd="sng">
                          <a:noFill/>
                          <a:prstDash val="solid"/>
                        </a:lnBlToTr>
                      </a:tcPr>
                    </a:tc>
                    <a:tc>
                      <a:txBody>
                        <a:bodyPr/>
                        <a:lstStyle/>
                        <a:p>
                          <a:endParaRPr lang="zh-CN" altLang="en-US" b="0" dirty="0">
                            <a:ln>
                              <a:noFill/>
                            </a:ln>
                          </a:endParaRP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4055777531"/>
                      </a:ext>
                    </a:extLst>
                  </a:tr>
                  <a:tr h="606870">
                    <a:tc>
                      <a:txBody>
                        <a:bodyPr/>
                        <a:lstStyle/>
                        <a:p>
                          <a:endParaRPr lang="en-US"/>
                        </a:p>
                      </a:txBody>
                      <a:tcPr anchor="ctr">
                        <a:lnL>
                          <a:noFill/>
                        </a:lnL>
                        <a:lnR w="12700" cap="flat" cmpd="sng" algn="ctr">
                          <a:solidFill>
                            <a:schemeClr val="tx1"/>
                          </a:solidFill>
                          <a:prstDash val="solid"/>
                          <a:round/>
                          <a:headEnd type="none" w="med" len="med"/>
                          <a:tailEnd type="none" w="med" len="med"/>
                        </a:lnR>
                        <a:lnT>
                          <a:noFill/>
                        </a:lnT>
                        <a:lnB>
                          <a:noFill/>
                        </a:lnB>
                        <a:lnTlToBr w="12700" cmpd="sng">
                          <a:noFill/>
                          <a:prstDash val="solid"/>
                        </a:lnTlToBr>
                        <a:lnBlToTr w="12700" cmpd="sng">
                          <a:noFill/>
                          <a:prstDash val="solid"/>
                        </a:lnBlToTr>
                        <a:blipFill>
                          <a:blip r:embed="rId3"/>
                          <a:stretch>
                            <a:fillRect t="-272000" r="-470093" b="-163000"/>
                          </a:stretch>
                        </a:blipFill>
                      </a:tcPr>
                    </a:tc>
                    <a:tc>
                      <a:txBody>
                        <a:bodyPr/>
                        <a:lstStyle/>
                        <a:p>
                          <a:endParaRPr lang="en-US"/>
                        </a:p>
                      </a:txBody>
                      <a:tcPr anchor="ctr">
                        <a:lnL w="12700" cap="flat" cmpd="sng" algn="ctr">
                          <a:solidFill>
                            <a:schemeClr val="tx1"/>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blipFill>
                          <a:blip r:embed="rId3"/>
                          <a:stretch>
                            <a:fillRect l="-120904" t="-272000" r="-468362" b="-163000"/>
                          </a:stretch>
                        </a:blipFill>
                      </a:tcPr>
                    </a:tc>
                    <a:tc>
                      <a:txBody>
                        <a:bodyPr/>
                        <a:lstStyle/>
                        <a:p>
                          <a:endParaRPr lang="en-US"/>
                        </a:p>
                      </a:txBody>
                      <a:tcPr anchor="ctr">
                        <a:lnL>
                          <a:noFill/>
                        </a:lnL>
                        <a:lnR>
                          <a:noFill/>
                        </a:lnR>
                        <a:lnT>
                          <a:noFill/>
                        </a:lnT>
                        <a:lnB>
                          <a:noFill/>
                        </a:lnB>
                        <a:lnTlToBr w="12700" cmpd="sng">
                          <a:noFill/>
                          <a:prstDash val="solid"/>
                        </a:lnTlToBr>
                        <a:lnBlToTr w="12700" cmpd="sng">
                          <a:noFill/>
                          <a:prstDash val="solid"/>
                        </a:lnBlToTr>
                        <a:blipFill>
                          <a:blip r:embed="rId3"/>
                          <a:stretch>
                            <a:fillRect l="-219663" t="-272000" r="-365730" b="-163000"/>
                          </a:stretch>
                        </a:blipFill>
                      </a:tcPr>
                    </a:tc>
                    <a:tc>
                      <a:txBody>
                        <a:bodyPr/>
                        <a:lstStyle/>
                        <a:p>
                          <a:endParaRPr lang="en-US"/>
                        </a:p>
                      </a:txBody>
                      <a:tcPr anchor="ctr">
                        <a:lnL>
                          <a:noFill/>
                        </a:lnL>
                        <a:lnR>
                          <a:noFill/>
                        </a:lnR>
                        <a:lnT>
                          <a:noFill/>
                        </a:lnT>
                        <a:lnB>
                          <a:noFill/>
                        </a:lnB>
                        <a:lnTlToBr w="12700" cmpd="sng">
                          <a:noFill/>
                          <a:prstDash val="solid"/>
                        </a:lnTlToBr>
                        <a:lnBlToTr w="12700" cmpd="sng">
                          <a:noFill/>
                          <a:prstDash val="solid"/>
                        </a:lnBlToTr>
                        <a:blipFill>
                          <a:blip r:embed="rId3"/>
                          <a:stretch>
                            <a:fillRect l="-321469" t="-272000" r="-267797" b="-163000"/>
                          </a:stretch>
                        </a:blipFill>
                      </a:tcPr>
                    </a:tc>
                    <a:tc>
                      <a:txBody>
                        <a:bodyPr/>
                        <a:lstStyle/>
                        <a:p>
                          <a:endParaRPr lang="zh-CN" altLang="en-US" b="0" dirty="0">
                            <a:ln>
                              <a:noFill/>
                            </a:ln>
                          </a:endParaRPr>
                        </a:p>
                      </a:txBody>
                      <a:tcPr anchor="ctr">
                        <a:lnL>
                          <a:noFill/>
                        </a:lnL>
                        <a:lnR>
                          <a:noFill/>
                        </a:lnR>
                        <a:lnT>
                          <a:noFill/>
                        </a:lnT>
                        <a:lnB>
                          <a:noFill/>
                        </a:lnB>
                        <a:lnTlToBr w="12700" cmpd="sng">
                          <a:noFill/>
                          <a:prstDash val="solid"/>
                        </a:lnTlToBr>
                        <a:lnBlToTr w="12700" cmpd="sng">
                          <a:noFill/>
                          <a:prstDash val="solid"/>
                        </a:lnBlToTr>
                      </a:tcPr>
                    </a:tc>
                    <a:tc>
                      <a:txBody>
                        <a:bodyPr/>
                        <a:lstStyle/>
                        <a:p>
                          <a:endParaRPr lang="zh-CN" altLang="en-US" b="0" dirty="0">
                            <a:ln>
                              <a:noFill/>
                            </a:ln>
                          </a:endParaRPr>
                        </a:p>
                      </a:txBody>
                      <a:tcPr anchor="ctr">
                        <a:lnL>
                          <a:noFill/>
                        </a:lnL>
                        <a:lnR>
                          <a:noFill/>
                        </a:lnR>
                        <a:lnT>
                          <a:noFill/>
                        </a:lnT>
                        <a:lnB>
                          <a:noFill/>
                        </a:lnB>
                        <a:lnTlToBr w="12700" cmpd="sng">
                          <a:noFill/>
                          <a:prstDash val="solid"/>
                        </a:lnTlToBr>
                        <a:lnBlToTr w="12700" cmpd="sng">
                          <a:noFill/>
                          <a:prstDash val="solid"/>
                        </a:lnBlToTr>
                      </a:tcPr>
                    </a:tc>
                    <a:tc>
                      <a:txBody>
                        <a:bodyPr/>
                        <a:lstStyle/>
                        <a:p>
                          <a:endParaRPr lang="zh-CN" altLang="en-US" b="0" dirty="0">
                            <a:ln>
                              <a:noFill/>
                            </a:ln>
                          </a:endParaRP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4251375822"/>
                      </a:ext>
                    </a:extLst>
                  </a:tr>
                  <a:tr h="370840">
                    <a:tc>
                      <a:txBody>
                        <a:bodyPr/>
                        <a:lstStyle/>
                        <a:p>
                          <a:endParaRPr lang="en-US"/>
                        </a:p>
                      </a:txBody>
                      <a:tcPr anchor="ctr">
                        <a:lnL>
                          <a:noFill/>
                        </a:lnL>
                        <a:lnR w="12700" cap="flat" cmpd="sng" algn="ctr">
                          <a:solidFill>
                            <a:schemeClr val="tx1"/>
                          </a:solidFill>
                          <a:prstDash val="solid"/>
                          <a:round/>
                          <a:headEnd type="none" w="med" len="med"/>
                          <a:tailEnd type="none" w="med" len="med"/>
                        </a:lnR>
                        <a:lnT>
                          <a:noFill/>
                        </a:lnT>
                        <a:lnB>
                          <a:noFill/>
                        </a:lnB>
                        <a:lnTlToBr w="12700" cmpd="sng">
                          <a:noFill/>
                          <a:prstDash val="solid"/>
                        </a:lnTlToBr>
                        <a:lnBlToTr w="12700" cmpd="sng">
                          <a:noFill/>
                          <a:prstDash val="solid"/>
                        </a:lnBlToTr>
                        <a:blipFill>
                          <a:blip r:embed="rId3"/>
                          <a:stretch>
                            <a:fillRect t="-609836" r="-470093" b="-167213"/>
                          </a:stretch>
                        </a:blipFill>
                      </a:tcPr>
                    </a:tc>
                    <a:tc>
                      <a:txBody>
                        <a:bodyPr/>
                        <a:lstStyle/>
                        <a:p>
                          <a:endParaRPr lang="en-US"/>
                        </a:p>
                      </a:txBody>
                      <a:tcPr anchor="ctr">
                        <a:lnL w="12700" cap="flat" cmpd="sng" algn="ctr">
                          <a:solidFill>
                            <a:schemeClr val="tx1"/>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blipFill>
                          <a:blip r:embed="rId3"/>
                          <a:stretch>
                            <a:fillRect l="-120904" t="-609836" r="-468362" b="-167213"/>
                          </a:stretch>
                        </a:blipFill>
                      </a:tcPr>
                    </a:tc>
                    <a:tc>
                      <a:txBody>
                        <a:bodyPr/>
                        <a:lstStyle/>
                        <a:p>
                          <a:endParaRPr lang="zh-CN" altLang="en-US" b="0" dirty="0">
                            <a:ln>
                              <a:noFill/>
                            </a:ln>
                          </a:endParaRPr>
                        </a:p>
                      </a:txBody>
                      <a:tcPr anchor="ctr">
                        <a:lnL>
                          <a:noFill/>
                        </a:lnL>
                        <a:lnR>
                          <a:noFill/>
                        </a:lnR>
                        <a:lnT>
                          <a:noFill/>
                        </a:lnT>
                        <a:lnB>
                          <a:noFill/>
                        </a:lnB>
                        <a:lnTlToBr w="12700" cmpd="sng">
                          <a:noFill/>
                          <a:prstDash val="solid"/>
                        </a:lnTlToBr>
                        <a:lnBlToTr w="12700" cmpd="sng">
                          <a:noFill/>
                          <a:prstDash val="solid"/>
                        </a:lnBlToTr>
                      </a:tcPr>
                    </a:tc>
                    <a:tc>
                      <a:txBody>
                        <a:bodyPr/>
                        <a:lstStyle/>
                        <a:p>
                          <a:endParaRPr lang="zh-CN" altLang="en-US" b="0" dirty="0">
                            <a:ln>
                              <a:noFill/>
                            </a:ln>
                          </a:endParaRPr>
                        </a:p>
                      </a:txBody>
                      <a:tcPr anchor="ctr">
                        <a:lnL>
                          <a:noFill/>
                        </a:lnL>
                        <a:lnR>
                          <a:noFill/>
                        </a:lnR>
                        <a:lnT>
                          <a:noFill/>
                        </a:lnT>
                        <a:lnB>
                          <a:noFill/>
                        </a:lnB>
                        <a:lnTlToBr w="12700" cmpd="sng">
                          <a:noFill/>
                          <a:prstDash val="solid"/>
                        </a:lnTlToBr>
                        <a:lnBlToTr w="12700" cmpd="sng">
                          <a:noFill/>
                          <a:prstDash val="solid"/>
                        </a:lnBlToTr>
                      </a:tcPr>
                    </a:tc>
                    <a:tc>
                      <a:txBody>
                        <a:bodyPr/>
                        <a:lstStyle/>
                        <a:p>
                          <a:endParaRPr lang="zh-CN" altLang="en-US" b="0" dirty="0">
                            <a:ln>
                              <a:noFill/>
                            </a:ln>
                          </a:endParaRPr>
                        </a:p>
                      </a:txBody>
                      <a:tcPr anchor="ctr">
                        <a:lnL>
                          <a:noFill/>
                        </a:lnL>
                        <a:lnR>
                          <a:noFill/>
                        </a:lnR>
                        <a:lnT>
                          <a:noFill/>
                        </a:lnT>
                        <a:lnB>
                          <a:noFill/>
                        </a:lnB>
                        <a:lnTlToBr w="12700" cmpd="sng">
                          <a:noFill/>
                          <a:prstDash val="solid"/>
                        </a:lnTlToBr>
                        <a:lnBlToTr w="12700" cmpd="sng">
                          <a:noFill/>
                          <a:prstDash val="solid"/>
                        </a:lnBlToTr>
                      </a:tcPr>
                    </a:tc>
                    <a:tc>
                      <a:txBody>
                        <a:bodyPr/>
                        <a:lstStyle/>
                        <a:p>
                          <a:endParaRPr lang="zh-CN" altLang="en-US" b="0" dirty="0">
                            <a:ln>
                              <a:noFill/>
                            </a:ln>
                          </a:endParaRPr>
                        </a:p>
                      </a:txBody>
                      <a:tcPr anchor="ctr">
                        <a:lnL>
                          <a:noFill/>
                        </a:lnL>
                        <a:lnR>
                          <a:noFill/>
                        </a:lnR>
                        <a:lnT>
                          <a:noFill/>
                        </a:lnT>
                        <a:lnB>
                          <a:noFill/>
                        </a:lnB>
                        <a:lnTlToBr w="12700" cmpd="sng">
                          <a:noFill/>
                          <a:prstDash val="solid"/>
                        </a:lnTlToBr>
                        <a:lnBlToTr w="12700" cmpd="sng">
                          <a:noFill/>
                          <a:prstDash val="solid"/>
                        </a:lnBlToTr>
                      </a:tcPr>
                    </a:tc>
                    <a:tc>
                      <a:txBody>
                        <a:bodyPr/>
                        <a:lstStyle/>
                        <a:p>
                          <a:endParaRPr lang="zh-CN" altLang="en-US" b="0" dirty="0">
                            <a:ln>
                              <a:noFill/>
                            </a:ln>
                          </a:endParaRP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824084037"/>
                      </a:ext>
                    </a:extLst>
                  </a:tr>
                  <a:tr h="611378">
                    <a:tc>
                      <a:txBody>
                        <a:bodyPr/>
                        <a:lstStyle/>
                        <a:p>
                          <a:endParaRPr lang="en-US"/>
                        </a:p>
                      </a:txBody>
                      <a:tcPr anchor="ctr">
                        <a:lnL>
                          <a:noFill/>
                        </a:lnL>
                        <a:lnR w="12700" cap="flat" cmpd="sng" algn="ctr">
                          <a:solidFill>
                            <a:schemeClr val="tx1"/>
                          </a:solidFill>
                          <a:prstDash val="solid"/>
                          <a:round/>
                          <a:headEnd type="none" w="med" len="med"/>
                          <a:tailEnd type="none" w="med" len="med"/>
                        </a:lnR>
                        <a:lnT>
                          <a:noFill/>
                        </a:lnT>
                        <a:lnB w="12700" cmpd="sng">
                          <a:noFill/>
                        </a:lnB>
                        <a:lnTlToBr w="12700" cmpd="sng">
                          <a:noFill/>
                          <a:prstDash val="solid"/>
                        </a:lnTlToBr>
                        <a:lnBlToTr w="12700" cmpd="sng">
                          <a:noFill/>
                          <a:prstDash val="solid"/>
                        </a:lnBlToTr>
                        <a:blipFill>
                          <a:blip r:embed="rId3"/>
                          <a:stretch>
                            <a:fillRect t="-428713" r="-470093" b="-990"/>
                          </a:stretch>
                        </a:blipFill>
                      </a:tcPr>
                    </a:tc>
                    <a:tc>
                      <a:txBody>
                        <a:bodyPr/>
                        <a:lstStyle/>
                        <a:p>
                          <a:endParaRPr lang="en-US"/>
                        </a:p>
                      </a:txBody>
                      <a:tcPr anchor="ctr">
                        <a:lnL w="12700" cap="flat" cmpd="sng" algn="ctr">
                          <a:solidFill>
                            <a:schemeClr val="tx1"/>
                          </a:solidFill>
                          <a:prstDash val="solid"/>
                          <a:round/>
                          <a:headEnd type="none" w="med" len="med"/>
                          <a:tailEnd type="none" w="med" len="med"/>
                        </a:lnL>
                        <a:lnR>
                          <a:noFill/>
                        </a:lnR>
                        <a:lnT>
                          <a:noFill/>
                        </a:lnT>
                        <a:lnB w="12700" cmpd="sng">
                          <a:noFill/>
                        </a:lnB>
                        <a:lnTlToBr w="12700" cmpd="sng">
                          <a:noFill/>
                          <a:prstDash val="solid"/>
                        </a:lnTlToBr>
                        <a:lnBlToTr w="12700" cmpd="sng">
                          <a:noFill/>
                          <a:prstDash val="solid"/>
                        </a:lnBlToTr>
                        <a:blipFill>
                          <a:blip r:embed="rId3"/>
                          <a:stretch>
                            <a:fillRect l="-120904" t="-428713" r="-468362" b="-990"/>
                          </a:stretch>
                        </a:blipFill>
                      </a:tcPr>
                    </a:tc>
                    <a:tc>
                      <a:txBody>
                        <a:bodyPr/>
                        <a:lstStyle/>
                        <a:p>
                          <a:endParaRPr lang="en-US"/>
                        </a:p>
                      </a:txBody>
                      <a:tcPr anchor="ctr">
                        <a:lnL>
                          <a:noFill/>
                        </a:lnL>
                        <a:lnR>
                          <a:noFill/>
                        </a:lnR>
                        <a:lnT>
                          <a:noFill/>
                        </a:lnT>
                        <a:lnB w="12700" cmpd="sng">
                          <a:noFill/>
                        </a:lnB>
                        <a:lnTlToBr w="12700" cmpd="sng">
                          <a:noFill/>
                          <a:prstDash val="solid"/>
                        </a:lnTlToBr>
                        <a:lnBlToTr w="12700" cmpd="sng">
                          <a:noFill/>
                          <a:prstDash val="solid"/>
                        </a:lnBlToTr>
                        <a:blipFill>
                          <a:blip r:embed="rId3"/>
                          <a:stretch>
                            <a:fillRect l="-219663" t="-428713" r="-365730" b="-990"/>
                          </a:stretch>
                        </a:blipFill>
                      </a:tcPr>
                    </a:tc>
                    <a:tc>
                      <a:txBody>
                        <a:bodyPr/>
                        <a:lstStyle/>
                        <a:p>
                          <a:endParaRPr lang="en-US"/>
                        </a:p>
                      </a:txBody>
                      <a:tcPr anchor="ctr">
                        <a:lnL>
                          <a:noFill/>
                        </a:lnL>
                        <a:lnR>
                          <a:noFill/>
                        </a:lnR>
                        <a:lnT>
                          <a:noFill/>
                        </a:lnT>
                        <a:lnB w="12700" cmpd="sng">
                          <a:noFill/>
                        </a:lnB>
                        <a:lnTlToBr w="12700" cmpd="sng">
                          <a:noFill/>
                          <a:prstDash val="solid"/>
                        </a:lnTlToBr>
                        <a:lnBlToTr w="12700" cmpd="sng">
                          <a:noFill/>
                          <a:prstDash val="solid"/>
                        </a:lnBlToTr>
                        <a:blipFill>
                          <a:blip r:embed="rId3"/>
                          <a:stretch>
                            <a:fillRect l="-321469" t="-428713" r="-267797" b="-990"/>
                          </a:stretch>
                        </a:blipFill>
                      </a:tcPr>
                    </a:tc>
                    <a:tc>
                      <a:txBody>
                        <a:bodyPr/>
                        <a:lstStyle/>
                        <a:p>
                          <a:endParaRPr lang="en-US"/>
                        </a:p>
                      </a:txBody>
                      <a:tcPr anchor="ctr">
                        <a:lnL>
                          <a:noFill/>
                        </a:lnL>
                        <a:lnR>
                          <a:noFill/>
                        </a:lnR>
                        <a:lnT>
                          <a:noFill/>
                        </a:lnT>
                        <a:lnB w="12700" cmpd="sng">
                          <a:noFill/>
                        </a:lnB>
                        <a:lnTlToBr w="12700" cmpd="sng">
                          <a:noFill/>
                          <a:prstDash val="solid"/>
                        </a:lnTlToBr>
                        <a:lnBlToTr w="12700" cmpd="sng">
                          <a:noFill/>
                          <a:prstDash val="solid"/>
                        </a:lnBlToTr>
                        <a:blipFill>
                          <a:blip r:embed="rId3"/>
                          <a:stretch>
                            <a:fillRect l="-421469" t="-428713" r="-167797" b="-990"/>
                          </a:stretch>
                        </a:blipFill>
                      </a:tcPr>
                    </a:tc>
                    <a:tc>
                      <a:txBody>
                        <a:bodyPr/>
                        <a:lstStyle/>
                        <a:p>
                          <a:endParaRPr lang="en-US"/>
                        </a:p>
                      </a:txBody>
                      <a:tcPr anchor="ctr">
                        <a:lnL>
                          <a:noFill/>
                        </a:lnL>
                        <a:lnR>
                          <a:noFill/>
                        </a:lnR>
                        <a:lnT>
                          <a:noFill/>
                        </a:lnT>
                        <a:lnB w="12700" cmpd="sng">
                          <a:noFill/>
                        </a:lnB>
                        <a:lnTlToBr w="12700" cmpd="sng">
                          <a:noFill/>
                          <a:prstDash val="solid"/>
                        </a:lnTlToBr>
                        <a:lnBlToTr w="12700" cmpd="sng">
                          <a:noFill/>
                          <a:prstDash val="solid"/>
                        </a:lnBlToTr>
                        <a:blipFill>
                          <a:blip r:embed="rId3"/>
                          <a:stretch>
                            <a:fillRect l="-775630" t="-428713" r="-149580" b="-990"/>
                          </a:stretch>
                        </a:blipFill>
                      </a:tcPr>
                    </a:tc>
                    <a:tc>
                      <a:txBody>
                        <a:bodyPr/>
                        <a:lstStyle/>
                        <a:p>
                          <a:endParaRPr lang="en-US"/>
                        </a:p>
                      </a:txBody>
                      <a:tcPr anchor="ctr">
                        <a:lnL>
                          <a:noFill/>
                        </a:lnL>
                        <a:lnR>
                          <a:noFill/>
                        </a:lnR>
                        <a:lnT>
                          <a:noFill/>
                        </a:lnT>
                        <a:lnB w="12700" cmpd="sng">
                          <a:noFill/>
                        </a:lnB>
                        <a:lnTlToBr w="12700" cmpd="sng">
                          <a:noFill/>
                          <a:prstDash val="solid"/>
                        </a:lnTlToBr>
                        <a:lnBlToTr w="12700" cmpd="sng">
                          <a:noFill/>
                          <a:prstDash val="solid"/>
                        </a:lnBlToTr>
                        <a:blipFill>
                          <a:blip r:embed="rId3"/>
                          <a:stretch>
                            <a:fillRect l="-588701" t="-428713" r="-565" b="-990"/>
                          </a:stretch>
                        </a:blipFill>
                      </a:tcPr>
                    </a:tc>
                    <a:extLst>
                      <a:ext uri="{0D108BD9-81ED-4DB2-BD59-A6C34878D82A}">
                        <a16:rowId xmlns:a16="http://schemas.microsoft.com/office/drawing/2014/main" val="362793950"/>
                      </a:ext>
                    </a:extLst>
                  </a:tr>
                </a:tbl>
              </a:graphicData>
            </a:graphic>
          </p:graphicFrame>
        </mc:Fallback>
      </mc:AlternateContent>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84FEDD06-89F9-47DC-8017-A2E390D06247}"/>
                  </a:ext>
                </a:extLst>
              </p:cNvPr>
              <p:cNvSpPr txBox="1"/>
              <p:nvPr/>
            </p:nvSpPr>
            <p:spPr>
              <a:xfrm>
                <a:off x="647699" y="5301501"/>
                <a:ext cx="7459235" cy="1107996"/>
              </a:xfrm>
              <a:prstGeom prst="rect">
                <a:avLst/>
              </a:prstGeom>
              <a:noFill/>
            </p:spPr>
            <p:txBody>
              <a:bodyPr wrap="square" rtlCol="0">
                <a:spAutoFit/>
              </a:bodyPr>
              <a:lstStyle/>
              <a:p>
                <a:r>
                  <a:rPr lang="en-US" altLang="zh-CN" sz="2200" dirty="0">
                    <a:latin typeface="Calibri" panose="020F0502020204030204" pitchFamily="34" charset="0"/>
                  </a:rPr>
                  <a:t>Each row sums up to </a:t>
                </a:r>
                <a14:m>
                  <m:oMath xmlns:m="http://schemas.openxmlformats.org/officeDocument/2006/math">
                    <m:r>
                      <a:rPr lang="en-US" altLang="zh-CN" sz="2200" i="1" dirty="0" smtClean="0">
                        <a:latin typeface="Cambria Math" panose="02040503050406030204" pitchFamily="18" charset="0"/>
                      </a:rPr>
                      <m:t>𝑂</m:t>
                    </m:r>
                    <m:d>
                      <m:dPr>
                        <m:ctrlPr>
                          <a:rPr lang="en-US" altLang="zh-CN" sz="2200" i="1" dirty="0" smtClean="0">
                            <a:latin typeface="Cambria Math" panose="02040503050406030204" pitchFamily="18" charset="0"/>
                          </a:rPr>
                        </m:ctrlPr>
                      </m:dPr>
                      <m:e>
                        <m:r>
                          <a:rPr lang="en-US" altLang="zh-CN" sz="2200" i="1" dirty="0" smtClean="0">
                            <a:latin typeface="Cambria Math" panose="02040503050406030204" pitchFamily="18" charset="0"/>
                          </a:rPr>
                          <m:t>1</m:t>
                        </m:r>
                      </m:e>
                    </m:d>
                    <m:r>
                      <a:rPr lang="en-US" altLang="zh-CN" sz="2200" b="0" i="0" dirty="0" smtClean="0">
                        <a:latin typeface="Cambria Math" panose="02040503050406030204" pitchFamily="18" charset="0"/>
                      </a:rPr>
                      <m:t>.</m:t>
                    </m:r>
                  </m:oMath>
                </a14:m>
                <a:r>
                  <a:rPr lang="en-US" altLang="zh-CN" sz="2200" b="0" dirty="0">
                    <a:latin typeface="Calibri" panose="020F0502020204030204" pitchFamily="34" charset="0"/>
                  </a:rPr>
                  <a:t/>
                </a:r>
                <a:br>
                  <a:rPr lang="en-US" altLang="zh-CN" sz="2200" b="0" dirty="0">
                    <a:latin typeface="Calibri" panose="020F0502020204030204" pitchFamily="34" charset="0"/>
                  </a:rPr>
                </a:br>
                <a:r>
                  <a:rPr lang="en-US" altLang="zh-CN" sz="2200" dirty="0">
                    <a:latin typeface="Calibri" panose="020F0502020204030204" pitchFamily="34" charset="0"/>
                  </a:rPr>
                  <a:t>There are </a:t>
                </a:r>
                <a14:m>
                  <m:oMath xmlns:m="http://schemas.openxmlformats.org/officeDocument/2006/math">
                    <m:r>
                      <a:rPr lang="en-US" altLang="zh-CN" sz="2200" i="1" dirty="0" smtClean="0">
                        <a:latin typeface="Cambria Math" panose="02040503050406030204" pitchFamily="18" charset="0"/>
                      </a:rPr>
                      <m:t>𝑂</m:t>
                    </m:r>
                    <m:r>
                      <a:rPr lang="en-US" altLang="zh-CN" sz="2200" i="1" dirty="0" smtClean="0">
                        <a:latin typeface="Cambria Math" panose="02040503050406030204" pitchFamily="18" charset="0"/>
                      </a:rPr>
                      <m:t>(</m:t>
                    </m:r>
                    <m:r>
                      <a:rPr lang="en-US" altLang="zh-CN" sz="2200" i="1" dirty="0" smtClean="0">
                        <a:latin typeface="Cambria Math" panose="02040503050406030204" pitchFamily="18" charset="0"/>
                      </a:rPr>
                      <m:t>𝑛</m:t>
                    </m:r>
                    <m:r>
                      <a:rPr lang="en-US" altLang="zh-CN" sz="2200" i="1" dirty="0" smtClean="0">
                        <a:latin typeface="Cambria Math" panose="02040503050406030204" pitchFamily="18" charset="0"/>
                      </a:rPr>
                      <m:t>)</m:t>
                    </m:r>
                  </m:oMath>
                </a14:m>
                <a:r>
                  <a:rPr lang="en-US" altLang="zh-CN" sz="2200" dirty="0">
                    <a:latin typeface="Calibri" panose="020F0502020204030204" pitchFamily="34" charset="0"/>
                  </a:rPr>
                  <a:t> rows, so the total is </a:t>
                </a:r>
                <a14:m>
                  <m:oMath xmlns:m="http://schemas.openxmlformats.org/officeDocument/2006/math">
                    <m:r>
                      <a:rPr lang="en-US" altLang="zh-CN" sz="2200" i="1" dirty="0" smtClean="0">
                        <a:latin typeface="Cambria Math" panose="02040503050406030204" pitchFamily="18" charset="0"/>
                      </a:rPr>
                      <m:t>𝑂</m:t>
                    </m:r>
                    <m:r>
                      <a:rPr lang="en-US" altLang="zh-CN" sz="2200" i="1" dirty="0">
                        <a:latin typeface="Cambria Math" panose="02040503050406030204" pitchFamily="18" charset="0"/>
                      </a:rPr>
                      <m:t>(</m:t>
                    </m:r>
                    <m:r>
                      <a:rPr lang="en-US" altLang="zh-CN" sz="2200" i="1" dirty="0">
                        <a:latin typeface="Cambria Math" panose="02040503050406030204" pitchFamily="18" charset="0"/>
                      </a:rPr>
                      <m:t>𝑛</m:t>
                    </m:r>
                    <m:r>
                      <a:rPr lang="en-US" altLang="zh-CN" sz="2200" i="1" dirty="0">
                        <a:latin typeface="Cambria Math" panose="02040503050406030204" pitchFamily="18" charset="0"/>
                      </a:rPr>
                      <m:t>)</m:t>
                    </m:r>
                  </m:oMath>
                </a14:m>
                <a:r>
                  <a:rPr lang="en-US" altLang="zh-CN" sz="2200" dirty="0">
                    <a:latin typeface="Calibri" panose="020F0502020204030204" pitchFamily="34" charset="0"/>
                  </a:rPr>
                  <a:t>.</a:t>
                </a:r>
              </a:p>
              <a:p>
                <a:r>
                  <a:rPr lang="en-US" altLang="zh-CN" sz="2200" dirty="0">
                    <a:latin typeface="Calibri" panose="020F0502020204030204" pitchFamily="34" charset="0"/>
                  </a:rPr>
                  <a:t>Thus, the total sum over all three cases is still </a:t>
                </a:r>
                <a14:m>
                  <m:oMath xmlns:m="http://schemas.openxmlformats.org/officeDocument/2006/math">
                    <m:r>
                      <a:rPr lang="en-US" altLang="zh-CN" sz="2200" i="1" dirty="0" smtClean="0">
                        <a:latin typeface="Cambria Math" panose="02040503050406030204" pitchFamily="18" charset="0"/>
                      </a:rPr>
                      <m:t>𝑂</m:t>
                    </m:r>
                    <m:r>
                      <a:rPr lang="en-US" altLang="zh-CN" sz="2200" i="1" dirty="0" smtClean="0">
                        <a:latin typeface="Cambria Math" panose="02040503050406030204" pitchFamily="18" charset="0"/>
                      </a:rPr>
                      <m:t>(</m:t>
                    </m:r>
                    <m:r>
                      <a:rPr lang="en-US" altLang="zh-CN" sz="2200" i="1" dirty="0" smtClean="0">
                        <a:latin typeface="Cambria Math" panose="02040503050406030204" pitchFamily="18" charset="0"/>
                      </a:rPr>
                      <m:t>𝑛</m:t>
                    </m:r>
                    <m:r>
                      <a:rPr lang="en-US" altLang="zh-CN" sz="2200" i="1" dirty="0" smtClean="0">
                        <a:latin typeface="Cambria Math" panose="02040503050406030204" pitchFamily="18" charset="0"/>
                      </a:rPr>
                      <m:t>)</m:t>
                    </m:r>
                  </m:oMath>
                </a14:m>
                <a:r>
                  <a:rPr lang="en-US" altLang="zh-CN" sz="2200" dirty="0">
                    <a:latin typeface="Calibri" panose="020F0502020204030204" pitchFamily="34" charset="0"/>
                  </a:rPr>
                  <a:t>.</a:t>
                </a:r>
                <a:endParaRPr lang="zh-CN" altLang="en-US" sz="2200" dirty="0">
                  <a:latin typeface="Calibri" panose="020F0502020204030204" pitchFamily="34" charset="0"/>
                </a:endParaRPr>
              </a:p>
            </p:txBody>
          </p:sp>
        </mc:Choice>
        <mc:Fallback xmlns="">
          <p:sp>
            <p:nvSpPr>
              <p:cNvPr id="7" name="文本框 6">
                <a:extLst>
                  <a:ext uri="{FF2B5EF4-FFF2-40B4-BE49-F238E27FC236}">
                    <a16:creationId xmlns:a16="http://schemas.microsoft.com/office/drawing/2014/main" id="{84FEDD06-89F9-47DC-8017-A2E390D06247}"/>
                  </a:ext>
                </a:extLst>
              </p:cNvPr>
              <p:cNvSpPr txBox="1">
                <a:spLocks noRot="1" noChangeAspect="1" noMove="1" noResize="1" noEditPoints="1" noAdjustHandles="1" noChangeArrowheads="1" noChangeShapeType="1" noTextEdit="1"/>
              </p:cNvSpPr>
              <p:nvPr/>
            </p:nvSpPr>
            <p:spPr>
              <a:xfrm>
                <a:off x="647699" y="5301501"/>
                <a:ext cx="7459235" cy="1107996"/>
              </a:xfrm>
              <a:prstGeom prst="rect">
                <a:avLst/>
              </a:prstGeom>
              <a:blipFill>
                <a:blip r:embed="rId4"/>
                <a:stretch>
                  <a:fillRect l="-1062" t="-3867" b="-10497"/>
                </a:stretch>
              </a:blipFill>
            </p:spPr>
            <p:txBody>
              <a:bodyPr/>
              <a:lstStyle/>
              <a:p>
                <a:r>
                  <a:rPr lang="en-US">
                    <a:noFill/>
                  </a:rPr>
                  <a:t> </a:t>
                </a:r>
              </a:p>
            </p:txBody>
          </p:sp>
        </mc:Fallback>
      </mc:AlternateContent>
    </p:spTree>
    <p:extLst>
      <p:ext uri="{BB962C8B-B14F-4D97-AF65-F5344CB8AC3E}">
        <p14:creationId xmlns:p14="http://schemas.microsoft.com/office/powerpoint/2010/main" val="2612798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12E6735-A599-4D39-81F8-A4D3334C1AE3}"/>
              </a:ext>
            </a:extLst>
          </p:cNvPr>
          <p:cNvSpPr>
            <a:spLocks noGrp="1"/>
          </p:cNvSpPr>
          <p:nvPr>
            <p:ph type="title"/>
          </p:nvPr>
        </p:nvSpPr>
        <p:spPr/>
        <p:txBody>
          <a:bodyPr/>
          <a:lstStyle/>
          <a:p>
            <a:r>
              <a:rPr lang="en-US" altLang="zh-CN" dirty="0"/>
              <a:t>Question 3</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695650C2-5671-465D-899C-26F96972CAAB}"/>
                  </a:ext>
                </a:extLst>
              </p:cNvPr>
              <p:cNvSpPr>
                <a:spLocks noGrp="1"/>
              </p:cNvSpPr>
              <p:nvPr>
                <p:ph idx="1"/>
              </p:nvPr>
            </p:nvSpPr>
            <p:spPr>
              <a:xfrm>
                <a:off x="331076" y="653142"/>
                <a:ext cx="8694683" cy="5938550"/>
              </a:xfrm>
            </p:spPr>
            <p:txBody>
              <a:bodyPr/>
              <a:lstStyle/>
              <a:p>
                <a:r>
                  <a:rPr lang="en-US" altLang="zh-CN" dirty="0">
                    <a:solidFill>
                      <a:srgbClr val="003399"/>
                    </a:solidFill>
                  </a:rPr>
                  <a:t>The analysis of the expected running time of randomized quicksort in the lecture notes assumes that all element values are distinct. In this problem, we examine what happens when they are not</a:t>
                </a:r>
                <a:r>
                  <a:rPr lang="en-US" altLang="zh-CN" dirty="0">
                    <a:solidFill>
                      <a:srgbClr val="002060"/>
                    </a:solidFill>
                  </a:rPr>
                  <a:t>.</a:t>
                </a:r>
              </a:p>
              <a:p>
                <a:r>
                  <a:rPr lang="en-US" altLang="zh-CN" sz="2000" dirty="0">
                    <a:solidFill>
                      <a:srgbClr val="990033"/>
                    </a:solidFill>
                  </a:rPr>
                  <a:t>(a) Suppose that all element values are equal. </a:t>
                </a:r>
                <a:br>
                  <a:rPr lang="en-US" altLang="zh-CN" sz="2000" dirty="0">
                    <a:solidFill>
                      <a:srgbClr val="990033"/>
                    </a:solidFill>
                  </a:rPr>
                </a:br>
                <a:r>
                  <a:rPr lang="en-US" altLang="zh-CN" sz="2000" dirty="0">
                    <a:solidFill>
                      <a:srgbClr val="990033"/>
                    </a:solidFill>
                  </a:rPr>
                  <a:t>       What would be randomized quicksort's running time in this case?</a:t>
                </a:r>
              </a:p>
              <a:p>
                <a:endParaRPr lang="en-US" altLang="zh-CN" sz="2000" dirty="0"/>
              </a:p>
              <a:p>
                <a:r>
                  <a:rPr lang="en-US" altLang="zh-CN" sz="2000" dirty="0">
                    <a:solidFill>
                      <a:srgbClr val="006600"/>
                    </a:solidFill>
                    <a:cs typeface="Calibri" panose="020F0502020204030204" pitchFamily="34" charset="0"/>
                  </a:rPr>
                  <a:t>(b) The </a:t>
                </a:r>
                <a:r>
                  <a:rPr lang="en-US" altLang="zh-CN" sz="2000" dirty="0">
                    <a:solidFill>
                      <a:srgbClr val="006600"/>
                    </a:solidFill>
                    <a:ea typeface="MS Mincho" panose="02020609040205080304" pitchFamily="49" charset="-128"/>
                    <a:cs typeface="Calibri" panose="020F0502020204030204" pitchFamily="34" charset="0"/>
                  </a:rPr>
                  <a:t>PARTITION</a:t>
                </a:r>
                <a:r>
                  <a:rPr lang="en-US" altLang="zh-CN" sz="2000" dirty="0">
                    <a:solidFill>
                      <a:srgbClr val="006600"/>
                    </a:solidFill>
                    <a:cs typeface="Calibri" panose="020F0502020204030204" pitchFamily="34" charset="0"/>
                  </a:rPr>
                  <a:t> procedure taught returns an index </a:t>
                </a:r>
                <a14:m>
                  <m:oMath xmlns:m="http://schemas.openxmlformats.org/officeDocument/2006/math">
                    <m:r>
                      <a:rPr lang="en-US" altLang="zh-CN" sz="2000" i="1" dirty="0" smtClean="0">
                        <a:solidFill>
                          <a:srgbClr val="006600"/>
                        </a:solidFill>
                        <a:latin typeface="Cambria Math" panose="02040503050406030204" pitchFamily="18" charset="0"/>
                      </a:rPr>
                      <m:t>𝑞</m:t>
                    </m:r>
                  </m:oMath>
                </a14:m>
                <a:r>
                  <a:rPr lang="en-US" altLang="zh-CN" sz="2000" dirty="0">
                    <a:solidFill>
                      <a:srgbClr val="006600"/>
                    </a:solidFill>
                    <a:cs typeface="Calibri" panose="020F0502020204030204" pitchFamily="34" charset="0"/>
                  </a:rPr>
                  <a:t> such that each element of </a:t>
                </a:r>
                <a14:m>
                  <m:oMath xmlns:m="http://schemas.openxmlformats.org/officeDocument/2006/math">
                    <m:r>
                      <a:rPr lang="en-US" altLang="zh-CN" sz="2000" b="0" i="1" smtClean="0">
                        <a:solidFill>
                          <a:srgbClr val="006600"/>
                        </a:solidFill>
                        <a:latin typeface="Cambria Math" panose="02040503050406030204" pitchFamily="18" charset="0"/>
                      </a:rPr>
                      <m:t>𝐴</m:t>
                    </m:r>
                    <m:r>
                      <a:rPr lang="en-US" altLang="zh-CN" sz="2000" b="0" i="1" smtClean="0">
                        <a:solidFill>
                          <a:srgbClr val="006600"/>
                        </a:solidFill>
                        <a:latin typeface="Cambria Math" panose="02040503050406030204" pitchFamily="18" charset="0"/>
                      </a:rPr>
                      <m:t>[</m:t>
                    </m:r>
                    <m:r>
                      <a:rPr lang="en-US" altLang="zh-CN" sz="2000" b="0" i="1" smtClean="0">
                        <a:solidFill>
                          <a:srgbClr val="006600"/>
                        </a:solidFill>
                        <a:latin typeface="Cambria Math" panose="02040503050406030204" pitchFamily="18" charset="0"/>
                      </a:rPr>
                      <m:t>𝑝</m:t>
                    </m:r>
                    <m:r>
                      <a:rPr lang="en-US" altLang="zh-CN" sz="2000" b="0" i="1" smtClean="0">
                        <a:solidFill>
                          <a:srgbClr val="006600"/>
                        </a:solidFill>
                        <a:latin typeface="Cambria Math" panose="02040503050406030204" pitchFamily="18" charset="0"/>
                      </a:rPr>
                      <m:t>⋯</m:t>
                    </m:r>
                    <m:r>
                      <a:rPr lang="en-US" altLang="zh-CN" sz="2000" b="0" i="1" smtClean="0">
                        <a:solidFill>
                          <a:srgbClr val="006600"/>
                        </a:solidFill>
                        <a:latin typeface="Cambria Math" panose="02040503050406030204" pitchFamily="18" charset="0"/>
                      </a:rPr>
                      <m:t>𝑞</m:t>
                    </m:r>
                    <m:r>
                      <a:rPr lang="en-US" altLang="zh-CN" sz="2000" b="0" i="1" smtClean="0">
                        <a:solidFill>
                          <a:srgbClr val="006600"/>
                        </a:solidFill>
                        <a:latin typeface="Cambria Math" panose="02040503050406030204" pitchFamily="18" charset="0"/>
                      </a:rPr>
                      <m:t>−1]</m:t>
                    </m:r>
                  </m:oMath>
                </a14:m>
                <a:r>
                  <a:rPr lang="en-US" altLang="zh-CN" sz="2000" dirty="0">
                    <a:solidFill>
                      <a:srgbClr val="006600"/>
                    </a:solidFill>
                    <a:cs typeface="Calibri" panose="020F0502020204030204" pitchFamily="34" charset="0"/>
                  </a:rPr>
                  <a:t> is   </a:t>
                </a:r>
                <a14:m>
                  <m:oMath xmlns:m="http://schemas.openxmlformats.org/officeDocument/2006/math">
                    <m:r>
                      <a:rPr lang="en-US" altLang="zh-CN" sz="2000" i="1" smtClean="0">
                        <a:solidFill>
                          <a:srgbClr val="006600"/>
                        </a:solidFill>
                        <a:latin typeface="Cambria Math" panose="02040503050406030204" pitchFamily="18" charset="0"/>
                        <a:ea typeface="Cambria Math" panose="02040503050406030204" pitchFamily="18" charset="0"/>
                        <a:cs typeface="Calibri" panose="020F0502020204030204" pitchFamily="34" charset="0"/>
                      </a:rPr>
                      <m:t>≤</m:t>
                    </m:r>
                  </m:oMath>
                </a14:m>
                <a:r>
                  <a:rPr lang="en-US" altLang="zh-CN" sz="2000" dirty="0">
                    <a:solidFill>
                      <a:srgbClr val="006600"/>
                    </a:solidFill>
                    <a:cs typeface="Calibri" panose="020F0502020204030204" pitchFamily="34" charset="0"/>
                  </a:rPr>
                  <a:t>   </a:t>
                </a:r>
                <a14:m>
                  <m:oMath xmlns:m="http://schemas.openxmlformats.org/officeDocument/2006/math">
                    <m:r>
                      <a:rPr lang="en-US" altLang="zh-CN" sz="2000" i="1" dirty="0" smtClean="0">
                        <a:solidFill>
                          <a:srgbClr val="006600"/>
                        </a:solidFill>
                        <a:latin typeface="Cambria Math" panose="02040503050406030204" pitchFamily="18" charset="0"/>
                      </a:rPr>
                      <m:t>𝐴</m:t>
                    </m:r>
                    <m:r>
                      <a:rPr lang="en-US" altLang="zh-CN" sz="2000" i="1" dirty="0" smtClean="0">
                        <a:solidFill>
                          <a:srgbClr val="006600"/>
                        </a:solidFill>
                        <a:latin typeface="Cambria Math" panose="02040503050406030204" pitchFamily="18" charset="0"/>
                      </a:rPr>
                      <m:t>[</m:t>
                    </m:r>
                    <m:r>
                      <a:rPr lang="en-US" altLang="zh-CN" sz="2000" i="1" dirty="0" smtClean="0">
                        <a:solidFill>
                          <a:srgbClr val="006600"/>
                        </a:solidFill>
                        <a:latin typeface="Cambria Math" panose="02040503050406030204" pitchFamily="18" charset="0"/>
                      </a:rPr>
                      <m:t>𝑞</m:t>
                    </m:r>
                    <m:r>
                      <a:rPr lang="en-US" altLang="zh-CN" sz="2000" i="1" dirty="0" smtClean="0">
                        <a:solidFill>
                          <a:srgbClr val="006600"/>
                        </a:solidFill>
                        <a:latin typeface="Cambria Math" panose="02040503050406030204" pitchFamily="18" charset="0"/>
                      </a:rPr>
                      <m:t>]</m:t>
                    </m:r>
                  </m:oMath>
                </a14:m>
                <a:r>
                  <a:rPr lang="en-US" altLang="zh-CN" sz="2000" dirty="0">
                    <a:solidFill>
                      <a:srgbClr val="006600"/>
                    </a:solidFill>
                    <a:cs typeface="Calibri" panose="020F0502020204030204" pitchFamily="34" charset="0"/>
                  </a:rPr>
                  <a:t> and each element of </a:t>
                </a:r>
                <a14:m>
                  <m:oMath xmlns:m="http://schemas.openxmlformats.org/officeDocument/2006/math">
                    <m:r>
                      <a:rPr lang="en-US" altLang="zh-CN" sz="2000" i="1" dirty="0" smtClean="0">
                        <a:solidFill>
                          <a:srgbClr val="006600"/>
                        </a:solidFill>
                        <a:latin typeface="Cambria Math" panose="02040503050406030204" pitchFamily="18" charset="0"/>
                      </a:rPr>
                      <m:t>𝐴</m:t>
                    </m:r>
                    <m:r>
                      <a:rPr lang="en-US" altLang="zh-CN" sz="2000" i="1" dirty="0" smtClean="0">
                        <a:solidFill>
                          <a:srgbClr val="006600"/>
                        </a:solidFill>
                        <a:latin typeface="Cambria Math" panose="02040503050406030204" pitchFamily="18" charset="0"/>
                      </a:rPr>
                      <m:t>[</m:t>
                    </m:r>
                    <m:r>
                      <a:rPr lang="en-US" altLang="zh-CN" sz="2000" i="1" dirty="0" smtClean="0">
                        <a:solidFill>
                          <a:srgbClr val="006600"/>
                        </a:solidFill>
                        <a:latin typeface="Cambria Math" panose="02040503050406030204" pitchFamily="18" charset="0"/>
                      </a:rPr>
                      <m:t>𝑞</m:t>
                    </m:r>
                    <m:r>
                      <a:rPr lang="en-US" altLang="zh-CN" sz="2000" i="1" dirty="0" smtClean="0">
                        <a:solidFill>
                          <a:srgbClr val="006600"/>
                        </a:solidFill>
                        <a:latin typeface="Cambria Math" panose="02040503050406030204" pitchFamily="18" charset="0"/>
                      </a:rPr>
                      <m:t>+1⋯</m:t>
                    </m:r>
                    <m:r>
                      <a:rPr lang="en-US" altLang="zh-CN" sz="2000" i="1" dirty="0" smtClean="0">
                        <a:solidFill>
                          <a:srgbClr val="006600"/>
                        </a:solidFill>
                        <a:latin typeface="Cambria Math" panose="02040503050406030204" pitchFamily="18" charset="0"/>
                      </a:rPr>
                      <m:t>𝑟</m:t>
                    </m:r>
                    <m:r>
                      <a:rPr lang="en-US" altLang="zh-CN" sz="2000" i="1" dirty="0" smtClean="0">
                        <a:solidFill>
                          <a:srgbClr val="006600"/>
                        </a:solidFill>
                        <a:latin typeface="Cambria Math" panose="02040503050406030204" pitchFamily="18" charset="0"/>
                      </a:rPr>
                      <m:t> ] </m:t>
                    </m:r>
                  </m:oMath>
                </a14:m>
                <a:r>
                  <a:rPr lang="en-US" altLang="zh-CN" sz="2000" dirty="0">
                    <a:solidFill>
                      <a:srgbClr val="006600"/>
                    </a:solidFill>
                    <a:cs typeface="Calibri" panose="020F0502020204030204" pitchFamily="34" charset="0"/>
                  </a:rPr>
                  <a:t>is &gt; </a:t>
                </a:r>
                <a14:m>
                  <m:oMath xmlns:m="http://schemas.openxmlformats.org/officeDocument/2006/math">
                    <m:r>
                      <a:rPr lang="en-US" altLang="zh-CN" sz="2000" i="1" dirty="0" smtClean="0">
                        <a:solidFill>
                          <a:srgbClr val="006600"/>
                        </a:solidFill>
                        <a:latin typeface="Cambria Math" panose="02040503050406030204" pitchFamily="18" charset="0"/>
                      </a:rPr>
                      <m:t>𝐴</m:t>
                    </m:r>
                    <m:r>
                      <a:rPr lang="en-US" altLang="zh-CN" sz="2000" i="1" dirty="0" smtClean="0">
                        <a:solidFill>
                          <a:srgbClr val="006600"/>
                        </a:solidFill>
                        <a:latin typeface="Cambria Math" panose="02040503050406030204" pitchFamily="18" charset="0"/>
                      </a:rPr>
                      <m:t>[</m:t>
                    </m:r>
                    <m:r>
                      <a:rPr lang="en-US" altLang="zh-CN" sz="2000" i="1" dirty="0" smtClean="0">
                        <a:solidFill>
                          <a:srgbClr val="006600"/>
                        </a:solidFill>
                        <a:latin typeface="Cambria Math" panose="02040503050406030204" pitchFamily="18" charset="0"/>
                      </a:rPr>
                      <m:t>𝑞</m:t>
                    </m:r>
                    <m:r>
                      <a:rPr lang="en-US" altLang="zh-CN" sz="2000" i="1" dirty="0" smtClean="0">
                        <a:solidFill>
                          <a:srgbClr val="006600"/>
                        </a:solidFill>
                        <a:latin typeface="Cambria Math" panose="02040503050406030204" pitchFamily="18" charset="0"/>
                      </a:rPr>
                      <m:t>]</m:t>
                    </m:r>
                  </m:oMath>
                </a14:m>
                <a:r>
                  <a:rPr lang="en-US" altLang="zh-CN" sz="2000" dirty="0">
                    <a:solidFill>
                      <a:srgbClr val="006600"/>
                    </a:solidFill>
                    <a:cs typeface="Calibri" panose="020F0502020204030204" pitchFamily="34" charset="0"/>
                  </a:rPr>
                  <a:t>.</a:t>
                </a:r>
              </a:p>
              <a:p>
                <a:endParaRPr lang="en-US" altLang="zh-CN" sz="2000" dirty="0">
                  <a:solidFill>
                    <a:srgbClr val="006600"/>
                  </a:solidFill>
                  <a:cs typeface="Calibri" panose="020F0502020204030204" pitchFamily="34" charset="0"/>
                </a:endParaRPr>
              </a:p>
              <a:p>
                <a:pPr marL="395288" lvl="2" indent="0">
                  <a:buNone/>
                </a:pPr>
                <a:r>
                  <a:rPr lang="en-US" altLang="zh-CN" sz="2000" dirty="0">
                    <a:solidFill>
                      <a:srgbClr val="006600"/>
                    </a:solidFill>
                    <a:cs typeface="Calibri" panose="020F0502020204030204" pitchFamily="34" charset="0"/>
                  </a:rPr>
                  <a:t>Modify </a:t>
                </a:r>
                <a:r>
                  <a:rPr lang="en-US" altLang="zh-CN" sz="2000" dirty="0">
                    <a:solidFill>
                      <a:srgbClr val="006600"/>
                    </a:solidFill>
                    <a:ea typeface="MS Mincho" panose="02020609040205080304" pitchFamily="49" charset="-128"/>
                    <a:cs typeface="Calibri" panose="020F0502020204030204" pitchFamily="34" charset="0"/>
                  </a:rPr>
                  <a:t>PARTITION</a:t>
                </a:r>
                <a:r>
                  <a:rPr lang="en-US" altLang="zh-CN" sz="2000" dirty="0">
                    <a:solidFill>
                      <a:srgbClr val="006600"/>
                    </a:solidFill>
                    <a:cs typeface="Calibri" panose="020F0502020204030204" pitchFamily="34" charset="0"/>
                  </a:rPr>
                  <a:t> to produce a new procedure </a:t>
                </a:r>
                <a:r>
                  <a:rPr lang="en-US" altLang="zh-CN" sz="2000" dirty="0">
                    <a:solidFill>
                      <a:srgbClr val="006600"/>
                    </a:solidFill>
                    <a:ea typeface="MS Mincho" panose="02020609040205080304" pitchFamily="49" charset="-128"/>
                    <a:cs typeface="Calibri" panose="020F0502020204030204" pitchFamily="34" charset="0"/>
                  </a:rPr>
                  <a:t>PARTITION’</a:t>
                </a:r>
                <a14:m>
                  <m:oMath xmlns:m="http://schemas.openxmlformats.org/officeDocument/2006/math">
                    <m:r>
                      <a:rPr lang="en-US" altLang="zh-CN" sz="2000" b="0" i="1" smtClean="0">
                        <a:solidFill>
                          <a:srgbClr val="006600"/>
                        </a:solidFill>
                        <a:latin typeface="Cambria Math" panose="02040503050406030204" pitchFamily="18" charset="0"/>
                        <a:ea typeface="MS Mincho" panose="02020609040205080304" pitchFamily="49" charset="-128"/>
                      </a:rPr>
                      <m:t> (</m:t>
                    </m:r>
                    <m:r>
                      <a:rPr lang="en-US" altLang="zh-CN" sz="2000" b="0" i="1" smtClean="0">
                        <a:solidFill>
                          <a:srgbClr val="006600"/>
                        </a:solidFill>
                        <a:latin typeface="Cambria Math" panose="02040503050406030204" pitchFamily="18" charset="0"/>
                        <a:ea typeface="MS Mincho" panose="02020609040205080304" pitchFamily="49" charset="-128"/>
                      </a:rPr>
                      <m:t>𝐴</m:t>
                    </m:r>
                    <m:r>
                      <a:rPr lang="en-US" altLang="zh-CN" sz="2000" b="0" i="1" smtClean="0">
                        <a:solidFill>
                          <a:srgbClr val="006600"/>
                        </a:solidFill>
                        <a:latin typeface="Cambria Math" panose="02040503050406030204" pitchFamily="18" charset="0"/>
                        <a:ea typeface="MS Mincho" panose="02020609040205080304" pitchFamily="49" charset="-128"/>
                      </a:rPr>
                      <m:t>,</m:t>
                    </m:r>
                    <m:r>
                      <a:rPr lang="en-US" altLang="zh-CN" sz="2000" b="0" i="1" smtClean="0">
                        <a:solidFill>
                          <a:srgbClr val="006600"/>
                        </a:solidFill>
                        <a:latin typeface="Cambria Math" panose="02040503050406030204" pitchFamily="18" charset="0"/>
                        <a:ea typeface="MS Mincho" panose="02020609040205080304" pitchFamily="49" charset="-128"/>
                      </a:rPr>
                      <m:t>𝑝</m:t>
                    </m:r>
                    <m:r>
                      <a:rPr lang="en-US" altLang="zh-CN" sz="2000" b="0" i="1" smtClean="0">
                        <a:solidFill>
                          <a:srgbClr val="006600"/>
                        </a:solidFill>
                        <a:latin typeface="Cambria Math" panose="02040503050406030204" pitchFamily="18" charset="0"/>
                        <a:ea typeface="MS Mincho" panose="02020609040205080304" pitchFamily="49" charset="-128"/>
                      </a:rPr>
                      <m:t>,</m:t>
                    </m:r>
                    <m:r>
                      <a:rPr lang="en-US" altLang="zh-CN" sz="2000" b="0" i="1" smtClean="0">
                        <a:solidFill>
                          <a:srgbClr val="006600"/>
                        </a:solidFill>
                        <a:latin typeface="Cambria Math" panose="02040503050406030204" pitchFamily="18" charset="0"/>
                        <a:ea typeface="MS Mincho" panose="02020609040205080304" pitchFamily="49" charset="-128"/>
                      </a:rPr>
                      <m:t>𝑟</m:t>
                    </m:r>
                    <m:r>
                      <a:rPr lang="en-US" altLang="zh-CN" sz="2000" b="0" i="1" smtClean="0">
                        <a:solidFill>
                          <a:srgbClr val="006600"/>
                        </a:solidFill>
                        <a:latin typeface="Cambria Math" panose="02040503050406030204" pitchFamily="18" charset="0"/>
                        <a:ea typeface="MS Mincho" panose="02020609040205080304" pitchFamily="49" charset="-128"/>
                      </a:rPr>
                      <m:t>)</m:t>
                    </m:r>
                  </m:oMath>
                </a14:m>
                <a:r>
                  <a:rPr lang="en-US" altLang="zh-CN" sz="2000" dirty="0">
                    <a:solidFill>
                      <a:srgbClr val="006600"/>
                    </a:solidFill>
                    <a:cs typeface="Calibri" panose="020F0502020204030204" pitchFamily="34" charset="0"/>
                  </a:rPr>
                  <a:t>, which permutes the elements of </a:t>
                </a:r>
                <a14:m>
                  <m:oMath xmlns:m="http://schemas.openxmlformats.org/officeDocument/2006/math">
                    <m:r>
                      <a:rPr lang="en-US" altLang="zh-CN" sz="2000" i="1">
                        <a:solidFill>
                          <a:srgbClr val="006600"/>
                        </a:solidFill>
                        <a:latin typeface="Cambria Math" panose="02040503050406030204" pitchFamily="18" charset="0"/>
                      </a:rPr>
                      <m:t>𝐴</m:t>
                    </m:r>
                    <m:r>
                      <a:rPr lang="en-US" altLang="zh-CN" sz="2000" i="1">
                        <a:solidFill>
                          <a:srgbClr val="006600"/>
                        </a:solidFill>
                        <a:latin typeface="Cambria Math" panose="02040503050406030204" pitchFamily="18" charset="0"/>
                      </a:rPr>
                      <m:t>[</m:t>
                    </m:r>
                    <m:r>
                      <a:rPr lang="en-US" altLang="zh-CN" sz="2000" i="1">
                        <a:solidFill>
                          <a:srgbClr val="006600"/>
                        </a:solidFill>
                        <a:latin typeface="Cambria Math" panose="02040503050406030204" pitchFamily="18" charset="0"/>
                      </a:rPr>
                      <m:t>𝑝</m:t>
                    </m:r>
                    <m:r>
                      <a:rPr lang="en-US" altLang="zh-CN" sz="2000" i="1">
                        <a:solidFill>
                          <a:srgbClr val="006600"/>
                        </a:solidFill>
                        <a:latin typeface="Cambria Math" panose="02040503050406030204" pitchFamily="18" charset="0"/>
                      </a:rPr>
                      <m:t>⋯</m:t>
                    </m:r>
                    <m:r>
                      <a:rPr lang="en-US" altLang="zh-CN" sz="2000" b="0" i="1" smtClean="0">
                        <a:solidFill>
                          <a:srgbClr val="006600"/>
                        </a:solidFill>
                        <a:latin typeface="Cambria Math" panose="02040503050406030204" pitchFamily="18" charset="0"/>
                      </a:rPr>
                      <m:t>𝑟</m:t>
                    </m:r>
                    <m:r>
                      <a:rPr lang="en-US" altLang="zh-CN" sz="2000" i="1">
                        <a:solidFill>
                          <a:srgbClr val="006600"/>
                        </a:solidFill>
                        <a:latin typeface="Cambria Math" panose="02040503050406030204" pitchFamily="18" charset="0"/>
                      </a:rPr>
                      <m:t>] </m:t>
                    </m:r>
                  </m:oMath>
                </a14:m>
                <a:r>
                  <a:rPr lang="en-US" altLang="zh-CN" sz="2000" dirty="0">
                    <a:solidFill>
                      <a:srgbClr val="006600"/>
                    </a:solidFill>
                    <a:cs typeface="Calibri" panose="020F0502020204030204" pitchFamily="34" charset="0"/>
                  </a:rPr>
                  <a:t>and returns two indices </a:t>
                </a:r>
                <a14:m>
                  <m:oMath xmlns:m="http://schemas.openxmlformats.org/officeDocument/2006/math">
                    <m:r>
                      <a:rPr lang="en-US" altLang="zh-CN" sz="2000" i="1" dirty="0" smtClean="0">
                        <a:solidFill>
                          <a:srgbClr val="006600"/>
                        </a:solidFill>
                        <a:latin typeface="Cambria Math" panose="02040503050406030204" pitchFamily="18" charset="0"/>
                      </a:rPr>
                      <m:t>𝑞</m:t>
                    </m:r>
                    <m:r>
                      <a:rPr lang="en-US" altLang="zh-CN" sz="2000" i="1" dirty="0" smtClean="0">
                        <a:solidFill>
                          <a:srgbClr val="006600"/>
                        </a:solidFill>
                        <a:latin typeface="Cambria Math" panose="02040503050406030204" pitchFamily="18" charset="0"/>
                      </a:rPr>
                      <m:t>, </m:t>
                    </m:r>
                    <m:r>
                      <a:rPr lang="en-US" altLang="zh-CN" sz="2000" i="1" dirty="0" smtClean="0">
                        <a:solidFill>
                          <a:srgbClr val="006600"/>
                        </a:solidFill>
                        <a:latin typeface="Cambria Math" panose="02040503050406030204" pitchFamily="18" charset="0"/>
                      </a:rPr>
                      <m:t>𝑡</m:t>
                    </m:r>
                  </m:oMath>
                </a14:m>
                <a:r>
                  <a:rPr lang="en-US" altLang="zh-CN" sz="2000" dirty="0">
                    <a:solidFill>
                      <a:srgbClr val="006600"/>
                    </a:solidFill>
                    <a:cs typeface="Calibri" panose="020F0502020204030204" pitchFamily="34" charset="0"/>
                  </a:rPr>
                  <a:t>, where </a:t>
                </a:r>
                <a14:m>
                  <m:oMath xmlns:m="http://schemas.openxmlformats.org/officeDocument/2006/math">
                    <m:r>
                      <a:rPr lang="en-US" altLang="zh-CN" sz="2000" i="1" dirty="0" smtClean="0">
                        <a:solidFill>
                          <a:srgbClr val="006600"/>
                        </a:solidFill>
                        <a:latin typeface="Cambria Math" panose="02040503050406030204" pitchFamily="18" charset="0"/>
                      </a:rPr>
                      <m:t>𝑝</m:t>
                    </m:r>
                    <m:r>
                      <a:rPr lang="en-US" altLang="zh-CN" sz="2000" b="0" i="1" dirty="0" smtClean="0">
                        <a:solidFill>
                          <a:srgbClr val="006600"/>
                        </a:solidFill>
                        <a:latin typeface="Cambria Math" panose="02040503050406030204" pitchFamily="18" charset="0"/>
                      </a:rPr>
                      <m:t>≤</m:t>
                    </m:r>
                    <m:r>
                      <a:rPr lang="en-US" altLang="zh-CN" sz="2000" i="1" dirty="0" smtClean="0">
                        <a:solidFill>
                          <a:srgbClr val="006600"/>
                        </a:solidFill>
                        <a:latin typeface="Cambria Math" panose="02040503050406030204" pitchFamily="18" charset="0"/>
                      </a:rPr>
                      <m:t>𝑞</m:t>
                    </m:r>
                    <m:r>
                      <a:rPr lang="en-US" altLang="zh-CN" sz="2000" b="0" i="1" dirty="0" smtClean="0">
                        <a:solidFill>
                          <a:srgbClr val="006600"/>
                        </a:solidFill>
                        <a:latin typeface="Cambria Math" panose="02040503050406030204" pitchFamily="18" charset="0"/>
                      </a:rPr>
                      <m:t>≤</m:t>
                    </m:r>
                    <m:r>
                      <a:rPr lang="en-US" altLang="zh-CN" sz="2000" i="1" dirty="0" smtClean="0">
                        <a:solidFill>
                          <a:srgbClr val="006600"/>
                        </a:solidFill>
                        <a:latin typeface="Cambria Math" panose="02040503050406030204" pitchFamily="18" charset="0"/>
                      </a:rPr>
                      <m:t>𝑡</m:t>
                    </m:r>
                    <m:r>
                      <a:rPr lang="en-US" altLang="zh-CN" sz="2000" b="0" i="1" dirty="0" smtClean="0">
                        <a:solidFill>
                          <a:srgbClr val="006600"/>
                        </a:solidFill>
                        <a:latin typeface="Cambria Math" panose="02040503050406030204" pitchFamily="18" charset="0"/>
                      </a:rPr>
                      <m:t>≤</m:t>
                    </m:r>
                    <m:r>
                      <a:rPr lang="en-US" altLang="zh-CN" sz="2000" i="1" dirty="0" smtClean="0">
                        <a:solidFill>
                          <a:srgbClr val="006600"/>
                        </a:solidFill>
                        <a:latin typeface="Cambria Math" panose="02040503050406030204" pitchFamily="18" charset="0"/>
                      </a:rPr>
                      <m:t>𝑟</m:t>
                    </m:r>
                  </m:oMath>
                </a14:m>
                <a:r>
                  <a:rPr lang="en-US" altLang="zh-CN" sz="2000" dirty="0">
                    <a:solidFill>
                      <a:srgbClr val="006600"/>
                    </a:solidFill>
                    <a:cs typeface="Calibri" panose="020F0502020204030204" pitchFamily="34" charset="0"/>
                  </a:rPr>
                  <a:t>, such that</a:t>
                </a:r>
              </a:p>
              <a:p>
                <a:pPr marL="1323975" lvl="3" indent="-342900">
                  <a:buFont typeface="Arial" panose="020B0604020202020204" pitchFamily="34" charset="0"/>
                  <a:buChar char="•"/>
                </a:pPr>
                <a:r>
                  <a:rPr lang="en-US" altLang="zh-CN" sz="2000" dirty="0">
                    <a:solidFill>
                      <a:srgbClr val="006600"/>
                    </a:solidFill>
                    <a:cs typeface="Calibri" panose="020F0502020204030204" pitchFamily="34" charset="0"/>
                  </a:rPr>
                  <a:t> all elements of </a:t>
                </a:r>
                <a14:m>
                  <m:oMath xmlns:m="http://schemas.openxmlformats.org/officeDocument/2006/math">
                    <m:r>
                      <a:rPr lang="en-US" altLang="zh-CN" sz="2000" i="1">
                        <a:solidFill>
                          <a:srgbClr val="006600"/>
                        </a:solidFill>
                        <a:latin typeface="Cambria Math" panose="02040503050406030204" pitchFamily="18" charset="0"/>
                      </a:rPr>
                      <m:t>𝐴</m:t>
                    </m:r>
                    <m:r>
                      <a:rPr lang="en-US" altLang="zh-CN" sz="2000" i="1">
                        <a:solidFill>
                          <a:srgbClr val="006600"/>
                        </a:solidFill>
                        <a:latin typeface="Cambria Math" panose="02040503050406030204" pitchFamily="18" charset="0"/>
                      </a:rPr>
                      <m:t>[</m:t>
                    </m:r>
                    <m:r>
                      <a:rPr lang="en-US" altLang="zh-CN" sz="2000" b="0" i="1" smtClean="0">
                        <a:solidFill>
                          <a:srgbClr val="006600"/>
                        </a:solidFill>
                        <a:latin typeface="Cambria Math" panose="02040503050406030204" pitchFamily="18" charset="0"/>
                      </a:rPr>
                      <m:t>𝑞</m:t>
                    </m:r>
                    <m:r>
                      <a:rPr lang="en-US" altLang="zh-CN" sz="2000" i="1">
                        <a:solidFill>
                          <a:srgbClr val="006600"/>
                        </a:solidFill>
                        <a:latin typeface="Cambria Math" panose="02040503050406030204" pitchFamily="18" charset="0"/>
                      </a:rPr>
                      <m:t>⋯</m:t>
                    </m:r>
                    <m:r>
                      <a:rPr lang="en-US" altLang="zh-CN" sz="2000" b="0" i="1" smtClean="0">
                        <a:solidFill>
                          <a:srgbClr val="006600"/>
                        </a:solidFill>
                        <a:latin typeface="Cambria Math" panose="02040503050406030204" pitchFamily="18" charset="0"/>
                      </a:rPr>
                      <m:t>𝑡</m:t>
                    </m:r>
                    <m:r>
                      <a:rPr lang="en-US" altLang="zh-CN" sz="2000" i="1">
                        <a:solidFill>
                          <a:srgbClr val="006600"/>
                        </a:solidFill>
                        <a:latin typeface="Cambria Math" panose="02040503050406030204" pitchFamily="18" charset="0"/>
                      </a:rPr>
                      <m:t>] </m:t>
                    </m:r>
                  </m:oMath>
                </a14:m>
                <a:r>
                  <a:rPr lang="en-US" altLang="zh-CN" sz="2000" dirty="0">
                    <a:solidFill>
                      <a:srgbClr val="006600"/>
                    </a:solidFill>
                    <a:cs typeface="Calibri" panose="020F0502020204030204" pitchFamily="34" charset="0"/>
                  </a:rPr>
                  <a:t>are equal,</a:t>
                </a:r>
              </a:p>
              <a:p>
                <a:pPr marL="1323975" lvl="3" indent="-342900">
                  <a:buFont typeface="Arial" panose="020B0604020202020204" pitchFamily="34" charset="0"/>
                  <a:buChar char="•"/>
                </a:pPr>
                <a:r>
                  <a:rPr lang="en-US" altLang="zh-CN" sz="2000" dirty="0">
                    <a:solidFill>
                      <a:srgbClr val="006600"/>
                    </a:solidFill>
                    <a:cs typeface="Calibri" panose="020F0502020204030204" pitchFamily="34" charset="0"/>
                  </a:rPr>
                  <a:t> each element of </a:t>
                </a:r>
                <a14:m>
                  <m:oMath xmlns:m="http://schemas.openxmlformats.org/officeDocument/2006/math">
                    <m:r>
                      <a:rPr lang="en-US" altLang="zh-CN" sz="2000" i="1">
                        <a:solidFill>
                          <a:srgbClr val="006600"/>
                        </a:solidFill>
                        <a:latin typeface="Cambria Math" panose="02040503050406030204" pitchFamily="18" charset="0"/>
                      </a:rPr>
                      <m:t>𝐴</m:t>
                    </m:r>
                    <m:r>
                      <a:rPr lang="en-US" altLang="zh-CN" sz="2000" i="1">
                        <a:solidFill>
                          <a:srgbClr val="006600"/>
                        </a:solidFill>
                        <a:latin typeface="Cambria Math" panose="02040503050406030204" pitchFamily="18" charset="0"/>
                      </a:rPr>
                      <m:t>[</m:t>
                    </m:r>
                    <m:r>
                      <a:rPr lang="en-US" altLang="zh-CN" sz="2000" i="1">
                        <a:solidFill>
                          <a:srgbClr val="006600"/>
                        </a:solidFill>
                        <a:latin typeface="Cambria Math" panose="02040503050406030204" pitchFamily="18" charset="0"/>
                      </a:rPr>
                      <m:t>𝑝</m:t>
                    </m:r>
                    <m:r>
                      <a:rPr lang="en-US" altLang="zh-CN" sz="2000" i="1">
                        <a:solidFill>
                          <a:srgbClr val="006600"/>
                        </a:solidFill>
                        <a:latin typeface="Cambria Math" panose="02040503050406030204" pitchFamily="18" charset="0"/>
                      </a:rPr>
                      <m:t>⋯</m:t>
                    </m:r>
                    <m:r>
                      <a:rPr lang="en-US" altLang="zh-CN" sz="2000" i="1">
                        <a:solidFill>
                          <a:srgbClr val="006600"/>
                        </a:solidFill>
                        <a:latin typeface="Cambria Math" panose="02040503050406030204" pitchFamily="18" charset="0"/>
                      </a:rPr>
                      <m:t>𝑞</m:t>
                    </m:r>
                    <m:r>
                      <a:rPr lang="en-US" altLang="zh-CN" sz="2000" i="1">
                        <a:solidFill>
                          <a:srgbClr val="006600"/>
                        </a:solidFill>
                        <a:latin typeface="Cambria Math" panose="02040503050406030204" pitchFamily="18" charset="0"/>
                      </a:rPr>
                      <m:t>−1]</m:t>
                    </m:r>
                  </m:oMath>
                </a14:m>
                <a:r>
                  <a:rPr lang="en-US" altLang="zh-CN" sz="2000" dirty="0">
                    <a:solidFill>
                      <a:srgbClr val="006600"/>
                    </a:solidFill>
                    <a:cs typeface="Calibri" panose="020F0502020204030204" pitchFamily="34" charset="0"/>
                  </a:rPr>
                  <a:t> is less than </a:t>
                </a:r>
                <a14:m>
                  <m:oMath xmlns:m="http://schemas.openxmlformats.org/officeDocument/2006/math">
                    <m:r>
                      <a:rPr lang="en-US" altLang="zh-CN" sz="2000" i="1" dirty="0" smtClean="0">
                        <a:solidFill>
                          <a:srgbClr val="006600"/>
                        </a:solidFill>
                        <a:latin typeface="Cambria Math" panose="02040503050406030204" pitchFamily="18" charset="0"/>
                      </a:rPr>
                      <m:t>𝐴</m:t>
                    </m:r>
                    <m:r>
                      <a:rPr lang="en-US" altLang="zh-CN" sz="2000" i="1" dirty="0" smtClean="0">
                        <a:solidFill>
                          <a:srgbClr val="006600"/>
                        </a:solidFill>
                        <a:latin typeface="Cambria Math" panose="02040503050406030204" pitchFamily="18" charset="0"/>
                      </a:rPr>
                      <m:t>[</m:t>
                    </m:r>
                    <m:r>
                      <a:rPr lang="en-US" altLang="zh-CN" sz="2000" i="1" dirty="0" smtClean="0">
                        <a:solidFill>
                          <a:srgbClr val="006600"/>
                        </a:solidFill>
                        <a:latin typeface="Cambria Math" panose="02040503050406030204" pitchFamily="18" charset="0"/>
                      </a:rPr>
                      <m:t>𝑞</m:t>
                    </m:r>
                    <m:r>
                      <a:rPr lang="en-US" altLang="zh-CN" sz="2000" i="1" dirty="0" smtClean="0">
                        <a:solidFill>
                          <a:srgbClr val="006600"/>
                        </a:solidFill>
                        <a:latin typeface="Cambria Math" panose="02040503050406030204" pitchFamily="18" charset="0"/>
                      </a:rPr>
                      <m:t>]</m:t>
                    </m:r>
                  </m:oMath>
                </a14:m>
                <a:r>
                  <a:rPr lang="en-US" altLang="zh-CN" sz="2000" dirty="0">
                    <a:solidFill>
                      <a:srgbClr val="006600"/>
                    </a:solidFill>
                    <a:cs typeface="Calibri" panose="020F0502020204030204" pitchFamily="34" charset="0"/>
                  </a:rPr>
                  <a:t>, and</a:t>
                </a:r>
              </a:p>
              <a:p>
                <a:pPr marL="1323975" lvl="3" indent="-342900">
                  <a:buFont typeface="Arial" panose="020B0604020202020204" pitchFamily="34" charset="0"/>
                  <a:buChar char="•"/>
                </a:pPr>
                <a:r>
                  <a:rPr lang="en-US" altLang="zh-CN" sz="2000" dirty="0">
                    <a:solidFill>
                      <a:srgbClr val="006600"/>
                    </a:solidFill>
                    <a:cs typeface="Calibri" panose="020F0502020204030204" pitchFamily="34" charset="0"/>
                  </a:rPr>
                  <a:t> each element of </a:t>
                </a:r>
                <a14:m>
                  <m:oMath xmlns:m="http://schemas.openxmlformats.org/officeDocument/2006/math">
                    <m:r>
                      <a:rPr lang="en-US" altLang="zh-CN" sz="2000" i="1">
                        <a:solidFill>
                          <a:srgbClr val="006600"/>
                        </a:solidFill>
                        <a:latin typeface="Cambria Math" panose="02040503050406030204" pitchFamily="18" charset="0"/>
                      </a:rPr>
                      <m:t>𝐴</m:t>
                    </m:r>
                    <m:r>
                      <a:rPr lang="en-US" altLang="zh-CN" sz="2000" i="1">
                        <a:solidFill>
                          <a:srgbClr val="006600"/>
                        </a:solidFill>
                        <a:latin typeface="Cambria Math" panose="02040503050406030204" pitchFamily="18" charset="0"/>
                      </a:rPr>
                      <m:t>[</m:t>
                    </m:r>
                    <m:r>
                      <a:rPr lang="en-US" altLang="zh-CN" sz="2000" b="0" i="1" smtClean="0">
                        <a:solidFill>
                          <a:srgbClr val="006600"/>
                        </a:solidFill>
                        <a:latin typeface="Cambria Math" panose="02040503050406030204" pitchFamily="18" charset="0"/>
                      </a:rPr>
                      <m:t>𝑡</m:t>
                    </m:r>
                    <m:r>
                      <a:rPr lang="en-US" altLang="zh-CN" sz="2000" b="0" i="1" smtClean="0">
                        <a:solidFill>
                          <a:srgbClr val="006600"/>
                        </a:solidFill>
                        <a:latin typeface="Cambria Math" panose="02040503050406030204" pitchFamily="18" charset="0"/>
                      </a:rPr>
                      <m:t>+1⋯</m:t>
                    </m:r>
                    <m:r>
                      <a:rPr lang="en-US" altLang="zh-CN" sz="2000" b="0" i="1" smtClean="0">
                        <a:solidFill>
                          <a:srgbClr val="006600"/>
                        </a:solidFill>
                        <a:latin typeface="Cambria Math" panose="02040503050406030204" pitchFamily="18" charset="0"/>
                      </a:rPr>
                      <m:t>𝑟</m:t>
                    </m:r>
                    <m:r>
                      <a:rPr lang="en-US" altLang="zh-CN" sz="2000" i="1">
                        <a:solidFill>
                          <a:srgbClr val="006600"/>
                        </a:solidFill>
                        <a:latin typeface="Cambria Math" panose="02040503050406030204" pitchFamily="18" charset="0"/>
                      </a:rPr>
                      <m:t>]</m:t>
                    </m:r>
                  </m:oMath>
                </a14:m>
                <a:r>
                  <a:rPr lang="en-US" altLang="zh-CN" sz="2000" dirty="0">
                    <a:solidFill>
                      <a:srgbClr val="006600"/>
                    </a:solidFill>
                    <a:cs typeface="Calibri" panose="020F0502020204030204" pitchFamily="34" charset="0"/>
                  </a:rPr>
                  <a:t> is greater than </a:t>
                </a:r>
                <a14:m>
                  <m:oMath xmlns:m="http://schemas.openxmlformats.org/officeDocument/2006/math">
                    <m:r>
                      <a:rPr lang="en-US" altLang="zh-CN" sz="2000" i="1" dirty="0" smtClean="0">
                        <a:solidFill>
                          <a:srgbClr val="006600"/>
                        </a:solidFill>
                        <a:latin typeface="Cambria Math" panose="02040503050406030204" pitchFamily="18" charset="0"/>
                      </a:rPr>
                      <m:t>𝐴</m:t>
                    </m:r>
                    <m:r>
                      <a:rPr lang="en-US" altLang="zh-CN" sz="2000" i="1" dirty="0" smtClean="0">
                        <a:solidFill>
                          <a:srgbClr val="006600"/>
                        </a:solidFill>
                        <a:latin typeface="Cambria Math" panose="02040503050406030204" pitchFamily="18" charset="0"/>
                      </a:rPr>
                      <m:t>[</m:t>
                    </m:r>
                    <m:r>
                      <a:rPr lang="en-US" altLang="zh-CN" sz="2000" i="1" dirty="0" smtClean="0">
                        <a:solidFill>
                          <a:srgbClr val="006600"/>
                        </a:solidFill>
                        <a:latin typeface="Cambria Math" panose="02040503050406030204" pitchFamily="18" charset="0"/>
                      </a:rPr>
                      <m:t>𝑞</m:t>
                    </m:r>
                    <m:r>
                      <a:rPr lang="en-US" altLang="zh-CN" sz="2000" i="1" dirty="0" smtClean="0">
                        <a:solidFill>
                          <a:srgbClr val="006600"/>
                        </a:solidFill>
                        <a:latin typeface="Cambria Math" panose="02040503050406030204" pitchFamily="18" charset="0"/>
                      </a:rPr>
                      <m:t>]</m:t>
                    </m:r>
                  </m:oMath>
                </a14:m>
                <a:endParaRPr lang="en-US" altLang="zh-CN" sz="2000" dirty="0">
                  <a:solidFill>
                    <a:srgbClr val="006600"/>
                  </a:solidFill>
                  <a:cs typeface="Calibri" panose="020F0502020204030204" pitchFamily="34" charset="0"/>
                </a:endParaRPr>
              </a:p>
              <a:p>
                <a:pPr marL="395288" lvl="2" indent="0">
                  <a:buNone/>
                </a:pPr>
                <a:r>
                  <a:rPr lang="en-US" altLang="zh-CN" sz="2000" dirty="0">
                    <a:solidFill>
                      <a:srgbClr val="006600"/>
                    </a:solidFill>
                    <a:cs typeface="Calibri" panose="020F0502020204030204" pitchFamily="34" charset="0"/>
                  </a:rPr>
                  <a:t>Like </a:t>
                </a:r>
                <a:r>
                  <a:rPr lang="en-US" altLang="zh-CN" sz="2000" dirty="0">
                    <a:solidFill>
                      <a:srgbClr val="006600"/>
                    </a:solidFill>
                    <a:ea typeface="MS Mincho" panose="02020609040205080304" pitchFamily="49" charset="-128"/>
                    <a:cs typeface="Calibri" panose="020F0502020204030204" pitchFamily="34" charset="0"/>
                  </a:rPr>
                  <a:t>PARTITION</a:t>
                </a:r>
                <a:r>
                  <a:rPr lang="en-US" altLang="zh-CN" sz="2000" dirty="0">
                    <a:solidFill>
                      <a:srgbClr val="006600"/>
                    </a:solidFill>
                    <a:cs typeface="Calibri" panose="020F0502020204030204" pitchFamily="34" charset="0"/>
                  </a:rPr>
                  <a:t>, your </a:t>
                </a:r>
                <a:r>
                  <a:rPr lang="en-US" altLang="zh-CN" sz="2000" dirty="0">
                    <a:solidFill>
                      <a:srgbClr val="006600"/>
                    </a:solidFill>
                    <a:ea typeface="MS Mincho" panose="02020609040205080304" pitchFamily="49" charset="-128"/>
                    <a:cs typeface="Calibri" panose="020F0502020204030204" pitchFamily="34" charset="0"/>
                  </a:rPr>
                  <a:t>PARTITION’</a:t>
                </a:r>
                <a:r>
                  <a:rPr lang="en-US" altLang="zh-CN" sz="2000" dirty="0">
                    <a:solidFill>
                      <a:srgbClr val="006600"/>
                    </a:solidFill>
                    <a:cs typeface="Calibri" panose="020F0502020204030204" pitchFamily="34" charset="0"/>
                  </a:rPr>
                  <a:t> procedure should take </a:t>
                </a:r>
                <a14:m>
                  <m:oMath xmlns:m="http://schemas.openxmlformats.org/officeDocument/2006/math">
                    <m:r>
                      <m:rPr>
                        <m:sty m:val="p"/>
                      </m:rPr>
                      <a:rPr lang="en-US" altLang="zh-CN" sz="2000" b="0" i="0" smtClean="0">
                        <a:solidFill>
                          <a:srgbClr val="006600"/>
                        </a:solidFill>
                        <a:latin typeface="Cambria Math" panose="02040503050406030204" pitchFamily="18" charset="0"/>
                      </a:rPr>
                      <m:t>Θ</m:t>
                    </m:r>
                    <m:r>
                      <a:rPr lang="en-US" altLang="zh-CN" sz="2000" b="0" i="1" smtClean="0">
                        <a:solidFill>
                          <a:srgbClr val="006600"/>
                        </a:solidFill>
                        <a:latin typeface="Cambria Math" panose="02040503050406030204" pitchFamily="18" charset="0"/>
                      </a:rPr>
                      <m:t>(</m:t>
                    </m:r>
                    <m:r>
                      <a:rPr lang="en-US" altLang="zh-CN" sz="2000" b="0" i="1" smtClean="0">
                        <a:solidFill>
                          <a:srgbClr val="006600"/>
                        </a:solidFill>
                        <a:latin typeface="Cambria Math" panose="02040503050406030204" pitchFamily="18" charset="0"/>
                      </a:rPr>
                      <m:t>𝑟</m:t>
                    </m:r>
                    <m:r>
                      <a:rPr lang="en-US" altLang="zh-CN" sz="2000" b="0" i="1" smtClean="0">
                        <a:solidFill>
                          <a:srgbClr val="006600"/>
                        </a:solidFill>
                        <a:latin typeface="Cambria Math" panose="02040503050406030204" pitchFamily="18" charset="0"/>
                      </a:rPr>
                      <m:t>−</m:t>
                    </m:r>
                    <m:r>
                      <a:rPr lang="en-US" altLang="zh-CN" sz="2000" b="0" i="1" smtClean="0">
                        <a:solidFill>
                          <a:srgbClr val="006600"/>
                        </a:solidFill>
                        <a:latin typeface="Cambria Math" panose="02040503050406030204" pitchFamily="18" charset="0"/>
                      </a:rPr>
                      <m:t>𝑝</m:t>
                    </m:r>
                    <m:r>
                      <a:rPr lang="en-US" altLang="zh-CN" sz="2000" b="0" i="1" smtClean="0">
                        <a:solidFill>
                          <a:srgbClr val="006600"/>
                        </a:solidFill>
                        <a:latin typeface="Cambria Math" panose="02040503050406030204" pitchFamily="18" charset="0"/>
                      </a:rPr>
                      <m:t>)</m:t>
                    </m:r>
                  </m:oMath>
                </a14:m>
                <a:r>
                  <a:rPr lang="en-US" altLang="zh-CN" sz="2000" dirty="0">
                    <a:solidFill>
                      <a:srgbClr val="006600"/>
                    </a:solidFill>
                    <a:cs typeface="Calibri" panose="020F0502020204030204" pitchFamily="34" charset="0"/>
                  </a:rPr>
                  <a:t> time.</a:t>
                </a:r>
              </a:p>
            </p:txBody>
          </p:sp>
        </mc:Choice>
        <mc:Fallback xmlns="">
          <p:sp>
            <p:nvSpPr>
              <p:cNvPr id="3" name="内容占位符 2">
                <a:extLst>
                  <a:ext uri="{FF2B5EF4-FFF2-40B4-BE49-F238E27FC236}">
                    <a16:creationId xmlns:a16="http://schemas.microsoft.com/office/drawing/2014/main" id="{695650C2-5671-465D-899C-26F96972CAAB}"/>
                  </a:ext>
                </a:extLst>
              </p:cNvPr>
              <p:cNvSpPr>
                <a:spLocks noGrp="1" noRot="1" noChangeAspect="1" noMove="1" noResize="1" noEditPoints="1" noAdjustHandles="1" noChangeArrowheads="1" noChangeShapeType="1" noTextEdit="1"/>
              </p:cNvSpPr>
              <p:nvPr>
                <p:ph idx="1"/>
              </p:nvPr>
            </p:nvSpPr>
            <p:spPr>
              <a:xfrm>
                <a:off x="331076" y="653142"/>
                <a:ext cx="8694683" cy="5938550"/>
              </a:xfrm>
              <a:blipFill>
                <a:blip r:embed="rId2"/>
                <a:stretch>
                  <a:fillRect l="-729" t="-426" r="-875"/>
                </a:stretch>
              </a:blipFill>
            </p:spPr>
            <p:txBody>
              <a:bodyPr/>
              <a:lstStyle/>
              <a:p>
                <a:r>
                  <a:rPr lang="en-US">
                    <a:noFill/>
                  </a:rPr>
                  <a:t> </a:t>
                </a:r>
              </a:p>
            </p:txBody>
          </p:sp>
        </mc:Fallback>
      </mc:AlternateContent>
      <p:sp>
        <p:nvSpPr>
          <p:cNvPr id="4" name="灯片编号占位符 3">
            <a:extLst>
              <a:ext uri="{FF2B5EF4-FFF2-40B4-BE49-F238E27FC236}">
                <a16:creationId xmlns:a16="http://schemas.microsoft.com/office/drawing/2014/main" id="{C4142F20-5E3D-4BE6-8313-DF596072DA0D}"/>
              </a:ext>
            </a:extLst>
          </p:cNvPr>
          <p:cNvSpPr>
            <a:spLocks noGrp="1"/>
          </p:cNvSpPr>
          <p:nvPr>
            <p:ph type="sldNum" sz="quarter" idx="10"/>
          </p:nvPr>
        </p:nvSpPr>
        <p:spPr/>
        <p:txBody>
          <a:bodyPr/>
          <a:lstStyle/>
          <a:p>
            <a:fld id="{2783EFA4-6284-4AB8-B3E7-5E7F2FB51AB8}" type="slidenum">
              <a:rPr lang="en-US" altLang="en-US" smtClean="0"/>
              <a:pPr/>
              <a:t>13</a:t>
            </a:fld>
            <a:endParaRPr lang="en-US" altLang="en-US" sz="1400"/>
          </a:p>
        </p:txBody>
      </p:sp>
    </p:spTree>
    <p:extLst>
      <p:ext uri="{BB962C8B-B14F-4D97-AF65-F5344CB8AC3E}">
        <p14:creationId xmlns:p14="http://schemas.microsoft.com/office/powerpoint/2010/main" val="24723656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E5B01B3-F0D2-4C6B-ADAC-DE5EA5B4EB39}"/>
              </a:ext>
            </a:extLst>
          </p:cNvPr>
          <p:cNvSpPr>
            <a:spLocks noGrp="1"/>
          </p:cNvSpPr>
          <p:nvPr>
            <p:ph type="title"/>
          </p:nvPr>
        </p:nvSpPr>
        <p:spPr/>
        <p:txBody>
          <a:bodyPr/>
          <a:lstStyle/>
          <a:p>
            <a:r>
              <a:rPr lang="en-US" altLang="zh-CN" dirty="0"/>
              <a:t>Question 3 (</a:t>
            </a:r>
            <a:r>
              <a:rPr lang="en-US" altLang="zh-CN" dirty="0" err="1"/>
              <a:t>cont</a:t>
            </a:r>
            <a:r>
              <a:rPr lang="en-US" altLang="zh-CN" dirty="0"/>
              <a:t>)</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0F86D26B-7410-4DAE-BFAF-676F03B59609}"/>
                  </a:ext>
                </a:extLst>
              </p:cNvPr>
              <p:cNvSpPr>
                <a:spLocks noGrp="1"/>
              </p:cNvSpPr>
              <p:nvPr>
                <p:ph idx="1"/>
              </p:nvPr>
            </p:nvSpPr>
            <p:spPr>
              <a:xfrm>
                <a:off x="578270" y="1783757"/>
                <a:ext cx="8186057" cy="4807935"/>
              </a:xfrm>
            </p:spPr>
            <p:txBody>
              <a:bodyPr/>
              <a:lstStyle/>
              <a:p>
                <a:r>
                  <a:rPr lang="en-US" altLang="zh-CN" dirty="0">
                    <a:solidFill>
                      <a:srgbClr val="006600"/>
                    </a:solidFill>
                    <a:cs typeface="Calibri" panose="020F0502020204030204" pitchFamily="34" charset="0"/>
                  </a:rPr>
                  <a:t>(c) Modify the </a:t>
                </a:r>
                <a:r>
                  <a:rPr lang="en-US" altLang="zh-CN" dirty="0">
                    <a:solidFill>
                      <a:srgbClr val="006600"/>
                    </a:solidFill>
                    <a:ea typeface="MS Mincho" panose="02020609040205080304" pitchFamily="49" charset="-128"/>
                    <a:cs typeface="Calibri" panose="020F0502020204030204" pitchFamily="34" charset="0"/>
                  </a:rPr>
                  <a:t>QUICKSORT</a:t>
                </a:r>
                <a:r>
                  <a:rPr lang="en-US" altLang="zh-CN" dirty="0">
                    <a:solidFill>
                      <a:srgbClr val="006600"/>
                    </a:solidFill>
                    <a:cs typeface="Calibri" panose="020F0502020204030204" pitchFamily="34" charset="0"/>
                  </a:rPr>
                  <a:t> procedure to produce </a:t>
                </a:r>
                <a:r>
                  <a:rPr lang="en-US" altLang="zh-CN" dirty="0">
                    <a:solidFill>
                      <a:srgbClr val="006600"/>
                    </a:solidFill>
                    <a:ea typeface="MS Mincho" panose="02020609040205080304" pitchFamily="49" charset="-128"/>
                    <a:cs typeface="Calibri" panose="020F0502020204030204" pitchFamily="34" charset="0"/>
                  </a:rPr>
                  <a:t>QUICKSORT’</a:t>
                </a:r>
                <a14:m>
                  <m:oMath xmlns:m="http://schemas.openxmlformats.org/officeDocument/2006/math">
                    <m:r>
                      <a:rPr lang="en-US" altLang="zh-CN" i="1" dirty="0" smtClean="0">
                        <a:solidFill>
                          <a:srgbClr val="006600"/>
                        </a:solidFill>
                        <a:latin typeface="Cambria Math" panose="02040503050406030204" pitchFamily="18" charset="0"/>
                      </a:rPr>
                      <m:t>(</m:t>
                    </m:r>
                    <m:r>
                      <a:rPr lang="en-US" altLang="zh-CN" i="1" dirty="0">
                        <a:solidFill>
                          <a:srgbClr val="006600"/>
                        </a:solidFill>
                        <a:latin typeface="Cambria Math" panose="02040503050406030204" pitchFamily="18" charset="0"/>
                      </a:rPr>
                      <m:t>𝐴</m:t>
                    </m:r>
                    <m:r>
                      <a:rPr lang="en-US" altLang="zh-CN" b="0" i="1" dirty="0" smtClean="0">
                        <a:solidFill>
                          <a:srgbClr val="006600"/>
                        </a:solidFill>
                        <a:latin typeface="Cambria Math" panose="02040503050406030204" pitchFamily="18" charset="0"/>
                      </a:rPr>
                      <m:t>,</m:t>
                    </m:r>
                    <m:r>
                      <a:rPr lang="en-US" altLang="zh-CN" i="1" dirty="0">
                        <a:solidFill>
                          <a:srgbClr val="006600"/>
                        </a:solidFill>
                        <a:latin typeface="Cambria Math" panose="02040503050406030204" pitchFamily="18" charset="0"/>
                      </a:rPr>
                      <m:t> </m:t>
                    </m:r>
                    <m:r>
                      <a:rPr lang="en-US" altLang="zh-CN" i="1" dirty="0">
                        <a:solidFill>
                          <a:srgbClr val="006600"/>
                        </a:solidFill>
                        <a:latin typeface="Cambria Math" panose="02040503050406030204" pitchFamily="18" charset="0"/>
                      </a:rPr>
                      <m:t>𝑝</m:t>
                    </m:r>
                    <m:r>
                      <a:rPr lang="en-US" altLang="zh-CN" b="0" i="1" dirty="0" smtClean="0">
                        <a:solidFill>
                          <a:srgbClr val="006600"/>
                        </a:solidFill>
                        <a:latin typeface="Cambria Math" panose="02040503050406030204" pitchFamily="18" charset="0"/>
                      </a:rPr>
                      <m:t>,</m:t>
                    </m:r>
                    <m:r>
                      <a:rPr lang="en-US" altLang="zh-CN" i="1" dirty="0">
                        <a:solidFill>
                          <a:srgbClr val="006600"/>
                        </a:solidFill>
                        <a:latin typeface="Cambria Math" panose="02040503050406030204" pitchFamily="18" charset="0"/>
                      </a:rPr>
                      <m:t> </m:t>
                    </m:r>
                    <m:r>
                      <a:rPr lang="en-US" altLang="zh-CN" i="1" dirty="0">
                        <a:solidFill>
                          <a:srgbClr val="006600"/>
                        </a:solidFill>
                        <a:latin typeface="Cambria Math" panose="02040503050406030204" pitchFamily="18" charset="0"/>
                      </a:rPr>
                      <m:t>𝑟</m:t>
                    </m:r>
                    <m:r>
                      <a:rPr lang="en-US" altLang="zh-CN" i="1" dirty="0">
                        <a:solidFill>
                          <a:srgbClr val="006600"/>
                        </a:solidFill>
                        <a:latin typeface="Cambria Math" panose="02040503050406030204" pitchFamily="18" charset="0"/>
                      </a:rPr>
                      <m:t>)</m:t>
                    </m:r>
                  </m:oMath>
                </a14:m>
                <a:r>
                  <a:rPr lang="en-US" altLang="zh-CN" dirty="0">
                    <a:solidFill>
                      <a:srgbClr val="006600"/>
                    </a:solidFill>
                    <a:cs typeface="Calibri" panose="020F0502020204030204" pitchFamily="34" charset="0"/>
                  </a:rPr>
                  <a:t> that calls </a:t>
                </a:r>
                <a:r>
                  <a:rPr lang="en-US" altLang="zh-CN" dirty="0">
                    <a:solidFill>
                      <a:srgbClr val="006600"/>
                    </a:solidFill>
                    <a:ea typeface="MS Mincho" panose="02020609040205080304" pitchFamily="49" charset="-128"/>
                    <a:cs typeface="Calibri" panose="020F0502020204030204" pitchFamily="34" charset="0"/>
                  </a:rPr>
                  <a:t>PARTITION’</a:t>
                </a:r>
                <a:r>
                  <a:rPr lang="en-US" altLang="zh-CN" dirty="0">
                    <a:solidFill>
                      <a:srgbClr val="006600"/>
                    </a:solidFill>
                    <a:cs typeface="Calibri" panose="020F0502020204030204" pitchFamily="34" charset="0"/>
                  </a:rPr>
                  <a:t> and </a:t>
                </a:r>
                <a:r>
                  <a:rPr lang="en-US" altLang="zh-CN" dirty="0" err="1">
                    <a:solidFill>
                      <a:srgbClr val="006600"/>
                    </a:solidFill>
                    <a:cs typeface="Calibri" panose="020F0502020204030204" pitchFamily="34" charset="0"/>
                  </a:rPr>
                  <a:t>recurses</a:t>
                </a:r>
                <a:r>
                  <a:rPr lang="en-US" altLang="zh-CN" dirty="0">
                    <a:solidFill>
                      <a:srgbClr val="006600"/>
                    </a:solidFill>
                    <a:cs typeface="Calibri" panose="020F0502020204030204" pitchFamily="34" charset="0"/>
                  </a:rPr>
                  <a:t> only on partitions of elements not known to be equal to each other.</a:t>
                </a:r>
              </a:p>
              <a:p>
                <a:endParaRPr lang="en-US" altLang="zh-CN" dirty="0">
                  <a:cs typeface="Calibri" panose="020F0502020204030204" pitchFamily="34" charset="0"/>
                </a:endParaRPr>
              </a:p>
              <a:p>
                <a:r>
                  <a:rPr lang="en-US" altLang="zh-CN" dirty="0">
                    <a:solidFill>
                      <a:srgbClr val="003399"/>
                    </a:solidFill>
                    <a:cs typeface="Calibri" panose="020F0502020204030204" pitchFamily="34" charset="0"/>
                  </a:rPr>
                  <a:t>(d) ADVANCED  PROBLEM</a:t>
                </a:r>
                <a:br>
                  <a:rPr lang="en-US" altLang="zh-CN" dirty="0">
                    <a:solidFill>
                      <a:srgbClr val="003399"/>
                    </a:solidFill>
                    <a:cs typeface="Calibri" panose="020F0502020204030204" pitchFamily="34" charset="0"/>
                  </a:rPr>
                </a:br>
                <a:r>
                  <a:rPr lang="en-US" altLang="zh-CN" dirty="0">
                    <a:solidFill>
                      <a:srgbClr val="003399"/>
                    </a:solidFill>
                    <a:cs typeface="Calibri" panose="020F0502020204030204" pitchFamily="34" charset="0"/>
                  </a:rPr>
                  <a:t>Our analysis of </a:t>
                </a:r>
                <a:r>
                  <a:rPr lang="en-US" altLang="zh-CN" dirty="0">
                    <a:solidFill>
                      <a:srgbClr val="003399"/>
                    </a:solidFill>
                    <a:ea typeface="MS Mincho" panose="02020609040205080304" pitchFamily="49" charset="-128"/>
                    <a:cs typeface="Calibri" panose="020F0502020204030204" pitchFamily="34" charset="0"/>
                  </a:rPr>
                  <a:t>QUICKSORT</a:t>
                </a:r>
                <a:r>
                  <a:rPr lang="en-US" altLang="zh-CN" dirty="0">
                    <a:solidFill>
                      <a:srgbClr val="003399"/>
                    </a:solidFill>
                    <a:cs typeface="Calibri" panose="020F0502020204030204" pitchFamily="34" charset="0"/>
                  </a:rPr>
                  <a:t> in class assumed that all elements were distinct. Using </a:t>
                </a:r>
                <a:r>
                  <a:rPr lang="en-US" altLang="zh-CN" dirty="0">
                    <a:solidFill>
                      <a:srgbClr val="003399"/>
                    </a:solidFill>
                    <a:ea typeface="MS Mincho" panose="02020609040205080304" pitchFamily="49" charset="-128"/>
                    <a:cs typeface="Calibri" panose="020F0502020204030204" pitchFamily="34" charset="0"/>
                  </a:rPr>
                  <a:t>QUICKSORT’</a:t>
                </a:r>
                <a:r>
                  <a:rPr lang="en-US" altLang="zh-CN" dirty="0">
                    <a:solidFill>
                      <a:srgbClr val="003399"/>
                    </a:solidFill>
                    <a:cs typeface="Calibri" panose="020F0502020204030204" pitchFamily="34" charset="0"/>
                  </a:rPr>
                  <a:t>, how would you adjust the analysis (binary tree plus indicator random variables) in the lecture notes to avoid the assumption that all elements are distinct?</a:t>
                </a:r>
                <a:endParaRPr lang="zh-CN" altLang="en-US" dirty="0">
                  <a:solidFill>
                    <a:srgbClr val="003399"/>
                  </a:solidFill>
                  <a:cs typeface="Calibri" panose="020F0502020204030204" pitchFamily="34" charset="0"/>
                </a:endParaRPr>
              </a:p>
            </p:txBody>
          </p:sp>
        </mc:Choice>
        <mc:Fallback xmlns="">
          <p:sp>
            <p:nvSpPr>
              <p:cNvPr id="3" name="内容占位符 2">
                <a:extLst>
                  <a:ext uri="{FF2B5EF4-FFF2-40B4-BE49-F238E27FC236}">
                    <a16:creationId xmlns:a16="http://schemas.microsoft.com/office/drawing/2014/main" id="{0F86D26B-7410-4DAE-BFAF-676F03B59609}"/>
                  </a:ext>
                </a:extLst>
              </p:cNvPr>
              <p:cNvSpPr>
                <a:spLocks noGrp="1" noRot="1" noChangeAspect="1" noMove="1" noResize="1" noEditPoints="1" noAdjustHandles="1" noChangeArrowheads="1" noChangeShapeType="1" noTextEdit="1"/>
              </p:cNvSpPr>
              <p:nvPr>
                <p:ph idx="1"/>
              </p:nvPr>
            </p:nvSpPr>
            <p:spPr>
              <a:xfrm>
                <a:off x="578270" y="1783757"/>
                <a:ext cx="8186057" cy="4807935"/>
              </a:xfrm>
              <a:blipFill>
                <a:blip r:embed="rId2"/>
                <a:stretch>
                  <a:fillRect l="-930" t="-526" r="-1085"/>
                </a:stretch>
              </a:blipFill>
            </p:spPr>
            <p:txBody>
              <a:bodyPr/>
              <a:lstStyle/>
              <a:p>
                <a:r>
                  <a:rPr lang="en-US">
                    <a:noFill/>
                  </a:rPr>
                  <a:t> </a:t>
                </a:r>
              </a:p>
            </p:txBody>
          </p:sp>
        </mc:Fallback>
      </mc:AlternateContent>
      <p:sp>
        <p:nvSpPr>
          <p:cNvPr id="4" name="灯片编号占位符 3">
            <a:extLst>
              <a:ext uri="{FF2B5EF4-FFF2-40B4-BE49-F238E27FC236}">
                <a16:creationId xmlns:a16="http://schemas.microsoft.com/office/drawing/2014/main" id="{2702C154-3A99-48EE-A9CF-E1B6295285AD}"/>
              </a:ext>
            </a:extLst>
          </p:cNvPr>
          <p:cNvSpPr>
            <a:spLocks noGrp="1"/>
          </p:cNvSpPr>
          <p:nvPr>
            <p:ph type="sldNum" sz="quarter" idx="10"/>
          </p:nvPr>
        </p:nvSpPr>
        <p:spPr/>
        <p:txBody>
          <a:bodyPr/>
          <a:lstStyle/>
          <a:p>
            <a:fld id="{2783EFA4-6284-4AB8-B3E7-5E7F2FB51AB8}" type="slidenum">
              <a:rPr lang="en-US" altLang="en-US" smtClean="0"/>
              <a:pPr/>
              <a:t>14</a:t>
            </a:fld>
            <a:endParaRPr lang="en-US" altLang="en-US" sz="1400"/>
          </a:p>
        </p:txBody>
      </p:sp>
    </p:spTree>
    <p:extLst>
      <p:ext uri="{BB962C8B-B14F-4D97-AF65-F5344CB8AC3E}">
        <p14:creationId xmlns:p14="http://schemas.microsoft.com/office/powerpoint/2010/main" val="32825717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9D9EBB1-E26F-4693-83B3-106C6D7D1AFE}"/>
              </a:ext>
            </a:extLst>
          </p:cNvPr>
          <p:cNvSpPr>
            <a:spLocks noGrp="1"/>
          </p:cNvSpPr>
          <p:nvPr>
            <p:ph type="title"/>
          </p:nvPr>
        </p:nvSpPr>
        <p:spPr/>
        <p:txBody>
          <a:bodyPr/>
          <a:lstStyle/>
          <a:p>
            <a:r>
              <a:rPr lang="en-US" altLang="zh-CN" dirty="0"/>
              <a:t>Solution 3</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474E9815-B8FA-4F6A-AFF4-5E1BF3C6AE08}"/>
                  </a:ext>
                </a:extLst>
              </p:cNvPr>
              <p:cNvSpPr>
                <a:spLocks noGrp="1"/>
              </p:cNvSpPr>
              <p:nvPr>
                <p:ph idx="1"/>
              </p:nvPr>
            </p:nvSpPr>
            <p:spPr>
              <a:xfrm>
                <a:off x="528320" y="2618598"/>
                <a:ext cx="7848600" cy="2682141"/>
              </a:xfrm>
            </p:spPr>
            <p:txBody>
              <a:bodyPr/>
              <a:lstStyle/>
              <a:p>
                <a:r>
                  <a:rPr lang="en-US" altLang="zh-CN" dirty="0"/>
                  <a:t>The partition procedure will always partition the elements into two subsets where one subset contains </a:t>
                </a:r>
                <a14:m>
                  <m:oMath xmlns:m="http://schemas.openxmlformats.org/officeDocument/2006/math">
                    <m:r>
                      <a:rPr lang="en-US" altLang="zh-CN" i="1" dirty="0" smtClean="0">
                        <a:latin typeface="Cambria Math" panose="02040503050406030204" pitchFamily="18" charset="0"/>
                      </a:rPr>
                      <m:t>𝑛</m:t>
                    </m:r>
                    <m:r>
                      <a:rPr lang="en-US" altLang="zh-CN" i="1" dirty="0" smtClean="0">
                        <a:latin typeface="Cambria Math" panose="02040503050406030204" pitchFamily="18" charset="0"/>
                      </a:rPr>
                      <m:t>−1</m:t>
                    </m:r>
                  </m:oMath>
                </a14:m>
                <a:r>
                  <a:rPr lang="en-US" altLang="zh-CN" dirty="0"/>
                  <a:t> elements and the other subset contains 0 elements because all the element values are the same. So the running time is</a:t>
                </a:r>
              </a:p>
              <a:p>
                <a:endParaRPr lang="en-US" altLang="zh-CN" dirty="0"/>
              </a:p>
              <a:p>
                <a:pPr/>
                <a14:m>
                  <m:oMathPara xmlns:m="http://schemas.openxmlformats.org/officeDocument/2006/math">
                    <m:oMathParaPr>
                      <m:jc m:val="centerGroup"/>
                    </m:oMathParaPr>
                    <m:oMath xmlns:m="http://schemas.openxmlformats.org/officeDocument/2006/math">
                      <m:r>
                        <a:rPr lang="pt-BR" altLang="zh-CN" i="1" dirty="0" smtClean="0">
                          <a:latin typeface="Cambria Math" panose="02040503050406030204" pitchFamily="18" charset="0"/>
                        </a:rPr>
                        <m:t>𝑇</m:t>
                      </m:r>
                      <m:r>
                        <a:rPr lang="pt-BR" altLang="zh-CN" i="1" dirty="0" smtClean="0">
                          <a:latin typeface="Cambria Math" panose="02040503050406030204" pitchFamily="18" charset="0"/>
                        </a:rPr>
                        <m:t>(</m:t>
                      </m:r>
                      <m:r>
                        <a:rPr lang="pt-BR" altLang="zh-CN" i="1" dirty="0" smtClean="0">
                          <a:latin typeface="Cambria Math" panose="02040503050406030204" pitchFamily="18" charset="0"/>
                        </a:rPr>
                        <m:t>𝑛</m:t>
                      </m:r>
                      <m:r>
                        <a:rPr lang="pt-BR" altLang="zh-CN" i="1" dirty="0" smtClean="0">
                          <a:latin typeface="Cambria Math" panose="02040503050406030204" pitchFamily="18" charset="0"/>
                        </a:rPr>
                        <m:t>)=</m:t>
                      </m:r>
                      <m:r>
                        <a:rPr lang="pt-BR" altLang="zh-CN" i="1" dirty="0" smtClean="0">
                          <a:latin typeface="Cambria Math" panose="02040503050406030204" pitchFamily="18" charset="0"/>
                        </a:rPr>
                        <m:t>𝑇</m:t>
                      </m:r>
                      <m:r>
                        <a:rPr lang="pt-BR" altLang="zh-CN" i="1" dirty="0" smtClean="0">
                          <a:latin typeface="Cambria Math" panose="02040503050406030204" pitchFamily="18" charset="0"/>
                        </a:rPr>
                        <m:t>(</m:t>
                      </m:r>
                      <m:r>
                        <a:rPr lang="en-US" altLang="zh-CN" b="0" i="1" dirty="0" smtClean="0">
                          <a:latin typeface="Cambria Math" panose="02040503050406030204" pitchFamily="18" charset="0"/>
                        </a:rPr>
                        <m:t>𝑛</m:t>
                      </m:r>
                      <m:r>
                        <a:rPr lang="en-US" altLang="zh-CN" b="0" i="1" dirty="0" smtClean="0">
                          <a:latin typeface="Cambria Math" panose="02040503050406030204" pitchFamily="18" charset="0"/>
                        </a:rPr>
                        <m:t>−1)+</m:t>
                      </m:r>
                      <m:r>
                        <m:rPr>
                          <m:sty m:val="p"/>
                        </m:rPr>
                        <a:rPr lang="en-US" altLang="zh-CN" b="0" i="0" dirty="0" smtClean="0">
                          <a:latin typeface="Cambria Math" panose="02040503050406030204" pitchFamily="18" charset="0"/>
                        </a:rPr>
                        <m:t>Θ</m:t>
                      </m:r>
                      <m:r>
                        <a:rPr lang="pt-BR" altLang="zh-CN" i="1" dirty="0">
                          <a:latin typeface="Cambria Math" panose="02040503050406030204" pitchFamily="18" charset="0"/>
                        </a:rPr>
                        <m:t>(</m:t>
                      </m:r>
                      <m:r>
                        <a:rPr lang="pt-BR" altLang="zh-CN" i="1" dirty="0">
                          <a:latin typeface="Cambria Math" panose="02040503050406030204" pitchFamily="18" charset="0"/>
                        </a:rPr>
                        <m:t>𝑛</m:t>
                      </m:r>
                      <m:r>
                        <a:rPr lang="pt-BR" altLang="zh-CN" i="1" dirty="0">
                          <a:latin typeface="Cambria Math" panose="02040503050406030204" pitchFamily="18" charset="0"/>
                        </a:rPr>
                        <m:t>)</m:t>
                      </m:r>
                    </m:oMath>
                  </m:oMathPara>
                </a14:m>
                <a:endParaRPr lang="pt-BR" altLang="zh-CN" dirty="0"/>
              </a:p>
              <a:p>
                <a:r>
                  <a:rPr lang="en-US" altLang="zh-CN" dirty="0"/>
                  <a:t>which is </a:t>
                </a:r>
                <a14:m>
                  <m:oMath xmlns:m="http://schemas.openxmlformats.org/officeDocument/2006/math">
                    <m:r>
                      <m:rPr>
                        <m:sty m:val="p"/>
                      </m:rPr>
                      <a:rPr lang="en-US" altLang="zh-CN" b="0" i="0" smtClean="0">
                        <a:latin typeface="Cambria Math" panose="02040503050406030204" pitchFamily="18" charset="0"/>
                      </a:rPr>
                      <m:t>Θ</m:t>
                    </m:r>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𝑛</m:t>
                        </m:r>
                      </m:e>
                      <m:sup>
                        <m:r>
                          <a:rPr lang="en-US" altLang="zh-CN" b="0" i="1" smtClean="0">
                            <a:latin typeface="Cambria Math" panose="02040503050406030204" pitchFamily="18" charset="0"/>
                          </a:rPr>
                          <m:t>2</m:t>
                        </m:r>
                      </m:sup>
                    </m:sSup>
                    <m:r>
                      <a:rPr lang="en-US" altLang="zh-CN" b="0" i="1" smtClean="0">
                        <a:latin typeface="Cambria Math" panose="02040503050406030204" pitchFamily="18" charset="0"/>
                      </a:rPr>
                      <m:t>)</m:t>
                    </m:r>
                  </m:oMath>
                </a14:m>
                <a:r>
                  <a:rPr lang="en-US" altLang="zh-CN" dirty="0"/>
                  <a:t>.</a:t>
                </a:r>
              </a:p>
            </p:txBody>
          </p:sp>
        </mc:Choice>
        <mc:Fallback xmlns="">
          <p:sp>
            <p:nvSpPr>
              <p:cNvPr id="3" name="内容占位符 2">
                <a:extLst>
                  <a:ext uri="{FF2B5EF4-FFF2-40B4-BE49-F238E27FC236}">
                    <a16:creationId xmlns="" xmlns:a16="http://schemas.microsoft.com/office/drawing/2014/main" xmlns:a14="http://schemas.microsoft.com/office/drawing/2010/main" id="{474E9815-B8FA-4F6A-AFF4-5E1BF3C6AE08}"/>
                  </a:ext>
                </a:extLst>
              </p:cNvPr>
              <p:cNvSpPr>
                <a:spLocks noGrp="1" noRot="1" noChangeAspect="1" noMove="1" noResize="1" noEditPoints="1" noAdjustHandles="1" noChangeArrowheads="1" noChangeShapeType="1" noTextEdit="1"/>
              </p:cNvSpPr>
              <p:nvPr>
                <p:ph idx="1"/>
              </p:nvPr>
            </p:nvSpPr>
            <p:spPr>
              <a:xfrm>
                <a:off x="528320" y="2618598"/>
                <a:ext cx="7848600" cy="2682141"/>
              </a:xfrm>
              <a:blipFill rotWithShape="0">
                <a:blip r:embed="rId2"/>
                <a:stretch>
                  <a:fillRect l="-1010" t="-1591" r="-1321" b="-6818"/>
                </a:stretch>
              </a:blipFill>
            </p:spPr>
            <p:txBody>
              <a:bodyPr/>
              <a:lstStyle/>
              <a:p>
                <a:r>
                  <a:rPr lang="en-US">
                    <a:noFill/>
                  </a:rPr>
                  <a:t> </a:t>
                </a:r>
              </a:p>
            </p:txBody>
          </p:sp>
        </mc:Fallback>
      </mc:AlternateContent>
      <p:sp>
        <p:nvSpPr>
          <p:cNvPr id="4" name="灯片编号占位符 3">
            <a:extLst>
              <a:ext uri="{FF2B5EF4-FFF2-40B4-BE49-F238E27FC236}">
                <a16:creationId xmlns:a16="http://schemas.microsoft.com/office/drawing/2014/main" id="{E441FDD4-1F77-4862-B770-FBC17F3703AD}"/>
              </a:ext>
            </a:extLst>
          </p:cNvPr>
          <p:cNvSpPr>
            <a:spLocks noGrp="1"/>
          </p:cNvSpPr>
          <p:nvPr>
            <p:ph type="sldNum" sz="quarter" idx="10"/>
          </p:nvPr>
        </p:nvSpPr>
        <p:spPr/>
        <p:txBody>
          <a:bodyPr/>
          <a:lstStyle/>
          <a:p>
            <a:fld id="{2783EFA4-6284-4AB8-B3E7-5E7F2FB51AB8}" type="slidenum">
              <a:rPr lang="en-US" altLang="en-US" smtClean="0"/>
              <a:pPr/>
              <a:t>15</a:t>
            </a:fld>
            <a:endParaRPr lang="en-US" altLang="en-US" sz="1400"/>
          </a:p>
        </p:txBody>
      </p:sp>
      <p:sp>
        <p:nvSpPr>
          <p:cNvPr id="5" name="TextBox 4"/>
          <p:cNvSpPr txBox="1"/>
          <p:nvPr/>
        </p:nvSpPr>
        <p:spPr>
          <a:xfrm>
            <a:off x="528320" y="1026160"/>
            <a:ext cx="8432800" cy="769441"/>
          </a:xfrm>
          <a:prstGeom prst="rect">
            <a:avLst/>
          </a:prstGeom>
          <a:noFill/>
        </p:spPr>
        <p:txBody>
          <a:bodyPr wrap="square" rtlCol="0">
            <a:spAutoFit/>
          </a:bodyPr>
          <a:lstStyle/>
          <a:p>
            <a:pPr lvl="0" eaLnBrk="1" hangingPunct="1">
              <a:spcBef>
                <a:spcPts val="1200"/>
              </a:spcBef>
              <a:spcAft>
                <a:spcPts val="0"/>
              </a:spcAft>
              <a:buClr>
                <a:srgbClr val="003399"/>
              </a:buClr>
              <a:buSzPct val="50000"/>
            </a:pPr>
            <a:r>
              <a:rPr lang="en-US" altLang="zh-CN" sz="2200" kern="0" dirty="0">
                <a:solidFill>
                  <a:srgbClr val="003399"/>
                </a:solidFill>
                <a:latin typeface="Calibri" panose="020F0502020204030204" pitchFamily="34" charset="0"/>
              </a:rPr>
              <a:t>(a) Suppose that all element values are equal. </a:t>
            </a:r>
            <a:br>
              <a:rPr lang="en-US" altLang="zh-CN" sz="2200" kern="0" dirty="0">
                <a:solidFill>
                  <a:srgbClr val="003399"/>
                </a:solidFill>
                <a:latin typeface="Calibri" panose="020F0502020204030204" pitchFamily="34" charset="0"/>
              </a:rPr>
            </a:br>
            <a:r>
              <a:rPr lang="en-US" altLang="zh-CN" sz="2200" kern="0" dirty="0">
                <a:solidFill>
                  <a:srgbClr val="003399"/>
                </a:solidFill>
                <a:latin typeface="Calibri" panose="020F0502020204030204" pitchFamily="34" charset="0"/>
              </a:rPr>
              <a:t>       What would be randomized quicksort's running time in this case?</a:t>
            </a:r>
          </a:p>
        </p:txBody>
      </p:sp>
    </p:spTree>
    <p:extLst>
      <p:ext uri="{BB962C8B-B14F-4D97-AF65-F5344CB8AC3E}">
        <p14:creationId xmlns:p14="http://schemas.microsoft.com/office/powerpoint/2010/main" val="9440067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1A91AB74-BC2C-47DC-8A56-3F4E23B550F6}" type="slidenum">
              <a:rPr lang="en-US" altLang="en-US" smtClean="0"/>
              <a:pPr/>
              <a:t>16</a:t>
            </a:fld>
            <a:endParaRPr lang="en-US" altLang="en-US" sz="1400"/>
          </a:p>
        </p:txBody>
      </p:sp>
      <p:graphicFrame>
        <p:nvGraphicFramePr>
          <p:cNvPr id="3" name="Table 2"/>
          <p:cNvGraphicFramePr>
            <a:graphicFrameLocks noGrp="1"/>
          </p:cNvGraphicFramePr>
          <p:nvPr>
            <p:extLst>
              <p:ext uri="{D42A27DB-BD31-4B8C-83A1-F6EECF244321}">
                <p14:modId xmlns:p14="http://schemas.microsoft.com/office/powerpoint/2010/main" val="1723258765"/>
              </p:ext>
            </p:extLst>
          </p:nvPr>
        </p:nvGraphicFramePr>
        <p:xfrm>
          <a:off x="2632100" y="3681598"/>
          <a:ext cx="6096000" cy="370840"/>
        </p:xfrm>
        <a:graphic>
          <a:graphicData uri="http://schemas.openxmlformats.org/drawingml/2006/table">
            <a:tbl>
              <a:tblPr firstRow="1" bandRow="1">
                <a:tableStyleId>{5940675A-B579-460E-94D1-54222C63F5DA}</a:tableStyleId>
              </a:tblPr>
              <a:tblGrid>
                <a:gridCol w="609600">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gridCol w="609600">
                  <a:extLst>
                    <a:ext uri="{9D8B030D-6E8A-4147-A177-3AD203B41FA5}">
                      <a16:colId xmlns:a16="http://schemas.microsoft.com/office/drawing/2014/main" val="20002"/>
                    </a:ext>
                  </a:extLst>
                </a:gridCol>
                <a:gridCol w="609600">
                  <a:extLst>
                    <a:ext uri="{9D8B030D-6E8A-4147-A177-3AD203B41FA5}">
                      <a16:colId xmlns:a16="http://schemas.microsoft.com/office/drawing/2014/main" val="20003"/>
                    </a:ext>
                  </a:extLst>
                </a:gridCol>
                <a:gridCol w="609600">
                  <a:extLst>
                    <a:ext uri="{9D8B030D-6E8A-4147-A177-3AD203B41FA5}">
                      <a16:colId xmlns:a16="http://schemas.microsoft.com/office/drawing/2014/main" val="20004"/>
                    </a:ext>
                  </a:extLst>
                </a:gridCol>
                <a:gridCol w="609600">
                  <a:extLst>
                    <a:ext uri="{9D8B030D-6E8A-4147-A177-3AD203B41FA5}">
                      <a16:colId xmlns:a16="http://schemas.microsoft.com/office/drawing/2014/main" val="20005"/>
                    </a:ext>
                  </a:extLst>
                </a:gridCol>
                <a:gridCol w="609600">
                  <a:extLst>
                    <a:ext uri="{9D8B030D-6E8A-4147-A177-3AD203B41FA5}">
                      <a16:colId xmlns:a16="http://schemas.microsoft.com/office/drawing/2014/main" val="20006"/>
                    </a:ext>
                  </a:extLst>
                </a:gridCol>
                <a:gridCol w="609600">
                  <a:extLst>
                    <a:ext uri="{9D8B030D-6E8A-4147-A177-3AD203B41FA5}">
                      <a16:colId xmlns:a16="http://schemas.microsoft.com/office/drawing/2014/main" val="20007"/>
                    </a:ext>
                  </a:extLst>
                </a:gridCol>
                <a:gridCol w="609600">
                  <a:extLst>
                    <a:ext uri="{9D8B030D-6E8A-4147-A177-3AD203B41FA5}">
                      <a16:colId xmlns:a16="http://schemas.microsoft.com/office/drawing/2014/main" val="20008"/>
                    </a:ext>
                  </a:extLst>
                </a:gridCol>
                <a:gridCol w="609600">
                  <a:extLst>
                    <a:ext uri="{9D8B030D-6E8A-4147-A177-3AD203B41FA5}">
                      <a16:colId xmlns:a16="http://schemas.microsoft.com/office/drawing/2014/main" val="20009"/>
                    </a:ext>
                  </a:extLst>
                </a:gridCol>
              </a:tblGrid>
              <a:tr h="370840">
                <a:tc>
                  <a:txBody>
                    <a:bodyPr/>
                    <a:lstStyle/>
                    <a:p>
                      <a:pPr algn="ctr" fontAlgn="b"/>
                      <a:r>
                        <a:rPr lang="en-US" sz="1200" b="0" i="0" u="none" strike="noStrike" dirty="0">
                          <a:solidFill>
                            <a:srgbClr val="000000"/>
                          </a:solidFill>
                          <a:effectLst/>
                          <a:latin typeface="Calibri" charset="0"/>
                        </a:rPr>
                        <a:t>1</a:t>
                      </a:r>
                    </a:p>
                  </a:txBody>
                  <a:tcPr marL="12700" marR="12700" marT="12700" marB="0" anchor="ctr">
                    <a:solidFill>
                      <a:srgbClr val="990033"/>
                    </a:solidFill>
                  </a:tcPr>
                </a:tc>
                <a:tc>
                  <a:txBody>
                    <a:bodyPr/>
                    <a:lstStyle/>
                    <a:p>
                      <a:pPr algn="ctr" fontAlgn="b"/>
                      <a:r>
                        <a:rPr lang="en-US" sz="1200" b="0" i="0" u="none" strike="noStrike" dirty="0">
                          <a:solidFill>
                            <a:srgbClr val="000000"/>
                          </a:solidFill>
                          <a:effectLst/>
                          <a:latin typeface="Calibri" charset="0"/>
                        </a:rPr>
                        <a:t>3</a:t>
                      </a:r>
                    </a:p>
                  </a:txBody>
                  <a:tcPr marL="12700" marR="12700" marT="12700" marB="0" anchor="ctr">
                    <a:solidFill>
                      <a:srgbClr val="990033"/>
                    </a:solidFill>
                  </a:tcPr>
                </a:tc>
                <a:tc>
                  <a:txBody>
                    <a:bodyPr/>
                    <a:lstStyle/>
                    <a:p>
                      <a:pPr algn="ctr" fontAlgn="b"/>
                      <a:r>
                        <a:rPr lang="is-IS" sz="1200" b="0" i="0" u="none" strike="noStrike" dirty="0">
                          <a:solidFill>
                            <a:srgbClr val="000000"/>
                          </a:solidFill>
                          <a:effectLst/>
                          <a:latin typeface="Calibri" charset="0"/>
                        </a:rPr>
                        <a:t>7</a:t>
                      </a:r>
                    </a:p>
                  </a:txBody>
                  <a:tcPr marL="12700" marR="12700" marT="12700" marB="0" anchor="ctr">
                    <a:solidFill>
                      <a:srgbClr val="990033"/>
                    </a:solidFill>
                  </a:tcPr>
                </a:tc>
                <a:tc>
                  <a:txBody>
                    <a:bodyPr/>
                    <a:lstStyle/>
                    <a:p>
                      <a:pPr algn="ctr" fontAlgn="b"/>
                      <a:r>
                        <a:rPr lang="en-US" sz="1200" b="0" i="0" u="none" strike="noStrike" dirty="0">
                          <a:solidFill>
                            <a:srgbClr val="000000"/>
                          </a:solidFill>
                          <a:effectLst/>
                          <a:latin typeface="Calibri" charset="0"/>
                        </a:rPr>
                        <a:t>6</a:t>
                      </a:r>
                    </a:p>
                  </a:txBody>
                  <a:tcPr marL="12700" marR="12700" marT="12700" marB="0" anchor="ctr">
                    <a:solidFill>
                      <a:srgbClr val="990033"/>
                    </a:solidFill>
                  </a:tcPr>
                </a:tc>
                <a:tc>
                  <a:txBody>
                    <a:bodyPr/>
                    <a:lstStyle/>
                    <a:p>
                      <a:pPr algn="ctr" fontAlgn="b"/>
                      <a:r>
                        <a:rPr lang="en-US" sz="1200" b="0" i="0" u="none" strike="noStrike" dirty="0">
                          <a:solidFill>
                            <a:srgbClr val="000000"/>
                          </a:solidFill>
                          <a:effectLst/>
                          <a:latin typeface="Calibri" charset="0"/>
                        </a:rPr>
                        <a:t>7</a:t>
                      </a:r>
                    </a:p>
                  </a:txBody>
                  <a:tcPr marL="12700" marR="12700" marT="12700" marB="0" anchor="ctr">
                    <a:solidFill>
                      <a:srgbClr val="990033"/>
                    </a:solidFill>
                  </a:tcPr>
                </a:tc>
                <a:tc>
                  <a:txBody>
                    <a:bodyPr/>
                    <a:lstStyle/>
                    <a:p>
                      <a:pPr algn="ctr" fontAlgn="b"/>
                      <a:r>
                        <a:rPr lang="en-US" sz="1200" b="0" i="0" u="none" strike="noStrike" dirty="0">
                          <a:solidFill>
                            <a:srgbClr val="000000"/>
                          </a:solidFill>
                          <a:effectLst/>
                          <a:latin typeface="Calibri" charset="0"/>
                        </a:rPr>
                        <a:t>4</a:t>
                      </a:r>
                    </a:p>
                  </a:txBody>
                  <a:tcPr marL="12700" marR="12700" marT="12700" marB="0" anchor="ctr">
                    <a:solidFill>
                      <a:srgbClr val="990033"/>
                    </a:solidFill>
                  </a:tcPr>
                </a:tc>
                <a:tc>
                  <a:txBody>
                    <a:bodyPr/>
                    <a:lstStyle/>
                    <a:p>
                      <a:pPr algn="ctr" fontAlgn="b"/>
                      <a:r>
                        <a:rPr lang="en-US" sz="1200" b="0" i="0" u="none" strike="noStrike" dirty="0">
                          <a:solidFill>
                            <a:srgbClr val="000000"/>
                          </a:solidFill>
                          <a:effectLst/>
                          <a:latin typeface="Calibri" charset="0"/>
                        </a:rPr>
                        <a:t>9</a:t>
                      </a:r>
                    </a:p>
                  </a:txBody>
                  <a:tcPr marL="12700" marR="12700" marT="12700" marB="0" anchor="ctr">
                    <a:solidFill>
                      <a:srgbClr val="990033"/>
                    </a:solidFill>
                  </a:tcPr>
                </a:tc>
                <a:tc>
                  <a:txBody>
                    <a:bodyPr/>
                    <a:lstStyle/>
                    <a:p>
                      <a:pPr algn="ctr" fontAlgn="b"/>
                      <a:r>
                        <a:rPr lang="en-US" sz="1200" b="0" i="0" u="none" strike="noStrike" dirty="0">
                          <a:solidFill>
                            <a:srgbClr val="000000"/>
                          </a:solidFill>
                          <a:effectLst/>
                          <a:latin typeface="Calibri" charset="0"/>
                        </a:rPr>
                        <a:t>8</a:t>
                      </a:r>
                    </a:p>
                  </a:txBody>
                  <a:tcPr marL="12700" marR="12700" marT="12700" marB="0" anchor="ctr">
                    <a:solidFill>
                      <a:srgbClr val="990033"/>
                    </a:solidFill>
                  </a:tcPr>
                </a:tc>
                <a:tc>
                  <a:txBody>
                    <a:bodyPr/>
                    <a:lstStyle/>
                    <a:p>
                      <a:pPr algn="ctr" fontAlgn="b"/>
                      <a:r>
                        <a:rPr lang="en-US" sz="1200" b="0" i="0" u="none" strike="noStrike" dirty="0">
                          <a:solidFill>
                            <a:srgbClr val="000000"/>
                          </a:solidFill>
                          <a:effectLst/>
                          <a:latin typeface="Calibri" charset="0"/>
                        </a:rPr>
                        <a:t>10</a:t>
                      </a:r>
                    </a:p>
                  </a:txBody>
                  <a:tcPr marL="12700" marR="12700" marT="12700" marB="0" anchor="ctr">
                    <a:solidFill>
                      <a:srgbClr val="990033"/>
                    </a:solidFill>
                  </a:tcPr>
                </a:tc>
                <a:tc>
                  <a:txBody>
                    <a:bodyPr/>
                    <a:lstStyle/>
                    <a:p>
                      <a:pPr algn="ctr" fontAlgn="b"/>
                      <a:r>
                        <a:rPr lang="en-US" sz="1200" b="0" i="0" u="none" strike="noStrike" dirty="0">
                          <a:solidFill>
                            <a:srgbClr val="000000"/>
                          </a:solidFill>
                          <a:effectLst/>
                          <a:latin typeface="Calibri" charset="0"/>
                        </a:rPr>
                        <a:t>7</a:t>
                      </a:r>
                    </a:p>
                  </a:txBody>
                  <a:tcPr marL="12700" marR="12700" marT="12700" marB="0" anchor="ctr">
                    <a:solidFill>
                      <a:srgbClr val="FFFF00"/>
                    </a:solidFill>
                  </a:tcPr>
                </a:tc>
                <a:extLst>
                  <a:ext uri="{0D108BD9-81ED-4DB2-BD59-A6C34878D82A}">
                    <a16:rowId xmlns:a16="http://schemas.microsoft.com/office/drawing/2014/main" val="10000"/>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1845599913"/>
              </p:ext>
            </p:extLst>
          </p:nvPr>
        </p:nvGraphicFramePr>
        <p:xfrm>
          <a:off x="2632100" y="4629769"/>
          <a:ext cx="6096000" cy="370840"/>
        </p:xfrm>
        <a:graphic>
          <a:graphicData uri="http://schemas.openxmlformats.org/drawingml/2006/table">
            <a:tbl>
              <a:tblPr firstRow="1" bandRow="1">
                <a:tableStyleId>{5940675A-B579-460E-94D1-54222C63F5DA}</a:tableStyleId>
              </a:tblPr>
              <a:tblGrid>
                <a:gridCol w="609600">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gridCol w="609600">
                  <a:extLst>
                    <a:ext uri="{9D8B030D-6E8A-4147-A177-3AD203B41FA5}">
                      <a16:colId xmlns:a16="http://schemas.microsoft.com/office/drawing/2014/main" val="20002"/>
                    </a:ext>
                  </a:extLst>
                </a:gridCol>
                <a:gridCol w="609600">
                  <a:extLst>
                    <a:ext uri="{9D8B030D-6E8A-4147-A177-3AD203B41FA5}">
                      <a16:colId xmlns:a16="http://schemas.microsoft.com/office/drawing/2014/main" val="20003"/>
                    </a:ext>
                  </a:extLst>
                </a:gridCol>
                <a:gridCol w="609600">
                  <a:extLst>
                    <a:ext uri="{9D8B030D-6E8A-4147-A177-3AD203B41FA5}">
                      <a16:colId xmlns:a16="http://schemas.microsoft.com/office/drawing/2014/main" val="20004"/>
                    </a:ext>
                  </a:extLst>
                </a:gridCol>
                <a:gridCol w="609600">
                  <a:extLst>
                    <a:ext uri="{9D8B030D-6E8A-4147-A177-3AD203B41FA5}">
                      <a16:colId xmlns:a16="http://schemas.microsoft.com/office/drawing/2014/main" val="20005"/>
                    </a:ext>
                  </a:extLst>
                </a:gridCol>
                <a:gridCol w="609600">
                  <a:extLst>
                    <a:ext uri="{9D8B030D-6E8A-4147-A177-3AD203B41FA5}">
                      <a16:colId xmlns:a16="http://schemas.microsoft.com/office/drawing/2014/main" val="20006"/>
                    </a:ext>
                  </a:extLst>
                </a:gridCol>
                <a:gridCol w="609600">
                  <a:extLst>
                    <a:ext uri="{9D8B030D-6E8A-4147-A177-3AD203B41FA5}">
                      <a16:colId xmlns:a16="http://schemas.microsoft.com/office/drawing/2014/main" val="20007"/>
                    </a:ext>
                  </a:extLst>
                </a:gridCol>
                <a:gridCol w="609600">
                  <a:extLst>
                    <a:ext uri="{9D8B030D-6E8A-4147-A177-3AD203B41FA5}">
                      <a16:colId xmlns:a16="http://schemas.microsoft.com/office/drawing/2014/main" val="20008"/>
                    </a:ext>
                  </a:extLst>
                </a:gridCol>
                <a:gridCol w="609600">
                  <a:extLst>
                    <a:ext uri="{9D8B030D-6E8A-4147-A177-3AD203B41FA5}">
                      <a16:colId xmlns:a16="http://schemas.microsoft.com/office/drawing/2014/main" val="20009"/>
                    </a:ext>
                  </a:extLst>
                </a:gridCol>
              </a:tblGrid>
              <a:tr h="370840">
                <a:tc>
                  <a:txBody>
                    <a:bodyPr/>
                    <a:lstStyle/>
                    <a:p>
                      <a:pPr algn="ctr" fontAlgn="b"/>
                      <a:r>
                        <a:rPr lang="en-US" sz="1200" b="0" i="0" u="none" strike="noStrike" dirty="0">
                          <a:solidFill>
                            <a:srgbClr val="000000"/>
                          </a:solidFill>
                          <a:effectLst/>
                          <a:latin typeface="Calibri" charset="0"/>
                        </a:rPr>
                        <a:t>1</a:t>
                      </a:r>
                    </a:p>
                  </a:txBody>
                  <a:tcPr marL="12700" marR="12700" marT="12700" marB="0" anchor="ctr"/>
                </a:tc>
                <a:tc>
                  <a:txBody>
                    <a:bodyPr/>
                    <a:lstStyle/>
                    <a:p>
                      <a:pPr algn="ctr" fontAlgn="b"/>
                      <a:r>
                        <a:rPr lang="en-US" sz="1200" b="0" i="0" u="none" strike="noStrike">
                          <a:solidFill>
                            <a:srgbClr val="000000"/>
                          </a:solidFill>
                          <a:effectLst/>
                          <a:latin typeface="Calibri" charset="0"/>
                        </a:rPr>
                        <a:t>3</a:t>
                      </a:r>
                    </a:p>
                  </a:txBody>
                  <a:tcPr marL="12700" marR="12700" marT="12700" marB="0" anchor="ctr"/>
                </a:tc>
                <a:tc>
                  <a:txBody>
                    <a:bodyPr/>
                    <a:lstStyle/>
                    <a:p>
                      <a:pPr algn="ctr" fontAlgn="b"/>
                      <a:r>
                        <a:rPr lang="is-IS" sz="1200" b="0" i="0" u="none" strike="noStrike" dirty="0">
                          <a:solidFill>
                            <a:srgbClr val="000000"/>
                          </a:solidFill>
                          <a:effectLst/>
                          <a:latin typeface="Calibri" charset="0"/>
                        </a:rPr>
                        <a:t>7</a:t>
                      </a:r>
                    </a:p>
                  </a:txBody>
                  <a:tcPr marL="12700" marR="12700" marT="12700" marB="0" anchor="ctr"/>
                </a:tc>
                <a:tc>
                  <a:txBody>
                    <a:bodyPr/>
                    <a:lstStyle/>
                    <a:p>
                      <a:pPr algn="ctr" fontAlgn="b"/>
                      <a:r>
                        <a:rPr lang="en-US" sz="1200" b="0" i="0" u="none" strike="noStrike">
                          <a:solidFill>
                            <a:srgbClr val="000000"/>
                          </a:solidFill>
                          <a:effectLst/>
                          <a:latin typeface="Calibri" charset="0"/>
                        </a:rPr>
                        <a:t>6</a:t>
                      </a:r>
                    </a:p>
                  </a:txBody>
                  <a:tcPr marL="12700" marR="12700" marT="12700" marB="0" anchor="ctr"/>
                </a:tc>
                <a:tc>
                  <a:txBody>
                    <a:bodyPr/>
                    <a:lstStyle/>
                    <a:p>
                      <a:pPr algn="ctr" fontAlgn="b"/>
                      <a:r>
                        <a:rPr lang="en-US" sz="1200" b="0" i="0" u="none" strike="noStrike" dirty="0">
                          <a:solidFill>
                            <a:srgbClr val="000000"/>
                          </a:solidFill>
                          <a:effectLst/>
                          <a:latin typeface="Calibri" charset="0"/>
                        </a:rPr>
                        <a:t>7</a:t>
                      </a:r>
                    </a:p>
                  </a:txBody>
                  <a:tcPr marL="12700" marR="12700" marT="12700" marB="0" anchor="ctr"/>
                </a:tc>
                <a:tc>
                  <a:txBody>
                    <a:bodyPr/>
                    <a:lstStyle/>
                    <a:p>
                      <a:pPr algn="ctr" fontAlgn="b"/>
                      <a:r>
                        <a:rPr lang="en-US" sz="1200" b="0" i="0" u="none" strike="noStrike" dirty="0">
                          <a:solidFill>
                            <a:srgbClr val="000000"/>
                          </a:solidFill>
                          <a:effectLst/>
                          <a:latin typeface="Calibri" charset="0"/>
                        </a:rPr>
                        <a:t>4</a:t>
                      </a:r>
                    </a:p>
                  </a:txBody>
                  <a:tcPr marL="12700" marR="12700" marT="12700" marB="0" anchor="ctr"/>
                </a:tc>
                <a:tc>
                  <a:txBody>
                    <a:bodyPr/>
                    <a:lstStyle/>
                    <a:p>
                      <a:pPr algn="ctr" fontAlgn="b"/>
                      <a:r>
                        <a:rPr lang="en-US" sz="1200" b="0" i="0" u="none" strike="noStrike" dirty="0">
                          <a:solidFill>
                            <a:srgbClr val="000000"/>
                          </a:solidFill>
                          <a:effectLst/>
                          <a:latin typeface="Calibri" charset="0"/>
                        </a:rPr>
                        <a:t>7</a:t>
                      </a:r>
                    </a:p>
                  </a:txBody>
                  <a:tcPr marL="12700" marR="12700" marT="12700" marB="0" anchor="ctr">
                    <a:solidFill>
                      <a:schemeClr val="bg1">
                        <a:lumMod val="65000"/>
                      </a:schemeClr>
                    </a:solidFill>
                  </a:tcPr>
                </a:tc>
                <a:tc>
                  <a:txBody>
                    <a:bodyPr/>
                    <a:lstStyle/>
                    <a:p>
                      <a:pPr algn="ctr" fontAlgn="b"/>
                      <a:r>
                        <a:rPr lang="en-US" sz="1200" b="0" i="0" u="none" strike="noStrike">
                          <a:solidFill>
                            <a:srgbClr val="000000"/>
                          </a:solidFill>
                          <a:effectLst/>
                          <a:latin typeface="Calibri" charset="0"/>
                        </a:rPr>
                        <a:t>8</a:t>
                      </a:r>
                    </a:p>
                  </a:txBody>
                  <a:tcPr marL="12700" marR="12700" marT="12700" marB="0" anchor="ctr"/>
                </a:tc>
                <a:tc>
                  <a:txBody>
                    <a:bodyPr/>
                    <a:lstStyle/>
                    <a:p>
                      <a:pPr algn="ctr" fontAlgn="b"/>
                      <a:r>
                        <a:rPr lang="en-US" sz="1200" b="0" i="0" u="none" strike="noStrike">
                          <a:solidFill>
                            <a:srgbClr val="000000"/>
                          </a:solidFill>
                          <a:effectLst/>
                          <a:latin typeface="Calibri" charset="0"/>
                        </a:rPr>
                        <a:t>10</a:t>
                      </a:r>
                    </a:p>
                  </a:txBody>
                  <a:tcPr marL="12700" marR="12700" marT="12700" marB="0" anchor="ctr"/>
                </a:tc>
                <a:tc>
                  <a:txBody>
                    <a:bodyPr/>
                    <a:lstStyle/>
                    <a:p>
                      <a:pPr algn="ctr" fontAlgn="b"/>
                      <a:r>
                        <a:rPr lang="en-US" sz="1200" b="0" i="0" u="none" strike="noStrike" dirty="0">
                          <a:solidFill>
                            <a:srgbClr val="000000"/>
                          </a:solidFill>
                          <a:effectLst/>
                          <a:latin typeface="Calibri" charset="0"/>
                        </a:rPr>
                        <a:t>9</a:t>
                      </a:r>
                    </a:p>
                  </a:txBody>
                  <a:tcPr marL="12700" marR="12700" marT="12700" marB="0" anchor="ctr"/>
                </a:tc>
                <a:extLst>
                  <a:ext uri="{0D108BD9-81ED-4DB2-BD59-A6C34878D82A}">
                    <a16:rowId xmlns:a16="http://schemas.microsoft.com/office/drawing/2014/main" val="10000"/>
                  </a:ext>
                </a:extLst>
              </a:tr>
            </a:tbl>
          </a:graphicData>
        </a:graphic>
      </p:graphicFrame>
      <mc:AlternateContent xmlns:mc="http://schemas.openxmlformats.org/markup-compatibility/2006" xmlns:a14="http://schemas.microsoft.com/office/drawing/2010/main">
        <mc:Choice Requires="a14">
          <p:sp>
            <p:nvSpPr>
              <p:cNvPr id="8" name="内容占位符 2">
                <a:extLst>
                  <a:ext uri="{FF2B5EF4-FFF2-40B4-BE49-F238E27FC236}">
                    <a16:creationId xmlns:a16="http://schemas.microsoft.com/office/drawing/2014/main" id="{695650C2-5671-465D-899C-26F96972CAAB}"/>
                  </a:ext>
                </a:extLst>
              </p:cNvPr>
              <p:cNvSpPr>
                <a:spLocks noGrp="1"/>
              </p:cNvSpPr>
              <p:nvPr>
                <p:ph idx="1"/>
              </p:nvPr>
            </p:nvSpPr>
            <p:spPr>
              <a:xfrm>
                <a:off x="274387" y="34412"/>
                <a:ext cx="8653855" cy="2861407"/>
              </a:xfrm>
            </p:spPr>
            <p:txBody>
              <a:bodyPr/>
              <a:lstStyle/>
              <a:p>
                <a:r>
                  <a:rPr lang="en-US" altLang="zh-CN" sz="1800" dirty="0">
                    <a:solidFill>
                      <a:srgbClr val="003399"/>
                    </a:solidFill>
                    <a:cs typeface="Calibri" panose="020F0502020204030204" pitchFamily="34" charset="0"/>
                  </a:rPr>
                  <a:t>(b) The </a:t>
                </a:r>
                <a:r>
                  <a:rPr lang="en-US" altLang="zh-CN" sz="1800" dirty="0">
                    <a:solidFill>
                      <a:srgbClr val="003399"/>
                    </a:solidFill>
                    <a:ea typeface="MS Mincho" panose="02020609040205080304" pitchFamily="49" charset="-128"/>
                    <a:cs typeface="Calibri" panose="020F0502020204030204" pitchFamily="34" charset="0"/>
                  </a:rPr>
                  <a:t>PARTITION</a:t>
                </a:r>
                <a:r>
                  <a:rPr lang="en-US" altLang="zh-CN" sz="1800" dirty="0">
                    <a:solidFill>
                      <a:srgbClr val="003399"/>
                    </a:solidFill>
                    <a:cs typeface="Calibri" panose="020F0502020204030204" pitchFamily="34" charset="0"/>
                  </a:rPr>
                  <a:t> procedure taught returns an index </a:t>
                </a:r>
                <a14:m>
                  <m:oMath xmlns:m="http://schemas.openxmlformats.org/officeDocument/2006/math">
                    <m:r>
                      <a:rPr lang="en-US" altLang="zh-CN" sz="1800" i="1" dirty="0" smtClean="0">
                        <a:solidFill>
                          <a:srgbClr val="003399"/>
                        </a:solidFill>
                        <a:latin typeface="Cambria Math" panose="02040503050406030204" pitchFamily="18" charset="0"/>
                      </a:rPr>
                      <m:t>𝑞</m:t>
                    </m:r>
                  </m:oMath>
                </a14:m>
                <a:r>
                  <a:rPr lang="en-US" altLang="zh-CN" sz="1800" dirty="0">
                    <a:solidFill>
                      <a:srgbClr val="003399"/>
                    </a:solidFill>
                    <a:cs typeface="Calibri" panose="020F0502020204030204" pitchFamily="34" charset="0"/>
                  </a:rPr>
                  <a:t> such that each element of </a:t>
                </a:r>
                <a14:m>
                  <m:oMath xmlns:m="http://schemas.openxmlformats.org/officeDocument/2006/math">
                    <m:r>
                      <a:rPr lang="en-US" altLang="zh-CN" sz="1800" b="0" i="1" smtClean="0">
                        <a:solidFill>
                          <a:srgbClr val="003399"/>
                        </a:solidFill>
                        <a:latin typeface="Cambria Math" panose="02040503050406030204" pitchFamily="18" charset="0"/>
                      </a:rPr>
                      <m:t>𝐴</m:t>
                    </m:r>
                    <m:r>
                      <a:rPr lang="en-US" altLang="zh-CN" sz="1800" b="0" i="1" smtClean="0">
                        <a:solidFill>
                          <a:srgbClr val="003399"/>
                        </a:solidFill>
                        <a:latin typeface="Cambria Math" panose="02040503050406030204" pitchFamily="18" charset="0"/>
                      </a:rPr>
                      <m:t>[</m:t>
                    </m:r>
                    <m:r>
                      <a:rPr lang="en-US" altLang="zh-CN" sz="1800" b="0" i="1" smtClean="0">
                        <a:solidFill>
                          <a:srgbClr val="003399"/>
                        </a:solidFill>
                        <a:latin typeface="Cambria Math" panose="02040503050406030204" pitchFamily="18" charset="0"/>
                      </a:rPr>
                      <m:t>𝑝</m:t>
                    </m:r>
                    <m:r>
                      <a:rPr lang="en-US" altLang="zh-CN" sz="1800" b="0" i="1" smtClean="0">
                        <a:solidFill>
                          <a:srgbClr val="003399"/>
                        </a:solidFill>
                        <a:latin typeface="Cambria Math" panose="02040503050406030204" pitchFamily="18" charset="0"/>
                      </a:rPr>
                      <m:t>⋯</m:t>
                    </m:r>
                    <m:r>
                      <a:rPr lang="en-US" altLang="zh-CN" sz="1800" b="0" i="1" smtClean="0">
                        <a:solidFill>
                          <a:srgbClr val="003399"/>
                        </a:solidFill>
                        <a:latin typeface="Cambria Math" panose="02040503050406030204" pitchFamily="18" charset="0"/>
                      </a:rPr>
                      <m:t>𝑞</m:t>
                    </m:r>
                    <m:r>
                      <a:rPr lang="en-US" altLang="zh-CN" sz="1800" b="0" i="1" smtClean="0">
                        <a:solidFill>
                          <a:srgbClr val="003399"/>
                        </a:solidFill>
                        <a:latin typeface="Cambria Math" panose="02040503050406030204" pitchFamily="18" charset="0"/>
                      </a:rPr>
                      <m:t>−1]</m:t>
                    </m:r>
                  </m:oMath>
                </a14:m>
                <a:r>
                  <a:rPr lang="en-US" altLang="zh-CN" sz="1800" dirty="0">
                    <a:solidFill>
                      <a:srgbClr val="003399"/>
                    </a:solidFill>
                    <a:cs typeface="Calibri" panose="020F0502020204030204" pitchFamily="34" charset="0"/>
                  </a:rPr>
                  <a:t> is   </a:t>
                </a:r>
                <a14:m>
                  <m:oMath xmlns:m="http://schemas.openxmlformats.org/officeDocument/2006/math">
                    <m:r>
                      <a:rPr lang="en-US" altLang="zh-CN" sz="1800" i="1" smtClean="0">
                        <a:solidFill>
                          <a:srgbClr val="003399"/>
                        </a:solidFill>
                        <a:latin typeface="Cambria Math" panose="02040503050406030204" pitchFamily="18" charset="0"/>
                        <a:ea typeface="Cambria Math" panose="02040503050406030204" pitchFamily="18" charset="0"/>
                        <a:cs typeface="Calibri" panose="020F0502020204030204" pitchFamily="34" charset="0"/>
                      </a:rPr>
                      <m:t>≤</m:t>
                    </m:r>
                  </m:oMath>
                </a14:m>
                <a:r>
                  <a:rPr lang="en-US" altLang="zh-CN" sz="1800" dirty="0">
                    <a:solidFill>
                      <a:srgbClr val="003399"/>
                    </a:solidFill>
                    <a:cs typeface="Calibri" panose="020F0502020204030204" pitchFamily="34" charset="0"/>
                  </a:rPr>
                  <a:t>   </a:t>
                </a:r>
                <a14:m>
                  <m:oMath xmlns:m="http://schemas.openxmlformats.org/officeDocument/2006/math">
                    <m:r>
                      <a:rPr lang="en-US" altLang="zh-CN" sz="1800" i="1" dirty="0" smtClean="0">
                        <a:solidFill>
                          <a:srgbClr val="003399"/>
                        </a:solidFill>
                        <a:latin typeface="Cambria Math" panose="02040503050406030204" pitchFamily="18" charset="0"/>
                      </a:rPr>
                      <m:t>𝐴</m:t>
                    </m:r>
                    <m:r>
                      <a:rPr lang="en-US" altLang="zh-CN" sz="1800" i="1" dirty="0" smtClean="0">
                        <a:solidFill>
                          <a:srgbClr val="003399"/>
                        </a:solidFill>
                        <a:latin typeface="Cambria Math" panose="02040503050406030204" pitchFamily="18" charset="0"/>
                      </a:rPr>
                      <m:t>[</m:t>
                    </m:r>
                    <m:r>
                      <a:rPr lang="en-US" altLang="zh-CN" sz="1800" i="1" dirty="0" smtClean="0">
                        <a:solidFill>
                          <a:srgbClr val="003399"/>
                        </a:solidFill>
                        <a:latin typeface="Cambria Math" panose="02040503050406030204" pitchFamily="18" charset="0"/>
                      </a:rPr>
                      <m:t>𝑞</m:t>
                    </m:r>
                    <m:r>
                      <a:rPr lang="en-US" altLang="zh-CN" sz="1800" i="1" dirty="0" smtClean="0">
                        <a:solidFill>
                          <a:srgbClr val="003399"/>
                        </a:solidFill>
                        <a:latin typeface="Cambria Math" panose="02040503050406030204" pitchFamily="18" charset="0"/>
                      </a:rPr>
                      <m:t>]</m:t>
                    </m:r>
                  </m:oMath>
                </a14:m>
                <a:r>
                  <a:rPr lang="en-US" altLang="zh-CN" sz="1800" dirty="0">
                    <a:solidFill>
                      <a:srgbClr val="003399"/>
                    </a:solidFill>
                    <a:cs typeface="Calibri" panose="020F0502020204030204" pitchFamily="34" charset="0"/>
                  </a:rPr>
                  <a:t> and each element of </a:t>
                </a:r>
                <a14:m>
                  <m:oMath xmlns:m="http://schemas.openxmlformats.org/officeDocument/2006/math">
                    <m:r>
                      <a:rPr lang="en-US" altLang="zh-CN" sz="1800" i="1" dirty="0" smtClean="0">
                        <a:solidFill>
                          <a:srgbClr val="003399"/>
                        </a:solidFill>
                        <a:latin typeface="Cambria Math" panose="02040503050406030204" pitchFamily="18" charset="0"/>
                      </a:rPr>
                      <m:t>𝐴</m:t>
                    </m:r>
                    <m:r>
                      <a:rPr lang="en-US" altLang="zh-CN" sz="1800" i="1" dirty="0" smtClean="0">
                        <a:solidFill>
                          <a:srgbClr val="003399"/>
                        </a:solidFill>
                        <a:latin typeface="Cambria Math" panose="02040503050406030204" pitchFamily="18" charset="0"/>
                      </a:rPr>
                      <m:t>[</m:t>
                    </m:r>
                    <m:r>
                      <a:rPr lang="en-US" altLang="zh-CN" sz="1800" i="1" dirty="0" smtClean="0">
                        <a:solidFill>
                          <a:srgbClr val="003399"/>
                        </a:solidFill>
                        <a:latin typeface="Cambria Math" panose="02040503050406030204" pitchFamily="18" charset="0"/>
                      </a:rPr>
                      <m:t>𝑞</m:t>
                    </m:r>
                    <m:r>
                      <a:rPr lang="en-US" altLang="zh-CN" sz="1800" i="1" dirty="0" smtClean="0">
                        <a:solidFill>
                          <a:srgbClr val="003399"/>
                        </a:solidFill>
                        <a:latin typeface="Cambria Math" panose="02040503050406030204" pitchFamily="18" charset="0"/>
                      </a:rPr>
                      <m:t>+1⋯</m:t>
                    </m:r>
                    <m:r>
                      <a:rPr lang="en-US" altLang="zh-CN" sz="1800" i="1" dirty="0" smtClean="0">
                        <a:solidFill>
                          <a:srgbClr val="003399"/>
                        </a:solidFill>
                        <a:latin typeface="Cambria Math" panose="02040503050406030204" pitchFamily="18" charset="0"/>
                      </a:rPr>
                      <m:t>𝑟</m:t>
                    </m:r>
                    <m:r>
                      <a:rPr lang="en-US" altLang="zh-CN" sz="1800" i="1" dirty="0" smtClean="0">
                        <a:solidFill>
                          <a:srgbClr val="003399"/>
                        </a:solidFill>
                        <a:latin typeface="Cambria Math" panose="02040503050406030204" pitchFamily="18" charset="0"/>
                      </a:rPr>
                      <m:t> ] </m:t>
                    </m:r>
                  </m:oMath>
                </a14:m>
                <a:r>
                  <a:rPr lang="en-US" altLang="zh-CN" sz="1800" dirty="0">
                    <a:solidFill>
                      <a:srgbClr val="003399"/>
                    </a:solidFill>
                    <a:cs typeface="Calibri" panose="020F0502020204030204" pitchFamily="34" charset="0"/>
                  </a:rPr>
                  <a:t>is &gt; </a:t>
                </a:r>
                <a14:m>
                  <m:oMath xmlns:m="http://schemas.openxmlformats.org/officeDocument/2006/math">
                    <m:r>
                      <a:rPr lang="en-US" altLang="zh-CN" sz="1800" i="1" dirty="0" smtClean="0">
                        <a:solidFill>
                          <a:srgbClr val="003399"/>
                        </a:solidFill>
                        <a:latin typeface="Cambria Math" panose="02040503050406030204" pitchFamily="18" charset="0"/>
                      </a:rPr>
                      <m:t>𝐴</m:t>
                    </m:r>
                    <m:r>
                      <a:rPr lang="en-US" altLang="zh-CN" sz="1800" i="1" dirty="0" smtClean="0">
                        <a:solidFill>
                          <a:srgbClr val="003399"/>
                        </a:solidFill>
                        <a:latin typeface="Cambria Math" panose="02040503050406030204" pitchFamily="18" charset="0"/>
                      </a:rPr>
                      <m:t>[</m:t>
                    </m:r>
                    <m:r>
                      <a:rPr lang="en-US" altLang="zh-CN" sz="1800" i="1" dirty="0" smtClean="0">
                        <a:solidFill>
                          <a:srgbClr val="003399"/>
                        </a:solidFill>
                        <a:latin typeface="Cambria Math" panose="02040503050406030204" pitchFamily="18" charset="0"/>
                      </a:rPr>
                      <m:t>𝑞</m:t>
                    </m:r>
                    <m:r>
                      <a:rPr lang="en-US" altLang="zh-CN" sz="1800" i="1" dirty="0" smtClean="0">
                        <a:solidFill>
                          <a:srgbClr val="003399"/>
                        </a:solidFill>
                        <a:latin typeface="Cambria Math" panose="02040503050406030204" pitchFamily="18" charset="0"/>
                      </a:rPr>
                      <m:t>]</m:t>
                    </m:r>
                  </m:oMath>
                </a14:m>
                <a:r>
                  <a:rPr lang="en-US" altLang="zh-CN" sz="1800" dirty="0">
                    <a:solidFill>
                      <a:srgbClr val="003399"/>
                    </a:solidFill>
                    <a:cs typeface="Calibri" panose="020F0502020204030204" pitchFamily="34" charset="0"/>
                  </a:rPr>
                  <a:t>.</a:t>
                </a:r>
              </a:p>
              <a:p>
                <a:endParaRPr lang="en-US" altLang="zh-CN" sz="1800" dirty="0">
                  <a:solidFill>
                    <a:srgbClr val="003399"/>
                  </a:solidFill>
                  <a:cs typeface="Calibri" panose="020F0502020204030204" pitchFamily="34" charset="0"/>
                </a:endParaRPr>
              </a:p>
              <a:p>
                <a:pPr marL="395288" lvl="2" indent="0">
                  <a:buNone/>
                </a:pPr>
                <a:r>
                  <a:rPr lang="en-US" altLang="zh-CN" sz="1800" dirty="0">
                    <a:solidFill>
                      <a:srgbClr val="003399"/>
                    </a:solidFill>
                    <a:cs typeface="Calibri" panose="020F0502020204030204" pitchFamily="34" charset="0"/>
                  </a:rPr>
                  <a:t>Modify </a:t>
                </a:r>
                <a:r>
                  <a:rPr lang="en-US" altLang="zh-CN" sz="1800" dirty="0">
                    <a:solidFill>
                      <a:srgbClr val="003399"/>
                    </a:solidFill>
                    <a:ea typeface="MS Mincho" panose="02020609040205080304" pitchFamily="49" charset="-128"/>
                    <a:cs typeface="Calibri" panose="020F0502020204030204" pitchFamily="34" charset="0"/>
                  </a:rPr>
                  <a:t>PARTITION</a:t>
                </a:r>
                <a:r>
                  <a:rPr lang="en-US" altLang="zh-CN" sz="1800" dirty="0">
                    <a:solidFill>
                      <a:srgbClr val="003399"/>
                    </a:solidFill>
                    <a:cs typeface="Calibri" panose="020F0502020204030204" pitchFamily="34" charset="0"/>
                  </a:rPr>
                  <a:t> to produce a new procedure </a:t>
                </a:r>
                <a:r>
                  <a:rPr lang="en-US" altLang="zh-CN" sz="1800" dirty="0">
                    <a:solidFill>
                      <a:srgbClr val="003399"/>
                    </a:solidFill>
                    <a:ea typeface="MS Mincho" panose="02020609040205080304" pitchFamily="49" charset="-128"/>
                    <a:cs typeface="Calibri" panose="020F0502020204030204" pitchFamily="34" charset="0"/>
                  </a:rPr>
                  <a:t>PARTITION’</a:t>
                </a:r>
                <a14:m>
                  <m:oMath xmlns:m="http://schemas.openxmlformats.org/officeDocument/2006/math">
                    <m:r>
                      <a:rPr lang="en-US" altLang="zh-CN" sz="1800" b="0" i="1" smtClean="0">
                        <a:solidFill>
                          <a:srgbClr val="003399"/>
                        </a:solidFill>
                        <a:latin typeface="Cambria Math" panose="02040503050406030204" pitchFamily="18" charset="0"/>
                        <a:ea typeface="MS Mincho" panose="02020609040205080304" pitchFamily="49" charset="-128"/>
                      </a:rPr>
                      <m:t> (</m:t>
                    </m:r>
                    <m:r>
                      <a:rPr lang="en-US" altLang="zh-CN" sz="1800" b="0" i="1" smtClean="0">
                        <a:solidFill>
                          <a:srgbClr val="003399"/>
                        </a:solidFill>
                        <a:latin typeface="Cambria Math" panose="02040503050406030204" pitchFamily="18" charset="0"/>
                        <a:ea typeface="MS Mincho" panose="02020609040205080304" pitchFamily="49" charset="-128"/>
                      </a:rPr>
                      <m:t>𝐴</m:t>
                    </m:r>
                    <m:r>
                      <a:rPr lang="en-US" altLang="zh-CN" sz="1800" b="0" i="1" smtClean="0">
                        <a:solidFill>
                          <a:srgbClr val="003399"/>
                        </a:solidFill>
                        <a:latin typeface="Cambria Math" panose="02040503050406030204" pitchFamily="18" charset="0"/>
                        <a:ea typeface="MS Mincho" panose="02020609040205080304" pitchFamily="49" charset="-128"/>
                      </a:rPr>
                      <m:t>,</m:t>
                    </m:r>
                    <m:r>
                      <a:rPr lang="en-US" altLang="zh-CN" sz="1800" b="0" i="1" smtClean="0">
                        <a:solidFill>
                          <a:srgbClr val="003399"/>
                        </a:solidFill>
                        <a:latin typeface="Cambria Math" panose="02040503050406030204" pitchFamily="18" charset="0"/>
                        <a:ea typeface="MS Mincho" panose="02020609040205080304" pitchFamily="49" charset="-128"/>
                      </a:rPr>
                      <m:t>𝑝</m:t>
                    </m:r>
                    <m:r>
                      <a:rPr lang="en-US" altLang="zh-CN" sz="1800" b="0" i="1" smtClean="0">
                        <a:solidFill>
                          <a:srgbClr val="003399"/>
                        </a:solidFill>
                        <a:latin typeface="Cambria Math" panose="02040503050406030204" pitchFamily="18" charset="0"/>
                        <a:ea typeface="MS Mincho" panose="02020609040205080304" pitchFamily="49" charset="-128"/>
                      </a:rPr>
                      <m:t>,</m:t>
                    </m:r>
                    <m:r>
                      <a:rPr lang="en-US" altLang="zh-CN" sz="1800" b="0" i="1" smtClean="0">
                        <a:solidFill>
                          <a:srgbClr val="003399"/>
                        </a:solidFill>
                        <a:latin typeface="Cambria Math" panose="02040503050406030204" pitchFamily="18" charset="0"/>
                        <a:ea typeface="MS Mincho" panose="02020609040205080304" pitchFamily="49" charset="-128"/>
                      </a:rPr>
                      <m:t>𝑟</m:t>
                    </m:r>
                    <m:r>
                      <a:rPr lang="en-US" altLang="zh-CN" sz="1800" b="0" i="1" smtClean="0">
                        <a:solidFill>
                          <a:srgbClr val="003399"/>
                        </a:solidFill>
                        <a:latin typeface="Cambria Math" panose="02040503050406030204" pitchFamily="18" charset="0"/>
                        <a:ea typeface="MS Mincho" panose="02020609040205080304" pitchFamily="49" charset="-128"/>
                      </a:rPr>
                      <m:t>)</m:t>
                    </m:r>
                  </m:oMath>
                </a14:m>
                <a:r>
                  <a:rPr lang="en-US" altLang="zh-CN" sz="1800" dirty="0">
                    <a:solidFill>
                      <a:srgbClr val="003399"/>
                    </a:solidFill>
                    <a:cs typeface="Calibri" panose="020F0502020204030204" pitchFamily="34" charset="0"/>
                  </a:rPr>
                  <a:t>, which permutes the elements of </a:t>
                </a:r>
                <a14:m>
                  <m:oMath xmlns:m="http://schemas.openxmlformats.org/officeDocument/2006/math">
                    <m:r>
                      <a:rPr lang="en-US" altLang="zh-CN" sz="1800" i="1">
                        <a:solidFill>
                          <a:srgbClr val="003399"/>
                        </a:solidFill>
                        <a:latin typeface="Cambria Math" panose="02040503050406030204" pitchFamily="18" charset="0"/>
                      </a:rPr>
                      <m:t>𝐴</m:t>
                    </m:r>
                    <m:r>
                      <a:rPr lang="en-US" altLang="zh-CN" sz="1800" i="1">
                        <a:solidFill>
                          <a:srgbClr val="003399"/>
                        </a:solidFill>
                        <a:latin typeface="Cambria Math" panose="02040503050406030204" pitchFamily="18" charset="0"/>
                      </a:rPr>
                      <m:t>[</m:t>
                    </m:r>
                    <m:r>
                      <a:rPr lang="en-US" altLang="zh-CN" sz="1800" i="1">
                        <a:solidFill>
                          <a:srgbClr val="003399"/>
                        </a:solidFill>
                        <a:latin typeface="Cambria Math" panose="02040503050406030204" pitchFamily="18" charset="0"/>
                      </a:rPr>
                      <m:t>𝑝</m:t>
                    </m:r>
                    <m:r>
                      <a:rPr lang="en-US" altLang="zh-CN" sz="1800" i="1">
                        <a:solidFill>
                          <a:srgbClr val="003399"/>
                        </a:solidFill>
                        <a:latin typeface="Cambria Math" panose="02040503050406030204" pitchFamily="18" charset="0"/>
                      </a:rPr>
                      <m:t>⋯</m:t>
                    </m:r>
                    <m:r>
                      <a:rPr lang="en-US" altLang="zh-CN" sz="1800" b="0" i="1" smtClean="0">
                        <a:solidFill>
                          <a:srgbClr val="003399"/>
                        </a:solidFill>
                        <a:latin typeface="Cambria Math" panose="02040503050406030204" pitchFamily="18" charset="0"/>
                      </a:rPr>
                      <m:t>𝑟</m:t>
                    </m:r>
                    <m:r>
                      <a:rPr lang="en-US" altLang="zh-CN" sz="1800" i="1">
                        <a:solidFill>
                          <a:srgbClr val="003399"/>
                        </a:solidFill>
                        <a:latin typeface="Cambria Math" panose="02040503050406030204" pitchFamily="18" charset="0"/>
                      </a:rPr>
                      <m:t>] </m:t>
                    </m:r>
                  </m:oMath>
                </a14:m>
                <a:r>
                  <a:rPr lang="en-US" altLang="zh-CN" sz="1800" dirty="0">
                    <a:solidFill>
                      <a:srgbClr val="003399"/>
                    </a:solidFill>
                    <a:cs typeface="Calibri" panose="020F0502020204030204" pitchFamily="34" charset="0"/>
                  </a:rPr>
                  <a:t>and returns two indices </a:t>
                </a:r>
                <a14:m>
                  <m:oMath xmlns:m="http://schemas.openxmlformats.org/officeDocument/2006/math">
                    <m:r>
                      <a:rPr lang="en-US" altLang="zh-CN" sz="1800" i="1" dirty="0" smtClean="0">
                        <a:solidFill>
                          <a:srgbClr val="003399"/>
                        </a:solidFill>
                        <a:latin typeface="Cambria Math" panose="02040503050406030204" pitchFamily="18" charset="0"/>
                      </a:rPr>
                      <m:t>𝑞</m:t>
                    </m:r>
                    <m:r>
                      <a:rPr lang="en-US" altLang="zh-CN" sz="1800" i="1" dirty="0" smtClean="0">
                        <a:solidFill>
                          <a:srgbClr val="003399"/>
                        </a:solidFill>
                        <a:latin typeface="Cambria Math" panose="02040503050406030204" pitchFamily="18" charset="0"/>
                      </a:rPr>
                      <m:t>, </m:t>
                    </m:r>
                    <m:r>
                      <a:rPr lang="en-US" altLang="zh-CN" sz="1800" i="1" dirty="0" smtClean="0">
                        <a:solidFill>
                          <a:srgbClr val="003399"/>
                        </a:solidFill>
                        <a:latin typeface="Cambria Math" panose="02040503050406030204" pitchFamily="18" charset="0"/>
                      </a:rPr>
                      <m:t>𝑡</m:t>
                    </m:r>
                  </m:oMath>
                </a14:m>
                <a:r>
                  <a:rPr lang="en-US" altLang="zh-CN" sz="1800" dirty="0">
                    <a:solidFill>
                      <a:srgbClr val="003399"/>
                    </a:solidFill>
                    <a:cs typeface="Calibri" panose="020F0502020204030204" pitchFamily="34" charset="0"/>
                  </a:rPr>
                  <a:t>, where </a:t>
                </a:r>
                <a14:m>
                  <m:oMath xmlns:m="http://schemas.openxmlformats.org/officeDocument/2006/math">
                    <m:r>
                      <a:rPr lang="en-US" altLang="zh-CN" sz="1800" i="1" dirty="0" smtClean="0">
                        <a:solidFill>
                          <a:srgbClr val="003399"/>
                        </a:solidFill>
                        <a:latin typeface="Cambria Math" panose="02040503050406030204" pitchFamily="18" charset="0"/>
                      </a:rPr>
                      <m:t>𝑝</m:t>
                    </m:r>
                    <m:r>
                      <a:rPr lang="en-US" altLang="zh-CN" sz="1800" b="0" i="1" dirty="0" smtClean="0">
                        <a:solidFill>
                          <a:srgbClr val="003399"/>
                        </a:solidFill>
                        <a:latin typeface="Cambria Math" panose="02040503050406030204" pitchFamily="18" charset="0"/>
                      </a:rPr>
                      <m:t>≤</m:t>
                    </m:r>
                    <m:r>
                      <a:rPr lang="en-US" altLang="zh-CN" sz="1800" i="1" dirty="0" smtClean="0">
                        <a:solidFill>
                          <a:srgbClr val="003399"/>
                        </a:solidFill>
                        <a:latin typeface="Cambria Math" panose="02040503050406030204" pitchFamily="18" charset="0"/>
                      </a:rPr>
                      <m:t>𝑞</m:t>
                    </m:r>
                    <m:r>
                      <a:rPr lang="en-US" altLang="zh-CN" sz="1800" b="0" i="1" dirty="0" smtClean="0">
                        <a:solidFill>
                          <a:srgbClr val="003399"/>
                        </a:solidFill>
                        <a:latin typeface="Cambria Math" panose="02040503050406030204" pitchFamily="18" charset="0"/>
                      </a:rPr>
                      <m:t>≤</m:t>
                    </m:r>
                    <m:r>
                      <a:rPr lang="en-US" altLang="zh-CN" sz="1800" i="1" dirty="0" smtClean="0">
                        <a:solidFill>
                          <a:srgbClr val="003399"/>
                        </a:solidFill>
                        <a:latin typeface="Cambria Math" panose="02040503050406030204" pitchFamily="18" charset="0"/>
                      </a:rPr>
                      <m:t>𝑡</m:t>
                    </m:r>
                    <m:r>
                      <a:rPr lang="en-US" altLang="zh-CN" sz="1800" b="0" i="1" dirty="0" smtClean="0">
                        <a:solidFill>
                          <a:srgbClr val="003399"/>
                        </a:solidFill>
                        <a:latin typeface="Cambria Math" panose="02040503050406030204" pitchFamily="18" charset="0"/>
                      </a:rPr>
                      <m:t>≤</m:t>
                    </m:r>
                    <m:r>
                      <a:rPr lang="en-US" altLang="zh-CN" sz="1800" i="1" dirty="0" smtClean="0">
                        <a:solidFill>
                          <a:srgbClr val="003399"/>
                        </a:solidFill>
                        <a:latin typeface="Cambria Math" panose="02040503050406030204" pitchFamily="18" charset="0"/>
                      </a:rPr>
                      <m:t>𝑟</m:t>
                    </m:r>
                  </m:oMath>
                </a14:m>
                <a:r>
                  <a:rPr lang="en-US" altLang="zh-CN" sz="1800" dirty="0">
                    <a:solidFill>
                      <a:srgbClr val="003399"/>
                    </a:solidFill>
                    <a:cs typeface="Calibri" panose="020F0502020204030204" pitchFamily="34" charset="0"/>
                  </a:rPr>
                  <a:t>, such that</a:t>
                </a:r>
              </a:p>
              <a:p>
                <a:pPr marL="1323975" lvl="3" indent="-342900">
                  <a:buFont typeface="Arial" panose="020B0604020202020204" pitchFamily="34" charset="0"/>
                  <a:buChar char="•"/>
                </a:pPr>
                <a:r>
                  <a:rPr lang="en-US" altLang="zh-CN" sz="1800" dirty="0">
                    <a:solidFill>
                      <a:srgbClr val="003399"/>
                    </a:solidFill>
                    <a:cs typeface="Calibri" panose="020F0502020204030204" pitchFamily="34" charset="0"/>
                  </a:rPr>
                  <a:t> all elements of </a:t>
                </a:r>
                <a14:m>
                  <m:oMath xmlns:m="http://schemas.openxmlformats.org/officeDocument/2006/math">
                    <m:r>
                      <a:rPr lang="en-US" altLang="zh-CN" sz="1800" i="1">
                        <a:solidFill>
                          <a:srgbClr val="003399"/>
                        </a:solidFill>
                        <a:latin typeface="Cambria Math" panose="02040503050406030204" pitchFamily="18" charset="0"/>
                      </a:rPr>
                      <m:t>𝐴</m:t>
                    </m:r>
                    <m:r>
                      <a:rPr lang="en-US" altLang="zh-CN" sz="1800" i="1">
                        <a:solidFill>
                          <a:srgbClr val="003399"/>
                        </a:solidFill>
                        <a:latin typeface="Cambria Math" panose="02040503050406030204" pitchFamily="18" charset="0"/>
                      </a:rPr>
                      <m:t>[</m:t>
                    </m:r>
                    <m:r>
                      <a:rPr lang="en-US" altLang="zh-CN" sz="1800" b="0" i="1" smtClean="0">
                        <a:solidFill>
                          <a:srgbClr val="003399"/>
                        </a:solidFill>
                        <a:latin typeface="Cambria Math" panose="02040503050406030204" pitchFamily="18" charset="0"/>
                      </a:rPr>
                      <m:t>𝑞</m:t>
                    </m:r>
                    <m:r>
                      <a:rPr lang="en-US" altLang="zh-CN" sz="1800" i="1">
                        <a:solidFill>
                          <a:srgbClr val="003399"/>
                        </a:solidFill>
                        <a:latin typeface="Cambria Math" panose="02040503050406030204" pitchFamily="18" charset="0"/>
                      </a:rPr>
                      <m:t>⋯</m:t>
                    </m:r>
                    <m:r>
                      <a:rPr lang="en-US" altLang="zh-CN" sz="1800" b="0" i="1" smtClean="0">
                        <a:solidFill>
                          <a:srgbClr val="003399"/>
                        </a:solidFill>
                        <a:latin typeface="Cambria Math" panose="02040503050406030204" pitchFamily="18" charset="0"/>
                      </a:rPr>
                      <m:t>𝑡</m:t>
                    </m:r>
                    <m:r>
                      <a:rPr lang="en-US" altLang="zh-CN" sz="1800" i="1">
                        <a:solidFill>
                          <a:srgbClr val="003399"/>
                        </a:solidFill>
                        <a:latin typeface="Cambria Math" panose="02040503050406030204" pitchFamily="18" charset="0"/>
                      </a:rPr>
                      <m:t>] </m:t>
                    </m:r>
                  </m:oMath>
                </a14:m>
                <a:r>
                  <a:rPr lang="en-US" altLang="zh-CN" sz="1800" dirty="0">
                    <a:solidFill>
                      <a:srgbClr val="003399"/>
                    </a:solidFill>
                    <a:cs typeface="Calibri" panose="020F0502020204030204" pitchFamily="34" charset="0"/>
                  </a:rPr>
                  <a:t>are equal,</a:t>
                </a:r>
              </a:p>
              <a:p>
                <a:pPr marL="1323975" lvl="3" indent="-342900">
                  <a:buFont typeface="Arial" panose="020B0604020202020204" pitchFamily="34" charset="0"/>
                  <a:buChar char="•"/>
                </a:pPr>
                <a:r>
                  <a:rPr lang="en-US" altLang="zh-CN" sz="1800" dirty="0">
                    <a:solidFill>
                      <a:srgbClr val="003399"/>
                    </a:solidFill>
                    <a:cs typeface="Calibri" panose="020F0502020204030204" pitchFamily="34" charset="0"/>
                  </a:rPr>
                  <a:t> each element of </a:t>
                </a:r>
                <a14:m>
                  <m:oMath xmlns:m="http://schemas.openxmlformats.org/officeDocument/2006/math">
                    <m:r>
                      <a:rPr lang="en-US" altLang="zh-CN" sz="1800" i="1">
                        <a:solidFill>
                          <a:srgbClr val="003399"/>
                        </a:solidFill>
                        <a:latin typeface="Cambria Math" panose="02040503050406030204" pitchFamily="18" charset="0"/>
                      </a:rPr>
                      <m:t>𝐴</m:t>
                    </m:r>
                    <m:r>
                      <a:rPr lang="en-US" altLang="zh-CN" sz="1800" i="1">
                        <a:solidFill>
                          <a:srgbClr val="003399"/>
                        </a:solidFill>
                        <a:latin typeface="Cambria Math" panose="02040503050406030204" pitchFamily="18" charset="0"/>
                      </a:rPr>
                      <m:t>[</m:t>
                    </m:r>
                    <m:r>
                      <a:rPr lang="en-US" altLang="zh-CN" sz="1800" i="1">
                        <a:solidFill>
                          <a:srgbClr val="003399"/>
                        </a:solidFill>
                        <a:latin typeface="Cambria Math" panose="02040503050406030204" pitchFamily="18" charset="0"/>
                      </a:rPr>
                      <m:t>𝑝</m:t>
                    </m:r>
                    <m:r>
                      <a:rPr lang="en-US" altLang="zh-CN" sz="1800" i="1">
                        <a:solidFill>
                          <a:srgbClr val="003399"/>
                        </a:solidFill>
                        <a:latin typeface="Cambria Math" panose="02040503050406030204" pitchFamily="18" charset="0"/>
                      </a:rPr>
                      <m:t>⋯</m:t>
                    </m:r>
                    <m:r>
                      <a:rPr lang="en-US" altLang="zh-CN" sz="1800" i="1">
                        <a:solidFill>
                          <a:srgbClr val="003399"/>
                        </a:solidFill>
                        <a:latin typeface="Cambria Math" panose="02040503050406030204" pitchFamily="18" charset="0"/>
                      </a:rPr>
                      <m:t>𝑞</m:t>
                    </m:r>
                    <m:r>
                      <a:rPr lang="en-US" altLang="zh-CN" sz="1800" i="1">
                        <a:solidFill>
                          <a:srgbClr val="003399"/>
                        </a:solidFill>
                        <a:latin typeface="Cambria Math" panose="02040503050406030204" pitchFamily="18" charset="0"/>
                      </a:rPr>
                      <m:t>−1]</m:t>
                    </m:r>
                  </m:oMath>
                </a14:m>
                <a:r>
                  <a:rPr lang="en-US" altLang="zh-CN" sz="1800" dirty="0">
                    <a:solidFill>
                      <a:srgbClr val="003399"/>
                    </a:solidFill>
                    <a:cs typeface="Calibri" panose="020F0502020204030204" pitchFamily="34" charset="0"/>
                  </a:rPr>
                  <a:t> is less than </a:t>
                </a:r>
                <a14:m>
                  <m:oMath xmlns:m="http://schemas.openxmlformats.org/officeDocument/2006/math">
                    <m:r>
                      <a:rPr lang="en-US" altLang="zh-CN" sz="1800" i="1" dirty="0" smtClean="0">
                        <a:solidFill>
                          <a:srgbClr val="003399"/>
                        </a:solidFill>
                        <a:latin typeface="Cambria Math" panose="02040503050406030204" pitchFamily="18" charset="0"/>
                      </a:rPr>
                      <m:t>𝐴</m:t>
                    </m:r>
                    <m:r>
                      <a:rPr lang="en-US" altLang="zh-CN" sz="1800" i="1" dirty="0" smtClean="0">
                        <a:solidFill>
                          <a:srgbClr val="003399"/>
                        </a:solidFill>
                        <a:latin typeface="Cambria Math" panose="02040503050406030204" pitchFamily="18" charset="0"/>
                      </a:rPr>
                      <m:t>[</m:t>
                    </m:r>
                    <m:r>
                      <a:rPr lang="en-US" altLang="zh-CN" sz="1800" i="1" dirty="0" smtClean="0">
                        <a:solidFill>
                          <a:srgbClr val="003399"/>
                        </a:solidFill>
                        <a:latin typeface="Cambria Math" panose="02040503050406030204" pitchFamily="18" charset="0"/>
                      </a:rPr>
                      <m:t>𝑞</m:t>
                    </m:r>
                    <m:r>
                      <a:rPr lang="en-US" altLang="zh-CN" sz="1800" i="1" dirty="0" smtClean="0">
                        <a:solidFill>
                          <a:srgbClr val="003399"/>
                        </a:solidFill>
                        <a:latin typeface="Cambria Math" panose="02040503050406030204" pitchFamily="18" charset="0"/>
                      </a:rPr>
                      <m:t>]</m:t>
                    </m:r>
                  </m:oMath>
                </a14:m>
                <a:r>
                  <a:rPr lang="en-US" altLang="zh-CN" sz="1800" dirty="0">
                    <a:solidFill>
                      <a:srgbClr val="003399"/>
                    </a:solidFill>
                    <a:cs typeface="Calibri" panose="020F0502020204030204" pitchFamily="34" charset="0"/>
                  </a:rPr>
                  <a:t>, and</a:t>
                </a:r>
              </a:p>
              <a:p>
                <a:pPr marL="1323975" lvl="3" indent="-342900">
                  <a:buFont typeface="Arial" panose="020B0604020202020204" pitchFamily="34" charset="0"/>
                  <a:buChar char="•"/>
                </a:pPr>
                <a:r>
                  <a:rPr lang="en-US" altLang="zh-CN" sz="1800" dirty="0">
                    <a:solidFill>
                      <a:srgbClr val="003399"/>
                    </a:solidFill>
                    <a:cs typeface="Calibri" panose="020F0502020204030204" pitchFamily="34" charset="0"/>
                  </a:rPr>
                  <a:t> each element of </a:t>
                </a:r>
                <a14:m>
                  <m:oMath xmlns:m="http://schemas.openxmlformats.org/officeDocument/2006/math">
                    <m:r>
                      <a:rPr lang="en-US" altLang="zh-CN" sz="1800" i="1">
                        <a:solidFill>
                          <a:srgbClr val="003399"/>
                        </a:solidFill>
                        <a:latin typeface="Cambria Math" panose="02040503050406030204" pitchFamily="18" charset="0"/>
                      </a:rPr>
                      <m:t>𝐴</m:t>
                    </m:r>
                    <m:r>
                      <a:rPr lang="en-US" altLang="zh-CN" sz="1800" i="1">
                        <a:solidFill>
                          <a:srgbClr val="003399"/>
                        </a:solidFill>
                        <a:latin typeface="Cambria Math" panose="02040503050406030204" pitchFamily="18" charset="0"/>
                      </a:rPr>
                      <m:t>[</m:t>
                    </m:r>
                    <m:r>
                      <a:rPr lang="en-US" altLang="zh-CN" sz="1800" b="0" i="1" smtClean="0">
                        <a:solidFill>
                          <a:srgbClr val="003399"/>
                        </a:solidFill>
                        <a:latin typeface="Cambria Math" panose="02040503050406030204" pitchFamily="18" charset="0"/>
                      </a:rPr>
                      <m:t>𝑡</m:t>
                    </m:r>
                    <m:r>
                      <a:rPr lang="en-US" altLang="zh-CN" sz="1800" b="0" i="1" smtClean="0">
                        <a:solidFill>
                          <a:srgbClr val="003399"/>
                        </a:solidFill>
                        <a:latin typeface="Cambria Math" panose="02040503050406030204" pitchFamily="18" charset="0"/>
                      </a:rPr>
                      <m:t>+1⋯</m:t>
                    </m:r>
                    <m:r>
                      <a:rPr lang="en-US" altLang="zh-CN" sz="1800" b="0" i="1" smtClean="0">
                        <a:solidFill>
                          <a:srgbClr val="003399"/>
                        </a:solidFill>
                        <a:latin typeface="Cambria Math" panose="02040503050406030204" pitchFamily="18" charset="0"/>
                      </a:rPr>
                      <m:t>𝑟</m:t>
                    </m:r>
                    <m:r>
                      <a:rPr lang="en-US" altLang="zh-CN" sz="1800" i="1">
                        <a:solidFill>
                          <a:srgbClr val="003399"/>
                        </a:solidFill>
                        <a:latin typeface="Cambria Math" panose="02040503050406030204" pitchFamily="18" charset="0"/>
                      </a:rPr>
                      <m:t>]</m:t>
                    </m:r>
                  </m:oMath>
                </a14:m>
                <a:r>
                  <a:rPr lang="en-US" altLang="zh-CN" sz="1800" dirty="0">
                    <a:solidFill>
                      <a:srgbClr val="003399"/>
                    </a:solidFill>
                    <a:cs typeface="Calibri" panose="020F0502020204030204" pitchFamily="34" charset="0"/>
                  </a:rPr>
                  <a:t> is greater than </a:t>
                </a:r>
                <a14:m>
                  <m:oMath xmlns:m="http://schemas.openxmlformats.org/officeDocument/2006/math">
                    <m:r>
                      <a:rPr lang="en-US" altLang="zh-CN" sz="1800" i="1" dirty="0" smtClean="0">
                        <a:solidFill>
                          <a:srgbClr val="003399"/>
                        </a:solidFill>
                        <a:latin typeface="Cambria Math" panose="02040503050406030204" pitchFamily="18" charset="0"/>
                      </a:rPr>
                      <m:t>𝐴</m:t>
                    </m:r>
                    <m:r>
                      <a:rPr lang="en-US" altLang="zh-CN" sz="1800" i="1" dirty="0" smtClean="0">
                        <a:solidFill>
                          <a:srgbClr val="003399"/>
                        </a:solidFill>
                        <a:latin typeface="Cambria Math" panose="02040503050406030204" pitchFamily="18" charset="0"/>
                      </a:rPr>
                      <m:t>[</m:t>
                    </m:r>
                    <m:r>
                      <a:rPr lang="en-US" altLang="zh-CN" sz="1800" i="1" dirty="0" smtClean="0">
                        <a:solidFill>
                          <a:srgbClr val="003399"/>
                        </a:solidFill>
                        <a:latin typeface="Cambria Math" panose="02040503050406030204" pitchFamily="18" charset="0"/>
                      </a:rPr>
                      <m:t>𝑞</m:t>
                    </m:r>
                    <m:r>
                      <a:rPr lang="en-US" altLang="zh-CN" sz="1800" i="1" dirty="0" smtClean="0">
                        <a:solidFill>
                          <a:srgbClr val="003399"/>
                        </a:solidFill>
                        <a:latin typeface="Cambria Math" panose="02040503050406030204" pitchFamily="18" charset="0"/>
                      </a:rPr>
                      <m:t>]</m:t>
                    </m:r>
                  </m:oMath>
                </a14:m>
                <a:endParaRPr lang="en-US" altLang="zh-CN" sz="1800" dirty="0">
                  <a:solidFill>
                    <a:srgbClr val="003399"/>
                  </a:solidFill>
                  <a:cs typeface="Calibri" panose="020F0502020204030204" pitchFamily="34" charset="0"/>
                </a:endParaRPr>
              </a:p>
              <a:p>
                <a:pPr marL="395288" lvl="2" indent="0">
                  <a:buNone/>
                </a:pPr>
                <a:r>
                  <a:rPr lang="en-US" altLang="zh-CN" sz="1800" dirty="0">
                    <a:solidFill>
                      <a:srgbClr val="003399"/>
                    </a:solidFill>
                    <a:cs typeface="Calibri" panose="020F0502020204030204" pitchFamily="34" charset="0"/>
                  </a:rPr>
                  <a:t>Like </a:t>
                </a:r>
                <a:r>
                  <a:rPr lang="en-US" altLang="zh-CN" sz="1800" dirty="0">
                    <a:solidFill>
                      <a:srgbClr val="003399"/>
                    </a:solidFill>
                    <a:ea typeface="MS Mincho" panose="02020609040205080304" pitchFamily="49" charset="-128"/>
                    <a:cs typeface="Calibri" panose="020F0502020204030204" pitchFamily="34" charset="0"/>
                  </a:rPr>
                  <a:t>PARTITION</a:t>
                </a:r>
                <a:r>
                  <a:rPr lang="en-US" altLang="zh-CN" sz="1800" dirty="0">
                    <a:solidFill>
                      <a:srgbClr val="003399"/>
                    </a:solidFill>
                    <a:cs typeface="Calibri" panose="020F0502020204030204" pitchFamily="34" charset="0"/>
                  </a:rPr>
                  <a:t>, your </a:t>
                </a:r>
                <a:r>
                  <a:rPr lang="en-US" altLang="zh-CN" sz="1800" dirty="0">
                    <a:solidFill>
                      <a:srgbClr val="003399"/>
                    </a:solidFill>
                    <a:ea typeface="MS Mincho" panose="02020609040205080304" pitchFamily="49" charset="-128"/>
                    <a:cs typeface="Calibri" panose="020F0502020204030204" pitchFamily="34" charset="0"/>
                  </a:rPr>
                  <a:t>PARTITION’</a:t>
                </a:r>
                <a:r>
                  <a:rPr lang="en-US" altLang="zh-CN" sz="1800" dirty="0">
                    <a:solidFill>
                      <a:srgbClr val="003399"/>
                    </a:solidFill>
                    <a:cs typeface="Calibri" panose="020F0502020204030204" pitchFamily="34" charset="0"/>
                  </a:rPr>
                  <a:t> procedure should take </a:t>
                </a:r>
                <a14:m>
                  <m:oMath xmlns:m="http://schemas.openxmlformats.org/officeDocument/2006/math">
                    <m:r>
                      <m:rPr>
                        <m:sty m:val="p"/>
                      </m:rPr>
                      <a:rPr lang="en-US" altLang="zh-CN" sz="1800" b="0" i="0" smtClean="0">
                        <a:solidFill>
                          <a:srgbClr val="003399"/>
                        </a:solidFill>
                        <a:latin typeface="Cambria Math" panose="02040503050406030204" pitchFamily="18" charset="0"/>
                      </a:rPr>
                      <m:t>Θ</m:t>
                    </m:r>
                    <m:r>
                      <a:rPr lang="en-US" altLang="zh-CN" sz="1800" b="0" i="1" smtClean="0">
                        <a:solidFill>
                          <a:srgbClr val="003399"/>
                        </a:solidFill>
                        <a:latin typeface="Cambria Math" panose="02040503050406030204" pitchFamily="18" charset="0"/>
                      </a:rPr>
                      <m:t>(</m:t>
                    </m:r>
                    <m:r>
                      <a:rPr lang="en-US" altLang="zh-CN" sz="1800" b="0" i="1" smtClean="0">
                        <a:solidFill>
                          <a:srgbClr val="003399"/>
                        </a:solidFill>
                        <a:latin typeface="Cambria Math" panose="02040503050406030204" pitchFamily="18" charset="0"/>
                      </a:rPr>
                      <m:t>𝑟</m:t>
                    </m:r>
                    <m:r>
                      <a:rPr lang="en-US" altLang="zh-CN" sz="1800" b="0" i="1" smtClean="0">
                        <a:solidFill>
                          <a:srgbClr val="003399"/>
                        </a:solidFill>
                        <a:latin typeface="Cambria Math" panose="02040503050406030204" pitchFamily="18" charset="0"/>
                      </a:rPr>
                      <m:t>−</m:t>
                    </m:r>
                    <m:r>
                      <a:rPr lang="en-US" altLang="zh-CN" sz="1800" b="0" i="1" smtClean="0">
                        <a:solidFill>
                          <a:srgbClr val="003399"/>
                        </a:solidFill>
                        <a:latin typeface="Cambria Math" panose="02040503050406030204" pitchFamily="18" charset="0"/>
                      </a:rPr>
                      <m:t>𝑝</m:t>
                    </m:r>
                    <m:r>
                      <a:rPr lang="en-US" altLang="zh-CN" sz="1800" b="0" i="1" smtClean="0">
                        <a:solidFill>
                          <a:srgbClr val="003399"/>
                        </a:solidFill>
                        <a:latin typeface="Cambria Math" panose="02040503050406030204" pitchFamily="18" charset="0"/>
                      </a:rPr>
                      <m:t>)</m:t>
                    </m:r>
                  </m:oMath>
                </a14:m>
                <a:r>
                  <a:rPr lang="en-US" altLang="zh-CN" sz="1800" dirty="0">
                    <a:solidFill>
                      <a:srgbClr val="003399"/>
                    </a:solidFill>
                    <a:cs typeface="Calibri" panose="020F0502020204030204" pitchFamily="34" charset="0"/>
                  </a:rPr>
                  <a:t> time.</a:t>
                </a:r>
              </a:p>
            </p:txBody>
          </p:sp>
        </mc:Choice>
        <mc:Fallback xmlns="">
          <p:sp>
            <p:nvSpPr>
              <p:cNvPr id="8" name="内容占位符 2">
                <a:extLst>
                  <a:ext uri="{FF2B5EF4-FFF2-40B4-BE49-F238E27FC236}">
                    <a16:creationId xmlns="" xmlns:a16="http://schemas.microsoft.com/office/drawing/2014/main" xmlns:a14="http://schemas.microsoft.com/office/drawing/2010/main" id="{695650C2-5671-465D-899C-26F96972CAAB}"/>
                  </a:ext>
                </a:extLst>
              </p:cNvPr>
              <p:cNvSpPr>
                <a:spLocks noGrp="1" noRot="1" noChangeAspect="1" noMove="1" noResize="1" noEditPoints="1" noAdjustHandles="1" noChangeArrowheads="1" noChangeShapeType="1" noTextEdit="1"/>
              </p:cNvSpPr>
              <p:nvPr>
                <p:ph idx="1"/>
              </p:nvPr>
            </p:nvSpPr>
            <p:spPr>
              <a:xfrm>
                <a:off x="274387" y="34412"/>
                <a:ext cx="8653855" cy="2861407"/>
              </a:xfrm>
              <a:blipFill rotWithShape="0">
                <a:blip r:embed="rId2"/>
                <a:stretch>
                  <a:fillRect l="-563" t="-2985" r="-352" b="-9168"/>
                </a:stretch>
              </a:blipFill>
            </p:spPr>
            <p:txBody>
              <a:bodyPr/>
              <a:lstStyle/>
              <a:p>
                <a:r>
                  <a:rPr lang="en-US">
                    <a:noFill/>
                  </a:rPr>
                  <a:t> </a:t>
                </a:r>
              </a:p>
            </p:txBody>
          </p:sp>
        </mc:Fallback>
      </mc:AlternateContent>
      <p:graphicFrame>
        <p:nvGraphicFramePr>
          <p:cNvPr id="9" name="Table 8"/>
          <p:cNvGraphicFramePr>
            <a:graphicFrameLocks noGrp="1"/>
          </p:cNvGraphicFramePr>
          <p:nvPr>
            <p:extLst>
              <p:ext uri="{D42A27DB-BD31-4B8C-83A1-F6EECF244321}">
                <p14:modId xmlns:p14="http://schemas.microsoft.com/office/powerpoint/2010/main" val="780046248"/>
              </p:ext>
            </p:extLst>
          </p:nvPr>
        </p:nvGraphicFramePr>
        <p:xfrm>
          <a:off x="2632100" y="5907321"/>
          <a:ext cx="6096000" cy="370840"/>
        </p:xfrm>
        <a:graphic>
          <a:graphicData uri="http://schemas.openxmlformats.org/drawingml/2006/table">
            <a:tbl>
              <a:tblPr firstRow="1" bandRow="1">
                <a:tableStyleId>{5940675A-B579-460E-94D1-54222C63F5DA}</a:tableStyleId>
              </a:tblPr>
              <a:tblGrid>
                <a:gridCol w="609600">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gridCol w="609600">
                  <a:extLst>
                    <a:ext uri="{9D8B030D-6E8A-4147-A177-3AD203B41FA5}">
                      <a16:colId xmlns:a16="http://schemas.microsoft.com/office/drawing/2014/main" val="20002"/>
                    </a:ext>
                  </a:extLst>
                </a:gridCol>
                <a:gridCol w="609600">
                  <a:extLst>
                    <a:ext uri="{9D8B030D-6E8A-4147-A177-3AD203B41FA5}">
                      <a16:colId xmlns:a16="http://schemas.microsoft.com/office/drawing/2014/main" val="20003"/>
                    </a:ext>
                  </a:extLst>
                </a:gridCol>
                <a:gridCol w="609600">
                  <a:extLst>
                    <a:ext uri="{9D8B030D-6E8A-4147-A177-3AD203B41FA5}">
                      <a16:colId xmlns:a16="http://schemas.microsoft.com/office/drawing/2014/main" val="20004"/>
                    </a:ext>
                  </a:extLst>
                </a:gridCol>
                <a:gridCol w="609600">
                  <a:extLst>
                    <a:ext uri="{9D8B030D-6E8A-4147-A177-3AD203B41FA5}">
                      <a16:colId xmlns:a16="http://schemas.microsoft.com/office/drawing/2014/main" val="20005"/>
                    </a:ext>
                  </a:extLst>
                </a:gridCol>
                <a:gridCol w="609600">
                  <a:extLst>
                    <a:ext uri="{9D8B030D-6E8A-4147-A177-3AD203B41FA5}">
                      <a16:colId xmlns:a16="http://schemas.microsoft.com/office/drawing/2014/main" val="20006"/>
                    </a:ext>
                  </a:extLst>
                </a:gridCol>
                <a:gridCol w="609600">
                  <a:extLst>
                    <a:ext uri="{9D8B030D-6E8A-4147-A177-3AD203B41FA5}">
                      <a16:colId xmlns:a16="http://schemas.microsoft.com/office/drawing/2014/main" val="20007"/>
                    </a:ext>
                  </a:extLst>
                </a:gridCol>
                <a:gridCol w="609600">
                  <a:extLst>
                    <a:ext uri="{9D8B030D-6E8A-4147-A177-3AD203B41FA5}">
                      <a16:colId xmlns:a16="http://schemas.microsoft.com/office/drawing/2014/main" val="20008"/>
                    </a:ext>
                  </a:extLst>
                </a:gridCol>
                <a:gridCol w="609600">
                  <a:extLst>
                    <a:ext uri="{9D8B030D-6E8A-4147-A177-3AD203B41FA5}">
                      <a16:colId xmlns:a16="http://schemas.microsoft.com/office/drawing/2014/main" val="20009"/>
                    </a:ext>
                  </a:extLst>
                </a:gridCol>
              </a:tblGrid>
              <a:tr h="370840">
                <a:tc>
                  <a:txBody>
                    <a:bodyPr/>
                    <a:lstStyle/>
                    <a:p>
                      <a:pPr algn="ctr" fontAlgn="b"/>
                      <a:r>
                        <a:rPr lang="en-US" sz="1200" b="0" i="0" u="none" strike="noStrike" dirty="0">
                          <a:solidFill>
                            <a:srgbClr val="000000"/>
                          </a:solidFill>
                          <a:effectLst/>
                          <a:latin typeface="Calibri" charset="0"/>
                        </a:rPr>
                        <a:t>1</a:t>
                      </a:r>
                    </a:p>
                  </a:txBody>
                  <a:tcPr marL="12700" marR="12700" marT="12700" marB="0" anchor="ctr"/>
                </a:tc>
                <a:tc>
                  <a:txBody>
                    <a:bodyPr/>
                    <a:lstStyle/>
                    <a:p>
                      <a:pPr algn="ctr" fontAlgn="b"/>
                      <a:r>
                        <a:rPr lang="en-US" sz="1200" b="0" i="0" u="none" strike="noStrike">
                          <a:solidFill>
                            <a:srgbClr val="000000"/>
                          </a:solidFill>
                          <a:effectLst/>
                          <a:latin typeface="Calibri" charset="0"/>
                        </a:rPr>
                        <a:t>3</a:t>
                      </a:r>
                    </a:p>
                  </a:txBody>
                  <a:tcPr marL="12700" marR="12700" marT="12700" marB="0" anchor="ctr"/>
                </a:tc>
                <a:tc>
                  <a:txBody>
                    <a:bodyPr/>
                    <a:lstStyle/>
                    <a:p>
                      <a:pPr algn="ctr" fontAlgn="b"/>
                      <a:r>
                        <a:rPr lang="is-IS" sz="1200" b="0" i="0" u="none" strike="noStrike" dirty="0">
                          <a:solidFill>
                            <a:srgbClr val="000000"/>
                          </a:solidFill>
                          <a:effectLst/>
                          <a:latin typeface="Calibri" charset="0"/>
                        </a:rPr>
                        <a:t>6</a:t>
                      </a:r>
                    </a:p>
                  </a:txBody>
                  <a:tcPr marL="12700" marR="12700" marT="12700" marB="0" anchor="ctr"/>
                </a:tc>
                <a:tc>
                  <a:txBody>
                    <a:bodyPr/>
                    <a:lstStyle/>
                    <a:p>
                      <a:pPr algn="ctr" fontAlgn="b"/>
                      <a:r>
                        <a:rPr lang="en-US" sz="1200" b="0" i="0" u="none" strike="noStrike" dirty="0">
                          <a:solidFill>
                            <a:srgbClr val="000000"/>
                          </a:solidFill>
                          <a:effectLst/>
                          <a:latin typeface="Calibri" charset="0"/>
                        </a:rPr>
                        <a:t>4</a:t>
                      </a:r>
                    </a:p>
                  </a:txBody>
                  <a:tcPr marL="12700" marR="12700" marT="12700" marB="0" anchor="ctr"/>
                </a:tc>
                <a:tc>
                  <a:txBody>
                    <a:bodyPr/>
                    <a:lstStyle/>
                    <a:p>
                      <a:pPr algn="ctr" fontAlgn="b"/>
                      <a:r>
                        <a:rPr lang="en-US" sz="1200" b="0" i="0" u="none" strike="noStrike" dirty="0">
                          <a:solidFill>
                            <a:srgbClr val="000000"/>
                          </a:solidFill>
                          <a:effectLst/>
                          <a:latin typeface="Calibri" charset="0"/>
                        </a:rPr>
                        <a:t>7</a:t>
                      </a:r>
                    </a:p>
                  </a:txBody>
                  <a:tcPr marL="12700" marR="12700" marT="12700" marB="0" anchor="ctr">
                    <a:solidFill>
                      <a:schemeClr val="bg1">
                        <a:lumMod val="65000"/>
                      </a:schemeClr>
                    </a:solidFill>
                  </a:tcPr>
                </a:tc>
                <a:tc>
                  <a:txBody>
                    <a:bodyPr/>
                    <a:lstStyle/>
                    <a:p>
                      <a:pPr algn="ctr" fontAlgn="b"/>
                      <a:r>
                        <a:rPr lang="en-US" sz="1200" b="0" i="0" u="none" strike="noStrike" dirty="0">
                          <a:solidFill>
                            <a:srgbClr val="000000"/>
                          </a:solidFill>
                          <a:effectLst/>
                          <a:latin typeface="Calibri" charset="0"/>
                        </a:rPr>
                        <a:t>7</a:t>
                      </a:r>
                    </a:p>
                  </a:txBody>
                  <a:tcPr marL="12700" marR="12700" marT="12700" marB="0" anchor="ctr">
                    <a:solidFill>
                      <a:schemeClr val="bg1">
                        <a:lumMod val="65000"/>
                      </a:schemeClr>
                    </a:solidFill>
                  </a:tcPr>
                </a:tc>
                <a:tc>
                  <a:txBody>
                    <a:bodyPr/>
                    <a:lstStyle/>
                    <a:p>
                      <a:pPr algn="ctr" fontAlgn="b"/>
                      <a:r>
                        <a:rPr lang="en-US" sz="1200" b="0" i="0" u="none" strike="noStrike" dirty="0">
                          <a:solidFill>
                            <a:srgbClr val="000000"/>
                          </a:solidFill>
                          <a:effectLst/>
                          <a:latin typeface="Calibri" charset="0"/>
                        </a:rPr>
                        <a:t>7</a:t>
                      </a:r>
                    </a:p>
                  </a:txBody>
                  <a:tcPr marL="12700" marR="12700" marT="12700" marB="0" anchor="ctr">
                    <a:solidFill>
                      <a:schemeClr val="bg1">
                        <a:lumMod val="65000"/>
                      </a:schemeClr>
                    </a:solidFill>
                  </a:tcPr>
                </a:tc>
                <a:tc>
                  <a:txBody>
                    <a:bodyPr/>
                    <a:lstStyle/>
                    <a:p>
                      <a:pPr algn="ctr" fontAlgn="b"/>
                      <a:r>
                        <a:rPr lang="en-US" sz="1200" b="0" i="0" u="none" strike="noStrike">
                          <a:solidFill>
                            <a:srgbClr val="000000"/>
                          </a:solidFill>
                          <a:effectLst/>
                          <a:latin typeface="Calibri" charset="0"/>
                        </a:rPr>
                        <a:t>8</a:t>
                      </a:r>
                    </a:p>
                  </a:txBody>
                  <a:tcPr marL="12700" marR="12700" marT="12700" marB="0" anchor="ctr"/>
                </a:tc>
                <a:tc>
                  <a:txBody>
                    <a:bodyPr/>
                    <a:lstStyle/>
                    <a:p>
                      <a:pPr algn="ctr" fontAlgn="b"/>
                      <a:r>
                        <a:rPr lang="en-US" sz="1200" b="0" i="0" u="none" strike="noStrike">
                          <a:solidFill>
                            <a:srgbClr val="000000"/>
                          </a:solidFill>
                          <a:effectLst/>
                          <a:latin typeface="Calibri" charset="0"/>
                        </a:rPr>
                        <a:t>10</a:t>
                      </a:r>
                    </a:p>
                  </a:txBody>
                  <a:tcPr marL="12700" marR="12700" marT="12700" marB="0" anchor="ctr"/>
                </a:tc>
                <a:tc>
                  <a:txBody>
                    <a:bodyPr/>
                    <a:lstStyle/>
                    <a:p>
                      <a:pPr algn="ctr" fontAlgn="b"/>
                      <a:r>
                        <a:rPr lang="en-US" sz="1200" b="0" i="0" u="none" strike="noStrike" dirty="0">
                          <a:solidFill>
                            <a:srgbClr val="000000"/>
                          </a:solidFill>
                          <a:effectLst/>
                          <a:latin typeface="Calibri" charset="0"/>
                        </a:rPr>
                        <a:t>9</a:t>
                      </a:r>
                    </a:p>
                  </a:txBody>
                  <a:tcPr marL="12700" marR="12700" marT="12700" marB="0" anchor="ctr"/>
                </a:tc>
                <a:extLst>
                  <a:ext uri="{0D108BD9-81ED-4DB2-BD59-A6C34878D82A}">
                    <a16:rowId xmlns:a16="http://schemas.microsoft.com/office/drawing/2014/main" val="10000"/>
                  </a:ext>
                </a:extLst>
              </a:tr>
            </a:tbl>
          </a:graphicData>
        </a:graphic>
      </p:graphicFrame>
      <p:cxnSp>
        <p:nvCxnSpPr>
          <p:cNvPr id="11" name="Straight Arrow Connector 10"/>
          <p:cNvCxnSpPr/>
          <p:nvPr/>
        </p:nvCxnSpPr>
        <p:spPr bwMode="auto">
          <a:xfrm flipV="1">
            <a:off x="1417834" y="3867018"/>
            <a:ext cx="1047964"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2" name="TextBox 11"/>
          <p:cNvSpPr txBox="1"/>
          <p:nvPr/>
        </p:nvSpPr>
        <p:spPr>
          <a:xfrm>
            <a:off x="297607" y="3674773"/>
            <a:ext cx="691384" cy="338554"/>
          </a:xfrm>
          <a:prstGeom prst="rect">
            <a:avLst/>
          </a:prstGeom>
          <a:noFill/>
        </p:spPr>
        <p:txBody>
          <a:bodyPr wrap="square" rtlCol="0">
            <a:spAutoFit/>
          </a:bodyPr>
          <a:lstStyle/>
          <a:p>
            <a:r>
              <a:rPr lang="en-US">
                <a:latin typeface="Calibri" charset="0"/>
                <a:ea typeface="Calibri" charset="0"/>
                <a:cs typeface="Calibri" charset="0"/>
              </a:rPr>
              <a:t>Input</a:t>
            </a:r>
          </a:p>
        </p:txBody>
      </p:sp>
      <p:cxnSp>
        <p:nvCxnSpPr>
          <p:cNvPr id="13" name="Straight Arrow Connector 12"/>
          <p:cNvCxnSpPr/>
          <p:nvPr/>
        </p:nvCxnSpPr>
        <p:spPr bwMode="auto">
          <a:xfrm flipV="1">
            <a:off x="1684962" y="4815190"/>
            <a:ext cx="780836" cy="339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4" name="TextBox 13"/>
          <p:cNvSpPr txBox="1"/>
          <p:nvPr/>
        </p:nvSpPr>
        <p:spPr>
          <a:xfrm>
            <a:off x="274387" y="4625893"/>
            <a:ext cx="979060" cy="338554"/>
          </a:xfrm>
          <a:prstGeom prst="rect">
            <a:avLst/>
          </a:prstGeom>
          <a:noFill/>
        </p:spPr>
        <p:txBody>
          <a:bodyPr wrap="square" rtlCol="0">
            <a:spAutoFit/>
          </a:bodyPr>
          <a:lstStyle/>
          <a:p>
            <a:r>
              <a:rPr lang="en-US" dirty="0">
                <a:latin typeface="Calibri" charset="0"/>
                <a:ea typeface="Calibri" charset="0"/>
                <a:cs typeface="Calibri" charset="0"/>
              </a:rPr>
              <a:t>Partition</a:t>
            </a:r>
          </a:p>
        </p:txBody>
      </p:sp>
      <p:cxnSp>
        <p:nvCxnSpPr>
          <p:cNvPr id="17" name="Straight Arrow Connector 16"/>
          <p:cNvCxnSpPr/>
          <p:nvPr/>
        </p:nvCxnSpPr>
        <p:spPr bwMode="auto">
          <a:xfrm flipV="1">
            <a:off x="1684962" y="6096618"/>
            <a:ext cx="780836" cy="339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9" name="TextBox 18"/>
          <p:cNvSpPr txBox="1"/>
          <p:nvPr/>
        </p:nvSpPr>
        <p:spPr>
          <a:xfrm>
            <a:off x="274387" y="5907321"/>
            <a:ext cx="979060" cy="338554"/>
          </a:xfrm>
          <a:prstGeom prst="rect">
            <a:avLst/>
          </a:prstGeom>
          <a:noFill/>
        </p:spPr>
        <p:txBody>
          <a:bodyPr wrap="square" rtlCol="0">
            <a:spAutoFit/>
          </a:bodyPr>
          <a:lstStyle/>
          <a:p>
            <a:r>
              <a:rPr lang="en-US" dirty="0">
                <a:latin typeface="Calibri" charset="0"/>
                <a:ea typeface="Calibri" charset="0"/>
                <a:cs typeface="Calibri" charset="0"/>
              </a:rPr>
              <a:t>Partition’</a:t>
            </a:r>
          </a:p>
        </p:txBody>
      </p:sp>
      <p:cxnSp>
        <p:nvCxnSpPr>
          <p:cNvPr id="23" name="Straight Arrow Connector 22"/>
          <p:cNvCxnSpPr/>
          <p:nvPr/>
        </p:nvCxnSpPr>
        <p:spPr bwMode="auto">
          <a:xfrm flipV="1">
            <a:off x="6585735" y="5000609"/>
            <a:ext cx="0" cy="43442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24" name="TextBox 23"/>
          <p:cNvSpPr txBox="1"/>
          <p:nvPr/>
        </p:nvSpPr>
        <p:spPr>
          <a:xfrm>
            <a:off x="6298058" y="5147353"/>
            <a:ext cx="287677" cy="338554"/>
          </a:xfrm>
          <a:prstGeom prst="rect">
            <a:avLst/>
          </a:prstGeom>
          <a:noFill/>
        </p:spPr>
        <p:txBody>
          <a:bodyPr wrap="square" rtlCol="0">
            <a:spAutoFit/>
          </a:bodyPr>
          <a:lstStyle/>
          <a:p>
            <a:r>
              <a:rPr lang="en-US" dirty="0">
                <a:latin typeface="Calibri" charset="0"/>
                <a:ea typeface="Calibri" charset="0"/>
                <a:cs typeface="Calibri" charset="0"/>
              </a:rPr>
              <a:t>q</a:t>
            </a:r>
          </a:p>
        </p:txBody>
      </p:sp>
      <p:cxnSp>
        <p:nvCxnSpPr>
          <p:cNvPr id="25" name="Straight Arrow Connector 24"/>
          <p:cNvCxnSpPr/>
          <p:nvPr/>
        </p:nvCxnSpPr>
        <p:spPr bwMode="auto">
          <a:xfrm flipV="1">
            <a:off x="6585735" y="6333059"/>
            <a:ext cx="0" cy="43442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26" name="TextBox 25"/>
          <p:cNvSpPr txBox="1"/>
          <p:nvPr/>
        </p:nvSpPr>
        <p:spPr>
          <a:xfrm>
            <a:off x="6298058" y="6479803"/>
            <a:ext cx="287677" cy="338554"/>
          </a:xfrm>
          <a:prstGeom prst="rect">
            <a:avLst/>
          </a:prstGeom>
          <a:noFill/>
        </p:spPr>
        <p:txBody>
          <a:bodyPr wrap="square" rtlCol="0">
            <a:spAutoFit/>
          </a:bodyPr>
          <a:lstStyle/>
          <a:p>
            <a:r>
              <a:rPr lang="en-US" dirty="0">
                <a:latin typeface="Calibri" charset="0"/>
                <a:ea typeface="Calibri" charset="0"/>
                <a:cs typeface="Calibri" charset="0"/>
              </a:rPr>
              <a:t>t</a:t>
            </a:r>
          </a:p>
        </p:txBody>
      </p:sp>
      <p:cxnSp>
        <p:nvCxnSpPr>
          <p:cNvPr id="27" name="Straight Arrow Connector 26"/>
          <p:cNvCxnSpPr/>
          <p:nvPr/>
        </p:nvCxnSpPr>
        <p:spPr bwMode="auto">
          <a:xfrm flipV="1">
            <a:off x="5371672" y="6333059"/>
            <a:ext cx="0" cy="43442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28" name="TextBox 27"/>
          <p:cNvSpPr txBox="1"/>
          <p:nvPr/>
        </p:nvSpPr>
        <p:spPr>
          <a:xfrm>
            <a:off x="5083995" y="6479803"/>
            <a:ext cx="287677" cy="338554"/>
          </a:xfrm>
          <a:prstGeom prst="rect">
            <a:avLst/>
          </a:prstGeom>
          <a:noFill/>
        </p:spPr>
        <p:txBody>
          <a:bodyPr wrap="square" rtlCol="0">
            <a:spAutoFit/>
          </a:bodyPr>
          <a:lstStyle/>
          <a:p>
            <a:r>
              <a:rPr lang="en-US" dirty="0">
                <a:latin typeface="Calibri" charset="0"/>
                <a:ea typeface="Calibri" charset="0"/>
                <a:cs typeface="Calibri" charset="0"/>
              </a:rPr>
              <a:t>q</a:t>
            </a:r>
          </a:p>
        </p:txBody>
      </p:sp>
      <p:cxnSp>
        <p:nvCxnSpPr>
          <p:cNvPr id="30" name="Straight Arrow Connector 29">
            <a:extLst>
              <a:ext uri="{FF2B5EF4-FFF2-40B4-BE49-F238E27FC236}">
                <a16:creationId xmlns:a16="http://schemas.microsoft.com/office/drawing/2014/main" id="{ABC149D8-F2FF-9F45-9DB0-0C9388EE9817}"/>
              </a:ext>
            </a:extLst>
          </p:cNvPr>
          <p:cNvCxnSpPr/>
          <p:nvPr/>
        </p:nvCxnSpPr>
        <p:spPr bwMode="auto">
          <a:xfrm flipV="1">
            <a:off x="2919777" y="5000609"/>
            <a:ext cx="0" cy="43442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31" name="TextBox 30">
            <a:extLst>
              <a:ext uri="{FF2B5EF4-FFF2-40B4-BE49-F238E27FC236}">
                <a16:creationId xmlns:a16="http://schemas.microsoft.com/office/drawing/2014/main" id="{410EC003-FFCA-FF42-8307-103C409EE4C8}"/>
              </a:ext>
            </a:extLst>
          </p:cNvPr>
          <p:cNvSpPr txBox="1"/>
          <p:nvPr/>
        </p:nvSpPr>
        <p:spPr>
          <a:xfrm>
            <a:off x="2632100" y="5147353"/>
            <a:ext cx="287677" cy="338554"/>
          </a:xfrm>
          <a:prstGeom prst="rect">
            <a:avLst/>
          </a:prstGeom>
          <a:noFill/>
        </p:spPr>
        <p:txBody>
          <a:bodyPr wrap="square" rtlCol="0">
            <a:spAutoFit/>
          </a:bodyPr>
          <a:lstStyle/>
          <a:p>
            <a:r>
              <a:rPr lang="en-US" dirty="0">
                <a:latin typeface="Calibri" charset="0"/>
                <a:ea typeface="Calibri" charset="0"/>
                <a:cs typeface="Calibri" charset="0"/>
              </a:rPr>
              <a:t>p</a:t>
            </a:r>
          </a:p>
        </p:txBody>
      </p:sp>
      <p:cxnSp>
        <p:nvCxnSpPr>
          <p:cNvPr id="32" name="Straight Arrow Connector 31">
            <a:extLst>
              <a:ext uri="{FF2B5EF4-FFF2-40B4-BE49-F238E27FC236}">
                <a16:creationId xmlns:a16="http://schemas.microsoft.com/office/drawing/2014/main" id="{5BA6B859-F476-8D4E-BB34-449A2CCC8E7C}"/>
              </a:ext>
            </a:extLst>
          </p:cNvPr>
          <p:cNvCxnSpPr/>
          <p:nvPr/>
        </p:nvCxnSpPr>
        <p:spPr bwMode="auto">
          <a:xfrm flipV="1">
            <a:off x="8418877" y="5000609"/>
            <a:ext cx="0" cy="43442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33" name="TextBox 32">
            <a:extLst>
              <a:ext uri="{FF2B5EF4-FFF2-40B4-BE49-F238E27FC236}">
                <a16:creationId xmlns:a16="http://schemas.microsoft.com/office/drawing/2014/main" id="{4049BF1A-1425-FB40-B8AE-8C77A9A94B92}"/>
              </a:ext>
            </a:extLst>
          </p:cNvPr>
          <p:cNvSpPr txBox="1"/>
          <p:nvPr/>
        </p:nvSpPr>
        <p:spPr>
          <a:xfrm>
            <a:off x="8131200" y="5147353"/>
            <a:ext cx="287677" cy="338554"/>
          </a:xfrm>
          <a:prstGeom prst="rect">
            <a:avLst/>
          </a:prstGeom>
          <a:noFill/>
        </p:spPr>
        <p:txBody>
          <a:bodyPr wrap="square" rtlCol="0">
            <a:spAutoFit/>
          </a:bodyPr>
          <a:lstStyle/>
          <a:p>
            <a:r>
              <a:rPr lang="en-US" dirty="0">
                <a:latin typeface="Calibri" charset="0"/>
                <a:ea typeface="Calibri" charset="0"/>
                <a:cs typeface="Calibri" charset="0"/>
              </a:rPr>
              <a:t>r</a:t>
            </a:r>
          </a:p>
        </p:txBody>
      </p:sp>
      <p:cxnSp>
        <p:nvCxnSpPr>
          <p:cNvPr id="34" name="Straight Arrow Connector 33">
            <a:extLst>
              <a:ext uri="{FF2B5EF4-FFF2-40B4-BE49-F238E27FC236}">
                <a16:creationId xmlns:a16="http://schemas.microsoft.com/office/drawing/2014/main" id="{820486D6-EED9-A540-BBA9-760110C3BE81}"/>
              </a:ext>
            </a:extLst>
          </p:cNvPr>
          <p:cNvCxnSpPr/>
          <p:nvPr/>
        </p:nvCxnSpPr>
        <p:spPr bwMode="auto">
          <a:xfrm flipV="1">
            <a:off x="2919777" y="6282181"/>
            <a:ext cx="0" cy="43442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35" name="TextBox 34">
            <a:extLst>
              <a:ext uri="{FF2B5EF4-FFF2-40B4-BE49-F238E27FC236}">
                <a16:creationId xmlns:a16="http://schemas.microsoft.com/office/drawing/2014/main" id="{FCA31940-BCB3-094B-892B-D04F638C6A33}"/>
              </a:ext>
            </a:extLst>
          </p:cNvPr>
          <p:cNvSpPr txBox="1"/>
          <p:nvPr/>
        </p:nvSpPr>
        <p:spPr>
          <a:xfrm>
            <a:off x="2632100" y="6428925"/>
            <a:ext cx="287677" cy="338554"/>
          </a:xfrm>
          <a:prstGeom prst="rect">
            <a:avLst/>
          </a:prstGeom>
          <a:noFill/>
        </p:spPr>
        <p:txBody>
          <a:bodyPr wrap="square" rtlCol="0">
            <a:spAutoFit/>
          </a:bodyPr>
          <a:lstStyle/>
          <a:p>
            <a:r>
              <a:rPr lang="en-US" dirty="0">
                <a:latin typeface="Calibri" charset="0"/>
                <a:ea typeface="Calibri" charset="0"/>
                <a:cs typeface="Calibri" charset="0"/>
              </a:rPr>
              <a:t>p</a:t>
            </a:r>
          </a:p>
        </p:txBody>
      </p:sp>
      <p:cxnSp>
        <p:nvCxnSpPr>
          <p:cNvPr id="36" name="Straight Arrow Connector 35">
            <a:extLst>
              <a:ext uri="{FF2B5EF4-FFF2-40B4-BE49-F238E27FC236}">
                <a16:creationId xmlns:a16="http://schemas.microsoft.com/office/drawing/2014/main" id="{3A489A94-8D32-9446-A182-48B361BADA34}"/>
              </a:ext>
            </a:extLst>
          </p:cNvPr>
          <p:cNvCxnSpPr/>
          <p:nvPr/>
        </p:nvCxnSpPr>
        <p:spPr bwMode="auto">
          <a:xfrm flipV="1">
            <a:off x="8418877" y="6282181"/>
            <a:ext cx="0" cy="43442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37" name="TextBox 36">
            <a:extLst>
              <a:ext uri="{FF2B5EF4-FFF2-40B4-BE49-F238E27FC236}">
                <a16:creationId xmlns:a16="http://schemas.microsoft.com/office/drawing/2014/main" id="{7BA5BB87-1495-A340-9652-3947892E224B}"/>
              </a:ext>
            </a:extLst>
          </p:cNvPr>
          <p:cNvSpPr txBox="1"/>
          <p:nvPr/>
        </p:nvSpPr>
        <p:spPr>
          <a:xfrm>
            <a:off x="8131200" y="6428925"/>
            <a:ext cx="287677" cy="338554"/>
          </a:xfrm>
          <a:prstGeom prst="rect">
            <a:avLst/>
          </a:prstGeom>
          <a:noFill/>
        </p:spPr>
        <p:txBody>
          <a:bodyPr wrap="square" rtlCol="0">
            <a:spAutoFit/>
          </a:bodyPr>
          <a:lstStyle/>
          <a:p>
            <a:r>
              <a:rPr lang="en-US" dirty="0">
                <a:latin typeface="Calibri" charset="0"/>
                <a:ea typeface="Calibri" charset="0"/>
                <a:cs typeface="Calibri" charset="0"/>
              </a:rPr>
              <a:t>r</a:t>
            </a:r>
          </a:p>
        </p:txBody>
      </p:sp>
    </p:spTree>
    <p:extLst>
      <p:ext uri="{BB962C8B-B14F-4D97-AF65-F5344CB8AC3E}">
        <p14:creationId xmlns:p14="http://schemas.microsoft.com/office/powerpoint/2010/main" val="6264557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9D9EBB1-E26F-4693-83B3-106C6D7D1AFE}"/>
              </a:ext>
            </a:extLst>
          </p:cNvPr>
          <p:cNvSpPr>
            <a:spLocks noGrp="1"/>
          </p:cNvSpPr>
          <p:nvPr>
            <p:ph type="title"/>
          </p:nvPr>
        </p:nvSpPr>
        <p:spPr/>
        <p:txBody>
          <a:bodyPr/>
          <a:lstStyle/>
          <a:p>
            <a:r>
              <a:rPr lang="en-US" altLang="zh-CN" dirty="0"/>
              <a:t>Solution 3</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474E9815-B8FA-4F6A-AFF4-5E1BF3C6AE08}"/>
                  </a:ext>
                </a:extLst>
              </p:cNvPr>
              <p:cNvSpPr>
                <a:spLocks noGrp="1"/>
              </p:cNvSpPr>
              <p:nvPr>
                <p:ph idx="1"/>
              </p:nvPr>
            </p:nvSpPr>
            <p:spPr>
              <a:xfrm>
                <a:off x="313039" y="761999"/>
                <a:ext cx="8783826" cy="6223687"/>
              </a:xfrm>
            </p:spPr>
            <p:txBody>
              <a:bodyPr/>
              <a:lstStyle/>
              <a:p>
                <a:pPr>
                  <a:spcBef>
                    <a:spcPts val="0"/>
                  </a:spcBef>
                </a:pPr>
                <a:r>
                  <a:rPr lang="en-US" altLang="zh-CN" dirty="0">
                    <a:cs typeface="Calibri" panose="020F0502020204030204" pitchFamily="34" charset="0"/>
                  </a:rPr>
                  <a:t>(b</a:t>
                </a:r>
                <a:r>
                  <a:rPr lang="en-US" altLang="zh-CN" sz="2000" dirty="0">
                    <a:cs typeface="Calibri" panose="020F0502020204030204" pitchFamily="34" charset="0"/>
                  </a:rPr>
                  <a:t>)  </a:t>
                </a:r>
                <a:r>
                  <a:rPr lang="en-US" altLang="zh-CN" sz="2000" u="sng" dirty="0">
                    <a:ea typeface="MS Mincho" panose="02020609040205080304" pitchFamily="49" charset="-128"/>
                    <a:cs typeface="Calibri" panose="020F0502020204030204" pitchFamily="34" charset="0"/>
                  </a:rPr>
                  <a:t>PARTITION</a:t>
                </a:r>
                <a:r>
                  <a:rPr lang="en-US" altLang="zh-CN" sz="2000" u="sng" dirty="0">
                    <a:cs typeface="Calibri" panose="020F0502020204030204" pitchFamily="34" charset="0"/>
                  </a:rPr>
                  <a:t>’</a:t>
                </a:r>
                <a14:m>
                  <m:oMath xmlns:m="http://schemas.openxmlformats.org/officeDocument/2006/math">
                    <m:r>
                      <a:rPr lang="en-US" altLang="zh-CN" sz="2000" b="0" i="1" u="sng" smtClean="0">
                        <a:latin typeface="Cambria Math" panose="02040503050406030204" pitchFamily="18" charset="0"/>
                      </a:rPr>
                      <m:t>(</m:t>
                    </m:r>
                    <m:r>
                      <a:rPr lang="en-US" altLang="zh-CN" sz="2000" b="0" i="1" u="sng" smtClean="0">
                        <a:latin typeface="Cambria Math" panose="02040503050406030204" pitchFamily="18" charset="0"/>
                      </a:rPr>
                      <m:t>𝐴</m:t>
                    </m:r>
                    <m:r>
                      <a:rPr lang="en-US" altLang="zh-CN" sz="2000" b="0" i="1" u="sng" smtClean="0">
                        <a:latin typeface="Cambria Math" panose="02040503050406030204" pitchFamily="18" charset="0"/>
                      </a:rPr>
                      <m:t>,</m:t>
                    </m:r>
                    <m:r>
                      <a:rPr lang="en-US" altLang="zh-CN" sz="2000" b="0" i="1" u="sng" smtClean="0">
                        <a:latin typeface="Cambria Math" panose="02040503050406030204" pitchFamily="18" charset="0"/>
                      </a:rPr>
                      <m:t>𝑝</m:t>
                    </m:r>
                    <m:r>
                      <a:rPr lang="en-US" altLang="zh-CN" sz="2000" b="0" i="1" u="sng" smtClean="0">
                        <a:latin typeface="Cambria Math" panose="02040503050406030204" pitchFamily="18" charset="0"/>
                      </a:rPr>
                      <m:t>,</m:t>
                    </m:r>
                    <m:r>
                      <a:rPr lang="en-US" altLang="zh-CN" sz="2000" b="0" i="1" u="sng" smtClean="0">
                        <a:latin typeface="Cambria Math" panose="02040503050406030204" pitchFamily="18" charset="0"/>
                      </a:rPr>
                      <m:t>𝑟</m:t>
                    </m:r>
                    <m:r>
                      <a:rPr lang="en-US" altLang="zh-CN" sz="2000" b="0" i="1" u="sng" smtClean="0">
                        <a:latin typeface="Cambria Math" panose="02040503050406030204" pitchFamily="18" charset="0"/>
                      </a:rPr>
                      <m:t>)</m:t>
                    </m:r>
                  </m:oMath>
                </a14:m>
                <a:r>
                  <a:rPr lang="en-US" altLang="zh-CN" sz="2000" u="sng" dirty="0">
                    <a:cs typeface="Calibri" panose="020F0502020204030204" pitchFamily="34" charset="0"/>
                  </a:rPr>
                  <a:t>:</a:t>
                </a:r>
              </a:p>
              <a:p>
                <a:pPr>
                  <a:spcBef>
                    <a:spcPts val="0"/>
                  </a:spcBef>
                </a:pPr>
                <a:r>
                  <a:rPr lang="en-US" altLang="zh-CN" sz="2000" dirty="0">
                    <a:cs typeface="Calibri" panose="020F0502020204030204" pitchFamily="34" charset="0"/>
                  </a:rPr>
                  <a:t>	</a:t>
                </a:r>
                <a14:m>
                  <m:oMath xmlns:m="http://schemas.openxmlformats.org/officeDocument/2006/math">
                    <m:r>
                      <a:rPr lang="en-US" altLang="zh-CN" sz="2000" b="0" i="1" smtClean="0">
                        <a:solidFill>
                          <a:srgbClr val="990033"/>
                        </a:solidFill>
                        <a:latin typeface="Cambria Math" panose="02040503050406030204" pitchFamily="18" charset="0"/>
                      </a:rPr>
                      <m:t>𝑖</m:t>
                    </m:r>
                    <m:r>
                      <a:rPr lang="en-US" altLang="zh-CN" sz="2000" b="0" i="1" smtClean="0">
                        <a:solidFill>
                          <a:srgbClr val="990033"/>
                        </a:solidFill>
                        <a:latin typeface="Cambria Math" panose="02040503050406030204" pitchFamily="18" charset="0"/>
                      </a:rPr>
                      <m:t>= </m:t>
                    </m:r>
                  </m:oMath>
                </a14:m>
                <a:r>
                  <a:rPr lang="en-US" altLang="zh-CN" sz="2000" dirty="0">
                    <a:solidFill>
                      <a:srgbClr val="990033"/>
                    </a:solidFill>
                    <a:ea typeface="MS Mincho" panose="02020609040205080304" pitchFamily="49" charset="-128"/>
                    <a:cs typeface="Calibri" panose="020F0502020204030204" pitchFamily="34" charset="0"/>
                  </a:rPr>
                  <a:t>RANDOM</a:t>
                </a:r>
                <a14:m>
                  <m:oMath xmlns:m="http://schemas.openxmlformats.org/officeDocument/2006/math">
                    <m:d>
                      <m:dPr>
                        <m:ctrlPr>
                          <a:rPr lang="en-US" altLang="zh-CN" sz="2000" b="0" i="1" dirty="0" smtClean="0">
                            <a:solidFill>
                              <a:srgbClr val="990033"/>
                            </a:solidFill>
                            <a:latin typeface="Cambria Math" panose="02040503050406030204" pitchFamily="18" charset="0"/>
                          </a:rPr>
                        </m:ctrlPr>
                      </m:dPr>
                      <m:e>
                        <m:r>
                          <a:rPr lang="en-US" altLang="zh-CN" sz="2000" b="0" i="1" dirty="0" smtClean="0">
                            <a:solidFill>
                              <a:srgbClr val="990033"/>
                            </a:solidFill>
                            <a:latin typeface="Cambria Math" panose="02040503050406030204" pitchFamily="18" charset="0"/>
                          </a:rPr>
                          <m:t>𝑝</m:t>
                        </m:r>
                        <m:r>
                          <a:rPr lang="en-US" altLang="zh-CN" sz="2000" b="0" i="1" dirty="0" smtClean="0">
                            <a:solidFill>
                              <a:srgbClr val="990033"/>
                            </a:solidFill>
                            <a:latin typeface="Cambria Math" panose="02040503050406030204" pitchFamily="18" charset="0"/>
                          </a:rPr>
                          <m:t>,</m:t>
                        </m:r>
                        <m:r>
                          <a:rPr lang="en-US" altLang="zh-CN" sz="2000" b="0" i="1" dirty="0" smtClean="0">
                            <a:solidFill>
                              <a:srgbClr val="990033"/>
                            </a:solidFill>
                            <a:latin typeface="Cambria Math" panose="02040503050406030204" pitchFamily="18" charset="0"/>
                          </a:rPr>
                          <m:t>𝑟</m:t>
                        </m:r>
                      </m:e>
                    </m:d>
                  </m:oMath>
                </a14:m>
                <a:endParaRPr lang="en-US" altLang="zh-CN" sz="2000" b="0" dirty="0">
                  <a:solidFill>
                    <a:srgbClr val="990033"/>
                  </a:solidFill>
                  <a:cs typeface="Calibri" panose="020F0502020204030204" pitchFamily="34" charset="0"/>
                </a:endParaRPr>
              </a:p>
              <a:p>
                <a:pPr>
                  <a:spcBef>
                    <a:spcPts val="0"/>
                  </a:spcBef>
                </a:pPr>
                <a:r>
                  <a:rPr lang="en-US" altLang="zh-CN" sz="2000" dirty="0">
                    <a:solidFill>
                      <a:srgbClr val="990033"/>
                    </a:solidFill>
                    <a:cs typeface="Calibri" panose="020F0502020204030204" pitchFamily="34" charset="0"/>
                  </a:rPr>
                  <a:t>	exchange </a:t>
                </a:r>
                <a14:m>
                  <m:oMath xmlns:m="http://schemas.openxmlformats.org/officeDocument/2006/math">
                    <m:r>
                      <a:rPr lang="en-US" altLang="zh-CN" sz="2000" b="0" i="1" smtClean="0">
                        <a:solidFill>
                          <a:srgbClr val="990033"/>
                        </a:solidFill>
                        <a:latin typeface="Cambria Math" panose="02040503050406030204" pitchFamily="18" charset="0"/>
                      </a:rPr>
                      <m:t>𝐴</m:t>
                    </m:r>
                    <m:r>
                      <a:rPr lang="en-US" altLang="zh-CN" sz="2000" b="0" i="1" smtClean="0">
                        <a:solidFill>
                          <a:srgbClr val="990033"/>
                        </a:solidFill>
                        <a:latin typeface="Cambria Math" panose="02040503050406030204" pitchFamily="18" charset="0"/>
                      </a:rPr>
                      <m:t>[</m:t>
                    </m:r>
                    <m:r>
                      <a:rPr lang="en-US" altLang="zh-CN" sz="2000" b="0" i="1" smtClean="0">
                        <a:solidFill>
                          <a:srgbClr val="990033"/>
                        </a:solidFill>
                        <a:latin typeface="Cambria Math" panose="02040503050406030204" pitchFamily="18" charset="0"/>
                      </a:rPr>
                      <m:t>𝑖</m:t>
                    </m:r>
                    <m:r>
                      <a:rPr lang="en-US" altLang="zh-CN" sz="2000" b="0" i="1" smtClean="0">
                        <a:solidFill>
                          <a:srgbClr val="990033"/>
                        </a:solidFill>
                        <a:latin typeface="Cambria Math" panose="02040503050406030204" pitchFamily="18" charset="0"/>
                      </a:rPr>
                      <m:t>]</m:t>
                    </m:r>
                  </m:oMath>
                </a14:m>
                <a:r>
                  <a:rPr lang="en-US" altLang="zh-CN" sz="2000" dirty="0">
                    <a:solidFill>
                      <a:srgbClr val="990033"/>
                    </a:solidFill>
                    <a:cs typeface="Calibri" panose="020F0502020204030204" pitchFamily="34" charset="0"/>
                  </a:rPr>
                  <a:t> with </a:t>
                </a:r>
                <a14:m>
                  <m:oMath xmlns:m="http://schemas.openxmlformats.org/officeDocument/2006/math">
                    <m:r>
                      <a:rPr lang="en-US" altLang="zh-CN" sz="2000" b="0" i="1" smtClean="0">
                        <a:solidFill>
                          <a:srgbClr val="990033"/>
                        </a:solidFill>
                        <a:latin typeface="Cambria Math" panose="02040503050406030204" pitchFamily="18" charset="0"/>
                      </a:rPr>
                      <m:t>𝐴</m:t>
                    </m:r>
                    <m:d>
                      <m:dPr>
                        <m:begChr m:val="["/>
                        <m:endChr m:val="]"/>
                        <m:ctrlPr>
                          <a:rPr lang="en-US" altLang="zh-CN" sz="2000" b="0" i="1" smtClean="0">
                            <a:solidFill>
                              <a:srgbClr val="990033"/>
                            </a:solidFill>
                            <a:latin typeface="Cambria Math" panose="02040503050406030204" pitchFamily="18" charset="0"/>
                          </a:rPr>
                        </m:ctrlPr>
                      </m:dPr>
                      <m:e>
                        <m:r>
                          <a:rPr lang="en-US" altLang="zh-CN" sz="2000" b="0" i="1" smtClean="0">
                            <a:solidFill>
                              <a:srgbClr val="990033"/>
                            </a:solidFill>
                            <a:latin typeface="Cambria Math" panose="02040503050406030204" pitchFamily="18" charset="0"/>
                          </a:rPr>
                          <m:t>𝑟</m:t>
                        </m:r>
                      </m:e>
                    </m:d>
                  </m:oMath>
                </a14:m>
                <a:endParaRPr lang="en-US" altLang="zh-CN" sz="2000" b="0" dirty="0">
                  <a:cs typeface="Calibri" panose="020F0502020204030204" pitchFamily="34" charset="0"/>
                </a:endParaRPr>
              </a:p>
              <a:p>
                <a:pPr>
                  <a:spcBef>
                    <a:spcPts val="0"/>
                  </a:spcBef>
                </a:pPr>
                <a:endParaRPr lang="en-US" altLang="zh-CN" sz="2000" b="0" dirty="0">
                  <a:cs typeface="Calibri" panose="020F0502020204030204" pitchFamily="34" charset="0"/>
                </a:endParaRPr>
              </a:p>
              <a:p>
                <a:pPr>
                  <a:spcBef>
                    <a:spcPts val="0"/>
                  </a:spcBef>
                </a:pPr>
                <a:r>
                  <a:rPr lang="en-US" altLang="zh-CN" sz="2000" dirty="0">
                    <a:cs typeface="Calibri" panose="020F0502020204030204" pitchFamily="34" charset="0"/>
                  </a:rPr>
                  <a:t>	</a:t>
                </a:r>
                <a14:m>
                  <m:oMath xmlns:m="http://schemas.openxmlformats.org/officeDocument/2006/math">
                    <m:r>
                      <a:rPr lang="en-US" altLang="zh-CN" sz="2000" b="0" i="1" smtClean="0">
                        <a:latin typeface="Cambria Math" panose="02040503050406030204" pitchFamily="18" charset="0"/>
                      </a:rPr>
                      <m:t>𝑥</m:t>
                    </m:r>
                    <m:r>
                      <a:rPr lang="en-US" altLang="zh-CN" sz="2000" b="0" i="1" smtClean="0">
                        <a:latin typeface="Cambria Math" panose="02040503050406030204" pitchFamily="18" charset="0"/>
                        <a:ea typeface="Cambria Math" panose="02040503050406030204" pitchFamily="18" charset="0"/>
                      </a:rPr>
                      <m:t>←</m:t>
                    </m:r>
                    <m:r>
                      <a:rPr lang="en-US" altLang="zh-CN" sz="2000" b="0" i="1" smtClean="0">
                        <a:latin typeface="Cambria Math" panose="02040503050406030204" pitchFamily="18" charset="0"/>
                        <a:ea typeface="Cambria Math" panose="02040503050406030204" pitchFamily="18" charset="0"/>
                      </a:rPr>
                      <m:t>𝐴</m:t>
                    </m:r>
                    <m:d>
                      <m:dPr>
                        <m:begChr m:val="["/>
                        <m:endChr m:val="]"/>
                        <m:ctrlPr>
                          <a:rPr lang="en-US" altLang="zh-CN" sz="2000" b="0" i="1" smtClean="0">
                            <a:latin typeface="Cambria Math" panose="02040503050406030204" pitchFamily="18" charset="0"/>
                            <a:ea typeface="Cambria Math" panose="02040503050406030204" pitchFamily="18" charset="0"/>
                          </a:rPr>
                        </m:ctrlPr>
                      </m:dPr>
                      <m:e>
                        <m:r>
                          <a:rPr lang="en-US" altLang="zh-CN" sz="2000" b="0" i="1" smtClean="0">
                            <a:latin typeface="Cambria Math" panose="02040503050406030204" pitchFamily="18" charset="0"/>
                            <a:ea typeface="Cambria Math" panose="02040503050406030204" pitchFamily="18" charset="0"/>
                          </a:rPr>
                          <m:t>𝑟</m:t>
                        </m:r>
                      </m:e>
                    </m:d>
                    <m:r>
                      <a:rPr lang="en-US" altLang="zh-CN" sz="2000" b="0" i="0" smtClean="0">
                        <a:latin typeface="Cambria Math" panose="02040503050406030204" pitchFamily="18" charset="0"/>
                        <a:ea typeface="Cambria Math" panose="02040503050406030204" pitchFamily="18" charset="0"/>
                      </a:rPr>
                      <m:t>;     </m:t>
                    </m:r>
                    <m:r>
                      <a:rPr lang="en-US" altLang="zh-CN" sz="2000" i="1">
                        <a:latin typeface="Cambria Math" panose="02040503050406030204" pitchFamily="18" charset="0"/>
                        <a:ea typeface="Cambria Math" panose="02040503050406030204" pitchFamily="18" charset="0"/>
                      </a:rPr>
                      <m:t>𝑖</m:t>
                    </m:r>
                    <m:r>
                      <a:rPr lang="en-US" altLang="zh-CN" sz="2000" i="1">
                        <a:latin typeface="Cambria Math" panose="02040503050406030204" pitchFamily="18" charset="0"/>
                        <a:ea typeface="Cambria Math" panose="02040503050406030204" pitchFamily="18" charset="0"/>
                      </a:rPr>
                      <m:t>←</m:t>
                    </m:r>
                    <m:r>
                      <a:rPr lang="en-US" altLang="zh-CN" sz="2000" b="0" i="1" smtClean="0">
                        <a:latin typeface="Cambria Math" panose="02040503050406030204" pitchFamily="18" charset="0"/>
                        <a:ea typeface="Cambria Math" panose="02040503050406030204" pitchFamily="18" charset="0"/>
                      </a:rPr>
                      <m:t>𝑝</m:t>
                    </m:r>
                    <m:r>
                      <a:rPr lang="en-US" altLang="zh-CN" sz="2000" b="0" i="1" smtClean="0">
                        <a:latin typeface="Cambria Math" panose="02040503050406030204" pitchFamily="18" charset="0"/>
                        <a:ea typeface="Cambria Math" panose="02040503050406030204" pitchFamily="18" charset="0"/>
                      </a:rPr>
                      <m:t>−1</m:t>
                    </m:r>
                    <m:r>
                      <a:rPr lang="en-US" altLang="zh-CN" sz="2000" b="0" i="0" smtClean="0">
                        <a:latin typeface="Cambria Math" panose="02040503050406030204" pitchFamily="18" charset="0"/>
                        <a:ea typeface="Cambria Math" panose="02040503050406030204" pitchFamily="18" charset="0"/>
                      </a:rPr>
                      <m:t>;     </m:t>
                    </m:r>
                    <m:r>
                      <a:rPr lang="en-US" altLang="zh-CN" sz="2000" b="0" i="1" smtClean="0">
                        <a:latin typeface="Cambria Math" panose="02040503050406030204" pitchFamily="18" charset="0"/>
                      </a:rPr>
                      <m:t>𝑘</m:t>
                    </m:r>
                    <m:r>
                      <a:rPr lang="en-US" altLang="zh-CN" sz="2000" i="1">
                        <a:latin typeface="Cambria Math" panose="02040503050406030204" pitchFamily="18" charset="0"/>
                        <a:ea typeface="Cambria Math" panose="02040503050406030204" pitchFamily="18" charset="0"/>
                      </a:rPr>
                      <m:t>←</m:t>
                    </m:r>
                    <m:r>
                      <a:rPr lang="en-US" altLang="zh-CN" sz="2000" i="1">
                        <a:latin typeface="Cambria Math" panose="02040503050406030204" pitchFamily="18" charset="0"/>
                        <a:ea typeface="Cambria Math" panose="02040503050406030204" pitchFamily="18" charset="0"/>
                      </a:rPr>
                      <m:t>𝑝</m:t>
                    </m:r>
                    <m:r>
                      <a:rPr lang="en-US" altLang="zh-CN" sz="2000" i="1">
                        <a:latin typeface="Cambria Math" panose="02040503050406030204" pitchFamily="18" charset="0"/>
                        <a:ea typeface="Cambria Math" panose="02040503050406030204" pitchFamily="18" charset="0"/>
                      </a:rPr>
                      <m:t>−1</m:t>
                    </m:r>
                  </m:oMath>
                </a14:m>
                <a:endParaRPr lang="en-US" altLang="zh-CN" sz="2000" dirty="0">
                  <a:ea typeface="Cambria Math" panose="02040503050406030204" pitchFamily="18" charset="0"/>
                  <a:cs typeface="Calibri" panose="020F0502020204030204" pitchFamily="34" charset="0"/>
                </a:endParaRPr>
              </a:p>
              <a:p>
                <a:pPr>
                  <a:spcBef>
                    <a:spcPts val="0"/>
                  </a:spcBef>
                </a:pPr>
                <a:r>
                  <a:rPr lang="en-US" altLang="zh-CN" sz="2000" dirty="0">
                    <a:ea typeface="Cambria Math" panose="02040503050406030204" pitchFamily="18" charset="0"/>
                    <a:cs typeface="Calibri" panose="020F0502020204030204" pitchFamily="34" charset="0"/>
                  </a:rPr>
                  <a:t>                </a:t>
                </a:r>
                <a:r>
                  <a:rPr lang="en-US" altLang="zh-CN" sz="2000" i="1" dirty="0">
                    <a:solidFill>
                      <a:srgbClr val="008080"/>
                    </a:solidFill>
                    <a:ea typeface="Cambria Math" panose="02040503050406030204" pitchFamily="18" charset="0"/>
                    <a:cs typeface="Calibri" panose="020F0502020204030204" pitchFamily="34" charset="0"/>
                  </a:rPr>
                  <a:t>% During execution, all items in </a:t>
                </a:r>
                <a14:m>
                  <m:oMath xmlns:m="http://schemas.openxmlformats.org/officeDocument/2006/math">
                    <m:r>
                      <a:rPr lang="en-US" altLang="zh-CN" sz="2000" i="1">
                        <a:solidFill>
                          <a:srgbClr val="008080"/>
                        </a:solidFill>
                        <a:latin typeface="Cambria Math" panose="02040503050406030204" pitchFamily="18" charset="0"/>
                      </a:rPr>
                      <m:t>𝐴</m:t>
                    </m:r>
                    <m:r>
                      <a:rPr lang="en-US" altLang="zh-CN" sz="2000" i="1">
                        <a:solidFill>
                          <a:srgbClr val="008080"/>
                        </a:solidFill>
                        <a:latin typeface="Cambria Math" panose="02040503050406030204" pitchFamily="18" charset="0"/>
                      </a:rPr>
                      <m:t>[</m:t>
                    </m:r>
                    <m:r>
                      <a:rPr lang="en-US" altLang="zh-CN" sz="2000" b="0" i="1" smtClean="0">
                        <a:solidFill>
                          <a:srgbClr val="008080"/>
                        </a:solidFill>
                        <a:latin typeface="Cambria Math" panose="02040503050406030204" pitchFamily="18" charset="0"/>
                      </a:rPr>
                      <m:t>𝑖</m:t>
                    </m:r>
                    <m:r>
                      <a:rPr lang="en-US" altLang="zh-CN" sz="2000" b="0" i="1" smtClean="0">
                        <a:solidFill>
                          <a:srgbClr val="008080"/>
                        </a:solidFill>
                        <a:latin typeface="Cambria Math" panose="02040503050406030204" pitchFamily="18" charset="0"/>
                      </a:rPr>
                      <m:t>+1⋯</m:t>
                    </m:r>
                    <m:r>
                      <a:rPr lang="en-US" altLang="zh-CN" sz="2000" b="0" i="1" smtClean="0">
                        <a:solidFill>
                          <a:srgbClr val="008080"/>
                        </a:solidFill>
                        <a:latin typeface="Cambria Math" panose="02040503050406030204" pitchFamily="18" charset="0"/>
                      </a:rPr>
                      <m:t>𝑘</m:t>
                    </m:r>
                    <m:r>
                      <a:rPr lang="en-US" altLang="zh-CN" sz="2000" i="1">
                        <a:solidFill>
                          <a:srgbClr val="008080"/>
                        </a:solidFill>
                        <a:latin typeface="Cambria Math" panose="02040503050406030204" pitchFamily="18" charset="0"/>
                      </a:rPr>
                      <m:t>] </m:t>
                    </m:r>
                  </m:oMath>
                </a14:m>
                <a:r>
                  <a:rPr lang="en-US" altLang="zh-CN" sz="2000" i="1" dirty="0">
                    <a:solidFill>
                      <a:srgbClr val="008080"/>
                    </a:solidFill>
                    <a:ea typeface="Cambria Math" panose="02040503050406030204" pitchFamily="18" charset="0"/>
                    <a:cs typeface="Calibri" panose="020F0502020204030204" pitchFamily="34" charset="0"/>
                  </a:rPr>
                  <a:t>will have partition value </a:t>
                </a:r>
                <a14:m>
                  <m:oMath xmlns:m="http://schemas.openxmlformats.org/officeDocument/2006/math">
                    <m:r>
                      <a:rPr lang="en-US" altLang="zh-CN" sz="2000" i="1">
                        <a:solidFill>
                          <a:srgbClr val="008080"/>
                        </a:solidFill>
                        <a:latin typeface="Cambria Math" panose="02040503050406030204" pitchFamily="18" charset="0"/>
                      </a:rPr>
                      <m:t>𝑥</m:t>
                    </m:r>
                  </m:oMath>
                </a14:m>
                <a:r>
                  <a:rPr lang="en-US" altLang="zh-CN" sz="2000" i="1" dirty="0">
                    <a:solidFill>
                      <a:srgbClr val="008080"/>
                    </a:solidFill>
                    <a:ea typeface="Cambria Math" panose="02040503050406030204" pitchFamily="18" charset="0"/>
                    <a:cs typeface="Calibri" panose="020F0502020204030204" pitchFamily="34" charset="0"/>
                  </a:rPr>
                  <a:t> </a:t>
                </a:r>
                <a:br>
                  <a:rPr lang="en-US" altLang="zh-CN" sz="2000" i="1" dirty="0">
                    <a:solidFill>
                      <a:srgbClr val="008080"/>
                    </a:solidFill>
                    <a:ea typeface="Cambria Math" panose="02040503050406030204" pitchFamily="18" charset="0"/>
                    <a:cs typeface="Calibri" panose="020F0502020204030204" pitchFamily="34" charset="0"/>
                  </a:rPr>
                </a:br>
                <a:r>
                  <a:rPr lang="en-US" altLang="zh-CN" sz="2000" i="1" dirty="0">
                    <a:solidFill>
                      <a:srgbClr val="008080"/>
                    </a:solidFill>
                    <a:ea typeface="Cambria Math" panose="02040503050406030204" pitchFamily="18" charset="0"/>
                    <a:cs typeface="Calibri" panose="020F0502020204030204" pitchFamily="34" charset="0"/>
                  </a:rPr>
                  <a:t>                % If </a:t>
                </a:r>
                <a14:m>
                  <m:oMath xmlns:m="http://schemas.openxmlformats.org/officeDocument/2006/math">
                    <m:r>
                      <a:rPr lang="en-US" altLang="zh-CN" sz="2000" i="1">
                        <a:solidFill>
                          <a:srgbClr val="008080"/>
                        </a:solidFill>
                        <a:latin typeface="Cambria Math" panose="02040503050406030204" pitchFamily="18" charset="0"/>
                      </a:rPr>
                      <m:t>𝑖</m:t>
                    </m:r>
                    <m:r>
                      <a:rPr lang="en-US" altLang="zh-CN" sz="2000" i="1">
                        <a:solidFill>
                          <a:srgbClr val="008080"/>
                        </a:solidFill>
                        <a:latin typeface="Cambria Math" panose="02040503050406030204" pitchFamily="18" charset="0"/>
                      </a:rPr>
                      <m:t>+1&lt;</m:t>
                    </m:r>
                    <m:r>
                      <a:rPr lang="en-US" altLang="zh-CN" sz="2000" i="1">
                        <a:solidFill>
                          <a:srgbClr val="008080"/>
                        </a:solidFill>
                        <a:latin typeface="Cambria Math" panose="02040503050406030204" pitchFamily="18" charset="0"/>
                      </a:rPr>
                      <m:t>𝑘</m:t>
                    </m:r>
                  </m:oMath>
                </a14:m>
                <a:r>
                  <a:rPr lang="en-US" altLang="zh-CN" sz="2000" i="1" dirty="0">
                    <a:solidFill>
                      <a:srgbClr val="008080"/>
                    </a:solidFill>
                    <a:ea typeface="Cambria Math" panose="02040503050406030204" pitchFamily="18" charset="0"/>
                    <a:cs typeface="Calibri" panose="020F0502020204030204" pitchFamily="34" charset="0"/>
                  </a:rPr>
                  <a:t>, no values so far have partition value </a:t>
                </a:r>
                <a14:m>
                  <m:oMath xmlns:m="http://schemas.openxmlformats.org/officeDocument/2006/math">
                    <m:r>
                      <a:rPr lang="en-US" altLang="zh-CN" sz="2000" i="1">
                        <a:solidFill>
                          <a:srgbClr val="008080"/>
                        </a:solidFill>
                        <a:latin typeface="Cambria Math" panose="02040503050406030204" pitchFamily="18" charset="0"/>
                      </a:rPr>
                      <m:t>𝑥</m:t>
                    </m:r>
                  </m:oMath>
                </a14:m>
                <a:r>
                  <a:rPr lang="en-US" altLang="zh-CN" sz="2000" i="1" dirty="0">
                    <a:solidFill>
                      <a:srgbClr val="008080"/>
                    </a:solidFill>
                    <a:ea typeface="Cambria Math" panose="02040503050406030204" pitchFamily="18" charset="0"/>
                    <a:cs typeface="Calibri" panose="020F0502020204030204" pitchFamily="34" charset="0"/>
                  </a:rPr>
                  <a:t> </a:t>
                </a:r>
                <a:br>
                  <a:rPr lang="en-US" altLang="zh-CN" sz="2000" i="1" dirty="0">
                    <a:solidFill>
                      <a:srgbClr val="008080"/>
                    </a:solidFill>
                    <a:ea typeface="Cambria Math" panose="02040503050406030204" pitchFamily="18" charset="0"/>
                    <a:cs typeface="Calibri" panose="020F0502020204030204" pitchFamily="34" charset="0"/>
                  </a:rPr>
                </a:br>
                <a:endParaRPr lang="en-US" altLang="zh-CN" sz="2000" i="1" dirty="0">
                  <a:solidFill>
                    <a:srgbClr val="008080"/>
                  </a:solidFill>
                  <a:ea typeface="Cambria Math" panose="02040503050406030204" pitchFamily="18" charset="0"/>
                  <a:cs typeface="Calibri" panose="020F0502020204030204" pitchFamily="34" charset="0"/>
                </a:endParaRPr>
              </a:p>
              <a:p>
                <a:pPr>
                  <a:spcBef>
                    <a:spcPts val="0"/>
                  </a:spcBef>
                </a:pPr>
                <a:r>
                  <a:rPr lang="en-US" altLang="zh-CN" sz="2000" dirty="0">
                    <a:ea typeface="Cambria Math" panose="02040503050406030204" pitchFamily="18" charset="0"/>
                    <a:cs typeface="Calibri" panose="020F0502020204030204" pitchFamily="34" charset="0"/>
                  </a:rPr>
                  <a:t>	for </a:t>
                </a:r>
                <a14:m>
                  <m:oMath xmlns:m="http://schemas.openxmlformats.org/officeDocument/2006/math">
                    <m:r>
                      <a:rPr lang="en-US" altLang="zh-CN" sz="2000" b="0" i="1" smtClean="0">
                        <a:latin typeface="Cambria Math" panose="02040503050406030204" pitchFamily="18" charset="0"/>
                        <a:ea typeface="Cambria Math" panose="02040503050406030204" pitchFamily="18" charset="0"/>
                      </a:rPr>
                      <m:t>𝑗</m:t>
                    </m:r>
                    <m:r>
                      <a:rPr lang="en-US" altLang="zh-CN" sz="2000" b="0" i="1" smtClean="0">
                        <a:latin typeface="Cambria Math" panose="02040503050406030204" pitchFamily="18" charset="0"/>
                        <a:ea typeface="Cambria Math" panose="02040503050406030204" pitchFamily="18" charset="0"/>
                      </a:rPr>
                      <m:t>←</m:t>
                    </m:r>
                    <m:r>
                      <a:rPr lang="en-US" altLang="zh-CN" sz="2000" b="0" i="1" smtClean="0">
                        <a:latin typeface="Cambria Math" panose="02040503050406030204" pitchFamily="18" charset="0"/>
                        <a:ea typeface="Cambria Math" panose="02040503050406030204" pitchFamily="18" charset="0"/>
                      </a:rPr>
                      <m:t>𝑝</m:t>
                    </m:r>
                  </m:oMath>
                </a14:m>
                <a:r>
                  <a:rPr lang="en-US" altLang="zh-CN" sz="2000" dirty="0">
                    <a:ea typeface="Cambria Math" panose="02040503050406030204" pitchFamily="18" charset="0"/>
                    <a:cs typeface="Calibri" panose="020F0502020204030204" pitchFamily="34" charset="0"/>
                  </a:rPr>
                  <a:t> to </a:t>
                </a:r>
                <a14:m>
                  <m:oMath xmlns:m="http://schemas.openxmlformats.org/officeDocument/2006/math">
                    <m:r>
                      <a:rPr lang="en-US" altLang="zh-CN" sz="2000" b="0" i="1" smtClean="0">
                        <a:latin typeface="Cambria Math" panose="02040503050406030204" pitchFamily="18" charset="0"/>
                        <a:ea typeface="Cambria Math" panose="02040503050406030204" pitchFamily="18" charset="0"/>
                      </a:rPr>
                      <m:t>𝑟</m:t>
                    </m:r>
                    <m:r>
                      <a:rPr lang="en-US" altLang="zh-CN" sz="2000" b="0" i="1" smtClean="0">
                        <a:latin typeface="Cambria Math" panose="02040503050406030204" pitchFamily="18" charset="0"/>
                        <a:ea typeface="Cambria Math" panose="02040503050406030204" pitchFamily="18" charset="0"/>
                      </a:rPr>
                      <m:t>−1</m:t>
                    </m:r>
                  </m:oMath>
                </a14:m>
                <a:endParaRPr lang="en-US" altLang="zh-CN" sz="2000" b="0" dirty="0">
                  <a:ea typeface="Cambria Math" panose="02040503050406030204" pitchFamily="18" charset="0"/>
                  <a:cs typeface="Calibri" panose="020F0502020204030204" pitchFamily="34" charset="0"/>
                </a:endParaRPr>
              </a:p>
              <a:p>
                <a:pPr>
                  <a:spcBef>
                    <a:spcPts val="0"/>
                  </a:spcBef>
                </a:pPr>
                <a:r>
                  <a:rPr lang="en-US" altLang="zh-CN" sz="2000" dirty="0">
                    <a:ea typeface="Cambria Math" panose="02040503050406030204" pitchFamily="18" charset="0"/>
                    <a:cs typeface="Calibri" panose="020F0502020204030204" pitchFamily="34" charset="0"/>
                  </a:rPr>
                  <a:t>		if </a:t>
                </a:r>
                <a14:m>
                  <m:oMath xmlns:m="http://schemas.openxmlformats.org/officeDocument/2006/math">
                    <m:r>
                      <a:rPr lang="en-US" altLang="zh-CN" sz="2000" b="0" i="1" smtClean="0">
                        <a:latin typeface="Cambria Math" panose="02040503050406030204" pitchFamily="18" charset="0"/>
                        <a:ea typeface="Cambria Math" panose="02040503050406030204" pitchFamily="18" charset="0"/>
                      </a:rPr>
                      <m:t>𝐴</m:t>
                    </m:r>
                    <m:d>
                      <m:dPr>
                        <m:begChr m:val="["/>
                        <m:endChr m:val="]"/>
                        <m:ctrlPr>
                          <a:rPr lang="en-US" altLang="zh-CN" sz="2000" b="0" i="1" smtClean="0">
                            <a:latin typeface="Cambria Math" panose="02040503050406030204" pitchFamily="18" charset="0"/>
                            <a:ea typeface="Cambria Math" panose="02040503050406030204" pitchFamily="18" charset="0"/>
                          </a:rPr>
                        </m:ctrlPr>
                      </m:dPr>
                      <m:e>
                        <m:r>
                          <a:rPr lang="en-US" altLang="zh-CN" sz="2000" b="0" i="1" smtClean="0">
                            <a:latin typeface="Cambria Math" panose="02040503050406030204" pitchFamily="18" charset="0"/>
                            <a:ea typeface="Cambria Math" panose="02040503050406030204" pitchFamily="18" charset="0"/>
                          </a:rPr>
                          <m:t>𝑗</m:t>
                        </m:r>
                      </m:e>
                    </m:d>
                    <m:r>
                      <a:rPr lang="en-US" altLang="zh-CN" sz="2000" b="0" i="1" smtClean="0">
                        <a:latin typeface="Cambria Math" panose="02040503050406030204" pitchFamily="18" charset="0"/>
                        <a:ea typeface="Cambria Math" panose="02040503050406030204" pitchFamily="18" charset="0"/>
                      </a:rPr>
                      <m:t>=</m:t>
                    </m:r>
                    <m:r>
                      <a:rPr lang="en-US" altLang="zh-CN" sz="2000" b="0" i="1" smtClean="0">
                        <a:latin typeface="Cambria Math" panose="02040503050406030204" pitchFamily="18" charset="0"/>
                        <a:ea typeface="Cambria Math" panose="02040503050406030204" pitchFamily="18" charset="0"/>
                      </a:rPr>
                      <m:t>𝑥</m:t>
                    </m:r>
                  </m:oMath>
                </a14:m>
                <a:r>
                  <a:rPr lang="en-US" altLang="zh-CN" sz="2000" dirty="0">
                    <a:ea typeface="Cambria Math" panose="02040503050406030204" pitchFamily="18" charset="0"/>
                    <a:cs typeface="Calibri" panose="020F0502020204030204" pitchFamily="34" charset="0"/>
                  </a:rPr>
                  <a:t> then</a:t>
                </a:r>
              </a:p>
              <a:p>
                <a:pPr>
                  <a:spcBef>
                    <a:spcPts val="0"/>
                  </a:spcBef>
                </a:pPr>
                <a:r>
                  <a:rPr lang="en-US" altLang="zh-CN" sz="2000" dirty="0">
                    <a:ea typeface="Cambria Math" panose="02040503050406030204" pitchFamily="18" charset="0"/>
                    <a:cs typeface="Calibri" panose="020F0502020204030204" pitchFamily="34" charset="0"/>
                  </a:rPr>
                  <a:t>			</a:t>
                </a:r>
                <a14:m>
                  <m:oMath xmlns:m="http://schemas.openxmlformats.org/officeDocument/2006/math">
                    <m:r>
                      <a:rPr lang="en-US" altLang="zh-CN" sz="2000" b="0" i="1" smtClean="0">
                        <a:latin typeface="Cambria Math" panose="02040503050406030204" pitchFamily="18" charset="0"/>
                        <a:ea typeface="Cambria Math" panose="02040503050406030204" pitchFamily="18" charset="0"/>
                      </a:rPr>
                      <m:t>𝑘</m:t>
                    </m:r>
                    <m:r>
                      <a:rPr lang="en-US" altLang="zh-CN" sz="2000" b="0" i="1" smtClean="0">
                        <a:latin typeface="Cambria Math" panose="02040503050406030204" pitchFamily="18" charset="0"/>
                        <a:ea typeface="Cambria Math" panose="02040503050406030204" pitchFamily="18" charset="0"/>
                      </a:rPr>
                      <m:t>←</m:t>
                    </m:r>
                    <m:r>
                      <a:rPr lang="en-US" altLang="zh-CN" sz="2000" b="0" i="1" smtClean="0">
                        <a:latin typeface="Cambria Math" panose="02040503050406030204" pitchFamily="18" charset="0"/>
                        <a:ea typeface="Cambria Math" panose="02040503050406030204" pitchFamily="18" charset="0"/>
                      </a:rPr>
                      <m:t>𝑘</m:t>
                    </m:r>
                    <m:r>
                      <a:rPr lang="en-US" altLang="zh-CN" sz="2000" b="0" i="1" smtClean="0">
                        <a:latin typeface="Cambria Math" panose="02040503050406030204" pitchFamily="18" charset="0"/>
                        <a:ea typeface="Cambria Math" panose="02040503050406030204" pitchFamily="18" charset="0"/>
                      </a:rPr>
                      <m:t>+1</m:t>
                    </m:r>
                  </m:oMath>
                </a14:m>
                <a:endParaRPr lang="en-US" altLang="zh-CN" sz="2000" b="0" dirty="0">
                  <a:ea typeface="Cambria Math" panose="02040503050406030204" pitchFamily="18" charset="0"/>
                  <a:cs typeface="Calibri" panose="020F0502020204030204" pitchFamily="34" charset="0"/>
                </a:endParaRPr>
              </a:p>
              <a:p>
                <a:pPr>
                  <a:spcBef>
                    <a:spcPts val="0"/>
                  </a:spcBef>
                </a:pPr>
                <a:r>
                  <a:rPr lang="en-US" altLang="zh-CN" sz="2000" dirty="0">
                    <a:ea typeface="Cambria Math" panose="02040503050406030204" pitchFamily="18" charset="0"/>
                    <a:cs typeface="Calibri" panose="020F0502020204030204" pitchFamily="34" charset="0"/>
                  </a:rPr>
                  <a:t>			exchange </a:t>
                </a:r>
                <a14:m>
                  <m:oMath xmlns:m="http://schemas.openxmlformats.org/officeDocument/2006/math">
                    <m:r>
                      <a:rPr lang="en-US" altLang="zh-CN" sz="2000" b="0" i="1" smtClean="0">
                        <a:latin typeface="Cambria Math" panose="02040503050406030204" pitchFamily="18" charset="0"/>
                        <a:ea typeface="Cambria Math" panose="02040503050406030204" pitchFamily="18" charset="0"/>
                      </a:rPr>
                      <m:t>𝐴</m:t>
                    </m:r>
                    <m:r>
                      <a:rPr lang="en-US" altLang="zh-CN" sz="2000" b="0" i="1" smtClean="0">
                        <a:latin typeface="Cambria Math" panose="02040503050406030204" pitchFamily="18" charset="0"/>
                        <a:ea typeface="Cambria Math" panose="02040503050406030204" pitchFamily="18" charset="0"/>
                      </a:rPr>
                      <m:t>[</m:t>
                    </m:r>
                    <m:r>
                      <a:rPr lang="en-US" altLang="zh-CN" sz="2000" b="0" i="1" smtClean="0">
                        <a:latin typeface="Cambria Math" panose="02040503050406030204" pitchFamily="18" charset="0"/>
                        <a:ea typeface="Cambria Math" panose="02040503050406030204" pitchFamily="18" charset="0"/>
                      </a:rPr>
                      <m:t>𝑘</m:t>
                    </m:r>
                    <m:r>
                      <a:rPr lang="en-US" altLang="zh-CN" sz="2000" b="0" i="1" smtClean="0">
                        <a:latin typeface="Cambria Math" panose="02040503050406030204" pitchFamily="18" charset="0"/>
                        <a:ea typeface="Cambria Math" panose="02040503050406030204" pitchFamily="18" charset="0"/>
                      </a:rPr>
                      <m:t>]</m:t>
                    </m:r>
                  </m:oMath>
                </a14:m>
                <a:r>
                  <a:rPr lang="en-US" altLang="zh-CN" sz="2000" dirty="0">
                    <a:ea typeface="Cambria Math" panose="02040503050406030204" pitchFamily="18" charset="0"/>
                    <a:cs typeface="Calibri" panose="020F0502020204030204" pitchFamily="34" charset="0"/>
                  </a:rPr>
                  <a:t> with </a:t>
                </a:r>
                <a14:m>
                  <m:oMath xmlns:m="http://schemas.openxmlformats.org/officeDocument/2006/math">
                    <m:r>
                      <a:rPr lang="en-US" altLang="zh-CN" sz="2000" b="0" i="1" smtClean="0">
                        <a:latin typeface="Cambria Math" panose="02040503050406030204" pitchFamily="18" charset="0"/>
                        <a:ea typeface="Cambria Math" panose="02040503050406030204" pitchFamily="18" charset="0"/>
                      </a:rPr>
                      <m:t>𝐴</m:t>
                    </m:r>
                    <m:d>
                      <m:dPr>
                        <m:begChr m:val="["/>
                        <m:endChr m:val="]"/>
                        <m:ctrlPr>
                          <a:rPr lang="en-US" altLang="zh-CN" sz="2000" b="0" i="1" smtClean="0">
                            <a:latin typeface="Cambria Math" panose="02040503050406030204" pitchFamily="18" charset="0"/>
                            <a:ea typeface="Cambria Math" panose="02040503050406030204" pitchFamily="18" charset="0"/>
                          </a:rPr>
                        </m:ctrlPr>
                      </m:dPr>
                      <m:e>
                        <m:r>
                          <a:rPr lang="en-US" altLang="zh-CN" sz="2000" b="0" i="1" smtClean="0">
                            <a:latin typeface="Cambria Math" panose="02040503050406030204" pitchFamily="18" charset="0"/>
                            <a:ea typeface="Cambria Math" panose="02040503050406030204" pitchFamily="18" charset="0"/>
                          </a:rPr>
                          <m:t>𝑗</m:t>
                        </m:r>
                      </m:e>
                    </m:d>
                  </m:oMath>
                </a14:m>
                <a:endParaRPr lang="en-US" altLang="zh-CN" sz="2000" b="0" dirty="0">
                  <a:ea typeface="Cambria Math" panose="02040503050406030204" pitchFamily="18" charset="0"/>
                  <a:cs typeface="Calibri" panose="020F0502020204030204" pitchFamily="34" charset="0"/>
                </a:endParaRPr>
              </a:p>
              <a:p>
                <a:pPr>
                  <a:spcBef>
                    <a:spcPts val="0"/>
                  </a:spcBef>
                </a:pPr>
                <a:r>
                  <a:rPr lang="en-US" altLang="zh-CN" sz="2000" dirty="0">
                    <a:ea typeface="Cambria Math" panose="02040503050406030204" pitchFamily="18" charset="0"/>
                    <a:cs typeface="Calibri" panose="020F0502020204030204" pitchFamily="34" charset="0"/>
                  </a:rPr>
                  <a:t>		else if </a:t>
                </a:r>
                <a14:m>
                  <m:oMath xmlns:m="http://schemas.openxmlformats.org/officeDocument/2006/math">
                    <m:r>
                      <a:rPr lang="en-US" altLang="zh-CN" sz="2000" b="0" i="1" smtClean="0">
                        <a:latin typeface="Cambria Math" panose="02040503050406030204" pitchFamily="18" charset="0"/>
                        <a:ea typeface="Cambria Math" panose="02040503050406030204" pitchFamily="18" charset="0"/>
                      </a:rPr>
                      <m:t>𝐴</m:t>
                    </m:r>
                    <m:d>
                      <m:dPr>
                        <m:begChr m:val="["/>
                        <m:endChr m:val="]"/>
                        <m:ctrlPr>
                          <a:rPr lang="en-US" altLang="zh-CN" sz="2000" b="0" i="1" smtClean="0">
                            <a:latin typeface="Cambria Math" panose="02040503050406030204" pitchFamily="18" charset="0"/>
                            <a:ea typeface="Cambria Math" panose="02040503050406030204" pitchFamily="18" charset="0"/>
                          </a:rPr>
                        </m:ctrlPr>
                      </m:dPr>
                      <m:e>
                        <m:r>
                          <a:rPr lang="en-US" altLang="zh-CN" sz="2000" b="0" i="1" smtClean="0">
                            <a:latin typeface="Cambria Math" panose="02040503050406030204" pitchFamily="18" charset="0"/>
                            <a:ea typeface="Cambria Math" panose="02040503050406030204" pitchFamily="18" charset="0"/>
                          </a:rPr>
                          <m:t>𝑗</m:t>
                        </m:r>
                      </m:e>
                    </m:d>
                    <m:r>
                      <a:rPr lang="en-US" altLang="zh-CN" sz="2000" b="0" i="1" smtClean="0">
                        <a:latin typeface="Cambria Math" panose="02040503050406030204" pitchFamily="18" charset="0"/>
                        <a:ea typeface="Cambria Math" panose="02040503050406030204" pitchFamily="18" charset="0"/>
                      </a:rPr>
                      <m:t>&lt;</m:t>
                    </m:r>
                    <m:r>
                      <a:rPr lang="en-US" altLang="zh-CN" sz="2000" b="0" i="1" smtClean="0">
                        <a:latin typeface="Cambria Math" panose="02040503050406030204" pitchFamily="18" charset="0"/>
                        <a:ea typeface="Cambria Math" panose="02040503050406030204" pitchFamily="18" charset="0"/>
                      </a:rPr>
                      <m:t>𝑥</m:t>
                    </m:r>
                  </m:oMath>
                </a14:m>
                <a:r>
                  <a:rPr lang="en-US" altLang="zh-CN" sz="2000" dirty="0">
                    <a:ea typeface="Cambria Math" panose="02040503050406030204" pitchFamily="18" charset="0"/>
                    <a:cs typeface="Calibri" panose="020F0502020204030204" pitchFamily="34" charset="0"/>
                  </a:rPr>
                  <a:t> then</a:t>
                </a:r>
              </a:p>
              <a:p>
                <a:pPr>
                  <a:spcBef>
                    <a:spcPts val="0"/>
                  </a:spcBef>
                </a:pPr>
                <a:r>
                  <a:rPr lang="en-US" altLang="zh-CN" sz="2000" dirty="0">
                    <a:ea typeface="Cambria Math" panose="02040503050406030204" pitchFamily="18" charset="0"/>
                    <a:cs typeface="Calibri" panose="020F0502020204030204" pitchFamily="34" charset="0"/>
                  </a:rPr>
                  <a:t>			</a:t>
                </a:r>
                <a14:m>
                  <m:oMath xmlns:m="http://schemas.openxmlformats.org/officeDocument/2006/math">
                    <m:r>
                      <a:rPr lang="en-US" altLang="zh-CN" sz="2000" b="0" i="1" smtClean="0">
                        <a:latin typeface="Cambria Math" panose="02040503050406030204" pitchFamily="18" charset="0"/>
                        <a:ea typeface="Cambria Math" panose="02040503050406030204" pitchFamily="18" charset="0"/>
                      </a:rPr>
                      <m:t>𝑖</m:t>
                    </m:r>
                    <m:r>
                      <a:rPr lang="en-US" altLang="zh-CN" sz="2000" b="0" i="1" smtClean="0">
                        <a:latin typeface="Cambria Math" panose="02040503050406030204" pitchFamily="18" charset="0"/>
                        <a:ea typeface="Cambria Math" panose="02040503050406030204" pitchFamily="18" charset="0"/>
                      </a:rPr>
                      <m:t>←</m:t>
                    </m:r>
                    <m:r>
                      <a:rPr lang="en-US" altLang="zh-CN" sz="2000" b="0" i="1" smtClean="0">
                        <a:latin typeface="Cambria Math" panose="02040503050406030204" pitchFamily="18" charset="0"/>
                        <a:ea typeface="Cambria Math" panose="02040503050406030204" pitchFamily="18" charset="0"/>
                      </a:rPr>
                      <m:t>𝑖</m:t>
                    </m:r>
                    <m:r>
                      <a:rPr lang="en-US" altLang="zh-CN" sz="2000" b="0" i="1" smtClean="0">
                        <a:latin typeface="Cambria Math" panose="02040503050406030204" pitchFamily="18" charset="0"/>
                        <a:ea typeface="Cambria Math" panose="02040503050406030204" pitchFamily="18" charset="0"/>
                      </a:rPr>
                      <m:t>+1</m:t>
                    </m:r>
                    <m:r>
                      <a:rPr lang="en-US" altLang="zh-CN" sz="2000" b="0" i="0" smtClean="0">
                        <a:latin typeface="Cambria Math" panose="02040503050406030204" pitchFamily="18" charset="0"/>
                        <a:ea typeface="Cambria Math" panose="02040503050406030204" pitchFamily="18" charset="0"/>
                      </a:rPr>
                      <m:t>;  </m:t>
                    </m:r>
                    <m:r>
                      <a:rPr lang="en-US" altLang="zh-CN" sz="2000" b="0" i="1" smtClean="0">
                        <a:latin typeface="Cambria Math" panose="02040503050406030204" pitchFamily="18" charset="0"/>
                        <a:ea typeface="Cambria Math" panose="02040503050406030204" pitchFamily="18" charset="0"/>
                      </a:rPr>
                      <m:t>𝑘</m:t>
                    </m:r>
                    <m:r>
                      <a:rPr lang="en-US" altLang="zh-CN" sz="2000" b="0" i="1" smtClean="0">
                        <a:latin typeface="Cambria Math" panose="02040503050406030204" pitchFamily="18" charset="0"/>
                        <a:ea typeface="Cambria Math" panose="02040503050406030204" pitchFamily="18" charset="0"/>
                      </a:rPr>
                      <m:t>←</m:t>
                    </m:r>
                    <m:r>
                      <a:rPr lang="en-US" altLang="zh-CN" sz="2000" b="0" i="1" smtClean="0">
                        <a:latin typeface="Cambria Math" panose="02040503050406030204" pitchFamily="18" charset="0"/>
                        <a:ea typeface="Cambria Math" panose="02040503050406030204" pitchFamily="18" charset="0"/>
                      </a:rPr>
                      <m:t>𝑘</m:t>
                    </m:r>
                    <m:r>
                      <a:rPr lang="en-US" altLang="zh-CN" sz="2000" b="0" i="1" smtClean="0">
                        <a:latin typeface="Cambria Math" panose="02040503050406030204" pitchFamily="18" charset="0"/>
                        <a:ea typeface="Cambria Math" panose="02040503050406030204" pitchFamily="18" charset="0"/>
                      </a:rPr>
                      <m:t>+1</m:t>
                    </m:r>
                  </m:oMath>
                </a14:m>
                <a:endParaRPr lang="en-US" altLang="zh-CN" sz="2000" dirty="0">
                  <a:ea typeface="Cambria Math" panose="02040503050406030204" pitchFamily="18" charset="0"/>
                  <a:cs typeface="Calibri" panose="020F0502020204030204" pitchFamily="34" charset="0"/>
                </a:endParaRPr>
              </a:p>
              <a:p>
                <a:pPr>
                  <a:spcBef>
                    <a:spcPts val="0"/>
                  </a:spcBef>
                </a:pPr>
                <a:r>
                  <a:rPr lang="en-US" altLang="zh-CN" sz="2000" dirty="0">
                    <a:ea typeface="Cambria Math" panose="02040503050406030204" pitchFamily="18" charset="0"/>
                    <a:cs typeface="Calibri" panose="020F0502020204030204" pitchFamily="34" charset="0"/>
                  </a:rPr>
                  <a:t>			exchange </a:t>
                </a:r>
                <a14:m>
                  <m:oMath xmlns:m="http://schemas.openxmlformats.org/officeDocument/2006/math">
                    <m:r>
                      <a:rPr lang="en-US" altLang="zh-CN" sz="2000" b="0" i="1" smtClean="0">
                        <a:latin typeface="Cambria Math" panose="02040503050406030204" pitchFamily="18" charset="0"/>
                        <a:ea typeface="Cambria Math" panose="02040503050406030204" pitchFamily="18" charset="0"/>
                      </a:rPr>
                      <m:t>𝐴</m:t>
                    </m:r>
                    <m:r>
                      <a:rPr lang="en-US" altLang="zh-CN" sz="2000" b="0" i="1" smtClean="0">
                        <a:latin typeface="Cambria Math" panose="02040503050406030204" pitchFamily="18" charset="0"/>
                        <a:ea typeface="Cambria Math" panose="02040503050406030204" pitchFamily="18" charset="0"/>
                      </a:rPr>
                      <m:t>[</m:t>
                    </m:r>
                    <m:r>
                      <a:rPr lang="en-US" altLang="zh-CN" sz="2000" b="0" i="1" smtClean="0">
                        <a:latin typeface="Cambria Math" panose="02040503050406030204" pitchFamily="18" charset="0"/>
                        <a:ea typeface="Cambria Math" panose="02040503050406030204" pitchFamily="18" charset="0"/>
                      </a:rPr>
                      <m:t>𝑘</m:t>
                    </m:r>
                    <m:r>
                      <a:rPr lang="en-US" altLang="zh-CN" sz="2000" b="0" i="1" smtClean="0">
                        <a:latin typeface="Cambria Math" panose="02040503050406030204" pitchFamily="18" charset="0"/>
                        <a:ea typeface="Cambria Math" panose="02040503050406030204" pitchFamily="18" charset="0"/>
                      </a:rPr>
                      <m:t>]</m:t>
                    </m:r>
                  </m:oMath>
                </a14:m>
                <a:r>
                  <a:rPr lang="en-US" altLang="zh-CN" sz="2000" dirty="0">
                    <a:ea typeface="Cambria Math" panose="02040503050406030204" pitchFamily="18" charset="0"/>
                    <a:cs typeface="Calibri" panose="020F0502020204030204" pitchFamily="34" charset="0"/>
                  </a:rPr>
                  <a:t> with </a:t>
                </a:r>
                <a14:m>
                  <m:oMath xmlns:m="http://schemas.openxmlformats.org/officeDocument/2006/math">
                    <m:r>
                      <a:rPr lang="en-US" altLang="zh-CN" sz="2000" b="0" i="1" smtClean="0">
                        <a:latin typeface="Cambria Math" panose="02040503050406030204" pitchFamily="18" charset="0"/>
                        <a:ea typeface="Cambria Math" panose="02040503050406030204" pitchFamily="18" charset="0"/>
                      </a:rPr>
                      <m:t>𝐴</m:t>
                    </m:r>
                    <m:d>
                      <m:dPr>
                        <m:begChr m:val="["/>
                        <m:endChr m:val="]"/>
                        <m:ctrlPr>
                          <a:rPr lang="en-US" altLang="zh-CN" sz="2000" b="0" i="1" smtClean="0">
                            <a:latin typeface="Cambria Math" panose="02040503050406030204" pitchFamily="18" charset="0"/>
                            <a:ea typeface="Cambria Math" panose="02040503050406030204" pitchFamily="18" charset="0"/>
                          </a:rPr>
                        </m:ctrlPr>
                      </m:dPr>
                      <m:e>
                        <m:r>
                          <a:rPr lang="en-US" altLang="zh-CN" sz="2000" b="0" i="1" smtClean="0">
                            <a:latin typeface="Cambria Math" panose="02040503050406030204" pitchFamily="18" charset="0"/>
                            <a:ea typeface="Cambria Math" panose="02040503050406030204" pitchFamily="18" charset="0"/>
                          </a:rPr>
                          <m:t>𝑗</m:t>
                        </m:r>
                      </m:e>
                    </m:d>
                  </m:oMath>
                </a14:m>
                <a:endParaRPr lang="en-US" altLang="zh-CN" sz="2000" b="0" dirty="0">
                  <a:ea typeface="Cambria Math" panose="02040503050406030204" pitchFamily="18" charset="0"/>
                  <a:cs typeface="Calibri" panose="020F0502020204030204" pitchFamily="34" charset="0"/>
                </a:endParaRPr>
              </a:p>
              <a:p>
                <a:pPr>
                  <a:spcBef>
                    <a:spcPts val="0"/>
                  </a:spcBef>
                </a:pPr>
                <a:r>
                  <a:rPr lang="en-US" altLang="zh-CN" sz="2000" dirty="0">
                    <a:ea typeface="Cambria Math" panose="02040503050406030204" pitchFamily="18" charset="0"/>
                    <a:cs typeface="Calibri" panose="020F0502020204030204" pitchFamily="34" charset="0"/>
                  </a:rPr>
                  <a:t>			exchange </a:t>
                </a:r>
                <a14:m>
                  <m:oMath xmlns:m="http://schemas.openxmlformats.org/officeDocument/2006/math">
                    <m:r>
                      <a:rPr lang="en-US" altLang="zh-CN" sz="2000" b="0" i="1" smtClean="0">
                        <a:latin typeface="Cambria Math" panose="02040503050406030204" pitchFamily="18" charset="0"/>
                        <a:ea typeface="Cambria Math" panose="02040503050406030204" pitchFamily="18" charset="0"/>
                      </a:rPr>
                      <m:t>𝐴</m:t>
                    </m:r>
                    <m:r>
                      <a:rPr lang="en-US" altLang="zh-CN" sz="2000" b="0" i="1" smtClean="0">
                        <a:latin typeface="Cambria Math" panose="02040503050406030204" pitchFamily="18" charset="0"/>
                        <a:ea typeface="Cambria Math" panose="02040503050406030204" pitchFamily="18" charset="0"/>
                      </a:rPr>
                      <m:t>[</m:t>
                    </m:r>
                    <m:r>
                      <a:rPr lang="en-US" altLang="zh-CN" sz="2000" b="0" i="1" smtClean="0">
                        <a:latin typeface="Cambria Math" panose="02040503050406030204" pitchFamily="18" charset="0"/>
                        <a:ea typeface="Cambria Math" panose="02040503050406030204" pitchFamily="18" charset="0"/>
                      </a:rPr>
                      <m:t>𝑖</m:t>
                    </m:r>
                    <m:r>
                      <a:rPr lang="en-US" altLang="zh-CN" sz="2000" b="0" i="1" smtClean="0">
                        <a:latin typeface="Cambria Math" panose="02040503050406030204" pitchFamily="18" charset="0"/>
                        <a:ea typeface="Cambria Math" panose="02040503050406030204" pitchFamily="18" charset="0"/>
                      </a:rPr>
                      <m:t>]</m:t>
                    </m:r>
                  </m:oMath>
                </a14:m>
                <a:r>
                  <a:rPr lang="en-US" altLang="zh-CN" sz="2000" dirty="0">
                    <a:ea typeface="Cambria Math" panose="02040503050406030204" pitchFamily="18" charset="0"/>
                    <a:cs typeface="Calibri" panose="020F0502020204030204" pitchFamily="34" charset="0"/>
                  </a:rPr>
                  <a:t> with </a:t>
                </a:r>
                <a14:m>
                  <m:oMath xmlns:m="http://schemas.openxmlformats.org/officeDocument/2006/math">
                    <m:r>
                      <a:rPr lang="en-US" altLang="zh-CN" sz="2000" b="0" i="1" smtClean="0">
                        <a:latin typeface="Cambria Math" panose="02040503050406030204" pitchFamily="18" charset="0"/>
                        <a:ea typeface="Cambria Math" panose="02040503050406030204" pitchFamily="18" charset="0"/>
                      </a:rPr>
                      <m:t>𝐴</m:t>
                    </m:r>
                    <m:d>
                      <m:dPr>
                        <m:begChr m:val="["/>
                        <m:endChr m:val="]"/>
                        <m:ctrlPr>
                          <a:rPr lang="en-US" altLang="zh-CN" sz="2000" b="0" i="1" smtClean="0">
                            <a:latin typeface="Cambria Math" panose="02040503050406030204" pitchFamily="18" charset="0"/>
                            <a:ea typeface="Cambria Math" panose="02040503050406030204" pitchFamily="18" charset="0"/>
                          </a:rPr>
                        </m:ctrlPr>
                      </m:dPr>
                      <m:e>
                        <m:r>
                          <a:rPr lang="en-US" altLang="zh-CN" sz="2000" b="0" i="1" smtClean="0">
                            <a:latin typeface="Cambria Math" panose="02040503050406030204" pitchFamily="18" charset="0"/>
                            <a:ea typeface="Cambria Math" panose="02040503050406030204" pitchFamily="18" charset="0"/>
                          </a:rPr>
                          <m:t>𝑘</m:t>
                        </m:r>
                      </m:e>
                    </m:d>
                  </m:oMath>
                </a14:m>
                <a:r>
                  <a:rPr lang="en-US" altLang="zh-CN" sz="2000" b="0" dirty="0">
                    <a:ea typeface="Cambria Math" panose="02040503050406030204" pitchFamily="18" charset="0"/>
                    <a:cs typeface="Calibri" panose="020F0502020204030204" pitchFamily="34" charset="0"/>
                  </a:rPr>
                  <a:t/>
                </a:r>
                <a:br>
                  <a:rPr lang="en-US" altLang="zh-CN" sz="2000" b="0" dirty="0">
                    <a:ea typeface="Cambria Math" panose="02040503050406030204" pitchFamily="18" charset="0"/>
                    <a:cs typeface="Calibri" panose="020F0502020204030204" pitchFamily="34" charset="0"/>
                  </a:rPr>
                </a:br>
                <a:endParaRPr lang="en-US" altLang="zh-CN" sz="2000" b="0" dirty="0">
                  <a:ea typeface="Cambria Math" panose="02040503050406030204" pitchFamily="18" charset="0"/>
                  <a:cs typeface="Calibri" panose="020F0502020204030204" pitchFamily="34" charset="0"/>
                </a:endParaRPr>
              </a:p>
              <a:p>
                <a:pPr>
                  <a:spcBef>
                    <a:spcPts val="0"/>
                  </a:spcBef>
                </a:pPr>
                <a:r>
                  <a:rPr lang="en-US" altLang="zh-CN" sz="2000" dirty="0">
                    <a:ea typeface="Cambria Math" panose="02040503050406030204" pitchFamily="18" charset="0"/>
                    <a:cs typeface="Calibri" panose="020F0502020204030204" pitchFamily="34" charset="0"/>
                  </a:rPr>
                  <a:t>	</a:t>
                </a:r>
                <a:r>
                  <a:rPr lang="en-US" altLang="zh-CN" sz="2000" dirty="0">
                    <a:solidFill>
                      <a:srgbClr val="990033"/>
                    </a:solidFill>
                    <a:ea typeface="Cambria Math" panose="02040503050406030204" pitchFamily="18" charset="0"/>
                    <a:cs typeface="Calibri" panose="020F0502020204030204" pitchFamily="34" charset="0"/>
                  </a:rPr>
                  <a:t>exchange </a:t>
                </a:r>
                <a14:m>
                  <m:oMath xmlns:m="http://schemas.openxmlformats.org/officeDocument/2006/math">
                    <m:r>
                      <a:rPr lang="en-US" altLang="zh-CN" sz="2000" b="0" i="1" smtClean="0">
                        <a:solidFill>
                          <a:srgbClr val="990033"/>
                        </a:solidFill>
                        <a:latin typeface="Cambria Math" panose="02040503050406030204" pitchFamily="18" charset="0"/>
                        <a:ea typeface="Cambria Math" panose="02040503050406030204" pitchFamily="18" charset="0"/>
                      </a:rPr>
                      <m:t>𝐴</m:t>
                    </m:r>
                    <m:d>
                      <m:dPr>
                        <m:begChr m:val="["/>
                        <m:endChr m:val="]"/>
                        <m:ctrlPr>
                          <a:rPr lang="en-US" altLang="zh-CN" sz="2000" b="0" i="1" smtClean="0">
                            <a:solidFill>
                              <a:srgbClr val="990033"/>
                            </a:solidFill>
                            <a:latin typeface="Cambria Math" panose="02040503050406030204" pitchFamily="18" charset="0"/>
                            <a:ea typeface="Cambria Math" panose="02040503050406030204" pitchFamily="18" charset="0"/>
                          </a:rPr>
                        </m:ctrlPr>
                      </m:dPr>
                      <m:e>
                        <m:r>
                          <a:rPr lang="en-US" altLang="zh-CN" sz="2000" b="0" i="1" smtClean="0">
                            <a:solidFill>
                              <a:srgbClr val="990033"/>
                            </a:solidFill>
                            <a:latin typeface="Cambria Math" panose="02040503050406030204" pitchFamily="18" charset="0"/>
                            <a:ea typeface="Cambria Math" panose="02040503050406030204" pitchFamily="18" charset="0"/>
                          </a:rPr>
                          <m:t>𝑘</m:t>
                        </m:r>
                        <m:r>
                          <a:rPr lang="en-US" altLang="zh-CN" sz="2000" b="0" i="1" smtClean="0">
                            <a:solidFill>
                              <a:srgbClr val="990033"/>
                            </a:solidFill>
                            <a:latin typeface="Cambria Math" panose="02040503050406030204" pitchFamily="18" charset="0"/>
                            <a:ea typeface="Cambria Math" panose="02040503050406030204" pitchFamily="18" charset="0"/>
                          </a:rPr>
                          <m:t>+1</m:t>
                        </m:r>
                      </m:e>
                    </m:d>
                  </m:oMath>
                </a14:m>
                <a:r>
                  <a:rPr lang="en-US" altLang="zh-CN" sz="2000" dirty="0">
                    <a:solidFill>
                      <a:srgbClr val="990033"/>
                    </a:solidFill>
                    <a:ea typeface="Cambria Math" panose="02040503050406030204" pitchFamily="18" charset="0"/>
                    <a:cs typeface="Calibri" panose="020F0502020204030204" pitchFamily="34" charset="0"/>
                  </a:rPr>
                  <a:t> with </a:t>
                </a:r>
                <a14:m>
                  <m:oMath xmlns:m="http://schemas.openxmlformats.org/officeDocument/2006/math">
                    <m:r>
                      <a:rPr lang="en-US" altLang="zh-CN" sz="2000" b="0" i="1" smtClean="0">
                        <a:solidFill>
                          <a:srgbClr val="990033"/>
                        </a:solidFill>
                        <a:latin typeface="Cambria Math" panose="02040503050406030204" pitchFamily="18" charset="0"/>
                        <a:ea typeface="Cambria Math" panose="02040503050406030204" pitchFamily="18" charset="0"/>
                      </a:rPr>
                      <m:t>𝐴</m:t>
                    </m:r>
                    <m:d>
                      <m:dPr>
                        <m:begChr m:val="["/>
                        <m:endChr m:val="]"/>
                        <m:ctrlPr>
                          <a:rPr lang="en-US" altLang="zh-CN" sz="2000" b="0" i="1" smtClean="0">
                            <a:solidFill>
                              <a:srgbClr val="990033"/>
                            </a:solidFill>
                            <a:latin typeface="Cambria Math" panose="02040503050406030204" pitchFamily="18" charset="0"/>
                            <a:ea typeface="Cambria Math" panose="02040503050406030204" pitchFamily="18" charset="0"/>
                          </a:rPr>
                        </m:ctrlPr>
                      </m:dPr>
                      <m:e>
                        <m:r>
                          <a:rPr lang="en-US" altLang="zh-CN" sz="2000" b="0" i="1" smtClean="0">
                            <a:solidFill>
                              <a:srgbClr val="990033"/>
                            </a:solidFill>
                            <a:latin typeface="Cambria Math" panose="02040503050406030204" pitchFamily="18" charset="0"/>
                            <a:ea typeface="Cambria Math" panose="02040503050406030204" pitchFamily="18" charset="0"/>
                          </a:rPr>
                          <m:t>𝑟</m:t>
                        </m:r>
                      </m:e>
                    </m:d>
                  </m:oMath>
                </a14:m>
                <a:r>
                  <a:rPr lang="en-US" altLang="zh-CN" sz="2000" b="0" dirty="0">
                    <a:ea typeface="Cambria Math" panose="02040503050406030204" pitchFamily="18" charset="0"/>
                    <a:cs typeface="Calibri" panose="020F0502020204030204" pitchFamily="34" charset="0"/>
                  </a:rPr>
                  <a:t> </a:t>
                </a:r>
                <a:r>
                  <a:rPr lang="en-US" altLang="zh-CN" sz="2000" i="1" dirty="0">
                    <a:solidFill>
                      <a:srgbClr val="008080"/>
                    </a:solidFill>
                    <a:ea typeface="Cambria Math" panose="02040503050406030204" pitchFamily="18" charset="0"/>
                    <a:cs typeface="Calibri" panose="020F0502020204030204" pitchFamily="34" charset="0"/>
                  </a:rPr>
                  <a:t>% </a:t>
                </a:r>
                <a14:m>
                  <m:oMath xmlns:m="http://schemas.openxmlformats.org/officeDocument/2006/math">
                    <m:r>
                      <a:rPr lang="en-US" altLang="zh-CN" sz="2000" i="1">
                        <a:solidFill>
                          <a:srgbClr val="008080"/>
                        </a:solidFill>
                        <a:latin typeface="Cambria Math" panose="02040503050406030204" pitchFamily="18" charset="0"/>
                      </a:rPr>
                      <m:t>𝐴</m:t>
                    </m:r>
                    <m:r>
                      <a:rPr lang="en-US" altLang="zh-CN" sz="2000" i="1">
                        <a:solidFill>
                          <a:srgbClr val="008080"/>
                        </a:solidFill>
                        <a:latin typeface="Cambria Math" panose="02040503050406030204" pitchFamily="18" charset="0"/>
                      </a:rPr>
                      <m:t>[</m:t>
                    </m:r>
                    <m:r>
                      <a:rPr lang="en-US" altLang="zh-CN" sz="2000" i="1">
                        <a:solidFill>
                          <a:srgbClr val="008080"/>
                        </a:solidFill>
                        <a:latin typeface="Cambria Math" panose="02040503050406030204" pitchFamily="18" charset="0"/>
                      </a:rPr>
                      <m:t>𝑖</m:t>
                    </m:r>
                    <m:r>
                      <a:rPr lang="en-US" altLang="zh-CN" sz="2000" i="1">
                        <a:solidFill>
                          <a:srgbClr val="008080"/>
                        </a:solidFill>
                        <a:latin typeface="Cambria Math" panose="02040503050406030204" pitchFamily="18" charset="0"/>
                      </a:rPr>
                      <m:t>+1⋯</m:t>
                    </m:r>
                    <m:r>
                      <a:rPr lang="en-US" altLang="zh-CN" sz="2000" i="1">
                        <a:solidFill>
                          <a:srgbClr val="008080"/>
                        </a:solidFill>
                        <a:latin typeface="Cambria Math" panose="02040503050406030204" pitchFamily="18" charset="0"/>
                      </a:rPr>
                      <m:t>𝑘</m:t>
                    </m:r>
                    <m:r>
                      <a:rPr lang="en-US" altLang="zh-CN" sz="2000" i="1">
                        <a:solidFill>
                          <a:srgbClr val="008080"/>
                        </a:solidFill>
                        <a:latin typeface="Cambria Math" panose="02040503050406030204" pitchFamily="18" charset="0"/>
                      </a:rPr>
                      <m:t>] </m:t>
                    </m:r>
                  </m:oMath>
                </a14:m>
                <a:r>
                  <a:rPr lang="en-US" altLang="zh-CN" sz="2000" i="1" dirty="0">
                    <a:solidFill>
                      <a:srgbClr val="008080"/>
                    </a:solidFill>
                    <a:ea typeface="Cambria Math" panose="02040503050406030204" pitchFamily="18" charset="0"/>
                    <a:cs typeface="Calibri" panose="020F0502020204030204" pitchFamily="34" charset="0"/>
                  </a:rPr>
                  <a:t>will have partition value </a:t>
                </a:r>
                <a14:m>
                  <m:oMath xmlns:m="http://schemas.openxmlformats.org/officeDocument/2006/math">
                    <m:r>
                      <a:rPr lang="en-US" altLang="zh-CN" sz="2000" i="1">
                        <a:solidFill>
                          <a:srgbClr val="008080"/>
                        </a:solidFill>
                        <a:latin typeface="Cambria Math" panose="02040503050406030204" pitchFamily="18" charset="0"/>
                      </a:rPr>
                      <m:t>𝑥</m:t>
                    </m:r>
                  </m:oMath>
                </a14:m>
                <a:r>
                  <a:rPr lang="en-US" altLang="zh-CN" sz="2000" i="1" dirty="0">
                    <a:solidFill>
                      <a:srgbClr val="008080"/>
                    </a:solidFill>
                    <a:ea typeface="Cambria Math" panose="02040503050406030204" pitchFamily="18" charset="0"/>
                    <a:cs typeface="Calibri" panose="020F0502020204030204" pitchFamily="34" charset="0"/>
                  </a:rPr>
                  <a:t> </a:t>
                </a:r>
                <a:endParaRPr lang="en-US" altLang="zh-CN" sz="2000" b="0" dirty="0">
                  <a:ea typeface="Cambria Math" panose="02040503050406030204" pitchFamily="18" charset="0"/>
                  <a:cs typeface="Calibri" panose="020F0502020204030204" pitchFamily="34" charset="0"/>
                </a:endParaRPr>
              </a:p>
              <a:p>
                <a:pPr>
                  <a:spcBef>
                    <a:spcPts val="0"/>
                  </a:spcBef>
                </a:pPr>
                <a:r>
                  <a:rPr lang="en-US" altLang="zh-CN" sz="2000" dirty="0">
                    <a:ea typeface="Cambria Math" panose="02040503050406030204" pitchFamily="18" charset="0"/>
                    <a:cs typeface="Calibri" panose="020F0502020204030204" pitchFamily="34" charset="0"/>
                  </a:rPr>
                  <a:t>	</a:t>
                </a:r>
                <a:r>
                  <a:rPr lang="en-US" altLang="zh-CN" sz="2000" dirty="0">
                    <a:solidFill>
                      <a:srgbClr val="990033"/>
                    </a:solidFill>
                    <a:ea typeface="Cambria Math" panose="02040503050406030204" pitchFamily="18" charset="0"/>
                    <a:cs typeface="Calibri" panose="020F0502020204030204" pitchFamily="34" charset="0"/>
                  </a:rPr>
                  <a:t>return </a:t>
                </a:r>
                <a14:m>
                  <m:oMath xmlns:m="http://schemas.openxmlformats.org/officeDocument/2006/math">
                    <m:r>
                      <a:rPr lang="en-US" altLang="zh-CN" sz="2000" b="0" i="1" smtClean="0">
                        <a:solidFill>
                          <a:srgbClr val="990033"/>
                        </a:solidFill>
                        <a:latin typeface="Cambria Math" panose="02040503050406030204" pitchFamily="18" charset="0"/>
                        <a:ea typeface="Cambria Math" panose="02040503050406030204" pitchFamily="18" charset="0"/>
                      </a:rPr>
                      <m:t>(</m:t>
                    </m:r>
                    <m:r>
                      <a:rPr lang="en-US" altLang="zh-CN" sz="2000" b="0" i="1" smtClean="0">
                        <a:solidFill>
                          <a:srgbClr val="990033"/>
                        </a:solidFill>
                        <a:latin typeface="Cambria Math" panose="02040503050406030204" pitchFamily="18" charset="0"/>
                        <a:ea typeface="Cambria Math" panose="02040503050406030204" pitchFamily="18" charset="0"/>
                      </a:rPr>
                      <m:t>𝑖</m:t>
                    </m:r>
                    <m:r>
                      <a:rPr lang="en-US" altLang="zh-CN" sz="2000" b="0" i="1" smtClean="0">
                        <a:solidFill>
                          <a:srgbClr val="990033"/>
                        </a:solidFill>
                        <a:latin typeface="Cambria Math" panose="02040503050406030204" pitchFamily="18" charset="0"/>
                        <a:ea typeface="Cambria Math" panose="02040503050406030204" pitchFamily="18" charset="0"/>
                      </a:rPr>
                      <m:t>+1,</m:t>
                    </m:r>
                    <m:r>
                      <a:rPr lang="en-US" altLang="zh-CN" sz="2000" b="0" i="1" smtClean="0">
                        <a:solidFill>
                          <a:srgbClr val="990033"/>
                        </a:solidFill>
                        <a:latin typeface="Cambria Math" panose="02040503050406030204" pitchFamily="18" charset="0"/>
                        <a:ea typeface="Cambria Math" panose="02040503050406030204" pitchFamily="18" charset="0"/>
                      </a:rPr>
                      <m:t>𝑘</m:t>
                    </m:r>
                    <m:r>
                      <a:rPr lang="en-US" altLang="zh-CN" sz="2000" b="0" i="1" smtClean="0">
                        <a:solidFill>
                          <a:srgbClr val="990033"/>
                        </a:solidFill>
                        <a:latin typeface="Cambria Math" panose="02040503050406030204" pitchFamily="18" charset="0"/>
                        <a:ea typeface="Cambria Math" panose="02040503050406030204" pitchFamily="18" charset="0"/>
                      </a:rPr>
                      <m:t>+1)</m:t>
                    </m:r>
                  </m:oMath>
                </a14:m>
                <a:endParaRPr lang="en-US" altLang="zh-CN" sz="2000" dirty="0">
                  <a:solidFill>
                    <a:srgbClr val="990033"/>
                  </a:solidFill>
                  <a:ea typeface="Cambria Math" panose="02040503050406030204" pitchFamily="18" charset="0"/>
                  <a:cs typeface="Calibri" panose="020F0502020204030204" pitchFamily="34" charset="0"/>
                </a:endParaRPr>
              </a:p>
              <a:p>
                <a:pPr>
                  <a:spcBef>
                    <a:spcPts val="0"/>
                  </a:spcBef>
                </a:pPr>
                <a:endParaRPr lang="en-US" altLang="zh-CN" dirty="0"/>
              </a:p>
              <a:p>
                <a:pPr>
                  <a:spcBef>
                    <a:spcPts val="0"/>
                  </a:spcBef>
                </a:pPr>
                <a:endParaRPr lang="en-US" altLang="zh-CN" dirty="0"/>
              </a:p>
            </p:txBody>
          </p:sp>
        </mc:Choice>
        <mc:Fallback xmlns="">
          <p:sp>
            <p:nvSpPr>
              <p:cNvPr id="3" name="内容占位符 2">
                <a:extLst>
                  <a:ext uri="{FF2B5EF4-FFF2-40B4-BE49-F238E27FC236}">
                    <a16:creationId xmlns:a16="http://schemas.microsoft.com/office/drawing/2014/main" id="{474E9815-B8FA-4F6A-AFF4-5E1BF3C6AE08}"/>
                  </a:ext>
                </a:extLst>
              </p:cNvPr>
              <p:cNvSpPr>
                <a:spLocks noGrp="1" noRot="1" noChangeAspect="1" noMove="1" noResize="1" noEditPoints="1" noAdjustHandles="1" noChangeArrowheads="1" noChangeShapeType="1" noTextEdit="1"/>
              </p:cNvSpPr>
              <p:nvPr>
                <p:ph idx="1"/>
              </p:nvPr>
            </p:nvSpPr>
            <p:spPr>
              <a:xfrm>
                <a:off x="313039" y="761999"/>
                <a:ext cx="8783826" cy="6223687"/>
              </a:xfrm>
              <a:blipFill>
                <a:blip r:embed="rId2"/>
                <a:stretch>
                  <a:fillRect l="-902" t="-686"/>
                </a:stretch>
              </a:blipFill>
            </p:spPr>
            <p:txBody>
              <a:bodyPr/>
              <a:lstStyle/>
              <a:p>
                <a:r>
                  <a:rPr lang="en-US">
                    <a:noFill/>
                  </a:rPr>
                  <a:t> </a:t>
                </a:r>
              </a:p>
            </p:txBody>
          </p:sp>
        </mc:Fallback>
      </mc:AlternateContent>
      <p:sp>
        <p:nvSpPr>
          <p:cNvPr id="4" name="灯片编号占位符 3">
            <a:extLst>
              <a:ext uri="{FF2B5EF4-FFF2-40B4-BE49-F238E27FC236}">
                <a16:creationId xmlns:a16="http://schemas.microsoft.com/office/drawing/2014/main" id="{E441FDD4-1F77-4862-B770-FBC17F3703AD}"/>
              </a:ext>
            </a:extLst>
          </p:cNvPr>
          <p:cNvSpPr>
            <a:spLocks noGrp="1"/>
          </p:cNvSpPr>
          <p:nvPr>
            <p:ph type="sldNum" sz="quarter" idx="10"/>
          </p:nvPr>
        </p:nvSpPr>
        <p:spPr/>
        <p:txBody>
          <a:bodyPr/>
          <a:lstStyle/>
          <a:p>
            <a:fld id="{2783EFA4-6284-4AB8-B3E7-5E7F2FB51AB8}" type="slidenum">
              <a:rPr lang="en-US" altLang="en-US" smtClean="0"/>
              <a:pPr/>
              <a:t>17</a:t>
            </a:fld>
            <a:endParaRPr lang="en-US" altLang="en-US" sz="1400"/>
          </a:p>
        </p:txBody>
      </p:sp>
    </p:spTree>
    <p:extLst>
      <p:ext uri="{BB962C8B-B14F-4D97-AF65-F5344CB8AC3E}">
        <p14:creationId xmlns:p14="http://schemas.microsoft.com/office/powerpoint/2010/main" val="22029009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9D9EBB1-E26F-4693-83B3-106C6D7D1AFE}"/>
              </a:ext>
            </a:extLst>
          </p:cNvPr>
          <p:cNvSpPr>
            <a:spLocks noGrp="1"/>
          </p:cNvSpPr>
          <p:nvPr>
            <p:ph type="title"/>
          </p:nvPr>
        </p:nvSpPr>
        <p:spPr/>
        <p:txBody>
          <a:bodyPr/>
          <a:lstStyle/>
          <a:p>
            <a:r>
              <a:rPr lang="en-US" altLang="zh-CN" dirty="0"/>
              <a:t>Solution 3</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474E9815-B8FA-4F6A-AFF4-5E1BF3C6AE08}"/>
                  </a:ext>
                </a:extLst>
              </p:cNvPr>
              <p:cNvSpPr>
                <a:spLocks noGrp="1"/>
              </p:cNvSpPr>
              <p:nvPr>
                <p:ph idx="1"/>
              </p:nvPr>
            </p:nvSpPr>
            <p:spPr>
              <a:xfrm>
                <a:off x="487680" y="2976540"/>
                <a:ext cx="7848600" cy="2667001"/>
              </a:xfrm>
            </p:spPr>
            <p:txBody>
              <a:bodyPr/>
              <a:lstStyle/>
              <a:p>
                <a:pPr>
                  <a:spcBef>
                    <a:spcPts val="0"/>
                  </a:spcBef>
                </a:pPr>
                <a:r>
                  <a:rPr lang="en-US" altLang="zh-CN">
                    <a:cs typeface="Calibri" panose="020F0502020204030204" pitchFamily="34" charset="0"/>
                  </a:rPr>
                  <a:t>        </a:t>
                </a:r>
                <a:r>
                  <a:rPr lang="en-US" altLang="zh-CN">
                    <a:ea typeface="MS Mincho" panose="02020609040205080304" pitchFamily="49" charset="-128"/>
                    <a:cs typeface="Calibri" panose="020F0502020204030204" pitchFamily="34" charset="0"/>
                  </a:rPr>
                  <a:t>QUICKSORT</a:t>
                </a:r>
                <a:r>
                  <a:rPr lang="en-US" altLang="zh-CN" dirty="0">
                    <a:cs typeface="Calibri" panose="020F0502020204030204" pitchFamily="34" charset="0"/>
                  </a:rPr>
                  <a:t>’</a:t>
                </a:r>
                <a14:m>
                  <m:oMath xmlns:m="http://schemas.openxmlformats.org/officeDocument/2006/math">
                    <m:r>
                      <a:rPr lang="en-US" altLang="zh-CN" b="0" i="1" smtClean="0">
                        <a:latin typeface="Cambria Math" panose="02040503050406030204" pitchFamily="18" charset="0"/>
                      </a:rPr>
                      <m:t>(</m:t>
                    </m:r>
                    <m:r>
                      <a:rPr lang="en-US" altLang="zh-CN" b="0" i="1" smtClean="0">
                        <a:latin typeface="Cambria Math" panose="02040503050406030204" pitchFamily="18" charset="0"/>
                      </a:rPr>
                      <m:t>𝐴</m:t>
                    </m:r>
                    <m:r>
                      <a:rPr lang="en-US" altLang="zh-CN" b="0" i="1" smtClean="0">
                        <a:latin typeface="Cambria Math" panose="02040503050406030204" pitchFamily="18" charset="0"/>
                      </a:rPr>
                      <m:t>,</m:t>
                    </m:r>
                    <m:r>
                      <a:rPr lang="en-US" altLang="zh-CN" b="0" i="1" smtClean="0">
                        <a:latin typeface="Cambria Math" panose="02040503050406030204" pitchFamily="18" charset="0"/>
                      </a:rPr>
                      <m:t>𝑝</m:t>
                    </m:r>
                    <m:r>
                      <a:rPr lang="en-US" altLang="zh-CN" b="0" i="1" smtClean="0">
                        <a:latin typeface="Cambria Math" panose="02040503050406030204" pitchFamily="18" charset="0"/>
                      </a:rPr>
                      <m:t>,</m:t>
                    </m:r>
                    <m:r>
                      <a:rPr lang="en-US" altLang="zh-CN" b="0" i="1" smtClean="0">
                        <a:latin typeface="Cambria Math" panose="02040503050406030204" pitchFamily="18" charset="0"/>
                      </a:rPr>
                      <m:t>𝑟</m:t>
                    </m:r>
                    <m:r>
                      <a:rPr lang="en-US" altLang="zh-CN" b="0" i="1" smtClean="0">
                        <a:latin typeface="Cambria Math" panose="02040503050406030204" pitchFamily="18" charset="0"/>
                      </a:rPr>
                      <m:t>)</m:t>
                    </m:r>
                  </m:oMath>
                </a14:m>
                <a:r>
                  <a:rPr lang="en-US" altLang="zh-CN" dirty="0">
                    <a:cs typeface="Calibri" panose="020F0502020204030204" pitchFamily="34" charset="0"/>
                  </a:rPr>
                  <a:t>:</a:t>
                </a:r>
              </a:p>
              <a:p>
                <a:pPr>
                  <a:spcBef>
                    <a:spcPts val="0"/>
                  </a:spcBef>
                </a:pPr>
                <a:r>
                  <a:rPr lang="en-US" altLang="zh-CN" dirty="0">
                    <a:cs typeface="Calibri" panose="020F0502020204030204" pitchFamily="34" charset="0"/>
                  </a:rPr>
                  <a:t>	if </a:t>
                </a:r>
                <a14:m>
                  <m:oMath xmlns:m="http://schemas.openxmlformats.org/officeDocument/2006/math">
                    <m:r>
                      <a:rPr lang="en-US" altLang="zh-CN" b="0" i="1" smtClean="0">
                        <a:latin typeface="Cambria Math" panose="02040503050406030204" pitchFamily="18" charset="0"/>
                      </a:rPr>
                      <m:t>𝑝</m:t>
                    </m:r>
                    <m:r>
                      <a:rPr lang="en-US" altLang="zh-CN" b="0" i="1" smtClean="0">
                        <a:latin typeface="Cambria Math" panose="02040503050406030204" pitchFamily="18" charset="0"/>
                      </a:rPr>
                      <m:t>≥</m:t>
                    </m:r>
                    <m:r>
                      <a:rPr lang="en-US" altLang="zh-CN" b="0" i="1" smtClean="0">
                        <a:latin typeface="Cambria Math" panose="02040503050406030204" pitchFamily="18" charset="0"/>
                      </a:rPr>
                      <m:t>𝑟</m:t>
                    </m:r>
                  </m:oMath>
                </a14:m>
                <a:r>
                  <a:rPr lang="en-US" altLang="zh-CN" dirty="0">
                    <a:cs typeface="Calibri" panose="020F0502020204030204" pitchFamily="34" charset="0"/>
                  </a:rPr>
                  <a:t> then return</a:t>
                </a:r>
              </a:p>
              <a:p>
                <a:pPr>
                  <a:spcBef>
                    <a:spcPts val="0"/>
                  </a:spcBef>
                </a:pPr>
                <a:r>
                  <a:rPr lang="en-US" altLang="zh-CN" dirty="0">
                    <a:cs typeface="Calibri" panose="020F0502020204030204" pitchFamily="34" charset="0"/>
                  </a:rPr>
                  <a:t>	</a:t>
                </a:r>
                <a14:m>
                  <m:oMath xmlns:m="http://schemas.openxmlformats.org/officeDocument/2006/math">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𝑞</m:t>
                        </m:r>
                        <m:r>
                          <a:rPr lang="en-US" altLang="zh-CN" b="0" i="1" smtClean="0">
                            <a:latin typeface="Cambria Math" panose="02040503050406030204" pitchFamily="18" charset="0"/>
                          </a:rPr>
                          <m:t>,</m:t>
                        </m:r>
                        <m:r>
                          <a:rPr lang="en-US" altLang="zh-CN" b="0" i="1" smtClean="0">
                            <a:latin typeface="Cambria Math" panose="02040503050406030204" pitchFamily="18" charset="0"/>
                          </a:rPr>
                          <m:t>𝑡</m:t>
                        </m:r>
                      </m:e>
                    </m:d>
                    <m:r>
                      <a:rPr lang="en-US" altLang="zh-CN" b="0" i="1" smtClean="0">
                        <a:latin typeface="Cambria Math" panose="02040503050406030204" pitchFamily="18" charset="0"/>
                      </a:rPr>
                      <m:t>= </m:t>
                    </m:r>
                  </m:oMath>
                </a14:m>
                <a:r>
                  <a:rPr lang="en-US" altLang="zh-CN" dirty="0">
                    <a:ea typeface="MS Mincho" panose="02020609040205080304" pitchFamily="49" charset="-128"/>
                    <a:cs typeface="Calibri" panose="020F0502020204030204" pitchFamily="34" charset="0"/>
                  </a:rPr>
                  <a:t>PARTITION</a:t>
                </a:r>
                <a:r>
                  <a:rPr lang="en-US" altLang="zh-CN" dirty="0">
                    <a:cs typeface="Calibri" panose="020F0502020204030204" pitchFamily="34" charset="0"/>
                  </a:rPr>
                  <a:t>’</a:t>
                </a:r>
                <a14:m>
                  <m:oMath xmlns:m="http://schemas.openxmlformats.org/officeDocument/2006/math">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𝐴</m:t>
                        </m:r>
                        <m:r>
                          <a:rPr lang="en-US" altLang="zh-CN" b="0" i="1" smtClean="0">
                            <a:latin typeface="Cambria Math" panose="02040503050406030204" pitchFamily="18" charset="0"/>
                          </a:rPr>
                          <m:t>,</m:t>
                        </m:r>
                        <m:r>
                          <a:rPr lang="en-US" altLang="zh-CN" b="0" i="1" smtClean="0">
                            <a:latin typeface="Cambria Math" panose="02040503050406030204" pitchFamily="18" charset="0"/>
                          </a:rPr>
                          <m:t>𝑝</m:t>
                        </m:r>
                        <m:r>
                          <a:rPr lang="en-US" altLang="zh-CN" b="0" i="1" smtClean="0">
                            <a:latin typeface="Cambria Math" panose="02040503050406030204" pitchFamily="18" charset="0"/>
                          </a:rPr>
                          <m:t>,</m:t>
                        </m:r>
                        <m:r>
                          <a:rPr lang="en-US" altLang="zh-CN" b="0" i="1" smtClean="0">
                            <a:latin typeface="Cambria Math" panose="02040503050406030204" pitchFamily="18" charset="0"/>
                          </a:rPr>
                          <m:t>𝑟</m:t>
                        </m:r>
                      </m:e>
                    </m:d>
                  </m:oMath>
                </a14:m>
                <a:endParaRPr lang="en-US" altLang="zh-CN" b="0" dirty="0">
                  <a:cs typeface="Calibri" panose="020F0502020204030204" pitchFamily="34" charset="0"/>
                </a:endParaRPr>
              </a:p>
              <a:p>
                <a:pPr>
                  <a:spcBef>
                    <a:spcPts val="0"/>
                  </a:spcBef>
                </a:pPr>
                <a:r>
                  <a:rPr lang="en-US" altLang="zh-CN" dirty="0">
                    <a:cs typeface="Calibri" panose="020F0502020204030204" pitchFamily="34" charset="0"/>
                  </a:rPr>
                  <a:t>	</a:t>
                </a:r>
                <a:r>
                  <a:rPr lang="en-US" altLang="zh-CN" dirty="0">
                    <a:ea typeface="MS Mincho" panose="02020609040205080304" pitchFamily="49" charset="-128"/>
                    <a:cs typeface="Calibri" panose="020F0502020204030204" pitchFamily="34" charset="0"/>
                  </a:rPr>
                  <a:t>QUICKSORT</a:t>
                </a:r>
                <a:r>
                  <a:rPr lang="en-US" altLang="zh-CN" dirty="0">
                    <a:cs typeface="Calibri" panose="020F0502020204030204" pitchFamily="34" charset="0"/>
                  </a:rPr>
                  <a:t>’</a:t>
                </a:r>
                <a14:m>
                  <m:oMath xmlns:m="http://schemas.openxmlformats.org/officeDocument/2006/math">
                    <m:d>
                      <m:dPr>
                        <m:ctrlPr>
                          <a:rPr lang="en-US" altLang="zh-CN" i="1">
                            <a:latin typeface="Cambria Math" panose="02040503050406030204" pitchFamily="18" charset="0"/>
                          </a:rPr>
                        </m:ctrlPr>
                      </m:dPr>
                      <m:e>
                        <m:r>
                          <a:rPr lang="en-US" altLang="zh-CN" i="1">
                            <a:latin typeface="Cambria Math" panose="02040503050406030204" pitchFamily="18" charset="0"/>
                          </a:rPr>
                          <m:t>𝐴</m:t>
                        </m:r>
                        <m:r>
                          <a:rPr lang="en-US" altLang="zh-CN" i="1">
                            <a:latin typeface="Cambria Math" panose="02040503050406030204" pitchFamily="18" charset="0"/>
                          </a:rPr>
                          <m:t>,</m:t>
                        </m:r>
                        <m:r>
                          <a:rPr lang="en-US" altLang="zh-CN" i="1">
                            <a:latin typeface="Cambria Math" panose="02040503050406030204" pitchFamily="18" charset="0"/>
                          </a:rPr>
                          <m:t>𝑝</m:t>
                        </m:r>
                        <m:r>
                          <a:rPr lang="en-US" altLang="zh-CN" i="1">
                            <a:latin typeface="Cambria Math" panose="02040503050406030204" pitchFamily="18" charset="0"/>
                          </a:rPr>
                          <m:t>,</m:t>
                        </m:r>
                        <m:r>
                          <a:rPr lang="en-US" altLang="zh-CN" b="0" i="1" smtClean="0">
                            <a:latin typeface="Cambria Math" panose="02040503050406030204" pitchFamily="18" charset="0"/>
                          </a:rPr>
                          <m:t>𝑞</m:t>
                        </m:r>
                        <m:r>
                          <a:rPr lang="en-US" altLang="zh-CN" b="0" i="1" smtClean="0">
                            <a:latin typeface="Cambria Math" panose="02040503050406030204" pitchFamily="18" charset="0"/>
                          </a:rPr>
                          <m:t>−1</m:t>
                        </m:r>
                      </m:e>
                    </m:d>
                  </m:oMath>
                </a14:m>
                <a:endParaRPr lang="en-US" altLang="zh-CN" dirty="0">
                  <a:cs typeface="Calibri" panose="020F0502020204030204" pitchFamily="34" charset="0"/>
                </a:endParaRPr>
              </a:p>
              <a:p>
                <a:pPr>
                  <a:spcBef>
                    <a:spcPts val="0"/>
                  </a:spcBef>
                </a:pPr>
                <a:r>
                  <a:rPr lang="en-US" altLang="zh-CN" dirty="0">
                    <a:cs typeface="Calibri" panose="020F0502020204030204" pitchFamily="34" charset="0"/>
                  </a:rPr>
                  <a:t>	</a:t>
                </a:r>
                <a:r>
                  <a:rPr lang="en-US" altLang="zh-CN" dirty="0">
                    <a:ea typeface="MS Mincho" panose="02020609040205080304" pitchFamily="49" charset="-128"/>
                    <a:cs typeface="Calibri" panose="020F0502020204030204" pitchFamily="34" charset="0"/>
                  </a:rPr>
                  <a:t>QUICKSORT</a:t>
                </a:r>
                <a:r>
                  <a:rPr lang="en-US" altLang="zh-CN" dirty="0">
                    <a:cs typeface="Calibri" panose="020F0502020204030204" pitchFamily="34" charset="0"/>
                  </a:rPr>
                  <a:t>’</a:t>
                </a:r>
                <a14:m>
                  <m:oMath xmlns:m="http://schemas.openxmlformats.org/officeDocument/2006/math">
                    <m:d>
                      <m:dPr>
                        <m:ctrlPr>
                          <a:rPr lang="en-US" altLang="zh-CN" i="1">
                            <a:latin typeface="Cambria Math" panose="02040503050406030204" pitchFamily="18" charset="0"/>
                          </a:rPr>
                        </m:ctrlPr>
                      </m:dPr>
                      <m:e>
                        <m:r>
                          <a:rPr lang="en-US" altLang="zh-CN" i="1">
                            <a:latin typeface="Cambria Math" panose="02040503050406030204" pitchFamily="18" charset="0"/>
                          </a:rPr>
                          <m:t>𝐴</m:t>
                        </m:r>
                        <m:r>
                          <a:rPr lang="en-US" altLang="zh-CN" i="1">
                            <a:latin typeface="Cambria Math" panose="02040503050406030204" pitchFamily="18" charset="0"/>
                          </a:rPr>
                          <m:t>,</m:t>
                        </m:r>
                        <m:r>
                          <a:rPr lang="en-US" altLang="zh-CN" b="0" i="1" smtClean="0">
                            <a:latin typeface="Cambria Math" panose="02040503050406030204" pitchFamily="18" charset="0"/>
                          </a:rPr>
                          <m:t>𝑡</m:t>
                        </m:r>
                        <m:r>
                          <a:rPr lang="en-US" altLang="zh-CN" b="0" i="1" smtClean="0">
                            <a:latin typeface="Cambria Math" panose="02040503050406030204" pitchFamily="18" charset="0"/>
                          </a:rPr>
                          <m:t>+1,</m:t>
                        </m:r>
                        <m:r>
                          <a:rPr lang="en-US" altLang="zh-CN" b="0" i="1" smtClean="0">
                            <a:latin typeface="Cambria Math" panose="02040503050406030204" pitchFamily="18" charset="0"/>
                          </a:rPr>
                          <m:t>𝑟</m:t>
                        </m:r>
                      </m:e>
                    </m:d>
                  </m:oMath>
                </a14:m>
                <a:endParaRPr lang="en-US" altLang="zh-CN" dirty="0">
                  <a:cs typeface="Calibri" panose="020F0502020204030204" pitchFamily="34" charset="0"/>
                </a:endParaRPr>
              </a:p>
            </p:txBody>
          </p:sp>
        </mc:Choice>
        <mc:Fallback xmlns="">
          <p:sp>
            <p:nvSpPr>
              <p:cNvPr id="3" name="内容占位符 2">
                <a:extLst>
                  <a:ext uri="{FF2B5EF4-FFF2-40B4-BE49-F238E27FC236}">
                    <a16:creationId xmlns="" xmlns:a16="http://schemas.microsoft.com/office/drawing/2014/main" xmlns:a14="http://schemas.microsoft.com/office/drawing/2010/main" id="{474E9815-B8FA-4F6A-AFF4-5E1BF3C6AE08}"/>
                  </a:ext>
                </a:extLst>
              </p:cNvPr>
              <p:cNvSpPr>
                <a:spLocks noGrp="1" noRot="1" noChangeAspect="1" noMove="1" noResize="1" noEditPoints="1" noAdjustHandles="1" noChangeArrowheads="1" noChangeShapeType="1" noTextEdit="1"/>
              </p:cNvSpPr>
              <p:nvPr>
                <p:ph idx="1"/>
              </p:nvPr>
            </p:nvSpPr>
            <p:spPr>
              <a:xfrm>
                <a:off x="487680" y="2976540"/>
                <a:ext cx="7848600" cy="2667001"/>
              </a:xfrm>
              <a:blipFill rotWithShape="0">
                <a:blip r:embed="rId2"/>
                <a:stretch>
                  <a:fillRect t="-1370"/>
                </a:stretch>
              </a:blipFill>
            </p:spPr>
            <p:txBody>
              <a:bodyPr/>
              <a:lstStyle/>
              <a:p>
                <a:r>
                  <a:rPr lang="en-US">
                    <a:noFill/>
                  </a:rPr>
                  <a:t> </a:t>
                </a:r>
              </a:p>
            </p:txBody>
          </p:sp>
        </mc:Fallback>
      </mc:AlternateContent>
      <p:sp>
        <p:nvSpPr>
          <p:cNvPr id="4" name="灯片编号占位符 3">
            <a:extLst>
              <a:ext uri="{FF2B5EF4-FFF2-40B4-BE49-F238E27FC236}">
                <a16:creationId xmlns:a16="http://schemas.microsoft.com/office/drawing/2014/main" id="{E441FDD4-1F77-4862-B770-FBC17F3703AD}"/>
              </a:ext>
            </a:extLst>
          </p:cNvPr>
          <p:cNvSpPr>
            <a:spLocks noGrp="1"/>
          </p:cNvSpPr>
          <p:nvPr>
            <p:ph type="sldNum" sz="quarter" idx="10"/>
          </p:nvPr>
        </p:nvSpPr>
        <p:spPr/>
        <p:txBody>
          <a:bodyPr/>
          <a:lstStyle/>
          <a:p>
            <a:fld id="{2783EFA4-6284-4AB8-B3E7-5E7F2FB51AB8}" type="slidenum">
              <a:rPr lang="en-US" altLang="en-US" smtClean="0"/>
              <a:pPr/>
              <a:t>18</a:t>
            </a:fld>
            <a:endParaRPr lang="en-US" altLang="en-US" sz="1400"/>
          </a:p>
        </p:txBody>
      </p:sp>
      <mc:AlternateContent xmlns:mc="http://schemas.openxmlformats.org/markup-compatibility/2006" xmlns:a14="http://schemas.microsoft.com/office/drawing/2010/main">
        <mc:Choice Requires="a14">
          <p:sp>
            <p:nvSpPr>
              <p:cNvPr id="5" name="内容占位符 2">
                <a:extLst>
                  <a:ext uri="{FF2B5EF4-FFF2-40B4-BE49-F238E27FC236}">
                    <a16:creationId xmlns:a16="http://schemas.microsoft.com/office/drawing/2014/main" id="{0F86D26B-7410-4DAE-BFAF-676F03B59609}"/>
                  </a:ext>
                </a:extLst>
              </p:cNvPr>
              <p:cNvSpPr txBox="1">
                <a:spLocks/>
              </p:cNvSpPr>
              <p:nvPr/>
            </p:nvSpPr>
            <p:spPr bwMode="auto">
              <a:xfrm>
                <a:off x="487680" y="987667"/>
                <a:ext cx="8186057" cy="1040723"/>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rgbClr val="808080"/>
                      </a:outerShdw>
                    </a:effectLst>
                  </a14:hiddenEffects>
                </a:ext>
              </a:extLst>
            </p:spPr>
            <p:txBody>
              <a:bodyPr vert="horz" wrap="square" lIns="92075" tIns="46038" rIns="92075" bIns="46038" numCol="1" anchor="t" anchorCtr="0" compatLnSpc="1">
                <a:prstTxWarp prst="textNoShape">
                  <a:avLst/>
                </a:prstTxWarp>
              </a:bodyPr>
              <a:lstStyle>
                <a:lvl1pPr algn="l" rtl="0" eaLnBrk="1" fontAlgn="base" hangingPunct="1">
                  <a:lnSpc>
                    <a:spcPct val="100000"/>
                  </a:lnSpc>
                  <a:spcBef>
                    <a:spcPts val="1200"/>
                  </a:spcBef>
                  <a:spcAft>
                    <a:spcPts val="0"/>
                  </a:spcAft>
                  <a:buClr>
                    <a:srgbClr val="003399"/>
                  </a:buClr>
                  <a:buSzPct val="50000"/>
                  <a:buFont typeface="Monotype Sorts" pitchFamily="92" charset="2"/>
                  <a:defRPr kumimoji="1" sz="2200" baseline="0">
                    <a:solidFill>
                      <a:schemeClr val="tx1"/>
                    </a:solidFill>
                    <a:latin typeface="Calibri" panose="020F0502020204030204" pitchFamily="34" charset="0"/>
                    <a:ea typeface="+mn-ea"/>
                    <a:cs typeface="+mn-cs"/>
                  </a:defRPr>
                </a:lvl1pPr>
                <a:lvl2pPr marL="346075" indent="-231775" algn="l" rtl="0" eaLnBrk="1" fontAlgn="base" hangingPunct="1">
                  <a:lnSpc>
                    <a:spcPts val="2600"/>
                  </a:lnSpc>
                  <a:spcBef>
                    <a:spcPct val="0"/>
                  </a:spcBef>
                  <a:spcAft>
                    <a:spcPct val="0"/>
                  </a:spcAft>
                  <a:buClr>
                    <a:schemeClr val="tx1"/>
                  </a:buClr>
                  <a:buSzPct val="35000"/>
                  <a:buFont typeface="Monotype Sorts" pitchFamily="92" charset="2"/>
                  <a:buChar char="n"/>
                  <a:defRPr kumimoji="1" sz="2200" baseline="0">
                    <a:solidFill>
                      <a:schemeClr val="tx1"/>
                    </a:solidFill>
                    <a:latin typeface="Calibri" panose="020F0502020204030204" pitchFamily="34" charset="0"/>
                  </a:defRPr>
                </a:lvl2pPr>
                <a:lvl3pPr marL="627063" indent="-166688" algn="l" rtl="0" eaLnBrk="1" fontAlgn="base" hangingPunct="1">
                  <a:lnSpc>
                    <a:spcPts val="2600"/>
                  </a:lnSpc>
                  <a:spcBef>
                    <a:spcPct val="0"/>
                  </a:spcBef>
                  <a:spcAft>
                    <a:spcPct val="0"/>
                  </a:spcAft>
                  <a:buClr>
                    <a:schemeClr val="tx1"/>
                  </a:buClr>
                  <a:buSzPct val="80000"/>
                  <a:buChar char="–"/>
                  <a:defRPr kumimoji="1" sz="2200" baseline="0">
                    <a:solidFill>
                      <a:schemeClr val="tx1"/>
                    </a:solidFill>
                    <a:latin typeface="Calibri" panose="020F0502020204030204" pitchFamily="34" charset="0"/>
                  </a:defRPr>
                </a:lvl3pPr>
                <a:lvl4pPr marL="1147763" indent="-404813" algn="l" rtl="0" eaLnBrk="1" fontAlgn="base" hangingPunct="1">
                  <a:lnSpc>
                    <a:spcPts val="2600"/>
                  </a:lnSpc>
                  <a:spcBef>
                    <a:spcPct val="0"/>
                  </a:spcBef>
                  <a:spcAft>
                    <a:spcPct val="0"/>
                  </a:spcAft>
                  <a:buClr>
                    <a:schemeClr val="tx1"/>
                  </a:buClr>
                  <a:buFont typeface="Wingdings" pitchFamily="92" charset="2"/>
                  <a:buChar char="!"/>
                  <a:defRPr kumimoji="1" sz="2200" baseline="0">
                    <a:solidFill>
                      <a:schemeClr val="tx1"/>
                    </a:solidFill>
                    <a:latin typeface="Calibri" panose="020F0502020204030204" pitchFamily="34" charset="0"/>
                  </a:defRPr>
                </a:lvl4pPr>
                <a:lvl5pPr marL="1539875" indent="-169863" algn="l" rtl="0" eaLnBrk="1" fontAlgn="base" hangingPunct="1">
                  <a:lnSpc>
                    <a:spcPts val="2600"/>
                  </a:lnSpc>
                  <a:spcBef>
                    <a:spcPct val="0"/>
                  </a:spcBef>
                  <a:spcAft>
                    <a:spcPct val="0"/>
                  </a:spcAft>
                  <a:buClr>
                    <a:schemeClr val="tx1"/>
                  </a:buClr>
                  <a:buSzPct val="100000"/>
                  <a:buChar char="–"/>
                  <a:defRPr kumimoji="1" sz="2200" baseline="0">
                    <a:solidFill>
                      <a:schemeClr val="tx1"/>
                    </a:solidFill>
                    <a:latin typeface="Calibri" panose="020F0502020204030204" pitchFamily="34" charset="0"/>
                  </a:defRPr>
                </a:lvl5pPr>
                <a:lvl6pPr marL="1997075" indent="-169863" algn="l" rtl="0" eaLnBrk="1" fontAlgn="base" hangingPunct="1">
                  <a:lnSpc>
                    <a:spcPts val="2600"/>
                  </a:lnSpc>
                  <a:spcBef>
                    <a:spcPct val="0"/>
                  </a:spcBef>
                  <a:spcAft>
                    <a:spcPct val="0"/>
                  </a:spcAft>
                  <a:buClr>
                    <a:schemeClr val="tx1"/>
                  </a:buClr>
                  <a:buSzPct val="100000"/>
                  <a:buChar char="–"/>
                  <a:defRPr kumimoji="1">
                    <a:solidFill>
                      <a:schemeClr val="tx1"/>
                    </a:solidFill>
                    <a:latin typeface="+mn-lt"/>
                  </a:defRPr>
                </a:lvl6pPr>
                <a:lvl7pPr marL="2454275" indent="-169863" algn="l" rtl="0" eaLnBrk="1" fontAlgn="base" hangingPunct="1">
                  <a:lnSpc>
                    <a:spcPts val="2600"/>
                  </a:lnSpc>
                  <a:spcBef>
                    <a:spcPct val="0"/>
                  </a:spcBef>
                  <a:spcAft>
                    <a:spcPct val="0"/>
                  </a:spcAft>
                  <a:buClr>
                    <a:schemeClr val="tx1"/>
                  </a:buClr>
                  <a:buSzPct val="100000"/>
                  <a:buChar char="–"/>
                  <a:defRPr kumimoji="1">
                    <a:solidFill>
                      <a:schemeClr val="tx1"/>
                    </a:solidFill>
                    <a:latin typeface="+mn-lt"/>
                  </a:defRPr>
                </a:lvl7pPr>
                <a:lvl8pPr marL="2911475" indent="-169863" algn="l" rtl="0" eaLnBrk="1" fontAlgn="base" hangingPunct="1">
                  <a:lnSpc>
                    <a:spcPts val="2600"/>
                  </a:lnSpc>
                  <a:spcBef>
                    <a:spcPct val="0"/>
                  </a:spcBef>
                  <a:spcAft>
                    <a:spcPct val="0"/>
                  </a:spcAft>
                  <a:buClr>
                    <a:schemeClr val="tx1"/>
                  </a:buClr>
                  <a:buSzPct val="100000"/>
                  <a:buChar char="–"/>
                  <a:defRPr kumimoji="1">
                    <a:solidFill>
                      <a:schemeClr val="tx1"/>
                    </a:solidFill>
                    <a:latin typeface="+mn-lt"/>
                  </a:defRPr>
                </a:lvl8pPr>
                <a:lvl9pPr marL="3368675" indent="-169863" algn="l" rtl="0" eaLnBrk="1" fontAlgn="base" hangingPunct="1">
                  <a:lnSpc>
                    <a:spcPts val="2600"/>
                  </a:lnSpc>
                  <a:spcBef>
                    <a:spcPct val="0"/>
                  </a:spcBef>
                  <a:spcAft>
                    <a:spcPct val="0"/>
                  </a:spcAft>
                  <a:buClr>
                    <a:schemeClr val="tx1"/>
                  </a:buClr>
                  <a:buSzPct val="100000"/>
                  <a:buChar char="–"/>
                  <a:defRPr kumimoji="1">
                    <a:solidFill>
                      <a:schemeClr val="tx1"/>
                    </a:solidFill>
                    <a:latin typeface="+mn-lt"/>
                  </a:defRPr>
                </a:lvl9pPr>
              </a:lstStyle>
              <a:p>
                <a:r>
                  <a:rPr lang="en-US" altLang="zh-CN" kern="0" dirty="0">
                    <a:solidFill>
                      <a:srgbClr val="003399"/>
                    </a:solidFill>
                    <a:cs typeface="Calibri" panose="020F0502020204030204" pitchFamily="34" charset="0"/>
                  </a:rPr>
                  <a:t>(c) Modify the </a:t>
                </a:r>
                <a:r>
                  <a:rPr lang="en-US" altLang="zh-CN" kern="0" dirty="0">
                    <a:solidFill>
                      <a:srgbClr val="003399"/>
                    </a:solidFill>
                    <a:ea typeface="MS Mincho" panose="02020609040205080304" pitchFamily="49" charset="-128"/>
                    <a:cs typeface="Calibri" panose="020F0502020204030204" pitchFamily="34" charset="0"/>
                  </a:rPr>
                  <a:t>QUICKSORT</a:t>
                </a:r>
                <a:r>
                  <a:rPr lang="en-US" altLang="zh-CN" kern="0" dirty="0">
                    <a:solidFill>
                      <a:srgbClr val="003399"/>
                    </a:solidFill>
                    <a:cs typeface="Calibri" panose="020F0502020204030204" pitchFamily="34" charset="0"/>
                  </a:rPr>
                  <a:t> procedure to produce </a:t>
                </a:r>
                <a:r>
                  <a:rPr lang="en-US" altLang="zh-CN" kern="0" dirty="0">
                    <a:solidFill>
                      <a:srgbClr val="003399"/>
                    </a:solidFill>
                    <a:ea typeface="MS Mincho" panose="02020609040205080304" pitchFamily="49" charset="-128"/>
                    <a:cs typeface="Calibri" panose="020F0502020204030204" pitchFamily="34" charset="0"/>
                  </a:rPr>
                  <a:t>QUICKSORT’</a:t>
                </a:r>
                <a14:m>
                  <m:oMath xmlns:m="http://schemas.openxmlformats.org/officeDocument/2006/math">
                    <m:r>
                      <a:rPr lang="en-US" altLang="zh-CN" i="1" kern="0" dirty="0" smtClean="0">
                        <a:solidFill>
                          <a:srgbClr val="003399"/>
                        </a:solidFill>
                        <a:latin typeface="Cambria Math" panose="02040503050406030204" pitchFamily="18" charset="0"/>
                      </a:rPr>
                      <m:t>(</m:t>
                    </m:r>
                    <m:r>
                      <a:rPr lang="en-US" altLang="zh-CN" i="1" kern="0" dirty="0">
                        <a:solidFill>
                          <a:srgbClr val="003399"/>
                        </a:solidFill>
                        <a:latin typeface="Cambria Math" panose="02040503050406030204" pitchFamily="18" charset="0"/>
                      </a:rPr>
                      <m:t>𝐴</m:t>
                    </m:r>
                    <m:r>
                      <a:rPr lang="en-US" altLang="zh-CN" i="1" kern="0" dirty="0" smtClean="0">
                        <a:solidFill>
                          <a:srgbClr val="003399"/>
                        </a:solidFill>
                        <a:latin typeface="Cambria Math" panose="02040503050406030204" pitchFamily="18" charset="0"/>
                      </a:rPr>
                      <m:t>,</m:t>
                    </m:r>
                    <m:r>
                      <a:rPr lang="en-US" altLang="zh-CN" i="1" kern="0" dirty="0">
                        <a:solidFill>
                          <a:srgbClr val="003399"/>
                        </a:solidFill>
                        <a:latin typeface="Cambria Math" panose="02040503050406030204" pitchFamily="18" charset="0"/>
                      </a:rPr>
                      <m:t> </m:t>
                    </m:r>
                    <m:r>
                      <a:rPr lang="en-US" altLang="zh-CN" i="1" kern="0" dirty="0">
                        <a:solidFill>
                          <a:srgbClr val="003399"/>
                        </a:solidFill>
                        <a:latin typeface="Cambria Math" panose="02040503050406030204" pitchFamily="18" charset="0"/>
                      </a:rPr>
                      <m:t>𝑝</m:t>
                    </m:r>
                    <m:r>
                      <a:rPr lang="en-US" altLang="zh-CN" i="1" kern="0" dirty="0" smtClean="0">
                        <a:solidFill>
                          <a:srgbClr val="003399"/>
                        </a:solidFill>
                        <a:latin typeface="Cambria Math" panose="02040503050406030204" pitchFamily="18" charset="0"/>
                      </a:rPr>
                      <m:t>,</m:t>
                    </m:r>
                    <m:r>
                      <a:rPr lang="en-US" altLang="zh-CN" i="1" kern="0" dirty="0">
                        <a:solidFill>
                          <a:srgbClr val="003399"/>
                        </a:solidFill>
                        <a:latin typeface="Cambria Math" panose="02040503050406030204" pitchFamily="18" charset="0"/>
                      </a:rPr>
                      <m:t> </m:t>
                    </m:r>
                    <m:r>
                      <a:rPr lang="en-US" altLang="zh-CN" i="1" kern="0" dirty="0">
                        <a:solidFill>
                          <a:srgbClr val="003399"/>
                        </a:solidFill>
                        <a:latin typeface="Cambria Math" panose="02040503050406030204" pitchFamily="18" charset="0"/>
                      </a:rPr>
                      <m:t>𝑟</m:t>
                    </m:r>
                    <m:r>
                      <a:rPr lang="en-US" altLang="zh-CN" i="1" kern="0" dirty="0">
                        <a:solidFill>
                          <a:srgbClr val="003399"/>
                        </a:solidFill>
                        <a:latin typeface="Cambria Math" panose="02040503050406030204" pitchFamily="18" charset="0"/>
                      </a:rPr>
                      <m:t>)</m:t>
                    </m:r>
                  </m:oMath>
                </a14:m>
                <a:r>
                  <a:rPr lang="en-US" altLang="zh-CN" kern="0" dirty="0">
                    <a:solidFill>
                      <a:srgbClr val="003399"/>
                    </a:solidFill>
                    <a:cs typeface="Calibri" panose="020F0502020204030204" pitchFamily="34" charset="0"/>
                  </a:rPr>
                  <a:t> that calls </a:t>
                </a:r>
                <a:r>
                  <a:rPr lang="en-US" altLang="zh-CN" kern="0" dirty="0">
                    <a:solidFill>
                      <a:srgbClr val="003399"/>
                    </a:solidFill>
                    <a:ea typeface="MS Mincho" panose="02020609040205080304" pitchFamily="49" charset="-128"/>
                    <a:cs typeface="Calibri" panose="020F0502020204030204" pitchFamily="34" charset="0"/>
                  </a:rPr>
                  <a:t>PARTITION’</a:t>
                </a:r>
                <a:r>
                  <a:rPr lang="en-US" altLang="zh-CN" kern="0" dirty="0">
                    <a:solidFill>
                      <a:srgbClr val="003399"/>
                    </a:solidFill>
                    <a:cs typeface="Calibri" panose="020F0502020204030204" pitchFamily="34" charset="0"/>
                  </a:rPr>
                  <a:t> and </a:t>
                </a:r>
                <a:r>
                  <a:rPr lang="en-US" altLang="zh-CN" kern="0" dirty="0" err="1">
                    <a:solidFill>
                      <a:srgbClr val="003399"/>
                    </a:solidFill>
                    <a:cs typeface="Calibri" panose="020F0502020204030204" pitchFamily="34" charset="0"/>
                  </a:rPr>
                  <a:t>recurses</a:t>
                </a:r>
                <a:r>
                  <a:rPr lang="en-US" altLang="zh-CN" kern="0" dirty="0">
                    <a:solidFill>
                      <a:srgbClr val="003399"/>
                    </a:solidFill>
                    <a:cs typeface="Calibri" panose="020F0502020204030204" pitchFamily="34" charset="0"/>
                  </a:rPr>
                  <a:t> only on partitions of elements not known to be equal to each other.</a:t>
                </a:r>
              </a:p>
              <a:p>
                <a:endParaRPr lang="en-US" altLang="zh-CN" kern="0" dirty="0">
                  <a:cs typeface="Calibri" panose="020F0502020204030204" pitchFamily="34" charset="0"/>
                </a:endParaRPr>
              </a:p>
            </p:txBody>
          </p:sp>
        </mc:Choice>
        <mc:Fallback xmlns="">
          <p:sp>
            <p:nvSpPr>
              <p:cNvPr id="5" name="内容占位符 2">
                <a:extLst>
                  <a:ext uri="{FF2B5EF4-FFF2-40B4-BE49-F238E27FC236}">
                    <a16:creationId xmlns="" xmlns:a16="http://schemas.microsoft.com/office/drawing/2014/main" xmlns:a14="http://schemas.microsoft.com/office/drawing/2010/main" id="{0F86D26B-7410-4DAE-BFAF-676F03B59609}"/>
                  </a:ext>
                </a:extLst>
              </p:cNvPr>
              <p:cNvSpPr txBox="1">
                <a:spLocks noRot="1" noChangeAspect="1" noMove="1" noResize="1" noEditPoints="1" noAdjustHandles="1" noChangeArrowheads="1" noChangeShapeType="1" noTextEdit="1"/>
              </p:cNvSpPr>
              <p:nvPr/>
            </p:nvSpPr>
            <p:spPr bwMode="auto">
              <a:xfrm>
                <a:off x="487680" y="987667"/>
                <a:ext cx="8186057" cy="1040723"/>
              </a:xfrm>
              <a:prstGeom prst="rect">
                <a:avLst/>
              </a:prstGeom>
              <a:blipFill rotWithShape="0">
                <a:blip r:embed="rId3"/>
                <a:stretch>
                  <a:fillRect l="-968" t="-4094" b="-17544"/>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r>
                  <a:rPr lang="en-US">
                    <a:noFill/>
                  </a:rPr>
                  <a:t> </a:t>
                </a:r>
              </a:p>
            </p:txBody>
          </p:sp>
        </mc:Fallback>
      </mc:AlternateContent>
    </p:spTree>
    <p:extLst>
      <p:ext uri="{BB962C8B-B14F-4D97-AF65-F5344CB8AC3E}">
        <p14:creationId xmlns:p14="http://schemas.microsoft.com/office/powerpoint/2010/main" val="14691789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9D9EBB1-E26F-4693-83B3-106C6D7D1AFE}"/>
              </a:ext>
            </a:extLst>
          </p:cNvPr>
          <p:cNvSpPr>
            <a:spLocks noGrp="1"/>
          </p:cNvSpPr>
          <p:nvPr>
            <p:ph type="title"/>
          </p:nvPr>
        </p:nvSpPr>
        <p:spPr>
          <a:xfrm>
            <a:off x="0" y="196995"/>
            <a:ext cx="9144000" cy="457200"/>
          </a:xfrm>
        </p:spPr>
        <p:txBody>
          <a:bodyPr/>
          <a:lstStyle/>
          <a:p>
            <a:r>
              <a:rPr lang="en-US" altLang="zh-CN" dirty="0"/>
              <a:t>Solution 3</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474E9815-B8FA-4F6A-AFF4-5E1BF3C6AE08}"/>
                  </a:ext>
                </a:extLst>
              </p:cNvPr>
              <p:cNvSpPr>
                <a:spLocks noGrp="1"/>
              </p:cNvSpPr>
              <p:nvPr>
                <p:ph idx="1"/>
              </p:nvPr>
            </p:nvSpPr>
            <p:spPr>
              <a:xfrm>
                <a:off x="559662" y="544545"/>
                <a:ext cx="8150087" cy="2434073"/>
              </a:xfrm>
            </p:spPr>
            <p:txBody>
              <a:bodyPr/>
              <a:lstStyle/>
              <a:p>
                <a:pPr>
                  <a:spcBef>
                    <a:spcPts val="0"/>
                  </a:spcBef>
                </a:pPr>
                <a:r>
                  <a:rPr lang="en-US" altLang="zh-CN" sz="2000" dirty="0"/>
                  <a:t>(d) </a:t>
                </a:r>
                <a:r>
                  <a:rPr lang="en-US" altLang="zh-CN" sz="2000" dirty="0">
                    <a:solidFill>
                      <a:srgbClr val="990033"/>
                    </a:solidFill>
                  </a:rPr>
                  <a:t>Advanced Material:  Analyze Partition’</a:t>
                </a:r>
                <a:r>
                  <a:rPr lang="en-US" altLang="zh-CN" sz="2000" dirty="0"/>
                  <a:t/>
                </a:r>
                <a:br>
                  <a:rPr lang="en-US" altLang="zh-CN" sz="2000" dirty="0"/>
                </a:br>
                <a:r>
                  <a:rPr lang="en-US" altLang="zh-CN" sz="2000" dirty="0"/>
                  <a:t>Relabel the elements from small to large as </a:t>
                </a:r>
                <a14:m>
                  <m:oMath xmlns:m="http://schemas.openxmlformats.org/officeDocument/2006/math">
                    <m:sSub>
                      <m:sSubPr>
                        <m:ctrlPr>
                          <a:rPr lang="en-US" altLang="zh-CN" sz="2000" i="1" dirty="0">
                            <a:latin typeface="Cambria Math" panose="02040503050406030204" pitchFamily="18" charset="0"/>
                          </a:rPr>
                        </m:ctrlPr>
                      </m:sSubPr>
                      <m:e>
                        <m:r>
                          <m:rPr>
                            <m:sty m:val="p"/>
                          </m:rPr>
                          <a:rPr lang="en-US" altLang="zh-CN" sz="2000" i="1" dirty="0">
                            <a:latin typeface="Cambria Math" panose="02040503050406030204" pitchFamily="18" charset="0"/>
                          </a:rPr>
                          <m:t>z</m:t>
                        </m:r>
                      </m:e>
                      <m:sub>
                        <m:r>
                          <a:rPr lang="en-US" altLang="zh-CN" sz="2000" b="0" i="0" dirty="0" smtClean="0">
                            <a:latin typeface="Cambria Math" panose="02040503050406030204" pitchFamily="18" charset="0"/>
                          </a:rPr>
                          <m:t>1</m:t>
                        </m:r>
                      </m:sub>
                    </m:sSub>
                    <m:r>
                      <a:rPr lang="en-US" altLang="zh-CN" sz="2000" b="0" i="1" dirty="0" smtClean="0">
                        <a:latin typeface="Cambria Math" panose="02040503050406030204" pitchFamily="18" charset="0"/>
                      </a:rPr>
                      <m:t>,</m:t>
                    </m:r>
                    <m:sSub>
                      <m:sSubPr>
                        <m:ctrlPr>
                          <a:rPr lang="en-US" altLang="zh-CN" sz="2000" b="0" i="1" dirty="0" smtClean="0">
                            <a:latin typeface="Cambria Math" panose="02040503050406030204" pitchFamily="18" charset="0"/>
                          </a:rPr>
                        </m:ctrlPr>
                      </m:sSubPr>
                      <m:e>
                        <m:r>
                          <a:rPr lang="en-US" altLang="zh-CN" sz="2000" b="0" i="1" dirty="0" smtClean="0">
                            <a:latin typeface="Cambria Math" panose="02040503050406030204" pitchFamily="18" charset="0"/>
                          </a:rPr>
                          <m:t>𝑧</m:t>
                        </m:r>
                      </m:e>
                      <m:sub>
                        <m:r>
                          <a:rPr lang="en-US" altLang="zh-CN" sz="2000" b="0" i="1" dirty="0" smtClean="0">
                            <a:latin typeface="Cambria Math" panose="02040503050406030204" pitchFamily="18" charset="0"/>
                          </a:rPr>
                          <m:t>2</m:t>
                        </m:r>
                      </m:sub>
                    </m:sSub>
                    <m:r>
                      <a:rPr lang="en-US" altLang="zh-CN" sz="2000" b="0" i="1" dirty="0" smtClean="0">
                        <a:latin typeface="Cambria Math" panose="02040503050406030204" pitchFamily="18" charset="0"/>
                      </a:rPr>
                      <m:t>,⋯,</m:t>
                    </m:r>
                    <m:sSub>
                      <m:sSubPr>
                        <m:ctrlPr>
                          <a:rPr lang="en-US" altLang="zh-CN" sz="2000" b="0" i="1" dirty="0" smtClean="0">
                            <a:latin typeface="Cambria Math" panose="02040503050406030204" pitchFamily="18" charset="0"/>
                          </a:rPr>
                        </m:ctrlPr>
                      </m:sSubPr>
                      <m:e>
                        <m:r>
                          <a:rPr lang="en-US" altLang="zh-CN" sz="2000" b="0" i="1" dirty="0" smtClean="0">
                            <a:latin typeface="Cambria Math" panose="02040503050406030204" pitchFamily="18" charset="0"/>
                          </a:rPr>
                          <m:t>𝑧</m:t>
                        </m:r>
                      </m:e>
                      <m:sub>
                        <m:r>
                          <a:rPr lang="en-US" altLang="zh-CN" sz="2000" b="0" i="1" dirty="0" smtClean="0">
                            <a:latin typeface="Cambria Math" panose="02040503050406030204" pitchFamily="18" charset="0"/>
                          </a:rPr>
                          <m:t>𝑛</m:t>
                        </m:r>
                      </m:sub>
                    </m:sSub>
                  </m:oMath>
                </a14:m>
                <a:r>
                  <a:rPr lang="en-US" altLang="zh-CN" sz="2000" dirty="0"/>
                  <a:t>, breaking ties (among equal items) arbitrarily.</a:t>
                </a:r>
                <a:br>
                  <a:rPr lang="en-US" altLang="zh-CN" sz="2000" dirty="0"/>
                </a:br>
                <a:endParaRPr lang="en-US" altLang="zh-CN" sz="2000" dirty="0"/>
              </a:p>
              <a:p>
                <a:pPr>
                  <a:spcBef>
                    <a:spcPts val="0"/>
                  </a:spcBef>
                </a:pPr>
                <a:r>
                  <a:rPr lang="en-US" altLang="zh-CN" sz="2000" dirty="0"/>
                  <a:t>We use a multi-</a:t>
                </a:r>
                <a:r>
                  <a:rPr lang="en-US" altLang="zh-CN" sz="2000" dirty="0" err="1"/>
                  <a:t>ary</a:t>
                </a:r>
                <a:r>
                  <a:rPr lang="en-US" altLang="zh-CN" sz="2000" dirty="0"/>
                  <a:t> tree representation which is similar to the binary tree representation except that the middle children of a pivot correspond to the elements equal to the pivot. Similarly, two elements are compared </a:t>
                </a:r>
                <a:r>
                  <a:rPr lang="en-US" altLang="zh-CN" sz="2000" dirty="0" err="1"/>
                  <a:t>iff</a:t>
                </a:r>
                <a:r>
                  <a:rPr lang="en-US" altLang="zh-CN" sz="2000" dirty="0"/>
                  <a:t> they are ancestor-descendant.</a:t>
                </a:r>
              </a:p>
            </p:txBody>
          </p:sp>
        </mc:Choice>
        <mc:Fallback xmlns="">
          <p:sp>
            <p:nvSpPr>
              <p:cNvPr id="3" name="内容占位符 2">
                <a:extLst>
                  <a:ext uri="{FF2B5EF4-FFF2-40B4-BE49-F238E27FC236}">
                    <a16:creationId xmlns:a16="http://schemas.microsoft.com/office/drawing/2014/main" id="{474E9815-B8FA-4F6A-AFF4-5E1BF3C6AE08}"/>
                  </a:ext>
                </a:extLst>
              </p:cNvPr>
              <p:cNvSpPr>
                <a:spLocks noGrp="1" noRot="1" noChangeAspect="1" noMove="1" noResize="1" noEditPoints="1" noAdjustHandles="1" noChangeArrowheads="1" noChangeShapeType="1" noTextEdit="1"/>
              </p:cNvSpPr>
              <p:nvPr>
                <p:ph idx="1"/>
              </p:nvPr>
            </p:nvSpPr>
            <p:spPr>
              <a:xfrm>
                <a:off x="559662" y="544545"/>
                <a:ext cx="8150087" cy="2434073"/>
              </a:xfrm>
              <a:blipFill>
                <a:blip r:embed="rId2"/>
                <a:stretch>
                  <a:fillRect l="-778" t="-1036" b="-7772"/>
                </a:stretch>
              </a:blipFill>
            </p:spPr>
            <p:txBody>
              <a:bodyPr/>
              <a:lstStyle/>
              <a:p>
                <a:r>
                  <a:rPr lang="en-US">
                    <a:noFill/>
                  </a:rPr>
                  <a:t> </a:t>
                </a:r>
              </a:p>
            </p:txBody>
          </p:sp>
        </mc:Fallback>
      </mc:AlternateContent>
      <p:sp>
        <p:nvSpPr>
          <p:cNvPr id="4" name="灯片编号占位符 3">
            <a:extLst>
              <a:ext uri="{FF2B5EF4-FFF2-40B4-BE49-F238E27FC236}">
                <a16:creationId xmlns:a16="http://schemas.microsoft.com/office/drawing/2014/main" id="{E441FDD4-1F77-4862-B770-FBC17F3703AD}"/>
              </a:ext>
            </a:extLst>
          </p:cNvPr>
          <p:cNvSpPr>
            <a:spLocks noGrp="1"/>
          </p:cNvSpPr>
          <p:nvPr>
            <p:ph type="sldNum" sz="quarter" idx="10"/>
          </p:nvPr>
        </p:nvSpPr>
        <p:spPr/>
        <p:txBody>
          <a:bodyPr/>
          <a:lstStyle/>
          <a:p>
            <a:fld id="{2783EFA4-6284-4AB8-B3E7-5E7F2FB51AB8}" type="slidenum">
              <a:rPr lang="en-US" altLang="en-US" smtClean="0"/>
              <a:pPr/>
              <a:t>19</a:t>
            </a:fld>
            <a:endParaRPr lang="en-US" altLang="en-US" sz="1400"/>
          </a:p>
        </p:txBody>
      </p:sp>
      <p:grpSp>
        <p:nvGrpSpPr>
          <p:cNvPr id="5" name="画布 66">
            <a:extLst>
              <a:ext uri="{FF2B5EF4-FFF2-40B4-BE49-F238E27FC236}">
                <a16:creationId xmlns:a16="http://schemas.microsoft.com/office/drawing/2014/main" id="{F93DED11-34F9-4D8B-81DA-3D93337C89FD}"/>
              </a:ext>
            </a:extLst>
          </p:cNvPr>
          <p:cNvGrpSpPr/>
          <p:nvPr/>
        </p:nvGrpSpPr>
        <p:grpSpPr>
          <a:xfrm>
            <a:off x="2221810" y="2807091"/>
            <a:ext cx="4576555" cy="4703061"/>
            <a:chOff x="0" y="0"/>
            <a:chExt cx="3905250" cy="4013200"/>
          </a:xfrm>
        </p:grpSpPr>
        <p:sp>
          <p:nvSpPr>
            <p:cNvPr id="6" name="矩形 5">
              <a:extLst>
                <a:ext uri="{FF2B5EF4-FFF2-40B4-BE49-F238E27FC236}">
                  <a16:creationId xmlns:a16="http://schemas.microsoft.com/office/drawing/2014/main" id="{75133CC0-F137-41F6-996C-63B3C16B5925}"/>
                </a:ext>
              </a:extLst>
            </p:cNvPr>
            <p:cNvSpPr/>
            <p:nvPr/>
          </p:nvSpPr>
          <p:spPr>
            <a:xfrm>
              <a:off x="0" y="0"/>
              <a:ext cx="3905250" cy="4013200"/>
            </a:xfrm>
            <a:prstGeom prst="rect">
              <a:avLst/>
            </a:prstGeom>
          </p:spPr>
        </p:sp>
        <mc:AlternateContent xmlns:mc="http://schemas.openxmlformats.org/markup-compatibility/2006" xmlns:a14="http://schemas.microsoft.com/office/drawing/2010/main">
          <mc:Choice Requires="a14">
            <p:sp>
              <p:nvSpPr>
                <p:cNvPr id="7" name="椭圆 6">
                  <a:extLst>
                    <a:ext uri="{FF2B5EF4-FFF2-40B4-BE49-F238E27FC236}">
                      <a16:creationId xmlns:a16="http://schemas.microsoft.com/office/drawing/2014/main" id="{05871E97-300E-4274-8928-7E31AE11305F}"/>
                    </a:ext>
                  </a:extLst>
                </p:cNvPr>
                <p:cNvSpPr/>
                <p:nvPr/>
              </p:nvSpPr>
              <p:spPr>
                <a:xfrm>
                  <a:off x="1878965" y="0"/>
                  <a:ext cx="360000" cy="36000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54000" tIns="45720" rIns="54000" bIns="45720" numCol="1" spcCol="0" rtlCol="0" fromWordArt="0" anchor="ctr" anchorCtr="0" forceAA="0" compatLnSpc="1">
                  <a:prstTxWarp prst="textNoShape">
                    <a:avLst/>
                  </a:prstTxWarp>
                  <a:noAutofit/>
                </a:bodyPr>
                <a:lstStyle/>
                <a:p>
                  <a:pPr algn="ctr">
                    <a:spcAft>
                      <a:spcPts val="0"/>
                    </a:spcAft>
                  </a:pPr>
                  <a14:m>
                    <m:oMathPara xmlns:m="http://schemas.openxmlformats.org/officeDocument/2006/math">
                      <m:oMathParaPr>
                        <m:jc m:val="centerGroup"/>
                      </m:oMathParaPr>
                      <m:oMath xmlns:m="http://schemas.openxmlformats.org/officeDocument/2006/math">
                        <m:sSub>
                          <m:sSubPr>
                            <m:ctrlPr>
                              <a:rPr lang="en-US" sz="1800" b="0" i="1" kern="100" smtClean="0">
                                <a:effectLst/>
                                <a:latin typeface="Cambria Math" panose="02040503050406030204" pitchFamily="18" charset="0"/>
                                <a:ea typeface="等线" panose="02010600030101010101" pitchFamily="2" charset="-122"/>
                                <a:cs typeface="Times New Roman" panose="02020603050405020304" pitchFamily="18" charset="0"/>
                              </a:rPr>
                            </m:ctrlPr>
                          </m:sSubPr>
                          <m:e>
                            <m:r>
                              <a:rPr lang="en-US" sz="1800" b="0" i="1" kern="100" smtClean="0">
                                <a:effectLst/>
                                <a:latin typeface="Cambria Math" panose="02040503050406030204" pitchFamily="18" charset="0"/>
                                <a:ea typeface="等线" panose="02010600030101010101" pitchFamily="2" charset="-122"/>
                                <a:cs typeface="Times New Roman" panose="02020603050405020304" pitchFamily="18" charset="0"/>
                              </a:rPr>
                              <m:t>𝑧</m:t>
                            </m:r>
                          </m:e>
                          <m:sub>
                            <m:r>
                              <a:rPr lang="en-US" sz="1800" b="0" i="1" kern="100" smtClean="0">
                                <a:effectLst/>
                                <a:latin typeface="Cambria Math" panose="02040503050406030204" pitchFamily="18" charset="0"/>
                                <a:ea typeface="等线" panose="02010600030101010101" pitchFamily="2" charset="-122"/>
                                <a:cs typeface="Times New Roman" panose="02020603050405020304" pitchFamily="18" charset="0"/>
                              </a:rPr>
                              <m:t>10</m:t>
                            </m:r>
                          </m:sub>
                        </m:sSub>
                      </m:oMath>
                    </m:oMathPara>
                  </a14:m>
                  <a:endParaRPr lang="zh-CN" sz="1800" kern="100" dirty="0">
                    <a:effectLst/>
                    <a:ea typeface="等线" panose="02010600030101010101" pitchFamily="2" charset="-122"/>
                    <a:cs typeface="Times New Roman" panose="02020603050405020304" pitchFamily="18" charset="0"/>
                  </a:endParaRPr>
                </a:p>
              </p:txBody>
            </p:sp>
          </mc:Choice>
          <mc:Fallback xmlns="">
            <p:sp>
              <p:nvSpPr>
                <p:cNvPr id="7" name="椭圆 6">
                  <a:extLst>
                    <a:ext uri="{FF2B5EF4-FFF2-40B4-BE49-F238E27FC236}">
                      <a16:creationId xmlns:a16="http://schemas.microsoft.com/office/drawing/2014/main" id="{05871E97-300E-4274-8928-7E31AE11305F}"/>
                    </a:ext>
                  </a:extLst>
                </p:cNvPr>
                <p:cNvSpPr>
                  <a:spLocks noRot="1" noChangeAspect="1" noMove="1" noResize="1" noEditPoints="1" noAdjustHandles="1" noChangeArrowheads="1" noChangeShapeType="1" noTextEdit="1"/>
                </p:cNvSpPr>
                <p:nvPr/>
              </p:nvSpPr>
              <p:spPr>
                <a:xfrm>
                  <a:off x="1878965" y="0"/>
                  <a:ext cx="360000" cy="360000"/>
                </a:xfrm>
                <a:prstGeom prst="ellipse">
                  <a:avLst/>
                </a:prstGeom>
                <a:blipFill>
                  <a:blip r:embed="rId3"/>
                  <a:stretch>
                    <a:fillRect l="-5479"/>
                  </a:stretch>
                </a:blipFill>
                <a:ln>
                  <a:solidFill>
                    <a:schemeClr val="tx1"/>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椭圆 7">
                  <a:extLst>
                    <a:ext uri="{FF2B5EF4-FFF2-40B4-BE49-F238E27FC236}">
                      <a16:creationId xmlns:a16="http://schemas.microsoft.com/office/drawing/2014/main" id="{1C44A0C6-AF5B-4FD8-A46F-B5492AAA2ACE}"/>
                    </a:ext>
                  </a:extLst>
                </p:cNvPr>
                <p:cNvSpPr/>
                <p:nvPr/>
              </p:nvSpPr>
              <p:spPr>
                <a:xfrm>
                  <a:off x="1663065" y="1260475"/>
                  <a:ext cx="360000" cy="36000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54000" tIns="45720" rIns="54000" bIns="45720" numCol="1" spcCol="0" rtlCol="0" fromWordArt="0" anchor="ctr" anchorCtr="0" forceAA="0" compatLnSpc="1">
                  <a:prstTxWarp prst="textNoShape">
                    <a:avLst/>
                  </a:prstTxWarp>
                  <a:noAutofit/>
                </a:bodyPr>
                <a:lstStyle/>
                <a:p>
                  <a:pPr/>
                  <a14:m>
                    <m:oMathPara xmlns:m="http://schemas.openxmlformats.org/officeDocument/2006/math">
                      <m:oMathParaPr>
                        <m:jc m:val="centerGroup"/>
                      </m:oMathParaPr>
                      <m:oMath xmlns:m="http://schemas.openxmlformats.org/officeDocument/2006/math">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𝑧</m:t>
                            </m:r>
                          </m:e>
                          <m:sub>
                            <m:r>
                              <a:rPr lang="en-US" altLang="zh-CN" sz="1800" b="0" i="1" smtClean="0">
                                <a:latin typeface="Cambria Math" panose="02040503050406030204" pitchFamily="18" charset="0"/>
                              </a:rPr>
                              <m:t>8</m:t>
                            </m:r>
                          </m:sub>
                        </m:sSub>
                      </m:oMath>
                    </m:oMathPara>
                  </a14:m>
                  <a:endParaRPr lang="zh-CN" altLang="en-US" sz="1800" dirty="0"/>
                </a:p>
              </p:txBody>
            </p:sp>
          </mc:Choice>
          <mc:Fallback xmlns="">
            <p:sp>
              <p:nvSpPr>
                <p:cNvPr id="8" name="椭圆 7">
                  <a:extLst>
                    <a:ext uri="{FF2B5EF4-FFF2-40B4-BE49-F238E27FC236}">
                      <a16:creationId xmlns:a16="http://schemas.microsoft.com/office/drawing/2014/main" id="{1C44A0C6-AF5B-4FD8-A46F-B5492AAA2ACE}"/>
                    </a:ext>
                  </a:extLst>
                </p:cNvPr>
                <p:cNvSpPr>
                  <a:spLocks noRot="1" noChangeAspect="1" noMove="1" noResize="1" noEditPoints="1" noAdjustHandles="1" noChangeArrowheads="1" noChangeShapeType="1" noTextEdit="1"/>
                </p:cNvSpPr>
                <p:nvPr/>
              </p:nvSpPr>
              <p:spPr>
                <a:xfrm>
                  <a:off x="1663065" y="1260475"/>
                  <a:ext cx="360000" cy="360000"/>
                </a:xfrm>
                <a:prstGeom prst="ellipse">
                  <a:avLst/>
                </a:prstGeom>
                <a:blipFill>
                  <a:blip r:embed="rId4"/>
                  <a:stretch>
                    <a:fillRect/>
                  </a:stretch>
                </a:blipFill>
                <a:ln>
                  <a:solidFill>
                    <a:schemeClr val="tx1"/>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椭圆 8">
                  <a:extLst>
                    <a:ext uri="{FF2B5EF4-FFF2-40B4-BE49-F238E27FC236}">
                      <a16:creationId xmlns:a16="http://schemas.microsoft.com/office/drawing/2014/main" id="{AC4CAE53-CC17-4324-A8AA-C5384134B83C}"/>
                    </a:ext>
                  </a:extLst>
                </p:cNvPr>
                <p:cNvSpPr/>
                <p:nvPr/>
              </p:nvSpPr>
              <p:spPr>
                <a:xfrm>
                  <a:off x="2743200" y="540385"/>
                  <a:ext cx="360000" cy="36000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0" tIns="45720" rIns="54000" bIns="45720" numCol="1" spcCol="0" rtlCol="0" fromWordArt="0" anchor="ctr" anchorCtr="0" forceAA="0" compatLnSpc="1">
                  <a:prstTxWarp prst="textNoShape">
                    <a:avLst/>
                  </a:prstTxWarp>
                  <a:noAutofit/>
                </a:bodyPr>
                <a:lstStyle/>
                <a:p>
                  <a:pPr/>
                  <a14:m>
                    <m:oMathPara xmlns:m="http://schemas.openxmlformats.org/officeDocument/2006/math">
                      <m:oMathParaPr>
                        <m:jc m:val="centerGroup"/>
                      </m:oMathParaPr>
                      <m:oMath xmlns:m="http://schemas.openxmlformats.org/officeDocument/2006/math">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𝑧</m:t>
                            </m:r>
                          </m:e>
                          <m:sub>
                            <m:r>
                              <a:rPr lang="en-US" altLang="zh-CN" sz="1800" b="0" i="1" smtClean="0">
                                <a:latin typeface="Cambria Math" panose="02040503050406030204" pitchFamily="18" charset="0"/>
                              </a:rPr>
                              <m:t>13</m:t>
                            </m:r>
                          </m:sub>
                        </m:sSub>
                      </m:oMath>
                    </m:oMathPara>
                  </a14:m>
                  <a:endParaRPr lang="zh-CN" altLang="en-US" sz="1800" dirty="0"/>
                </a:p>
              </p:txBody>
            </p:sp>
          </mc:Choice>
          <mc:Fallback xmlns="">
            <p:sp>
              <p:nvSpPr>
                <p:cNvPr id="9" name="椭圆 8">
                  <a:extLst>
                    <a:ext uri="{FF2B5EF4-FFF2-40B4-BE49-F238E27FC236}">
                      <a16:creationId xmlns:a16="http://schemas.microsoft.com/office/drawing/2014/main" id="{AC4CAE53-CC17-4324-A8AA-C5384134B83C}"/>
                    </a:ext>
                  </a:extLst>
                </p:cNvPr>
                <p:cNvSpPr>
                  <a:spLocks noRot="1" noChangeAspect="1" noMove="1" noResize="1" noEditPoints="1" noAdjustHandles="1" noChangeArrowheads="1" noChangeShapeType="1" noTextEdit="1"/>
                </p:cNvSpPr>
                <p:nvPr/>
              </p:nvSpPr>
              <p:spPr>
                <a:xfrm>
                  <a:off x="2743200" y="540385"/>
                  <a:ext cx="360000" cy="360000"/>
                </a:xfrm>
                <a:prstGeom prst="ellipse">
                  <a:avLst/>
                </a:prstGeom>
                <a:blipFill>
                  <a:blip r:embed="rId5"/>
                  <a:stretch>
                    <a:fillRect/>
                  </a:stretch>
                </a:blipFill>
                <a:ln>
                  <a:solidFill>
                    <a:schemeClr val="tx1"/>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椭圆 9">
                  <a:extLst>
                    <a:ext uri="{FF2B5EF4-FFF2-40B4-BE49-F238E27FC236}">
                      <a16:creationId xmlns:a16="http://schemas.microsoft.com/office/drawing/2014/main" id="{EE31F44B-2687-49CD-8283-F0BA2E8A3594}"/>
                    </a:ext>
                  </a:extLst>
                </p:cNvPr>
                <p:cNvSpPr/>
                <p:nvPr/>
              </p:nvSpPr>
              <p:spPr>
                <a:xfrm>
                  <a:off x="2309495" y="1260475"/>
                  <a:ext cx="360000" cy="36000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0" tIns="45720" rIns="54000" bIns="45720" numCol="1" spcCol="0" rtlCol="0" fromWordArt="0" anchor="ctr" anchorCtr="0" forceAA="0" compatLnSpc="1">
                  <a:prstTxWarp prst="textNoShape">
                    <a:avLst/>
                  </a:prstTxWarp>
                  <a:noAutofit/>
                </a:bodyPr>
                <a:lstStyle/>
                <a:p>
                  <a:pPr/>
                  <a14:m>
                    <m:oMathPara xmlns:m="http://schemas.openxmlformats.org/officeDocument/2006/math">
                      <m:oMathParaPr>
                        <m:jc m:val="centerGroup"/>
                      </m:oMathParaPr>
                      <m:oMath xmlns:m="http://schemas.openxmlformats.org/officeDocument/2006/math">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𝑧</m:t>
                            </m:r>
                          </m:e>
                          <m:sub>
                            <m:r>
                              <a:rPr lang="en-US" altLang="zh-CN" sz="1800" b="0" i="1" smtClean="0">
                                <a:latin typeface="Cambria Math" panose="02040503050406030204" pitchFamily="18" charset="0"/>
                              </a:rPr>
                              <m:t>11</m:t>
                            </m:r>
                          </m:sub>
                        </m:sSub>
                      </m:oMath>
                    </m:oMathPara>
                  </a14:m>
                  <a:endParaRPr lang="zh-CN" altLang="en-US" sz="1800" dirty="0"/>
                </a:p>
              </p:txBody>
            </p:sp>
          </mc:Choice>
          <mc:Fallback xmlns="">
            <p:sp>
              <p:nvSpPr>
                <p:cNvPr id="10" name="椭圆 9">
                  <a:extLst>
                    <a:ext uri="{FF2B5EF4-FFF2-40B4-BE49-F238E27FC236}">
                      <a16:creationId xmlns:a16="http://schemas.microsoft.com/office/drawing/2014/main" id="{EE31F44B-2687-49CD-8283-F0BA2E8A3594}"/>
                    </a:ext>
                  </a:extLst>
                </p:cNvPr>
                <p:cNvSpPr>
                  <a:spLocks noRot="1" noChangeAspect="1" noMove="1" noResize="1" noEditPoints="1" noAdjustHandles="1" noChangeArrowheads="1" noChangeShapeType="1" noTextEdit="1"/>
                </p:cNvSpPr>
                <p:nvPr/>
              </p:nvSpPr>
              <p:spPr>
                <a:xfrm>
                  <a:off x="2309495" y="1260475"/>
                  <a:ext cx="360000" cy="360000"/>
                </a:xfrm>
                <a:prstGeom prst="ellipse">
                  <a:avLst/>
                </a:prstGeom>
                <a:blipFill>
                  <a:blip r:embed="rId6"/>
                  <a:stretch>
                    <a:fillRect/>
                  </a:stretch>
                </a:blipFill>
                <a:ln>
                  <a:solidFill>
                    <a:schemeClr val="tx1"/>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椭圆 10">
                  <a:extLst>
                    <a:ext uri="{FF2B5EF4-FFF2-40B4-BE49-F238E27FC236}">
                      <a16:creationId xmlns:a16="http://schemas.microsoft.com/office/drawing/2014/main" id="{ED72635C-0906-4F24-9AF1-77249735091B}"/>
                    </a:ext>
                  </a:extLst>
                </p:cNvPr>
                <p:cNvSpPr/>
                <p:nvPr/>
              </p:nvSpPr>
              <p:spPr>
                <a:xfrm>
                  <a:off x="1015365" y="540385"/>
                  <a:ext cx="360000" cy="36000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none" lIns="0" tIns="0" rIns="0" bIns="0" numCol="1" spcCol="0" rtlCol="0" fromWordArt="0" anchor="ctr" anchorCtr="0" forceAA="0" compatLnSpc="1">
                  <a:prstTxWarp prst="textNoShape">
                    <a:avLst/>
                  </a:prstTxWarp>
                  <a:noAutofit/>
                </a:bodyPr>
                <a:lstStyle/>
                <a:p>
                  <a:pPr algn="ctr">
                    <a:spcAft>
                      <a:spcPts val="0"/>
                    </a:spcAft>
                  </a:pPr>
                  <a14:m>
                    <m:oMathPara xmlns:m="http://schemas.openxmlformats.org/officeDocument/2006/math">
                      <m:oMathParaPr>
                        <m:jc m:val="centerGroup"/>
                      </m:oMathParaPr>
                      <m:oMath xmlns:m="http://schemas.openxmlformats.org/officeDocument/2006/math">
                        <m:sSub>
                          <m:sSubPr>
                            <m:ctrlPr>
                              <a:rPr lang="en-US" altLang="zh-CN" sz="1800" i="1" kern="100" smtClean="0">
                                <a:latin typeface="Cambria Math" panose="02040503050406030204" pitchFamily="18" charset="0"/>
                                <a:ea typeface="等线" panose="02010600030101010101" pitchFamily="2" charset="-122"/>
                                <a:cs typeface="Times New Roman" panose="02020603050405020304" pitchFamily="18" charset="0"/>
                              </a:rPr>
                            </m:ctrlPr>
                          </m:sSubPr>
                          <m:e>
                            <m:r>
                              <a:rPr lang="en-US" altLang="zh-CN" sz="1800" i="1" kern="100">
                                <a:latin typeface="Cambria Math" panose="02040503050406030204" pitchFamily="18" charset="0"/>
                                <a:ea typeface="等线" panose="02010600030101010101" pitchFamily="2" charset="-122"/>
                                <a:cs typeface="Times New Roman" panose="02020603050405020304" pitchFamily="18" charset="0"/>
                              </a:rPr>
                              <m:t>𝑧</m:t>
                            </m:r>
                          </m:e>
                          <m:sub>
                            <m:r>
                              <a:rPr lang="en-US" altLang="zh-CN" sz="1800" b="0" i="1" kern="100" smtClean="0">
                                <a:latin typeface="Cambria Math" panose="02040503050406030204" pitchFamily="18" charset="0"/>
                                <a:ea typeface="等线" panose="02010600030101010101" pitchFamily="2" charset="-122"/>
                                <a:cs typeface="Times New Roman" panose="02020603050405020304" pitchFamily="18" charset="0"/>
                              </a:rPr>
                              <m:t>5</m:t>
                            </m:r>
                          </m:sub>
                        </m:sSub>
                      </m:oMath>
                    </m:oMathPara>
                  </a14:m>
                  <a:endParaRPr lang="zh-CN" sz="1800" dirty="0">
                    <a:effectLst/>
                    <a:latin typeface="宋体" panose="02010600030101010101" pitchFamily="2" charset="-122"/>
                    <a:ea typeface="宋体" panose="02010600030101010101" pitchFamily="2" charset="-122"/>
                    <a:cs typeface="宋体" panose="02010600030101010101" pitchFamily="2" charset="-122"/>
                  </a:endParaRPr>
                </a:p>
              </p:txBody>
            </p:sp>
          </mc:Choice>
          <mc:Fallback xmlns="">
            <p:sp>
              <p:nvSpPr>
                <p:cNvPr id="11" name="椭圆 10">
                  <a:extLst>
                    <a:ext uri="{FF2B5EF4-FFF2-40B4-BE49-F238E27FC236}">
                      <a16:creationId xmlns:a16="http://schemas.microsoft.com/office/drawing/2014/main" id="{ED72635C-0906-4F24-9AF1-77249735091B}"/>
                    </a:ext>
                  </a:extLst>
                </p:cNvPr>
                <p:cNvSpPr>
                  <a:spLocks noRot="1" noChangeAspect="1" noMove="1" noResize="1" noEditPoints="1" noAdjustHandles="1" noChangeArrowheads="1" noChangeShapeType="1" noTextEdit="1"/>
                </p:cNvSpPr>
                <p:nvPr/>
              </p:nvSpPr>
              <p:spPr>
                <a:xfrm>
                  <a:off x="1015365" y="540385"/>
                  <a:ext cx="360000" cy="360000"/>
                </a:xfrm>
                <a:prstGeom prst="ellipse">
                  <a:avLst/>
                </a:prstGeom>
                <a:blipFill>
                  <a:blip r:embed="rId7"/>
                  <a:stretch>
                    <a:fillRect/>
                  </a:stretch>
                </a:blipFill>
                <a:ln>
                  <a:solidFill>
                    <a:schemeClr val="tx1"/>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椭圆 11">
                  <a:extLst>
                    <a:ext uri="{FF2B5EF4-FFF2-40B4-BE49-F238E27FC236}">
                      <a16:creationId xmlns:a16="http://schemas.microsoft.com/office/drawing/2014/main" id="{14A118A0-A472-4359-821B-39715B79F5E8}"/>
                    </a:ext>
                  </a:extLst>
                </p:cNvPr>
                <p:cNvSpPr/>
                <p:nvPr/>
              </p:nvSpPr>
              <p:spPr>
                <a:xfrm>
                  <a:off x="3175635" y="1260475"/>
                  <a:ext cx="360000" cy="36000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0" tIns="45720" rIns="54000" bIns="45720" numCol="1" spcCol="0" rtlCol="0" fromWordArt="0" anchor="ctr" anchorCtr="0" forceAA="0" compatLnSpc="1">
                  <a:prstTxWarp prst="textNoShape">
                    <a:avLst/>
                  </a:prstTxWarp>
                  <a:noAutofit/>
                </a:bodyPr>
                <a:lstStyle/>
                <a:p>
                  <a:pPr/>
                  <a14:m>
                    <m:oMathPara xmlns:m="http://schemas.openxmlformats.org/officeDocument/2006/math">
                      <m:oMathParaPr>
                        <m:jc m:val="centerGroup"/>
                      </m:oMathParaPr>
                      <m:oMath xmlns:m="http://schemas.openxmlformats.org/officeDocument/2006/math">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𝑧</m:t>
                            </m:r>
                          </m:e>
                          <m:sub>
                            <m:r>
                              <a:rPr lang="en-US" altLang="zh-CN" sz="1800" b="0" i="1" smtClean="0">
                                <a:latin typeface="Cambria Math" panose="02040503050406030204" pitchFamily="18" charset="0"/>
                              </a:rPr>
                              <m:t>16</m:t>
                            </m:r>
                          </m:sub>
                        </m:sSub>
                      </m:oMath>
                    </m:oMathPara>
                  </a14:m>
                  <a:endParaRPr lang="zh-CN" altLang="en-US" sz="1800" dirty="0"/>
                </a:p>
              </p:txBody>
            </p:sp>
          </mc:Choice>
          <mc:Fallback xmlns="">
            <p:sp>
              <p:nvSpPr>
                <p:cNvPr id="12" name="椭圆 11">
                  <a:extLst>
                    <a:ext uri="{FF2B5EF4-FFF2-40B4-BE49-F238E27FC236}">
                      <a16:creationId xmlns:a16="http://schemas.microsoft.com/office/drawing/2014/main" id="{14A118A0-A472-4359-821B-39715B79F5E8}"/>
                    </a:ext>
                  </a:extLst>
                </p:cNvPr>
                <p:cNvSpPr>
                  <a:spLocks noRot="1" noChangeAspect="1" noMove="1" noResize="1" noEditPoints="1" noAdjustHandles="1" noChangeArrowheads="1" noChangeShapeType="1" noTextEdit="1"/>
                </p:cNvSpPr>
                <p:nvPr/>
              </p:nvSpPr>
              <p:spPr>
                <a:xfrm>
                  <a:off x="3175635" y="1260475"/>
                  <a:ext cx="360000" cy="360000"/>
                </a:xfrm>
                <a:prstGeom prst="ellipse">
                  <a:avLst/>
                </a:prstGeom>
                <a:blipFill>
                  <a:blip r:embed="rId8"/>
                  <a:stretch>
                    <a:fillRect/>
                  </a:stretch>
                </a:blipFill>
                <a:ln>
                  <a:solidFill>
                    <a:schemeClr val="tx1"/>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椭圆 12">
                  <a:extLst>
                    <a:ext uri="{FF2B5EF4-FFF2-40B4-BE49-F238E27FC236}">
                      <a16:creationId xmlns:a16="http://schemas.microsoft.com/office/drawing/2014/main" id="{E53CC688-793C-4154-80C6-1A0DADDF4014}"/>
                    </a:ext>
                  </a:extLst>
                </p:cNvPr>
                <p:cNvSpPr/>
                <p:nvPr/>
              </p:nvSpPr>
              <p:spPr>
                <a:xfrm>
                  <a:off x="1231265" y="1260475"/>
                  <a:ext cx="360000" cy="360000"/>
                </a:xfrm>
                <a:prstGeom prst="ellipse">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ot="0" spcFirstLastPara="0" vert="horz" wrap="square" lIns="54000" tIns="45720" rIns="54000" bIns="45720" numCol="1" spcCol="0" rtlCol="0" fromWordArt="0" anchor="ctr" anchorCtr="0" forceAA="0" compatLnSpc="1">
                  <a:prstTxWarp prst="textNoShape">
                    <a:avLst/>
                  </a:prstTxWarp>
                  <a:noAutofit/>
                </a:bodyPr>
                <a:lstStyle/>
                <a:p>
                  <a:pPr/>
                  <a14:m>
                    <m:oMathPara xmlns:m="http://schemas.openxmlformats.org/officeDocument/2006/math">
                      <m:oMathParaPr>
                        <m:jc m:val="centerGroup"/>
                      </m:oMathParaPr>
                      <m:oMath xmlns:m="http://schemas.openxmlformats.org/officeDocument/2006/math">
                        <m:sSub>
                          <m:sSubPr>
                            <m:ctrlPr>
                              <a:rPr lang="en-US" altLang="zh-CN" sz="1800" b="0" i="1" smtClean="0">
                                <a:solidFill>
                                  <a:srgbClr val="FF0000"/>
                                </a:solidFill>
                                <a:latin typeface="Cambria Math" panose="02040503050406030204" pitchFamily="18" charset="0"/>
                              </a:rPr>
                            </m:ctrlPr>
                          </m:sSubPr>
                          <m:e>
                            <m:r>
                              <a:rPr lang="en-US" altLang="zh-CN" sz="1800" b="0" i="1" smtClean="0">
                                <a:solidFill>
                                  <a:srgbClr val="FF0000"/>
                                </a:solidFill>
                                <a:latin typeface="Cambria Math" panose="02040503050406030204" pitchFamily="18" charset="0"/>
                              </a:rPr>
                              <m:t>𝑧</m:t>
                            </m:r>
                          </m:e>
                          <m:sub>
                            <m:r>
                              <a:rPr lang="en-US" altLang="zh-CN" sz="1800" b="0" i="1" smtClean="0">
                                <a:solidFill>
                                  <a:srgbClr val="FF0000"/>
                                </a:solidFill>
                                <a:latin typeface="Cambria Math" panose="02040503050406030204" pitchFamily="18" charset="0"/>
                              </a:rPr>
                              <m:t>6</m:t>
                            </m:r>
                          </m:sub>
                        </m:sSub>
                      </m:oMath>
                    </m:oMathPara>
                  </a14:m>
                  <a:endParaRPr lang="zh-CN" altLang="en-US" sz="1800" dirty="0">
                    <a:solidFill>
                      <a:srgbClr val="FF0000"/>
                    </a:solidFill>
                  </a:endParaRPr>
                </a:p>
              </p:txBody>
            </p:sp>
          </mc:Choice>
          <mc:Fallback xmlns="">
            <p:sp>
              <p:nvSpPr>
                <p:cNvPr id="13" name="椭圆 12">
                  <a:extLst>
                    <a:ext uri="{FF2B5EF4-FFF2-40B4-BE49-F238E27FC236}">
                      <a16:creationId xmlns:a16="http://schemas.microsoft.com/office/drawing/2014/main" id="{E53CC688-793C-4154-80C6-1A0DADDF4014}"/>
                    </a:ext>
                  </a:extLst>
                </p:cNvPr>
                <p:cNvSpPr>
                  <a:spLocks noRot="1" noChangeAspect="1" noMove="1" noResize="1" noEditPoints="1" noAdjustHandles="1" noChangeArrowheads="1" noChangeShapeType="1" noTextEdit="1"/>
                </p:cNvSpPr>
                <p:nvPr/>
              </p:nvSpPr>
              <p:spPr>
                <a:xfrm>
                  <a:off x="1231265" y="1260475"/>
                  <a:ext cx="360000" cy="360000"/>
                </a:xfrm>
                <a:prstGeom prst="ellipse">
                  <a:avLst/>
                </a:prstGeom>
                <a:blipFill>
                  <a:blip r:embed="rId9"/>
                  <a:stretch>
                    <a:fillRect/>
                  </a:stretch>
                </a:blipFill>
                <a:ln>
                  <a:solidFill>
                    <a:srgbClr val="FF0000"/>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椭圆 13">
                  <a:extLst>
                    <a:ext uri="{FF2B5EF4-FFF2-40B4-BE49-F238E27FC236}">
                      <a16:creationId xmlns:a16="http://schemas.microsoft.com/office/drawing/2014/main" id="{898C44D0-BB99-4C7F-A53C-467FD00648B9}"/>
                    </a:ext>
                  </a:extLst>
                </p:cNvPr>
                <p:cNvSpPr/>
                <p:nvPr/>
              </p:nvSpPr>
              <p:spPr>
                <a:xfrm>
                  <a:off x="798830" y="1260475"/>
                  <a:ext cx="360000" cy="360000"/>
                </a:xfrm>
                <a:prstGeom prst="ellipse">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ot="0" spcFirstLastPara="0" vert="horz" wrap="square" lIns="54000" tIns="45720" rIns="54000" bIns="45720" numCol="1" spcCol="0" rtlCol="0" fromWordArt="0" anchor="ctr" anchorCtr="0" forceAA="0" compatLnSpc="1">
                  <a:prstTxWarp prst="textNoShape">
                    <a:avLst/>
                  </a:prstTxWarp>
                  <a:noAutofit/>
                </a:bodyPr>
                <a:lstStyle/>
                <a:p>
                  <a:pPr/>
                  <a14:m>
                    <m:oMathPara xmlns:m="http://schemas.openxmlformats.org/officeDocument/2006/math">
                      <m:oMathParaPr>
                        <m:jc m:val="centerGroup"/>
                      </m:oMathParaPr>
                      <m:oMath xmlns:m="http://schemas.openxmlformats.org/officeDocument/2006/math">
                        <m:sSub>
                          <m:sSubPr>
                            <m:ctrlPr>
                              <a:rPr lang="en-US" altLang="zh-CN" sz="1800" b="0" i="1" smtClean="0">
                                <a:solidFill>
                                  <a:srgbClr val="FF0000"/>
                                </a:solidFill>
                                <a:latin typeface="Cambria Math" panose="02040503050406030204" pitchFamily="18" charset="0"/>
                              </a:rPr>
                            </m:ctrlPr>
                          </m:sSubPr>
                          <m:e>
                            <m:r>
                              <a:rPr lang="en-US" altLang="zh-CN" sz="1800" b="0" i="1" smtClean="0">
                                <a:solidFill>
                                  <a:srgbClr val="FF0000"/>
                                </a:solidFill>
                                <a:latin typeface="Cambria Math" panose="02040503050406030204" pitchFamily="18" charset="0"/>
                              </a:rPr>
                              <m:t>𝑧</m:t>
                            </m:r>
                          </m:e>
                          <m:sub>
                            <m:r>
                              <a:rPr lang="en-US" altLang="zh-CN" sz="1800" b="0" i="1" smtClean="0">
                                <a:solidFill>
                                  <a:srgbClr val="FF0000"/>
                                </a:solidFill>
                                <a:latin typeface="Cambria Math" panose="02040503050406030204" pitchFamily="18" charset="0"/>
                              </a:rPr>
                              <m:t>4</m:t>
                            </m:r>
                          </m:sub>
                        </m:sSub>
                      </m:oMath>
                    </m:oMathPara>
                  </a14:m>
                  <a:endParaRPr lang="zh-CN" altLang="en-US" sz="1800" dirty="0">
                    <a:solidFill>
                      <a:srgbClr val="FF0000"/>
                    </a:solidFill>
                  </a:endParaRPr>
                </a:p>
              </p:txBody>
            </p:sp>
          </mc:Choice>
          <mc:Fallback xmlns="">
            <p:sp>
              <p:nvSpPr>
                <p:cNvPr id="14" name="椭圆 13">
                  <a:extLst>
                    <a:ext uri="{FF2B5EF4-FFF2-40B4-BE49-F238E27FC236}">
                      <a16:creationId xmlns:a16="http://schemas.microsoft.com/office/drawing/2014/main" id="{898C44D0-BB99-4C7F-A53C-467FD00648B9}"/>
                    </a:ext>
                  </a:extLst>
                </p:cNvPr>
                <p:cNvSpPr>
                  <a:spLocks noRot="1" noChangeAspect="1" noMove="1" noResize="1" noEditPoints="1" noAdjustHandles="1" noChangeArrowheads="1" noChangeShapeType="1" noTextEdit="1"/>
                </p:cNvSpPr>
                <p:nvPr/>
              </p:nvSpPr>
              <p:spPr>
                <a:xfrm>
                  <a:off x="798830" y="1260475"/>
                  <a:ext cx="360000" cy="360000"/>
                </a:xfrm>
                <a:prstGeom prst="ellipse">
                  <a:avLst/>
                </a:prstGeom>
                <a:blipFill>
                  <a:blip r:embed="rId10"/>
                  <a:stretch>
                    <a:fillRect/>
                  </a:stretch>
                </a:blipFill>
                <a:ln>
                  <a:solidFill>
                    <a:srgbClr val="FF0000"/>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 name="椭圆 14">
                  <a:extLst>
                    <a:ext uri="{FF2B5EF4-FFF2-40B4-BE49-F238E27FC236}">
                      <a16:creationId xmlns:a16="http://schemas.microsoft.com/office/drawing/2014/main" id="{41860F4C-65A5-4EFD-B277-E5165EECC380}"/>
                    </a:ext>
                  </a:extLst>
                </p:cNvPr>
                <p:cNvSpPr/>
                <p:nvPr/>
              </p:nvSpPr>
              <p:spPr>
                <a:xfrm>
                  <a:off x="367030" y="1260475"/>
                  <a:ext cx="360000" cy="36000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54000" tIns="45720" rIns="54000" bIns="45720" numCol="1" spcCol="0" rtlCol="0" fromWordArt="0" anchor="ctr" anchorCtr="0" forceAA="0" compatLnSpc="1">
                  <a:prstTxWarp prst="textNoShape">
                    <a:avLst/>
                  </a:prstTxWarp>
                  <a:noAutofit/>
                </a:bodyPr>
                <a:lstStyle/>
                <a:p>
                  <a:pPr/>
                  <a14:m>
                    <m:oMathPara xmlns:m="http://schemas.openxmlformats.org/officeDocument/2006/math">
                      <m:oMathParaPr>
                        <m:jc m:val="centerGroup"/>
                      </m:oMathParaPr>
                      <m:oMath xmlns:m="http://schemas.openxmlformats.org/officeDocument/2006/math">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𝑧</m:t>
                            </m:r>
                          </m:e>
                          <m:sub>
                            <m:r>
                              <a:rPr lang="en-US" altLang="zh-CN" sz="1800" b="0" i="1" smtClean="0">
                                <a:latin typeface="Cambria Math" panose="02040503050406030204" pitchFamily="18" charset="0"/>
                              </a:rPr>
                              <m:t>3</m:t>
                            </m:r>
                          </m:sub>
                        </m:sSub>
                      </m:oMath>
                    </m:oMathPara>
                  </a14:m>
                  <a:endParaRPr lang="zh-CN" altLang="en-US" sz="1800" dirty="0"/>
                </a:p>
              </p:txBody>
            </p:sp>
          </mc:Choice>
          <mc:Fallback xmlns="">
            <p:sp>
              <p:nvSpPr>
                <p:cNvPr id="15" name="椭圆 14">
                  <a:extLst>
                    <a:ext uri="{FF2B5EF4-FFF2-40B4-BE49-F238E27FC236}">
                      <a16:creationId xmlns:a16="http://schemas.microsoft.com/office/drawing/2014/main" id="{41860F4C-65A5-4EFD-B277-E5165EECC380}"/>
                    </a:ext>
                  </a:extLst>
                </p:cNvPr>
                <p:cNvSpPr>
                  <a:spLocks noRot="1" noChangeAspect="1" noMove="1" noResize="1" noEditPoints="1" noAdjustHandles="1" noChangeArrowheads="1" noChangeShapeType="1" noTextEdit="1"/>
                </p:cNvSpPr>
                <p:nvPr/>
              </p:nvSpPr>
              <p:spPr>
                <a:xfrm>
                  <a:off x="367030" y="1260475"/>
                  <a:ext cx="360000" cy="360000"/>
                </a:xfrm>
                <a:prstGeom prst="ellipse">
                  <a:avLst/>
                </a:prstGeom>
                <a:blipFill>
                  <a:blip r:embed="rId11"/>
                  <a:stretch>
                    <a:fillRect/>
                  </a:stretch>
                </a:blipFill>
                <a:ln>
                  <a:solidFill>
                    <a:schemeClr val="tx1"/>
                  </a:solidFill>
                </a:ln>
              </p:spPr>
              <p:txBody>
                <a:bodyPr/>
                <a:lstStyle/>
                <a:p>
                  <a:r>
                    <a:rPr lang="zh-CN" altLang="en-US">
                      <a:noFill/>
                    </a:rPr>
                    <a:t> </a:t>
                  </a:r>
                </a:p>
              </p:txBody>
            </p:sp>
          </mc:Fallback>
        </mc:AlternateContent>
        <p:cxnSp>
          <p:nvCxnSpPr>
            <p:cNvPr id="16" name="直接连接符 15">
              <a:extLst>
                <a:ext uri="{FF2B5EF4-FFF2-40B4-BE49-F238E27FC236}">
                  <a16:creationId xmlns:a16="http://schemas.microsoft.com/office/drawing/2014/main" id="{BCBD6BDC-F674-4976-AAD0-E2F513A66B74}"/>
                </a:ext>
              </a:extLst>
            </p:cNvPr>
            <p:cNvCxnSpPr/>
            <p:nvPr/>
          </p:nvCxnSpPr>
          <p:spPr>
            <a:xfrm flipH="1">
              <a:off x="1322644" y="307279"/>
              <a:ext cx="609042" cy="285827"/>
            </a:xfrm>
            <a:prstGeom prst="line">
              <a:avLst/>
            </a:prstGeom>
            <a:ln/>
          </p:spPr>
          <p:style>
            <a:lnRef idx="1">
              <a:schemeClr val="dk1"/>
            </a:lnRef>
            <a:fillRef idx="0">
              <a:schemeClr val="dk1"/>
            </a:fillRef>
            <a:effectRef idx="0">
              <a:schemeClr val="dk1"/>
            </a:effectRef>
            <a:fontRef idx="minor">
              <a:schemeClr val="tx1"/>
            </a:fontRef>
          </p:style>
        </p:cxnSp>
        <p:cxnSp>
          <p:nvCxnSpPr>
            <p:cNvPr id="17" name="直接连接符 16">
              <a:extLst>
                <a:ext uri="{FF2B5EF4-FFF2-40B4-BE49-F238E27FC236}">
                  <a16:creationId xmlns:a16="http://schemas.microsoft.com/office/drawing/2014/main" id="{587C4F70-F2DD-496C-9272-23189AFD75E0}"/>
                </a:ext>
              </a:extLst>
            </p:cNvPr>
            <p:cNvCxnSpPr/>
            <p:nvPr/>
          </p:nvCxnSpPr>
          <p:spPr>
            <a:xfrm>
              <a:off x="2186244" y="307279"/>
              <a:ext cx="609677" cy="285827"/>
            </a:xfrm>
            <a:prstGeom prst="line">
              <a:avLst/>
            </a:prstGeom>
            <a:ln/>
          </p:spPr>
          <p:style>
            <a:lnRef idx="1">
              <a:schemeClr val="dk1"/>
            </a:lnRef>
            <a:fillRef idx="0">
              <a:schemeClr val="dk1"/>
            </a:fillRef>
            <a:effectRef idx="0">
              <a:schemeClr val="dk1"/>
            </a:effectRef>
            <a:fontRef idx="minor">
              <a:schemeClr val="tx1"/>
            </a:fontRef>
          </p:style>
        </p:cxnSp>
        <p:cxnSp>
          <p:nvCxnSpPr>
            <p:cNvPr id="18" name="直接连接符 17">
              <a:extLst>
                <a:ext uri="{FF2B5EF4-FFF2-40B4-BE49-F238E27FC236}">
                  <a16:creationId xmlns:a16="http://schemas.microsoft.com/office/drawing/2014/main" id="{B2246F21-B65F-4614-90FB-3B7D8AB694A0}"/>
                </a:ext>
              </a:extLst>
            </p:cNvPr>
            <p:cNvCxnSpPr>
              <a:stCxn id="11" idx="4"/>
              <a:endCxn id="14" idx="0"/>
            </p:cNvCxnSpPr>
            <p:nvPr/>
          </p:nvCxnSpPr>
          <p:spPr>
            <a:xfrm flipH="1">
              <a:off x="978830" y="900385"/>
              <a:ext cx="216535" cy="360090"/>
            </a:xfrm>
            <a:prstGeom prst="line">
              <a:avLst/>
            </a:prstGeom>
            <a:ln>
              <a:solidFill>
                <a:srgbClr val="FF0000"/>
              </a:solidFill>
            </a:ln>
          </p:spPr>
          <p:style>
            <a:lnRef idx="1">
              <a:schemeClr val="dk1"/>
            </a:lnRef>
            <a:fillRef idx="0">
              <a:schemeClr val="dk1"/>
            </a:fillRef>
            <a:effectRef idx="0">
              <a:schemeClr val="dk1"/>
            </a:effectRef>
            <a:fontRef idx="minor">
              <a:schemeClr val="tx1"/>
            </a:fontRef>
          </p:style>
        </p:cxnSp>
        <p:cxnSp>
          <p:nvCxnSpPr>
            <p:cNvPr id="19" name="直接连接符 18">
              <a:extLst>
                <a:ext uri="{FF2B5EF4-FFF2-40B4-BE49-F238E27FC236}">
                  <a16:creationId xmlns:a16="http://schemas.microsoft.com/office/drawing/2014/main" id="{329BA26F-BB3A-4587-999F-906F58498560}"/>
                </a:ext>
              </a:extLst>
            </p:cNvPr>
            <p:cNvCxnSpPr>
              <a:stCxn id="11" idx="4"/>
              <a:endCxn id="13" idx="0"/>
            </p:cNvCxnSpPr>
            <p:nvPr/>
          </p:nvCxnSpPr>
          <p:spPr>
            <a:xfrm>
              <a:off x="1195365" y="900385"/>
              <a:ext cx="215900" cy="360090"/>
            </a:xfrm>
            <a:prstGeom prst="line">
              <a:avLst/>
            </a:prstGeom>
            <a:ln>
              <a:solidFill>
                <a:srgbClr val="FF0000"/>
              </a:solidFill>
            </a:ln>
          </p:spPr>
          <p:style>
            <a:lnRef idx="1">
              <a:schemeClr val="dk1"/>
            </a:lnRef>
            <a:fillRef idx="0">
              <a:schemeClr val="dk1"/>
            </a:fillRef>
            <a:effectRef idx="0">
              <a:schemeClr val="dk1"/>
            </a:effectRef>
            <a:fontRef idx="minor">
              <a:schemeClr val="tx1"/>
            </a:fontRef>
          </p:style>
        </p:cxnSp>
        <p:cxnSp>
          <p:nvCxnSpPr>
            <p:cNvPr id="20" name="直接连接符 19">
              <a:extLst>
                <a:ext uri="{FF2B5EF4-FFF2-40B4-BE49-F238E27FC236}">
                  <a16:creationId xmlns:a16="http://schemas.microsoft.com/office/drawing/2014/main" id="{5766CA1B-7E64-49B3-B8C3-AE0D536D48C5}"/>
                </a:ext>
              </a:extLst>
            </p:cNvPr>
            <p:cNvCxnSpPr>
              <a:endCxn id="8" idx="0"/>
            </p:cNvCxnSpPr>
            <p:nvPr/>
          </p:nvCxnSpPr>
          <p:spPr>
            <a:xfrm>
              <a:off x="1195365" y="900385"/>
              <a:ext cx="647700" cy="360090"/>
            </a:xfrm>
            <a:prstGeom prst="line">
              <a:avLst/>
            </a:prstGeom>
            <a:ln/>
          </p:spPr>
          <p:style>
            <a:lnRef idx="1">
              <a:schemeClr val="dk1"/>
            </a:lnRef>
            <a:fillRef idx="0">
              <a:schemeClr val="dk1"/>
            </a:fillRef>
            <a:effectRef idx="0">
              <a:schemeClr val="dk1"/>
            </a:effectRef>
            <a:fontRef idx="minor">
              <a:schemeClr val="tx1"/>
            </a:fontRef>
          </p:style>
        </p:cxnSp>
        <p:cxnSp>
          <p:nvCxnSpPr>
            <p:cNvPr id="21" name="直接连接符 20">
              <a:extLst>
                <a:ext uri="{FF2B5EF4-FFF2-40B4-BE49-F238E27FC236}">
                  <a16:creationId xmlns:a16="http://schemas.microsoft.com/office/drawing/2014/main" id="{0B2E9628-B7D2-4545-9429-E296C642A3C5}"/>
                </a:ext>
              </a:extLst>
            </p:cNvPr>
            <p:cNvCxnSpPr>
              <a:stCxn id="11" idx="4"/>
              <a:endCxn id="15" idx="0"/>
            </p:cNvCxnSpPr>
            <p:nvPr/>
          </p:nvCxnSpPr>
          <p:spPr>
            <a:xfrm flipH="1">
              <a:off x="547030" y="900385"/>
              <a:ext cx="648335" cy="360090"/>
            </a:xfrm>
            <a:prstGeom prst="line">
              <a:avLst/>
            </a:prstGeom>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22" name="椭圆 21">
                  <a:extLst>
                    <a:ext uri="{FF2B5EF4-FFF2-40B4-BE49-F238E27FC236}">
                      <a16:creationId xmlns:a16="http://schemas.microsoft.com/office/drawing/2014/main" id="{4F20273B-4168-4784-8495-B3C43774887D}"/>
                    </a:ext>
                  </a:extLst>
                </p:cNvPr>
                <p:cNvSpPr/>
                <p:nvPr/>
              </p:nvSpPr>
              <p:spPr>
                <a:xfrm>
                  <a:off x="2743835" y="1260475"/>
                  <a:ext cx="360000" cy="360000"/>
                </a:xfrm>
                <a:prstGeom prst="ellipse">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ot="0" spcFirstLastPara="0" vert="horz" wrap="square" lIns="0" tIns="45720" rIns="54000" bIns="45720" numCol="1" spcCol="0" rtlCol="0" fromWordArt="0" anchor="ctr" anchorCtr="0" forceAA="0" compatLnSpc="1">
                  <a:prstTxWarp prst="textNoShape">
                    <a:avLst/>
                  </a:prstTxWarp>
                  <a:noAutofit/>
                </a:bodyPr>
                <a:lstStyle/>
                <a:p>
                  <a:pPr/>
                  <a14:m>
                    <m:oMathPara xmlns:m="http://schemas.openxmlformats.org/officeDocument/2006/math">
                      <m:oMathParaPr>
                        <m:jc m:val="centerGroup"/>
                      </m:oMathParaPr>
                      <m:oMath xmlns:m="http://schemas.openxmlformats.org/officeDocument/2006/math">
                        <m:sSub>
                          <m:sSubPr>
                            <m:ctrlPr>
                              <a:rPr lang="en-US" altLang="zh-CN" sz="1800" b="0" i="1" smtClean="0">
                                <a:solidFill>
                                  <a:srgbClr val="FF0000"/>
                                </a:solidFill>
                                <a:latin typeface="Cambria Math" panose="02040503050406030204" pitchFamily="18" charset="0"/>
                              </a:rPr>
                            </m:ctrlPr>
                          </m:sSubPr>
                          <m:e>
                            <m:r>
                              <a:rPr lang="en-US" altLang="zh-CN" sz="1800" b="0" i="1" smtClean="0">
                                <a:solidFill>
                                  <a:srgbClr val="FF0000"/>
                                </a:solidFill>
                                <a:latin typeface="Cambria Math" panose="02040503050406030204" pitchFamily="18" charset="0"/>
                              </a:rPr>
                              <m:t>𝑧</m:t>
                            </m:r>
                          </m:e>
                          <m:sub>
                            <m:r>
                              <a:rPr lang="en-US" altLang="zh-CN" sz="1800" b="0" i="1" smtClean="0">
                                <a:solidFill>
                                  <a:srgbClr val="FF0000"/>
                                </a:solidFill>
                                <a:latin typeface="Cambria Math" panose="02040503050406030204" pitchFamily="18" charset="0"/>
                              </a:rPr>
                              <m:t>12</m:t>
                            </m:r>
                          </m:sub>
                        </m:sSub>
                      </m:oMath>
                    </m:oMathPara>
                  </a14:m>
                  <a:endParaRPr lang="zh-CN" altLang="en-US" sz="1800" dirty="0">
                    <a:solidFill>
                      <a:srgbClr val="FF0000"/>
                    </a:solidFill>
                  </a:endParaRPr>
                </a:p>
              </p:txBody>
            </p:sp>
          </mc:Choice>
          <mc:Fallback xmlns="">
            <p:sp>
              <p:nvSpPr>
                <p:cNvPr id="22" name="椭圆 21">
                  <a:extLst>
                    <a:ext uri="{FF2B5EF4-FFF2-40B4-BE49-F238E27FC236}">
                      <a16:creationId xmlns:a16="http://schemas.microsoft.com/office/drawing/2014/main" id="{4F20273B-4168-4784-8495-B3C43774887D}"/>
                    </a:ext>
                  </a:extLst>
                </p:cNvPr>
                <p:cNvSpPr>
                  <a:spLocks noRot="1" noChangeAspect="1" noMove="1" noResize="1" noEditPoints="1" noAdjustHandles="1" noChangeArrowheads="1" noChangeShapeType="1" noTextEdit="1"/>
                </p:cNvSpPr>
                <p:nvPr/>
              </p:nvSpPr>
              <p:spPr>
                <a:xfrm>
                  <a:off x="2743835" y="1260475"/>
                  <a:ext cx="360000" cy="360000"/>
                </a:xfrm>
                <a:prstGeom prst="ellipse">
                  <a:avLst/>
                </a:prstGeom>
                <a:blipFill>
                  <a:blip r:embed="rId12"/>
                  <a:stretch>
                    <a:fillRect/>
                  </a:stretch>
                </a:blipFill>
                <a:ln>
                  <a:solidFill>
                    <a:srgbClr val="FF0000"/>
                  </a:solidFill>
                </a:ln>
              </p:spPr>
              <p:txBody>
                <a:bodyPr/>
                <a:lstStyle/>
                <a:p>
                  <a:r>
                    <a:rPr lang="zh-CN" altLang="en-US">
                      <a:noFill/>
                    </a:rPr>
                    <a:t> </a:t>
                  </a:r>
                </a:p>
              </p:txBody>
            </p:sp>
          </mc:Fallback>
        </mc:AlternateContent>
        <p:cxnSp>
          <p:nvCxnSpPr>
            <p:cNvPr id="23" name="直接连接符 22">
              <a:extLst>
                <a:ext uri="{FF2B5EF4-FFF2-40B4-BE49-F238E27FC236}">
                  <a16:creationId xmlns:a16="http://schemas.microsoft.com/office/drawing/2014/main" id="{D89ECC7E-0C47-4DFC-9F61-0002E8050E57}"/>
                </a:ext>
              </a:extLst>
            </p:cNvPr>
            <p:cNvCxnSpPr>
              <a:stCxn id="9" idx="4"/>
              <a:endCxn id="10" idx="0"/>
            </p:cNvCxnSpPr>
            <p:nvPr/>
          </p:nvCxnSpPr>
          <p:spPr>
            <a:xfrm flipH="1">
              <a:off x="2489495" y="900385"/>
              <a:ext cx="433705" cy="360090"/>
            </a:xfrm>
            <a:prstGeom prst="line">
              <a:avLst/>
            </a:prstGeom>
            <a:ln/>
          </p:spPr>
          <p:style>
            <a:lnRef idx="1">
              <a:schemeClr val="dk1"/>
            </a:lnRef>
            <a:fillRef idx="0">
              <a:schemeClr val="dk1"/>
            </a:fillRef>
            <a:effectRef idx="0">
              <a:schemeClr val="dk1"/>
            </a:effectRef>
            <a:fontRef idx="minor">
              <a:schemeClr val="tx1"/>
            </a:fontRef>
          </p:style>
        </p:cxnSp>
        <p:cxnSp>
          <p:nvCxnSpPr>
            <p:cNvPr id="24" name="直接连接符 23">
              <a:extLst>
                <a:ext uri="{FF2B5EF4-FFF2-40B4-BE49-F238E27FC236}">
                  <a16:creationId xmlns:a16="http://schemas.microsoft.com/office/drawing/2014/main" id="{3A0A241F-31A8-4EC4-9ADF-CB8C07D27C2E}"/>
                </a:ext>
              </a:extLst>
            </p:cNvPr>
            <p:cNvCxnSpPr>
              <a:stCxn id="9" idx="4"/>
              <a:endCxn id="12" idx="0"/>
            </p:cNvCxnSpPr>
            <p:nvPr/>
          </p:nvCxnSpPr>
          <p:spPr>
            <a:xfrm>
              <a:off x="2923200" y="900385"/>
              <a:ext cx="432435" cy="360090"/>
            </a:xfrm>
            <a:prstGeom prst="line">
              <a:avLst/>
            </a:prstGeom>
            <a:ln/>
          </p:spPr>
          <p:style>
            <a:lnRef idx="1">
              <a:schemeClr val="dk1"/>
            </a:lnRef>
            <a:fillRef idx="0">
              <a:schemeClr val="dk1"/>
            </a:fillRef>
            <a:effectRef idx="0">
              <a:schemeClr val="dk1"/>
            </a:effectRef>
            <a:fontRef idx="minor">
              <a:schemeClr val="tx1"/>
            </a:fontRef>
          </p:style>
        </p:cxnSp>
        <p:cxnSp>
          <p:nvCxnSpPr>
            <p:cNvPr id="25" name="直接连接符 24">
              <a:extLst>
                <a:ext uri="{FF2B5EF4-FFF2-40B4-BE49-F238E27FC236}">
                  <a16:creationId xmlns:a16="http://schemas.microsoft.com/office/drawing/2014/main" id="{17831F6A-1268-4FE5-A713-D9C07A457002}"/>
                </a:ext>
              </a:extLst>
            </p:cNvPr>
            <p:cNvCxnSpPr>
              <a:stCxn id="9" idx="4"/>
              <a:endCxn id="22" idx="0"/>
            </p:cNvCxnSpPr>
            <p:nvPr/>
          </p:nvCxnSpPr>
          <p:spPr>
            <a:xfrm>
              <a:off x="2923200" y="900385"/>
              <a:ext cx="635" cy="360090"/>
            </a:xfrm>
            <a:prstGeom prst="line">
              <a:avLst/>
            </a:prstGeom>
            <a:ln>
              <a:solidFill>
                <a:srgbClr val="FF0000"/>
              </a:solidFill>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26" name="椭圆 25">
                  <a:extLst>
                    <a:ext uri="{FF2B5EF4-FFF2-40B4-BE49-F238E27FC236}">
                      <a16:creationId xmlns:a16="http://schemas.microsoft.com/office/drawing/2014/main" id="{99C85215-0BE6-4482-900C-9B6010C80236}"/>
                    </a:ext>
                  </a:extLst>
                </p:cNvPr>
                <p:cNvSpPr/>
                <p:nvPr/>
              </p:nvSpPr>
              <p:spPr>
                <a:xfrm>
                  <a:off x="243500" y="2228215"/>
                  <a:ext cx="360000" cy="36000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54000" tIns="45720" rIns="54000" bIns="45720" numCol="1" spcCol="0" rtlCol="0" fromWordArt="0" anchor="ctr" anchorCtr="0" forceAA="0" compatLnSpc="1">
                  <a:prstTxWarp prst="textNoShape">
                    <a:avLst/>
                  </a:prstTxWarp>
                  <a:noAutofit/>
                </a:bodyPr>
                <a:lstStyle/>
                <a:p>
                  <a:pPr/>
                  <a14:m>
                    <m:oMathPara xmlns:m="http://schemas.openxmlformats.org/officeDocument/2006/math">
                      <m:oMathParaPr>
                        <m:jc m:val="centerGroup"/>
                      </m:oMathParaPr>
                      <m:oMath xmlns:m="http://schemas.openxmlformats.org/officeDocument/2006/math">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𝑧</m:t>
                            </m:r>
                          </m:e>
                          <m:sub>
                            <m:r>
                              <a:rPr lang="en-US" altLang="zh-CN" sz="1800" b="0" i="1" smtClean="0">
                                <a:latin typeface="Cambria Math" panose="02040503050406030204" pitchFamily="18" charset="0"/>
                              </a:rPr>
                              <m:t>2</m:t>
                            </m:r>
                          </m:sub>
                        </m:sSub>
                      </m:oMath>
                    </m:oMathPara>
                  </a14:m>
                  <a:endParaRPr lang="zh-CN" altLang="en-US" sz="1800" dirty="0"/>
                </a:p>
              </p:txBody>
            </p:sp>
          </mc:Choice>
          <mc:Fallback xmlns="">
            <p:sp>
              <p:nvSpPr>
                <p:cNvPr id="26" name="椭圆 25">
                  <a:extLst>
                    <a:ext uri="{FF2B5EF4-FFF2-40B4-BE49-F238E27FC236}">
                      <a16:creationId xmlns:a16="http://schemas.microsoft.com/office/drawing/2014/main" id="{99C85215-0BE6-4482-900C-9B6010C80236}"/>
                    </a:ext>
                  </a:extLst>
                </p:cNvPr>
                <p:cNvSpPr>
                  <a:spLocks noRot="1" noChangeAspect="1" noMove="1" noResize="1" noEditPoints="1" noAdjustHandles="1" noChangeArrowheads="1" noChangeShapeType="1" noTextEdit="1"/>
                </p:cNvSpPr>
                <p:nvPr/>
              </p:nvSpPr>
              <p:spPr>
                <a:xfrm>
                  <a:off x="243500" y="2228215"/>
                  <a:ext cx="360000" cy="360000"/>
                </a:xfrm>
                <a:prstGeom prst="ellipse">
                  <a:avLst/>
                </a:prstGeom>
                <a:blipFill>
                  <a:blip r:embed="rId13"/>
                  <a:stretch>
                    <a:fillRect/>
                  </a:stretch>
                </a:blipFill>
                <a:ln>
                  <a:solidFill>
                    <a:schemeClr val="tx1"/>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7" name="椭圆 26">
                  <a:extLst>
                    <a:ext uri="{FF2B5EF4-FFF2-40B4-BE49-F238E27FC236}">
                      <a16:creationId xmlns:a16="http://schemas.microsoft.com/office/drawing/2014/main" id="{9B0E9175-F346-40AF-A57F-22C7F8B31E43}"/>
                    </a:ext>
                  </a:extLst>
                </p:cNvPr>
                <p:cNvSpPr/>
                <p:nvPr/>
              </p:nvSpPr>
              <p:spPr>
                <a:xfrm>
                  <a:off x="180340" y="3024505"/>
                  <a:ext cx="360000" cy="36000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54000" tIns="45720" rIns="54000" bIns="45720" numCol="1" spcCol="0" rtlCol="0" fromWordArt="0" anchor="ctr" anchorCtr="0" forceAA="0" compatLnSpc="1">
                  <a:prstTxWarp prst="textNoShape">
                    <a:avLst/>
                  </a:prstTxWarp>
                  <a:noAutofit/>
                </a:bodyPr>
                <a:lstStyle/>
                <a:p>
                  <a:pPr/>
                  <a14:m>
                    <m:oMathPara xmlns:m="http://schemas.openxmlformats.org/officeDocument/2006/math">
                      <m:oMathParaPr>
                        <m:jc m:val="centerGroup"/>
                      </m:oMathParaPr>
                      <m:oMath xmlns:m="http://schemas.openxmlformats.org/officeDocument/2006/math">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𝑧</m:t>
                            </m:r>
                          </m:e>
                          <m:sub>
                            <m:r>
                              <a:rPr lang="en-US" altLang="zh-CN" sz="1800" b="0" i="1" smtClean="0">
                                <a:latin typeface="Cambria Math" panose="02040503050406030204" pitchFamily="18" charset="0"/>
                              </a:rPr>
                              <m:t>1</m:t>
                            </m:r>
                          </m:sub>
                        </m:sSub>
                      </m:oMath>
                    </m:oMathPara>
                  </a14:m>
                  <a:endParaRPr lang="zh-CN" altLang="en-US" sz="1800" dirty="0"/>
                </a:p>
              </p:txBody>
            </p:sp>
          </mc:Choice>
          <mc:Fallback xmlns="">
            <p:sp>
              <p:nvSpPr>
                <p:cNvPr id="27" name="椭圆 26">
                  <a:extLst>
                    <a:ext uri="{FF2B5EF4-FFF2-40B4-BE49-F238E27FC236}">
                      <a16:creationId xmlns:a16="http://schemas.microsoft.com/office/drawing/2014/main" id="{9B0E9175-F346-40AF-A57F-22C7F8B31E43}"/>
                    </a:ext>
                  </a:extLst>
                </p:cNvPr>
                <p:cNvSpPr>
                  <a:spLocks noRot="1" noChangeAspect="1" noMove="1" noResize="1" noEditPoints="1" noAdjustHandles="1" noChangeArrowheads="1" noChangeShapeType="1" noTextEdit="1"/>
                </p:cNvSpPr>
                <p:nvPr/>
              </p:nvSpPr>
              <p:spPr>
                <a:xfrm>
                  <a:off x="180340" y="3024505"/>
                  <a:ext cx="360000" cy="360000"/>
                </a:xfrm>
                <a:prstGeom prst="ellipse">
                  <a:avLst/>
                </a:prstGeom>
                <a:blipFill>
                  <a:blip r:embed="rId14"/>
                  <a:stretch>
                    <a:fillRect/>
                  </a:stretch>
                </a:blipFill>
                <a:ln>
                  <a:solidFill>
                    <a:schemeClr val="tx1"/>
                  </a:solidFill>
                </a:ln>
              </p:spPr>
              <p:txBody>
                <a:bodyPr/>
                <a:lstStyle/>
                <a:p>
                  <a:r>
                    <a:rPr lang="zh-CN" altLang="en-US">
                      <a:noFill/>
                    </a:rPr>
                    <a:t> </a:t>
                  </a:r>
                </a:p>
              </p:txBody>
            </p:sp>
          </mc:Fallback>
        </mc:AlternateContent>
        <p:cxnSp>
          <p:nvCxnSpPr>
            <p:cNvPr id="28" name="直接连接符 27">
              <a:extLst>
                <a:ext uri="{FF2B5EF4-FFF2-40B4-BE49-F238E27FC236}">
                  <a16:creationId xmlns:a16="http://schemas.microsoft.com/office/drawing/2014/main" id="{56338259-F6B3-467A-A006-101FD049B434}"/>
                </a:ext>
              </a:extLst>
            </p:cNvPr>
            <p:cNvCxnSpPr>
              <a:stCxn id="26" idx="4"/>
              <a:endCxn id="27" idx="0"/>
            </p:cNvCxnSpPr>
            <p:nvPr/>
          </p:nvCxnSpPr>
          <p:spPr>
            <a:xfrm flipH="1">
              <a:off x="360340" y="2588215"/>
              <a:ext cx="63160" cy="436290"/>
            </a:xfrm>
            <a:prstGeom prst="line">
              <a:avLst/>
            </a:prstGeom>
            <a:ln/>
          </p:spPr>
          <p:style>
            <a:lnRef idx="1">
              <a:schemeClr val="dk1"/>
            </a:lnRef>
            <a:fillRef idx="0">
              <a:schemeClr val="dk1"/>
            </a:fillRef>
            <a:effectRef idx="0">
              <a:schemeClr val="dk1"/>
            </a:effectRef>
            <a:fontRef idx="minor">
              <a:schemeClr val="tx1"/>
            </a:fontRef>
          </p:style>
        </p:cxnSp>
        <p:cxnSp>
          <p:nvCxnSpPr>
            <p:cNvPr id="29" name="直接连接符 28">
              <a:extLst>
                <a:ext uri="{FF2B5EF4-FFF2-40B4-BE49-F238E27FC236}">
                  <a16:creationId xmlns:a16="http://schemas.microsoft.com/office/drawing/2014/main" id="{0B6BB20A-BC16-4A83-9072-A620B53D35EC}"/>
                </a:ext>
              </a:extLst>
            </p:cNvPr>
            <p:cNvCxnSpPr>
              <a:stCxn id="15" idx="4"/>
              <a:endCxn id="26" idx="0"/>
            </p:cNvCxnSpPr>
            <p:nvPr/>
          </p:nvCxnSpPr>
          <p:spPr>
            <a:xfrm flipH="1">
              <a:off x="423500" y="1620475"/>
              <a:ext cx="123530" cy="607740"/>
            </a:xfrm>
            <a:prstGeom prst="line">
              <a:avLst/>
            </a:prstGeom>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30" name="椭圆 29">
                  <a:extLst>
                    <a:ext uri="{FF2B5EF4-FFF2-40B4-BE49-F238E27FC236}">
                      <a16:creationId xmlns:a16="http://schemas.microsoft.com/office/drawing/2014/main" id="{27ED951C-8B20-4DCA-B1E0-13769E44FFF9}"/>
                    </a:ext>
                  </a:extLst>
                </p:cNvPr>
                <p:cNvSpPr/>
                <p:nvPr/>
              </p:nvSpPr>
              <p:spPr>
                <a:xfrm>
                  <a:off x="1475695" y="2228215"/>
                  <a:ext cx="360000" cy="36000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54000" tIns="45720" rIns="54000" bIns="45720" numCol="1" spcCol="0" rtlCol="0" fromWordArt="0" anchor="ctr" anchorCtr="0" forceAA="0" compatLnSpc="1">
                  <a:prstTxWarp prst="textNoShape">
                    <a:avLst/>
                  </a:prstTxWarp>
                  <a:noAutofit/>
                </a:bodyPr>
                <a:lstStyle/>
                <a:p>
                  <a:pPr/>
                  <a14:m>
                    <m:oMathPara xmlns:m="http://schemas.openxmlformats.org/officeDocument/2006/math">
                      <m:oMathParaPr>
                        <m:jc m:val="centerGroup"/>
                      </m:oMathParaPr>
                      <m:oMath xmlns:m="http://schemas.openxmlformats.org/officeDocument/2006/math">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𝑧</m:t>
                            </m:r>
                          </m:e>
                          <m:sub>
                            <m:r>
                              <a:rPr lang="en-US" altLang="zh-CN" sz="1800" b="0" i="1" smtClean="0">
                                <a:latin typeface="Cambria Math" panose="02040503050406030204" pitchFamily="18" charset="0"/>
                              </a:rPr>
                              <m:t>7</m:t>
                            </m:r>
                          </m:sub>
                        </m:sSub>
                      </m:oMath>
                    </m:oMathPara>
                  </a14:m>
                  <a:endParaRPr lang="zh-CN" altLang="en-US" sz="1800" dirty="0"/>
                </a:p>
              </p:txBody>
            </p:sp>
          </mc:Choice>
          <mc:Fallback xmlns="">
            <p:sp>
              <p:nvSpPr>
                <p:cNvPr id="30" name="椭圆 29">
                  <a:extLst>
                    <a:ext uri="{FF2B5EF4-FFF2-40B4-BE49-F238E27FC236}">
                      <a16:creationId xmlns:a16="http://schemas.microsoft.com/office/drawing/2014/main" id="{27ED951C-8B20-4DCA-B1E0-13769E44FFF9}"/>
                    </a:ext>
                  </a:extLst>
                </p:cNvPr>
                <p:cNvSpPr>
                  <a:spLocks noRot="1" noChangeAspect="1" noMove="1" noResize="1" noEditPoints="1" noAdjustHandles="1" noChangeArrowheads="1" noChangeShapeType="1" noTextEdit="1"/>
                </p:cNvSpPr>
                <p:nvPr/>
              </p:nvSpPr>
              <p:spPr>
                <a:xfrm>
                  <a:off x="1475695" y="2228215"/>
                  <a:ext cx="360000" cy="360000"/>
                </a:xfrm>
                <a:prstGeom prst="ellipse">
                  <a:avLst/>
                </a:prstGeom>
                <a:blipFill>
                  <a:blip r:embed="rId15"/>
                  <a:stretch>
                    <a:fillRect/>
                  </a:stretch>
                </a:blipFill>
                <a:ln>
                  <a:solidFill>
                    <a:schemeClr val="tx1"/>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1" name="椭圆 30">
                  <a:extLst>
                    <a:ext uri="{FF2B5EF4-FFF2-40B4-BE49-F238E27FC236}">
                      <a16:creationId xmlns:a16="http://schemas.microsoft.com/office/drawing/2014/main" id="{8166262F-FC80-4DE5-8C62-20E9DEBC3E42}"/>
                    </a:ext>
                  </a:extLst>
                </p:cNvPr>
                <p:cNvSpPr/>
                <p:nvPr/>
              </p:nvSpPr>
              <p:spPr>
                <a:xfrm>
                  <a:off x="1866265" y="2228215"/>
                  <a:ext cx="360000" cy="36000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54000" tIns="45720" rIns="54000" bIns="45720" numCol="1" spcCol="0" rtlCol="0" fromWordArt="0" anchor="ctr" anchorCtr="0" forceAA="0" compatLnSpc="1">
                  <a:prstTxWarp prst="textNoShape">
                    <a:avLst/>
                  </a:prstTxWarp>
                  <a:noAutofit/>
                </a:bodyPr>
                <a:lstStyle/>
                <a:p>
                  <a:pPr/>
                  <a14:m>
                    <m:oMathPara xmlns:m="http://schemas.openxmlformats.org/officeDocument/2006/math">
                      <m:oMathParaPr>
                        <m:jc m:val="centerGroup"/>
                      </m:oMathParaPr>
                      <m:oMath xmlns:m="http://schemas.openxmlformats.org/officeDocument/2006/math">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𝑧</m:t>
                            </m:r>
                          </m:e>
                          <m:sub>
                            <m:r>
                              <a:rPr lang="en-US" altLang="zh-CN" sz="1800" b="0" i="1" smtClean="0">
                                <a:latin typeface="Cambria Math" panose="02040503050406030204" pitchFamily="18" charset="0"/>
                              </a:rPr>
                              <m:t>9</m:t>
                            </m:r>
                          </m:sub>
                        </m:sSub>
                      </m:oMath>
                    </m:oMathPara>
                  </a14:m>
                  <a:endParaRPr lang="zh-CN" altLang="en-US" sz="1800" dirty="0"/>
                </a:p>
              </p:txBody>
            </p:sp>
          </mc:Choice>
          <mc:Fallback xmlns="">
            <p:sp>
              <p:nvSpPr>
                <p:cNvPr id="31" name="椭圆 30">
                  <a:extLst>
                    <a:ext uri="{FF2B5EF4-FFF2-40B4-BE49-F238E27FC236}">
                      <a16:creationId xmlns:a16="http://schemas.microsoft.com/office/drawing/2014/main" id="{8166262F-FC80-4DE5-8C62-20E9DEBC3E42}"/>
                    </a:ext>
                  </a:extLst>
                </p:cNvPr>
                <p:cNvSpPr>
                  <a:spLocks noRot="1" noChangeAspect="1" noMove="1" noResize="1" noEditPoints="1" noAdjustHandles="1" noChangeArrowheads="1" noChangeShapeType="1" noTextEdit="1"/>
                </p:cNvSpPr>
                <p:nvPr/>
              </p:nvSpPr>
              <p:spPr>
                <a:xfrm>
                  <a:off x="1866265" y="2228215"/>
                  <a:ext cx="360000" cy="360000"/>
                </a:xfrm>
                <a:prstGeom prst="ellipse">
                  <a:avLst/>
                </a:prstGeom>
                <a:blipFill>
                  <a:blip r:embed="rId16"/>
                  <a:stretch>
                    <a:fillRect/>
                  </a:stretch>
                </a:blipFill>
                <a:ln>
                  <a:solidFill>
                    <a:schemeClr val="tx1"/>
                  </a:solidFill>
                </a:ln>
              </p:spPr>
              <p:txBody>
                <a:bodyPr/>
                <a:lstStyle/>
                <a:p>
                  <a:r>
                    <a:rPr lang="zh-CN" altLang="en-US">
                      <a:noFill/>
                    </a:rPr>
                    <a:t> </a:t>
                  </a:r>
                </a:p>
              </p:txBody>
            </p:sp>
          </mc:Fallback>
        </mc:AlternateContent>
        <p:cxnSp>
          <p:nvCxnSpPr>
            <p:cNvPr id="32" name="直接连接符 31">
              <a:extLst>
                <a:ext uri="{FF2B5EF4-FFF2-40B4-BE49-F238E27FC236}">
                  <a16:creationId xmlns:a16="http://schemas.microsoft.com/office/drawing/2014/main" id="{6531CD6B-87BE-44A7-9AEA-33FA2EB206F1}"/>
                </a:ext>
              </a:extLst>
            </p:cNvPr>
            <p:cNvCxnSpPr>
              <a:stCxn id="8" idx="4"/>
              <a:endCxn id="30" idx="0"/>
            </p:cNvCxnSpPr>
            <p:nvPr/>
          </p:nvCxnSpPr>
          <p:spPr>
            <a:xfrm flipH="1">
              <a:off x="1655695" y="1620475"/>
              <a:ext cx="187370" cy="607740"/>
            </a:xfrm>
            <a:prstGeom prst="line">
              <a:avLst/>
            </a:prstGeom>
            <a:ln/>
          </p:spPr>
          <p:style>
            <a:lnRef idx="1">
              <a:schemeClr val="dk1"/>
            </a:lnRef>
            <a:fillRef idx="0">
              <a:schemeClr val="dk1"/>
            </a:fillRef>
            <a:effectRef idx="0">
              <a:schemeClr val="dk1"/>
            </a:effectRef>
            <a:fontRef idx="minor">
              <a:schemeClr val="tx1"/>
            </a:fontRef>
          </p:style>
        </p:cxnSp>
        <p:cxnSp>
          <p:nvCxnSpPr>
            <p:cNvPr id="33" name="直接连接符 32">
              <a:extLst>
                <a:ext uri="{FF2B5EF4-FFF2-40B4-BE49-F238E27FC236}">
                  <a16:creationId xmlns:a16="http://schemas.microsoft.com/office/drawing/2014/main" id="{5DCF19B6-B26B-40C3-A4C5-3EFF87D4430F}"/>
                </a:ext>
              </a:extLst>
            </p:cNvPr>
            <p:cNvCxnSpPr>
              <a:stCxn id="8" idx="4"/>
              <a:endCxn id="31" idx="0"/>
            </p:cNvCxnSpPr>
            <p:nvPr/>
          </p:nvCxnSpPr>
          <p:spPr>
            <a:xfrm>
              <a:off x="1843065" y="1620475"/>
              <a:ext cx="203200" cy="607740"/>
            </a:xfrm>
            <a:prstGeom prst="line">
              <a:avLst/>
            </a:prstGeom>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34" name="椭圆 33">
                  <a:extLst>
                    <a:ext uri="{FF2B5EF4-FFF2-40B4-BE49-F238E27FC236}">
                      <a16:creationId xmlns:a16="http://schemas.microsoft.com/office/drawing/2014/main" id="{016EBAAD-3D33-4540-88F4-CB462003D542}"/>
                    </a:ext>
                  </a:extLst>
                </p:cNvPr>
                <p:cNvSpPr/>
                <p:nvPr/>
              </p:nvSpPr>
              <p:spPr>
                <a:xfrm>
                  <a:off x="3001985" y="2228215"/>
                  <a:ext cx="360000" cy="36000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0" tIns="45720" rIns="54000" bIns="45720" numCol="1" spcCol="0" rtlCol="0" fromWordArt="0" anchor="ctr" anchorCtr="0" forceAA="0" compatLnSpc="1">
                  <a:prstTxWarp prst="textNoShape">
                    <a:avLst/>
                  </a:prstTxWarp>
                  <a:noAutofit/>
                </a:bodyPr>
                <a:lstStyle/>
                <a:p>
                  <a:pPr/>
                  <a14:m>
                    <m:oMathPara xmlns:m="http://schemas.openxmlformats.org/officeDocument/2006/math">
                      <m:oMathParaPr>
                        <m:jc m:val="centerGroup"/>
                      </m:oMathParaPr>
                      <m:oMath xmlns:m="http://schemas.openxmlformats.org/officeDocument/2006/math">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𝑧</m:t>
                            </m:r>
                          </m:e>
                          <m:sub>
                            <m:r>
                              <a:rPr lang="en-US" altLang="zh-CN" sz="1800" b="0" i="1" smtClean="0">
                                <a:latin typeface="Cambria Math" panose="02040503050406030204" pitchFamily="18" charset="0"/>
                              </a:rPr>
                              <m:t>15</m:t>
                            </m:r>
                          </m:sub>
                        </m:sSub>
                      </m:oMath>
                    </m:oMathPara>
                  </a14:m>
                  <a:endParaRPr lang="zh-CN" altLang="en-US" sz="1800" dirty="0"/>
                </a:p>
              </p:txBody>
            </p:sp>
          </mc:Choice>
          <mc:Fallback xmlns="">
            <p:sp>
              <p:nvSpPr>
                <p:cNvPr id="34" name="椭圆 33">
                  <a:extLst>
                    <a:ext uri="{FF2B5EF4-FFF2-40B4-BE49-F238E27FC236}">
                      <a16:creationId xmlns:a16="http://schemas.microsoft.com/office/drawing/2014/main" id="{016EBAAD-3D33-4540-88F4-CB462003D542}"/>
                    </a:ext>
                  </a:extLst>
                </p:cNvPr>
                <p:cNvSpPr>
                  <a:spLocks noRot="1" noChangeAspect="1" noMove="1" noResize="1" noEditPoints="1" noAdjustHandles="1" noChangeArrowheads="1" noChangeShapeType="1" noTextEdit="1"/>
                </p:cNvSpPr>
                <p:nvPr/>
              </p:nvSpPr>
              <p:spPr>
                <a:xfrm>
                  <a:off x="3001985" y="2228215"/>
                  <a:ext cx="360000" cy="360000"/>
                </a:xfrm>
                <a:prstGeom prst="ellipse">
                  <a:avLst/>
                </a:prstGeom>
                <a:blipFill>
                  <a:blip r:embed="rId17"/>
                  <a:stretch>
                    <a:fillRect/>
                  </a:stretch>
                </a:blipFill>
                <a:ln>
                  <a:solidFill>
                    <a:schemeClr val="tx1"/>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5" name="椭圆 34">
                  <a:extLst>
                    <a:ext uri="{FF2B5EF4-FFF2-40B4-BE49-F238E27FC236}">
                      <a16:creationId xmlns:a16="http://schemas.microsoft.com/office/drawing/2014/main" id="{500A421E-592E-4EBE-A1F0-C002808F5906}"/>
                    </a:ext>
                  </a:extLst>
                </p:cNvPr>
                <p:cNvSpPr/>
                <p:nvPr/>
              </p:nvSpPr>
              <p:spPr>
                <a:xfrm>
                  <a:off x="3382985" y="2228215"/>
                  <a:ext cx="360000" cy="36000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0" tIns="45720" rIns="54000" bIns="45720" numCol="1" spcCol="0" rtlCol="0" fromWordArt="0" anchor="ctr" anchorCtr="0" forceAA="0" compatLnSpc="1">
                  <a:prstTxWarp prst="textNoShape">
                    <a:avLst/>
                  </a:prstTxWarp>
                  <a:noAutofit/>
                </a:bodyPr>
                <a:lstStyle/>
                <a:p>
                  <a:pPr/>
                  <a14:m>
                    <m:oMathPara xmlns:m="http://schemas.openxmlformats.org/officeDocument/2006/math">
                      <m:oMathParaPr>
                        <m:jc m:val="centerGroup"/>
                      </m:oMathParaPr>
                      <m:oMath xmlns:m="http://schemas.openxmlformats.org/officeDocument/2006/math">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𝑧</m:t>
                            </m:r>
                          </m:e>
                          <m:sub>
                            <m:r>
                              <a:rPr lang="en-US" altLang="zh-CN" sz="1800" b="0" i="1" smtClean="0">
                                <a:latin typeface="Cambria Math" panose="02040503050406030204" pitchFamily="18" charset="0"/>
                              </a:rPr>
                              <m:t>17</m:t>
                            </m:r>
                          </m:sub>
                        </m:sSub>
                      </m:oMath>
                    </m:oMathPara>
                  </a14:m>
                  <a:endParaRPr lang="en-US" altLang="zh-CN" sz="1800" b="0" dirty="0"/>
                </a:p>
              </p:txBody>
            </p:sp>
          </mc:Choice>
          <mc:Fallback xmlns="">
            <p:sp>
              <p:nvSpPr>
                <p:cNvPr id="35" name="椭圆 34">
                  <a:extLst>
                    <a:ext uri="{FF2B5EF4-FFF2-40B4-BE49-F238E27FC236}">
                      <a16:creationId xmlns:a16="http://schemas.microsoft.com/office/drawing/2014/main" id="{500A421E-592E-4EBE-A1F0-C002808F5906}"/>
                    </a:ext>
                  </a:extLst>
                </p:cNvPr>
                <p:cNvSpPr>
                  <a:spLocks noRot="1" noChangeAspect="1" noMove="1" noResize="1" noEditPoints="1" noAdjustHandles="1" noChangeArrowheads="1" noChangeShapeType="1" noTextEdit="1"/>
                </p:cNvSpPr>
                <p:nvPr/>
              </p:nvSpPr>
              <p:spPr>
                <a:xfrm>
                  <a:off x="3382985" y="2228215"/>
                  <a:ext cx="360000" cy="360000"/>
                </a:xfrm>
                <a:prstGeom prst="ellipse">
                  <a:avLst/>
                </a:prstGeom>
                <a:blipFill>
                  <a:blip r:embed="rId18"/>
                  <a:stretch>
                    <a:fillRect/>
                  </a:stretch>
                </a:blipFill>
                <a:ln>
                  <a:solidFill>
                    <a:schemeClr val="tx1"/>
                  </a:solidFill>
                </a:ln>
              </p:spPr>
              <p:txBody>
                <a:bodyPr/>
                <a:lstStyle/>
                <a:p>
                  <a:r>
                    <a:rPr lang="zh-CN" altLang="en-US">
                      <a:noFill/>
                    </a:rPr>
                    <a:t> </a:t>
                  </a:r>
                </a:p>
              </p:txBody>
            </p:sp>
          </mc:Fallback>
        </mc:AlternateContent>
        <p:cxnSp>
          <p:nvCxnSpPr>
            <p:cNvPr id="36" name="直接连接符 35">
              <a:extLst>
                <a:ext uri="{FF2B5EF4-FFF2-40B4-BE49-F238E27FC236}">
                  <a16:creationId xmlns:a16="http://schemas.microsoft.com/office/drawing/2014/main" id="{53630C7A-A2CA-489E-9806-A8B251467843}"/>
                </a:ext>
              </a:extLst>
            </p:cNvPr>
            <p:cNvCxnSpPr>
              <a:stCxn id="12" idx="4"/>
              <a:endCxn id="34" idx="0"/>
            </p:cNvCxnSpPr>
            <p:nvPr/>
          </p:nvCxnSpPr>
          <p:spPr>
            <a:xfrm flipH="1">
              <a:off x="3181985" y="1620475"/>
              <a:ext cx="173650" cy="607740"/>
            </a:xfrm>
            <a:prstGeom prst="line">
              <a:avLst/>
            </a:prstGeom>
            <a:ln/>
          </p:spPr>
          <p:style>
            <a:lnRef idx="1">
              <a:schemeClr val="dk1"/>
            </a:lnRef>
            <a:fillRef idx="0">
              <a:schemeClr val="dk1"/>
            </a:fillRef>
            <a:effectRef idx="0">
              <a:schemeClr val="dk1"/>
            </a:effectRef>
            <a:fontRef idx="minor">
              <a:schemeClr val="tx1"/>
            </a:fontRef>
          </p:style>
        </p:cxnSp>
        <p:cxnSp>
          <p:nvCxnSpPr>
            <p:cNvPr id="37" name="直接连接符 36">
              <a:extLst>
                <a:ext uri="{FF2B5EF4-FFF2-40B4-BE49-F238E27FC236}">
                  <a16:creationId xmlns:a16="http://schemas.microsoft.com/office/drawing/2014/main" id="{E09D6551-8727-4070-8DAF-046C50AEBD46}"/>
                </a:ext>
              </a:extLst>
            </p:cNvPr>
            <p:cNvCxnSpPr>
              <a:stCxn id="12" idx="4"/>
              <a:endCxn id="35" idx="0"/>
            </p:cNvCxnSpPr>
            <p:nvPr/>
          </p:nvCxnSpPr>
          <p:spPr>
            <a:xfrm>
              <a:off x="3355635" y="1620475"/>
              <a:ext cx="207350" cy="607740"/>
            </a:xfrm>
            <a:prstGeom prst="line">
              <a:avLst/>
            </a:prstGeom>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38" name="椭圆 37">
                  <a:extLst>
                    <a:ext uri="{FF2B5EF4-FFF2-40B4-BE49-F238E27FC236}">
                      <a16:creationId xmlns:a16="http://schemas.microsoft.com/office/drawing/2014/main" id="{90EFE4F0-3544-4902-BAC4-69B26B425FC9}"/>
                    </a:ext>
                  </a:extLst>
                </p:cNvPr>
                <p:cNvSpPr/>
                <p:nvPr/>
              </p:nvSpPr>
              <p:spPr>
                <a:xfrm>
                  <a:off x="2897521" y="3024505"/>
                  <a:ext cx="360000" cy="36000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0" tIns="45720" rIns="54000" bIns="45720" numCol="1" spcCol="0" rtlCol="0" fromWordArt="0" anchor="ctr" anchorCtr="0" forceAA="0" compatLnSpc="1">
                  <a:prstTxWarp prst="textNoShape">
                    <a:avLst/>
                  </a:prstTxWarp>
                  <a:noAutofit/>
                </a:bodyPr>
                <a:lstStyle/>
                <a:p>
                  <a:pPr/>
                  <a14:m>
                    <m:oMathPara xmlns:m="http://schemas.openxmlformats.org/officeDocument/2006/math">
                      <m:oMathParaPr>
                        <m:jc m:val="centerGroup"/>
                      </m:oMathParaPr>
                      <m:oMath xmlns:m="http://schemas.openxmlformats.org/officeDocument/2006/math">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𝑧</m:t>
                            </m:r>
                          </m:e>
                          <m:sub>
                            <m:r>
                              <a:rPr lang="en-US" altLang="zh-CN" sz="1800" b="0" i="1" smtClean="0">
                                <a:latin typeface="Cambria Math" panose="02040503050406030204" pitchFamily="18" charset="0"/>
                              </a:rPr>
                              <m:t>14</m:t>
                            </m:r>
                          </m:sub>
                        </m:sSub>
                      </m:oMath>
                    </m:oMathPara>
                  </a14:m>
                  <a:endParaRPr lang="zh-CN" altLang="en-US" sz="1800" dirty="0"/>
                </a:p>
              </p:txBody>
            </p:sp>
          </mc:Choice>
          <mc:Fallback xmlns="">
            <p:sp>
              <p:nvSpPr>
                <p:cNvPr id="38" name="椭圆 37">
                  <a:extLst>
                    <a:ext uri="{FF2B5EF4-FFF2-40B4-BE49-F238E27FC236}">
                      <a16:creationId xmlns:a16="http://schemas.microsoft.com/office/drawing/2014/main" id="{90EFE4F0-3544-4902-BAC4-69B26B425FC9}"/>
                    </a:ext>
                  </a:extLst>
                </p:cNvPr>
                <p:cNvSpPr>
                  <a:spLocks noRot="1" noChangeAspect="1" noMove="1" noResize="1" noEditPoints="1" noAdjustHandles="1" noChangeArrowheads="1" noChangeShapeType="1" noTextEdit="1"/>
                </p:cNvSpPr>
                <p:nvPr/>
              </p:nvSpPr>
              <p:spPr>
                <a:xfrm>
                  <a:off x="2897521" y="3024505"/>
                  <a:ext cx="360000" cy="360000"/>
                </a:xfrm>
                <a:prstGeom prst="ellipse">
                  <a:avLst/>
                </a:prstGeom>
                <a:blipFill>
                  <a:blip r:embed="rId19"/>
                  <a:stretch>
                    <a:fillRect/>
                  </a:stretch>
                </a:blipFill>
                <a:ln>
                  <a:solidFill>
                    <a:schemeClr val="tx1"/>
                  </a:solidFill>
                </a:ln>
              </p:spPr>
              <p:txBody>
                <a:bodyPr/>
                <a:lstStyle/>
                <a:p>
                  <a:r>
                    <a:rPr lang="zh-CN" altLang="en-US">
                      <a:noFill/>
                    </a:rPr>
                    <a:t> </a:t>
                  </a:r>
                </a:p>
              </p:txBody>
            </p:sp>
          </mc:Fallback>
        </mc:AlternateContent>
        <p:cxnSp>
          <p:nvCxnSpPr>
            <p:cNvPr id="39" name="直接连接符 38">
              <a:extLst>
                <a:ext uri="{FF2B5EF4-FFF2-40B4-BE49-F238E27FC236}">
                  <a16:creationId xmlns:a16="http://schemas.microsoft.com/office/drawing/2014/main" id="{7FD50203-7690-4D5F-BE28-054F7F31E366}"/>
                </a:ext>
              </a:extLst>
            </p:cNvPr>
            <p:cNvCxnSpPr>
              <a:stCxn id="34" idx="4"/>
              <a:endCxn id="38" idx="0"/>
            </p:cNvCxnSpPr>
            <p:nvPr/>
          </p:nvCxnSpPr>
          <p:spPr>
            <a:xfrm flipH="1">
              <a:off x="3077521" y="2588215"/>
              <a:ext cx="104464" cy="436290"/>
            </a:xfrm>
            <a:prstGeom prst="line">
              <a:avLst/>
            </a:prstGeom>
            <a:ln/>
          </p:spPr>
          <p:style>
            <a:lnRef idx="1">
              <a:schemeClr val="dk1"/>
            </a:lnRef>
            <a:fillRef idx="0">
              <a:schemeClr val="dk1"/>
            </a:fillRef>
            <a:effectRef idx="0">
              <a:schemeClr val="dk1"/>
            </a:effectRef>
            <a:fontRef idx="minor">
              <a:schemeClr val="tx1"/>
            </a:fontRef>
          </p:style>
        </p:cxnSp>
        <p:sp>
          <p:nvSpPr>
            <p:cNvPr id="40" name="右大括号 39">
              <a:extLst>
                <a:ext uri="{FF2B5EF4-FFF2-40B4-BE49-F238E27FC236}">
                  <a16:creationId xmlns:a16="http://schemas.microsoft.com/office/drawing/2014/main" id="{2EB50189-A010-472F-B19D-3049DBB44756}"/>
                </a:ext>
              </a:extLst>
            </p:cNvPr>
            <p:cNvSpPr/>
            <p:nvPr/>
          </p:nvSpPr>
          <p:spPr>
            <a:xfrm rot="5400000">
              <a:off x="1066664" y="1372902"/>
              <a:ext cx="284307" cy="779454"/>
            </a:xfrm>
            <a:prstGeom prst="rightBrace">
              <a:avLst/>
            </a:prstGeom>
            <a:ln>
              <a:solidFill>
                <a:srgbClr val="FF0000"/>
              </a:solidFill>
            </a:ln>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sz="1800">
                <a:solidFill>
                  <a:srgbClr val="FF0000"/>
                </a:solidFill>
              </a:endParaRPr>
            </a:p>
          </p:txBody>
        </p:sp>
        <p:sp>
          <p:nvSpPr>
            <p:cNvPr id="41" name="右大括号 40">
              <a:extLst>
                <a:ext uri="{FF2B5EF4-FFF2-40B4-BE49-F238E27FC236}">
                  <a16:creationId xmlns:a16="http://schemas.microsoft.com/office/drawing/2014/main" id="{10DE532F-AE73-46BD-BD46-B53ECEF04C1C}"/>
                </a:ext>
              </a:extLst>
            </p:cNvPr>
            <p:cNvSpPr/>
            <p:nvPr/>
          </p:nvSpPr>
          <p:spPr>
            <a:xfrm rot="5400000">
              <a:off x="2792560" y="1534920"/>
              <a:ext cx="283845" cy="418805"/>
            </a:xfrm>
            <a:prstGeom prst="rightBrace">
              <a:avLst/>
            </a:prstGeom>
            <a:ln>
              <a:solidFill>
                <a:srgbClr val="FF0000"/>
              </a:solidFill>
            </a:ln>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sz="1800"/>
            </a:p>
          </p:txBody>
        </p:sp>
      </p:grpSp>
      <mc:AlternateContent xmlns:mc="http://schemas.openxmlformats.org/markup-compatibility/2006" xmlns:a14="http://schemas.microsoft.com/office/drawing/2010/main">
        <mc:Choice Requires="a14">
          <p:sp>
            <p:nvSpPr>
              <p:cNvPr id="42" name="文本框 41">
                <a:extLst>
                  <a:ext uri="{FF2B5EF4-FFF2-40B4-BE49-F238E27FC236}">
                    <a16:creationId xmlns:a16="http://schemas.microsoft.com/office/drawing/2014/main" id="{FE710F5A-DE8B-4DEB-A151-DEC706415BF5}"/>
                  </a:ext>
                </a:extLst>
              </p:cNvPr>
              <p:cNvSpPr txBox="1"/>
              <p:nvPr/>
            </p:nvSpPr>
            <p:spPr>
              <a:xfrm>
                <a:off x="2939500" y="5017578"/>
                <a:ext cx="1293384"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b="0" i="1" smtClean="0">
                              <a:solidFill>
                                <a:srgbClr val="FF0000"/>
                              </a:solidFill>
                              <a:latin typeface="Cambria Math" panose="02040503050406030204" pitchFamily="18" charset="0"/>
                            </a:rPr>
                          </m:ctrlPr>
                        </m:sSubPr>
                        <m:e>
                          <m:r>
                            <a:rPr lang="en-US" altLang="zh-CN" b="0" i="1" smtClean="0">
                              <a:solidFill>
                                <a:srgbClr val="FF0000"/>
                              </a:solidFill>
                              <a:latin typeface="Cambria Math" panose="02040503050406030204" pitchFamily="18" charset="0"/>
                            </a:rPr>
                            <m:t>𝑧</m:t>
                          </m:r>
                        </m:e>
                        <m:sub>
                          <m:r>
                            <a:rPr lang="en-US" altLang="zh-CN" b="0" i="1" smtClean="0">
                              <a:solidFill>
                                <a:srgbClr val="FF0000"/>
                              </a:solidFill>
                              <a:latin typeface="Cambria Math" panose="02040503050406030204" pitchFamily="18" charset="0"/>
                            </a:rPr>
                            <m:t>4</m:t>
                          </m:r>
                        </m:sub>
                      </m:sSub>
                      <m:r>
                        <a:rPr lang="en-US" altLang="zh-CN" b="0" i="1" smtClean="0">
                          <a:solidFill>
                            <a:srgbClr val="FF0000"/>
                          </a:solidFill>
                          <a:latin typeface="Cambria Math" panose="02040503050406030204" pitchFamily="18" charset="0"/>
                        </a:rPr>
                        <m:t>=</m:t>
                      </m:r>
                      <m:sSub>
                        <m:sSubPr>
                          <m:ctrlPr>
                            <a:rPr lang="en-US" altLang="zh-CN" b="0" i="1" smtClean="0">
                              <a:solidFill>
                                <a:srgbClr val="FF0000"/>
                              </a:solidFill>
                              <a:latin typeface="Cambria Math" panose="02040503050406030204" pitchFamily="18" charset="0"/>
                            </a:rPr>
                          </m:ctrlPr>
                        </m:sSubPr>
                        <m:e>
                          <m:r>
                            <a:rPr lang="en-US" altLang="zh-CN" b="0" i="1" smtClean="0">
                              <a:solidFill>
                                <a:srgbClr val="FF0000"/>
                              </a:solidFill>
                              <a:latin typeface="Cambria Math" panose="02040503050406030204" pitchFamily="18" charset="0"/>
                            </a:rPr>
                            <m:t>𝑧</m:t>
                          </m:r>
                        </m:e>
                        <m:sub>
                          <m:r>
                            <a:rPr lang="en-US" altLang="zh-CN" b="0" i="1" smtClean="0">
                              <a:solidFill>
                                <a:srgbClr val="FF0000"/>
                              </a:solidFill>
                              <a:latin typeface="Cambria Math" panose="02040503050406030204" pitchFamily="18" charset="0"/>
                            </a:rPr>
                            <m:t>5</m:t>
                          </m:r>
                        </m:sub>
                      </m:sSub>
                      <m:r>
                        <a:rPr lang="en-US" altLang="zh-CN" b="0" i="1" smtClean="0">
                          <a:solidFill>
                            <a:srgbClr val="FF0000"/>
                          </a:solidFill>
                          <a:latin typeface="Cambria Math" panose="02040503050406030204" pitchFamily="18" charset="0"/>
                        </a:rPr>
                        <m:t>=</m:t>
                      </m:r>
                      <m:sSub>
                        <m:sSubPr>
                          <m:ctrlPr>
                            <a:rPr lang="en-US" altLang="zh-CN" b="0" i="1" smtClean="0">
                              <a:solidFill>
                                <a:srgbClr val="FF0000"/>
                              </a:solidFill>
                              <a:latin typeface="Cambria Math" panose="02040503050406030204" pitchFamily="18" charset="0"/>
                            </a:rPr>
                          </m:ctrlPr>
                        </m:sSubPr>
                        <m:e>
                          <m:r>
                            <a:rPr lang="en-US" altLang="zh-CN" b="0" i="1" smtClean="0">
                              <a:solidFill>
                                <a:srgbClr val="FF0000"/>
                              </a:solidFill>
                              <a:latin typeface="Cambria Math" panose="02040503050406030204" pitchFamily="18" charset="0"/>
                            </a:rPr>
                            <m:t>𝑧</m:t>
                          </m:r>
                        </m:e>
                        <m:sub>
                          <m:r>
                            <a:rPr lang="en-US" altLang="zh-CN" b="0" i="1" smtClean="0">
                              <a:solidFill>
                                <a:srgbClr val="FF0000"/>
                              </a:solidFill>
                              <a:latin typeface="Cambria Math" panose="02040503050406030204" pitchFamily="18" charset="0"/>
                            </a:rPr>
                            <m:t>6</m:t>
                          </m:r>
                        </m:sub>
                      </m:sSub>
                    </m:oMath>
                  </m:oMathPara>
                </a14:m>
                <a:endParaRPr lang="zh-CN" altLang="en-US" dirty="0">
                  <a:solidFill>
                    <a:srgbClr val="FF0000"/>
                  </a:solidFill>
                </a:endParaRPr>
              </a:p>
            </p:txBody>
          </p:sp>
        </mc:Choice>
        <mc:Fallback xmlns="">
          <p:sp>
            <p:nvSpPr>
              <p:cNvPr id="42" name="文本框 41">
                <a:extLst>
                  <a:ext uri="{FF2B5EF4-FFF2-40B4-BE49-F238E27FC236}">
                    <a16:creationId xmlns:a16="http://schemas.microsoft.com/office/drawing/2014/main" id="{FE710F5A-DE8B-4DEB-A151-DEC706415BF5}"/>
                  </a:ext>
                </a:extLst>
              </p:cNvPr>
              <p:cNvSpPr txBox="1">
                <a:spLocks noRot="1" noChangeAspect="1" noMove="1" noResize="1" noEditPoints="1" noAdjustHandles="1" noChangeArrowheads="1" noChangeShapeType="1" noTextEdit="1"/>
              </p:cNvSpPr>
              <p:nvPr/>
            </p:nvSpPr>
            <p:spPr>
              <a:xfrm>
                <a:off x="2939500" y="5017578"/>
                <a:ext cx="1293384" cy="338554"/>
              </a:xfrm>
              <a:prstGeom prst="rect">
                <a:avLst/>
              </a:prstGeom>
              <a:blipFill>
                <a:blip r:embed="rId20"/>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3" name="文本框 42">
                <a:extLst>
                  <a:ext uri="{FF2B5EF4-FFF2-40B4-BE49-F238E27FC236}">
                    <a16:creationId xmlns:a16="http://schemas.microsoft.com/office/drawing/2014/main" id="{8684DBAD-ED20-44C6-8F06-A476E4818DFA}"/>
                  </a:ext>
                </a:extLst>
              </p:cNvPr>
              <p:cNvSpPr txBox="1"/>
              <p:nvPr/>
            </p:nvSpPr>
            <p:spPr>
              <a:xfrm>
                <a:off x="4985750" y="4983250"/>
                <a:ext cx="1258021"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b="0" i="1" smtClean="0">
                              <a:solidFill>
                                <a:srgbClr val="FF0000"/>
                              </a:solidFill>
                              <a:latin typeface="Cambria Math" panose="02040503050406030204" pitchFamily="18" charset="0"/>
                            </a:rPr>
                          </m:ctrlPr>
                        </m:sSubPr>
                        <m:e>
                          <m:r>
                            <a:rPr lang="en-US" altLang="zh-CN" b="0" i="1" smtClean="0">
                              <a:solidFill>
                                <a:srgbClr val="FF0000"/>
                              </a:solidFill>
                              <a:latin typeface="Cambria Math" panose="02040503050406030204" pitchFamily="18" charset="0"/>
                            </a:rPr>
                            <m:t>𝑧</m:t>
                          </m:r>
                        </m:e>
                        <m:sub>
                          <m:r>
                            <a:rPr lang="en-US" altLang="zh-CN" b="0" i="1" smtClean="0">
                              <a:solidFill>
                                <a:srgbClr val="FF0000"/>
                              </a:solidFill>
                              <a:latin typeface="Cambria Math" panose="02040503050406030204" pitchFamily="18" charset="0"/>
                            </a:rPr>
                            <m:t>12</m:t>
                          </m:r>
                        </m:sub>
                      </m:sSub>
                      <m:r>
                        <a:rPr lang="en-US" altLang="zh-CN" b="0" i="1" smtClean="0">
                          <a:solidFill>
                            <a:srgbClr val="FF0000"/>
                          </a:solidFill>
                          <a:latin typeface="Cambria Math" panose="02040503050406030204" pitchFamily="18" charset="0"/>
                        </a:rPr>
                        <m:t>=</m:t>
                      </m:r>
                      <m:sSub>
                        <m:sSubPr>
                          <m:ctrlPr>
                            <a:rPr lang="en-US" altLang="zh-CN" b="0" i="1" smtClean="0">
                              <a:solidFill>
                                <a:srgbClr val="FF0000"/>
                              </a:solidFill>
                              <a:latin typeface="Cambria Math" panose="02040503050406030204" pitchFamily="18" charset="0"/>
                            </a:rPr>
                          </m:ctrlPr>
                        </m:sSubPr>
                        <m:e>
                          <m:r>
                            <a:rPr lang="en-US" altLang="zh-CN" b="0" i="1" smtClean="0">
                              <a:solidFill>
                                <a:srgbClr val="FF0000"/>
                              </a:solidFill>
                              <a:latin typeface="Cambria Math" panose="02040503050406030204" pitchFamily="18" charset="0"/>
                            </a:rPr>
                            <m:t>𝑧</m:t>
                          </m:r>
                        </m:e>
                        <m:sub>
                          <m:r>
                            <a:rPr lang="en-US" altLang="zh-CN" b="0" i="1" smtClean="0">
                              <a:solidFill>
                                <a:srgbClr val="FF0000"/>
                              </a:solidFill>
                              <a:latin typeface="Cambria Math" panose="02040503050406030204" pitchFamily="18" charset="0"/>
                            </a:rPr>
                            <m:t>13</m:t>
                          </m:r>
                        </m:sub>
                      </m:sSub>
                    </m:oMath>
                  </m:oMathPara>
                </a14:m>
                <a:endParaRPr lang="zh-CN" altLang="en-US" dirty="0">
                  <a:solidFill>
                    <a:srgbClr val="FF0000"/>
                  </a:solidFill>
                </a:endParaRPr>
              </a:p>
            </p:txBody>
          </p:sp>
        </mc:Choice>
        <mc:Fallback xmlns="">
          <p:sp>
            <p:nvSpPr>
              <p:cNvPr id="43" name="文本框 42">
                <a:extLst>
                  <a:ext uri="{FF2B5EF4-FFF2-40B4-BE49-F238E27FC236}">
                    <a16:creationId xmlns:a16="http://schemas.microsoft.com/office/drawing/2014/main" id="{8684DBAD-ED20-44C6-8F06-A476E4818DFA}"/>
                  </a:ext>
                </a:extLst>
              </p:cNvPr>
              <p:cNvSpPr txBox="1">
                <a:spLocks noRot="1" noChangeAspect="1" noMove="1" noResize="1" noEditPoints="1" noAdjustHandles="1" noChangeArrowheads="1" noChangeShapeType="1" noTextEdit="1"/>
              </p:cNvSpPr>
              <p:nvPr/>
            </p:nvSpPr>
            <p:spPr>
              <a:xfrm>
                <a:off x="4985750" y="4983250"/>
                <a:ext cx="1258021" cy="338554"/>
              </a:xfrm>
              <a:prstGeom prst="rect">
                <a:avLst/>
              </a:prstGeom>
              <a:blipFill>
                <a:blip r:embed="rId21"/>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8998937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4256FD3-A234-41A0-B8BA-88581F31616D}"/>
              </a:ext>
            </a:extLst>
          </p:cNvPr>
          <p:cNvSpPr>
            <a:spLocks noGrp="1"/>
          </p:cNvSpPr>
          <p:nvPr>
            <p:ph type="title"/>
          </p:nvPr>
        </p:nvSpPr>
        <p:spPr/>
        <p:txBody>
          <a:bodyPr/>
          <a:lstStyle/>
          <a:p>
            <a:r>
              <a:rPr lang="en-US" altLang="zh-CN" dirty="0"/>
              <a:t>Question 1: Matching Nuts and Bolts</a:t>
            </a:r>
            <a:endParaRPr lang="zh-CN" altLang="en-US" dirty="0"/>
          </a:p>
        </p:txBody>
      </p:sp>
      <p:sp>
        <p:nvSpPr>
          <p:cNvPr id="3" name="内容占位符 2">
            <a:extLst>
              <a:ext uri="{FF2B5EF4-FFF2-40B4-BE49-F238E27FC236}">
                <a16:creationId xmlns:a16="http://schemas.microsoft.com/office/drawing/2014/main" id="{72E91ED3-99A6-4217-ACA3-1998F3B4BB68}"/>
              </a:ext>
            </a:extLst>
          </p:cNvPr>
          <p:cNvSpPr>
            <a:spLocks noGrp="1"/>
          </p:cNvSpPr>
          <p:nvPr>
            <p:ph idx="1"/>
          </p:nvPr>
        </p:nvSpPr>
        <p:spPr>
          <a:xfrm>
            <a:off x="609600" y="3429000"/>
            <a:ext cx="7848600" cy="1099457"/>
          </a:xfrm>
        </p:spPr>
        <p:txBody>
          <a:bodyPr/>
          <a:lstStyle/>
          <a:p>
            <a:r>
              <a:rPr lang="en-US" altLang="zh-CN" dirty="0"/>
              <a:t>See External </a:t>
            </a:r>
            <a:r>
              <a:rPr lang="en-US" altLang="zh-CN" dirty="0" err="1"/>
              <a:t>Powerpoint</a:t>
            </a:r>
            <a:r>
              <a:rPr lang="en-US" altLang="zh-CN" dirty="0"/>
              <a:t> Slides.</a:t>
            </a:r>
            <a:endParaRPr lang="zh-CN" altLang="en-US" dirty="0"/>
          </a:p>
        </p:txBody>
      </p:sp>
      <p:sp>
        <p:nvSpPr>
          <p:cNvPr id="4" name="灯片编号占位符 3">
            <a:extLst>
              <a:ext uri="{FF2B5EF4-FFF2-40B4-BE49-F238E27FC236}">
                <a16:creationId xmlns:a16="http://schemas.microsoft.com/office/drawing/2014/main" id="{143B031D-7F61-48F1-AE47-A1CC44A55D71}"/>
              </a:ext>
            </a:extLst>
          </p:cNvPr>
          <p:cNvSpPr>
            <a:spLocks noGrp="1"/>
          </p:cNvSpPr>
          <p:nvPr>
            <p:ph type="sldNum" sz="quarter" idx="10"/>
          </p:nvPr>
        </p:nvSpPr>
        <p:spPr/>
        <p:txBody>
          <a:bodyPr/>
          <a:lstStyle/>
          <a:p>
            <a:fld id="{2783EFA4-6284-4AB8-B3E7-5E7F2FB51AB8}" type="slidenum">
              <a:rPr lang="en-US" altLang="en-US" smtClean="0"/>
              <a:pPr/>
              <a:t>2</a:t>
            </a:fld>
            <a:endParaRPr lang="en-US" altLang="en-US" sz="1400" dirty="0"/>
          </a:p>
        </p:txBody>
      </p:sp>
    </p:spTree>
    <p:extLst>
      <p:ext uri="{BB962C8B-B14F-4D97-AF65-F5344CB8AC3E}">
        <p14:creationId xmlns:p14="http://schemas.microsoft.com/office/powerpoint/2010/main" val="26381010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9D9EBB1-E26F-4693-83B3-106C6D7D1AFE}"/>
              </a:ext>
            </a:extLst>
          </p:cNvPr>
          <p:cNvSpPr>
            <a:spLocks noGrp="1"/>
          </p:cNvSpPr>
          <p:nvPr>
            <p:ph type="title"/>
          </p:nvPr>
        </p:nvSpPr>
        <p:spPr/>
        <p:txBody>
          <a:bodyPr/>
          <a:lstStyle/>
          <a:p>
            <a:r>
              <a:rPr lang="en-US" altLang="zh-CN" dirty="0"/>
              <a:t>Solution 3</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474E9815-B8FA-4F6A-AFF4-5E1BF3C6AE08}"/>
                  </a:ext>
                </a:extLst>
              </p:cNvPr>
              <p:cNvSpPr>
                <a:spLocks noGrp="1"/>
              </p:cNvSpPr>
              <p:nvPr>
                <p:ph idx="1"/>
              </p:nvPr>
            </p:nvSpPr>
            <p:spPr>
              <a:xfrm>
                <a:off x="609599" y="1421538"/>
                <a:ext cx="8322366" cy="4014923"/>
              </a:xfrm>
            </p:spPr>
            <p:txBody>
              <a:bodyPr/>
              <a:lstStyle/>
              <a:p>
                <a:r>
                  <a:rPr lang="en-US" altLang="zh-CN" dirty="0"/>
                  <a:t>As in the analysis in class let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𝑧</m:t>
                        </m:r>
                      </m:e>
                      <m:sub>
                        <m:r>
                          <a:rPr lang="en-US" altLang="zh-CN" i="1">
                            <a:latin typeface="Cambria Math" panose="02040503050406030204" pitchFamily="18" charset="0"/>
                          </a:rPr>
                          <m:t>𝑖</m:t>
                        </m:r>
                      </m:sub>
                    </m:sSub>
                    <m:r>
                      <a:rPr lang="en-US" altLang="zh-CN" i="1">
                        <a:latin typeface="Cambria Math" panose="02040503050406030204" pitchFamily="18" charset="0"/>
                      </a:rPr>
                      <m:t>, </m:t>
                    </m:r>
                    <m:sSub>
                      <m:sSubPr>
                        <m:ctrlPr>
                          <a:rPr lang="en-US" altLang="zh-CN" i="1">
                            <a:latin typeface="Cambria Math" panose="02040503050406030204" pitchFamily="18" charset="0"/>
                          </a:rPr>
                        </m:ctrlPr>
                      </m:sSubPr>
                      <m:e>
                        <m:r>
                          <a:rPr lang="en-US" altLang="zh-CN" i="1">
                            <a:latin typeface="Cambria Math" panose="02040503050406030204" pitchFamily="18" charset="0"/>
                          </a:rPr>
                          <m:t>𝑧</m:t>
                        </m:r>
                      </m:e>
                      <m:sub>
                        <m:r>
                          <a:rPr lang="en-US" altLang="zh-CN" i="1">
                            <a:latin typeface="Cambria Math" panose="02040503050406030204" pitchFamily="18" charset="0"/>
                          </a:rPr>
                          <m:t>𝑗</m:t>
                        </m:r>
                      </m:sub>
                    </m:sSub>
                    <m:r>
                      <a:rPr lang="en-US" altLang="zh-CN" i="1">
                        <a:latin typeface="Cambria Math" panose="02040503050406030204" pitchFamily="18" charset="0"/>
                      </a:rPr>
                      <m:t> </m:t>
                    </m:r>
                  </m:oMath>
                </a14:m>
                <a:r>
                  <a:rPr lang="en-US" altLang="zh-CN" dirty="0"/>
                  <a:t>be any pair of elements and </a:t>
                </a:r>
                <a14:m>
                  <m:oMath xmlns:m="http://schemas.openxmlformats.org/officeDocument/2006/math">
                    <m:r>
                      <a:rPr lang="en-US" altLang="zh-CN" b="0" i="1" smtClean="0">
                        <a:latin typeface="Cambria Math" panose="02040503050406030204" pitchFamily="18" charset="0"/>
                      </a:rPr>
                      <m:t>𝑍</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𝑧</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𝑧</m:t>
                        </m:r>
                      </m:e>
                      <m:sub>
                        <m:r>
                          <a:rPr lang="en-US" altLang="zh-CN" b="0" i="1" smtClean="0">
                            <a:latin typeface="Cambria Math" panose="02040503050406030204" pitchFamily="18" charset="0"/>
                          </a:rPr>
                          <m:t>𝑗</m:t>
                        </m:r>
                      </m:sub>
                    </m:sSub>
                    <m:r>
                      <a:rPr lang="en-US" altLang="zh-CN" b="0" i="1" smtClean="0">
                        <a:latin typeface="Cambria Math" panose="02040503050406030204" pitchFamily="18" charset="0"/>
                      </a:rPr>
                      <m:t>}</m:t>
                    </m:r>
                  </m:oMath>
                </a14:m>
                <a:r>
                  <a:rPr lang="en-US" altLang="zh-CN" dirty="0"/>
                  <a:t>.</a:t>
                </a:r>
              </a:p>
              <a:p>
                <a:r>
                  <a:rPr lang="en-US" altLang="zh-CN" dirty="0"/>
                  <a:t>In our previous analysis of Quicksort (distinct elements) we said that the items in </a:t>
                </a:r>
                <a14:m>
                  <m:oMath xmlns:m="http://schemas.openxmlformats.org/officeDocument/2006/math">
                    <m:r>
                      <a:rPr lang="en-US" altLang="zh-CN" i="1" dirty="0" smtClean="0">
                        <a:latin typeface="Cambria Math" panose="02040503050406030204" pitchFamily="18" charset="0"/>
                      </a:rPr>
                      <m:t>𝑍</m:t>
                    </m:r>
                  </m:oMath>
                </a14:m>
                <a:r>
                  <a:rPr lang="en-US" altLang="zh-CN" dirty="0"/>
                  <a:t> were all in the same subarray (and therefore not compared to each other) until one of them was chosen as a pivot.</a:t>
                </a:r>
              </a:p>
              <a:p>
                <a:r>
                  <a:rPr lang="en-US" altLang="zh-CN" dirty="0"/>
                  <a:t>Every item had equal chance of being chosen as a pivot and since </a:t>
                </a:r>
                <a14:m>
                  <m:oMath xmlns:m="http://schemas.openxmlformats.org/officeDocument/2006/math">
                    <m:sSub>
                      <m:sSubPr>
                        <m:ctrlPr>
                          <a:rPr lang="en-US" altLang="zh-CN" b="0" i="1" dirty="0" smtClean="0">
                            <a:latin typeface="Cambria Math" panose="02040503050406030204" pitchFamily="18" charset="0"/>
                          </a:rPr>
                        </m:ctrlPr>
                      </m:sSubPr>
                      <m:e>
                        <m:r>
                          <a:rPr lang="en-US" altLang="zh-CN" i="1" dirty="0" smtClean="0">
                            <a:latin typeface="Cambria Math" panose="02040503050406030204" pitchFamily="18" charset="0"/>
                          </a:rPr>
                          <m:t>𝑧</m:t>
                        </m:r>
                      </m:e>
                      <m:sub>
                        <m:r>
                          <a:rPr lang="en-US" altLang="zh-CN" i="1" dirty="0" smtClean="0">
                            <a:latin typeface="Cambria Math" panose="02040503050406030204" pitchFamily="18" charset="0"/>
                          </a:rPr>
                          <m:t>𝑖</m:t>
                        </m:r>
                      </m:sub>
                    </m:sSub>
                  </m:oMath>
                </a14:m>
                <a:r>
                  <a:rPr lang="en-US" altLang="zh-CN" dirty="0"/>
                  <a:t> would be compared to </a:t>
                </a:r>
                <a14:m>
                  <m:oMath xmlns:m="http://schemas.openxmlformats.org/officeDocument/2006/math">
                    <m:sSub>
                      <m:sSubPr>
                        <m:ctrlPr>
                          <a:rPr lang="en-US" altLang="zh-CN" b="0" i="1" dirty="0" smtClean="0">
                            <a:latin typeface="Cambria Math" panose="02040503050406030204" pitchFamily="18" charset="0"/>
                          </a:rPr>
                        </m:ctrlPr>
                      </m:sSubPr>
                      <m:e>
                        <m:r>
                          <a:rPr lang="en-US" altLang="zh-CN" i="1" dirty="0" smtClean="0">
                            <a:latin typeface="Cambria Math" panose="02040503050406030204" pitchFamily="18" charset="0"/>
                          </a:rPr>
                          <m:t>𝑧</m:t>
                        </m:r>
                      </m:e>
                      <m:sub>
                        <m:r>
                          <a:rPr lang="en-US" altLang="zh-CN" i="1" dirty="0" smtClean="0">
                            <a:latin typeface="Cambria Math" panose="02040503050406030204" pitchFamily="18" charset="0"/>
                          </a:rPr>
                          <m:t>𝑗</m:t>
                        </m:r>
                      </m:sub>
                    </m:sSub>
                  </m:oMath>
                </a14:m>
                <a:r>
                  <a:rPr lang="en-US" altLang="zh-CN" dirty="0"/>
                  <a:t> if and only if one of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𝑧</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 </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𝑧</m:t>
                        </m:r>
                      </m:e>
                      <m:sub>
                        <m:r>
                          <a:rPr lang="en-US" altLang="zh-CN" b="0" i="1" smtClean="0">
                            <a:latin typeface="Cambria Math" panose="02040503050406030204" pitchFamily="18" charset="0"/>
                          </a:rPr>
                          <m:t>𝑗</m:t>
                        </m:r>
                      </m:sub>
                    </m:sSub>
                  </m:oMath>
                </a14:m>
                <a:r>
                  <a:rPr lang="en-US" altLang="zh-CN" dirty="0"/>
                  <a:t> was chosen, </a:t>
                </a:r>
                <a14:m>
                  <m:oMath xmlns:m="http://schemas.openxmlformats.org/officeDocument/2006/math">
                    <m:r>
                      <a:rPr lang="en-US" altLang="zh-CN" b="0" i="0" smtClean="0">
                        <a:latin typeface="Cambria Math" panose="02040503050406030204" pitchFamily="18" charset="0"/>
                      </a:rPr>
                      <m:t> </m:t>
                    </m:r>
                    <m:sSub>
                      <m:sSubPr>
                        <m:ctrlPr>
                          <a:rPr lang="en-US" altLang="zh-CN" i="1">
                            <a:latin typeface="Cambria Math" panose="02040503050406030204" pitchFamily="18" charset="0"/>
                          </a:rPr>
                        </m:ctrlPr>
                      </m:sSubPr>
                      <m:e>
                        <m:r>
                          <a:rPr lang="en-US" altLang="zh-CN" i="1">
                            <a:latin typeface="Cambria Math" panose="02040503050406030204" pitchFamily="18" charset="0"/>
                          </a:rPr>
                          <m:t>𝑧</m:t>
                        </m:r>
                      </m:e>
                      <m:sub>
                        <m:r>
                          <a:rPr lang="en-US" altLang="zh-CN" i="1">
                            <a:latin typeface="Cambria Math" panose="02040503050406030204" pitchFamily="18" charset="0"/>
                          </a:rPr>
                          <m:t>𝑖</m:t>
                        </m:r>
                      </m:sub>
                    </m:sSub>
                    <m:r>
                      <a:rPr lang="en-US" altLang="zh-CN" i="1">
                        <a:latin typeface="Cambria Math" panose="02040503050406030204" pitchFamily="18" charset="0"/>
                      </a:rPr>
                      <m:t>, </m:t>
                    </m:r>
                    <m:sSub>
                      <m:sSubPr>
                        <m:ctrlPr>
                          <a:rPr lang="en-US" altLang="zh-CN" i="1">
                            <a:latin typeface="Cambria Math" panose="02040503050406030204" pitchFamily="18" charset="0"/>
                          </a:rPr>
                        </m:ctrlPr>
                      </m:sSubPr>
                      <m:e>
                        <m:r>
                          <a:rPr lang="en-US" altLang="zh-CN" i="1">
                            <a:latin typeface="Cambria Math" panose="02040503050406030204" pitchFamily="18" charset="0"/>
                          </a:rPr>
                          <m:t>𝑧</m:t>
                        </m:r>
                      </m:e>
                      <m:sub>
                        <m:r>
                          <a:rPr lang="en-US" altLang="zh-CN" i="1">
                            <a:latin typeface="Cambria Math" panose="02040503050406030204" pitchFamily="18" charset="0"/>
                          </a:rPr>
                          <m:t>𝑗</m:t>
                        </m:r>
                      </m:sub>
                    </m:sSub>
                  </m:oMath>
                </a14:m>
                <a:r>
                  <a:rPr lang="en-US" altLang="zh-CN" dirty="0"/>
                  <a:t> had probability </a:t>
                </a:r>
                <a14:m>
                  <m:oMath xmlns:m="http://schemas.openxmlformats.org/officeDocument/2006/math">
                    <m:f>
                      <m:fPr>
                        <m:type m:val="lin"/>
                        <m:ctrlPr>
                          <a:rPr lang="en-US" altLang="zh-CN" i="1" smtClean="0">
                            <a:latin typeface="Cambria Math" panose="02040503050406030204" pitchFamily="18" charset="0"/>
                          </a:rPr>
                        </m:ctrlPr>
                      </m:fPr>
                      <m:num>
                        <m:r>
                          <a:rPr lang="en-US" altLang="zh-CN" b="0" i="1" smtClean="0">
                            <a:latin typeface="Cambria Math" panose="02040503050406030204" pitchFamily="18" charset="0"/>
                          </a:rPr>
                          <m:t>2</m:t>
                        </m:r>
                      </m:num>
                      <m:den>
                        <m:r>
                          <a:rPr lang="en-US" altLang="zh-CN" b="0" i="1" smtClean="0">
                            <a:latin typeface="Cambria Math" panose="02040503050406030204" pitchFamily="18" charset="0"/>
                          </a:rPr>
                          <m:t>(</m:t>
                        </m:r>
                        <m:r>
                          <a:rPr lang="en-US" altLang="zh-CN" b="0" i="1" smtClean="0">
                            <a:latin typeface="Cambria Math" panose="02040503050406030204" pitchFamily="18" charset="0"/>
                          </a:rPr>
                          <m:t>𝑗</m:t>
                        </m:r>
                        <m:r>
                          <a:rPr lang="en-US" altLang="zh-CN" b="0" i="1" smtClean="0">
                            <a:latin typeface="Cambria Math" panose="02040503050406030204" pitchFamily="18" charset="0"/>
                          </a:rPr>
                          <m:t>−</m:t>
                        </m:r>
                        <m:r>
                          <a:rPr lang="en-US" altLang="zh-CN" b="0" i="1" smtClean="0">
                            <a:latin typeface="Cambria Math" panose="02040503050406030204" pitchFamily="18" charset="0"/>
                          </a:rPr>
                          <m:t>𝑖</m:t>
                        </m:r>
                        <m:r>
                          <a:rPr lang="en-US" altLang="zh-CN" b="0" i="1" smtClean="0">
                            <a:latin typeface="Cambria Math" panose="02040503050406030204" pitchFamily="18" charset="0"/>
                          </a:rPr>
                          <m:t>+1)</m:t>
                        </m:r>
                      </m:den>
                    </m:f>
                  </m:oMath>
                </a14:m>
                <a:r>
                  <a:rPr lang="en-US" altLang="zh-CN" dirty="0"/>
                  <a:t> of being compared with each other.</a:t>
                </a:r>
              </a:p>
            </p:txBody>
          </p:sp>
        </mc:Choice>
        <mc:Fallback xmlns="">
          <p:sp>
            <p:nvSpPr>
              <p:cNvPr id="3" name="内容占位符 2">
                <a:extLst>
                  <a:ext uri="{FF2B5EF4-FFF2-40B4-BE49-F238E27FC236}">
                    <a16:creationId xmlns:a16="http://schemas.microsoft.com/office/drawing/2014/main" id="{474E9815-B8FA-4F6A-AFF4-5E1BF3C6AE08}"/>
                  </a:ext>
                </a:extLst>
              </p:cNvPr>
              <p:cNvSpPr>
                <a:spLocks noGrp="1" noRot="1" noChangeAspect="1" noMove="1" noResize="1" noEditPoints="1" noAdjustHandles="1" noChangeArrowheads="1" noChangeShapeType="1" noTextEdit="1"/>
              </p:cNvSpPr>
              <p:nvPr>
                <p:ph idx="1"/>
              </p:nvPr>
            </p:nvSpPr>
            <p:spPr>
              <a:xfrm>
                <a:off x="609599" y="1421538"/>
                <a:ext cx="8322366" cy="4014923"/>
              </a:xfrm>
              <a:blipFill>
                <a:blip r:embed="rId2"/>
                <a:stretch>
                  <a:fillRect l="-952" t="-910"/>
                </a:stretch>
              </a:blipFill>
            </p:spPr>
            <p:txBody>
              <a:bodyPr/>
              <a:lstStyle/>
              <a:p>
                <a:r>
                  <a:rPr lang="zh-CN" altLang="en-US">
                    <a:noFill/>
                  </a:rPr>
                  <a:t> </a:t>
                </a:r>
              </a:p>
            </p:txBody>
          </p:sp>
        </mc:Fallback>
      </mc:AlternateContent>
      <p:sp>
        <p:nvSpPr>
          <p:cNvPr id="4" name="灯片编号占位符 3">
            <a:extLst>
              <a:ext uri="{FF2B5EF4-FFF2-40B4-BE49-F238E27FC236}">
                <a16:creationId xmlns:a16="http://schemas.microsoft.com/office/drawing/2014/main" id="{E441FDD4-1F77-4862-B770-FBC17F3703AD}"/>
              </a:ext>
            </a:extLst>
          </p:cNvPr>
          <p:cNvSpPr>
            <a:spLocks noGrp="1"/>
          </p:cNvSpPr>
          <p:nvPr>
            <p:ph type="sldNum" sz="quarter" idx="10"/>
          </p:nvPr>
        </p:nvSpPr>
        <p:spPr/>
        <p:txBody>
          <a:bodyPr/>
          <a:lstStyle/>
          <a:p>
            <a:fld id="{2783EFA4-6284-4AB8-B3E7-5E7F2FB51AB8}" type="slidenum">
              <a:rPr lang="en-US" altLang="en-US" smtClean="0"/>
              <a:pPr/>
              <a:t>20</a:t>
            </a:fld>
            <a:endParaRPr lang="en-US" altLang="en-US" sz="1400"/>
          </a:p>
        </p:txBody>
      </p:sp>
    </p:spTree>
    <p:extLst>
      <p:ext uri="{BB962C8B-B14F-4D97-AF65-F5344CB8AC3E}">
        <p14:creationId xmlns:p14="http://schemas.microsoft.com/office/powerpoint/2010/main" val="1613085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9D9EBB1-E26F-4693-83B3-106C6D7D1AFE}"/>
              </a:ext>
            </a:extLst>
          </p:cNvPr>
          <p:cNvSpPr>
            <a:spLocks noGrp="1"/>
          </p:cNvSpPr>
          <p:nvPr>
            <p:ph type="title"/>
          </p:nvPr>
        </p:nvSpPr>
        <p:spPr/>
        <p:txBody>
          <a:bodyPr/>
          <a:lstStyle/>
          <a:p>
            <a:r>
              <a:rPr lang="en-US" altLang="zh-CN" dirty="0"/>
              <a:t>Solution 3</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474E9815-B8FA-4F6A-AFF4-5E1BF3C6AE08}"/>
                  </a:ext>
                </a:extLst>
              </p:cNvPr>
              <p:cNvSpPr>
                <a:spLocks noGrp="1"/>
              </p:cNvSpPr>
              <p:nvPr>
                <p:ph idx="1"/>
              </p:nvPr>
            </p:nvSpPr>
            <p:spPr>
              <a:xfrm>
                <a:off x="395109" y="762000"/>
                <a:ext cx="8701756" cy="5791200"/>
              </a:xfrm>
            </p:spPr>
            <p:txBody>
              <a:bodyPr/>
              <a:lstStyle/>
              <a:p>
                <a:r>
                  <a:rPr lang="en-US" altLang="zh-CN" dirty="0"/>
                  <a:t>In this new case let </a:t>
                </a:r>
                <a14:m>
                  <m:oMath xmlns:m="http://schemas.openxmlformats.org/officeDocument/2006/math">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𝑧</m:t>
                        </m:r>
                      </m:e>
                      <m:sub>
                        <m:r>
                          <a:rPr lang="en-US" altLang="zh-CN" b="0" i="1" smtClean="0">
                            <a:latin typeface="Cambria Math" panose="02040503050406030204" pitchFamily="18" charset="0"/>
                          </a:rPr>
                          <m:t>𝑖</m:t>
                        </m:r>
                      </m:sub>
                      <m:sup>
                        <m:r>
                          <a:rPr lang="en-US" altLang="zh-CN" b="0" i="1" smtClean="0">
                            <a:latin typeface="Cambria Math" panose="02040503050406030204" pitchFamily="18" charset="0"/>
                          </a:rPr>
                          <m:t>′</m:t>
                        </m:r>
                      </m:sup>
                    </m:sSubSup>
                  </m:oMath>
                </a14:m>
                <a:r>
                  <a:rPr lang="en-US" altLang="zh-CN" dirty="0"/>
                  <a:t> be the leftmost item equal to </a:t>
                </a:r>
                <a14:m>
                  <m:oMath xmlns:m="http://schemas.openxmlformats.org/officeDocument/2006/math">
                    <m:sSub>
                      <m:sSubPr>
                        <m:ctrlPr>
                          <a:rPr lang="en-US" altLang="zh-CN" b="0" i="1" dirty="0" smtClean="0">
                            <a:latin typeface="Cambria Math" panose="02040503050406030204" pitchFamily="18" charset="0"/>
                          </a:rPr>
                        </m:ctrlPr>
                      </m:sSubPr>
                      <m:e>
                        <m:r>
                          <a:rPr lang="en-US" altLang="zh-CN" i="1" dirty="0" smtClean="0">
                            <a:latin typeface="Cambria Math" panose="02040503050406030204" pitchFamily="18" charset="0"/>
                          </a:rPr>
                          <m:t>𝑧</m:t>
                        </m:r>
                      </m:e>
                      <m:sub>
                        <m:r>
                          <a:rPr lang="en-US" altLang="zh-CN" i="1" dirty="0" smtClean="0">
                            <a:latin typeface="Cambria Math" panose="02040503050406030204" pitchFamily="18" charset="0"/>
                          </a:rPr>
                          <m:t>𝑖</m:t>
                        </m:r>
                      </m:sub>
                    </m:sSub>
                  </m:oMath>
                </a14:m>
                <a:r>
                  <a:rPr lang="en-US" altLang="zh-CN" dirty="0"/>
                  <a:t> (which might be </a:t>
                </a:r>
                <a14:m>
                  <m:oMath xmlns:m="http://schemas.openxmlformats.org/officeDocument/2006/math">
                    <m:sSub>
                      <m:sSubPr>
                        <m:ctrlPr>
                          <a:rPr lang="en-US" altLang="zh-CN" b="0" i="1" dirty="0" smtClean="0">
                            <a:latin typeface="Cambria Math" panose="02040503050406030204" pitchFamily="18" charset="0"/>
                          </a:rPr>
                        </m:ctrlPr>
                      </m:sSubPr>
                      <m:e>
                        <m:r>
                          <a:rPr lang="en-US" altLang="zh-CN" i="1" dirty="0" smtClean="0">
                            <a:latin typeface="Cambria Math" panose="02040503050406030204" pitchFamily="18" charset="0"/>
                          </a:rPr>
                          <m:t>𝑧</m:t>
                        </m:r>
                      </m:e>
                      <m:sub>
                        <m:r>
                          <a:rPr lang="en-US" altLang="zh-CN" i="1" dirty="0" smtClean="0">
                            <a:latin typeface="Cambria Math" panose="02040503050406030204" pitchFamily="18" charset="0"/>
                          </a:rPr>
                          <m:t>𝑖</m:t>
                        </m:r>
                      </m:sub>
                    </m:sSub>
                  </m:oMath>
                </a14:m>
                <a:r>
                  <a:rPr lang="en-US" altLang="zh-CN" dirty="0"/>
                  <a:t> ) and </a:t>
                </a:r>
                <a14:m>
                  <m:oMath xmlns:m="http://schemas.openxmlformats.org/officeDocument/2006/math">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𝑧</m:t>
                        </m:r>
                      </m:e>
                      <m:sub>
                        <m:r>
                          <a:rPr lang="en-US" altLang="zh-CN" b="0" i="1" smtClean="0">
                            <a:latin typeface="Cambria Math" panose="02040503050406030204" pitchFamily="18" charset="0"/>
                          </a:rPr>
                          <m:t>𝑗</m:t>
                        </m:r>
                      </m:sub>
                      <m:sup>
                        <m:r>
                          <a:rPr lang="en-US" altLang="zh-CN" i="1">
                            <a:latin typeface="Cambria Math" panose="02040503050406030204" pitchFamily="18" charset="0"/>
                          </a:rPr>
                          <m:t>′</m:t>
                        </m:r>
                      </m:sup>
                    </m:sSubSup>
                  </m:oMath>
                </a14:m>
                <a:r>
                  <a:rPr lang="en-US" altLang="zh-CN" dirty="0"/>
                  <a:t> the rightmost item equal to </a:t>
                </a:r>
                <a14:m>
                  <m:oMath xmlns:m="http://schemas.openxmlformats.org/officeDocument/2006/math">
                    <m:sSub>
                      <m:sSubPr>
                        <m:ctrlPr>
                          <a:rPr lang="en-US" altLang="zh-CN" b="0" i="1" dirty="0" smtClean="0">
                            <a:latin typeface="Cambria Math" panose="02040503050406030204" pitchFamily="18" charset="0"/>
                          </a:rPr>
                        </m:ctrlPr>
                      </m:sSubPr>
                      <m:e>
                        <m:r>
                          <a:rPr lang="en-US" altLang="zh-CN" i="1" dirty="0" smtClean="0">
                            <a:latin typeface="Cambria Math" panose="02040503050406030204" pitchFamily="18" charset="0"/>
                          </a:rPr>
                          <m:t>𝑧</m:t>
                        </m:r>
                      </m:e>
                      <m:sub>
                        <m:r>
                          <a:rPr lang="en-US" altLang="zh-CN" i="1" dirty="0" smtClean="0">
                            <a:latin typeface="Cambria Math" panose="02040503050406030204" pitchFamily="18" charset="0"/>
                          </a:rPr>
                          <m:t>𝑗</m:t>
                        </m:r>
                      </m:sub>
                    </m:sSub>
                  </m:oMath>
                </a14:m>
                <a:r>
                  <a:rPr lang="en-US" altLang="zh-CN" dirty="0"/>
                  <a:t> (which might be </a:t>
                </a:r>
                <a14:m>
                  <m:oMath xmlns:m="http://schemas.openxmlformats.org/officeDocument/2006/math">
                    <m:sSub>
                      <m:sSubPr>
                        <m:ctrlPr>
                          <a:rPr lang="en-US" altLang="zh-CN" b="0" i="1" dirty="0" smtClean="0">
                            <a:latin typeface="Cambria Math" panose="02040503050406030204" pitchFamily="18" charset="0"/>
                          </a:rPr>
                        </m:ctrlPr>
                      </m:sSubPr>
                      <m:e>
                        <m:r>
                          <a:rPr lang="en-US" altLang="zh-CN" i="1" dirty="0" smtClean="0">
                            <a:latin typeface="Cambria Math" panose="02040503050406030204" pitchFamily="18" charset="0"/>
                          </a:rPr>
                          <m:t>𝑧</m:t>
                        </m:r>
                      </m:e>
                      <m:sub>
                        <m:r>
                          <a:rPr lang="en-US" altLang="zh-CN" i="1" dirty="0" smtClean="0">
                            <a:latin typeface="Cambria Math" panose="02040503050406030204" pitchFamily="18" charset="0"/>
                          </a:rPr>
                          <m:t>𝑗</m:t>
                        </m:r>
                      </m:sub>
                    </m:sSub>
                  </m:oMath>
                </a14:m>
                <a:r>
                  <a:rPr lang="en-US" altLang="zh-CN" dirty="0"/>
                  <a:t> ).</a:t>
                </a:r>
                <a:br>
                  <a:rPr lang="en-US" altLang="zh-CN" dirty="0"/>
                </a:br>
                <a:r>
                  <a:rPr lang="en-US" altLang="zh-CN" dirty="0"/>
                  <a:t> Set </a:t>
                </a:r>
                <a14:m>
                  <m:oMath xmlns:m="http://schemas.openxmlformats.org/officeDocument/2006/math">
                    <m:r>
                      <a:rPr lang="en-US" altLang="zh-CN" b="0" i="1" smtClean="0">
                        <a:latin typeface="Cambria Math" panose="02040503050406030204" pitchFamily="18" charset="0"/>
                      </a:rPr>
                      <m:t>𝑍</m:t>
                    </m:r>
                    <m:r>
                      <a:rPr lang="en-US" altLang="zh-CN" b="0" i="1" smtClean="0">
                        <a:latin typeface="Cambria Math" panose="02040503050406030204" pitchFamily="18" charset="0"/>
                      </a:rPr>
                      <m:t>′=</m:t>
                    </m:r>
                    <m:d>
                      <m:dPr>
                        <m:begChr m:val="{"/>
                        <m:endChr m:val="}"/>
                        <m:ctrlPr>
                          <a:rPr lang="en-US" altLang="zh-CN" b="0" i="1" smtClean="0">
                            <a:latin typeface="Cambria Math" panose="02040503050406030204" pitchFamily="18" charset="0"/>
                          </a:rPr>
                        </m:ctrlPr>
                      </m:dPr>
                      <m:e>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𝑧</m:t>
                            </m:r>
                          </m:e>
                          <m:sub>
                            <m:r>
                              <a:rPr lang="en-US" altLang="zh-CN" b="0" i="1" smtClean="0">
                                <a:latin typeface="Cambria Math" panose="02040503050406030204" pitchFamily="18" charset="0"/>
                              </a:rPr>
                              <m:t>𝑖</m:t>
                            </m:r>
                          </m:sub>
                          <m:sup>
                            <m:r>
                              <a:rPr lang="en-US" altLang="zh-CN" b="0" i="1" smtClean="0">
                                <a:latin typeface="Cambria Math" panose="02040503050406030204" pitchFamily="18" charset="0"/>
                              </a:rPr>
                              <m:t>′</m:t>
                            </m:r>
                          </m:sup>
                        </m:sSubSup>
                        <m:r>
                          <a:rPr lang="en-US" altLang="zh-CN" b="0" i="1" smtClean="0">
                            <a:latin typeface="Cambria Math" panose="02040503050406030204" pitchFamily="18" charset="0"/>
                          </a:rPr>
                          <m:t>,⋯,</m:t>
                        </m:r>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𝑧</m:t>
                            </m:r>
                          </m:e>
                          <m:sub>
                            <m:r>
                              <a:rPr lang="en-US" altLang="zh-CN" b="0" i="1" smtClean="0">
                                <a:latin typeface="Cambria Math" panose="02040503050406030204" pitchFamily="18" charset="0"/>
                              </a:rPr>
                              <m:t>𝑗</m:t>
                            </m:r>
                          </m:sub>
                          <m:sup>
                            <m:r>
                              <a:rPr lang="en-US" altLang="zh-CN" b="0" i="1" smtClean="0">
                                <a:latin typeface="Cambria Math" panose="02040503050406030204" pitchFamily="18" charset="0"/>
                              </a:rPr>
                              <m:t>′</m:t>
                            </m:r>
                          </m:sup>
                        </m:sSubSup>
                      </m:e>
                    </m:d>
                    <m:r>
                      <a:rPr lang="en-US" altLang="zh-CN" b="0" i="1" smtClean="0">
                        <a:latin typeface="Cambria Math" panose="02040503050406030204" pitchFamily="18" charset="0"/>
                      </a:rPr>
                      <m:t>.</m:t>
                    </m:r>
                  </m:oMath>
                </a14:m>
                <a:endParaRPr lang="en-US" altLang="zh-CN" dirty="0"/>
              </a:p>
              <a:p>
                <a:r>
                  <a:rPr lang="en-US" altLang="zh-CN" dirty="0"/>
                  <a:t>Until one of the items in </a:t>
                </a:r>
                <a14:m>
                  <m:oMath xmlns:m="http://schemas.openxmlformats.org/officeDocument/2006/math">
                    <m:r>
                      <a:rPr lang="en-US" altLang="zh-CN" b="0" i="1" smtClean="0">
                        <a:latin typeface="Cambria Math" panose="02040503050406030204" pitchFamily="18" charset="0"/>
                      </a:rPr>
                      <m:t>𝑍</m:t>
                    </m:r>
                    <m:r>
                      <a:rPr lang="en-US" altLang="zh-CN" b="0" i="1" smtClean="0">
                        <a:latin typeface="Cambria Math" panose="02040503050406030204" pitchFamily="18" charset="0"/>
                      </a:rPr>
                      <m:t>′</m:t>
                    </m:r>
                  </m:oMath>
                </a14:m>
                <a:r>
                  <a:rPr lang="en-US" altLang="zh-CN" dirty="0"/>
                  <a:t> is chosen as a pivot all of the items in </a:t>
                </a:r>
                <a14:m>
                  <m:oMath xmlns:m="http://schemas.openxmlformats.org/officeDocument/2006/math">
                    <m:r>
                      <a:rPr lang="en-US" altLang="zh-CN" b="0" i="1" smtClean="0">
                        <a:latin typeface="Cambria Math" panose="02040503050406030204" pitchFamily="18" charset="0"/>
                      </a:rPr>
                      <m:t>𝑍</m:t>
                    </m:r>
                    <m:r>
                      <a:rPr lang="en-US" altLang="zh-CN" b="0" i="1" smtClean="0">
                        <a:latin typeface="Cambria Math" panose="02040503050406030204" pitchFamily="18" charset="0"/>
                      </a:rPr>
                      <m:t>′</m:t>
                    </m:r>
                  </m:oMath>
                </a14:m>
                <a:r>
                  <a:rPr lang="en-US" altLang="zh-CN" dirty="0"/>
                  <a:t> are in the same subarray.</a:t>
                </a:r>
              </a:p>
              <a:p>
                <a:r>
                  <a:rPr lang="en-US" altLang="zh-CN" dirty="0"/>
                  <a:t>After one of </a:t>
                </a:r>
                <a:r>
                  <a:rPr lang="en-US" altLang="zh-CN" dirty="0" smtClean="0"/>
                  <a:t>the items in </a:t>
                </a:r>
                <a14:m>
                  <m:oMath xmlns:m="http://schemas.openxmlformats.org/officeDocument/2006/math">
                    <m:r>
                      <a:rPr lang="en-US" altLang="zh-CN" i="1">
                        <a:latin typeface="Cambria Math" panose="02040503050406030204" pitchFamily="18" charset="0"/>
                      </a:rPr>
                      <m:t>𝑍</m:t>
                    </m:r>
                    <m:r>
                      <a:rPr lang="en-US" altLang="zh-CN" i="1">
                        <a:latin typeface="Cambria Math" panose="02040503050406030204" pitchFamily="18" charset="0"/>
                      </a:rPr>
                      <m:t>′ </m:t>
                    </m:r>
                  </m:oMath>
                </a14:m>
                <a:r>
                  <a:rPr lang="en-US" altLang="zh-CN" dirty="0" smtClean="0"/>
                  <a:t>is </a:t>
                </a:r>
                <a:r>
                  <a:rPr lang="en-US" altLang="zh-CN" dirty="0"/>
                  <a:t>chosen as a </a:t>
                </a:r>
                <a:r>
                  <a:rPr lang="en-US" altLang="zh-CN" dirty="0" smtClean="0"/>
                  <a:t>pivot, </a:t>
                </a:r>
                <a14:m>
                  <m:oMath xmlns:m="http://schemas.openxmlformats.org/officeDocument/2006/math">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𝑧</m:t>
                        </m:r>
                      </m:e>
                      <m:sub>
                        <m:r>
                          <a:rPr lang="en-US" altLang="zh-CN" i="1" dirty="0">
                            <a:latin typeface="Cambria Math" panose="02040503050406030204" pitchFamily="18" charset="0"/>
                          </a:rPr>
                          <m:t>𝑖</m:t>
                        </m:r>
                      </m:sub>
                    </m:sSub>
                  </m:oMath>
                </a14:m>
                <a:r>
                  <a:rPr lang="en-US" altLang="zh-CN" dirty="0"/>
                  <a:t> and </a:t>
                </a:r>
                <a14:m>
                  <m:oMath xmlns:m="http://schemas.openxmlformats.org/officeDocument/2006/math">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𝑧</m:t>
                        </m:r>
                      </m:e>
                      <m:sub>
                        <m:r>
                          <a:rPr lang="en-US" altLang="zh-CN" i="1" dirty="0">
                            <a:latin typeface="Cambria Math" panose="02040503050406030204" pitchFamily="18" charset="0"/>
                          </a:rPr>
                          <m:t>𝑗</m:t>
                        </m:r>
                      </m:sub>
                    </m:sSub>
                  </m:oMath>
                </a14:m>
                <a:r>
                  <a:rPr lang="en-US" altLang="zh-CN" dirty="0"/>
                  <a:t> are no longer in </a:t>
                </a:r>
                <a:r>
                  <a:rPr lang="en-US" altLang="zh-CN" dirty="0" smtClean="0"/>
                  <a:t>the same subarray and will never be compared later.</a:t>
                </a:r>
              </a:p>
              <a:p>
                <a:r>
                  <a:rPr lang="en-US" altLang="zh-CN" dirty="0" smtClean="0"/>
                  <a:t/>
                </a:r>
                <a:br>
                  <a:rPr lang="en-US" altLang="zh-CN" dirty="0" smtClean="0"/>
                </a:br>
                <a:r>
                  <a:rPr lang="en-US" altLang="zh-CN" dirty="0" smtClean="0"/>
                  <a:t>Furthermore, when one of </a:t>
                </a:r>
                <a14:m>
                  <m:oMath xmlns:m="http://schemas.openxmlformats.org/officeDocument/2006/math">
                    <m:r>
                      <a:rPr lang="en-US" altLang="zh-CN" i="1">
                        <a:latin typeface="Cambria Math" panose="02040503050406030204" pitchFamily="18" charset="0"/>
                      </a:rPr>
                      <m:t>𝑍</m:t>
                    </m:r>
                    <m:r>
                      <a:rPr lang="en-US" altLang="zh-CN" i="1">
                        <a:latin typeface="Cambria Math" panose="02040503050406030204" pitchFamily="18" charset="0"/>
                      </a:rPr>
                      <m:t>′ </m:t>
                    </m:r>
                  </m:oMath>
                </a14:m>
                <a:r>
                  <a:rPr lang="en-US" altLang="zh-CN" dirty="0"/>
                  <a:t>is chosen as a </a:t>
                </a:r>
                <a:r>
                  <a:rPr lang="en-US" altLang="zh-CN" dirty="0" smtClean="0"/>
                  <a:t>pivot,  </a:t>
                </a:r>
                <a14:m>
                  <m:oMath xmlns:m="http://schemas.openxmlformats.org/officeDocument/2006/math">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𝑧</m:t>
                        </m:r>
                      </m:e>
                      <m:sub>
                        <m:r>
                          <a:rPr lang="en-US" altLang="zh-CN" i="1" dirty="0">
                            <a:latin typeface="Cambria Math" panose="02040503050406030204" pitchFamily="18" charset="0"/>
                          </a:rPr>
                          <m:t>𝑖</m:t>
                        </m:r>
                      </m:sub>
                    </m:sSub>
                  </m:oMath>
                </a14:m>
                <a:r>
                  <a:rPr lang="en-US" altLang="zh-CN" dirty="0"/>
                  <a:t> and </a:t>
                </a:r>
                <a14:m>
                  <m:oMath xmlns:m="http://schemas.openxmlformats.org/officeDocument/2006/math">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𝑧</m:t>
                        </m:r>
                      </m:e>
                      <m:sub>
                        <m:r>
                          <a:rPr lang="en-US" altLang="zh-CN" i="1" dirty="0">
                            <a:latin typeface="Cambria Math" panose="02040503050406030204" pitchFamily="18" charset="0"/>
                          </a:rPr>
                          <m:t>𝑗</m:t>
                        </m:r>
                      </m:sub>
                    </m:sSub>
                  </m:oMath>
                </a14:m>
                <a:r>
                  <a:rPr lang="en-US" altLang="zh-CN" dirty="0"/>
                  <a:t> are compared to each other </a:t>
                </a:r>
                <a:r>
                  <a:rPr lang="en-US" altLang="zh-CN" dirty="0" smtClean="0"/>
                  <a:t>at if </a:t>
                </a:r>
                <a:r>
                  <a:rPr lang="en-US" altLang="zh-CN" dirty="0"/>
                  <a:t>and only if one of them was chosen as a pivot. </a:t>
                </a:r>
                <a:endParaRPr lang="en-US" altLang="zh-CN" dirty="0" smtClean="0"/>
              </a:p>
              <a:p>
                <a:r>
                  <a:rPr lang="en-US" altLang="zh-CN" dirty="0" smtClean="0"/>
                  <a:t/>
                </a:r>
                <a:br>
                  <a:rPr lang="en-US" altLang="zh-CN" dirty="0" smtClean="0"/>
                </a:br>
                <a:r>
                  <a:rPr lang="en-US" altLang="zh-CN" dirty="0" smtClean="0"/>
                  <a:t>Every </a:t>
                </a:r>
                <a:r>
                  <a:rPr lang="en-US" altLang="zh-CN" dirty="0"/>
                  <a:t>item in </a:t>
                </a:r>
                <a14:m>
                  <m:oMath xmlns:m="http://schemas.openxmlformats.org/officeDocument/2006/math">
                    <m:r>
                      <a:rPr lang="en-US" altLang="zh-CN" i="1">
                        <a:latin typeface="Cambria Math" panose="02040503050406030204" pitchFamily="18" charset="0"/>
                      </a:rPr>
                      <m:t>𝑍</m:t>
                    </m:r>
                    <m:r>
                      <a:rPr lang="en-US" altLang="zh-CN" i="1">
                        <a:latin typeface="Cambria Math" panose="02040503050406030204" pitchFamily="18" charset="0"/>
                      </a:rPr>
                      <m:t>′</m:t>
                    </m:r>
                  </m:oMath>
                </a14:m>
                <a:r>
                  <a:rPr lang="en-US" altLang="zh-CN" dirty="0"/>
                  <a:t> is equally likely to be chosen as a pivot, so</a:t>
                </a:r>
              </a:p>
              <a:p>
                <a:r>
                  <a:rPr lang="en-US" altLang="zh-CN" dirty="0">
                    <a:solidFill>
                      <a:srgbClr val="003399"/>
                    </a:solidFill>
                  </a:rPr>
                  <a:t>the probability of </a:t>
                </a:r>
                <a14:m>
                  <m:oMath xmlns:m="http://schemas.openxmlformats.org/officeDocument/2006/math">
                    <m:sSub>
                      <m:sSubPr>
                        <m:ctrlPr>
                          <a:rPr lang="en-US" altLang="zh-CN" i="1" dirty="0">
                            <a:solidFill>
                              <a:srgbClr val="003399"/>
                            </a:solidFill>
                            <a:latin typeface="Cambria Math" panose="02040503050406030204" pitchFamily="18" charset="0"/>
                          </a:rPr>
                        </m:ctrlPr>
                      </m:sSubPr>
                      <m:e>
                        <m:r>
                          <a:rPr lang="en-US" altLang="zh-CN" i="1" dirty="0">
                            <a:solidFill>
                              <a:srgbClr val="003399"/>
                            </a:solidFill>
                            <a:latin typeface="Cambria Math" panose="02040503050406030204" pitchFamily="18" charset="0"/>
                          </a:rPr>
                          <m:t>𝑧</m:t>
                        </m:r>
                      </m:e>
                      <m:sub>
                        <m:r>
                          <a:rPr lang="en-US" altLang="zh-CN" i="1" dirty="0">
                            <a:solidFill>
                              <a:srgbClr val="003399"/>
                            </a:solidFill>
                            <a:latin typeface="Cambria Math" panose="02040503050406030204" pitchFamily="18" charset="0"/>
                          </a:rPr>
                          <m:t>𝑖</m:t>
                        </m:r>
                      </m:sub>
                    </m:sSub>
                  </m:oMath>
                </a14:m>
                <a:r>
                  <a:rPr lang="en-US" altLang="zh-CN" dirty="0">
                    <a:solidFill>
                      <a:srgbClr val="003399"/>
                    </a:solidFill>
                  </a:rPr>
                  <a:t> or </a:t>
                </a:r>
                <a14:m>
                  <m:oMath xmlns:m="http://schemas.openxmlformats.org/officeDocument/2006/math">
                    <m:sSub>
                      <m:sSubPr>
                        <m:ctrlPr>
                          <a:rPr lang="en-US" altLang="zh-CN" i="1" dirty="0">
                            <a:solidFill>
                              <a:srgbClr val="003399"/>
                            </a:solidFill>
                            <a:latin typeface="Cambria Math" panose="02040503050406030204" pitchFamily="18" charset="0"/>
                          </a:rPr>
                        </m:ctrlPr>
                      </m:sSubPr>
                      <m:e>
                        <m:r>
                          <a:rPr lang="en-US" altLang="zh-CN" i="1" dirty="0">
                            <a:solidFill>
                              <a:srgbClr val="003399"/>
                            </a:solidFill>
                            <a:latin typeface="Cambria Math" panose="02040503050406030204" pitchFamily="18" charset="0"/>
                          </a:rPr>
                          <m:t>𝑧</m:t>
                        </m:r>
                      </m:e>
                      <m:sub>
                        <m:r>
                          <a:rPr lang="en-US" altLang="zh-CN" i="1" dirty="0">
                            <a:solidFill>
                              <a:srgbClr val="003399"/>
                            </a:solidFill>
                            <a:latin typeface="Cambria Math" panose="02040503050406030204" pitchFamily="18" charset="0"/>
                          </a:rPr>
                          <m:t>𝑗</m:t>
                        </m:r>
                      </m:sub>
                    </m:sSub>
                  </m:oMath>
                </a14:m>
                <a:r>
                  <a:rPr lang="en-US" altLang="zh-CN" dirty="0">
                    <a:solidFill>
                      <a:srgbClr val="003399"/>
                    </a:solidFill>
                  </a:rPr>
                  <a:t> being chosen is</a:t>
                </a:r>
              </a:p>
              <a:p>
                <a:pPr/>
                <a14:m>
                  <m:oMathPara xmlns:m="http://schemas.openxmlformats.org/officeDocument/2006/math">
                    <m:oMathParaPr>
                      <m:jc m:val="centerGroup"/>
                    </m:oMathParaPr>
                    <m:oMath xmlns:m="http://schemas.openxmlformats.org/officeDocument/2006/math">
                      <m:f>
                        <m:fPr>
                          <m:ctrlPr>
                            <a:rPr lang="en-US" altLang="zh-CN" b="0" i="1" smtClean="0">
                              <a:solidFill>
                                <a:srgbClr val="003399"/>
                              </a:solidFill>
                              <a:latin typeface="Cambria Math" panose="02040503050406030204" pitchFamily="18" charset="0"/>
                            </a:rPr>
                          </m:ctrlPr>
                        </m:fPr>
                        <m:num>
                          <m:r>
                            <a:rPr lang="en-US" altLang="zh-CN" b="0" i="1" smtClean="0">
                              <a:solidFill>
                                <a:srgbClr val="003399"/>
                              </a:solidFill>
                              <a:latin typeface="Cambria Math" panose="02040503050406030204" pitchFamily="18" charset="0"/>
                            </a:rPr>
                            <m:t>2</m:t>
                          </m:r>
                        </m:num>
                        <m:den>
                          <m:sSup>
                            <m:sSupPr>
                              <m:ctrlPr>
                                <a:rPr lang="en-US" altLang="zh-CN" b="0" i="1" smtClean="0">
                                  <a:solidFill>
                                    <a:srgbClr val="003399"/>
                                  </a:solidFill>
                                  <a:latin typeface="Cambria Math" panose="02040503050406030204" pitchFamily="18" charset="0"/>
                                </a:rPr>
                              </m:ctrlPr>
                            </m:sSupPr>
                            <m:e>
                              <m:r>
                                <a:rPr lang="en-US" altLang="zh-CN" b="0" i="1" smtClean="0">
                                  <a:solidFill>
                                    <a:srgbClr val="003399"/>
                                  </a:solidFill>
                                  <a:latin typeface="Cambria Math" panose="02040503050406030204" pitchFamily="18" charset="0"/>
                                </a:rPr>
                                <m:t>𝑗</m:t>
                              </m:r>
                            </m:e>
                            <m:sup>
                              <m:r>
                                <a:rPr lang="en-US" altLang="zh-CN" b="0" i="1" smtClean="0">
                                  <a:solidFill>
                                    <a:srgbClr val="003399"/>
                                  </a:solidFill>
                                  <a:latin typeface="Cambria Math" panose="02040503050406030204" pitchFamily="18" charset="0"/>
                                </a:rPr>
                                <m:t>′</m:t>
                              </m:r>
                            </m:sup>
                          </m:sSup>
                          <m:r>
                            <a:rPr lang="en-US" altLang="zh-CN" b="0" i="1" smtClean="0">
                              <a:solidFill>
                                <a:srgbClr val="003399"/>
                              </a:solidFill>
                              <a:latin typeface="Cambria Math" panose="02040503050406030204" pitchFamily="18" charset="0"/>
                            </a:rPr>
                            <m:t>−</m:t>
                          </m:r>
                          <m:sSup>
                            <m:sSupPr>
                              <m:ctrlPr>
                                <a:rPr lang="en-US" altLang="zh-CN" b="0" i="1" smtClean="0">
                                  <a:solidFill>
                                    <a:srgbClr val="003399"/>
                                  </a:solidFill>
                                  <a:latin typeface="Cambria Math" panose="02040503050406030204" pitchFamily="18" charset="0"/>
                                </a:rPr>
                              </m:ctrlPr>
                            </m:sSupPr>
                            <m:e>
                              <m:r>
                                <a:rPr lang="en-US" altLang="zh-CN" b="0" i="1" smtClean="0">
                                  <a:solidFill>
                                    <a:srgbClr val="003399"/>
                                  </a:solidFill>
                                  <a:latin typeface="Cambria Math" panose="02040503050406030204" pitchFamily="18" charset="0"/>
                                </a:rPr>
                                <m:t>𝑖</m:t>
                              </m:r>
                            </m:e>
                            <m:sup>
                              <m:r>
                                <a:rPr lang="en-US" altLang="zh-CN" b="0" i="1" smtClean="0">
                                  <a:solidFill>
                                    <a:srgbClr val="003399"/>
                                  </a:solidFill>
                                  <a:latin typeface="Cambria Math" panose="02040503050406030204" pitchFamily="18" charset="0"/>
                                </a:rPr>
                                <m:t>′</m:t>
                              </m:r>
                            </m:sup>
                          </m:sSup>
                          <m:r>
                            <a:rPr lang="en-US" altLang="zh-CN" b="0" i="1" smtClean="0">
                              <a:solidFill>
                                <a:srgbClr val="003399"/>
                              </a:solidFill>
                              <a:latin typeface="Cambria Math" panose="02040503050406030204" pitchFamily="18" charset="0"/>
                            </a:rPr>
                            <m:t>+1</m:t>
                          </m:r>
                        </m:den>
                      </m:f>
                      <m:r>
                        <a:rPr lang="en-US" altLang="zh-CN" b="0" i="1" smtClean="0">
                          <a:solidFill>
                            <a:srgbClr val="003399"/>
                          </a:solidFill>
                          <a:latin typeface="Cambria Math" panose="02040503050406030204" pitchFamily="18" charset="0"/>
                        </a:rPr>
                        <m:t>≤</m:t>
                      </m:r>
                      <m:f>
                        <m:fPr>
                          <m:ctrlPr>
                            <a:rPr lang="en-US" altLang="zh-CN" b="0" i="1" smtClean="0">
                              <a:solidFill>
                                <a:srgbClr val="003399"/>
                              </a:solidFill>
                              <a:latin typeface="Cambria Math" panose="02040503050406030204" pitchFamily="18" charset="0"/>
                            </a:rPr>
                          </m:ctrlPr>
                        </m:fPr>
                        <m:num>
                          <m:r>
                            <a:rPr lang="en-US" altLang="zh-CN" b="0" i="1" smtClean="0">
                              <a:solidFill>
                                <a:srgbClr val="003399"/>
                              </a:solidFill>
                              <a:latin typeface="Cambria Math" panose="02040503050406030204" pitchFamily="18" charset="0"/>
                            </a:rPr>
                            <m:t>2</m:t>
                          </m:r>
                        </m:num>
                        <m:den>
                          <m:r>
                            <a:rPr lang="en-US" altLang="zh-CN" b="0" i="1" smtClean="0">
                              <a:solidFill>
                                <a:srgbClr val="003399"/>
                              </a:solidFill>
                              <a:latin typeface="Cambria Math" panose="02040503050406030204" pitchFamily="18" charset="0"/>
                            </a:rPr>
                            <m:t>𝑗</m:t>
                          </m:r>
                          <m:r>
                            <a:rPr lang="en-US" altLang="zh-CN" b="0" i="1" smtClean="0">
                              <a:solidFill>
                                <a:srgbClr val="003399"/>
                              </a:solidFill>
                              <a:latin typeface="Cambria Math" panose="02040503050406030204" pitchFamily="18" charset="0"/>
                            </a:rPr>
                            <m:t>−</m:t>
                          </m:r>
                          <m:r>
                            <a:rPr lang="en-US" altLang="zh-CN" b="0" i="1" smtClean="0">
                              <a:solidFill>
                                <a:srgbClr val="003399"/>
                              </a:solidFill>
                              <a:latin typeface="Cambria Math" panose="02040503050406030204" pitchFamily="18" charset="0"/>
                            </a:rPr>
                            <m:t>𝑖</m:t>
                          </m:r>
                          <m:r>
                            <a:rPr lang="en-US" altLang="zh-CN" b="0" i="1" smtClean="0">
                              <a:solidFill>
                                <a:srgbClr val="003399"/>
                              </a:solidFill>
                              <a:latin typeface="Cambria Math" panose="02040503050406030204" pitchFamily="18" charset="0"/>
                            </a:rPr>
                            <m:t>+1</m:t>
                          </m:r>
                        </m:den>
                      </m:f>
                    </m:oMath>
                  </m:oMathPara>
                </a14:m>
                <a:endParaRPr lang="en-US" altLang="zh-CN" dirty="0">
                  <a:solidFill>
                    <a:srgbClr val="003399"/>
                  </a:solidFill>
                </a:endParaRPr>
              </a:p>
            </p:txBody>
          </p:sp>
        </mc:Choice>
        <mc:Fallback xmlns="">
          <p:sp>
            <p:nvSpPr>
              <p:cNvPr id="3" name="内容占位符 2">
                <a:extLst>
                  <a:ext uri="{FF2B5EF4-FFF2-40B4-BE49-F238E27FC236}">
                    <a16:creationId xmlns:a16="http://schemas.microsoft.com/office/drawing/2014/main" id="{474E9815-B8FA-4F6A-AFF4-5E1BF3C6AE08}"/>
                  </a:ext>
                </a:extLst>
              </p:cNvPr>
              <p:cNvSpPr>
                <a:spLocks noGrp="1" noRot="1" noChangeAspect="1" noMove="1" noResize="1" noEditPoints="1" noAdjustHandles="1" noChangeArrowheads="1" noChangeShapeType="1" noTextEdit="1"/>
              </p:cNvSpPr>
              <p:nvPr>
                <p:ph idx="1"/>
              </p:nvPr>
            </p:nvSpPr>
            <p:spPr>
              <a:xfrm>
                <a:off x="395109" y="762000"/>
                <a:ext cx="8701756" cy="5791200"/>
              </a:xfrm>
              <a:blipFill>
                <a:blip r:embed="rId2"/>
                <a:stretch>
                  <a:fillRect l="-911" t="-737" r="-981" b="-4316"/>
                </a:stretch>
              </a:blipFill>
            </p:spPr>
            <p:txBody>
              <a:bodyPr/>
              <a:lstStyle/>
              <a:p>
                <a:r>
                  <a:rPr lang="en-US">
                    <a:noFill/>
                  </a:rPr>
                  <a:t> </a:t>
                </a:r>
              </a:p>
            </p:txBody>
          </p:sp>
        </mc:Fallback>
      </mc:AlternateContent>
      <p:sp>
        <p:nvSpPr>
          <p:cNvPr id="4" name="灯片编号占位符 3">
            <a:extLst>
              <a:ext uri="{FF2B5EF4-FFF2-40B4-BE49-F238E27FC236}">
                <a16:creationId xmlns:a16="http://schemas.microsoft.com/office/drawing/2014/main" id="{E441FDD4-1F77-4862-B770-FBC17F3703AD}"/>
              </a:ext>
            </a:extLst>
          </p:cNvPr>
          <p:cNvSpPr>
            <a:spLocks noGrp="1"/>
          </p:cNvSpPr>
          <p:nvPr>
            <p:ph type="sldNum" sz="quarter" idx="10"/>
          </p:nvPr>
        </p:nvSpPr>
        <p:spPr/>
        <p:txBody>
          <a:bodyPr/>
          <a:lstStyle/>
          <a:p>
            <a:fld id="{2783EFA4-6284-4AB8-B3E7-5E7F2FB51AB8}" type="slidenum">
              <a:rPr lang="en-US" altLang="en-US" smtClean="0"/>
              <a:pPr/>
              <a:t>21</a:t>
            </a:fld>
            <a:endParaRPr lang="en-US" altLang="en-US" sz="1400"/>
          </a:p>
        </p:txBody>
      </p:sp>
    </p:spTree>
    <p:extLst>
      <p:ext uri="{BB962C8B-B14F-4D97-AF65-F5344CB8AC3E}">
        <p14:creationId xmlns:p14="http://schemas.microsoft.com/office/powerpoint/2010/main" val="3977949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9D9EBB1-E26F-4693-83B3-106C6D7D1AFE}"/>
              </a:ext>
            </a:extLst>
          </p:cNvPr>
          <p:cNvSpPr>
            <a:spLocks noGrp="1"/>
          </p:cNvSpPr>
          <p:nvPr>
            <p:ph type="title"/>
          </p:nvPr>
        </p:nvSpPr>
        <p:spPr/>
        <p:txBody>
          <a:bodyPr/>
          <a:lstStyle/>
          <a:p>
            <a:r>
              <a:rPr lang="en-US" altLang="zh-CN" dirty="0"/>
              <a:t>Solution 3</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474E9815-B8FA-4F6A-AFF4-5E1BF3C6AE08}"/>
                  </a:ext>
                </a:extLst>
              </p:cNvPr>
              <p:cNvSpPr>
                <a:spLocks noGrp="1"/>
              </p:cNvSpPr>
              <p:nvPr>
                <p:ph idx="1"/>
              </p:nvPr>
            </p:nvSpPr>
            <p:spPr>
              <a:xfrm>
                <a:off x="609599" y="1421538"/>
                <a:ext cx="8322366" cy="5131662"/>
              </a:xfrm>
            </p:spPr>
            <p:txBody>
              <a:bodyPr/>
              <a:lstStyle/>
              <a:p>
                <a:r>
                  <a:rPr lang="en-US" altLang="zh-CN" dirty="0"/>
                  <a:t>Let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𝑋</m:t>
                        </m:r>
                      </m:e>
                      <m:sub>
                        <m:r>
                          <a:rPr lang="en-US" altLang="zh-CN" b="0" i="1" smtClean="0">
                            <a:latin typeface="Cambria Math" panose="02040503050406030204" pitchFamily="18" charset="0"/>
                          </a:rPr>
                          <m:t>𝑖𝑗</m:t>
                        </m:r>
                      </m:sub>
                    </m:sSub>
                    <m:r>
                      <a:rPr lang="en-US" altLang="zh-CN" b="0" i="1" smtClean="0">
                        <a:latin typeface="Cambria Math" panose="02040503050406030204" pitchFamily="18" charset="0"/>
                      </a:rPr>
                      <m:t>=1</m:t>
                    </m:r>
                  </m:oMath>
                </a14:m>
                <a:r>
                  <a:rPr lang="en-US" altLang="zh-CN" dirty="0"/>
                  <a:t> if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𝑧</m:t>
                        </m:r>
                      </m:e>
                      <m:sub>
                        <m:r>
                          <a:rPr lang="en-US" altLang="zh-CN" b="0" i="1" smtClean="0">
                            <a:latin typeface="Cambria Math" panose="02040503050406030204" pitchFamily="18" charset="0"/>
                          </a:rPr>
                          <m:t>𝑖</m:t>
                        </m:r>
                      </m:sub>
                    </m:sSub>
                  </m:oMath>
                </a14:m>
                <a:r>
                  <a:rPr lang="en-US" altLang="zh-CN" dirty="0"/>
                  <a:t> is compared with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𝑧</m:t>
                        </m:r>
                      </m:e>
                      <m:sub>
                        <m:r>
                          <a:rPr lang="en-US" altLang="zh-CN" b="0" i="1" smtClean="0">
                            <a:latin typeface="Cambria Math" panose="02040503050406030204" pitchFamily="18" charset="0"/>
                          </a:rPr>
                          <m:t>𝑗</m:t>
                        </m:r>
                      </m:sub>
                    </m:sSub>
                  </m:oMath>
                </a14:m>
                <a:r>
                  <a:rPr lang="en-US" altLang="zh-CN" dirty="0"/>
                  <a:t>.</a:t>
                </a:r>
              </a:p>
              <a:p>
                <a:r>
                  <a:rPr lang="en-US" altLang="zh-CN" dirty="0"/>
                  <a:t>From the previous slide</a:t>
                </a:r>
              </a:p>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𝐸</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𝑋</m:t>
                              </m:r>
                            </m:e>
                            <m:sub>
                              <m:r>
                                <a:rPr lang="en-US" altLang="zh-CN" b="0" i="1" smtClean="0">
                                  <a:latin typeface="Cambria Math" panose="02040503050406030204" pitchFamily="18" charset="0"/>
                                </a:rPr>
                                <m:t>𝑖𝑗</m:t>
                              </m:r>
                            </m:sub>
                          </m:sSub>
                        </m:e>
                      </m:d>
                      <m:r>
                        <a:rPr lang="en-US" altLang="zh-CN" b="0" i="1" smtClean="0">
                          <a:latin typeface="Cambria Math" panose="02040503050406030204" pitchFamily="18" charset="0"/>
                        </a:rPr>
                        <m:t>=</m:t>
                      </m:r>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Pr</m:t>
                          </m:r>
                        </m:fName>
                        <m:e>
                          <m:d>
                            <m:dPr>
                              <m:begChr m:val="["/>
                              <m:endChr m:val="]"/>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𝑧</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 </m:t>
                              </m:r>
                              <m:r>
                                <m:rPr>
                                  <m:nor/>
                                </m:rPr>
                                <a:rPr lang="en-US" altLang="zh-CN" b="0" i="0" smtClean="0">
                                  <a:latin typeface="Cambria Math" panose="02040503050406030204" pitchFamily="18" charset="0"/>
                                </a:rPr>
                                <m:t>and</m:t>
                              </m:r>
                              <m:r>
                                <a:rPr lang="en-US" altLang="zh-CN" b="0" i="1" smtClean="0">
                                  <a:latin typeface="Cambria Math" panose="02040503050406030204" pitchFamily="18" charset="0"/>
                                </a:rPr>
                                <m:t> </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𝑧</m:t>
                                  </m:r>
                                </m:e>
                                <m:sub>
                                  <m:r>
                                    <a:rPr lang="en-US" altLang="zh-CN" b="0" i="1" smtClean="0">
                                      <a:latin typeface="Cambria Math" panose="02040503050406030204" pitchFamily="18" charset="0"/>
                                    </a:rPr>
                                    <m:t>𝑗</m:t>
                                  </m:r>
                                </m:sub>
                              </m:sSub>
                              <m:r>
                                <a:rPr lang="en-US" altLang="zh-CN" b="0" i="1" smtClean="0">
                                  <a:latin typeface="Cambria Math" panose="02040503050406030204" pitchFamily="18" charset="0"/>
                                </a:rPr>
                                <m:t> </m:t>
                              </m:r>
                              <m:r>
                                <m:rPr>
                                  <m:nor/>
                                </m:rPr>
                                <a:rPr lang="en-US" altLang="zh-CN" b="0" i="0" smtClean="0">
                                  <a:latin typeface="Cambria Math" panose="02040503050406030204" pitchFamily="18" charset="0"/>
                                </a:rPr>
                                <m:t>are</m:t>
                              </m:r>
                              <m:r>
                                <m:rPr>
                                  <m:nor/>
                                </m:rPr>
                                <a:rPr lang="en-US" altLang="zh-CN" b="0" i="0" smtClean="0">
                                  <a:latin typeface="Cambria Math" panose="02040503050406030204" pitchFamily="18" charset="0"/>
                                </a:rPr>
                                <m:t> </m:t>
                              </m:r>
                              <m:r>
                                <m:rPr>
                                  <m:nor/>
                                </m:rPr>
                                <a:rPr lang="en-US" altLang="zh-CN" b="0" i="0" smtClean="0">
                                  <a:latin typeface="Cambria Math" panose="02040503050406030204" pitchFamily="18" charset="0"/>
                                </a:rPr>
                                <m:t>compared</m:t>
                              </m:r>
                            </m:e>
                          </m:d>
                        </m:e>
                      </m:func>
                      <m:r>
                        <a:rPr lang="en-US" altLang="zh-CN" b="0" i="1" smtClean="0">
                          <a:latin typeface="Cambria Math" panose="02040503050406030204" pitchFamily="18" charset="0"/>
                        </a:rPr>
                        <m:t>≤</m:t>
                      </m:r>
                      <m:f>
                        <m:fPr>
                          <m:type m:val="lin"/>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2</m:t>
                          </m:r>
                        </m:num>
                        <m:den>
                          <m:r>
                            <a:rPr lang="en-US" altLang="zh-CN" b="0" i="1" smtClean="0">
                              <a:latin typeface="Cambria Math" panose="02040503050406030204" pitchFamily="18" charset="0"/>
                            </a:rPr>
                            <m:t>(</m:t>
                          </m:r>
                          <m:r>
                            <a:rPr lang="en-US" altLang="zh-CN" b="0" i="1" smtClean="0">
                              <a:latin typeface="Cambria Math" panose="02040503050406030204" pitchFamily="18" charset="0"/>
                            </a:rPr>
                            <m:t>𝑗</m:t>
                          </m:r>
                          <m:r>
                            <a:rPr lang="en-US" altLang="zh-CN" b="0" i="1" smtClean="0">
                              <a:latin typeface="Cambria Math" panose="02040503050406030204" pitchFamily="18" charset="0"/>
                            </a:rPr>
                            <m:t>−1+1)</m:t>
                          </m:r>
                        </m:den>
                      </m:f>
                    </m:oMath>
                  </m:oMathPara>
                </a14:m>
                <a:endParaRPr lang="en-US" altLang="zh-CN" dirty="0"/>
              </a:p>
              <a:p>
                <a:r>
                  <a:rPr lang="en-US" altLang="zh-CN" dirty="0"/>
                  <a:t>Thus</a:t>
                </a:r>
              </a:p>
              <a:p>
                <a:pPr/>
                <a14:m>
                  <m:oMathPara xmlns:m="http://schemas.openxmlformats.org/officeDocument/2006/math">
                    <m:oMathParaPr>
                      <m:jc m:val="left"/>
                    </m:oMathParaPr>
                    <m:oMath xmlns:m="http://schemas.openxmlformats.org/officeDocument/2006/math">
                      <m:r>
                        <a:rPr lang="en-US" altLang="zh-CN" b="0" i="1" smtClean="0">
                          <a:latin typeface="Cambria Math" panose="02040503050406030204" pitchFamily="18" charset="0"/>
                        </a:rPr>
                        <m:t>𝐸</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m:t>
                          </m:r>
                          <m:r>
                            <m:rPr>
                              <m:nor/>
                            </m:rPr>
                            <a:rPr lang="en-US" altLang="zh-CN" b="0" i="0" smtClean="0">
                              <a:latin typeface="Cambria Math" panose="02040503050406030204" pitchFamily="18" charset="0"/>
                            </a:rPr>
                            <m:t>of</m:t>
                          </m:r>
                          <m:r>
                            <m:rPr>
                              <m:nor/>
                            </m:rPr>
                            <a:rPr lang="en-US" altLang="zh-CN" b="0" i="0" smtClean="0">
                              <a:latin typeface="Cambria Math" panose="02040503050406030204" pitchFamily="18" charset="0"/>
                            </a:rPr>
                            <m:t> </m:t>
                          </m:r>
                          <m:r>
                            <m:rPr>
                              <m:nor/>
                            </m:rPr>
                            <a:rPr lang="en-US" altLang="zh-CN" b="0" i="0" smtClean="0">
                              <a:latin typeface="Cambria Math" panose="02040503050406030204" pitchFamily="18" charset="0"/>
                            </a:rPr>
                            <m:t>comparisons</m:t>
                          </m:r>
                        </m:e>
                      </m:d>
                      <m:r>
                        <m:rPr>
                          <m:aln/>
                        </m:rPr>
                        <a:rPr lang="en-US" altLang="zh-CN" b="0" i="1" smtClean="0">
                          <a:latin typeface="Cambria Math" panose="02040503050406030204" pitchFamily="18" charset="0"/>
                        </a:rPr>
                        <m:t>=</m:t>
                      </m:r>
                      <m:nary>
                        <m:naryPr>
                          <m:chr m:val="∑"/>
                          <m:supHide m:val="on"/>
                          <m:ctrlPr>
                            <a:rPr lang="en-US" altLang="zh-CN" b="0" i="1" smtClean="0">
                              <a:latin typeface="Cambria Math" panose="02040503050406030204" pitchFamily="18" charset="0"/>
                            </a:rPr>
                          </m:ctrlPr>
                        </m:naryPr>
                        <m:sub>
                          <m:r>
                            <a:rPr lang="en-US" altLang="zh-CN" b="0" i="1" smtClean="0">
                              <a:latin typeface="Cambria Math" panose="02040503050406030204" pitchFamily="18" charset="0"/>
                            </a:rPr>
                            <m:t>𝑖</m:t>
                          </m:r>
                          <m:r>
                            <a:rPr lang="en-US" altLang="zh-CN" b="0" i="1" smtClean="0">
                              <a:latin typeface="Cambria Math" panose="02040503050406030204" pitchFamily="18" charset="0"/>
                            </a:rPr>
                            <m:t>&lt;</m:t>
                          </m:r>
                          <m:r>
                            <a:rPr lang="en-US" altLang="zh-CN" b="0" i="1" smtClean="0">
                              <a:latin typeface="Cambria Math" panose="02040503050406030204" pitchFamily="18" charset="0"/>
                            </a:rPr>
                            <m:t>𝑗</m:t>
                          </m:r>
                        </m:sub>
                        <m:sup/>
                        <m:e>
                          <m:r>
                            <a:rPr lang="en-US" altLang="zh-CN" b="0" i="1" smtClean="0">
                              <a:latin typeface="Cambria Math" panose="02040503050406030204" pitchFamily="18" charset="0"/>
                            </a:rPr>
                            <m:t>𝐸</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𝑋</m:t>
                              </m:r>
                            </m:e>
                            <m:sub>
                              <m:r>
                                <a:rPr lang="en-US" altLang="zh-CN" b="0" i="1" smtClean="0">
                                  <a:latin typeface="Cambria Math" panose="02040503050406030204" pitchFamily="18" charset="0"/>
                                </a:rPr>
                                <m:t>𝑖𝑗</m:t>
                              </m:r>
                            </m:sub>
                          </m:sSub>
                          <m:r>
                            <a:rPr lang="en-US" altLang="zh-CN" b="0" i="1" smtClean="0">
                              <a:latin typeface="Cambria Math" panose="02040503050406030204" pitchFamily="18" charset="0"/>
                            </a:rPr>
                            <m:t>)</m:t>
                          </m:r>
                        </m:e>
                      </m:nary>
                    </m:oMath>
                    <m:oMath xmlns:m="http://schemas.openxmlformats.org/officeDocument/2006/math">
                      <m:r>
                        <m:rPr>
                          <m:aln/>
                        </m:rPr>
                        <a:rPr lang="en-US" altLang="zh-CN" b="0" i="1" smtClean="0">
                          <a:latin typeface="Cambria Math" panose="02040503050406030204" pitchFamily="18" charset="0"/>
                        </a:rPr>
                        <m:t>≤</m:t>
                      </m:r>
                      <m:nary>
                        <m:naryPr>
                          <m:chr m:val="∑"/>
                          <m:supHide m:val="on"/>
                          <m:ctrlPr>
                            <a:rPr lang="en-US" altLang="zh-CN" b="0" i="1" smtClean="0">
                              <a:latin typeface="Cambria Math" panose="02040503050406030204" pitchFamily="18" charset="0"/>
                            </a:rPr>
                          </m:ctrlPr>
                        </m:naryPr>
                        <m:sub>
                          <m:r>
                            <a:rPr lang="en-US" altLang="zh-CN" b="0" i="1" smtClean="0">
                              <a:latin typeface="Cambria Math" panose="02040503050406030204" pitchFamily="18" charset="0"/>
                            </a:rPr>
                            <m:t>𝑖</m:t>
                          </m:r>
                          <m:r>
                            <a:rPr lang="en-US" altLang="zh-CN" b="0" i="1" smtClean="0">
                              <a:latin typeface="Cambria Math" panose="02040503050406030204" pitchFamily="18" charset="0"/>
                            </a:rPr>
                            <m:t>&lt;</m:t>
                          </m:r>
                          <m:r>
                            <a:rPr lang="en-US" altLang="zh-CN" b="0" i="1" smtClean="0">
                              <a:latin typeface="Cambria Math" panose="02040503050406030204" pitchFamily="18" charset="0"/>
                            </a:rPr>
                            <m:t>𝑗</m:t>
                          </m:r>
                        </m:sub>
                        <m:sup/>
                        <m:e>
                          <m:f>
                            <m:fPr>
                              <m:type m:val="lin"/>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2</m:t>
                              </m:r>
                            </m:num>
                            <m:den>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𝑗</m:t>
                                  </m:r>
                                  <m:r>
                                    <a:rPr lang="en-US" altLang="zh-CN" b="0" i="1" smtClean="0">
                                      <a:latin typeface="Cambria Math" panose="02040503050406030204" pitchFamily="18" charset="0"/>
                                    </a:rPr>
                                    <m:t>−</m:t>
                                  </m:r>
                                  <m:r>
                                    <a:rPr lang="en-US" altLang="zh-CN" b="0" i="1" smtClean="0">
                                      <a:latin typeface="Cambria Math" panose="02040503050406030204" pitchFamily="18" charset="0"/>
                                    </a:rPr>
                                    <m:t>𝑖</m:t>
                                  </m:r>
                                  <m:r>
                                    <a:rPr lang="en-US" altLang="zh-CN" b="0" i="1" smtClean="0">
                                      <a:latin typeface="Cambria Math" panose="02040503050406030204" pitchFamily="18" charset="0"/>
                                    </a:rPr>
                                    <m:t>+1</m:t>
                                  </m:r>
                                </m:e>
                              </m:d>
                            </m:den>
                          </m:f>
                        </m:e>
                      </m:nary>
                      <m:r>
                        <a:rPr lang="en-US" altLang="zh-CN" b="0" i="1" smtClean="0">
                          <a:latin typeface="Cambria Math" panose="02040503050406030204" pitchFamily="18" charset="0"/>
                        </a:rPr>
                        <m:t>=</m:t>
                      </m:r>
                      <m:r>
                        <a:rPr lang="en-US" altLang="zh-CN" b="0" i="1" smtClean="0">
                          <a:latin typeface="Cambria Math" panose="02040503050406030204" pitchFamily="18" charset="0"/>
                        </a:rPr>
                        <m:t>𝑂</m:t>
                      </m:r>
                      <m:r>
                        <a:rPr lang="en-US" altLang="zh-CN" b="0" i="1" smtClean="0">
                          <a:latin typeface="Cambria Math" panose="02040503050406030204" pitchFamily="18" charset="0"/>
                        </a:rPr>
                        <m:t>(</m:t>
                      </m:r>
                      <m:r>
                        <a:rPr lang="en-US" altLang="zh-CN" b="0" i="1" smtClean="0">
                          <a:latin typeface="Cambria Math" panose="02040503050406030204" pitchFamily="18" charset="0"/>
                        </a:rPr>
                        <m:t>𝑛</m:t>
                      </m:r>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log</m:t>
                          </m:r>
                        </m:fName>
                        <m:e>
                          <m:r>
                            <a:rPr lang="en-US" altLang="zh-CN" b="0" i="1" smtClean="0">
                              <a:latin typeface="Cambria Math" panose="02040503050406030204" pitchFamily="18" charset="0"/>
                            </a:rPr>
                            <m:t>𝑛</m:t>
                          </m:r>
                        </m:e>
                      </m:func>
                      <m:r>
                        <a:rPr lang="en-US" altLang="zh-CN" b="0" i="1" smtClean="0">
                          <a:latin typeface="Cambria Math" panose="02040503050406030204" pitchFamily="18" charset="0"/>
                        </a:rPr>
                        <m:t>)</m:t>
                      </m:r>
                    </m:oMath>
                  </m:oMathPara>
                </a14:m>
                <a:endParaRPr lang="en-US" altLang="zh-CN" dirty="0"/>
              </a:p>
              <a:p>
                <a:r>
                  <a:rPr lang="en-US" altLang="zh-CN" dirty="0"/>
                  <a:t>Where </a:t>
                </a:r>
                <a14:m>
                  <m:oMath xmlns:m="http://schemas.openxmlformats.org/officeDocument/2006/math">
                    <m:nary>
                      <m:naryPr>
                        <m:chr m:val="∑"/>
                        <m:supHide m:val="on"/>
                        <m:ctrlPr>
                          <a:rPr lang="en-US" altLang="zh-CN" b="0" i="1" smtClean="0">
                            <a:latin typeface="Cambria Math" panose="02040503050406030204" pitchFamily="18" charset="0"/>
                          </a:rPr>
                        </m:ctrlPr>
                      </m:naryPr>
                      <m:sub>
                        <m:r>
                          <a:rPr lang="en-US" altLang="zh-CN" b="0" i="1" smtClean="0">
                            <a:latin typeface="Cambria Math" panose="02040503050406030204" pitchFamily="18" charset="0"/>
                          </a:rPr>
                          <m:t>𝑖</m:t>
                        </m:r>
                        <m:r>
                          <a:rPr lang="en-US" altLang="zh-CN" b="0" i="1" smtClean="0">
                            <a:latin typeface="Cambria Math" panose="02040503050406030204" pitchFamily="18" charset="0"/>
                          </a:rPr>
                          <m:t>&lt;</m:t>
                        </m:r>
                        <m:r>
                          <a:rPr lang="en-US" altLang="zh-CN" b="0" i="1" smtClean="0">
                            <a:latin typeface="Cambria Math" panose="02040503050406030204" pitchFamily="18" charset="0"/>
                          </a:rPr>
                          <m:t>𝑗</m:t>
                        </m:r>
                      </m:sub>
                      <m:sup/>
                      <m:e>
                        <m:f>
                          <m:fPr>
                            <m:type m:val="lin"/>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2</m:t>
                            </m:r>
                          </m:num>
                          <m:den>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𝑗</m:t>
                                </m:r>
                                <m:r>
                                  <a:rPr lang="en-US" altLang="zh-CN" b="0" i="1" smtClean="0">
                                    <a:latin typeface="Cambria Math" panose="02040503050406030204" pitchFamily="18" charset="0"/>
                                  </a:rPr>
                                  <m:t>−</m:t>
                                </m:r>
                                <m:r>
                                  <a:rPr lang="en-US" altLang="zh-CN" b="0" i="1" smtClean="0">
                                    <a:latin typeface="Cambria Math" panose="02040503050406030204" pitchFamily="18" charset="0"/>
                                  </a:rPr>
                                  <m:t>𝑖</m:t>
                                </m:r>
                                <m:r>
                                  <a:rPr lang="en-US" altLang="zh-CN" b="0" i="1" smtClean="0">
                                    <a:latin typeface="Cambria Math" panose="02040503050406030204" pitchFamily="18" charset="0"/>
                                  </a:rPr>
                                  <m:t>+1</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𝑂</m:t>
                            </m:r>
                            <m:r>
                              <a:rPr lang="en-US" altLang="zh-CN" b="0" i="1" smtClean="0">
                                <a:latin typeface="Cambria Math" panose="02040503050406030204" pitchFamily="18" charset="0"/>
                              </a:rPr>
                              <m:t>(</m:t>
                            </m:r>
                            <m:r>
                              <a:rPr lang="en-US" altLang="zh-CN" b="0" i="1" smtClean="0">
                                <a:latin typeface="Cambria Math" panose="02040503050406030204" pitchFamily="18" charset="0"/>
                              </a:rPr>
                              <m:t>𝑛</m:t>
                            </m:r>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log</m:t>
                                </m:r>
                              </m:fName>
                              <m:e>
                                <m:r>
                                  <a:rPr lang="en-US" altLang="zh-CN" b="0" i="1" smtClean="0">
                                    <a:latin typeface="Cambria Math" panose="02040503050406030204" pitchFamily="18" charset="0"/>
                                  </a:rPr>
                                  <m:t>𝑛</m:t>
                                </m:r>
                              </m:e>
                            </m:func>
                            <m:r>
                              <a:rPr lang="en-US" altLang="zh-CN" b="0" i="1" smtClean="0">
                                <a:latin typeface="Cambria Math" panose="02040503050406030204" pitchFamily="18" charset="0"/>
                              </a:rPr>
                              <m:t>)</m:t>
                            </m:r>
                          </m:den>
                        </m:f>
                      </m:e>
                    </m:nary>
                  </m:oMath>
                </a14:m>
                <a:r>
                  <a:rPr lang="en-US" altLang="zh-CN" dirty="0"/>
                  <a:t> was shown in class.</a:t>
                </a:r>
                <a:endParaRPr lang="en-US" altLang="zh-CN" dirty="0">
                  <a:solidFill>
                    <a:srgbClr val="003399"/>
                  </a:solidFill>
                </a:endParaRPr>
              </a:p>
            </p:txBody>
          </p:sp>
        </mc:Choice>
        <mc:Fallback xmlns="">
          <p:sp>
            <p:nvSpPr>
              <p:cNvPr id="3" name="内容占位符 2">
                <a:extLst>
                  <a:ext uri="{FF2B5EF4-FFF2-40B4-BE49-F238E27FC236}">
                    <a16:creationId xmlns:a16="http://schemas.microsoft.com/office/drawing/2014/main" id="{474E9815-B8FA-4F6A-AFF4-5E1BF3C6AE08}"/>
                  </a:ext>
                </a:extLst>
              </p:cNvPr>
              <p:cNvSpPr>
                <a:spLocks noGrp="1" noRot="1" noChangeAspect="1" noMove="1" noResize="1" noEditPoints="1" noAdjustHandles="1" noChangeArrowheads="1" noChangeShapeType="1" noTextEdit="1"/>
              </p:cNvSpPr>
              <p:nvPr>
                <p:ph idx="1"/>
              </p:nvPr>
            </p:nvSpPr>
            <p:spPr>
              <a:xfrm>
                <a:off x="609599" y="1421538"/>
                <a:ext cx="8322366" cy="5131662"/>
              </a:xfrm>
              <a:blipFill>
                <a:blip r:embed="rId2"/>
                <a:stretch>
                  <a:fillRect l="-952" t="-713"/>
                </a:stretch>
              </a:blipFill>
            </p:spPr>
            <p:txBody>
              <a:bodyPr/>
              <a:lstStyle/>
              <a:p>
                <a:r>
                  <a:rPr lang="zh-CN" altLang="en-US">
                    <a:noFill/>
                  </a:rPr>
                  <a:t> </a:t>
                </a:r>
              </a:p>
            </p:txBody>
          </p:sp>
        </mc:Fallback>
      </mc:AlternateContent>
      <p:sp>
        <p:nvSpPr>
          <p:cNvPr id="4" name="灯片编号占位符 3">
            <a:extLst>
              <a:ext uri="{FF2B5EF4-FFF2-40B4-BE49-F238E27FC236}">
                <a16:creationId xmlns:a16="http://schemas.microsoft.com/office/drawing/2014/main" id="{E441FDD4-1F77-4862-B770-FBC17F3703AD}"/>
              </a:ext>
            </a:extLst>
          </p:cNvPr>
          <p:cNvSpPr>
            <a:spLocks noGrp="1"/>
          </p:cNvSpPr>
          <p:nvPr>
            <p:ph type="sldNum" sz="quarter" idx="10"/>
          </p:nvPr>
        </p:nvSpPr>
        <p:spPr/>
        <p:txBody>
          <a:bodyPr/>
          <a:lstStyle/>
          <a:p>
            <a:fld id="{2783EFA4-6284-4AB8-B3E7-5E7F2FB51AB8}" type="slidenum">
              <a:rPr lang="en-US" altLang="en-US" smtClean="0"/>
              <a:pPr/>
              <a:t>22</a:t>
            </a:fld>
            <a:endParaRPr lang="en-US" altLang="en-US" sz="1400"/>
          </a:p>
        </p:txBody>
      </p:sp>
    </p:spTree>
    <p:extLst>
      <p:ext uri="{BB962C8B-B14F-4D97-AF65-F5344CB8AC3E}">
        <p14:creationId xmlns:p14="http://schemas.microsoft.com/office/powerpoint/2010/main" val="11999197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D112F6-EED4-4CEE-81F2-01F28F9804DC}"/>
              </a:ext>
            </a:extLst>
          </p:cNvPr>
          <p:cNvSpPr>
            <a:spLocks noGrp="1"/>
          </p:cNvSpPr>
          <p:nvPr>
            <p:ph type="title"/>
          </p:nvPr>
        </p:nvSpPr>
        <p:spPr/>
        <p:txBody>
          <a:bodyPr/>
          <a:lstStyle/>
          <a:p>
            <a:r>
              <a:rPr lang="en-US" altLang="zh-CN" dirty="0"/>
              <a:t>Question 4</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221520B8-DDE2-458B-A4C2-3913F21B760B}"/>
                  </a:ext>
                </a:extLst>
              </p:cNvPr>
              <p:cNvSpPr>
                <a:spLocks noGrp="1"/>
              </p:cNvSpPr>
              <p:nvPr>
                <p:ph idx="1"/>
              </p:nvPr>
            </p:nvSpPr>
            <p:spPr>
              <a:xfrm>
                <a:off x="609600" y="914400"/>
                <a:ext cx="7848600" cy="4597400"/>
              </a:xfrm>
            </p:spPr>
            <p:txBody>
              <a:bodyPr/>
              <a:lstStyle/>
              <a:p>
                <a:r>
                  <a:rPr lang="en-US" altLang="zh-CN" dirty="0" smtClean="0"/>
                  <a:t>Consider the heap implementation of a Priority Queue shown in class that keeps its items in an Array </a:t>
                </a:r>
                <a14:m>
                  <m:oMath xmlns:m="http://schemas.openxmlformats.org/officeDocument/2006/math">
                    <m:r>
                      <a:rPr lang="en-US" altLang="zh-CN" i="1" dirty="0" smtClean="0">
                        <a:latin typeface="Cambria Math" panose="02040503050406030204" pitchFamily="18" charset="0"/>
                      </a:rPr>
                      <m:t>𝐴</m:t>
                    </m:r>
                    <m:r>
                      <a:rPr lang="en-US" altLang="zh-CN" i="1" dirty="0" smtClean="0">
                        <a:latin typeface="Cambria Math" panose="02040503050406030204" pitchFamily="18" charset="0"/>
                      </a:rPr>
                      <m:t>[]</m:t>
                    </m:r>
                  </m:oMath>
                </a14:m>
                <a:r>
                  <a:rPr lang="en-US" altLang="zh-CN" dirty="0"/>
                  <a:t>.</a:t>
                </a:r>
              </a:p>
              <a:p>
                <a:r>
                  <a:rPr lang="en-US" altLang="zh-CN" dirty="0"/>
                  <a:t>Let </a:t>
                </a:r>
                <a:r>
                  <a:rPr lang="en-US" altLang="zh-CN" dirty="0">
                    <a:solidFill>
                      <a:srgbClr val="003399"/>
                    </a:solidFill>
                  </a:rPr>
                  <a:t>Decrease-Key</a:t>
                </a:r>
                <a14:m>
                  <m:oMath xmlns:m="http://schemas.openxmlformats.org/officeDocument/2006/math">
                    <m:r>
                      <a:rPr lang="en-US" altLang="zh-CN" i="1" dirty="0" smtClean="0">
                        <a:solidFill>
                          <a:srgbClr val="003399"/>
                        </a:solidFill>
                        <a:latin typeface="Cambria Math" panose="02040503050406030204" pitchFamily="18" charset="0"/>
                      </a:rPr>
                      <m:t>(</m:t>
                    </m:r>
                    <m:r>
                      <a:rPr lang="en-US" altLang="zh-CN" i="1" dirty="0" err="1" smtClean="0">
                        <a:solidFill>
                          <a:srgbClr val="003399"/>
                        </a:solidFill>
                        <a:latin typeface="Cambria Math" panose="02040503050406030204" pitchFamily="18" charset="0"/>
                      </a:rPr>
                      <m:t>𝑖</m:t>
                    </m:r>
                    <m:r>
                      <a:rPr lang="en-US" altLang="zh-CN" i="1" dirty="0" smtClean="0">
                        <a:solidFill>
                          <a:srgbClr val="003399"/>
                        </a:solidFill>
                        <a:latin typeface="Cambria Math" panose="02040503050406030204" pitchFamily="18" charset="0"/>
                      </a:rPr>
                      <m:t>, </m:t>
                    </m:r>
                    <m:r>
                      <a:rPr lang="en-US" altLang="zh-CN" i="1" dirty="0" smtClean="0">
                        <a:solidFill>
                          <a:srgbClr val="003399"/>
                        </a:solidFill>
                        <a:latin typeface="Cambria Math" panose="02040503050406030204" pitchFamily="18" charset="0"/>
                      </a:rPr>
                      <m:t>𝑥</m:t>
                    </m:r>
                    <m:r>
                      <a:rPr lang="en-US" altLang="zh-CN" i="1" dirty="0" smtClean="0">
                        <a:solidFill>
                          <a:srgbClr val="003399"/>
                        </a:solidFill>
                        <a:latin typeface="Cambria Math" panose="02040503050406030204" pitchFamily="18" charset="0"/>
                      </a:rPr>
                      <m:t>) </m:t>
                    </m:r>
                  </m:oMath>
                </a14:m>
                <a:r>
                  <a:rPr lang="en-US" altLang="zh-CN" dirty="0"/>
                  <a:t>be the operation that compares </a:t>
                </a:r>
                <a14:m>
                  <m:oMath xmlns:m="http://schemas.openxmlformats.org/officeDocument/2006/math">
                    <m:r>
                      <a:rPr lang="en-US" altLang="zh-CN" i="1" dirty="0" smtClean="0">
                        <a:latin typeface="Cambria Math" panose="02040503050406030204" pitchFamily="18" charset="0"/>
                      </a:rPr>
                      <m:t>𝑥</m:t>
                    </m:r>
                  </m:oMath>
                </a14:m>
                <a:r>
                  <a:rPr lang="en-US" altLang="zh-CN" dirty="0"/>
                  <a:t> to </a:t>
                </a:r>
                <a14:m>
                  <m:oMath xmlns:m="http://schemas.openxmlformats.org/officeDocument/2006/math">
                    <m:r>
                      <a:rPr lang="en-US" altLang="zh-CN" i="1" dirty="0" smtClean="0">
                        <a:latin typeface="Cambria Math" panose="02040503050406030204" pitchFamily="18" charset="0"/>
                      </a:rPr>
                      <m:t>𝐴</m:t>
                    </m:r>
                    <m:r>
                      <a:rPr lang="en-US" altLang="zh-CN" i="1" dirty="0" smtClean="0">
                        <a:latin typeface="Cambria Math" panose="02040503050406030204" pitchFamily="18" charset="0"/>
                      </a:rPr>
                      <m:t>[</m:t>
                    </m:r>
                    <m:r>
                      <a:rPr lang="en-US" altLang="zh-CN" i="1" dirty="0" err="1" smtClean="0">
                        <a:latin typeface="Cambria Math" panose="02040503050406030204" pitchFamily="18" charset="0"/>
                      </a:rPr>
                      <m:t>𝑖</m:t>
                    </m:r>
                    <m:r>
                      <a:rPr lang="en-US" altLang="zh-CN" i="1" dirty="0" smtClean="0">
                        <a:latin typeface="Cambria Math" panose="02040503050406030204" pitchFamily="18" charset="0"/>
                      </a:rPr>
                      <m:t>]</m:t>
                    </m:r>
                  </m:oMath>
                </a14:m>
                <a:r>
                  <a:rPr lang="en-US" altLang="zh-CN" dirty="0"/>
                  <a:t> :</a:t>
                </a:r>
              </a:p>
              <a:p>
                <a:r>
                  <a:rPr lang="en-US" altLang="zh-CN" dirty="0">
                    <a:solidFill>
                      <a:srgbClr val="FF0000"/>
                    </a:solidFill>
                  </a:rPr>
                  <a:t>If </a:t>
                </a:r>
                <a14:m>
                  <m:oMath xmlns:m="http://schemas.openxmlformats.org/officeDocument/2006/math">
                    <m:r>
                      <a:rPr lang="en-US" altLang="zh-CN" i="1" dirty="0" smtClean="0">
                        <a:solidFill>
                          <a:srgbClr val="FF0000"/>
                        </a:solidFill>
                        <a:latin typeface="Cambria Math" panose="02040503050406030204" pitchFamily="18" charset="0"/>
                      </a:rPr>
                      <m:t>𝑥</m:t>
                    </m:r>
                    <m:r>
                      <a:rPr lang="en-US" altLang="zh-CN" b="0" i="1" dirty="0" smtClean="0">
                        <a:solidFill>
                          <a:srgbClr val="FF0000"/>
                        </a:solidFill>
                        <a:latin typeface="Cambria Math" panose="02040503050406030204" pitchFamily="18" charset="0"/>
                      </a:rPr>
                      <m:t>≥</m:t>
                    </m:r>
                    <m:r>
                      <a:rPr lang="en-US" altLang="zh-CN" i="1" dirty="0">
                        <a:solidFill>
                          <a:srgbClr val="FF0000"/>
                        </a:solidFill>
                        <a:latin typeface="Cambria Math" panose="02040503050406030204" pitchFamily="18" charset="0"/>
                      </a:rPr>
                      <m:t>𝐴</m:t>
                    </m:r>
                    <m:d>
                      <m:dPr>
                        <m:begChr m:val="["/>
                        <m:endChr m:val="]"/>
                        <m:ctrlPr>
                          <a:rPr lang="en-US" altLang="zh-CN" i="1" dirty="0">
                            <a:solidFill>
                              <a:srgbClr val="FF0000"/>
                            </a:solidFill>
                            <a:latin typeface="Cambria Math" panose="02040503050406030204" pitchFamily="18" charset="0"/>
                          </a:rPr>
                        </m:ctrlPr>
                      </m:dPr>
                      <m:e>
                        <m:r>
                          <a:rPr lang="en-US" altLang="zh-CN" i="1" dirty="0" err="1">
                            <a:solidFill>
                              <a:srgbClr val="FF0000"/>
                            </a:solidFill>
                            <a:latin typeface="Cambria Math" panose="02040503050406030204" pitchFamily="18" charset="0"/>
                          </a:rPr>
                          <m:t>𝑖</m:t>
                        </m:r>
                      </m:e>
                    </m:d>
                    <m:r>
                      <a:rPr lang="en-US" altLang="zh-CN" b="0" i="1" dirty="0" smtClean="0">
                        <a:solidFill>
                          <a:srgbClr val="FF0000"/>
                        </a:solidFill>
                        <a:latin typeface="Cambria Math" panose="02040503050406030204" pitchFamily="18" charset="0"/>
                      </a:rPr>
                      <m:t>,</m:t>
                    </m:r>
                  </m:oMath>
                </a14:m>
                <a:r>
                  <a:rPr lang="en-US" altLang="zh-CN" dirty="0">
                    <a:solidFill>
                      <a:srgbClr val="FF0000"/>
                    </a:solidFill>
                  </a:rPr>
                  <a:t> it does nothing.</a:t>
                </a:r>
              </a:p>
              <a:p>
                <a:r>
                  <a:rPr lang="en-US" altLang="zh-CN" dirty="0">
                    <a:solidFill>
                      <a:srgbClr val="FF0000"/>
                    </a:solidFill>
                  </a:rPr>
                  <a:t>If </a:t>
                </a:r>
                <a14:m>
                  <m:oMath xmlns:m="http://schemas.openxmlformats.org/officeDocument/2006/math">
                    <m:r>
                      <a:rPr lang="en-US" altLang="zh-CN" i="1" dirty="0" smtClean="0">
                        <a:solidFill>
                          <a:srgbClr val="FF0000"/>
                        </a:solidFill>
                        <a:latin typeface="Cambria Math" panose="02040503050406030204" pitchFamily="18" charset="0"/>
                      </a:rPr>
                      <m:t>𝑥</m:t>
                    </m:r>
                    <m:r>
                      <a:rPr lang="en-US" altLang="zh-CN" i="1" dirty="0" smtClean="0">
                        <a:solidFill>
                          <a:srgbClr val="FF0000"/>
                        </a:solidFill>
                        <a:latin typeface="Cambria Math" panose="02040503050406030204" pitchFamily="18" charset="0"/>
                      </a:rPr>
                      <m:t>&lt;</m:t>
                    </m:r>
                    <m:r>
                      <a:rPr lang="en-US" altLang="zh-CN" i="1" dirty="0" smtClean="0">
                        <a:solidFill>
                          <a:srgbClr val="FF0000"/>
                        </a:solidFill>
                        <a:latin typeface="Cambria Math" panose="02040503050406030204" pitchFamily="18" charset="0"/>
                      </a:rPr>
                      <m:t>𝐴</m:t>
                    </m:r>
                    <m:r>
                      <a:rPr lang="en-US" altLang="zh-CN" i="1" dirty="0">
                        <a:solidFill>
                          <a:srgbClr val="FF0000"/>
                        </a:solidFill>
                        <a:latin typeface="Cambria Math" panose="02040503050406030204" pitchFamily="18" charset="0"/>
                      </a:rPr>
                      <m:t>[</m:t>
                    </m:r>
                    <m:r>
                      <a:rPr lang="en-US" altLang="zh-CN" i="1" dirty="0" err="1" smtClean="0">
                        <a:solidFill>
                          <a:srgbClr val="FF0000"/>
                        </a:solidFill>
                        <a:latin typeface="Cambria Math" panose="02040503050406030204" pitchFamily="18" charset="0"/>
                      </a:rPr>
                      <m:t>𝑖</m:t>
                    </m:r>
                    <m:r>
                      <a:rPr lang="en-US" altLang="zh-CN" i="1" dirty="0" smtClean="0">
                        <a:solidFill>
                          <a:srgbClr val="FF0000"/>
                        </a:solidFill>
                        <a:latin typeface="Cambria Math" panose="02040503050406030204" pitchFamily="18" charset="0"/>
                      </a:rPr>
                      <m:t>]</m:t>
                    </m:r>
                  </m:oMath>
                </a14:m>
                <a:r>
                  <a:rPr lang="en-US" altLang="zh-CN" dirty="0">
                    <a:solidFill>
                      <a:srgbClr val="FF0000"/>
                    </a:solidFill>
                  </a:rPr>
                  <a:t>, it sets </a:t>
                </a:r>
                <a14:m>
                  <m:oMath xmlns:m="http://schemas.openxmlformats.org/officeDocument/2006/math">
                    <m:r>
                      <a:rPr lang="en-US" altLang="zh-CN" i="1" dirty="0" smtClean="0">
                        <a:solidFill>
                          <a:srgbClr val="FF0000"/>
                        </a:solidFill>
                        <a:latin typeface="Cambria Math" panose="02040503050406030204" pitchFamily="18" charset="0"/>
                      </a:rPr>
                      <m:t>𝐴</m:t>
                    </m:r>
                    <m:r>
                      <a:rPr lang="en-US" altLang="zh-CN" i="1" dirty="0" smtClean="0">
                        <a:solidFill>
                          <a:srgbClr val="FF0000"/>
                        </a:solidFill>
                        <a:latin typeface="Cambria Math" panose="02040503050406030204" pitchFamily="18" charset="0"/>
                      </a:rPr>
                      <m:t>[</m:t>
                    </m:r>
                    <m:r>
                      <a:rPr lang="en-US" altLang="zh-CN" i="1" dirty="0" err="1" smtClean="0">
                        <a:solidFill>
                          <a:srgbClr val="FF0000"/>
                        </a:solidFill>
                        <a:latin typeface="Cambria Math" panose="02040503050406030204" pitchFamily="18" charset="0"/>
                      </a:rPr>
                      <m:t>𝑖</m:t>
                    </m:r>
                    <m:r>
                      <a:rPr lang="en-US" altLang="zh-CN" i="1" dirty="0" smtClean="0">
                        <a:solidFill>
                          <a:srgbClr val="FF0000"/>
                        </a:solidFill>
                        <a:latin typeface="Cambria Math" panose="02040503050406030204" pitchFamily="18" charset="0"/>
                      </a:rPr>
                      <m:t>]=</m:t>
                    </m:r>
                    <m:r>
                      <a:rPr lang="en-US" altLang="zh-CN" i="1" dirty="0" smtClean="0">
                        <a:solidFill>
                          <a:srgbClr val="FF0000"/>
                        </a:solidFill>
                        <a:latin typeface="Cambria Math" panose="02040503050406030204" pitchFamily="18" charset="0"/>
                      </a:rPr>
                      <m:t>𝑥</m:t>
                    </m:r>
                  </m:oMath>
                </a14:m>
                <a:r>
                  <a:rPr lang="en-US" altLang="zh-CN" dirty="0">
                    <a:solidFill>
                      <a:srgbClr val="FF0000"/>
                    </a:solidFill>
                  </a:rPr>
                  <a:t> and, if necessary,  fixes </a:t>
                </a:r>
                <a14:m>
                  <m:oMath xmlns:m="http://schemas.openxmlformats.org/officeDocument/2006/math">
                    <m:r>
                      <a:rPr lang="en-US" altLang="zh-CN" i="1" dirty="0" smtClean="0">
                        <a:solidFill>
                          <a:srgbClr val="FF0000"/>
                        </a:solidFill>
                        <a:latin typeface="Cambria Math" panose="02040503050406030204" pitchFamily="18" charset="0"/>
                      </a:rPr>
                      <m:t>𝐴</m:t>
                    </m:r>
                    <m:r>
                      <a:rPr lang="en-US" altLang="zh-CN" i="1" dirty="0" smtClean="0">
                        <a:solidFill>
                          <a:srgbClr val="FF0000"/>
                        </a:solidFill>
                        <a:latin typeface="Cambria Math" panose="02040503050406030204" pitchFamily="18" charset="0"/>
                      </a:rPr>
                      <m:t>[]</m:t>
                    </m:r>
                  </m:oMath>
                </a14:m>
                <a:r>
                  <a:rPr lang="en-US" altLang="zh-CN" dirty="0">
                    <a:solidFill>
                      <a:srgbClr val="FF0000"/>
                    </a:solidFill>
                  </a:rPr>
                  <a:t> so that it remains a Heap.</a:t>
                </a:r>
              </a:p>
              <a:p>
                <a:r>
                  <a:rPr lang="en-US" altLang="zh-CN" dirty="0"/>
                  <a:t>Show how to implement </a:t>
                </a:r>
                <a:r>
                  <a:rPr lang="en-US" altLang="zh-CN" dirty="0">
                    <a:solidFill>
                      <a:schemeClr val="tx1"/>
                    </a:solidFill>
                  </a:rPr>
                  <a:t>Decrease-Key</a:t>
                </a:r>
                <a14:m>
                  <m:oMath xmlns:m="http://schemas.openxmlformats.org/officeDocument/2006/math">
                    <m:r>
                      <a:rPr lang="en-US" altLang="zh-CN" i="1" dirty="0">
                        <a:solidFill>
                          <a:schemeClr val="tx1"/>
                        </a:solidFill>
                        <a:latin typeface="Cambria Math" panose="02040503050406030204" pitchFamily="18" charset="0"/>
                      </a:rPr>
                      <m:t>(</m:t>
                    </m:r>
                    <m:r>
                      <a:rPr lang="en-US" altLang="zh-CN" i="1" dirty="0" err="1">
                        <a:solidFill>
                          <a:schemeClr val="tx1"/>
                        </a:solidFill>
                        <a:latin typeface="Cambria Math" panose="02040503050406030204" pitchFamily="18" charset="0"/>
                      </a:rPr>
                      <m:t>𝑖</m:t>
                    </m:r>
                    <m:r>
                      <a:rPr lang="en-US" altLang="zh-CN" i="1" dirty="0">
                        <a:solidFill>
                          <a:schemeClr val="tx1"/>
                        </a:solidFill>
                        <a:latin typeface="Cambria Math" panose="02040503050406030204" pitchFamily="18" charset="0"/>
                      </a:rPr>
                      <m:t>, </m:t>
                    </m:r>
                    <m:r>
                      <a:rPr lang="en-US" altLang="zh-CN" i="1" dirty="0">
                        <a:solidFill>
                          <a:schemeClr val="tx1"/>
                        </a:solidFill>
                        <a:latin typeface="Cambria Math" panose="02040503050406030204" pitchFamily="18" charset="0"/>
                      </a:rPr>
                      <m:t>𝑥</m:t>
                    </m:r>
                    <m:r>
                      <a:rPr lang="en-US" altLang="zh-CN" i="1" dirty="0">
                        <a:solidFill>
                          <a:schemeClr val="tx1"/>
                        </a:solidFill>
                        <a:latin typeface="Cambria Math" panose="02040503050406030204" pitchFamily="18" charset="0"/>
                      </a:rPr>
                      <m:t>) </m:t>
                    </m:r>
                  </m:oMath>
                </a14:m>
                <a:r>
                  <a:rPr lang="en-US" altLang="zh-CN" dirty="0"/>
                  <a:t>in </a:t>
                </a:r>
                <a14:m>
                  <m:oMath xmlns:m="http://schemas.openxmlformats.org/officeDocument/2006/math">
                    <m:r>
                      <a:rPr lang="en-US" altLang="zh-CN" i="1" dirty="0" smtClean="0">
                        <a:latin typeface="Cambria Math" panose="02040503050406030204" pitchFamily="18" charset="0"/>
                      </a:rPr>
                      <m:t>𝑂</m:t>
                    </m:r>
                    <m:r>
                      <a:rPr lang="en-US" altLang="zh-CN" i="1" dirty="0" smtClean="0">
                        <a:latin typeface="Cambria Math" panose="02040503050406030204" pitchFamily="18" charset="0"/>
                      </a:rPr>
                      <m:t>(</m:t>
                    </m:r>
                    <m:r>
                      <m:rPr>
                        <m:sty m:val="p"/>
                      </m:rPr>
                      <a:rPr lang="en-US" altLang="zh-CN" i="1" dirty="0" smtClean="0">
                        <a:latin typeface="Cambria Math" panose="02040503050406030204" pitchFamily="18" charset="0"/>
                      </a:rPr>
                      <m:t>log</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𝑛</m:t>
                    </m:r>
                    <m:r>
                      <a:rPr lang="en-US" altLang="zh-CN" i="1" dirty="0" smtClean="0">
                        <a:latin typeface="Cambria Math" panose="02040503050406030204" pitchFamily="18" charset="0"/>
                      </a:rPr>
                      <m:t>) </m:t>
                    </m:r>
                  </m:oMath>
                </a14:m>
                <a:r>
                  <a:rPr lang="en-US" altLang="zh-CN" dirty="0"/>
                  <a:t>time, where </a:t>
                </a:r>
                <a14:m>
                  <m:oMath xmlns:m="http://schemas.openxmlformats.org/officeDocument/2006/math">
                    <m:r>
                      <a:rPr lang="en-US" altLang="zh-CN" i="1" dirty="0" smtClean="0">
                        <a:latin typeface="Cambria Math" panose="02040503050406030204" pitchFamily="18" charset="0"/>
                      </a:rPr>
                      <m:t>𝑛</m:t>
                    </m:r>
                  </m:oMath>
                </a14:m>
                <a:r>
                  <a:rPr lang="en-US" altLang="zh-CN" dirty="0"/>
                  <a:t> is the number of items in the Heap.</a:t>
                </a:r>
              </a:p>
              <a:p>
                <a:r>
                  <a:rPr lang="en-US" altLang="zh-CN" i="1" dirty="0"/>
                  <a:t>Note: We will use the operation Decrease-Key</a:t>
                </a:r>
                <a14:m>
                  <m:oMath xmlns:m="http://schemas.openxmlformats.org/officeDocument/2006/math">
                    <m:r>
                      <a:rPr lang="en-US" altLang="zh-CN" i="1" dirty="0" smtClean="0">
                        <a:latin typeface="Cambria Math" panose="02040503050406030204" pitchFamily="18" charset="0"/>
                      </a:rPr>
                      <m:t>(</m:t>
                    </m:r>
                    <m:r>
                      <a:rPr lang="en-US" altLang="zh-CN" i="1" dirty="0" err="1" smtClean="0">
                        <a:latin typeface="Cambria Math" panose="02040503050406030204" pitchFamily="18" charset="0"/>
                      </a:rPr>
                      <m:t>𝑖</m:t>
                    </m:r>
                    <m:r>
                      <a:rPr lang="en-US" altLang="zh-CN" i="1" dirty="0" err="1" smtClean="0">
                        <a:latin typeface="Cambria Math" panose="02040503050406030204" pitchFamily="18" charset="0"/>
                      </a:rPr>
                      <m:t>,</m:t>
                    </m:r>
                    <m:r>
                      <a:rPr lang="en-US" altLang="zh-CN" i="1" dirty="0" err="1" smtClean="0">
                        <a:latin typeface="Cambria Math" panose="02040503050406030204" pitchFamily="18" charset="0"/>
                      </a:rPr>
                      <m:t>𝑥</m:t>
                    </m:r>
                    <m:r>
                      <a:rPr lang="en-US" altLang="zh-CN" i="1" dirty="0">
                        <a:latin typeface="Cambria Math" panose="02040503050406030204" pitchFamily="18" charset="0"/>
                      </a:rPr>
                      <m:t>) </m:t>
                    </m:r>
                  </m:oMath>
                </a14:m>
                <a:r>
                  <a:rPr lang="en-US" altLang="zh-CN" i="1" dirty="0"/>
                  <a:t>later in the semester.</a:t>
                </a:r>
                <a:endParaRPr lang="zh-CN" altLang="en-US" i="1" dirty="0"/>
              </a:p>
            </p:txBody>
          </p:sp>
        </mc:Choice>
        <mc:Fallback xmlns="">
          <p:sp>
            <p:nvSpPr>
              <p:cNvPr id="3" name="内容占位符 2">
                <a:extLst>
                  <a:ext uri="{FF2B5EF4-FFF2-40B4-BE49-F238E27FC236}">
                    <a16:creationId xmlns:a16="http://schemas.microsoft.com/office/drawing/2014/main" id="{221520B8-DDE2-458B-A4C2-3913F21B760B}"/>
                  </a:ext>
                </a:extLst>
              </p:cNvPr>
              <p:cNvSpPr>
                <a:spLocks noGrp="1" noRot="1" noChangeAspect="1" noMove="1" noResize="1" noEditPoints="1" noAdjustHandles="1" noChangeArrowheads="1" noChangeShapeType="1" noTextEdit="1"/>
              </p:cNvSpPr>
              <p:nvPr>
                <p:ph idx="1"/>
              </p:nvPr>
            </p:nvSpPr>
            <p:spPr>
              <a:xfrm>
                <a:off x="609600" y="914400"/>
                <a:ext cx="7848600" cy="4597400"/>
              </a:xfrm>
              <a:blipFill>
                <a:blip r:embed="rId2"/>
                <a:stretch>
                  <a:fillRect l="-1009" t="-928"/>
                </a:stretch>
              </a:blipFill>
            </p:spPr>
            <p:txBody>
              <a:bodyPr/>
              <a:lstStyle/>
              <a:p>
                <a:r>
                  <a:rPr lang="en-US">
                    <a:noFill/>
                  </a:rPr>
                  <a:t> </a:t>
                </a:r>
              </a:p>
            </p:txBody>
          </p:sp>
        </mc:Fallback>
      </mc:AlternateContent>
      <p:sp>
        <p:nvSpPr>
          <p:cNvPr id="4" name="灯片编号占位符 3">
            <a:extLst>
              <a:ext uri="{FF2B5EF4-FFF2-40B4-BE49-F238E27FC236}">
                <a16:creationId xmlns:a16="http://schemas.microsoft.com/office/drawing/2014/main" id="{F69044BF-C35D-4DE3-A8C5-0E1DDA52A749}"/>
              </a:ext>
            </a:extLst>
          </p:cNvPr>
          <p:cNvSpPr>
            <a:spLocks noGrp="1"/>
          </p:cNvSpPr>
          <p:nvPr>
            <p:ph type="sldNum" sz="quarter" idx="10"/>
          </p:nvPr>
        </p:nvSpPr>
        <p:spPr/>
        <p:txBody>
          <a:bodyPr/>
          <a:lstStyle/>
          <a:p>
            <a:fld id="{2783EFA4-6284-4AB8-B3E7-5E7F2FB51AB8}" type="slidenum">
              <a:rPr lang="en-US" altLang="en-US" smtClean="0"/>
              <a:pPr/>
              <a:t>23</a:t>
            </a:fld>
            <a:endParaRPr lang="en-US" altLang="en-US" dirty="0"/>
          </a:p>
        </p:txBody>
      </p:sp>
    </p:spTree>
    <p:extLst>
      <p:ext uri="{BB962C8B-B14F-4D97-AF65-F5344CB8AC3E}">
        <p14:creationId xmlns:p14="http://schemas.microsoft.com/office/powerpoint/2010/main" val="13184598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895E7AC-DCE3-4B79-9418-833014F62171}"/>
              </a:ext>
            </a:extLst>
          </p:cNvPr>
          <p:cNvSpPr>
            <a:spLocks noGrp="1"/>
          </p:cNvSpPr>
          <p:nvPr>
            <p:ph type="title"/>
          </p:nvPr>
        </p:nvSpPr>
        <p:spPr/>
        <p:txBody>
          <a:bodyPr/>
          <a:lstStyle/>
          <a:p>
            <a:r>
              <a:rPr lang="en-US" altLang="zh-CN" dirty="0"/>
              <a:t>Solution 4</a:t>
            </a:r>
            <a:endParaRPr lang="zh-CN" altLang="en-US" dirty="0"/>
          </a:p>
        </p:txBody>
      </p:sp>
      <p:sp>
        <p:nvSpPr>
          <p:cNvPr id="3" name="内容占位符 2">
            <a:extLst>
              <a:ext uri="{FF2B5EF4-FFF2-40B4-BE49-F238E27FC236}">
                <a16:creationId xmlns:a16="http://schemas.microsoft.com/office/drawing/2014/main" id="{393A6130-BCFB-405D-AEF8-FCE2CCC4BAF0}"/>
              </a:ext>
            </a:extLst>
          </p:cNvPr>
          <p:cNvSpPr>
            <a:spLocks noGrp="1"/>
          </p:cNvSpPr>
          <p:nvPr>
            <p:ph idx="1"/>
          </p:nvPr>
        </p:nvSpPr>
        <p:spPr>
          <a:xfrm>
            <a:off x="609600" y="914400"/>
            <a:ext cx="7848600" cy="1282700"/>
          </a:xfrm>
        </p:spPr>
        <p:txBody>
          <a:bodyPr/>
          <a:lstStyle/>
          <a:p>
            <a:r>
              <a:rPr lang="en-US" altLang="zh-CN" dirty="0">
                <a:solidFill>
                  <a:srgbClr val="003399"/>
                </a:solidFill>
              </a:rPr>
              <a:t>Recall the code for inserting an item into a heap. We inserted the item into location </a:t>
            </a:r>
            <a:r>
              <a:rPr lang="en-US" altLang="zh-CN" dirty="0" err="1">
                <a:solidFill>
                  <a:srgbClr val="003399"/>
                </a:solidFill>
              </a:rPr>
              <a:t>i</a:t>
            </a:r>
            <a:r>
              <a:rPr lang="en-US" altLang="zh-CN" dirty="0">
                <a:solidFill>
                  <a:srgbClr val="003399"/>
                </a:solidFill>
              </a:rPr>
              <a:t> which was the LAST item in the heap and then bubbled it up to its proper place.</a:t>
            </a:r>
          </a:p>
        </p:txBody>
      </p:sp>
      <p:sp>
        <p:nvSpPr>
          <p:cNvPr id="4" name="灯片编号占位符 3">
            <a:extLst>
              <a:ext uri="{FF2B5EF4-FFF2-40B4-BE49-F238E27FC236}">
                <a16:creationId xmlns:a16="http://schemas.microsoft.com/office/drawing/2014/main" id="{5EE3353B-D5CE-4E13-A360-BD0BF8767680}"/>
              </a:ext>
            </a:extLst>
          </p:cNvPr>
          <p:cNvSpPr>
            <a:spLocks noGrp="1"/>
          </p:cNvSpPr>
          <p:nvPr>
            <p:ph type="sldNum" sz="quarter" idx="10"/>
          </p:nvPr>
        </p:nvSpPr>
        <p:spPr/>
        <p:txBody>
          <a:bodyPr/>
          <a:lstStyle/>
          <a:p>
            <a:fld id="{2783EFA4-6284-4AB8-B3E7-5E7F2FB51AB8}" type="slidenum">
              <a:rPr lang="en-US" altLang="en-US" smtClean="0"/>
              <a:pPr/>
              <a:t>24</a:t>
            </a:fld>
            <a:endParaRPr lang="en-US" altLang="en-US" dirty="0"/>
          </a:p>
        </p:txBody>
      </p:sp>
      <mc:AlternateContent xmlns:mc="http://schemas.openxmlformats.org/markup-compatibility/2006">
        <mc:Choice xmlns:a14="http://schemas.microsoft.com/office/drawing/2010/main" Requires="a14">
          <p:sp>
            <p:nvSpPr>
              <p:cNvPr id="5" name="内容占位符 2">
                <a:extLst>
                  <a:ext uri="{FF2B5EF4-FFF2-40B4-BE49-F238E27FC236}">
                    <a16:creationId xmlns:a16="http://schemas.microsoft.com/office/drawing/2014/main" id="{5F1B73AA-7DE7-4A62-9EFA-8658BDD9FD17}"/>
                  </a:ext>
                </a:extLst>
              </p:cNvPr>
              <p:cNvSpPr txBox="1">
                <a:spLocks/>
              </p:cNvSpPr>
              <p:nvPr/>
            </p:nvSpPr>
            <p:spPr bwMode="auto">
              <a:xfrm>
                <a:off x="647700" y="2446235"/>
                <a:ext cx="7848600" cy="2296093"/>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rgbClr val="808080"/>
                      </a:outerShdw>
                    </a:effectLst>
                  </a14:hiddenEffects>
                </a:ext>
              </a:extLst>
            </p:spPr>
            <p:txBody>
              <a:bodyPr vert="horz" wrap="square" lIns="92075" tIns="46038" rIns="92075" bIns="46038" numCol="1" anchor="t" anchorCtr="0" compatLnSpc="1">
                <a:prstTxWarp prst="textNoShape">
                  <a:avLst/>
                </a:prstTxWarp>
              </a:bodyPr>
              <a:lstStyle>
                <a:lvl1pPr algn="l" rtl="0" eaLnBrk="1" fontAlgn="base" hangingPunct="1">
                  <a:lnSpc>
                    <a:spcPct val="100000"/>
                  </a:lnSpc>
                  <a:spcBef>
                    <a:spcPts val="1200"/>
                  </a:spcBef>
                  <a:spcAft>
                    <a:spcPts val="0"/>
                  </a:spcAft>
                  <a:buClr>
                    <a:srgbClr val="003399"/>
                  </a:buClr>
                  <a:buSzPct val="50000"/>
                  <a:buFont typeface="Monotype Sorts" pitchFamily="92" charset="2"/>
                  <a:defRPr kumimoji="1" sz="2200" baseline="0">
                    <a:solidFill>
                      <a:schemeClr val="tx1"/>
                    </a:solidFill>
                    <a:latin typeface="Calibri" panose="020F0502020204030204" pitchFamily="34" charset="0"/>
                    <a:ea typeface="+mn-ea"/>
                    <a:cs typeface="+mn-cs"/>
                  </a:defRPr>
                </a:lvl1pPr>
                <a:lvl2pPr marL="346075" indent="-231775" algn="l" rtl="0" eaLnBrk="1" fontAlgn="base" hangingPunct="1">
                  <a:lnSpc>
                    <a:spcPts val="2600"/>
                  </a:lnSpc>
                  <a:spcBef>
                    <a:spcPct val="0"/>
                  </a:spcBef>
                  <a:spcAft>
                    <a:spcPct val="0"/>
                  </a:spcAft>
                  <a:buClr>
                    <a:schemeClr val="tx1"/>
                  </a:buClr>
                  <a:buSzPct val="35000"/>
                  <a:buFont typeface="Monotype Sorts" pitchFamily="92" charset="2"/>
                  <a:buChar char="n"/>
                  <a:defRPr kumimoji="1" sz="2200" baseline="0">
                    <a:solidFill>
                      <a:schemeClr val="tx1"/>
                    </a:solidFill>
                    <a:latin typeface="Calibri" panose="020F0502020204030204" pitchFamily="34" charset="0"/>
                  </a:defRPr>
                </a:lvl2pPr>
                <a:lvl3pPr marL="627063" indent="-166688" algn="l" rtl="0" eaLnBrk="1" fontAlgn="base" hangingPunct="1">
                  <a:lnSpc>
                    <a:spcPts val="2600"/>
                  </a:lnSpc>
                  <a:spcBef>
                    <a:spcPct val="0"/>
                  </a:spcBef>
                  <a:spcAft>
                    <a:spcPct val="0"/>
                  </a:spcAft>
                  <a:buClr>
                    <a:schemeClr val="tx1"/>
                  </a:buClr>
                  <a:buSzPct val="80000"/>
                  <a:buChar char="–"/>
                  <a:defRPr kumimoji="1" sz="2200" baseline="0">
                    <a:solidFill>
                      <a:schemeClr val="tx1"/>
                    </a:solidFill>
                    <a:latin typeface="Calibri" panose="020F0502020204030204" pitchFamily="34" charset="0"/>
                  </a:defRPr>
                </a:lvl3pPr>
                <a:lvl4pPr marL="1147763" indent="-404813" algn="l" rtl="0" eaLnBrk="1" fontAlgn="base" hangingPunct="1">
                  <a:lnSpc>
                    <a:spcPts val="2600"/>
                  </a:lnSpc>
                  <a:spcBef>
                    <a:spcPct val="0"/>
                  </a:spcBef>
                  <a:spcAft>
                    <a:spcPct val="0"/>
                  </a:spcAft>
                  <a:buClr>
                    <a:schemeClr val="tx1"/>
                  </a:buClr>
                  <a:buFont typeface="Wingdings" pitchFamily="92" charset="2"/>
                  <a:buChar char="!"/>
                  <a:defRPr kumimoji="1" sz="2200" baseline="0">
                    <a:solidFill>
                      <a:schemeClr val="tx1"/>
                    </a:solidFill>
                    <a:latin typeface="Calibri" panose="020F0502020204030204" pitchFamily="34" charset="0"/>
                  </a:defRPr>
                </a:lvl4pPr>
                <a:lvl5pPr marL="1539875" indent="-169863" algn="l" rtl="0" eaLnBrk="1" fontAlgn="base" hangingPunct="1">
                  <a:lnSpc>
                    <a:spcPts val="2600"/>
                  </a:lnSpc>
                  <a:spcBef>
                    <a:spcPct val="0"/>
                  </a:spcBef>
                  <a:spcAft>
                    <a:spcPct val="0"/>
                  </a:spcAft>
                  <a:buClr>
                    <a:schemeClr val="tx1"/>
                  </a:buClr>
                  <a:buSzPct val="100000"/>
                  <a:buChar char="–"/>
                  <a:defRPr kumimoji="1" sz="2200" baseline="0">
                    <a:solidFill>
                      <a:schemeClr val="tx1"/>
                    </a:solidFill>
                    <a:latin typeface="Calibri" panose="020F0502020204030204" pitchFamily="34" charset="0"/>
                  </a:defRPr>
                </a:lvl5pPr>
                <a:lvl6pPr marL="1997075" indent="-169863" algn="l" rtl="0" eaLnBrk="1" fontAlgn="base" hangingPunct="1">
                  <a:lnSpc>
                    <a:spcPts val="2600"/>
                  </a:lnSpc>
                  <a:spcBef>
                    <a:spcPct val="0"/>
                  </a:spcBef>
                  <a:spcAft>
                    <a:spcPct val="0"/>
                  </a:spcAft>
                  <a:buClr>
                    <a:schemeClr val="tx1"/>
                  </a:buClr>
                  <a:buSzPct val="100000"/>
                  <a:buChar char="–"/>
                  <a:defRPr kumimoji="1">
                    <a:solidFill>
                      <a:schemeClr val="tx1"/>
                    </a:solidFill>
                    <a:latin typeface="+mn-lt"/>
                  </a:defRPr>
                </a:lvl6pPr>
                <a:lvl7pPr marL="2454275" indent="-169863" algn="l" rtl="0" eaLnBrk="1" fontAlgn="base" hangingPunct="1">
                  <a:lnSpc>
                    <a:spcPts val="2600"/>
                  </a:lnSpc>
                  <a:spcBef>
                    <a:spcPct val="0"/>
                  </a:spcBef>
                  <a:spcAft>
                    <a:spcPct val="0"/>
                  </a:spcAft>
                  <a:buClr>
                    <a:schemeClr val="tx1"/>
                  </a:buClr>
                  <a:buSzPct val="100000"/>
                  <a:buChar char="–"/>
                  <a:defRPr kumimoji="1">
                    <a:solidFill>
                      <a:schemeClr val="tx1"/>
                    </a:solidFill>
                    <a:latin typeface="+mn-lt"/>
                  </a:defRPr>
                </a:lvl7pPr>
                <a:lvl8pPr marL="2911475" indent="-169863" algn="l" rtl="0" eaLnBrk="1" fontAlgn="base" hangingPunct="1">
                  <a:lnSpc>
                    <a:spcPts val="2600"/>
                  </a:lnSpc>
                  <a:spcBef>
                    <a:spcPct val="0"/>
                  </a:spcBef>
                  <a:spcAft>
                    <a:spcPct val="0"/>
                  </a:spcAft>
                  <a:buClr>
                    <a:schemeClr val="tx1"/>
                  </a:buClr>
                  <a:buSzPct val="100000"/>
                  <a:buChar char="–"/>
                  <a:defRPr kumimoji="1">
                    <a:solidFill>
                      <a:schemeClr val="tx1"/>
                    </a:solidFill>
                    <a:latin typeface="+mn-lt"/>
                  </a:defRPr>
                </a:lvl8pPr>
                <a:lvl9pPr marL="3368675" indent="-169863" algn="l" rtl="0" eaLnBrk="1" fontAlgn="base" hangingPunct="1">
                  <a:lnSpc>
                    <a:spcPts val="2600"/>
                  </a:lnSpc>
                  <a:spcBef>
                    <a:spcPct val="0"/>
                  </a:spcBef>
                  <a:spcAft>
                    <a:spcPct val="0"/>
                  </a:spcAft>
                  <a:buClr>
                    <a:schemeClr val="tx1"/>
                  </a:buClr>
                  <a:buSzPct val="100000"/>
                  <a:buChar char="–"/>
                  <a:defRPr kumimoji="1">
                    <a:solidFill>
                      <a:schemeClr val="tx1"/>
                    </a:solidFill>
                    <a:latin typeface="+mn-lt"/>
                  </a:defRPr>
                </a:lvl9pPr>
              </a:lstStyle>
              <a:p>
                <a:r>
                  <a:rPr lang="en-US" altLang="zh-CN" kern="0" dirty="0">
                    <a:solidFill>
                      <a:srgbClr val="990033"/>
                    </a:solidFill>
                  </a:rPr>
                  <a:t>The solution to this problem uses almost exactly the same code as the insertion except that </a:t>
                </a:r>
                <a14:m>
                  <m:oMath xmlns:m="http://schemas.openxmlformats.org/officeDocument/2006/math">
                    <m:r>
                      <a:rPr lang="en-US" altLang="zh-CN" i="1" kern="0" dirty="0" smtClean="0">
                        <a:solidFill>
                          <a:srgbClr val="990033"/>
                        </a:solidFill>
                        <a:latin typeface="Cambria Math" panose="02040503050406030204" pitchFamily="18" charset="0"/>
                      </a:rPr>
                      <m:t>𝑖</m:t>
                    </m:r>
                  </m:oMath>
                </a14:m>
                <a:r>
                  <a:rPr lang="en-US" altLang="zh-CN" kern="0" dirty="0">
                    <a:solidFill>
                      <a:srgbClr val="990033"/>
                    </a:solidFill>
                  </a:rPr>
                  <a:t> might no longer be the last value.</a:t>
                </a:r>
                <a:br>
                  <a:rPr lang="en-US" altLang="zh-CN" kern="0" dirty="0">
                    <a:solidFill>
                      <a:srgbClr val="990033"/>
                    </a:solidFill>
                  </a:rPr>
                </a:br>
                <a:endParaRPr lang="en-US" altLang="zh-CN" kern="0" dirty="0">
                  <a:solidFill>
                    <a:srgbClr val="990033"/>
                  </a:solidFill>
                </a:endParaRPr>
              </a:p>
              <a:p>
                <a:r>
                  <a:rPr lang="en-US" altLang="zh-CN" kern="0" dirty="0">
                    <a:solidFill>
                      <a:srgbClr val="990033"/>
                    </a:solidFill>
                  </a:rPr>
                  <a:t>If we do change the value in </a:t>
                </a:r>
                <a14:m>
                  <m:oMath xmlns:m="http://schemas.openxmlformats.org/officeDocument/2006/math">
                    <m:r>
                      <a:rPr lang="en-US" altLang="zh-CN" i="1" kern="0" dirty="0" smtClean="0">
                        <a:solidFill>
                          <a:srgbClr val="990033"/>
                        </a:solidFill>
                        <a:latin typeface="Cambria Math" panose="02040503050406030204" pitchFamily="18" charset="0"/>
                      </a:rPr>
                      <m:t>𝐴</m:t>
                    </m:r>
                    <m:r>
                      <a:rPr lang="en-US" altLang="zh-CN" i="1" kern="0" dirty="0" smtClean="0">
                        <a:solidFill>
                          <a:srgbClr val="990033"/>
                        </a:solidFill>
                        <a:latin typeface="Cambria Math" panose="02040503050406030204" pitchFamily="18" charset="0"/>
                      </a:rPr>
                      <m:t>[</m:t>
                    </m:r>
                    <m:r>
                      <a:rPr lang="en-US" altLang="zh-CN" i="1" kern="0" dirty="0" err="1" smtClean="0">
                        <a:solidFill>
                          <a:srgbClr val="990033"/>
                        </a:solidFill>
                        <a:latin typeface="Cambria Math" panose="02040503050406030204" pitchFamily="18" charset="0"/>
                      </a:rPr>
                      <m:t>𝑖</m:t>
                    </m:r>
                    <m:r>
                      <a:rPr lang="en-US" altLang="zh-CN" i="1" kern="0" dirty="0" smtClean="0">
                        <a:solidFill>
                          <a:srgbClr val="990033"/>
                        </a:solidFill>
                        <a:latin typeface="Cambria Math" panose="02040503050406030204" pitchFamily="18" charset="0"/>
                      </a:rPr>
                      <m:t>]</m:t>
                    </m:r>
                  </m:oMath>
                </a14:m>
                <a:r>
                  <a:rPr lang="en-US" altLang="zh-CN" kern="0" dirty="0">
                    <a:solidFill>
                      <a:srgbClr val="990033"/>
                    </a:solidFill>
                  </a:rPr>
                  <a:t> to be </a:t>
                </a:r>
                <a14:m>
                  <m:oMath xmlns:m="http://schemas.openxmlformats.org/officeDocument/2006/math">
                    <m:r>
                      <a:rPr lang="en-US" altLang="zh-CN" i="1" kern="0" dirty="0" smtClean="0">
                        <a:solidFill>
                          <a:srgbClr val="990033"/>
                        </a:solidFill>
                        <a:latin typeface="Cambria Math" panose="02040503050406030204" pitchFamily="18" charset="0"/>
                      </a:rPr>
                      <m:t>𝐴</m:t>
                    </m:r>
                    <m:r>
                      <a:rPr lang="en-US" altLang="zh-CN" i="1" kern="0" dirty="0" smtClean="0">
                        <a:solidFill>
                          <a:srgbClr val="990033"/>
                        </a:solidFill>
                        <a:latin typeface="Cambria Math" panose="02040503050406030204" pitchFamily="18" charset="0"/>
                      </a:rPr>
                      <m:t>[</m:t>
                    </m:r>
                    <m:r>
                      <a:rPr lang="en-US" altLang="zh-CN" i="1" kern="0" dirty="0" err="1" smtClean="0">
                        <a:solidFill>
                          <a:srgbClr val="990033"/>
                        </a:solidFill>
                        <a:latin typeface="Cambria Math" panose="02040503050406030204" pitchFamily="18" charset="0"/>
                      </a:rPr>
                      <m:t>𝑖</m:t>
                    </m:r>
                    <m:r>
                      <a:rPr lang="en-US" altLang="zh-CN" i="1" kern="0" dirty="0" smtClean="0">
                        <a:solidFill>
                          <a:srgbClr val="990033"/>
                        </a:solidFill>
                        <a:latin typeface="Cambria Math" panose="02040503050406030204" pitchFamily="18" charset="0"/>
                      </a:rPr>
                      <m:t>]=</m:t>
                    </m:r>
                    <m:r>
                      <a:rPr lang="en-US" altLang="zh-CN" i="1" kern="0" dirty="0" smtClean="0">
                        <a:solidFill>
                          <a:srgbClr val="990033"/>
                        </a:solidFill>
                        <a:latin typeface="Cambria Math" panose="02040503050406030204" pitchFamily="18" charset="0"/>
                      </a:rPr>
                      <m:t>𝑥</m:t>
                    </m:r>
                  </m:oMath>
                </a14:m>
                <a:r>
                  <a:rPr lang="en-US" altLang="zh-CN" kern="0" dirty="0">
                    <a:solidFill>
                      <a:srgbClr val="990033"/>
                    </a:solidFill>
                  </a:rPr>
                  <a:t>, everything </a:t>
                </a:r>
                <a:r>
                  <a:rPr lang="en-US" altLang="zh-CN" i="1" kern="0" dirty="0">
                    <a:solidFill>
                      <a:srgbClr val="990033"/>
                    </a:solidFill>
                  </a:rPr>
                  <a:t>below</a:t>
                </a:r>
                <a:r>
                  <a:rPr lang="en-US" altLang="zh-CN" kern="0" dirty="0">
                    <a:solidFill>
                      <a:srgbClr val="990033"/>
                    </a:solidFill>
                  </a:rPr>
                  <a:t> node </a:t>
                </a:r>
                <a14:m>
                  <m:oMath xmlns:m="http://schemas.openxmlformats.org/officeDocument/2006/math">
                    <m:r>
                      <a:rPr lang="en-US" altLang="zh-CN" i="1" kern="0" dirty="0" smtClean="0">
                        <a:solidFill>
                          <a:srgbClr val="990033"/>
                        </a:solidFill>
                        <a:latin typeface="Cambria Math" panose="02040503050406030204" pitchFamily="18" charset="0"/>
                      </a:rPr>
                      <m:t>𝑖</m:t>
                    </m:r>
                  </m:oMath>
                </a14:m>
                <a:r>
                  <a:rPr lang="en-US" altLang="zh-CN" kern="0" dirty="0">
                    <a:solidFill>
                      <a:srgbClr val="990033"/>
                    </a:solidFill>
                  </a:rPr>
                  <a:t> still satisfies the heap condition and node </a:t>
                </a:r>
                <a14:m>
                  <m:oMath xmlns:m="http://schemas.openxmlformats.org/officeDocument/2006/math">
                    <m:r>
                      <a:rPr lang="en-US" altLang="zh-CN" i="1" kern="0" dirty="0" smtClean="0">
                        <a:solidFill>
                          <a:srgbClr val="990033"/>
                        </a:solidFill>
                        <a:latin typeface="Cambria Math" panose="02040503050406030204" pitchFamily="18" charset="0"/>
                      </a:rPr>
                      <m:t>𝑖</m:t>
                    </m:r>
                  </m:oMath>
                </a14:m>
                <a:r>
                  <a:rPr lang="en-US" altLang="zh-CN" kern="0" dirty="0">
                    <a:solidFill>
                      <a:srgbClr val="990033"/>
                    </a:solidFill>
                  </a:rPr>
                  <a:t> satisfies the heap condition (because we've LOWERED its value).</a:t>
                </a:r>
              </a:p>
            </p:txBody>
          </p:sp>
        </mc:Choice>
        <mc:Fallback>
          <p:sp>
            <p:nvSpPr>
              <p:cNvPr id="5" name="内容占位符 2">
                <a:extLst>
                  <a:ext uri="{FF2B5EF4-FFF2-40B4-BE49-F238E27FC236}">
                    <a16:creationId xmlns:a16="http://schemas.microsoft.com/office/drawing/2014/main" id="{5F1B73AA-7DE7-4A62-9EFA-8658BDD9FD17}"/>
                  </a:ext>
                </a:extLst>
              </p:cNvPr>
              <p:cNvSpPr txBox="1">
                <a:spLocks noRot="1" noChangeAspect="1" noMove="1" noResize="1" noEditPoints="1" noAdjustHandles="1" noChangeArrowheads="1" noChangeShapeType="1" noTextEdit="1"/>
              </p:cNvSpPr>
              <p:nvPr/>
            </p:nvSpPr>
            <p:spPr bwMode="auto">
              <a:xfrm>
                <a:off x="647700" y="2446235"/>
                <a:ext cx="7848600" cy="2296093"/>
              </a:xfrm>
              <a:prstGeom prst="rect">
                <a:avLst/>
              </a:prstGeom>
              <a:blipFill>
                <a:blip r:embed="rId2"/>
                <a:stretch>
                  <a:fillRect l="-1009" t="-1592" b="-3714"/>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内容占位符 2">
                <a:extLst>
                  <a:ext uri="{FF2B5EF4-FFF2-40B4-BE49-F238E27FC236}">
                    <a16:creationId xmlns:a16="http://schemas.microsoft.com/office/drawing/2014/main" id="{671524AD-BFAC-4B61-B5B2-E68A01E1EF91}"/>
                  </a:ext>
                </a:extLst>
              </p:cNvPr>
              <p:cNvSpPr txBox="1">
                <a:spLocks/>
              </p:cNvSpPr>
              <p:nvPr/>
            </p:nvSpPr>
            <p:spPr bwMode="auto">
              <a:xfrm>
                <a:off x="609600" y="5099661"/>
                <a:ext cx="7848600" cy="1282700"/>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rgbClr val="808080"/>
                      </a:outerShdw>
                    </a:effectLst>
                  </a14:hiddenEffects>
                </a:ext>
              </a:extLst>
            </p:spPr>
            <p:txBody>
              <a:bodyPr vert="horz" wrap="square" lIns="92075" tIns="46038" rIns="92075" bIns="46038" numCol="1" anchor="t" anchorCtr="0" compatLnSpc="1">
                <a:prstTxWarp prst="textNoShape">
                  <a:avLst/>
                </a:prstTxWarp>
              </a:bodyPr>
              <a:lstStyle>
                <a:lvl1pPr algn="l" rtl="0" eaLnBrk="1" fontAlgn="base" hangingPunct="1">
                  <a:lnSpc>
                    <a:spcPct val="100000"/>
                  </a:lnSpc>
                  <a:spcBef>
                    <a:spcPts val="1200"/>
                  </a:spcBef>
                  <a:spcAft>
                    <a:spcPts val="0"/>
                  </a:spcAft>
                  <a:buClr>
                    <a:srgbClr val="003399"/>
                  </a:buClr>
                  <a:buSzPct val="50000"/>
                  <a:buFont typeface="Monotype Sorts" pitchFamily="92" charset="2"/>
                  <a:defRPr kumimoji="1" sz="2200" baseline="0">
                    <a:solidFill>
                      <a:schemeClr val="tx1"/>
                    </a:solidFill>
                    <a:latin typeface="Calibri" panose="020F0502020204030204" pitchFamily="34" charset="0"/>
                    <a:ea typeface="+mn-ea"/>
                    <a:cs typeface="+mn-cs"/>
                  </a:defRPr>
                </a:lvl1pPr>
                <a:lvl2pPr marL="346075" indent="-231775" algn="l" rtl="0" eaLnBrk="1" fontAlgn="base" hangingPunct="1">
                  <a:lnSpc>
                    <a:spcPts val="2600"/>
                  </a:lnSpc>
                  <a:spcBef>
                    <a:spcPct val="0"/>
                  </a:spcBef>
                  <a:spcAft>
                    <a:spcPct val="0"/>
                  </a:spcAft>
                  <a:buClr>
                    <a:schemeClr val="tx1"/>
                  </a:buClr>
                  <a:buSzPct val="35000"/>
                  <a:buFont typeface="Monotype Sorts" pitchFamily="92" charset="2"/>
                  <a:buChar char="n"/>
                  <a:defRPr kumimoji="1" sz="2200" baseline="0">
                    <a:solidFill>
                      <a:schemeClr val="tx1"/>
                    </a:solidFill>
                    <a:latin typeface="Calibri" panose="020F0502020204030204" pitchFamily="34" charset="0"/>
                  </a:defRPr>
                </a:lvl2pPr>
                <a:lvl3pPr marL="627063" indent="-166688" algn="l" rtl="0" eaLnBrk="1" fontAlgn="base" hangingPunct="1">
                  <a:lnSpc>
                    <a:spcPts val="2600"/>
                  </a:lnSpc>
                  <a:spcBef>
                    <a:spcPct val="0"/>
                  </a:spcBef>
                  <a:spcAft>
                    <a:spcPct val="0"/>
                  </a:spcAft>
                  <a:buClr>
                    <a:schemeClr val="tx1"/>
                  </a:buClr>
                  <a:buSzPct val="80000"/>
                  <a:buChar char="–"/>
                  <a:defRPr kumimoji="1" sz="2200" baseline="0">
                    <a:solidFill>
                      <a:schemeClr val="tx1"/>
                    </a:solidFill>
                    <a:latin typeface="Calibri" panose="020F0502020204030204" pitchFamily="34" charset="0"/>
                  </a:defRPr>
                </a:lvl3pPr>
                <a:lvl4pPr marL="1147763" indent="-404813" algn="l" rtl="0" eaLnBrk="1" fontAlgn="base" hangingPunct="1">
                  <a:lnSpc>
                    <a:spcPts val="2600"/>
                  </a:lnSpc>
                  <a:spcBef>
                    <a:spcPct val="0"/>
                  </a:spcBef>
                  <a:spcAft>
                    <a:spcPct val="0"/>
                  </a:spcAft>
                  <a:buClr>
                    <a:schemeClr val="tx1"/>
                  </a:buClr>
                  <a:buFont typeface="Wingdings" pitchFamily="92" charset="2"/>
                  <a:buChar char="!"/>
                  <a:defRPr kumimoji="1" sz="2200" baseline="0">
                    <a:solidFill>
                      <a:schemeClr val="tx1"/>
                    </a:solidFill>
                    <a:latin typeface="Calibri" panose="020F0502020204030204" pitchFamily="34" charset="0"/>
                  </a:defRPr>
                </a:lvl4pPr>
                <a:lvl5pPr marL="1539875" indent="-169863" algn="l" rtl="0" eaLnBrk="1" fontAlgn="base" hangingPunct="1">
                  <a:lnSpc>
                    <a:spcPts val="2600"/>
                  </a:lnSpc>
                  <a:spcBef>
                    <a:spcPct val="0"/>
                  </a:spcBef>
                  <a:spcAft>
                    <a:spcPct val="0"/>
                  </a:spcAft>
                  <a:buClr>
                    <a:schemeClr val="tx1"/>
                  </a:buClr>
                  <a:buSzPct val="100000"/>
                  <a:buChar char="–"/>
                  <a:defRPr kumimoji="1" sz="2200" baseline="0">
                    <a:solidFill>
                      <a:schemeClr val="tx1"/>
                    </a:solidFill>
                    <a:latin typeface="Calibri" panose="020F0502020204030204" pitchFamily="34" charset="0"/>
                  </a:defRPr>
                </a:lvl5pPr>
                <a:lvl6pPr marL="1997075" indent="-169863" algn="l" rtl="0" eaLnBrk="1" fontAlgn="base" hangingPunct="1">
                  <a:lnSpc>
                    <a:spcPts val="2600"/>
                  </a:lnSpc>
                  <a:spcBef>
                    <a:spcPct val="0"/>
                  </a:spcBef>
                  <a:spcAft>
                    <a:spcPct val="0"/>
                  </a:spcAft>
                  <a:buClr>
                    <a:schemeClr val="tx1"/>
                  </a:buClr>
                  <a:buSzPct val="100000"/>
                  <a:buChar char="–"/>
                  <a:defRPr kumimoji="1">
                    <a:solidFill>
                      <a:schemeClr val="tx1"/>
                    </a:solidFill>
                    <a:latin typeface="+mn-lt"/>
                  </a:defRPr>
                </a:lvl6pPr>
                <a:lvl7pPr marL="2454275" indent="-169863" algn="l" rtl="0" eaLnBrk="1" fontAlgn="base" hangingPunct="1">
                  <a:lnSpc>
                    <a:spcPts val="2600"/>
                  </a:lnSpc>
                  <a:spcBef>
                    <a:spcPct val="0"/>
                  </a:spcBef>
                  <a:spcAft>
                    <a:spcPct val="0"/>
                  </a:spcAft>
                  <a:buClr>
                    <a:schemeClr val="tx1"/>
                  </a:buClr>
                  <a:buSzPct val="100000"/>
                  <a:buChar char="–"/>
                  <a:defRPr kumimoji="1">
                    <a:solidFill>
                      <a:schemeClr val="tx1"/>
                    </a:solidFill>
                    <a:latin typeface="+mn-lt"/>
                  </a:defRPr>
                </a:lvl7pPr>
                <a:lvl8pPr marL="2911475" indent="-169863" algn="l" rtl="0" eaLnBrk="1" fontAlgn="base" hangingPunct="1">
                  <a:lnSpc>
                    <a:spcPts val="2600"/>
                  </a:lnSpc>
                  <a:spcBef>
                    <a:spcPct val="0"/>
                  </a:spcBef>
                  <a:spcAft>
                    <a:spcPct val="0"/>
                  </a:spcAft>
                  <a:buClr>
                    <a:schemeClr val="tx1"/>
                  </a:buClr>
                  <a:buSzPct val="100000"/>
                  <a:buChar char="–"/>
                  <a:defRPr kumimoji="1">
                    <a:solidFill>
                      <a:schemeClr val="tx1"/>
                    </a:solidFill>
                    <a:latin typeface="+mn-lt"/>
                  </a:defRPr>
                </a:lvl8pPr>
                <a:lvl9pPr marL="3368675" indent="-169863" algn="l" rtl="0" eaLnBrk="1" fontAlgn="base" hangingPunct="1">
                  <a:lnSpc>
                    <a:spcPts val="2600"/>
                  </a:lnSpc>
                  <a:spcBef>
                    <a:spcPct val="0"/>
                  </a:spcBef>
                  <a:spcAft>
                    <a:spcPct val="0"/>
                  </a:spcAft>
                  <a:buClr>
                    <a:schemeClr val="tx1"/>
                  </a:buClr>
                  <a:buSzPct val="100000"/>
                  <a:buChar char="–"/>
                  <a:defRPr kumimoji="1">
                    <a:solidFill>
                      <a:schemeClr val="tx1"/>
                    </a:solidFill>
                    <a:latin typeface="+mn-lt"/>
                  </a:defRPr>
                </a:lvl9pPr>
              </a:lstStyle>
              <a:p>
                <a:r>
                  <a:rPr lang="en-US" altLang="zh-CN" kern="0" dirty="0">
                    <a:solidFill>
                      <a:srgbClr val="003399"/>
                    </a:solidFill>
                  </a:rPr>
                  <a:t>The only problem might be that ancestors of </a:t>
                </a:r>
                <a14:m>
                  <m:oMath xmlns:m="http://schemas.openxmlformats.org/officeDocument/2006/math">
                    <m:r>
                      <a:rPr lang="en-US" altLang="zh-CN" i="1" kern="0" dirty="0" smtClean="0">
                        <a:solidFill>
                          <a:srgbClr val="003399"/>
                        </a:solidFill>
                        <a:latin typeface="Cambria Math" panose="02040503050406030204" pitchFamily="18" charset="0"/>
                      </a:rPr>
                      <m:t>𝑖</m:t>
                    </m:r>
                  </m:oMath>
                </a14:m>
                <a:r>
                  <a:rPr lang="en-US" altLang="zh-CN" kern="0" dirty="0">
                    <a:solidFill>
                      <a:srgbClr val="003399"/>
                    </a:solidFill>
                  </a:rPr>
                  <a:t> might have values that are </a:t>
                </a:r>
                <a:r>
                  <a:rPr lang="en-US" altLang="zh-CN" b="1" kern="0" dirty="0">
                    <a:solidFill>
                      <a:srgbClr val="003399"/>
                    </a:solidFill>
                  </a:rPr>
                  <a:t>greater</a:t>
                </a:r>
                <a:r>
                  <a:rPr lang="en-US" altLang="zh-CN" kern="0" dirty="0">
                    <a:solidFill>
                      <a:srgbClr val="003399"/>
                    </a:solidFill>
                  </a:rPr>
                  <a:t> than </a:t>
                </a:r>
                <a14:m>
                  <m:oMath xmlns:m="http://schemas.openxmlformats.org/officeDocument/2006/math">
                    <m:r>
                      <a:rPr lang="en-US" altLang="zh-CN" i="1" kern="0" dirty="0" smtClean="0">
                        <a:solidFill>
                          <a:srgbClr val="003399"/>
                        </a:solidFill>
                        <a:latin typeface="Cambria Math" panose="02040503050406030204" pitchFamily="18" charset="0"/>
                      </a:rPr>
                      <m:t>𝐴</m:t>
                    </m:r>
                    <m:r>
                      <a:rPr lang="en-US" altLang="zh-CN" i="1" kern="0" dirty="0" smtClean="0">
                        <a:solidFill>
                          <a:srgbClr val="003399"/>
                        </a:solidFill>
                        <a:latin typeface="Cambria Math" panose="02040503050406030204" pitchFamily="18" charset="0"/>
                      </a:rPr>
                      <m:t>[</m:t>
                    </m:r>
                    <m:r>
                      <a:rPr lang="en-US" altLang="zh-CN" i="1" kern="0" dirty="0" err="1" smtClean="0">
                        <a:solidFill>
                          <a:srgbClr val="003399"/>
                        </a:solidFill>
                        <a:latin typeface="Cambria Math" panose="02040503050406030204" pitchFamily="18" charset="0"/>
                      </a:rPr>
                      <m:t>𝑖</m:t>
                    </m:r>
                    <m:r>
                      <a:rPr lang="en-US" altLang="zh-CN" i="1" kern="0" dirty="0" smtClean="0">
                        <a:solidFill>
                          <a:srgbClr val="003399"/>
                        </a:solidFill>
                        <a:latin typeface="Cambria Math" panose="02040503050406030204" pitchFamily="18" charset="0"/>
                      </a:rPr>
                      <m:t>]</m:t>
                    </m:r>
                  </m:oMath>
                </a14:m>
                <a:r>
                  <a:rPr lang="en-US" altLang="zh-CN" kern="0" dirty="0">
                    <a:solidFill>
                      <a:srgbClr val="003399"/>
                    </a:solidFill>
                  </a:rPr>
                  <a:t>. </a:t>
                </a:r>
                <a:br>
                  <a:rPr lang="en-US" altLang="zh-CN" kern="0" dirty="0">
                    <a:solidFill>
                      <a:srgbClr val="003399"/>
                    </a:solidFill>
                  </a:rPr>
                </a:br>
                <a:r>
                  <a:rPr lang="en-US" altLang="zh-CN" kern="0" dirty="0">
                    <a:solidFill>
                      <a:srgbClr val="003399"/>
                    </a:solidFill>
                  </a:rPr>
                  <a:t>We can</a:t>
                </a:r>
                <a:r>
                  <a:rPr lang="en-US" altLang="zh-CN" kern="0" dirty="0">
                    <a:solidFill>
                      <a:srgbClr val="003399"/>
                    </a:solidFill>
                    <a:cs typeface="Calibri" panose="020F0502020204030204" pitchFamily="34" charset="0"/>
                  </a:rPr>
                  <a:t> fix</a:t>
                </a:r>
                <a:r>
                  <a:rPr lang="en-US" altLang="zh-CN" kern="0" dirty="0">
                    <a:solidFill>
                      <a:srgbClr val="003399"/>
                    </a:solidFill>
                  </a:rPr>
                  <a:t> this by </a:t>
                </a:r>
                <a:r>
                  <a:rPr lang="en-US" altLang="zh-CN" i="1" kern="0" dirty="0">
                    <a:solidFill>
                      <a:srgbClr val="003399"/>
                    </a:solidFill>
                  </a:rPr>
                  <a:t>bubbling</a:t>
                </a:r>
                <a:r>
                  <a:rPr lang="en-US" altLang="zh-CN" kern="0" dirty="0">
                    <a:solidFill>
                      <a:srgbClr val="003399"/>
                    </a:solidFill>
                  </a:rPr>
                  <a:t> </a:t>
                </a:r>
                <a14:m>
                  <m:oMath xmlns:m="http://schemas.openxmlformats.org/officeDocument/2006/math">
                    <m:r>
                      <a:rPr lang="en-US" altLang="zh-CN" i="1" kern="0" dirty="0" smtClean="0">
                        <a:solidFill>
                          <a:srgbClr val="003399"/>
                        </a:solidFill>
                        <a:latin typeface="Cambria Math" panose="02040503050406030204" pitchFamily="18" charset="0"/>
                      </a:rPr>
                      <m:t>𝐴</m:t>
                    </m:r>
                    <m:r>
                      <a:rPr lang="en-US" altLang="zh-CN" i="1" kern="0" dirty="0">
                        <a:solidFill>
                          <a:srgbClr val="003399"/>
                        </a:solidFill>
                        <a:latin typeface="Cambria Math" panose="02040503050406030204" pitchFamily="18" charset="0"/>
                      </a:rPr>
                      <m:t>[</m:t>
                    </m:r>
                    <m:r>
                      <a:rPr lang="en-US" altLang="zh-CN" i="1" kern="0" dirty="0" err="1" smtClean="0">
                        <a:solidFill>
                          <a:srgbClr val="003399"/>
                        </a:solidFill>
                        <a:latin typeface="Cambria Math" panose="02040503050406030204" pitchFamily="18" charset="0"/>
                      </a:rPr>
                      <m:t>𝑖</m:t>
                    </m:r>
                    <m:r>
                      <a:rPr lang="en-US" altLang="zh-CN" i="1" kern="0" dirty="0" smtClean="0">
                        <a:solidFill>
                          <a:srgbClr val="003399"/>
                        </a:solidFill>
                        <a:latin typeface="Cambria Math" panose="02040503050406030204" pitchFamily="18" charset="0"/>
                      </a:rPr>
                      <m:t>]</m:t>
                    </m:r>
                  </m:oMath>
                </a14:m>
                <a:r>
                  <a:rPr lang="en-US" altLang="zh-CN" kern="0" dirty="0">
                    <a:solidFill>
                      <a:srgbClr val="003399"/>
                    </a:solidFill>
                  </a:rPr>
                  <a:t> up to its proper value.</a:t>
                </a:r>
              </a:p>
            </p:txBody>
          </p:sp>
        </mc:Choice>
        <mc:Fallback xmlns="">
          <p:sp>
            <p:nvSpPr>
              <p:cNvPr id="10" name="内容占位符 2">
                <a:extLst>
                  <a:ext uri="{FF2B5EF4-FFF2-40B4-BE49-F238E27FC236}">
                    <a16:creationId xmlns:a16="http://schemas.microsoft.com/office/drawing/2014/main" id="{671524AD-BFAC-4B61-B5B2-E68A01E1EF91}"/>
                  </a:ext>
                </a:extLst>
              </p:cNvPr>
              <p:cNvSpPr txBox="1">
                <a:spLocks noRot="1" noChangeAspect="1" noMove="1" noResize="1" noEditPoints="1" noAdjustHandles="1" noChangeArrowheads="1" noChangeShapeType="1" noTextEdit="1"/>
              </p:cNvSpPr>
              <p:nvPr/>
            </p:nvSpPr>
            <p:spPr bwMode="auto">
              <a:xfrm>
                <a:off x="609600" y="5099661"/>
                <a:ext cx="7848600" cy="1282700"/>
              </a:xfrm>
              <a:prstGeom prst="rect">
                <a:avLst/>
              </a:prstGeom>
              <a:blipFill>
                <a:blip r:embed="rId3"/>
                <a:stretch>
                  <a:fillRect l="-1009" t="-3333"/>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r>
                  <a:rPr lang="en-US">
                    <a:noFill/>
                  </a:rPr>
                  <a:t> </a:t>
                </a:r>
              </a:p>
            </p:txBody>
          </p:sp>
        </mc:Fallback>
      </mc:AlternateContent>
    </p:spTree>
    <p:extLst>
      <p:ext uri="{BB962C8B-B14F-4D97-AF65-F5344CB8AC3E}">
        <p14:creationId xmlns:p14="http://schemas.microsoft.com/office/powerpoint/2010/main" val="16789856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0"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36EA3B8-2514-4ACD-BBDC-F32548F14DD9}"/>
              </a:ext>
            </a:extLst>
          </p:cNvPr>
          <p:cNvSpPr>
            <a:spLocks noGrp="1"/>
          </p:cNvSpPr>
          <p:nvPr>
            <p:ph type="title"/>
          </p:nvPr>
        </p:nvSpPr>
        <p:spPr/>
        <p:txBody>
          <a:bodyPr/>
          <a:lstStyle/>
          <a:p>
            <a:r>
              <a:rPr lang="en-US" altLang="zh-CN" dirty="0"/>
              <a:t>Solution 4</a:t>
            </a:r>
            <a:endParaRPr lang="zh-CN" altLang="en-US" dirty="0"/>
          </a:p>
        </p:txBody>
      </p:sp>
      <p:sp>
        <p:nvSpPr>
          <p:cNvPr id="4" name="灯片编号占位符 3">
            <a:extLst>
              <a:ext uri="{FF2B5EF4-FFF2-40B4-BE49-F238E27FC236}">
                <a16:creationId xmlns:a16="http://schemas.microsoft.com/office/drawing/2014/main" id="{8B96F3D4-9A6F-422E-8E7B-B8417362DD7D}"/>
              </a:ext>
            </a:extLst>
          </p:cNvPr>
          <p:cNvSpPr>
            <a:spLocks noGrp="1"/>
          </p:cNvSpPr>
          <p:nvPr>
            <p:ph type="sldNum" sz="quarter" idx="10"/>
          </p:nvPr>
        </p:nvSpPr>
        <p:spPr/>
        <p:txBody>
          <a:bodyPr/>
          <a:lstStyle/>
          <a:p>
            <a:fld id="{2783EFA4-6284-4AB8-B3E7-5E7F2FB51AB8}" type="slidenum">
              <a:rPr lang="en-US" altLang="en-US" smtClean="0"/>
              <a:pPr/>
              <a:t>25</a:t>
            </a:fld>
            <a:endParaRPr lang="en-US" altLang="en-US" dirty="0"/>
          </a:p>
        </p:txBody>
      </p:sp>
      <p:grpSp>
        <p:nvGrpSpPr>
          <p:cNvPr id="8" name="组合 7">
            <a:extLst>
              <a:ext uri="{FF2B5EF4-FFF2-40B4-BE49-F238E27FC236}">
                <a16:creationId xmlns:a16="http://schemas.microsoft.com/office/drawing/2014/main" id="{68E96597-8ED4-47E4-B4C6-A0C30F8CD586}"/>
              </a:ext>
            </a:extLst>
          </p:cNvPr>
          <p:cNvGrpSpPr/>
          <p:nvPr/>
        </p:nvGrpSpPr>
        <p:grpSpPr>
          <a:xfrm>
            <a:off x="609600" y="1475218"/>
            <a:ext cx="7793064" cy="4246117"/>
            <a:chOff x="609600" y="2131017"/>
            <a:chExt cx="7793064" cy="4246117"/>
          </a:xfrm>
        </p:grpSpPr>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AD5B2624-8EF5-45A6-BBC2-B62DBB06EA34}"/>
                    </a:ext>
                  </a:extLst>
                </p:cNvPr>
                <p:cNvSpPr txBox="1"/>
                <p:nvPr/>
              </p:nvSpPr>
              <p:spPr>
                <a:xfrm>
                  <a:off x="609600" y="2131017"/>
                  <a:ext cx="7793064" cy="4246117"/>
                </a:xfrm>
                <a:prstGeom prst="rect">
                  <a:avLst/>
                </a:prstGeom>
                <a:noFill/>
                <a:ln w="38100">
                  <a:solidFill>
                    <a:schemeClr val="tx1"/>
                  </a:solidFill>
                </a:ln>
                <a:scene3d>
                  <a:camera prst="orthographicFront"/>
                  <a:lightRig rig="threePt" dir="t"/>
                </a:scene3d>
                <a:sp3d>
                  <a:bevelT/>
                </a:sp3d>
              </p:spPr>
              <p:txBody>
                <a:bodyPr wrap="square" lIns="360000" tIns="180000" rIns="360000" bIns="180000" rtlCol="0">
                  <a:spAutoFit/>
                </a:bodyPr>
                <a:lstStyle/>
                <a:p>
                  <a:r>
                    <a:rPr lang="en-US" altLang="zh-CN" sz="2200" b="1" dirty="0">
                      <a:latin typeface="Calibri" panose="020F0502020204030204" pitchFamily="34" charset="0"/>
                      <a:cs typeface="Calibri" panose="020F0502020204030204" pitchFamily="34" charset="0"/>
                    </a:rPr>
                    <a:t>begin</a:t>
                  </a:r>
                </a:p>
                <a:p>
                  <a:r>
                    <a:rPr lang="en-US" altLang="zh-CN" sz="2200" b="1" dirty="0">
                      <a:latin typeface="Calibri" panose="020F0502020204030204" pitchFamily="34" charset="0"/>
                      <a:cs typeface="Calibri" panose="020F0502020204030204" pitchFamily="34" charset="0"/>
                    </a:rPr>
                    <a:t>      if </a:t>
                  </a:r>
                  <a14:m>
                    <m:oMath xmlns:m="http://schemas.openxmlformats.org/officeDocument/2006/math">
                      <m:r>
                        <a:rPr lang="en-US" altLang="zh-CN" sz="2200" b="0" i="1" smtClean="0">
                          <a:latin typeface="Cambria Math" panose="02040503050406030204" pitchFamily="18" charset="0"/>
                          <a:cs typeface="Calibri" panose="020F0502020204030204" pitchFamily="34" charset="0"/>
                        </a:rPr>
                        <m:t>𝑥</m:t>
                      </m:r>
                      <m:r>
                        <a:rPr lang="en-US" altLang="zh-CN" sz="2200" b="0" i="1" smtClean="0">
                          <a:latin typeface="Cambria Math" panose="02040503050406030204" pitchFamily="18" charset="0"/>
                          <a:cs typeface="Calibri" panose="020F0502020204030204" pitchFamily="34" charset="0"/>
                        </a:rPr>
                        <m:t>&lt;</m:t>
                      </m:r>
                      <m:r>
                        <a:rPr lang="en-US" altLang="zh-CN" sz="2200" b="0" i="1" smtClean="0">
                          <a:latin typeface="Cambria Math" panose="02040503050406030204" pitchFamily="18" charset="0"/>
                          <a:cs typeface="Calibri" panose="020F0502020204030204" pitchFamily="34" charset="0"/>
                        </a:rPr>
                        <m:t>𝐴</m:t>
                      </m:r>
                      <m:r>
                        <a:rPr lang="en-US" altLang="zh-CN" sz="2200" b="0" i="1" smtClean="0">
                          <a:latin typeface="Cambria Math" panose="02040503050406030204" pitchFamily="18" charset="0"/>
                          <a:cs typeface="Calibri" panose="020F0502020204030204" pitchFamily="34" charset="0"/>
                        </a:rPr>
                        <m:t>[</m:t>
                      </m:r>
                      <m:r>
                        <a:rPr lang="en-US" altLang="zh-CN" sz="2200" b="0" i="1" smtClean="0">
                          <a:latin typeface="Cambria Math" panose="02040503050406030204" pitchFamily="18" charset="0"/>
                          <a:cs typeface="Calibri" panose="020F0502020204030204" pitchFamily="34" charset="0"/>
                        </a:rPr>
                        <m:t>𝑖</m:t>
                      </m:r>
                      <m:r>
                        <a:rPr lang="en-US" altLang="zh-CN" sz="2200" b="0" i="1" smtClean="0">
                          <a:latin typeface="Cambria Math" panose="02040503050406030204" pitchFamily="18" charset="0"/>
                          <a:cs typeface="Calibri" panose="020F0502020204030204" pitchFamily="34" charset="0"/>
                        </a:rPr>
                        <m:t>]</m:t>
                      </m:r>
                    </m:oMath>
                  </a14:m>
                  <a:endParaRPr lang="en-US" altLang="zh-CN" sz="2200" dirty="0">
                    <a:latin typeface="Calibri" panose="020F0502020204030204" pitchFamily="34" charset="0"/>
                    <a:cs typeface="Calibri" panose="020F0502020204030204" pitchFamily="34" charset="0"/>
                  </a:endParaRPr>
                </a:p>
                <a:p>
                  <a:r>
                    <a:rPr lang="en-US" altLang="zh-CN" sz="2200" dirty="0">
                      <a:latin typeface="Calibri" panose="020F0502020204030204" pitchFamily="34" charset="0"/>
                      <a:cs typeface="Calibri" panose="020F0502020204030204" pitchFamily="34" charset="0"/>
                    </a:rPr>
                    <a:t>            </a:t>
                  </a:r>
                  <a14:m>
                    <m:oMath xmlns:m="http://schemas.openxmlformats.org/officeDocument/2006/math">
                      <m:r>
                        <a:rPr lang="en-US" altLang="zh-CN" sz="2200" i="1" dirty="0" smtClean="0">
                          <a:latin typeface="Cambria Math" panose="02040503050406030204" pitchFamily="18" charset="0"/>
                          <a:cs typeface="Calibri" panose="020F0502020204030204" pitchFamily="34" charset="0"/>
                        </a:rPr>
                        <m:t>𝐴</m:t>
                      </m:r>
                      <m:d>
                        <m:dPr>
                          <m:begChr m:val="["/>
                          <m:endChr m:val="]"/>
                          <m:ctrlPr>
                            <a:rPr lang="en-US" altLang="zh-CN" sz="2200" i="1" dirty="0" smtClean="0">
                              <a:latin typeface="Cambria Math" panose="02040503050406030204" pitchFamily="18" charset="0"/>
                              <a:cs typeface="Calibri" panose="020F0502020204030204" pitchFamily="34" charset="0"/>
                            </a:rPr>
                          </m:ctrlPr>
                        </m:dPr>
                        <m:e>
                          <m:r>
                            <a:rPr lang="en-US" altLang="zh-CN" sz="2200" i="1" dirty="0" err="1" smtClean="0">
                              <a:latin typeface="Cambria Math" panose="02040503050406030204" pitchFamily="18" charset="0"/>
                              <a:cs typeface="Calibri" panose="020F0502020204030204" pitchFamily="34" charset="0"/>
                            </a:rPr>
                            <m:t>𝑖</m:t>
                          </m:r>
                        </m:e>
                      </m:d>
                      <m:r>
                        <a:rPr lang="en-US" altLang="zh-CN" sz="2200" i="1" dirty="0" smtClean="0">
                          <a:latin typeface="Cambria Math" panose="02040503050406030204" pitchFamily="18" charset="0"/>
                          <a:cs typeface="Calibri" panose="020F0502020204030204" pitchFamily="34" charset="0"/>
                        </a:rPr>
                        <m:t>=</m:t>
                      </m:r>
                      <m:r>
                        <a:rPr lang="en-US" altLang="zh-CN" sz="2200" i="1" dirty="0" smtClean="0">
                          <a:latin typeface="Cambria Math" panose="02040503050406030204" pitchFamily="18" charset="0"/>
                          <a:cs typeface="Calibri" panose="020F0502020204030204" pitchFamily="34" charset="0"/>
                        </a:rPr>
                        <m:t>𝑥</m:t>
                      </m:r>
                      <m:r>
                        <a:rPr lang="en-US" altLang="zh-CN" sz="2200" i="1" dirty="0" smtClean="0">
                          <a:latin typeface="Cambria Math" panose="02040503050406030204" pitchFamily="18" charset="0"/>
                          <a:cs typeface="Calibri" panose="020F0502020204030204" pitchFamily="34" charset="0"/>
                        </a:rPr>
                        <m:t>; </m:t>
                      </m:r>
                    </m:oMath>
                  </a14:m>
                  <a:endParaRPr lang="en-US" altLang="zh-CN" sz="2200" i="1" dirty="0">
                    <a:latin typeface="Cambria Math" panose="02040503050406030204" pitchFamily="18" charset="0"/>
                    <a:cs typeface="Calibri" panose="020F0502020204030204" pitchFamily="34" charset="0"/>
                  </a:endParaRPr>
                </a:p>
                <a:p>
                  <a:r>
                    <a:rPr lang="en-US" altLang="zh-CN" sz="2200" dirty="0">
                      <a:cs typeface="Calibri" panose="020F0502020204030204" pitchFamily="34" charset="0"/>
                    </a:rPr>
                    <a:t>     </a:t>
                  </a:r>
                  <a14:m>
                    <m:oMath xmlns:m="http://schemas.openxmlformats.org/officeDocument/2006/math">
                      <m:r>
                        <a:rPr lang="en-US" altLang="zh-CN" sz="2200" i="1" dirty="0" smtClean="0">
                          <a:latin typeface="Cambria Math" panose="02040503050406030204" pitchFamily="18" charset="0"/>
                          <a:cs typeface="Calibri" panose="020F0502020204030204" pitchFamily="34" charset="0"/>
                        </a:rPr>
                        <m:t>𝑗</m:t>
                      </m:r>
                      <m:r>
                        <a:rPr lang="en-US" altLang="zh-CN" sz="2200" i="1" dirty="0" smtClean="0">
                          <a:latin typeface="Cambria Math" panose="02040503050406030204" pitchFamily="18" charset="0"/>
                          <a:cs typeface="Calibri" panose="020F0502020204030204" pitchFamily="34" charset="0"/>
                        </a:rPr>
                        <m:t>=</m:t>
                      </m:r>
                      <m:r>
                        <a:rPr lang="en-US" altLang="zh-CN" sz="2200" i="1" dirty="0" err="1" smtClean="0">
                          <a:latin typeface="Cambria Math" panose="02040503050406030204" pitchFamily="18" charset="0"/>
                          <a:cs typeface="Calibri" panose="020F0502020204030204" pitchFamily="34" charset="0"/>
                        </a:rPr>
                        <m:t>𝑖</m:t>
                      </m:r>
                      <m:r>
                        <a:rPr lang="en-US" altLang="zh-CN" sz="2200" i="1" dirty="0" smtClean="0">
                          <a:latin typeface="Cambria Math" panose="02040503050406030204" pitchFamily="18" charset="0"/>
                          <a:cs typeface="Calibri" panose="020F0502020204030204" pitchFamily="34" charset="0"/>
                        </a:rPr>
                        <m:t>;</m:t>
                      </m:r>
                    </m:oMath>
                  </a14:m>
                  <a:endParaRPr lang="en-US" altLang="zh-CN" sz="2200" dirty="0">
                    <a:latin typeface="Calibri" panose="020F0502020204030204" pitchFamily="34" charset="0"/>
                    <a:cs typeface="Calibri" panose="020F0502020204030204" pitchFamily="34" charset="0"/>
                  </a:endParaRPr>
                </a:p>
                <a:p>
                  <a:r>
                    <a:rPr lang="en-US" altLang="zh-CN" sz="2200" dirty="0">
                      <a:latin typeface="Calibri" panose="020F0502020204030204" pitchFamily="34" charset="0"/>
                      <a:cs typeface="Calibri" panose="020F0502020204030204" pitchFamily="34" charset="0"/>
                    </a:rPr>
                    <a:t>      </a:t>
                  </a:r>
                  <a:r>
                    <a:rPr lang="en-US" altLang="zh-CN" sz="2200" b="1" dirty="0">
                      <a:latin typeface="Calibri" panose="020F0502020204030204" pitchFamily="34" charset="0"/>
                      <a:cs typeface="Calibri" panose="020F0502020204030204" pitchFamily="34" charset="0"/>
                    </a:rPr>
                    <a:t>while </a:t>
                  </a:r>
                  <a:r>
                    <a:rPr lang="en-US" altLang="zh-CN" sz="2200" dirty="0">
                      <a:latin typeface="Calibri" panose="020F0502020204030204" pitchFamily="34" charset="0"/>
                      <a:cs typeface="Calibri" panose="020F0502020204030204" pitchFamily="34" charset="0"/>
                    </a:rPr>
                    <a:t> </a:t>
                  </a:r>
                  <a14:m>
                    <m:oMath xmlns:m="http://schemas.openxmlformats.org/officeDocument/2006/math">
                      <m:r>
                        <a:rPr lang="en-US" altLang="zh-CN" sz="2200" b="0" i="1" smtClean="0">
                          <a:latin typeface="Cambria Math" panose="02040503050406030204" pitchFamily="18" charset="0"/>
                          <a:cs typeface="Calibri" panose="020F0502020204030204" pitchFamily="34" charset="0"/>
                        </a:rPr>
                        <m:t>𝐴</m:t>
                      </m:r>
                      <m:d>
                        <m:dPr>
                          <m:begChr m:val="["/>
                          <m:endChr m:val="]"/>
                          <m:ctrlPr>
                            <a:rPr lang="en-US" altLang="zh-CN" sz="2200" b="0" i="1" smtClean="0">
                              <a:latin typeface="Cambria Math" panose="02040503050406030204" pitchFamily="18" charset="0"/>
                              <a:cs typeface="Calibri" panose="020F0502020204030204" pitchFamily="34" charset="0"/>
                            </a:rPr>
                          </m:ctrlPr>
                        </m:dPr>
                        <m:e>
                          <m:r>
                            <a:rPr lang="en-US" altLang="zh-CN" sz="2200" b="0" i="1" smtClean="0">
                              <a:latin typeface="Cambria Math" panose="02040503050406030204" pitchFamily="18" charset="0"/>
                              <a:cs typeface="Calibri" panose="020F0502020204030204" pitchFamily="34" charset="0"/>
                            </a:rPr>
                            <m:t>𝑗</m:t>
                          </m:r>
                        </m:e>
                      </m:d>
                      <m:r>
                        <a:rPr lang="en-US" altLang="zh-CN" sz="2200" b="0" i="1" smtClean="0">
                          <a:latin typeface="Cambria Math" panose="02040503050406030204" pitchFamily="18" charset="0"/>
                          <a:cs typeface="Calibri" panose="020F0502020204030204" pitchFamily="34" charset="0"/>
                        </a:rPr>
                        <m:t>&lt;</m:t>
                      </m:r>
                      <m:r>
                        <a:rPr lang="en-US" altLang="zh-CN" sz="2200" b="0" i="1" smtClean="0">
                          <a:latin typeface="Cambria Math" panose="02040503050406030204" pitchFamily="18" charset="0"/>
                          <a:cs typeface="Calibri" panose="020F0502020204030204" pitchFamily="34" charset="0"/>
                        </a:rPr>
                        <m:t>𝐴</m:t>
                      </m:r>
                      <m:r>
                        <a:rPr lang="en-US" altLang="zh-CN" sz="2200" b="0" i="1" smtClean="0">
                          <a:latin typeface="Cambria Math" panose="02040503050406030204" pitchFamily="18" charset="0"/>
                          <a:cs typeface="Calibri" panose="020F0502020204030204" pitchFamily="34" charset="0"/>
                        </a:rPr>
                        <m:t>[</m:t>
                      </m:r>
                      <m:d>
                        <m:dPr>
                          <m:begChr m:val="⌊"/>
                          <m:endChr m:val="⌋"/>
                          <m:ctrlPr>
                            <a:rPr lang="en-US" altLang="zh-CN" sz="2200" b="0" i="1" smtClean="0">
                              <a:latin typeface="Cambria Math" panose="02040503050406030204" pitchFamily="18" charset="0"/>
                              <a:cs typeface="Calibri" panose="020F0502020204030204" pitchFamily="34" charset="0"/>
                            </a:rPr>
                          </m:ctrlPr>
                        </m:dPr>
                        <m:e>
                          <m:f>
                            <m:fPr>
                              <m:ctrlPr>
                                <a:rPr lang="en-US" altLang="zh-CN" sz="2200" b="0" i="1" smtClean="0">
                                  <a:latin typeface="Cambria Math" panose="02040503050406030204" pitchFamily="18" charset="0"/>
                                  <a:cs typeface="Calibri" panose="020F0502020204030204" pitchFamily="34" charset="0"/>
                                </a:rPr>
                              </m:ctrlPr>
                            </m:fPr>
                            <m:num>
                              <m:r>
                                <a:rPr lang="en-US" altLang="zh-CN" sz="2200" b="0" i="1" smtClean="0">
                                  <a:latin typeface="Cambria Math" panose="02040503050406030204" pitchFamily="18" charset="0"/>
                                  <a:cs typeface="Calibri" panose="020F0502020204030204" pitchFamily="34" charset="0"/>
                                </a:rPr>
                                <m:t>𝑗</m:t>
                              </m:r>
                            </m:num>
                            <m:den>
                              <m:r>
                                <a:rPr lang="en-US" altLang="zh-CN" sz="2200" b="0" i="1" smtClean="0">
                                  <a:latin typeface="Cambria Math" panose="02040503050406030204" pitchFamily="18" charset="0"/>
                                  <a:cs typeface="Calibri" panose="020F0502020204030204" pitchFamily="34" charset="0"/>
                                </a:rPr>
                                <m:t>2</m:t>
                              </m:r>
                            </m:den>
                          </m:f>
                        </m:e>
                      </m:d>
                      <m:r>
                        <a:rPr lang="en-US" altLang="zh-CN" sz="2200" b="0" i="1" smtClean="0">
                          <a:latin typeface="Cambria Math" panose="02040503050406030204" pitchFamily="18" charset="0"/>
                          <a:cs typeface="Calibri" panose="020F0502020204030204" pitchFamily="34" charset="0"/>
                        </a:rPr>
                        <m:t>]</m:t>
                      </m:r>
                    </m:oMath>
                  </a14:m>
                  <a:r>
                    <a:rPr lang="zh-CN" altLang="en-US" sz="2200" dirty="0">
                      <a:latin typeface="Calibri" panose="020F0502020204030204" pitchFamily="34" charset="0"/>
                      <a:cs typeface="Calibri" panose="020F0502020204030204" pitchFamily="34" charset="0"/>
                    </a:rPr>
                    <a:t>  </a:t>
                  </a:r>
                  <a:r>
                    <a:rPr lang="en-US" altLang="zh-CN" sz="2200" b="1" dirty="0">
                      <a:latin typeface="Calibri" panose="020F0502020204030204" pitchFamily="34" charset="0"/>
                      <a:cs typeface="Calibri" panose="020F0502020204030204" pitchFamily="34" charset="0"/>
                    </a:rPr>
                    <a:t>and </a:t>
                  </a:r>
                  <a14:m>
                    <m:oMath xmlns:m="http://schemas.openxmlformats.org/officeDocument/2006/math">
                      <m:r>
                        <a:rPr lang="en-US" altLang="zh-CN" sz="2200" b="0" i="1" smtClean="0">
                          <a:latin typeface="Cambria Math" panose="02040503050406030204" pitchFamily="18" charset="0"/>
                          <a:cs typeface="Calibri" panose="020F0502020204030204" pitchFamily="34" charset="0"/>
                        </a:rPr>
                        <m:t> </m:t>
                      </m:r>
                      <m:r>
                        <a:rPr lang="en-US" altLang="zh-CN" sz="2200" b="0" i="1" smtClean="0">
                          <a:latin typeface="Cambria Math" panose="02040503050406030204" pitchFamily="18" charset="0"/>
                          <a:cs typeface="Calibri" panose="020F0502020204030204" pitchFamily="34" charset="0"/>
                        </a:rPr>
                        <m:t>𝑗</m:t>
                      </m:r>
                      <m:r>
                        <a:rPr lang="en-US" altLang="zh-CN" sz="2200" b="0" i="1" smtClean="0">
                          <a:latin typeface="Cambria Math" panose="02040503050406030204" pitchFamily="18" charset="0"/>
                          <a:cs typeface="Calibri" panose="020F0502020204030204" pitchFamily="34" charset="0"/>
                        </a:rPr>
                        <m:t>&gt;1</m:t>
                      </m:r>
                    </m:oMath>
                  </a14:m>
                  <a:r>
                    <a:rPr lang="en-US" altLang="zh-CN" sz="2200" dirty="0">
                      <a:latin typeface="Calibri" panose="020F0502020204030204" pitchFamily="34" charset="0"/>
                      <a:cs typeface="Calibri" panose="020F0502020204030204" pitchFamily="34" charset="0"/>
                    </a:rPr>
                    <a:t>  </a:t>
                  </a:r>
                  <a:r>
                    <a:rPr lang="en-US" altLang="zh-CN" sz="2200" b="1" dirty="0">
                      <a:latin typeface="Calibri" panose="020F0502020204030204" pitchFamily="34" charset="0"/>
                      <a:cs typeface="Calibri" panose="020F0502020204030204" pitchFamily="34" charset="0"/>
                    </a:rPr>
                    <a:t>do</a:t>
                  </a:r>
                </a:p>
                <a:p>
                  <a:r>
                    <a:rPr lang="en-US" altLang="zh-CN" sz="2200" dirty="0">
                      <a:latin typeface="Calibri" panose="020F0502020204030204" pitchFamily="34" charset="0"/>
                      <a:cs typeface="Calibri" panose="020F0502020204030204" pitchFamily="34" charset="0"/>
                    </a:rPr>
                    <a:t>            </a:t>
                  </a:r>
                  <a:r>
                    <a:rPr lang="en-US" altLang="zh-CN" sz="2200" dirty="0">
                      <a:solidFill>
                        <a:srgbClr val="FF0000"/>
                      </a:solidFill>
                      <a:latin typeface="Calibri" panose="020F0502020204030204" pitchFamily="34" charset="0"/>
                      <a:cs typeface="Calibri" panose="020F0502020204030204" pitchFamily="34" charset="0"/>
                    </a:rPr>
                    <a:t>// </a:t>
                  </a:r>
                  <a14:m>
                    <m:oMath xmlns:m="http://schemas.openxmlformats.org/officeDocument/2006/math">
                      <m:r>
                        <a:rPr lang="en-US" altLang="zh-CN" sz="2200" b="0" i="1" smtClean="0">
                          <a:solidFill>
                            <a:srgbClr val="FF0000"/>
                          </a:solidFill>
                          <a:latin typeface="Cambria Math" panose="02040503050406030204" pitchFamily="18" charset="0"/>
                          <a:cs typeface="Calibri" panose="020F0502020204030204" pitchFamily="34" charset="0"/>
                        </a:rPr>
                        <m:t>𝐴</m:t>
                      </m:r>
                      <m:r>
                        <a:rPr lang="en-US" altLang="zh-CN" sz="2200" b="0" i="1" smtClean="0">
                          <a:solidFill>
                            <a:srgbClr val="FF0000"/>
                          </a:solidFill>
                          <a:latin typeface="Cambria Math" panose="02040503050406030204" pitchFamily="18" charset="0"/>
                          <a:cs typeface="Calibri" panose="020F0502020204030204" pitchFamily="34" charset="0"/>
                        </a:rPr>
                        <m:t>[</m:t>
                      </m:r>
                      <m:r>
                        <a:rPr lang="en-US" altLang="zh-CN" sz="2200" b="0" i="1" smtClean="0">
                          <a:solidFill>
                            <a:srgbClr val="FF0000"/>
                          </a:solidFill>
                          <a:latin typeface="Cambria Math" panose="02040503050406030204" pitchFamily="18" charset="0"/>
                          <a:cs typeface="Calibri" panose="020F0502020204030204" pitchFamily="34" charset="0"/>
                        </a:rPr>
                        <m:t>𝑗</m:t>
                      </m:r>
                      <m:r>
                        <a:rPr lang="en-US" altLang="zh-CN" sz="2200" b="0" i="1" smtClean="0">
                          <a:solidFill>
                            <a:srgbClr val="FF0000"/>
                          </a:solidFill>
                          <a:latin typeface="Cambria Math" panose="02040503050406030204" pitchFamily="18" charset="0"/>
                          <a:cs typeface="Calibri" panose="020F0502020204030204" pitchFamily="34" charset="0"/>
                        </a:rPr>
                        <m:t>]</m:t>
                      </m:r>
                    </m:oMath>
                  </a14:m>
                  <a:r>
                    <a:rPr lang="zh-CN" altLang="en-US" sz="2200" dirty="0">
                      <a:solidFill>
                        <a:srgbClr val="FF0000"/>
                      </a:solidFill>
                      <a:latin typeface="Calibri" panose="020F0502020204030204" pitchFamily="34" charset="0"/>
                      <a:cs typeface="Calibri" panose="020F0502020204030204" pitchFamily="34" charset="0"/>
                    </a:rPr>
                    <a:t> </a:t>
                  </a:r>
                  <a:r>
                    <a:rPr lang="en-US" altLang="zh-CN" sz="2200" dirty="0">
                      <a:solidFill>
                        <a:srgbClr val="FF0000"/>
                      </a:solidFill>
                      <a:latin typeface="Calibri" panose="020F0502020204030204" pitchFamily="34" charset="0"/>
                      <a:cs typeface="Calibri" panose="020F0502020204030204" pitchFamily="34" charset="0"/>
                    </a:rPr>
                    <a:t>is less than its parent</a:t>
                  </a:r>
                  <a:endParaRPr lang="en-US" altLang="zh-CN" sz="2200" dirty="0">
                    <a:latin typeface="Calibri" panose="020F0502020204030204" pitchFamily="34" charset="0"/>
                    <a:cs typeface="Calibri" panose="020F0502020204030204" pitchFamily="34" charset="0"/>
                  </a:endParaRPr>
                </a:p>
                <a:p>
                  <a:r>
                    <a:rPr lang="en-US" altLang="zh-CN" sz="2200" dirty="0">
                      <a:latin typeface="Calibri" panose="020F0502020204030204" pitchFamily="34" charset="0"/>
                      <a:cs typeface="Calibri" panose="020F0502020204030204" pitchFamily="34" charset="0"/>
                    </a:rPr>
                    <a:t>            Swap </a:t>
                  </a:r>
                  <a14:m>
                    <m:oMath xmlns:m="http://schemas.openxmlformats.org/officeDocument/2006/math">
                      <m:r>
                        <a:rPr lang="en-US" altLang="zh-CN" sz="2200" b="0" i="1" smtClean="0">
                          <a:latin typeface="Cambria Math" panose="02040503050406030204" pitchFamily="18" charset="0"/>
                          <a:cs typeface="Calibri" panose="020F0502020204030204" pitchFamily="34" charset="0"/>
                        </a:rPr>
                        <m:t>𝐴</m:t>
                      </m:r>
                      <m:r>
                        <a:rPr lang="en-US" altLang="zh-CN" sz="2200" b="0" i="1" smtClean="0">
                          <a:latin typeface="Cambria Math" panose="02040503050406030204" pitchFamily="18" charset="0"/>
                          <a:cs typeface="Calibri" panose="020F0502020204030204" pitchFamily="34" charset="0"/>
                        </a:rPr>
                        <m:t>[</m:t>
                      </m:r>
                      <m:r>
                        <a:rPr lang="en-US" altLang="zh-CN" sz="2200" b="0" i="1" smtClean="0">
                          <a:latin typeface="Cambria Math" panose="02040503050406030204" pitchFamily="18" charset="0"/>
                          <a:cs typeface="Calibri" panose="020F0502020204030204" pitchFamily="34" charset="0"/>
                        </a:rPr>
                        <m:t>𝑗</m:t>
                      </m:r>
                      <m:r>
                        <a:rPr lang="en-US" altLang="zh-CN" sz="2200" b="0" i="1" smtClean="0">
                          <a:latin typeface="Cambria Math" panose="02040503050406030204" pitchFamily="18" charset="0"/>
                          <a:cs typeface="Calibri" panose="020F0502020204030204" pitchFamily="34" charset="0"/>
                        </a:rPr>
                        <m:t>]</m:t>
                      </m:r>
                    </m:oMath>
                  </a14:m>
                  <a:r>
                    <a:rPr lang="zh-CN" altLang="en-US" sz="2200" dirty="0">
                      <a:latin typeface="Calibri" panose="020F0502020204030204" pitchFamily="34" charset="0"/>
                      <a:cs typeface="Calibri" panose="020F0502020204030204" pitchFamily="34" charset="0"/>
                    </a:rPr>
                    <a:t> </a:t>
                  </a:r>
                  <a:r>
                    <a:rPr lang="en-US" altLang="zh-CN" sz="2200" dirty="0">
                      <a:latin typeface="Calibri" panose="020F0502020204030204" pitchFamily="34" charset="0"/>
                      <a:cs typeface="Calibri" panose="020F0502020204030204" pitchFamily="34" charset="0"/>
                    </a:rPr>
                    <a:t>and </a:t>
                  </a:r>
                  <a14:m>
                    <m:oMath xmlns:m="http://schemas.openxmlformats.org/officeDocument/2006/math">
                      <m:r>
                        <a:rPr lang="en-US" altLang="zh-CN" sz="2200" b="0" i="1" smtClean="0">
                          <a:latin typeface="Cambria Math" panose="02040503050406030204" pitchFamily="18" charset="0"/>
                          <a:cs typeface="Calibri" panose="020F0502020204030204" pitchFamily="34" charset="0"/>
                        </a:rPr>
                        <m:t>𝐴</m:t>
                      </m:r>
                      <m:r>
                        <a:rPr lang="en-US" altLang="zh-CN" sz="2200" b="0" i="1" smtClean="0">
                          <a:latin typeface="Cambria Math" panose="02040503050406030204" pitchFamily="18" charset="0"/>
                          <a:cs typeface="Calibri" panose="020F0502020204030204" pitchFamily="34" charset="0"/>
                        </a:rPr>
                        <m:t>[</m:t>
                      </m:r>
                      <m:d>
                        <m:dPr>
                          <m:begChr m:val="⌊"/>
                          <m:endChr m:val="⌋"/>
                          <m:ctrlPr>
                            <a:rPr lang="en-US" altLang="zh-CN" sz="2200" b="0" i="1" smtClean="0">
                              <a:latin typeface="Cambria Math" panose="02040503050406030204" pitchFamily="18" charset="0"/>
                              <a:cs typeface="Calibri" panose="020F0502020204030204" pitchFamily="34" charset="0"/>
                            </a:rPr>
                          </m:ctrlPr>
                        </m:dPr>
                        <m:e>
                          <m:f>
                            <m:fPr>
                              <m:ctrlPr>
                                <a:rPr lang="en-US" altLang="zh-CN" sz="2200" b="0" i="1" smtClean="0">
                                  <a:latin typeface="Cambria Math" panose="02040503050406030204" pitchFamily="18" charset="0"/>
                                  <a:cs typeface="Calibri" panose="020F0502020204030204" pitchFamily="34" charset="0"/>
                                </a:rPr>
                              </m:ctrlPr>
                            </m:fPr>
                            <m:num>
                              <m:r>
                                <a:rPr lang="en-US" altLang="zh-CN" sz="2200" b="0" i="1" smtClean="0">
                                  <a:latin typeface="Cambria Math" panose="02040503050406030204" pitchFamily="18" charset="0"/>
                                  <a:cs typeface="Calibri" panose="020F0502020204030204" pitchFamily="34" charset="0"/>
                                </a:rPr>
                                <m:t>𝑗</m:t>
                              </m:r>
                            </m:num>
                            <m:den>
                              <m:r>
                                <a:rPr lang="en-US" altLang="zh-CN" sz="2200" b="0" i="1" smtClean="0">
                                  <a:latin typeface="Cambria Math" panose="02040503050406030204" pitchFamily="18" charset="0"/>
                                  <a:cs typeface="Calibri" panose="020F0502020204030204" pitchFamily="34" charset="0"/>
                                </a:rPr>
                                <m:t>2</m:t>
                              </m:r>
                            </m:den>
                          </m:f>
                        </m:e>
                      </m:d>
                      <m:r>
                        <a:rPr lang="en-US" altLang="zh-CN" sz="2200" b="0" i="1" smtClean="0">
                          <a:latin typeface="Cambria Math" panose="02040503050406030204" pitchFamily="18" charset="0"/>
                          <a:cs typeface="Calibri" panose="020F0502020204030204" pitchFamily="34" charset="0"/>
                        </a:rPr>
                        <m:t>]</m:t>
                      </m:r>
                    </m:oMath>
                  </a14:m>
                  <a:r>
                    <a:rPr lang="en-US" altLang="zh-CN" sz="2200" dirty="0">
                      <a:latin typeface="Calibri" panose="020F0502020204030204" pitchFamily="34" charset="0"/>
                      <a:cs typeface="Calibri" panose="020F0502020204030204" pitchFamily="34" charset="0"/>
                    </a:rPr>
                    <a:t>; </a:t>
                  </a:r>
                  <a:r>
                    <a:rPr lang="en-US" altLang="zh-CN" sz="2200" dirty="0">
                      <a:solidFill>
                        <a:srgbClr val="FF0000"/>
                      </a:solidFill>
                      <a:latin typeface="Calibri" panose="020F0502020204030204" pitchFamily="34" charset="0"/>
                      <a:cs typeface="Calibri" panose="020F0502020204030204" pitchFamily="34" charset="0"/>
                    </a:rPr>
                    <a:t>// Bubble Up</a:t>
                  </a:r>
                </a:p>
                <a:p>
                  <a:r>
                    <a:rPr lang="en-US" altLang="zh-CN" sz="2200" dirty="0">
                      <a:latin typeface="Calibri" panose="020F0502020204030204" pitchFamily="34" charset="0"/>
                      <a:cs typeface="Calibri" panose="020F0502020204030204" pitchFamily="34" charset="0"/>
                    </a:rPr>
                    <a:t>            </a:t>
                  </a:r>
                  <a14:m>
                    <m:oMath xmlns:m="http://schemas.openxmlformats.org/officeDocument/2006/math">
                      <m:r>
                        <a:rPr lang="en-US" altLang="zh-CN" sz="2200" b="0" i="1" smtClean="0">
                          <a:latin typeface="Cambria Math" panose="02040503050406030204" pitchFamily="18" charset="0"/>
                          <a:cs typeface="Calibri" panose="020F0502020204030204" pitchFamily="34" charset="0"/>
                        </a:rPr>
                        <m:t>𝑗</m:t>
                      </m:r>
                      <m:r>
                        <a:rPr lang="en-US" altLang="zh-CN" sz="2200" b="0" i="1" smtClean="0">
                          <a:latin typeface="Cambria Math" panose="02040503050406030204" pitchFamily="18" charset="0"/>
                          <a:cs typeface="Calibri" panose="020F0502020204030204" pitchFamily="34" charset="0"/>
                        </a:rPr>
                        <m:t>=</m:t>
                      </m:r>
                      <m:d>
                        <m:dPr>
                          <m:begChr m:val="⌊"/>
                          <m:endChr m:val="⌋"/>
                          <m:ctrlPr>
                            <a:rPr lang="en-US" altLang="zh-CN" sz="2200" b="0" i="1" smtClean="0">
                              <a:latin typeface="Cambria Math" panose="02040503050406030204" pitchFamily="18" charset="0"/>
                              <a:cs typeface="Calibri" panose="020F0502020204030204" pitchFamily="34" charset="0"/>
                            </a:rPr>
                          </m:ctrlPr>
                        </m:dPr>
                        <m:e>
                          <m:f>
                            <m:fPr>
                              <m:ctrlPr>
                                <a:rPr lang="en-US" altLang="zh-CN" sz="2200" b="0" i="1" smtClean="0">
                                  <a:latin typeface="Cambria Math" panose="02040503050406030204" pitchFamily="18" charset="0"/>
                                  <a:cs typeface="Calibri" panose="020F0502020204030204" pitchFamily="34" charset="0"/>
                                </a:rPr>
                              </m:ctrlPr>
                            </m:fPr>
                            <m:num>
                              <m:r>
                                <a:rPr lang="en-US" altLang="zh-CN" sz="2200" b="0" i="1" smtClean="0">
                                  <a:latin typeface="Cambria Math" panose="02040503050406030204" pitchFamily="18" charset="0"/>
                                  <a:cs typeface="Calibri" panose="020F0502020204030204" pitchFamily="34" charset="0"/>
                                </a:rPr>
                                <m:t>𝑗</m:t>
                              </m:r>
                            </m:num>
                            <m:den>
                              <m:r>
                                <a:rPr lang="en-US" altLang="zh-CN" sz="2200" b="0" i="1" smtClean="0">
                                  <a:latin typeface="Cambria Math" panose="02040503050406030204" pitchFamily="18" charset="0"/>
                                  <a:cs typeface="Calibri" panose="020F0502020204030204" pitchFamily="34" charset="0"/>
                                </a:rPr>
                                <m:t>2</m:t>
                              </m:r>
                            </m:den>
                          </m:f>
                        </m:e>
                      </m:d>
                    </m:oMath>
                  </a14:m>
                  <a:endParaRPr lang="en-US" altLang="zh-CN" sz="2200" b="0" dirty="0">
                    <a:latin typeface="Calibri" panose="020F0502020204030204" pitchFamily="34" charset="0"/>
                    <a:cs typeface="Calibri" panose="020F0502020204030204" pitchFamily="34" charset="0"/>
                  </a:endParaRPr>
                </a:p>
                <a:p>
                  <a:r>
                    <a:rPr lang="en-US" altLang="zh-CN" sz="2200" dirty="0">
                      <a:latin typeface="Calibri" panose="020F0502020204030204" pitchFamily="34" charset="0"/>
                      <a:cs typeface="Calibri" panose="020F0502020204030204" pitchFamily="34" charset="0"/>
                    </a:rPr>
                    <a:t>      </a:t>
                  </a:r>
                  <a:r>
                    <a:rPr lang="en-US" altLang="zh-CN" sz="2200" b="1" dirty="0">
                      <a:latin typeface="Calibri" panose="020F0502020204030204" pitchFamily="34" charset="0"/>
                      <a:cs typeface="Calibri" panose="020F0502020204030204" pitchFamily="34" charset="0"/>
                    </a:rPr>
                    <a:t>end</a:t>
                  </a:r>
                </a:p>
                <a:p>
                  <a:r>
                    <a:rPr lang="en-US" altLang="zh-CN" sz="2200" b="1" dirty="0">
                      <a:latin typeface="Calibri" panose="020F0502020204030204" pitchFamily="34" charset="0"/>
                      <a:cs typeface="Calibri" panose="020F0502020204030204" pitchFamily="34" charset="0"/>
                    </a:rPr>
                    <a:t>end</a:t>
                  </a:r>
                  <a:endParaRPr lang="zh-CN" altLang="en-US" sz="2200" b="1" dirty="0">
                    <a:latin typeface="Calibri" panose="020F0502020204030204" pitchFamily="34" charset="0"/>
                    <a:cs typeface="Calibri" panose="020F0502020204030204" pitchFamily="34" charset="0"/>
                  </a:endParaRPr>
                </a:p>
              </p:txBody>
            </p:sp>
          </mc:Choice>
          <mc:Fallback xmlns="">
            <p:sp>
              <p:nvSpPr>
                <p:cNvPr id="9" name="文本框 8">
                  <a:extLst>
                    <a:ext uri="{FF2B5EF4-FFF2-40B4-BE49-F238E27FC236}">
                      <a16:creationId xmlns:a16="http://schemas.microsoft.com/office/drawing/2014/main" id="{AD5B2624-8EF5-45A6-BBC2-B62DBB06EA34}"/>
                    </a:ext>
                  </a:extLst>
                </p:cNvPr>
                <p:cNvSpPr txBox="1">
                  <a:spLocks noRot="1" noChangeAspect="1" noMove="1" noResize="1" noEditPoints="1" noAdjustHandles="1" noChangeArrowheads="1" noChangeShapeType="1" noTextEdit="1"/>
                </p:cNvSpPr>
                <p:nvPr/>
              </p:nvSpPr>
              <p:spPr>
                <a:xfrm>
                  <a:off x="609600" y="2131017"/>
                  <a:ext cx="7793064" cy="4246117"/>
                </a:xfrm>
                <a:prstGeom prst="rect">
                  <a:avLst/>
                </a:prstGeom>
                <a:blipFill>
                  <a:blip r:embed="rId2"/>
                  <a:stretch>
                    <a:fillRect/>
                  </a:stretch>
                </a:blipFill>
                <a:ln w="38100">
                  <a:solidFill>
                    <a:schemeClr val="tx1"/>
                  </a:solidFill>
                </a:ln>
              </p:spPr>
              <p:txBody>
                <a:bodyPr/>
                <a:lstStyle/>
                <a:p>
                  <a:r>
                    <a:rPr lang="zh-CN" altLang="en-US">
                      <a:noFill/>
                    </a:rPr>
                    <a:t> </a:t>
                  </a:r>
                </a:p>
              </p:txBody>
            </p:sp>
          </mc:Fallback>
        </mc:AlternateContent>
        <p:cxnSp>
          <p:nvCxnSpPr>
            <p:cNvPr id="10" name="直接连接符 9">
              <a:extLst>
                <a:ext uri="{FF2B5EF4-FFF2-40B4-BE49-F238E27FC236}">
                  <a16:creationId xmlns:a16="http://schemas.microsoft.com/office/drawing/2014/main" id="{723C1324-F11E-4DB8-AB93-AB19C9BF9876}"/>
                </a:ext>
              </a:extLst>
            </p:cNvPr>
            <p:cNvCxnSpPr>
              <a:cxnSpLocks/>
            </p:cNvCxnSpPr>
            <p:nvPr/>
          </p:nvCxnSpPr>
          <p:spPr bwMode="auto">
            <a:xfrm>
              <a:off x="1142997" y="2645229"/>
              <a:ext cx="0" cy="3166770"/>
            </a:xfrm>
            <a:prstGeom prst="line">
              <a:avLst/>
            </a:prstGeom>
            <a:solidFill>
              <a:schemeClr val="accent1"/>
            </a:solidFill>
            <a:ln w="9525" cap="flat" cmpd="sng" algn="ctr">
              <a:solidFill>
                <a:schemeClr val="tx1"/>
              </a:solidFill>
              <a:prstDash val="solid"/>
              <a:round/>
              <a:headEnd type="none" w="med" len="med"/>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1" name="直接连接符 10">
              <a:extLst>
                <a:ext uri="{FF2B5EF4-FFF2-40B4-BE49-F238E27FC236}">
                  <a16:creationId xmlns:a16="http://schemas.microsoft.com/office/drawing/2014/main" id="{28C7ED2F-703E-4BF9-BF18-DF822B504EFF}"/>
                </a:ext>
              </a:extLst>
            </p:cNvPr>
            <p:cNvCxnSpPr/>
            <p:nvPr/>
          </p:nvCxnSpPr>
          <p:spPr bwMode="auto">
            <a:xfrm>
              <a:off x="1502229" y="3755580"/>
              <a:ext cx="0" cy="1404257"/>
            </a:xfrm>
            <a:prstGeom prst="line">
              <a:avLst/>
            </a:prstGeom>
            <a:solidFill>
              <a:schemeClr val="accent1"/>
            </a:solidFill>
            <a:ln w="9525" cap="flat" cmpd="sng" algn="ctr">
              <a:solidFill>
                <a:schemeClr val="tx1"/>
              </a:solidFill>
              <a:prstDash val="solid"/>
              <a:round/>
              <a:headEnd type="none" w="med" len="med"/>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grpSp>
      <p:sp>
        <p:nvSpPr>
          <p:cNvPr id="3" name="TextBox 2">
            <a:extLst>
              <a:ext uri="{FF2B5EF4-FFF2-40B4-BE49-F238E27FC236}">
                <a16:creationId xmlns:a16="http://schemas.microsoft.com/office/drawing/2014/main" id="{E85EE758-E788-5046-A3A3-1FF210733F2B}"/>
              </a:ext>
            </a:extLst>
          </p:cNvPr>
          <p:cNvSpPr txBox="1"/>
          <p:nvPr/>
        </p:nvSpPr>
        <p:spPr>
          <a:xfrm>
            <a:off x="609600" y="6172200"/>
            <a:ext cx="7912100" cy="400110"/>
          </a:xfrm>
          <a:prstGeom prst="rect">
            <a:avLst/>
          </a:prstGeom>
          <a:noFill/>
        </p:spPr>
        <p:txBody>
          <a:bodyPr wrap="square" rtlCol="0">
            <a:spAutoFit/>
          </a:bodyPr>
          <a:lstStyle/>
          <a:p>
            <a:r>
              <a:rPr lang="en-US" sz="2000" dirty="0">
                <a:latin typeface="Calibri" panose="020F0502020204030204" pitchFamily="34" charset="0"/>
                <a:cs typeface="Calibri" panose="020F0502020204030204" pitchFamily="34" charset="0"/>
              </a:rPr>
              <a:t>See external PowerPoint for example</a:t>
            </a:r>
          </a:p>
        </p:txBody>
      </p:sp>
    </p:spTree>
    <p:extLst>
      <p:ext uri="{BB962C8B-B14F-4D97-AF65-F5344CB8AC3E}">
        <p14:creationId xmlns:p14="http://schemas.microsoft.com/office/powerpoint/2010/main" val="25994571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13520FF-A655-4AA6-82CB-EDD769F49780}"/>
              </a:ext>
            </a:extLst>
          </p:cNvPr>
          <p:cNvSpPr>
            <a:spLocks noGrp="1"/>
          </p:cNvSpPr>
          <p:nvPr>
            <p:ph type="title"/>
          </p:nvPr>
        </p:nvSpPr>
        <p:spPr/>
        <p:txBody>
          <a:bodyPr/>
          <a:lstStyle/>
          <a:p>
            <a:r>
              <a:rPr lang="en-US" altLang="zh-CN" dirty="0"/>
              <a:t>Question 2</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817FAD9A-E643-46CE-8081-1C6C008B9F93}"/>
                  </a:ext>
                </a:extLst>
              </p:cNvPr>
              <p:cNvSpPr>
                <a:spLocks noGrp="1"/>
              </p:cNvSpPr>
              <p:nvPr>
                <p:ph idx="1"/>
              </p:nvPr>
            </p:nvSpPr>
            <p:spPr>
              <a:xfrm>
                <a:off x="399393" y="644040"/>
                <a:ext cx="8345214" cy="2084709"/>
              </a:xfrm>
            </p:spPr>
            <p:txBody>
              <a:bodyPr/>
              <a:lstStyle/>
              <a:p>
                <a:r>
                  <a:rPr lang="en-US" altLang="zh-CN" dirty="0"/>
                  <a:t>In class we learned the </a:t>
                </a:r>
                <a:r>
                  <a:rPr lang="en-US" altLang="zh-CN" dirty="0">
                    <a:solidFill>
                      <a:srgbClr val="FF0000"/>
                    </a:solidFill>
                  </a:rPr>
                  <a:t>Randomized Selection</a:t>
                </a:r>
                <a:r>
                  <a:rPr lang="en-US" altLang="zh-CN" dirty="0"/>
                  <a:t> algorithm. </a:t>
                </a:r>
                <a:br>
                  <a:rPr lang="en-US" altLang="zh-CN" dirty="0"/>
                </a:br>
                <a:r>
                  <a:rPr lang="en-US" altLang="zh-CN" dirty="0"/>
                  <a:t>Via a geometric series analysis we showed that it runs in </a:t>
                </a:r>
                <a:r>
                  <a:rPr lang="en-US" altLang="zh-CN" i="1" dirty="0">
                    <a:latin typeface="Cambria Math" panose="02040503050406030204" pitchFamily="18" charset="0"/>
                  </a:rPr>
                  <a:t/>
                </a:r>
                <a:br>
                  <a:rPr lang="en-US" altLang="zh-CN" i="1" dirty="0">
                    <a:latin typeface="Cambria Math" panose="02040503050406030204" pitchFamily="18" charset="0"/>
                  </a:rPr>
                </a:br>
                <a14:m>
                  <m:oMath xmlns:m="http://schemas.openxmlformats.org/officeDocument/2006/math">
                    <m:r>
                      <a:rPr lang="en-US" altLang="zh-CN" i="1" dirty="0" smtClean="0">
                        <a:latin typeface="Cambria Math" panose="02040503050406030204" pitchFamily="18" charset="0"/>
                      </a:rPr>
                      <m:t>𝑂</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𝑛</m:t>
                    </m:r>
                    <m:r>
                      <a:rPr lang="en-US" altLang="zh-CN" i="1" dirty="0" smtClean="0">
                        <a:latin typeface="Cambria Math" panose="02040503050406030204" pitchFamily="18" charset="0"/>
                      </a:rPr>
                      <m:t>)</m:t>
                    </m:r>
                  </m:oMath>
                </a14:m>
                <a:r>
                  <a:rPr lang="en-US" altLang="zh-CN" dirty="0"/>
                  <a:t> expected time. </a:t>
                </a:r>
              </a:p>
              <a:p>
                <a:r>
                  <a:rPr lang="en-US" altLang="zh-CN" dirty="0"/>
                  <a:t>In this tutorial you will rederive this result in a different way, </a:t>
                </a:r>
                <a:br>
                  <a:rPr lang="en-US" altLang="zh-CN" dirty="0"/>
                </a:br>
                <a:r>
                  <a:rPr lang="en-US" altLang="zh-CN" dirty="0"/>
                  <a:t>via the </a:t>
                </a:r>
                <a:r>
                  <a:rPr lang="en-US" altLang="zh-CN" i="1" dirty="0"/>
                  <a:t>Indicator Random Variable </a:t>
                </a:r>
                <a:r>
                  <a:rPr lang="en-US" altLang="zh-CN" dirty="0"/>
                  <a:t>method used to analyze Quicksort.</a:t>
                </a:r>
                <a:endParaRPr lang="zh-CN" altLang="en-US" dirty="0"/>
              </a:p>
            </p:txBody>
          </p:sp>
        </mc:Choice>
        <mc:Fallback xmlns="">
          <p:sp>
            <p:nvSpPr>
              <p:cNvPr id="3" name="内容占位符 2">
                <a:extLst>
                  <a:ext uri="{FF2B5EF4-FFF2-40B4-BE49-F238E27FC236}">
                    <a16:creationId xmlns:a16="http://schemas.microsoft.com/office/drawing/2014/main" id="{817FAD9A-E643-46CE-8081-1C6C008B9F93}"/>
                  </a:ext>
                </a:extLst>
              </p:cNvPr>
              <p:cNvSpPr>
                <a:spLocks noGrp="1" noRot="1" noChangeAspect="1" noMove="1" noResize="1" noEditPoints="1" noAdjustHandles="1" noChangeArrowheads="1" noChangeShapeType="1" noTextEdit="1"/>
              </p:cNvSpPr>
              <p:nvPr>
                <p:ph idx="1"/>
              </p:nvPr>
            </p:nvSpPr>
            <p:spPr>
              <a:xfrm>
                <a:off x="399393" y="644040"/>
                <a:ext cx="8345214" cy="2084709"/>
              </a:xfrm>
              <a:blipFill>
                <a:blip r:embed="rId3"/>
                <a:stretch>
                  <a:fillRect l="-950" t="-2047"/>
                </a:stretch>
              </a:blipFill>
            </p:spPr>
            <p:txBody>
              <a:bodyPr/>
              <a:lstStyle/>
              <a:p>
                <a:r>
                  <a:rPr lang="en-US">
                    <a:noFill/>
                  </a:rPr>
                  <a:t> </a:t>
                </a:r>
              </a:p>
            </p:txBody>
          </p:sp>
        </mc:Fallback>
      </mc:AlternateContent>
      <p:sp>
        <p:nvSpPr>
          <p:cNvPr id="4" name="灯片编号占位符 3">
            <a:extLst>
              <a:ext uri="{FF2B5EF4-FFF2-40B4-BE49-F238E27FC236}">
                <a16:creationId xmlns:a16="http://schemas.microsoft.com/office/drawing/2014/main" id="{9E1B9C06-504C-4BB9-BA60-5261EDDD5A35}"/>
              </a:ext>
            </a:extLst>
          </p:cNvPr>
          <p:cNvSpPr>
            <a:spLocks noGrp="1"/>
          </p:cNvSpPr>
          <p:nvPr>
            <p:ph type="sldNum" sz="quarter" idx="10"/>
          </p:nvPr>
        </p:nvSpPr>
        <p:spPr/>
        <p:txBody>
          <a:bodyPr/>
          <a:lstStyle/>
          <a:p>
            <a:fld id="{2783EFA4-6284-4AB8-B3E7-5E7F2FB51AB8}" type="slidenum">
              <a:rPr lang="en-US" altLang="en-US" smtClean="0"/>
              <a:pPr/>
              <a:t>3</a:t>
            </a:fld>
            <a:endParaRPr lang="en-US" altLang="en-US" sz="1400"/>
          </a:p>
        </p:txBody>
      </p:sp>
      <mc:AlternateContent xmlns:mc="http://schemas.openxmlformats.org/markup-compatibility/2006" xmlns:a14="http://schemas.microsoft.com/office/drawing/2010/main">
        <mc:Choice Requires="a14">
          <p:sp>
            <p:nvSpPr>
              <p:cNvPr id="6" name="内容占位符 2">
                <a:extLst>
                  <a:ext uri="{FF2B5EF4-FFF2-40B4-BE49-F238E27FC236}">
                    <a16:creationId xmlns:a16="http://schemas.microsoft.com/office/drawing/2014/main" id="{66E92396-E95C-403C-AFC3-CE3FE4EA7472}"/>
                  </a:ext>
                </a:extLst>
              </p:cNvPr>
              <p:cNvSpPr txBox="1">
                <a:spLocks/>
              </p:cNvSpPr>
              <p:nvPr/>
            </p:nvSpPr>
            <p:spPr bwMode="auto">
              <a:xfrm>
                <a:off x="0" y="2728749"/>
                <a:ext cx="9004300" cy="871568"/>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rgbClr val="808080"/>
                      </a:outerShdw>
                    </a:effectLst>
                  </a14:hiddenEffects>
                </a:ext>
              </a:extLst>
            </p:spPr>
            <p:txBody>
              <a:bodyPr vert="horz" wrap="square" lIns="92075" tIns="46038" rIns="92075" bIns="46038" numCol="1" anchor="t" anchorCtr="0" compatLnSpc="1">
                <a:prstTxWarp prst="textNoShape">
                  <a:avLst/>
                </a:prstTxWarp>
              </a:bodyPr>
              <a:lstStyle>
                <a:lvl1pPr algn="l" rtl="0" eaLnBrk="1" fontAlgn="base" hangingPunct="1">
                  <a:lnSpc>
                    <a:spcPct val="100000"/>
                  </a:lnSpc>
                  <a:spcBef>
                    <a:spcPts val="1200"/>
                  </a:spcBef>
                  <a:spcAft>
                    <a:spcPts val="0"/>
                  </a:spcAft>
                  <a:buClr>
                    <a:srgbClr val="003399"/>
                  </a:buClr>
                  <a:buSzPct val="50000"/>
                  <a:buFont typeface="Monotype Sorts" pitchFamily="92" charset="2"/>
                  <a:defRPr kumimoji="1" sz="2200" baseline="0">
                    <a:solidFill>
                      <a:schemeClr val="tx1"/>
                    </a:solidFill>
                    <a:latin typeface="Calibri" panose="020F0502020204030204" pitchFamily="34" charset="0"/>
                    <a:ea typeface="+mn-ea"/>
                    <a:cs typeface="+mn-cs"/>
                  </a:defRPr>
                </a:lvl1pPr>
                <a:lvl2pPr marL="346075" indent="-231775" algn="l" rtl="0" eaLnBrk="1" fontAlgn="base" hangingPunct="1">
                  <a:lnSpc>
                    <a:spcPts val="2600"/>
                  </a:lnSpc>
                  <a:spcBef>
                    <a:spcPct val="0"/>
                  </a:spcBef>
                  <a:spcAft>
                    <a:spcPct val="0"/>
                  </a:spcAft>
                  <a:buClr>
                    <a:schemeClr val="tx1"/>
                  </a:buClr>
                  <a:buSzPct val="35000"/>
                  <a:buFont typeface="Monotype Sorts" pitchFamily="92" charset="2"/>
                  <a:buChar char="n"/>
                  <a:defRPr kumimoji="1" sz="2200" baseline="0">
                    <a:solidFill>
                      <a:schemeClr val="tx1"/>
                    </a:solidFill>
                    <a:latin typeface="Calibri" panose="020F0502020204030204" pitchFamily="34" charset="0"/>
                  </a:defRPr>
                </a:lvl2pPr>
                <a:lvl3pPr marL="627063" indent="-166688" algn="l" rtl="0" eaLnBrk="1" fontAlgn="base" hangingPunct="1">
                  <a:lnSpc>
                    <a:spcPts val="2600"/>
                  </a:lnSpc>
                  <a:spcBef>
                    <a:spcPct val="0"/>
                  </a:spcBef>
                  <a:spcAft>
                    <a:spcPct val="0"/>
                  </a:spcAft>
                  <a:buClr>
                    <a:schemeClr val="tx1"/>
                  </a:buClr>
                  <a:buSzPct val="80000"/>
                  <a:buChar char="–"/>
                  <a:defRPr kumimoji="1" sz="2200" baseline="0">
                    <a:solidFill>
                      <a:schemeClr val="tx1"/>
                    </a:solidFill>
                    <a:latin typeface="Calibri" panose="020F0502020204030204" pitchFamily="34" charset="0"/>
                  </a:defRPr>
                </a:lvl3pPr>
                <a:lvl4pPr marL="1147763" indent="-404813" algn="l" rtl="0" eaLnBrk="1" fontAlgn="base" hangingPunct="1">
                  <a:lnSpc>
                    <a:spcPts val="2600"/>
                  </a:lnSpc>
                  <a:spcBef>
                    <a:spcPct val="0"/>
                  </a:spcBef>
                  <a:spcAft>
                    <a:spcPct val="0"/>
                  </a:spcAft>
                  <a:buClr>
                    <a:schemeClr val="tx1"/>
                  </a:buClr>
                  <a:buFont typeface="Wingdings" pitchFamily="92" charset="2"/>
                  <a:buChar char="!"/>
                  <a:defRPr kumimoji="1" sz="2200" baseline="0">
                    <a:solidFill>
                      <a:schemeClr val="tx1"/>
                    </a:solidFill>
                    <a:latin typeface="Calibri" panose="020F0502020204030204" pitchFamily="34" charset="0"/>
                  </a:defRPr>
                </a:lvl4pPr>
                <a:lvl5pPr marL="1539875" indent="-169863" algn="l" rtl="0" eaLnBrk="1" fontAlgn="base" hangingPunct="1">
                  <a:lnSpc>
                    <a:spcPts val="2600"/>
                  </a:lnSpc>
                  <a:spcBef>
                    <a:spcPct val="0"/>
                  </a:spcBef>
                  <a:spcAft>
                    <a:spcPct val="0"/>
                  </a:spcAft>
                  <a:buClr>
                    <a:schemeClr val="tx1"/>
                  </a:buClr>
                  <a:buSzPct val="100000"/>
                  <a:buChar char="–"/>
                  <a:defRPr kumimoji="1" sz="2200" baseline="0">
                    <a:solidFill>
                      <a:schemeClr val="tx1"/>
                    </a:solidFill>
                    <a:latin typeface="Calibri" panose="020F0502020204030204" pitchFamily="34" charset="0"/>
                  </a:defRPr>
                </a:lvl5pPr>
                <a:lvl6pPr marL="1997075" indent="-169863" algn="l" rtl="0" eaLnBrk="1" fontAlgn="base" hangingPunct="1">
                  <a:lnSpc>
                    <a:spcPts val="2600"/>
                  </a:lnSpc>
                  <a:spcBef>
                    <a:spcPct val="0"/>
                  </a:spcBef>
                  <a:spcAft>
                    <a:spcPct val="0"/>
                  </a:spcAft>
                  <a:buClr>
                    <a:schemeClr val="tx1"/>
                  </a:buClr>
                  <a:buSzPct val="100000"/>
                  <a:buChar char="–"/>
                  <a:defRPr kumimoji="1">
                    <a:solidFill>
                      <a:schemeClr val="tx1"/>
                    </a:solidFill>
                    <a:latin typeface="+mn-lt"/>
                  </a:defRPr>
                </a:lvl6pPr>
                <a:lvl7pPr marL="2454275" indent="-169863" algn="l" rtl="0" eaLnBrk="1" fontAlgn="base" hangingPunct="1">
                  <a:lnSpc>
                    <a:spcPts val="2600"/>
                  </a:lnSpc>
                  <a:spcBef>
                    <a:spcPct val="0"/>
                  </a:spcBef>
                  <a:spcAft>
                    <a:spcPct val="0"/>
                  </a:spcAft>
                  <a:buClr>
                    <a:schemeClr val="tx1"/>
                  </a:buClr>
                  <a:buSzPct val="100000"/>
                  <a:buChar char="–"/>
                  <a:defRPr kumimoji="1">
                    <a:solidFill>
                      <a:schemeClr val="tx1"/>
                    </a:solidFill>
                    <a:latin typeface="+mn-lt"/>
                  </a:defRPr>
                </a:lvl7pPr>
                <a:lvl8pPr marL="2911475" indent="-169863" algn="l" rtl="0" eaLnBrk="1" fontAlgn="base" hangingPunct="1">
                  <a:lnSpc>
                    <a:spcPts val="2600"/>
                  </a:lnSpc>
                  <a:spcBef>
                    <a:spcPct val="0"/>
                  </a:spcBef>
                  <a:spcAft>
                    <a:spcPct val="0"/>
                  </a:spcAft>
                  <a:buClr>
                    <a:schemeClr val="tx1"/>
                  </a:buClr>
                  <a:buSzPct val="100000"/>
                  <a:buChar char="–"/>
                  <a:defRPr kumimoji="1">
                    <a:solidFill>
                      <a:schemeClr val="tx1"/>
                    </a:solidFill>
                    <a:latin typeface="+mn-lt"/>
                  </a:defRPr>
                </a:lvl8pPr>
                <a:lvl9pPr marL="3368675" indent="-169863" algn="l" rtl="0" eaLnBrk="1" fontAlgn="base" hangingPunct="1">
                  <a:lnSpc>
                    <a:spcPts val="2600"/>
                  </a:lnSpc>
                  <a:spcBef>
                    <a:spcPct val="0"/>
                  </a:spcBef>
                  <a:spcAft>
                    <a:spcPct val="0"/>
                  </a:spcAft>
                  <a:buClr>
                    <a:schemeClr val="tx1"/>
                  </a:buClr>
                  <a:buSzPct val="100000"/>
                  <a:buChar char="–"/>
                  <a:defRPr kumimoji="1">
                    <a:solidFill>
                      <a:schemeClr val="tx1"/>
                    </a:solidFill>
                    <a:latin typeface="+mn-lt"/>
                  </a:defRPr>
                </a:lvl9pPr>
              </a:lstStyle>
              <a:p>
                <a:r>
                  <a:rPr lang="en-US" altLang="zh-CN" kern="0" dirty="0"/>
                  <a:t>Recall  the Randomized Selection algorithm to find the </a:t>
                </a:r>
                <a14:m>
                  <m:oMath xmlns:m="http://schemas.openxmlformats.org/officeDocument/2006/math">
                    <m:r>
                      <a:rPr lang="en-US" altLang="zh-CN" i="1" kern="0" dirty="0" smtClean="0">
                        <a:latin typeface="Cambria Math" panose="02040503050406030204" pitchFamily="18" charset="0"/>
                      </a:rPr>
                      <m:t>𝑘</m:t>
                    </m:r>
                  </m:oMath>
                </a14:m>
                <a:r>
                  <a:rPr lang="en-US" altLang="zh-CN" kern="0" dirty="0"/>
                  <a:t>-</a:t>
                </a:r>
                <a:r>
                  <a:rPr lang="en-US" altLang="zh-CN" kern="0" dirty="0" err="1"/>
                  <a:t>th</a:t>
                </a:r>
                <a:r>
                  <a:rPr lang="en-US" altLang="zh-CN" kern="0" dirty="0"/>
                  <a:t> </a:t>
                </a:r>
                <a:r>
                  <a:rPr lang="en-US" altLang="zh-CN" b="1" kern="0" dirty="0"/>
                  <a:t>smallest element</a:t>
                </a:r>
                <a:r>
                  <a:rPr lang="en-US" altLang="zh-CN" kern="0" dirty="0"/>
                  <a:t>.</a:t>
                </a:r>
                <a:endParaRPr lang="zh-CN" altLang="en-US" kern="0" dirty="0"/>
              </a:p>
            </p:txBody>
          </p:sp>
        </mc:Choice>
        <mc:Fallback xmlns="">
          <p:sp>
            <p:nvSpPr>
              <p:cNvPr id="6" name="内容占位符 2">
                <a:extLst>
                  <a:ext uri="{FF2B5EF4-FFF2-40B4-BE49-F238E27FC236}">
                    <a16:creationId xmlns:a16="http://schemas.microsoft.com/office/drawing/2014/main" id="{66E92396-E95C-403C-AFC3-CE3FE4EA7472}"/>
                  </a:ext>
                </a:extLst>
              </p:cNvPr>
              <p:cNvSpPr txBox="1">
                <a:spLocks noRot="1" noChangeAspect="1" noMove="1" noResize="1" noEditPoints="1" noAdjustHandles="1" noChangeArrowheads="1" noChangeShapeType="1" noTextEdit="1"/>
              </p:cNvSpPr>
              <p:nvPr/>
            </p:nvSpPr>
            <p:spPr bwMode="auto">
              <a:xfrm>
                <a:off x="0" y="2728749"/>
                <a:ext cx="9004300" cy="871568"/>
              </a:xfrm>
              <a:prstGeom prst="rect">
                <a:avLst/>
              </a:prstGeom>
              <a:blipFill>
                <a:blip r:embed="rId4"/>
                <a:stretch>
                  <a:fillRect l="-705" t="-4348" r="-1551"/>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r>
                  <a:rPr lang="en-US">
                    <a:noFill/>
                  </a:rPr>
                  <a:t> </a:t>
                </a:r>
              </a:p>
            </p:txBody>
          </p:sp>
        </mc:Fallback>
      </mc:AlternateContent>
      <p:sp>
        <p:nvSpPr>
          <p:cNvPr id="7" name="内容占位符 2">
            <a:extLst>
              <a:ext uri="{FF2B5EF4-FFF2-40B4-BE49-F238E27FC236}">
                <a16:creationId xmlns:a16="http://schemas.microsoft.com/office/drawing/2014/main" id="{77AB8857-64C0-48E7-A2C6-CA4BFE109067}"/>
              </a:ext>
            </a:extLst>
          </p:cNvPr>
          <p:cNvSpPr txBox="1">
            <a:spLocks/>
          </p:cNvSpPr>
          <p:nvPr/>
        </p:nvSpPr>
        <p:spPr bwMode="auto">
          <a:xfrm>
            <a:off x="492673" y="3419505"/>
            <a:ext cx="7848600" cy="1746273"/>
          </a:xfrm>
          <a:prstGeom prst="rect">
            <a:avLst/>
          </a:prstGeom>
          <a:noFill/>
          <a:ln w="15875">
            <a:solidFill>
              <a:srgbClr val="0033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2075" tIns="46038" rIns="92075" bIns="46038" numCol="1" anchor="t" anchorCtr="0" compatLnSpc="1">
            <a:prstTxWarp prst="textNoShape">
              <a:avLst/>
            </a:prstTxWarp>
          </a:bodyPr>
          <a:lstStyle>
            <a:lvl1pPr algn="l" rtl="0" eaLnBrk="1" fontAlgn="base" hangingPunct="1">
              <a:lnSpc>
                <a:spcPct val="100000"/>
              </a:lnSpc>
              <a:spcBef>
                <a:spcPts val="1200"/>
              </a:spcBef>
              <a:spcAft>
                <a:spcPts val="0"/>
              </a:spcAft>
              <a:buClr>
                <a:srgbClr val="003399"/>
              </a:buClr>
              <a:buSzPct val="50000"/>
              <a:buFont typeface="Monotype Sorts" pitchFamily="92" charset="2"/>
              <a:defRPr kumimoji="1" sz="2200" baseline="0">
                <a:solidFill>
                  <a:schemeClr val="tx1"/>
                </a:solidFill>
                <a:latin typeface="Calibri" panose="020F0502020204030204" pitchFamily="34" charset="0"/>
                <a:ea typeface="+mn-ea"/>
                <a:cs typeface="+mn-cs"/>
              </a:defRPr>
            </a:lvl1pPr>
            <a:lvl2pPr marL="346075" indent="-231775" algn="l" rtl="0" eaLnBrk="1" fontAlgn="base" hangingPunct="1">
              <a:lnSpc>
                <a:spcPts val="2600"/>
              </a:lnSpc>
              <a:spcBef>
                <a:spcPct val="0"/>
              </a:spcBef>
              <a:spcAft>
                <a:spcPct val="0"/>
              </a:spcAft>
              <a:buClr>
                <a:schemeClr val="tx1"/>
              </a:buClr>
              <a:buSzPct val="35000"/>
              <a:buFont typeface="Monotype Sorts" pitchFamily="92" charset="2"/>
              <a:buChar char="n"/>
              <a:defRPr kumimoji="1" sz="2200" baseline="0">
                <a:solidFill>
                  <a:schemeClr val="tx1"/>
                </a:solidFill>
                <a:latin typeface="Calibri" panose="020F0502020204030204" pitchFamily="34" charset="0"/>
              </a:defRPr>
            </a:lvl2pPr>
            <a:lvl3pPr marL="627063" indent="-166688" algn="l" rtl="0" eaLnBrk="1" fontAlgn="base" hangingPunct="1">
              <a:lnSpc>
                <a:spcPts val="2600"/>
              </a:lnSpc>
              <a:spcBef>
                <a:spcPct val="0"/>
              </a:spcBef>
              <a:spcAft>
                <a:spcPct val="0"/>
              </a:spcAft>
              <a:buClr>
                <a:schemeClr val="tx1"/>
              </a:buClr>
              <a:buSzPct val="80000"/>
              <a:buChar char="–"/>
              <a:defRPr kumimoji="1" sz="2200" baseline="0">
                <a:solidFill>
                  <a:schemeClr val="tx1"/>
                </a:solidFill>
                <a:latin typeface="Calibri" panose="020F0502020204030204" pitchFamily="34" charset="0"/>
              </a:defRPr>
            </a:lvl3pPr>
            <a:lvl4pPr marL="1147763" indent="-404813" algn="l" rtl="0" eaLnBrk="1" fontAlgn="base" hangingPunct="1">
              <a:lnSpc>
                <a:spcPts val="2600"/>
              </a:lnSpc>
              <a:spcBef>
                <a:spcPct val="0"/>
              </a:spcBef>
              <a:spcAft>
                <a:spcPct val="0"/>
              </a:spcAft>
              <a:buClr>
                <a:schemeClr val="tx1"/>
              </a:buClr>
              <a:buFont typeface="Wingdings" pitchFamily="92" charset="2"/>
              <a:buChar char="!"/>
              <a:defRPr kumimoji="1" sz="2200" baseline="0">
                <a:solidFill>
                  <a:schemeClr val="tx1"/>
                </a:solidFill>
                <a:latin typeface="Calibri" panose="020F0502020204030204" pitchFamily="34" charset="0"/>
              </a:defRPr>
            </a:lvl4pPr>
            <a:lvl5pPr marL="1539875" indent="-169863" algn="l" rtl="0" eaLnBrk="1" fontAlgn="base" hangingPunct="1">
              <a:lnSpc>
                <a:spcPts val="2600"/>
              </a:lnSpc>
              <a:spcBef>
                <a:spcPct val="0"/>
              </a:spcBef>
              <a:spcAft>
                <a:spcPct val="0"/>
              </a:spcAft>
              <a:buClr>
                <a:schemeClr val="tx1"/>
              </a:buClr>
              <a:buSzPct val="100000"/>
              <a:buChar char="–"/>
              <a:defRPr kumimoji="1" sz="2200" baseline="0">
                <a:solidFill>
                  <a:schemeClr val="tx1"/>
                </a:solidFill>
                <a:latin typeface="Calibri" panose="020F0502020204030204" pitchFamily="34" charset="0"/>
              </a:defRPr>
            </a:lvl5pPr>
            <a:lvl6pPr marL="1997075" indent="-169863" algn="l" rtl="0" eaLnBrk="1" fontAlgn="base" hangingPunct="1">
              <a:lnSpc>
                <a:spcPts val="2600"/>
              </a:lnSpc>
              <a:spcBef>
                <a:spcPct val="0"/>
              </a:spcBef>
              <a:spcAft>
                <a:spcPct val="0"/>
              </a:spcAft>
              <a:buClr>
                <a:schemeClr val="tx1"/>
              </a:buClr>
              <a:buSzPct val="100000"/>
              <a:buChar char="–"/>
              <a:defRPr kumimoji="1">
                <a:solidFill>
                  <a:schemeClr val="tx1"/>
                </a:solidFill>
                <a:latin typeface="+mn-lt"/>
              </a:defRPr>
            </a:lvl6pPr>
            <a:lvl7pPr marL="2454275" indent="-169863" algn="l" rtl="0" eaLnBrk="1" fontAlgn="base" hangingPunct="1">
              <a:lnSpc>
                <a:spcPts val="2600"/>
              </a:lnSpc>
              <a:spcBef>
                <a:spcPct val="0"/>
              </a:spcBef>
              <a:spcAft>
                <a:spcPct val="0"/>
              </a:spcAft>
              <a:buClr>
                <a:schemeClr val="tx1"/>
              </a:buClr>
              <a:buSzPct val="100000"/>
              <a:buChar char="–"/>
              <a:defRPr kumimoji="1">
                <a:solidFill>
                  <a:schemeClr val="tx1"/>
                </a:solidFill>
                <a:latin typeface="+mn-lt"/>
              </a:defRPr>
            </a:lvl7pPr>
            <a:lvl8pPr marL="2911475" indent="-169863" algn="l" rtl="0" eaLnBrk="1" fontAlgn="base" hangingPunct="1">
              <a:lnSpc>
                <a:spcPts val="2600"/>
              </a:lnSpc>
              <a:spcBef>
                <a:spcPct val="0"/>
              </a:spcBef>
              <a:spcAft>
                <a:spcPct val="0"/>
              </a:spcAft>
              <a:buClr>
                <a:schemeClr val="tx1"/>
              </a:buClr>
              <a:buSzPct val="100000"/>
              <a:buChar char="–"/>
              <a:defRPr kumimoji="1">
                <a:solidFill>
                  <a:schemeClr val="tx1"/>
                </a:solidFill>
                <a:latin typeface="+mn-lt"/>
              </a:defRPr>
            </a:lvl8pPr>
            <a:lvl9pPr marL="3368675" indent="-169863" algn="l" rtl="0" eaLnBrk="1" fontAlgn="base" hangingPunct="1">
              <a:lnSpc>
                <a:spcPts val="2600"/>
              </a:lnSpc>
              <a:spcBef>
                <a:spcPct val="0"/>
              </a:spcBef>
              <a:spcAft>
                <a:spcPct val="0"/>
              </a:spcAft>
              <a:buClr>
                <a:schemeClr val="tx1"/>
              </a:buClr>
              <a:buSzPct val="100000"/>
              <a:buChar char="–"/>
              <a:defRPr kumimoji="1">
                <a:solidFill>
                  <a:schemeClr val="tx1"/>
                </a:solidFill>
                <a:latin typeface="+mn-lt"/>
              </a:defRPr>
            </a:lvl9pPr>
          </a:lstStyle>
          <a:p>
            <a:r>
              <a:rPr lang="en-US" altLang="zh-CN" kern="0" dirty="0">
                <a:solidFill>
                  <a:srgbClr val="C00000"/>
                </a:solidFill>
              </a:rPr>
              <a:t>Pick a random pivot, partition to divide the array into 3 parts:</a:t>
            </a:r>
          </a:p>
          <a:p>
            <a:r>
              <a:rPr lang="en-US" altLang="zh-CN" kern="0" dirty="0">
                <a:solidFill>
                  <a:srgbClr val="003399"/>
                </a:solidFill>
              </a:rPr>
              <a:t>                  left subarray, 	      pivot item, 	right subarray.</a:t>
            </a:r>
          </a:p>
          <a:p>
            <a:r>
              <a:rPr lang="en-US" altLang="zh-CN" kern="0" dirty="0">
                <a:solidFill>
                  <a:srgbClr val="C00000"/>
                </a:solidFill>
              </a:rPr>
              <a:t>Compare to pivot and  then either stop immediately or recursively solve the problem in the left </a:t>
            </a:r>
            <a:r>
              <a:rPr lang="en-US" altLang="zh-CN" b="1" kern="0" dirty="0">
                <a:solidFill>
                  <a:srgbClr val="C00000"/>
                </a:solidFill>
              </a:rPr>
              <a:t>OR</a:t>
            </a:r>
            <a:r>
              <a:rPr lang="en-US" altLang="zh-CN" kern="0" dirty="0">
                <a:solidFill>
                  <a:srgbClr val="C00000"/>
                </a:solidFill>
              </a:rPr>
              <a:t> the right part of the array.</a:t>
            </a:r>
            <a:endParaRPr lang="zh-CN" altLang="en-US" kern="0" dirty="0">
              <a:solidFill>
                <a:srgbClr val="C00000"/>
              </a:solidFill>
            </a:endParaRPr>
          </a:p>
        </p:txBody>
      </p:sp>
      <mc:AlternateContent xmlns:mc="http://schemas.openxmlformats.org/markup-compatibility/2006" xmlns:a14="http://schemas.microsoft.com/office/drawing/2010/main">
        <mc:Choice Requires="a14">
          <p:sp>
            <p:nvSpPr>
              <p:cNvPr id="8" name="内容占位符 2">
                <a:extLst>
                  <a:ext uri="{FF2B5EF4-FFF2-40B4-BE49-F238E27FC236}">
                    <a16:creationId xmlns:a16="http://schemas.microsoft.com/office/drawing/2014/main" id="{2B1D655A-7C48-44A3-888A-A9FCE89D5299}"/>
                  </a:ext>
                </a:extLst>
              </p:cNvPr>
              <p:cNvSpPr txBox="1">
                <a:spLocks/>
              </p:cNvSpPr>
              <p:nvPr/>
            </p:nvSpPr>
            <p:spPr bwMode="auto">
              <a:xfrm>
                <a:off x="492673" y="5486137"/>
                <a:ext cx="8251934" cy="1334155"/>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rgbClr val="808080"/>
                      </a:outerShdw>
                    </a:effectLst>
                  </a14:hiddenEffects>
                </a:ext>
              </a:extLst>
            </p:spPr>
            <p:txBody>
              <a:bodyPr vert="horz" wrap="square" lIns="92075" tIns="46038" rIns="92075" bIns="46038" numCol="1" anchor="t" anchorCtr="0" compatLnSpc="1">
                <a:prstTxWarp prst="textNoShape">
                  <a:avLst/>
                </a:prstTxWarp>
              </a:bodyPr>
              <a:lstStyle>
                <a:lvl1pPr algn="l" rtl="0" eaLnBrk="1" fontAlgn="base" hangingPunct="1">
                  <a:lnSpc>
                    <a:spcPct val="100000"/>
                  </a:lnSpc>
                  <a:spcBef>
                    <a:spcPts val="1200"/>
                  </a:spcBef>
                  <a:spcAft>
                    <a:spcPts val="0"/>
                  </a:spcAft>
                  <a:buClr>
                    <a:srgbClr val="003399"/>
                  </a:buClr>
                  <a:buSzPct val="50000"/>
                  <a:buFont typeface="Monotype Sorts" pitchFamily="92" charset="2"/>
                  <a:defRPr kumimoji="1" sz="2200" baseline="0">
                    <a:solidFill>
                      <a:schemeClr val="tx1"/>
                    </a:solidFill>
                    <a:latin typeface="Calibri" panose="020F0502020204030204" pitchFamily="34" charset="0"/>
                    <a:ea typeface="+mn-ea"/>
                    <a:cs typeface="+mn-cs"/>
                  </a:defRPr>
                </a:lvl1pPr>
                <a:lvl2pPr marL="346075" indent="-231775" algn="l" rtl="0" eaLnBrk="1" fontAlgn="base" hangingPunct="1">
                  <a:lnSpc>
                    <a:spcPts val="2600"/>
                  </a:lnSpc>
                  <a:spcBef>
                    <a:spcPct val="0"/>
                  </a:spcBef>
                  <a:spcAft>
                    <a:spcPct val="0"/>
                  </a:spcAft>
                  <a:buClr>
                    <a:schemeClr val="tx1"/>
                  </a:buClr>
                  <a:buSzPct val="35000"/>
                  <a:buFont typeface="Monotype Sorts" pitchFamily="92" charset="2"/>
                  <a:buChar char="n"/>
                  <a:defRPr kumimoji="1" sz="2200" baseline="0">
                    <a:solidFill>
                      <a:schemeClr val="tx1"/>
                    </a:solidFill>
                    <a:latin typeface="Calibri" panose="020F0502020204030204" pitchFamily="34" charset="0"/>
                  </a:defRPr>
                </a:lvl2pPr>
                <a:lvl3pPr marL="627063" indent="-166688" algn="l" rtl="0" eaLnBrk="1" fontAlgn="base" hangingPunct="1">
                  <a:lnSpc>
                    <a:spcPts val="2600"/>
                  </a:lnSpc>
                  <a:spcBef>
                    <a:spcPct val="0"/>
                  </a:spcBef>
                  <a:spcAft>
                    <a:spcPct val="0"/>
                  </a:spcAft>
                  <a:buClr>
                    <a:schemeClr val="tx1"/>
                  </a:buClr>
                  <a:buSzPct val="80000"/>
                  <a:buChar char="–"/>
                  <a:defRPr kumimoji="1" sz="2200" baseline="0">
                    <a:solidFill>
                      <a:schemeClr val="tx1"/>
                    </a:solidFill>
                    <a:latin typeface="Calibri" panose="020F0502020204030204" pitchFamily="34" charset="0"/>
                  </a:defRPr>
                </a:lvl3pPr>
                <a:lvl4pPr marL="1147763" indent="-404813" algn="l" rtl="0" eaLnBrk="1" fontAlgn="base" hangingPunct="1">
                  <a:lnSpc>
                    <a:spcPts val="2600"/>
                  </a:lnSpc>
                  <a:spcBef>
                    <a:spcPct val="0"/>
                  </a:spcBef>
                  <a:spcAft>
                    <a:spcPct val="0"/>
                  </a:spcAft>
                  <a:buClr>
                    <a:schemeClr val="tx1"/>
                  </a:buClr>
                  <a:buFont typeface="Wingdings" pitchFamily="92" charset="2"/>
                  <a:buChar char="!"/>
                  <a:defRPr kumimoji="1" sz="2200" baseline="0">
                    <a:solidFill>
                      <a:schemeClr val="tx1"/>
                    </a:solidFill>
                    <a:latin typeface="Calibri" panose="020F0502020204030204" pitchFamily="34" charset="0"/>
                  </a:defRPr>
                </a:lvl4pPr>
                <a:lvl5pPr marL="1539875" indent="-169863" algn="l" rtl="0" eaLnBrk="1" fontAlgn="base" hangingPunct="1">
                  <a:lnSpc>
                    <a:spcPts val="2600"/>
                  </a:lnSpc>
                  <a:spcBef>
                    <a:spcPct val="0"/>
                  </a:spcBef>
                  <a:spcAft>
                    <a:spcPct val="0"/>
                  </a:spcAft>
                  <a:buClr>
                    <a:schemeClr val="tx1"/>
                  </a:buClr>
                  <a:buSzPct val="100000"/>
                  <a:buChar char="–"/>
                  <a:defRPr kumimoji="1" sz="2200" baseline="0">
                    <a:solidFill>
                      <a:schemeClr val="tx1"/>
                    </a:solidFill>
                    <a:latin typeface="Calibri" panose="020F0502020204030204" pitchFamily="34" charset="0"/>
                  </a:defRPr>
                </a:lvl5pPr>
                <a:lvl6pPr marL="1997075" indent="-169863" algn="l" rtl="0" eaLnBrk="1" fontAlgn="base" hangingPunct="1">
                  <a:lnSpc>
                    <a:spcPts val="2600"/>
                  </a:lnSpc>
                  <a:spcBef>
                    <a:spcPct val="0"/>
                  </a:spcBef>
                  <a:spcAft>
                    <a:spcPct val="0"/>
                  </a:spcAft>
                  <a:buClr>
                    <a:schemeClr val="tx1"/>
                  </a:buClr>
                  <a:buSzPct val="100000"/>
                  <a:buChar char="–"/>
                  <a:defRPr kumimoji="1">
                    <a:solidFill>
                      <a:schemeClr val="tx1"/>
                    </a:solidFill>
                    <a:latin typeface="+mn-lt"/>
                  </a:defRPr>
                </a:lvl6pPr>
                <a:lvl7pPr marL="2454275" indent="-169863" algn="l" rtl="0" eaLnBrk="1" fontAlgn="base" hangingPunct="1">
                  <a:lnSpc>
                    <a:spcPts val="2600"/>
                  </a:lnSpc>
                  <a:spcBef>
                    <a:spcPct val="0"/>
                  </a:spcBef>
                  <a:spcAft>
                    <a:spcPct val="0"/>
                  </a:spcAft>
                  <a:buClr>
                    <a:schemeClr val="tx1"/>
                  </a:buClr>
                  <a:buSzPct val="100000"/>
                  <a:buChar char="–"/>
                  <a:defRPr kumimoji="1">
                    <a:solidFill>
                      <a:schemeClr val="tx1"/>
                    </a:solidFill>
                    <a:latin typeface="+mn-lt"/>
                  </a:defRPr>
                </a:lvl7pPr>
                <a:lvl8pPr marL="2911475" indent="-169863" algn="l" rtl="0" eaLnBrk="1" fontAlgn="base" hangingPunct="1">
                  <a:lnSpc>
                    <a:spcPts val="2600"/>
                  </a:lnSpc>
                  <a:spcBef>
                    <a:spcPct val="0"/>
                  </a:spcBef>
                  <a:spcAft>
                    <a:spcPct val="0"/>
                  </a:spcAft>
                  <a:buClr>
                    <a:schemeClr val="tx1"/>
                  </a:buClr>
                  <a:buSzPct val="100000"/>
                  <a:buChar char="–"/>
                  <a:defRPr kumimoji="1">
                    <a:solidFill>
                      <a:schemeClr val="tx1"/>
                    </a:solidFill>
                    <a:latin typeface="+mn-lt"/>
                  </a:defRPr>
                </a:lvl8pPr>
                <a:lvl9pPr marL="3368675" indent="-169863" algn="l" rtl="0" eaLnBrk="1" fontAlgn="base" hangingPunct="1">
                  <a:lnSpc>
                    <a:spcPts val="2600"/>
                  </a:lnSpc>
                  <a:spcBef>
                    <a:spcPct val="0"/>
                  </a:spcBef>
                  <a:spcAft>
                    <a:spcPct val="0"/>
                  </a:spcAft>
                  <a:buClr>
                    <a:schemeClr val="tx1"/>
                  </a:buClr>
                  <a:buSzPct val="100000"/>
                  <a:buChar char="–"/>
                  <a:defRPr kumimoji="1">
                    <a:solidFill>
                      <a:schemeClr val="tx1"/>
                    </a:solidFill>
                    <a:latin typeface="+mn-lt"/>
                  </a:defRPr>
                </a:lvl9pPr>
              </a:lstStyle>
              <a:p>
                <a:pPr marL="342900" indent="-342900">
                  <a:buFont typeface="Wingdings" panose="05000000000000000000" pitchFamily="2" charset="2"/>
                  <a:buChar char="l"/>
                </a:pPr>
                <a:r>
                  <a:rPr lang="en-US" altLang="zh-CN" kern="0" dirty="0"/>
                  <a:t>As in Quicksort, denote the elements in </a:t>
                </a:r>
                <a:r>
                  <a:rPr lang="en-US" altLang="zh-CN" b="1" kern="0" dirty="0"/>
                  <a:t>sorted order </a:t>
                </a:r>
                <a:r>
                  <a:rPr lang="en-US" altLang="zh-CN" kern="0" dirty="0"/>
                  <a:t>by </a:t>
                </a:r>
                <a14:m>
                  <m:oMath xmlns:m="http://schemas.openxmlformats.org/officeDocument/2006/math">
                    <m:sSub>
                      <m:sSubPr>
                        <m:ctrlPr>
                          <a:rPr lang="en-US" altLang="zh-CN" b="0" i="1" kern="0" dirty="0" smtClean="0">
                            <a:latin typeface="Cambria Math" panose="02040503050406030204" pitchFamily="18" charset="0"/>
                          </a:rPr>
                        </m:ctrlPr>
                      </m:sSubPr>
                      <m:e>
                        <m:r>
                          <a:rPr lang="en-US" altLang="zh-CN" i="1" kern="0" dirty="0" smtClean="0">
                            <a:latin typeface="Cambria Math" panose="02040503050406030204" pitchFamily="18" charset="0"/>
                          </a:rPr>
                          <m:t>𝑧</m:t>
                        </m:r>
                      </m:e>
                      <m:sub>
                        <m:r>
                          <a:rPr lang="en-US" altLang="zh-CN" b="0" i="1" kern="0" dirty="0" smtClean="0">
                            <a:latin typeface="Cambria Math" panose="02040503050406030204" pitchFamily="18" charset="0"/>
                          </a:rPr>
                          <m:t>1</m:t>
                        </m:r>
                      </m:sub>
                    </m:sSub>
                    <m:r>
                      <a:rPr lang="en-US" altLang="zh-CN" b="0" i="1" kern="0" dirty="0" smtClean="0">
                        <a:latin typeface="Cambria Math" panose="02040503050406030204" pitchFamily="18" charset="0"/>
                      </a:rPr>
                      <m:t>,⋯,</m:t>
                    </m:r>
                    <m:sSub>
                      <m:sSubPr>
                        <m:ctrlPr>
                          <a:rPr lang="en-US" altLang="zh-CN" b="0" i="1" kern="0" dirty="0" smtClean="0">
                            <a:latin typeface="Cambria Math" panose="02040503050406030204" pitchFamily="18" charset="0"/>
                          </a:rPr>
                        </m:ctrlPr>
                      </m:sSubPr>
                      <m:e>
                        <m:r>
                          <a:rPr lang="en-US" altLang="zh-CN" b="0" i="1" kern="0" dirty="0" smtClean="0">
                            <a:latin typeface="Cambria Math" panose="02040503050406030204" pitchFamily="18" charset="0"/>
                          </a:rPr>
                          <m:t>𝑧</m:t>
                        </m:r>
                      </m:e>
                      <m:sub>
                        <m:r>
                          <a:rPr lang="en-US" altLang="zh-CN" b="0" i="1" kern="0" dirty="0" smtClean="0">
                            <a:latin typeface="Cambria Math" panose="02040503050406030204" pitchFamily="18" charset="0"/>
                          </a:rPr>
                          <m:t>𝑛</m:t>
                        </m:r>
                      </m:sub>
                    </m:sSub>
                  </m:oMath>
                </a14:m>
                <a:r>
                  <a:rPr lang="en-US" altLang="zh-CN" kern="0" dirty="0"/>
                  <a:t>. (so we are searching for </a:t>
                </a:r>
                <a14:m>
                  <m:oMath xmlns:m="http://schemas.openxmlformats.org/officeDocument/2006/math">
                    <m:sSub>
                      <m:sSubPr>
                        <m:ctrlPr>
                          <a:rPr lang="en-US" altLang="zh-CN" b="0" i="1" kern="0" dirty="0" smtClean="0">
                            <a:latin typeface="Cambria Math" panose="02040503050406030204" pitchFamily="18" charset="0"/>
                          </a:rPr>
                        </m:ctrlPr>
                      </m:sSubPr>
                      <m:e>
                        <m:r>
                          <a:rPr lang="en-US" altLang="zh-CN" i="1" kern="0" dirty="0" smtClean="0">
                            <a:latin typeface="Cambria Math" panose="02040503050406030204" pitchFamily="18" charset="0"/>
                          </a:rPr>
                          <m:t>𝑧</m:t>
                        </m:r>
                      </m:e>
                      <m:sub>
                        <m:r>
                          <a:rPr lang="en-US" altLang="zh-CN" i="1" kern="0" dirty="0" smtClean="0">
                            <a:latin typeface="Cambria Math" panose="02040503050406030204" pitchFamily="18" charset="0"/>
                          </a:rPr>
                          <m:t>𝑘</m:t>
                        </m:r>
                      </m:sub>
                    </m:sSub>
                  </m:oMath>
                </a14:m>
                <a:r>
                  <a:rPr lang="en-US" altLang="zh-CN" kern="0" dirty="0"/>
                  <a:t> )</a:t>
                </a:r>
              </a:p>
              <a:p>
                <a:pPr marL="342900" indent="-342900">
                  <a:buFont typeface="Wingdings" panose="05000000000000000000" pitchFamily="2" charset="2"/>
                  <a:buChar char="l"/>
                </a:pPr>
                <a:r>
                  <a:rPr lang="en-US" altLang="zh-CN" kern="0" dirty="0"/>
                  <a:t>We use  same random model for choosing the pivot as in  Quicksort.</a:t>
                </a:r>
                <a:endParaRPr lang="zh-CN" altLang="en-US" kern="0" dirty="0"/>
              </a:p>
            </p:txBody>
          </p:sp>
        </mc:Choice>
        <mc:Fallback xmlns="">
          <p:sp>
            <p:nvSpPr>
              <p:cNvPr id="8" name="内容占位符 2">
                <a:extLst>
                  <a:ext uri="{FF2B5EF4-FFF2-40B4-BE49-F238E27FC236}">
                    <a16:creationId xmlns:a16="http://schemas.microsoft.com/office/drawing/2014/main" id="{2B1D655A-7C48-44A3-888A-A9FCE89D5299}"/>
                  </a:ext>
                </a:extLst>
              </p:cNvPr>
              <p:cNvSpPr txBox="1">
                <a:spLocks noRot="1" noChangeAspect="1" noMove="1" noResize="1" noEditPoints="1" noAdjustHandles="1" noChangeArrowheads="1" noChangeShapeType="1" noTextEdit="1"/>
              </p:cNvSpPr>
              <p:nvPr/>
            </p:nvSpPr>
            <p:spPr bwMode="auto">
              <a:xfrm>
                <a:off x="492673" y="5486137"/>
                <a:ext cx="8251934" cy="1334155"/>
              </a:xfrm>
              <a:prstGeom prst="rect">
                <a:avLst/>
              </a:prstGeom>
              <a:blipFill>
                <a:blip r:embed="rId5"/>
                <a:stretch>
                  <a:fillRect t="-3810" r="-922" b="-2857"/>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r>
                  <a:rPr lang="en-US">
                    <a:noFill/>
                  </a:rPr>
                  <a:t> </a:t>
                </a:r>
              </a:p>
            </p:txBody>
          </p:sp>
        </mc:Fallback>
      </mc:AlternateContent>
    </p:spTree>
    <p:extLst>
      <p:ext uri="{BB962C8B-B14F-4D97-AF65-F5344CB8AC3E}">
        <p14:creationId xmlns:p14="http://schemas.microsoft.com/office/powerpoint/2010/main" val="39166056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p:bldP spid="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E0C5539-8123-4C2D-8F74-1FB69F90D7A5}"/>
              </a:ext>
            </a:extLst>
          </p:cNvPr>
          <p:cNvSpPr>
            <a:spLocks noGrp="1"/>
          </p:cNvSpPr>
          <p:nvPr>
            <p:ph type="title"/>
          </p:nvPr>
        </p:nvSpPr>
        <p:spPr>
          <a:xfrm>
            <a:off x="0" y="304800"/>
            <a:ext cx="9144000" cy="457200"/>
          </a:xfrm>
        </p:spPr>
        <p:txBody>
          <a:bodyPr/>
          <a:lstStyle/>
          <a:p>
            <a:r>
              <a:rPr lang="en-US" altLang="zh-CN" dirty="0"/>
              <a:t>Question 2 (iii)</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2BA914EA-189B-41BE-BFA2-BB74BF773E57}"/>
                  </a:ext>
                </a:extLst>
              </p:cNvPr>
              <p:cNvSpPr>
                <a:spLocks noGrp="1"/>
              </p:cNvSpPr>
              <p:nvPr>
                <p:ph idx="1"/>
              </p:nvPr>
            </p:nvSpPr>
            <p:spPr>
              <a:xfrm>
                <a:off x="357352" y="767256"/>
                <a:ext cx="7848600" cy="1345324"/>
              </a:xfrm>
            </p:spPr>
            <p:txBody>
              <a:bodyPr/>
              <a:lstStyle/>
              <a:p>
                <a:r>
                  <a:rPr lang="en-US" altLang="zh-CN" dirty="0"/>
                  <a:t> Define</a:t>
                </a:r>
              </a:p>
              <a:p>
                <a:r>
                  <a:rPr lang="en-US" altLang="zh-CN" dirty="0"/>
                  <a:t>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𝑋</m:t>
                        </m:r>
                      </m:e>
                      <m:sub>
                        <m:r>
                          <a:rPr lang="en-US" altLang="zh-CN" b="0" i="1" smtClean="0">
                            <a:latin typeface="Cambria Math" panose="02040503050406030204" pitchFamily="18" charset="0"/>
                          </a:rPr>
                          <m:t>𝑖𝑗</m:t>
                        </m:r>
                      </m:sub>
                    </m:sSub>
                    <m:r>
                      <a:rPr lang="en-US" altLang="zh-CN" b="0" i="1" smtClean="0">
                        <a:latin typeface="Cambria Math" panose="02040503050406030204" pitchFamily="18" charset="0"/>
                      </a:rPr>
                      <m:t>=</m:t>
                    </m:r>
                    <m:d>
                      <m:dPr>
                        <m:begChr m:val="{"/>
                        <m:endChr m:val=""/>
                        <m:ctrlPr>
                          <a:rPr lang="en-US" altLang="zh-CN" i="1" smtClean="0">
                            <a:latin typeface="Cambria Math" panose="02040503050406030204" pitchFamily="18" charset="0"/>
                          </a:rPr>
                        </m:ctrlPr>
                      </m:dPr>
                      <m:e>
                        <m:eqArr>
                          <m:eqArrPr>
                            <m:ctrlPr>
                              <a:rPr lang="en-US" altLang="zh-CN" i="1" smtClean="0">
                                <a:latin typeface="Cambria Math" panose="02040503050406030204" pitchFamily="18" charset="0"/>
                              </a:rPr>
                            </m:ctrlPr>
                          </m:eqArrPr>
                          <m:e>
                            <m:r>
                              <m:rPr>
                                <m:nor/>
                              </m:rPr>
                              <a:rPr lang="en-US" altLang="zh-CN" b="0" i="0" smtClean="0">
                                <a:latin typeface="Cambria Math" panose="02040503050406030204" pitchFamily="18" charset="0"/>
                              </a:rPr>
                              <m:t>1</m:t>
                            </m:r>
                            <m:r>
                              <a:rPr lang="en-US" altLang="zh-CN" b="0" i="1" smtClean="0">
                                <a:latin typeface="Cambria Math" panose="02040503050406030204" pitchFamily="18" charset="0"/>
                              </a:rPr>
                              <m:t> </m:t>
                            </m:r>
                            <m:r>
                              <m:rPr>
                                <m:nor/>
                              </m:rPr>
                              <a:rPr lang="en-US" altLang="zh-CN" b="0" i="0" smtClean="0">
                                <a:latin typeface="Cambria Math" panose="02040503050406030204" pitchFamily="18" charset="0"/>
                              </a:rPr>
                              <m:t>if</m:t>
                            </m:r>
                            <m:r>
                              <a:rPr lang="en-US" altLang="zh-CN" b="0" i="1" smtClean="0">
                                <a:latin typeface="Cambria Math" panose="02040503050406030204" pitchFamily="18" charset="0"/>
                              </a:rPr>
                              <m:t> </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𝑧</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 </m:t>
                            </m:r>
                            <m:r>
                              <m:rPr>
                                <m:nor/>
                              </m:rPr>
                              <a:rPr lang="en-US" altLang="zh-CN" b="0" i="0" smtClean="0">
                                <a:latin typeface="Cambria Math" panose="02040503050406030204" pitchFamily="18" charset="0"/>
                              </a:rPr>
                              <m:t>and</m:t>
                            </m:r>
                            <m:r>
                              <a:rPr lang="en-US" altLang="zh-CN" b="0" i="1" smtClean="0">
                                <a:latin typeface="Cambria Math" panose="02040503050406030204" pitchFamily="18" charset="0"/>
                              </a:rPr>
                              <m:t> </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𝑧</m:t>
                                </m:r>
                              </m:e>
                              <m:sub>
                                <m:r>
                                  <a:rPr lang="en-US" altLang="zh-CN" b="0" i="1" smtClean="0">
                                    <a:latin typeface="Cambria Math" panose="02040503050406030204" pitchFamily="18" charset="0"/>
                                  </a:rPr>
                                  <m:t>𝑗</m:t>
                                </m:r>
                              </m:sub>
                            </m:sSub>
                            <m:r>
                              <a:rPr lang="en-US" altLang="zh-CN" b="0" i="1" smtClean="0">
                                <a:latin typeface="Cambria Math" panose="02040503050406030204" pitchFamily="18" charset="0"/>
                              </a:rPr>
                              <m:t> </m:t>
                            </m:r>
                            <m:r>
                              <m:rPr>
                                <m:nor/>
                              </m:rPr>
                              <a:rPr lang="en-US" altLang="zh-CN" b="0" i="0" smtClean="0">
                                <a:latin typeface="Cambria Math" panose="02040503050406030204" pitchFamily="18" charset="0"/>
                              </a:rPr>
                              <m:t>are</m:t>
                            </m:r>
                            <m:r>
                              <m:rPr>
                                <m:nor/>
                              </m:rPr>
                              <a:rPr lang="en-US" altLang="zh-CN" b="0" i="0" smtClean="0">
                                <a:latin typeface="Cambria Math" panose="02040503050406030204" pitchFamily="18" charset="0"/>
                              </a:rPr>
                              <m:t> </m:t>
                            </m:r>
                            <m:r>
                              <m:rPr>
                                <m:nor/>
                              </m:rPr>
                              <a:rPr lang="en-US" altLang="zh-CN" b="0" i="0" smtClean="0">
                                <a:latin typeface="Cambria Math" panose="02040503050406030204" pitchFamily="18" charset="0"/>
                              </a:rPr>
                              <m:t>compared</m:t>
                            </m:r>
                            <m:r>
                              <m:rPr>
                                <m:nor/>
                              </m:rPr>
                              <a:rPr lang="en-US" altLang="zh-CN" b="0" i="0" smtClean="0">
                                <a:latin typeface="Cambria Math" panose="02040503050406030204" pitchFamily="18" charset="0"/>
                              </a:rPr>
                              <m:t> </m:t>
                            </m:r>
                            <m:r>
                              <m:rPr>
                                <m:nor/>
                              </m:rPr>
                              <a:rPr lang="en-US" altLang="zh-CN" b="0" i="0" smtClean="0">
                                <a:latin typeface="Cambria Math" panose="02040503050406030204" pitchFamily="18" charset="0"/>
                              </a:rPr>
                              <m:t>by</m:t>
                            </m:r>
                            <m:r>
                              <m:rPr>
                                <m:nor/>
                              </m:rPr>
                              <a:rPr lang="en-US" altLang="zh-CN" b="0" i="0" smtClean="0">
                                <a:latin typeface="Cambria Math" panose="02040503050406030204" pitchFamily="18" charset="0"/>
                              </a:rPr>
                              <m:t> </m:t>
                            </m:r>
                            <m:r>
                              <a:rPr lang="en-US" altLang="zh-CN" b="0" i="1" smtClean="0">
                                <a:latin typeface="Cambria Math" panose="02040503050406030204" pitchFamily="18" charset="0"/>
                              </a:rPr>
                              <m:t>𝑅𝑎𝑛𝑑𝑆𝑒𝑙𝑒𝑐𝑡</m:t>
                            </m:r>
                          </m:e>
                          <m:e>
                            <m:r>
                              <m:rPr>
                                <m:nor/>
                              </m:rPr>
                              <a:rPr lang="en-US" altLang="zh-CN" b="0" i="0" smtClean="0">
                                <a:latin typeface="Cambria Math" panose="02040503050406030204" pitchFamily="18" charset="0"/>
                              </a:rPr>
                              <m:t>0 </m:t>
                            </m:r>
                            <m:r>
                              <m:rPr>
                                <m:nor/>
                              </m:rPr>
                              <a:rPr lang="en-US" altLang="zh-CN" b="0" i="0" smtClean="0">
                                <a:latin typeface="Cambria Math" panose="02040503050406030204" pitchFamily="18" charset="0"/>
                              </a:rPr>
                              <m:t>otherwise</m:t>
                            </m:r>
                            <m:r>
                              <m:rPr>
                                <m:nor/>
                              </m:rPr>
                              <a:rPr lang="en-US" altLang="zh-CN" b="0" i="0" smtClean="0">
                                <a:latin typeface="Cambria Math" panose="02040503050406030204" pitchFamily="18" charset="0"/>
                              </a:rPr>
                              <m:t>                                                              </m:t>
                            </m:r>
                          </m:e>
                        </m:eqArr>
                      </m:e>
                    </m:d>
                  </m:oMath>
                </a14:m>
                <a:endParaRPr lang="en-US" altLang="zh-CN" dirty="0"/>
              </a:p>
              <a:p>
                <a:endParaRPr lang="en-US" altLang="zh-CN" b="0" dirty="0"/>
              </a:p>
            </p:txBody>
          </p:sp>
        </mc:Choice>
        <mc:Fallback xmlns="">
          <p:sp>
            <p:nvSpPr>
              <p:cNvPr id="3" name="内容占位符 2">
                <a:extLst>
                  <a:ext uri="{FF2B5EF4-FFF2-40B4-BE49-F238E27FC236}">
                    <a16:creationId xmlns:a16="http://schemas.microsoft.com/office/drawing/2014/main" id="{2BA914EA-189B-41BE-BFA2-BB74BF773E57}"/>
                  </a:ext>
                </a:extLst>
              </p:cNvPr>
              <p:cNvSpPr>
                <a:spLocks noGrp="1" noRot="1" noChangeAspect="1" noMove="1" noResize="1" noEditPoints="1" noAdjustHandles="1" noChangeArrowheads="1" noChangeShapeType="1" noTextEdit="1"/>
              </p:cNvSpPr>
              <p:nvPr>
                <p:ph idx="1"/>
              </p:nvPr>
            </p:nvSpPr>
            <p:spPr>
              <a:xfrm>
                <a:off x="357352" y="767256"/>
                <a:ext cx="7848600" cy="1345324"/>
              </a:xfrm>
              <a:blipFill>
                <a:blip r:embed="rId2"/>
                <a:stretch>
                  <a:fillRect l="-233" t="-3167"/>
                </a:stretch>
              </a:blipFill>
            </p:spPr>
            <p:txBody>
              <a:bodyPr/>
              <a:lstStyle/>
              <a:p>
                <a:r>
                  <a:rPr lang="en-US">
                    <a:noFill/>
                  </a:rPr>
                  <a:t> </a:t>
                </a:r>
              </a:p>
            </p:txBody>
          </p:sp>
        </mc:Fallback>
      </mc:AlternateContent>
      <p:sp>
        <p:nvSpPr>
          <p:cNvPr id="4" name="灯片编号占位符 3">
            <a:extLst>
              <a:ext uri="{FF2B5EF4-FFF2-40B4-BE49-F238E27FC236}">
                <a16:creationId xmlns:a16="http://schemas.microsoft.com/office/drawing/2014/main" id="{6B3D941D-CCC4-4030-99DE-3AE26715E508}"/>
              </a:ext>
            </a:extLst>
          </p:cNvPr>
          <p:cNvSpPr>
            <a:spLocks noGrp="1"/>
          </p:cNvSpPr>
          <p:nvPr>
            <p:ph type="sldNum" sz="quarter" idx="10"/>
          </p:nvPr>
        </p:nvSpPr>
        <p:spPr/>
        <p:txBody>
          <a:bodyPr/>
          <a:lstStyle/>
          <a:p>
            <a:fld id="{2783EFA4-6284-4AB8-B3E7-5E7F2FB51AB8}" type="slidenum">
              <a:rPr lang="en-US" altLang="en-US" smtClean="0"/>
              <a:pPr/>
              <a:t>4</a:t>
            </a:fld>
            <a:endParaRPr lang="en-US" altLang="en-US" sz="1400"/>
          </a:p>
        </p:txBody>
      </p:sp>
      <mc:AlternateContent xmlns:mc="http://schemas.openxmlformats.org/markup-compatibility/2006" xmlns:a14="http://schemas.microsoft.com/office/drawing/2010/main">
        <mc:Choice Requires="a14">
          <p:sp>
            <p:nvSpPr>
              <p:cNvPr id="5" name="TextBox 4"/>
              <p:cNvSpPr txBox="1"/>
              <p:nvPr/>
            </p:nvSpPr>
            <p:spPr>
              <a:xfrm>
                <a:off x="257503" y="4839682"/>
                <a:ext cx="6140669" cy="1629229"/>
              </a:xfrm>
              <a:prstGeom prst="rect">
                <a:avLst/>
              </a:prstGeom>
              <a:noFill/>
            </p:spPr>
            <p:txBody>
              <a:bodyPr wrap="square" rtlCol="0">
                <a:spAutoFit/>
              </a:bodyPr>
              <a:lstStyle/>
              <a:p>
                <a:pPr lvl="0" eaLnBrk="1" hangingPunct="1">
                  <a:spcBef>
                    <a:spcPts val="1200"/>
                  </a:spcBef>
                  <a:spcAft>
                    <a:spcPts val="0"/>
                  </a:spcAft>
                  <a:buClr>
                    <a:srgbClr val="003399"/>
                  </a:buClr>
                  <a:buSzPct val="50000"/>
                </a:pPr>
                <a:r>
                  <a:rPr lang="en-US" altLang="zh-CN" sz="2200" kern="0" dirty="0">
                    <a:solidFill>
                      <a:srgbClr val="000000"/>
                    </a:solidFill>
                    <a:latin typeface="Calibri" panose="020F0502020204030204" pitchFamily="34" charset="0"/>
                  </a:rPr>
                  <a:t>(II) By the indicator random variable technique,</a:t>
                </a:r>
                <a:br>
                  <a:rPr lang="en-US" altLang="zh-CN" sz="2200" kern="0" dirty="0">
                    <a:solidFill>
                      <a:srgbClr val="000000"/>
                    </a:solidFill>
                    <a:latin typeface="Calibri" panose="020F0502020204030204" pitchFamily="34" charset="0"/>
                  </a:rPr>
                </a:br>
                <a:r>
                  <a:rPr lang="en-US" altLang="zh-CN" sz="2200" kern="0" dirty="0">
                    <a:solidFill>
                      <a:srgbClr val="000000"/>
                    </a:solidFill>
                    <a:latin typeface="Calibri" panose="020F0502020204030204" pitchFamily="34" charset="0"/>
                  </a:rPr>
                  <a:t> expected total number of comparisons is</a:t>
                </a:r>
              </a:p>
              <a:p>
                <a:pPr lvl="0" eaLnBrk="1" hangingPunct="1">
                  <a:spcBef>
                    <a:spcPts val="1200"/>
                  </a:spcBef>
                  <a:spcAft>
                    <a:spcPts val="0"/>
                  </a:spcAft>
                  <a:buClr>
                    <a:srgbClr val="003399"/>
                  </a:buClr>
                  <a:buSzPct val="50000"/>
                </a:pPr>
                <a14:m>
                  <m:oMathPara xmlns:m="http://schemas.openxmlformats.org/officeDocument/2006/math">
                    <m:oMathParaPr>
                      <m:jc m:val="centerGroup"/>
                    </m:oMathParaPr>
                    <m:oMath xmlns:m="http://schemas.openxmlformats.org/officeDocument/2006/math">
                      <m:nary>
                        <m:naryPr>
                          <m:chr m:val="∑"/>
                          <m:supHide m:val="on"/>
                          <m:ctrlPr>
                            <a:rPr lang="en-US" altLang="zh-CN" sz="2200" i="1" kern="0">
                              <a:solidFill>
                                <a:srgbClr val="000000"/>
                              </a:solidFill>
                              <a:latin typeface="Cambria Math" panose="02040503050406030204" pitchFamily="18" charset="0"/>
                            </a:rPr>
                          </m:ctrlPr>
                        </m:naryPr>
                        <m:sub>
                          <m:r>
                            <a:rPr lang="en-US" altLang="zh-CN" sz="2200" i="1" kern="0">
                              <a:solidFill>
                                <a:srgbClr val="000000"/>
                              </a:solidFill>
                              <a:latin typeface="Cambria Math" panose="02040503050406030204" pitchFamily="18" charset="0"/>
                            </a:rPr>
                            <m:t>𝑖</m:t>
                          </m:r>
                          <m:r>
                            <a:rPr lang="en-US" altLang="zh-CN" sz="2200" i="1" kern="0">
                              <a:solidFill>
                                <a:srgbClr val="000000"/>
                              </a:solidFill>
                              <a:latin typeface="Cambria Math" panose="02040503050406030204" pitchFamily="18" charset="0"/>
                            </a:rPr>
                            <m:t>&lt;</m:t>
                          </m:r>
                          <m:r>
                            <a:rPr lang="en-US" altLang="zh-CN" sz="2200" i="1" kern="0">
                              <a:solidFill>
                                <a:srgbClr val="000000"/>
                              </a:solidFill>
                              <a:latin typeface="Cambria Math" panose="02040503050406030204" pitchFamily="18" charset="0"/>
                            </a:rPr>
                            <m:t>𝑗</m:t>
                          </m:r>
                        </m:sub>
                        <m:sup/>
                        <m:e>
                          <m:r>
                            <a:rPr lang="en-US" altLang="zh-CN" sz="2200" i="1" kern="0">
                              <a:solidFill>
                                <a:srgbClr val="000000"/>
                              </a:solidFill>
                              <a:latin typeface="Cambria Math" panose="02040503050406030204" pitchFamily="18" charset="0"/>
                            </a:rPr>
                            <m:t>𝐸</m:t>
                          </m:r>
                          <m:d>
                            <m:dPr>
                              <m:begChr m:val="["/>
                              <m:endChr m:val="]"/>
                              <m:ctrlPr>
                                <a:rPr lang="en-US" altLang="zh-CN" sz="2200" i="1" kern="0">
                                  <a:solidFill>
                                    <a:srgbClr val="000000"/>
                                  </a:solidFill>
                                  <a:latin typeface="Cambria Math" panose="02040503050406030204" pitchFamily="18" charset="0"/>
                                </a:rPr>
                              </m:ctrlPr>
                            </m:dPr>
                            <m:e>
                              <m:sSub>
                                <m:sSubPr>
                                  <m:ctrlPr>
                                    <a:rPr lang="en-US" altLang="zh-CN" sz="2200" i="1" kern="0">
                                      <a:solidFill>
                                        <a:srgbClr val="000000"/>
                                      </a:solidFill>
                                      <a:latin typeface="Cambria Math" panose="02040503050406030204" pitchFamily="18" charset="0"/>
                                    </a:rPr>
                                  </m:ctrlPr>
                                </m:sSubPr>
                                <m:e>
                                  <m:r>
                                    <a:rPr lang="en-US" altLang="zh-CN" sz="2200" i="1" kern="0">
                                      <a:solidFill>
                                        <a:srgbClr val="000000"/>
                                      </a:solidFill>
                                      <a:latin typeface="Cambria Math" panose="02040503050406030204" pitchFamily="18" charset="0"/>
                                    </a:rPr>
                                    <m:t>𝑋</m:t>
                                  </m:r>
                                </m:e>
                                <m:sub>
                                  <m:r>
                                    <a:rPr lang="en-US" altLang="zh-CN" sz="2200" i="1" kern="0">
                                      <a:solidFill>
                                        <a:srgbClr val="000000"/>
                                      </a:solidFill>
                                      <a:latin typeface="Cambria Math" panose="02040503050406030204" pitchFamily="18" charset="0"/>
                                    </a:rPr>
                                    <m:t>𝑖𝑗</m:t>
                                  </m:r>
                                </m:sub>
                              </m:sSub>
                            </m:e>
                          </m:d>
                          <m:r>
                            <a:rPr lang="en-US" altLang="zh-CN" sz="2200" i="1" kern="0">
                              <a:solidFill>
                                <a:srgbClr val="000000"/>
                              </a:solidFill>
                              <a:latin typeface="Cambria Math" panose="02040503050406030204" pitchFamily="18" charset="0"/>
                            </a:rPr>
                            <m:t>=</m:t>
                          </m:r>
                          <m:nary>
                            <m:naryPr>
                              <m:chr m:val="∑"/>
                              <m:supHide m:val="on"/>
                              <m:ctrlPr>
                                <a:rPr lang="en-US" altLang="zh-CN" sz="2200" i="1" kern="0">
                                  <a:solidFill>
                                    <a:srgbClr val="000000"/>
                                  </a:solidFill>
                                  <a:latin typeface="Cambria Math" panose="02040503050406030204" pitchFamily="18" charset="0"/>
                                </a:rPr>
                              </m:ctrlPr>
                            </m:naryPr>
                            <m:sub>
                              <m:r>
                                <a:rPr lang="en-US" altLang="zh-CN" sz="2200" i="1" kern="0">
                                  <a:solidFill>
                                    <a:srgbClr val="000000"/>
                                  </a:solidFill>
                                  <a:latin typeface="Cambria Math" panose="02040503050406030204" pitchFamily="18" charset="0"/>
                                </a:rPr>
                                <m:t>𝑖</m:t>
                              </m:r>
                              <m:r>
                                <a:rPr lang="en-US" altLang="zh-CN" sz="2200" i="1" kern="0">
                                  <a:solidFill>
                                    <a:srgbClr val="000000"/>
                                  </a:solidFill>
                                  <a:latin typeface="Cambria Math" panose="02040503050406030204" pitchFamily="18" charset="0"/>
                                </a:rPr>
                                <m:t>&lt;</m:t>
                              </m:r>
                              <m:r>
                                <a:rPr lang="en-US" altLang="zh-CN" sz="2200" i="1" kern="0">
                                  <a:solidFill>
                                    <a:srgbClr val="000000"/>
                                  </a:solidFill>
                                  <a:latin typeface="Cambria Math" panose="02040503050406030204" pitchFamily="18" charset="0"/>
                                </a:rPr>
                                <m:t>𝑗</m:t>
                              </m:r>
                            </m:sub>
                            <m:sup/>
                            <m:e>
                              <m:r>
                                <m:rPr>
                                  <m:sty m:val="p"/>
                                </m:rPr>
                                <a:rPr lang="en-US" altLang="zh-CN" sz="2200" kern="0">
                                  <a:solidFill>
                                    <a:srgbClr val="000000"/>
                                  </a:solidFill>
                                  <a:latin typeface="Cambria Math" panose="02040503050406030204" pitchFamily="18" charset="0"/>
                                </a:rPr>
                                <m:t>Pr</m:t>
                              </m:r>
                              <m:r>
                                <a:rPr lang="en-US" altLang="zh-CN" sz="2200" i="1" kern="0">
                                  <a:solidFill>
                                    <a:srgbClr val="000000"/>
                                  </a:solidFill>
                                  <a:latin typeface="Cambria Math" panose="02040503050406030204" pitchFamily="18" charset="0"/>
                                </a:rPr>
                                <m:t>⁡[</m:t>
                              </m:r>
                              <m:sSub>
                                <m:sSubPr>
                                  <m:ctrlPr>
                                    <a:rPr lang="en-US" altLang="zh-CN" sz="2200" i="1" kern="0">
                                      <a:solidFill>
                                        <a:srgbClr val="000000"/>
                                      </a:solidFill>
                                      <a:latin typeface="Cambria Math" panose="02040503050406030204" pitchFamily="18" charset="0"/>
                                    </a:rPr>
                                  </m:ctrlPr>
                                </m:sSubPr>
                                <m:e>
                                  <m:r>
                                    <a:rPr lang="en-US" altLang="zh-CN" sz="2200" i="1" kern="0">
                                      <a:solidFill>
                                        <a:srgbClr val="000000"/>
                                      </a:solidFill>
                                      <a:latin typeface="Cambria Math" panose="02040503050406030204" pitchFamily="18" charset="0"/>
                                    </a:rPr>
                                    <m:t>𝑋</m:t>
                                  </m:r>
                                </m:e>
                                <m:sub>
                                  <m:r>
                                    <a:rPr lang="en-US" altLang="zh-CN" sz="2200" i="1" kern="0">
                                      <a:solidFill>
                                        <a:srgbClr val="000000"/>
                                      </a:solidFill>
                                      <a:latin typeface="Cambria Math" panose="02040503050406030204" pitchFamily="18" charset="0"/>
                                    </a:rPr>
                                    <m:t>𝑖𝑗</m:t>
                                  </m:r>
                                </m:sub>
                              </m:sSub>
                              <m:r>
                                <a:rPr lang="en-US" altLang="zh-CN" sz="2200" i="1" kern="0">
                                  <a:solidFill>
                                    <a:srgbClr val="000000"/>
                                  </a:solidFill>
                                  <a:latin typeface="Cambria Math" panose="02040503050406030204" pitchFamily="18" charset="0"/>
                                </a:rPr>
                                <m:t>=1]</m:t>
                              </m:r>
                            </m:e>
                          </m:nary>
                          <m:r>
                            <a:rPr lang="en-US" altLang="zh-CN" sz="2200" i="1" kern="0">
                              <a:solidFill>
                                <a:srgbClr val="000000"/>
                              </a:solidFill>
                              <a:latin typeface="Cambria Math" panose="02040503050406030204" pitchFamily="18" charset="0"/>
                            </a:rPr>
                            <m:t> </m:t>
                          </m:r>
                        </m:e>
                      </m:nary>
                    </m:oMath>
                  </m:oMathPara>
                </a14:m>
                <a:endParaRPr lang="en-US" altLang="zh-CN" sz="2200" kern="0" dirty="0">
                  <a:solidFill>
                    <a:srgbClr val="000000"/>
                  </a:solidFill>
                  <a:latin typeface="Calibri" panose="020F0502020204030204" pitchFamily="34" charset="0"/>
                </a:endParaRPr>
              </a:p>
            </p:txBody>
          </p:sp>
        </mc:Choice>
        <mc:Fallback xmlns="">
          <p:sp>
            <p:nvSpPr>
              <p:cNvPr id="5" name="TextBox 4"/>
              <p:cNvSpPr txBox="1">
                <a:spLocks noRot="1" noChangeAspect="1" noMove="1" noResize="1" noEditPoints="1" noAdjustHandles="1" noChangeArrowheads="1" noChangeShapeType="1" noTextEdit="1"/>
              </p:cNvSpPr>
              <p:nvPr/>
            </p:nvSpPr>
            <p:spPr>
              <a:xfrm>
                <a:off x="257503" y="4839682"/>
                <a:ext cx="6140669" cy="1629229"/>
              </a:xfrm>
              <a:prstGeom prst="rect">
                <a:avLst/>
              </a:prstGeom>
              <a:blipFill>
                <a:blip r:embed="rId3"/>
                <a:stretch>
                  <a:fillRect l="-1031" t="-30233" b="-9845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p:cNvSpPr txBox="1"/>
              <p:nvPr/>
            </p:nvSpPr>
            <p:spPr>
              <a:xfrm>
                <a:off x="257503" y="2230821"/>
                <a:ext cx="8048297" cy="2062488"/>
              </a:xfrm>
              <a:prstGeom prst="rect">
                <a:avLst/>
              </a:prstGeom>
              <a:noFill/>
            </p:spPr>
            <p:txBody>
              <a:bodyPr wrap="square" rtlCol="0">
                <a:spAutoFit/>
              </a:bodyPr>
              <a:lstStyle/>
              <a:p>
                <a:pPr lvl="0" eaLnBrk="1" hangingPunct="1">
                  <a:spcBef>
                    <a:spcPts val="1200"/>
                  </a:spcBef>
                  <a:spcAft>
                    <a:spcPts val="0"/>
                  </a:spcAft>
                  <a:buClr>
                    <a:srgbClr val="003399"/>
                  </a:buClr>
                  <a:buSzPct val="50000"/>
                </a:pPr>
                <a:r>
                  <a:rPr lang="en-US" altLang="zh-CN" sz="2200" kern="0" dirty="0">
                    <a:solidFill>
                      <a:srgbClr val="000000"/>
                    </a:solidFill>
                    <a:latin typeface="Calibri" panose="020F0502020204030204" pitchFamily="34" charset="0"/>
                  </a:rPr>
                  <a:t>(I)  First Prove the following three facts</a:t>
                </a:r>
              </a:p>
              <a:p>
                <a:pPr lvl="0" eaLnBrk="1" hangingPunct="1">
                  <a:spcBef>
                    <a:spcPts val="1200"/>
                  </a:spcBef>
                  <a:spcAft>
                    <a:spcPts val="0"/>
                  </a:spcAft>
                  <a:buClr>
                    <a:srgbClr val="003399"/>
                  </a:buClr>
                  <a:buSzPct val="50000"/>
                </a:pPr>
                <a:r>
                  <a:rPr lang="en-US" altLang="zh-CN" sz="2200" kern="0" dirty="0">
                    <a:solidFill>
                      <a:srgbClr val="003399"/>
                    </a:solidFill>
                    <a:latin typeface="Calibri" panose="020F0502020204030204" pitchFamily="34" charset="0"/>
                  </a:rPr>
                  <a:t>(a) </a:t>
                </a:r>
                <a14:m>
                  <m:oMath xmlns:m="http://schemas.openxmlformats.org/officeDocument/2006/math">
                    <m:r>
                      <a:rPr lang="en-US" altLang="zh-CN" sz="2200" i="1" kern="0">
                        <a:solidFill>
                          <a:srgbClr val="000000"/>
                        </a:solidFill>
                        <a:latin typeface="Cambria Math" panose="02040503050406030204" pitchFamily="18" charset="0"/>
                      </a:rPr>
                      <m:t>𝑖</m:t>
                    </m:r>
                    <m:r>
                      <a:rPr lang="en-US" altLang="zh-CN" sz="2200" i="1" kern="0">
                        <a:solidFill>
                          <a:srgbClr val="000000"/>
                        </a:solidFill>
                        <a:latin typeface="Cambria Math" panose="02040503050406030204" pitchFamily="18" charset="0"/>
                      </a:rPr>
                      <m:t>≤</m:t>
                    </m:r>
                    <m:r>
                      <a:rPr lang="en-US" altLang="zh-CN" sz="2200" i="1" kern="0">
                        <a:solidFill>
                          <a:srgbClr val="000000"/>
                        </a:solidFill>
                        <a:latin typeface="Cambria Math" panose="02040503050406030204" pitchFamily="18" charset="0"/>
                      </a:rPr>
                      <m:t>𝑘</m:t>
                    </m:r>
                    <m:r>
                      <a:rPr lang="en-US" altLang="zh-CN" sz="2200" i="1" kern="0">
                        <a:solidFill>
                          <a:srgbClr val="000000"/>
                        </a:solidFill>
                        <a:latin typeface="Cambria Math" panose="02040503050406030204" pitchFamily="18" charset="0"/>
                      </a:rPr>
                      <m:t>≤</m:t>
                    </m:r>
                    <m:r>
                      <a:rPr lang="en-US" altLang="zh-CN" sz="2200" i="1" kern="0">
                        <a:solidFill>
                          <a:srgbClr val="000000"/>
                        </a:solidFill>
                        <a:latin typeface="Cambria Math" panose="02040503050406030204" pitchFamily="18" charset="0"/>
                      </a:rPr>
                      <m:t>𝑗</m:t>
                    </m:r>
                  </m:oMath>
                </a14:m>
                <a:r>
                  <a:rPr lang="en-US" altLang="zh-CN" sz="2200" kern="0" dirty="0">
                    <a:solidFill>
                      <a:srgbClr val="000000"/>
                    </a:solidFill>
                    <a:latin typeface="Calibri" panose="020F0502020204030204" pitchFamily="34" charset="0"/>
                  </a:rPr>
                  <a:t>: </a:t>
                </a:r>
                <a14:m>
                  <m:oMath xmlns:m="http://schemas.openxmlformats.org/officeDocument/2006/math">
                    <m:func>
                      <m:funcPr>
                        <m:ctrlPr>
                          <a:rPr lang="en-US" altLang="zh-CN" sz="2200" i="1" kern="0">
                            <a:solidFill>
                              <a:srgbClr val="003399"/>
                            </a:solidFill>
                            <a:latin typeface="Cambria Math" panose="02040503050406030204" pitchFamily="18" charset="0"/>
                          </a:rPr>
                        </m:ctrlPr>
                      </m:funcPr>
                      <m:fName>
                        <m:r>
                          <a:rPr lang="en-US" altLang="zh-CN" sz="2200" b="0" i="0" kern="0" smtClean="0">
                            <a:solidFill>
                              <a:srgbClr val="003399"/>
                            </a:solidFill>
                            <a:latin typeface="Cambria Math" panose="02040503050406030204" pitchFamily="18" charset="0"/>
                          </a:rPr>
                          <m:t>   </m:t>
                        </m:r>
                        <m:r>
                          <m:rPr>
                            <m:sty m:val="p"/>
                          </m:rPr>
                          <a:rPr lang="en-US" altLang="zh-CN" sz="2200" kern="0">
                            <a:solidFill>
                              <a:srgbClr val="003399"/>
                            </a:solidFill>
                            <a:latin typeface="Cambria Math" panose="02040503050406030204" pitchFamily="18" charset="0"/>
                          </a:rPr>
                          <m:t>Pr</m:t>
                        </m:r>
                      </m:fName>
                      <m:e>
                        <m:d>
                          <m:dPr>
                            <m:begChr m:val="["/>
                            <m:endChr m:val="]"/>
                            <m:ctrlPr>
                              <a:rPr lang="en-US" altLang="zh-CN" sz="2200" i="1" kern="0">
                                <a:solidFill>
                                  <a:srgbClr val="003399"/>
                                </a:solidFill>
                                <a:latin typeface="Cambria Math" panose="02040503050406030204" pitchFamily="18" charset="0"/>
                              </a:rPr>
                            </m:ctrlPr>
                          </m:dPr>
                          <m:e>
                            <m:sSub>
                              <m:sSubPr>
                                <m:ctrlPr>
                                  <a:rPr lang="en-US" altLang="zh-CN" sz="2200" i="1" kern="0">
                                    <a:solidFill>
                                      <a:srgbClr val="003399"/>
                                    </a:solidFill>
                                    <a:latin typeface="Cambria Math" panose="02040503050406030204" pitchFamily="18" charset="0"/>
                                  </a:rPr>
                                </m:ctrlPr>
                              </m:sSubPr>
                              <m:e>
                                <m:r>
                                  <a:rPr lang="en-US" altLang="zh-CN" sz="2200" i="1" kern="0">
                                    <a:solidFill>
                                      <a:srgbClr val="003399"/>
                                    </a:solidFill>
                                    <a:latin typeface="Cambria Math" panose="02040503050406030204" pitchFamily="18" charset="0"/>
                                  </a:rPr>
                                  <m:t>𝑋</m:t>
                                </m:r>
                              </m:e>
                              <m:sub>
                                <m:r>
                                  <a:rPr lang="en-US" altLang="zh-CN" sz="2200" i="1" kern="0">
                                    <a:solidFill>
                                      <a:srgbClr val="003399"/>
                                    </a:solidFill>
                                    <a:latin typeface="Cambria Math" panose="02040503050406030204" pitchFamily="18" charset="0"/>
                                  </a:rPr>
                                  <m:t>𝑖𝑗</m:t>
                                </m:r>
                              </m:sub>
                            </m:sSub>
                            <m:r>
                              <a:rPr lang="en-US" altLang="zh-CN" sz="2200" i="1" kern="0">
                                <a:solidFill>
                                  <a:srgbClr val="003399"/>
                                </a:solidFill>
                                <a:latin typeface="Cambria Math" panose="02040503050406030204" pitchFamily="18" charset="0"/>
                              </a:rPr>
                              <m:t>=1</m:t>
                            </m:r>
                          </m:e>
                        </m:d>
                      </m:e>
                    </m:func>
                    <m:r>
                      <a:rPr lang="en-US" altLang="zh-CN" sz="2200" i="1" kern="0">
                        <a:solidFill>
                          <a:srgbClr val="003399"/>
                        </a:solidFill>
                        <a:latin typeface="Cambria Math" panose="02040503050406030204" pitchFamily="18" charset="0"/>
                      </a:rPr>
                      <m:t>=</m:t>
                    </m:r>
                    <m:f>
                      <m:fPr>
                        <m:type m:val="lin"/>
                        <m:ctrlPr>
                          <a:rPr lang="en-US" altLang="zh-CN" sz="2200" i="1" kern="0">
                            <a:solidFill>
                              <a:srgbClr val="003399"/>
                            </a:solidFill>
                            <a:latin typeface="Cambria Math" panose="02040503050406030204" pitchFamily="18" charset="0"/>
                          </a:rPr>
                        </m:ctrlPr>
                      </m:fPr>
                      <m:num>
                        <m:r>
                          <a:rPr lang="en-US" altLang="zh-CN" sz="2200" i="1" kern="0">
                            <a:solidFill>
                              <a:srgbClr val="003399"/>
                            </a:solidFill>
                            <a:latin typeface="Cambria Math" panose="02040503050406030204" pitchFamily="18" charset="0"/>
                          </a:rPr>
                          <m:t>2</m:t>
                        </m:r>
                      </m:num>
                      <m:den>
                        <m:r>
                          <a:rPr lang="en-US" altLang="zh-CN" sz="2200" i="1" kern="0">
                            <a:solidFill>
                              <a:srgbClr val="003399"/>
                            </a:solidFill>
                            <a:latin typeface="Cambria Math" panose="02040503050406030204" pitchFamily="18" charset="0"/>
                          </a:rPr>
                          <m:t>(</m:t>
                        </m:r>
                        <m:r>
                          <a:rPr lang="en-US" altLang="zh-CN" sz="2200" i="1" kern="0">
                            <a:solidFill>
                              <a:srgbClr val="003399"/>
                            </a:solidFill>
                            <a:latin typeface="Cambria Math" panose="02040503050406030204" pitchFamily="18" charset="0"/>
                          </a:rPr>
                          <m:t>𝑗</m:t>
                        </m:r>
                        <m:r>
                          <a:rPr lang="en-US" altLang="zh-CN" sz="2200" i="1" kern="0">
                            <a:solidFill>
                              <a:srgbClr val="003399"/>
                            </a:solidFill>
                            <a:latin typeface="Cambria Math" panose="02040503050406030204" pitchFamily="18" charset="0"/>
                          </a:rPr>
                          <m:t>−</m:t>
                        </m:r>
                        <m:r>
                          <a:rPr lang="en-US" altLang="zh-CN" sz="2200" i="1" kern="0">
                            <a:solidFill>
                              <a:srgbClr val="003399"/>
                            </a:solidFill>
                            <a:latin typeface="Cambria Math" panose="02040503050406030204" pitchFamily="18" charset="0"/>
                          </a:rPr>
                          <m:t>𝑖</m:t>
                        </m:r>
                        <m:r>
                          <a:rPr lang="en-US" altLang="zh-CN" sz="2200" i="1" kern="0">
                            <a:solidFill>
                              <a:srgbClr val="003399"/>
                            </a:solidFill>
                            <a:latin typeface="Cambria Math" panose="02040503050406030204" pitchFamily="18" charset="0"/>
                          </a:rPr>
                          <m:t>+1)</m:t>
                        </m:r>
                      </m:den>
                    </m:f>
                    <m:r>
                      <a:rPr lang="en-US" altLang="zh-CN" sz="2200" i="1" kern="0">
                        <a:solidFill>
                          <a:srgbClr val="003399"/>
                        </a:solidFill>
                        <a:latin typeface="Cambria Math" panose="02040503050406030204" pitchFamily="18" charset="0"/>
                      </a:rPr>
                      <m:t>.</m:t>
                    </m:r>
                  </m:oMath>
                </a14:m>
                <a:endParaRPr lang="en-US" altLang="zh-CN" sz="2200" kern="0" dirty="0">
                  <a:solidFill>
                    <a:srgbClr val="003399"/>
                  </a:solidFill>
                  <a:latin typeface="Calibri" panose="020F0502020204030204" pitchFamily="34" charset="0"/>
                </a:endParaRPr>
              </a:p>
              <a:p>
                <a:pPr lvl="0" eaLnBrk="1" hangingPunct="1">
                  <a:spcBef>
                    <a:spcPts val="1200"/>
                  </a:spcBef>
                  <a:spcAft>
                    <a:spcPts val="0"/>
                  </a:spcAft>
                  <a:buClr>
                    <a:srgbClr val="003399"/>
                  </a:buClr>
                  <a:buSzPct val="50000"/>
                </a:pPr>
                <a:r>
                  <a:rPr lang="en-US" altLang="zh-CN" sz="2200" kern="0" dirty="0">
                    <a:solidFill>
                      <a:srgbClr val="003399"/>
                    </a:solidFill>
                    <a:latin typeface="Calibri" panose="020F0502020204030204" pitchFamily="34" charset="0"/>
                  </a:rPr>
                  <a:t>(b) </a:t>
                </a:r>
                <a14:m>
                  <m:oMath xmlns:m="http://schemas.openxmlformats.org/officeDocument/2006/math">
                    <m:r>
                      <a:rPr lang="en-US" altLang="zh-CN" sz="2200" i="1" kern="0">
                        <a:solidFill>
                          <a:srgbClr val="000000"/>
                        </a:solidFill>
                        <a:latin typeface="Cambria Math" panose="02040503050406030204" pitchFamily="18" charset="0"/>
                      </a:rPr>
                      <m:t>𝑖</m:t>
                    </m:r>
                    <m:r>
                      <a:rPr lang="en-US" altLang="zh-CN" sz="2200" i="1" kern="0">
                        <a:solidFill>
                          <a:srgbClr val="000000"/>
                        </a:solidFill>
                        <a:latin typeface="Cambria Math" panose="02040503050406030204" pitchFamily="18" charset="0"/>
                      </a:rPr>
                      <m:t>&lt;</m:t>
                    </m:r>
                    <m:r>
                      <a:rPr lang="en-US" altLang="zh-CN" sz="2200" i="1" kern="0">
                        <a:solidFill>
                          <a:srgbClr val="000000"/>
                        </a:solidFill>
                        <a:latin typeface="Cambria Math" panose="02040503050406030204" pitchFamily="18" charset="0"/>
                      </a:rPr>
                      <m:t>𝑗</m:t>
                    </m:r>
                    <m:r>
                      <a:rPr lang="en-US" altLang="zh-CN" sz="2200" i="1" kern="0">
                        <a:solidFill>
                          <a:srgbClr val="000000"/>
                        </a:solidFill>
                        <a:latin typeface="Cambria Math" panose="02040503050406030204" pitchFamily="18" charset="0"/>
                      </a:rPr>
                      <m:t>&lt;</m:t>
                    </m:r>
                    <m:r>
                      <a:rPr lang="en-US" altLang="zh-CN" sz="2200" i="1" kern="0">
                        <a:solidFill>
                          <a:srgbClr val="000000"/>
                        </a:solidFill>
                        <a:latin typeface="Cambria Math" panose="02040503050406030204" pitchFamily="18" charset="0"/>
                      </a:rPr>
                      <m:t>𝑘</m:t>
                    </m:r>
                  </m:oMath>
                </a14:m>
                <a:r>
                  <a:rPr lang="en-US" altLang="zh-CN" sz="2200" kern="0" dirty="0">
                    <a:solidFill>
                      <a:srgbClr val="000000"/>
                    </a:solidFill>
                    <a:latin typeface="Calibri" panose="020F0502020204030204" pitchFamily="34" charset="0"/>
                  </a:rPr>
                  <a:t>: </a:t>
                </a:r>
                <a14:m>
                  <m:oMath xmlns:m="http://schemas.openxmlformats.org/officeDocument/2006/math">
                    <m:func>
                      <m:funcPr>
                        <m:ctrlPr>
                          <a:rPr lang="en-US" altLang="zh-CN" sz="2200" i="1" kern="0">
                            <a:solidFill>
                              <a:srgbClr val="003399"/>
                            </a:solidFill>
                            <a:latin typeface="Cambria Math" panose="02040503050406030204" pitchFamily="18" charset="0"/>
                          </a:rPr>
                        </m:ctrlPr>
                      </m:funcPr>
                      <m:fName>
                        <m:r>
                          <a:rPr lang="en-US" altLang="zh-CN" sz="2200" b="0" i="0" kern="0" smtClean="0">
                            <a:solidFill>
                              <a:srgbClr val="003399"/>
                            </a:solidFill>
                            <a:latin typeface="Cambria Math" panose="02040503050406030204" pitchFamily="18" charset="0"/>
                          </a:rPr>
                          <m:t>   </m:t>
                        </m:r>
                        <m:r>
                          <m:rPr>
                            <m:sty m:val="p"/>
                          </m:rPr>
                          <a:rPr lang="en-US" altLang="zh-CN" sz="2200" kern="0">
                            <a:solidFill>
                              <a:srgbClr val="003399"/>
                            </a:solidFill>
                            <a:latin typeface="Cambria Math" panose="02040503050406030204" pitchFamily="18" charset="0"/>
                          </a:rPr>
                          <m:t>Pr</m:t>
                        </m:r>
                      </m:fName>
                      <m:e>
                        <m:d>
                          <m:dPr>
                            <m:begChr m:val="["/>
                            <m:endChr m:val="]"/>
                            <m:ctrlPr>
                              <a:rPr lang="en-US" altLang="zh-CN" sz="2200" i="1" kern="0">
                                <a:solidFill>
                                  <a:srgbClr val="003399"/>
                                </a:solidFill>
                                <a:latin typeface="Cambria Math" panose="02040503050406030204" pitchFamily="18" charset="0"/>
                              </a:rPr>
                            </m:ctrlPr>
                          </m:dPr>
                          <m:e>
                            <m:sSub>
                              <m:sSubPr>
                                <m:ctrlPr>
                                  <a:rPr lang="en-US" altLang="zh-CN" sz="2200" i="1" kern="0">
                                    <a:solidFill>
                                      <a:srgbClr val="003399"/>
                                    </a:solidFill>
                                    <a:latin typeface="Cambria Math" panose="02040503050406030204" pitchFamily="18" charset="0"/>
                                  </a:rPr>
                                </m:ctrlPr>
                              </m:sSubPr>
                              <m:e>
                                <m:r>
                                  <a:rPr lang="en-US" altLang="zh-CN" sz="2200" i="1" kern="0">
                                    <a:solidFill>
                                      <a:srgbClr val="003399"/>
                                    </a:solidFill>
                                    <a:latin typeface="Cambria Math" panose="02040503050406030204" pitchFamily="18" charset="0"/>
                                  </a:rPr>
                                  <m:t>𝑋</m:t>
                                </m:r>
                              </m:e>
                              <m:sub>
                                <m:r>
                                  <a:rPr lang="en-US" altLang="zh-CN" sz="2200" i="1" kern="0">
                                    <a:solidFill>
                                      <a:srgbClr val="003399"/>
                                    </a:solidFill>
                                    <a:latin typeface="Cambria Math" panose="02040503050406030204" pitchFamily="18" charset="0"/>
                                  </a:rPr>
                                  <m:t>𝑖𝑗</m:t>
                                </m:r>
                              </m:sub>
                            </m:sSub>
                            <m:r>
                              <a:rPr lang="en-US" altLang="zh-CN" sz="2200" i="1" kern="0">
                                <a:solidFill>
                                  <a:srgbClr val="003399"/>
                                </a:solidFill>
                                <a:latin typeface="Cambria Math" panose="02040503050406030204" pitchFamily="18" charset="0"/>
                              </a:rPr>
                              <m:t>=1</m:t>
                            </m:r>
                          </m:e>
                        </m:d>
                      </m:e>
                    </m:func>
                    <m:r>
                      <a:rPr lang="en-US" altLang="zh-CN" sz="2200" i="1" kern="0">
                        <a:solidFill>
                          <a:srgbClr val="003399"/>
                        </a:solidFill>
                        <a:latin typeface="Cambria Math" panose="02040503050406030204" pitchFamily="18" charset="0"/>
                      </a:rPr>
                      <m:t>=</m:t>
                    </m:r>
                    <m:f>
                      <m:fPr>
                        <m:type m:val="lin"/>
                        <m:ctrlPr>
                          <a:rPr lang="en-US" altLang="zh-CN" sz="2200" i="1" kern="0">
                            <a:solidFill>
                              <a:srgbClr val="003399"/>
                            </a:solidFill>
                            <a:latin typeface="Cambria Math" panose="02040503050406030204" pitchFamily="18" charset="0"/>
                          </a:rPr>
                        </m:ctrlPr>
                      </m:fPr>
                      <m:num>
                        <m:r>
                          <a:rPr lang="en-US" altLang="zh-CN" sz="2200" i="1" kern="0">
                            <a:solidFill>
                              <a:srgbClr val="003399"/>
                            </a:solidFill>
                            <a:latin typeface="Cambria Math" panose="02040503050406030204" pitchFamily="18" charset="0"/>
                          </a:rPr>
                          <m:t>2</m:t>
                        </m:r>
                      </m:num>
                      <m:den>
                        <m:d>
                          <m:dPr>
                            <m:ctrlPr>
                              <a:rPr lang="en-US" altLang="zh-CN" sz="2200" i="1" kern="0">
                                <a:solidFill>
                                  <a:srgbClr val="003399"/>
                                </a:solidFill>
                                <a:latin typeface="Cambria Math" panose="02040503050406030204" pitchFamily="18" charset="0"/>
                              </a:rPr>
                            </m:ctrlPr>
                          </m:dPr>
                          <m:e>
                            <m:r>
                              <a:rPr lang="en-US" altLang="zh-CN" sz="2200" i="1" kern="0">
                                <a:solidFill>
                                  <a:srgbClr val="003399"/>
                                </a:solidFill>
                                <a:latin typeface="Cambria Math" panose="02040503050406030204" pitchFamily="18" charset="0"/>
                              </a:rPr>
                              <m:t>𝑘</m:t>
                            </m:r>
                            <m:r>
                              <a:rPr lang="en-US" altLang="zh-CN" sz="2200" i="1" kern="0">
                                <a:solidFill>
                                  <a:srgbClr val="003399"/>
                                </a:solidFill>
                                <a:latin typeface="Cambria Math" panose="02040503050406030204" pitchFamily="18" charset="0"/>
                              </a:rPr>
                              <m:t>−</m:t>
                            </m:r>
                            <m:r>
                              <a:rPr lang="en-US" altLang="zh-CN" sz="2200" i="1" kern="0">
                                <a:solidFill>
                                  <a:srgbClr val="003399"/>
                                </a:solidFill>
                                <a:latin typeface="Cambria Math" panose="02040503050406030204" pitchFamily="18" charset="0"/>
                              </a:rPr>
                              <m:t>𝑖</m:t>
                            </m:r>
                            <m:r>
                              <a:rPr lang="en-US" altLang="zh-CN" sz="2200" i="1" kern="0">
                                <a:solidFill>
                                  <a:srgbClr val="003399"/>
                                </a:solidFill>
                                <a:latin typeface="Cambria Math" panose="02040503050406030204" pitchFamily="18" charset="0"/>
                              </a:rPr>
                              <m:t>+1</m:t>
                            </m:r>
                          </m:e>
                        </m:d>
                        <m:r>
                          <a:rPr lang="en-US" altLang="zh-CN" sz="2200" i="1" kern="0">
                            <a:solidFill>
                              <a:srgbClr val="003399"/>
                            </a:solidFill>
                            <a:latin typeface="Cambria Math" panose="02040503050406030204" pitchFamily="18" charset="0"/>
                          </a:rPr>
                          <m:t>.</m:t>
                        </m:r>
                      </m:den>
                    </m:f>
                  </m:oMath>
                </a14:m>
                <a:endParaRPr lang="en-US" altLang="zh-CN" sz="2200" kern="0" dirty="0">
                  <a:solidFill>
                    <a:srgbClr val="000000"/>
                  </a:solidFill>
                  <a:latin typeface="Calibri" panose="020F0502020204030204" pitchFamily="34" charset="0"/>
                </a:endParaRPr>
              </a:p>
              <a:p>
                <a:pPr lvl="0" eaLnBrk="1" hangingPunct="1">
                  <a:spcBef>
                    <a:spcPts val="1200"/>
                  </a:spcBef>
                  <a:spcAft>
                    <a:spcPts val="0"/>
                  </a:spcAft>
                  <a:buClr>
                    <a:srgbClr val="003399"/>
                  </a:buClr>
                  <a:buSzPct val="50000"/>
                </a:pPr>
                <a:r>
                  <a:rPr lang="en-US" altLang="zh-CN" sz="2200" kern="0" dirty="0">
                    <a:solidFill>
                      <a:srgbClr val="003399"/>
                    </a:solidFill>
                    <a:latin typeface="Calibri" panose="020F0502020204030204" pitchFamily="34" charset="0"/>
                  </a:rPr>
                  <a:t>(c)</a:t>
                </a:r>
                <a14:m>
                  <m:oMath xmlns:m="http://schemas.openxmlformats.org/officeDocument/2006/math">
                    <m:r>
                      <a:rPr lang="en-US" altLang="zh-CN" sz="2200" kern="0">
                        <a:solidFill>
                          <a:srgbClr val="003399"/>
                        </a:solidFill>
                        <a:latin typeface="Cambria Math" panose="02040503050406030204" pitchFamily="18" charset="0"/>
                      </a:rPr>
                      <m:t> </m:t>
                    </m:r>
                    <m:r>
                      <a:rPr lang="en-US" altLang="zh-CN" sz="2200" i="1" kern="0">
                        <a:solidFill>
                          <a:srgbClr val="000000"/>
                        </a:solidFill>
                        <a:latin typeface="Cambria Math" panose="02040503050406030204" pitchFamily="18" charset="0"/>
                      </a:rPr>
                      <m:t>𝑘</m:t>
                    </m:r>
                    <m:r>
                      <a:rPr lang="en-US" altLang="zh-CN" sz="2200" i="1" kern="0">
                        <a:solidFill>
                          <a:srgbClr val="000000"/>
                        </a:solidFill>
                        <a:latin typeface="Cambria Math" panose="02040503050406030204" pitchFamily="18" charset="0"/>
                      </a:rPr>
                      <m:t>&lt;</m:t>
                    </m:r>
                    <m:r>
                      <a:rPr lang="en-US" altLang="zh-CN" sz="2200" i="1" kern="0">
                        <a:solidFill>
                          <a:srgbClr val="000000"/>
                        </a:solidFill>
                        <a:latin typeface="Cambria Math" panose="02040503050406030204" pitchFamily="18" charset="0"/>
                      </a:rPr>
                      <m:t>𝑖</m:t>
                    </m:r>
                    <m:r>
                      <a:rPr lang="en-US" altLang="zh-CN" sz="2200" i="1" kern="0">
                        <a:solidFill>
                          <a:srgbClr val="000000"/>
                        </a:solidFill>
                        <a:latin typeface="Cambria Math" panose="02040503050406030204" pitchFamily="18" charset="0"/>
                      </a:rPr>
                      <m:t>&lt;</m:t>
                    </m:r>
                    <m:r>
                      <a:rPr lang="en-US" altLang="zh-CN" sz="2200" i="1" kern="0">
                        <a:solidFill>
                          <a:srgbClr val="000000"/>
                        </a:solidFill>
                        <a:latin typeface="Cambria Math" panose="02040503050406030204" pitchFamily="18" charset="0"/>
                      </a:rPr>
                      <m:t>𝑗</m:t>
                    </m:r>
                    <m:r>
                      <a:rPr lang="en-US" altLang="zh-CN" sz="2200" i="1" kern="0">
                        <a:solidFill>
                          <a:srgbClr val="000000"/>
                        </a:solidFill>
                        <a:latin typeface="Cambria Math" panose="02040503050406030204" pitchFamily="18" charset="0"/>
                      </a:rPr>
                      <m:t>:</m:t>
                    </m:r>
                    <m:func>
                      <m:funcPr>
                        <m:ctrlPr>
                          <a:rPr lang="en-US" altLang="zh-CN" sz="2200" i="1" kern="0">
                            <a:solidFill>
                              <a:srgbClr val="003399"/>
                            </a:solidFill>
                            <a:latin typeface="Cambria Math" panose="02040503050406030204" pitchFamily="18" charset="0"/>
                          </a:rPr>
                        </m:ctrlPr>
                      </m:funcPr>
                      <m:fName>
                        <m:r>
                          <a:rPr lang="en-US" altLang="zh-CN" sz="2200" b="0" i="0" kern="0" smtClean="0">
                            <a:solidFill>
                              <a:srgbClr val="003399"/>
                            </a:solidFill>
                            <a:latin typeface="Cambria Math" panose="02040503050406030204" pitchFamily="18" charset="0"/>
                          </a:rPr>
                          <m:t>    </m:t>
                        </m:r>
                        <m:r>
                          <m:rPr>
                            <m:sty m:val="p"/>
                          </m:rPr>
                          <a:rPr lang="en-US" altLang="zh-CN" sz="2200" kern="0">
                            <a:solidFill>
                              <a:srgbClr val="003399"/>
                            </a:solidFill>
                            <a:latin typeface="Cambria Math" panose="02040503050406030204" pitchFamily="18" charset="0"/>
                          </a:rPr>
                          <m:t>Pr</m:t>
                        </m:r>
                      </m:fName>
                      <m:e>
                        <m:d>
                          <m:dPr>
                            <m:begChr m:val="["/>
                            <m:endChr m:val="]"/>
                            <m:ctrlPr>
                              <a:rPr lang="en-US" altLang="zh-CN" sz="2200" i="1" kern="0">
                                <a:solidFill>
                                  <a:srgbClr val="003399"/>
                                </a:solidFill>
                                <a:latin typeface="Cambria Math" panose="02040503050406030204" pitchFamily="18" charset="0"/>
                              </a:rPr>
                            </m:ctrlPr>
                          </m:dPr>
                          <m:e>
                            <m:sSub>
                              <m:sSubPr>
                                <m:ctrlPr>
                                  <a:rPr lang="en-US" altLang="zh-CN" sz="2200" i="1" kern="0">
                                    <a:solidFill>
                                      <a:srgbClr val="003399"/>
                                    </a:solidFill>
                                    <a:latin typeface="Cambria Math" panose="02040503050406030204" pitchFamily="18" charset="0"/>
                                  </a:rPr>
                                </m:ctrlPr>
                              </m:sSubPr>
                              <m:e>
                                <m:r>
                                  <a:rPr lang="en-US" altLang="zh-CN" sz="2200" i="1" kern="0">
                                    <a:solidFill>
                                      <a:srgbClr val="003399"/>
                                    </a:solidFill>
                                    <a:latin typeface="Cambria Math" panose="02040503050406030204" pitchFamily="18" charset="0"/>
                                  </a:rPr>
                                  <m:t>𝑋</m:t>
                                </m:r>
                              </m:e>
                              <m:sub>
                                <m:r>
                                  <a:rPr lang="en-US" altLang="zh-CN" sz="2200" i="1" kern="0">
                                    <a:solidFill>
                                      <a:srgbClr val="003399"/>
                                    </a:solidFill>
                                    <a:latin typeface="Cambria Math" panose="02040503050406030204" pitchFamily="18" charset="0"/>
                                  </a:rPr>
                                  <m:t>𝑖𝑗</m:t>
                                </m:r>
                              </m:sub>
                            </m:sSub>
                            <m:r>
                              <a:rPr lang="en-US" altLang="zh-CN" sz="2200" i="1" kern="0">
                                <a:solidFill>
                                  <a:srgbClr val="003399"/>
                                </a:solidFill>
                                <a:latin typeface="Cambria Math" panose="02040503050406030204" pitchFamily="18" charset="0"/>
                              </a:rPr>
                              <m:t>=1</m:t>
                            </m:r>
                          </m:e>
                        </m:d>
                      </m:e>
                    </m:func>
                    <m:r>
                      <a:rPr lang="en-US" altLang="zh-CN" sz="2200" i="1" kern="0">
                        <a:solidFill>
                          <a:srgbClr val="003399"/>
                        </a:solidFill>
                        <a:latin typeface="Cambria Math" panose="02040503050406030204" pitchFamily="18" charset="0"/>
                      </a:rPr>
                      <m:t>=</m:t>
                    </m:r>
                    <m:f>
                      <m:fPr>
                        <m:type m:val="lin"/>
                        <m:ctrlPr>
                          <a:rPr lang="en-US" altLang="zh-CN" sz="2200" i="1" kern="0">
                            <a:solidFill>
                              <a:srgbClr val="003399"/>
                            </a:solidFill>
                            <a:latin typeface="Cambria Math" panose="02040503050406030204" pitchFamily="18" charset="0"/>
                          </a:rPr>
                        </m:ctrlPr>
                      </m:fPr>
                      <m:num>
                        <m:r>
                          <a:rPr lang="en-US" altLang="zh-CN" sz="2200" i="1" kern="0">
                            <a:solidFill>
                              <a:srgbClr val="003399"/>
                            </a:solidFill>
                            <a:latin typeface="Cambria Math" panose="02040503050406030204" pitchFamily="18" charset="0"/>
                          </a:rPr>
                          <m:t>2</m:t>
                        </m:r>
                      </m:num>
                      <m:den>
                        <m:d>
                          <m:dPr>
                            <m:ctrlPr>
                              <a:rPr lang="en-US" altLang="zh-CN" sz="2200" i="1" kern="0">
                                <a:solidFill>
                                  <a:srgbClr val="003399"/>
                                </a:solidFill>
                                <a:latin typeface="Cambria Math" panose="02040503050406030204" pitchFamily="18" charset="0"/>
                              </a:rPr>
                            </m:ctrlPr>
                          </m:dPr>
                          <m:e>
                            <m:r>
                              <a:rPr lang="en-US" altLang="zh-CN" sz="2200" i="1" kern="0">
                                <a:solidFill>
                                  <a:srgbClr val="003399"/>
                                </a:solidFill>
                                <a:latin typeface="Cambria Math" panose="02040503050406030204" pitchFamily="18" charset="0"/>
                              </a:rPr>
                              <m:t>𝑗</m:t>
                            </m:r>
                            <m:r>
                              <a:rPr lang="en-US" altLang="zh-CN" sz="2200" i="1" kern="0">
                                <a:solidFill>
                                  <a:srgbClr val="003399"/>
                                </a:solidFill>
                                <a:latin typeface="Cambria Math" panose="02040503050406030204" pitchFamily="18" charset="0"/>
                              </a:rPr>
                              <m:t>−</m:t>
                            </m:r>
                            <m:r>
                              <a:rPr lang="en-US" altLang="zh-CN" sz="2200" i="1" kern="0">
                                <a:solidFill>
                                  <a:srgbClr val="003399"/>
                                </a:solidFill>
                                <a:latin typeface="Cambria Math" panose="02040503050406030204" pitchFamily="18" charset="0"/>
                              </a:rPr>
                              <m:t>𝑘</m:t>
                            </m:r>
                            <m:r>
                              <a:rPr lang="en-US" altLang="zh-CN" sz="2200" i="1" kern="0">
                                <a:solidFill>
                                  <a:srgbClr val="003399"/>
                                </a:solidFill>
                                <a:latin typeface="Cambria Math" panose="02040503050406030204" pitchFamily="18" charset="0"/>
                              </a:rPr>
                              <m:t>+1</m:t>
                            </m:r>
                          </m:e>
                        </m:d>
                        <m:r>
                          <a:rPr lang="en-US" altLang="zh-CN" sz="2200" i="1" kern="0">
                            <a:solidFill>
                              <a:srgbClr val="003399"/>
                            </a:solidFill>
                            <a:latin typeface="Cambria Math" panose="02040503050406030204" pitchFamily="18" charset="0"/>
                          </a:rPr>
                          <m:t>.</m:t>
                        </m:r>
                      </m:den>
                    </m:f>
                  </m:oMath>
                </a14:m>
                <a:endParaRPr lang="en-US" dirty="0"/>
              </a:p>
            </p:txBody>
          </p:sp>
        </mc:Choice>
        <mc:Fallback xmlns="">
          <p:sp>
            <p:nvSpPr>
              <p:cNvPr id="6" name="TextBox 5"/>
              <p:cNvSpPr txBox="1">
                <a:spLocks noRot="1" noChangeAspect="1" noMove="1" noResize="1" noEditPoints="1" noAdjustHandles="1" noChangeArrowheads="1" noChangeShapeType="1" noTextEdit="1"/>
              </p:cNvSpPr>
              <p:nvPr/>
            </p:nvSpPr>
            <p:spPr>
              <a:xfrm>
                <a:off x="257503" y="2230821"/>
                <a:ext cx="8048297" cy="2062488"/>
              </a:xfrm>
              <a:prstGeom prst="rect">
                <a:avLst/>
              </a:prstGeom>
              <a:blipFill>
                <a:blip r:embed="rId4"/>
                <a:stretch>
                  <a:fillRect l="-984" t="-2071" b="-36982"/>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7" name="TextBox 6"/>
              <p:cNvSpPr txBox="1"/>
              <p:nvPr/>
            </p:nvSpPr>
            <p:spPr>
              <a:xfrm>
                <a:off x="6771291" y="4501055"/>
                <a:ext cx="2211343" cy="1107996"/>
              </a:xfrm>
              <a:prstGeom prst="rect">
                <a:avLst/>
              </a:prstGeom>
              <a:solidFill>
                <a:srgbClr val="C00000">
                  <a:alpha val="37000"/>
                </a:srgbClr>
              </a:solidFill>
            </p:spPr>
            <p:txBody>
              <a:bodyPr wrap="square" rtlCol="0">
                <a:spAutoFit/>
              </a:bodyPr>
              <a:lstStyle/>
              <a:p>
                <a:pPr lvl="0" eaLnBrk="1" hangingPunct="1">
                  <a:spcBef>
                    <a:spcPts val="1200"/>
                  </a:spcBef>
                  <a:spcAft>
                    <a:spcPts val="0"/>
                  </a:spcAft>
                  <a:buClr>
                    <a:srgbClr val="003399"/>
                  </a:buClr>
                  <a:buSzPct val="50000"/>
                </a:pPr>
                <a:r>
                  <a:rPr lang="en-US" altLang="zh-CN" sz="2200" kern="0" dirty="0">
                    <a:solidFill>
                      <a:srgbClr val="000000"/>
                    </a:solidFill>
                    <a:latin typeface="Calibri" panose="020F0502020204030204" pitchFamily="34" charset="0"/>
                  </a:rPr>
                  <a:t>(III) </a:t>
                </a:r>
                <a:r>
                  <a:rPr lang="en-US" altLang="zh-CN" sz="2200" kern="0" dirty="0" smtClean="0">
                    <a:solidFill>
                      <a:srgbClr val="000000"/>
                    </a:solidFill>
                    <a:latin typeface="Calibri" panose="020F0502020204030204" pitchFamily="34" charset="0"/>
                  </a:rPr>
                  <a:t>Then use </a:t>
                </a:r>
                <a:r>
                  <a:rPr lang="en-US" altLang="zh-CN" sz="2200" kern="0" dirty="0">
                    <a:solidFill>
                      <a:srgbClr val="000000"/>
                    </a:solidFill>
                    <a:latin typeface="Calibri" panose="020F0502020204030204" pitchFamily="34" charset="0"/>
                  </a:rPr>
                  <a:t>(I) to show that  </a:t>
                </a:r>
                <a:r>
                  <a:rPr lang="en-US" altLang="zh-CN" sz="2200" kern="0" dirty="0" smtClean="0">
                    <a:solidFill>
                      <a:srgbClr val="000000"/>
                    </a:solidFill>
                    <a:latin typeface="Calibri" panose="020F0502020204030204" pitchFamily="34" charset="0"/>
                  </a:rPr>
                  <a:t/>
                </a:r>
                <a:br>
                  <a:rPr lang="en-US" altLang="zh-CN" sz="2200" kern="0" dirty="0" smtClean="0">
                    <a:solidFill>
                      <a:srgbClr val="000000"/>
                    </a:solidFill>
                    <a:latin typeface="Calibri" panose="020F0502020204030204" pitchFamily="34" charset="0"/>
                  </a:rPr>
                </a:br>
                <a:r>
                  <a:rPr lang="en-US" altLang="zh-CN" sz="2200" kern="0" dirty="0" smtClean="0">
                    <a:solidFill>
                      <a:srgbClr val="000000"/>
                    </a:solidFill>
                    <a:latin typeface="Calibri" panose="020F0502020204030204" pitchFamily="34" charset="0"/>
                  </a:rPr>
                  <a:t>this </a:t>
                </a:r>
                <a:r>
                  <a:rPr lang="en-US" altLang="zh-CN" sz="2200" kern="0" dirty="0">
                    <a:solidFill>
                      <a:srgbClr val="000000"/>
                    </a:solidFill>
                    <a:latin typeface="Calibri" panose="020F0502020204030204" pitchFamily="34" charset="0"/>
                  </a:rPr>
                  <a:t>sum is </a:t>
                </a:r>
                <a14:m>
                  <m:oMath xmlns:m="http://schemas.openxmlformats.org/officeDocument/2006/math">
                    <m:r>
                      <a:rPr lang="en-US" altLang="zh-CN" sz="2200" i="1" kern="0">
                        <a:solidFill>
                          <a:srgbClr val="000000"/>
                        </a:solidFill>
                        <a:latin typeface="Cambria Math" panose="02040503050406030204" pitchFamily="18" charset="0"/>
                      </a:rPr>
                      <m:t>𝑂</m:t>
                    </m:r>
                    <m:d>
                      <m:dPr>
                        <m:ctrlPr>
                          <a:rPr lang="en-US" altLang="zh-CN" sz="2200" i="1" kern="0">
                            <a:solidFill>
                              <a:srgbClr val="000000"/>
                            </a:solidFill>
                            <a:latin typeface="Cambria Math" panose="02040503050406030204" pitchFamily="18" charset="0"/>
                          </a:rPr>
                        </m:ctrlPr>
                      </m:dPr>
                      <m:e>
                        <m:r>
                          <a:rPr lang="en-US" altLang="zh-CN" sz="2200" i="1" kern="0">
                            <a:solidFill>
                              <a:srgbClr val="000000"/>
                            </a:solidFill>
                            <a:latin typeface="Cambria Math" panose="02040503050406030204" pitchFamily="18" charset="0"/>
                          </a:rPr>
                          <m:t>𝑛</m:t>
                        </m:r>
                      </m:e>
                    </m:d>
                    <m:r>
                      <a:rPr lang="en-US" altLang="zh-CN" sz="2200" i="1" kern="0">
                        <a:solidFill>
                          <a:srgbClr val="000000"/>
                        </a:solidFill>
                        <a:latin typeface="Cambria Math" panose="02040503050406030204" pitchFamily="18" charset="0"/>
                      </a:rPr>
                      <m:t>.</m:t>
                    </m:r>
                  </m:oMath>
                </a14:m>
                <a:endParaRPr lang="zh-CN" altLang="en-US" sz="2200" kern="0" dirty="0">
                  <a:solidFill>
                    <a:srgbClr val="000000"/>
                  </a:solidFill>
                  <a:latin typeface="Calibri" panose="020F0502020204030204" pitchFamily="34" charset="0"/>
                </a:endParaRPr>
              </a:p>
            </p:txBody>
          </p:sp>
        </mc:Choice>
        <mc:Fallback>
          <p:sp>
            <p:nvSpPr>
              <p:cNvPr id="7" name="TextBox 6"/>
              <p:cNvSpPr txBox="1">
                <a:spLocks noRot="1" noChangeAspect="1" noMove="1" noResize="1" noEditPoints="1" noAdjustHandles="1" noChangeArrowheads="1" noChangeShapeType="1" noTextEdit="1"/>
              </p:cNvSpPr>
              <p:nvPr/>
            </p:nvSpPr>
            <p:spPr>
              <a:xfrm>
                <a:off x="6771291" y="4501055"/>
                <a:ext cx="2211343" cy="1107996"/>
              </a:xfrm>
              <a:prstGeom prst="rect">
                <a:avLst/>
              </a:prstGeom>
              <a:blipFill>
                <a:blip r:embed="rId5"/>
                <a:stretch>
                  <a:fillRect l="-3581" t="-3297" b="-10440"/>
                </a:stretch>
              </a:blipFill>
            </p:spPr>
            <p:txBody>
              <a:bodyPr/>
              <a:lstStyle/>
              <a:p>
                <a:r>
                  <a:rPr lang="en-US">
                    <a:noFill/>
                  </a:rPr>
                  <a:t> </a:t>
                </a:r>
              </a:p>
            </p:txBody>
          </p:sp>
        </mc:Fallback>
      </mc:AlternateContent>
      <p:cxnSp>
        <p:nvCxnSpPr>
          <p:cNvPr id="9" name="Straight Arrow Connector 8"/>
          <p:cNvCxnSpPr>
            <a:stCxn id="7" idx="1"/>
          </p:cNvCxnSpPr>
          <p:nvPr/>
        </p:nvCxnSpPr>
        <p:spPr bwMode="auto">
          <a:xfrm flipH="1">
            <a:off x="5178975" y="5055053"/>
            <a:ext cx="1592316" cy="880664"/>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spTree>
    <p:extLst>
      <p:ext uri="{BB962C8B-B14F-4D97-AF65-F5344CB8AC3E}">
        <p14:creationId xmlns:p14="http://schemas.microsoft.com/office/powerpoint/2010/main" val="22952832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P spid="6" grpId="0"/>
      <p:bldP spid="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545FAAF-664A-4089-A683-E9450D09AB0F}"/>
              </a:ext>
            </a:extLst>
          </p:cNvPr>
          <p:cNvSpPr>
            <a:spLocks noGrp="1"/>
          </p:cNvSpPr>
          <p:nvPr>
            <p:ph type="title"/>
          </p:nvPr>
        </p:nvSpPr>
        <p:spPr/>
        <p:txBody>
          <a:bodyPr/>
          <a:lstStyle/>
          <a:p>
            <a:r>
              <a:rPr lang="en-US" altLang="zh-CN" dirty="0"/>
              <a:t>Solution 2</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616F712E-6FE6-4069-AED8-8190B7571448}"/>
                  </a:ext>
                </a:extLst>
              </p:cNvPr>
              <p:cNvSpPr>
                <a:spLocks noGrp="1"/>
              </p:cNvSpPr>
              <p:nvPr>
                <p:ph idx="1"/>
              </p:nvPr>
            </p:nvSpPr>
            <p:spPr>
              <a:xfrm>
                <a:off x="647700" y="762000"/>
                <a:ext cx="7848600" cy="2383221"/>
              </a:xfrm>
            </p:spPr>
            <p:txBody>
              <a:bodyPr/>
              <a:lstStyle/>
              <a:p>
                <a:r>
                  <a:rPr lang="en-US" altLang="zh-CN" dirty="0"/>
                  <a:t>Calculate</a:t>
                </a:r>
                <a14:m>
                  <m:oMath xmlns:m="http://schemas.openxmlformats.org/officeDocument/2006/math">
                    <m:r>
                      <a:rPr lang="en-US" altLang="zh-CN" b="0" i="0" smtClean="0">
                        <a:solidFill>
                          <a:srgbClr val="000000"/>
                        </a:solidFill>
                        <a:latin typeface="Cambria Math" panose="02040503050406030204" pitchFamily="18" charset="0"/>
                      </a:rPr>
                      <m:t>   </m:t>
                    </m:r>
                    <m:r>
                      <a:rPr lang="en-US" altLang="zh-CN" i="1">
                        <a:solidFill>
                          <a:srgbClr val="000000"/>
                        </a:solidFill>
                        <a:latin typeface="Cambria Math" panose="02040503050406030204" pitchFamily="18" charset="0"/>
                      </a:rPr>
                      <m:t>𝐸</m:t>
                    </m:r>
                    <m:d>
                      <m:dPr>
                        <m:begChr m:val="["/>
                        <m:endChr m:val="]"/>
                        <m:ctrlPr>
                          <a:rPr lang="en-US" altLang="zh-CN" i="1">
                            <a:solidFill>
                              <a:srgbClr val="000000"/>
                            </a:solidFill>
                            <a:latin typeface="Cambria Math" panose="02040503050406030204" pitchFamily="18" charset="0"/>
                          </a:rPr>
                        </m:ctrlPr>
                      </m:dPr>
                      <m:e>
                        <m:sSub>
                          <m:sSubPr>
                            <m:ctrlPr>
                              <a:rPr lang="en-US" altLang="zh-CN" i="1">
                                <a:solidFill>
                                  <a:srgbClr val="000000"/>
                                </a:solidFill>
                                <a:latin typeface="Cambria Math" panose="02040503050406030204" pitchFamily="18" charset="0"/>
                              </a:rPr>
                            </m:ctrlPr>
                          </m:sSubPr>
                          <m:e>
                            <m:r>
                              <a:rPr lang="en-US" altLang="zh-CN" i="1">
                                <a:solidFill>
                                  <a:srgbClr val="000000"/>
                                </a:solidFill>
                                <a:latin typeface="Cambria Math" panose="02040503050406030204" pitchFamily="18" charset="0"/>
                              </a:rPr>
                              <m:t>𝑋</m:t>
                            </m:r>
                          </m:e>
                          <m:sub>
                            <m:r>
                              <a:rPr lang="en-US" altLang="zh-CN" i="1">
                                <a:solidFill>
                                  <a:srgbClr val="000000"/>
                                </a:solidFill>
                                <a:latin typeface="Cambria Math" panose="02040503050406030204" pitchFamily="18" charset="0"/>
                              </a:rPr>
                              <m:t>𝑖𝑗</m:t>
                            </m:r>
                          </m:sub>
                        </m:sSub>
                      </m:e>
                    </m:d>
                    <m:r>
                      <a:rPr lang="en-US" altLang="zh-CN" b="0" i="0" smtClean="0">
                        <a:solidFill>
                          <a:srgbClr val="000000"/>
                        </a:solidFill>
                        <a:latin typeface="Cambria Math" panose="02040503050406030204" pitchFamily="18" charset="0"/>
                      </a:rPr>
                      <m:t>=</m:t>
                    </m:r>
                    <m:r>
                      <m:rPr>
                        <m:sty m:val="p"/>
                      </m:rPr>
                      <a:rPr lang="en-US" altLang="zh-CN" b="0" i="0" smtClean="0">
                        <a:latin typeface="Cambria Math" panose="02040503050406030204" pitchFamily="18" charset="0"/>
                      </a:rPr>
                      <m:t>Pr</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𝑋</m:t>
                        </m:r>
                      </m:e>
                      <m:sub>
                        <m:r>
                          <a:rPr lang="en-US" altLang="zh-CN" b="0" i="1" smtClean="0">
                            <a:latin typeface="Cambria Math" panose="02040503050406030204" pitchFamily="18" charset="0"/>
                          </a:rPr>
                          <m:t>𝑖𝑗</m:t>
                        </m:r>
                      </m:sub>
                    </m:sSub>
                    <m:r>
                      <a:rPr lang="en-US" altLang="zh-CN" b="0" i="1" smtClean="0">
                        <a:latin typeface="Cambria Math" panose="02040503050406030204" pitchFamily="18" charset="0"/>
                      </a:rPr>
                      <m:t>=1]</m:t>
                    </m:r>
                  </m:oMath>
                </a14:m>
                <a:r>
                  <a:rPr lang="en-US" altLang="zh-CN" dirty="0"/>
                  <a:t>, </a:t>
                </a:r>
                <a:r>
                  <a:rPr lang="en-US" altLang="zh-CN" dirty="0" err="1"/>
                  <a:t>i.e</a:t>
                </a:r>
                <a:r>
                  <a:rPr lang="en-US" altLang="zh-CN" dirty="0"/>
                  <a:t>,</a:t>
                </a:r>
              </a:p>
              <a:p>
                <a:r>
                  <a:rPr lang="en-US" altLang="zh-CN" b="1" dirty="0">
                    <a:solidFill>
                      <a:srgbClr val="FF0000"/>
                    </a:solidFill>
                  </a:rPr>
                  <a:t>Probability </a:t>
                </a:r>
                <a14:m>
                  <m:oMath xmlns:m="http://schemas.openxmlformats.org/officeDocument/2006/math">
                    <m:r>
                      <a:rPr lang="en-US" altLang="zh-CN" b="0" i="1" smtClean="0">
                        <a:solidFill>
                          <a:srgbClr val="FF0000"/>
                        </a:solidFill>
                        <a:latin typeface="Cambria Math" panose="02040503050406030204" pitchFamily="18" charset="0"/>
                      </a:rPr>
                      <m:t>[</m:t>
                    </m:r>
                    <m:sSub>
                      <m:sSubPr>
                        <m:ctrlPr>
                          <a:rPr lang="en-US" altLang="zh-CN" i="1" smtClean="0">
                            <a:solidFill>
                              <a:srgbClr val="FF0000"/>
                            </a:solidFill>
                            <a:latin typeface="Cambria Math" panose="02040503050406030204" pitchFamily="18" charset="0"/>
                          </a:rPr>
                        </m:ctrlPr>
                      </m:sSubPr>
                      <m:e>
                        <m:r>
                          <a:rPr lang="en-US" altLang="zh-CN" b="0" i="1" smtClean="0">
                            <a:solidFill>
                              <a:srgbClr val="FF0000"/>
                            </a:solidFill>
                            <a:latin typeface="Cambria Math" panose="02040503050406030204" pitchFamily="18" charset="0"/>
                          </a:rPr>
                          <m:t>𝑧</m:t>
                        </m:r>
                      </m:e>
                      <m:sub>
                        <m:r>
                          <a:rPr lang="en-US" altLang="zh-CN" b="0" i="1" smtClean="0">
                            <a:solidFill>
                              <a:srgbClr val="FF0000"/>
                            </a:solidFill>
                            <a:latin typeface="Cambria Math" panose="02040503050406030204" pitchFamily="18" charset="0"/>
                          </a:rPr>
                          <m:t>𝑖</m:t>
                        </m:r>
                      </m:sub>
                    </m:sSub>
                  </m:oMath>
                </a14:m>
                <a:r>
                  <a:rPr lang="en-US" altLang="zh-CN" dirty="0">
                    <a:solidFill>
                      <a:srgbClr val="FF0000"/>
                    </a:solidFill>
                  </a:rPr>
                  <a:t> </a:t>
                </a:r>
                <a:r>
                  <a:rPr lang="en-US" altLang="zh-CN" b="1" dirty="0">
                    <a:solidFill>
                      <a:srgbClr val="FF0000"/>
                    </a:solidFill>
                  </a:rPr>
                  <a:t>and </a:t>
                </a:r>
                <a14:m>
                  <m:oMath xmlns:m="http://schemas.openxmlformats.org/officeDocument/2006/math">
                    <m:sSub>
                      <m:sSubPr>
                        <m:ctrlPr>
                          <a:rPr lang="en-US" altLang="zh-CN" i="1" smtClean="0">
                            <a:solidFill>
                              <a:srgbClr val="FF0000"/>
                            </a:solidFill>
                            <a:latin typeface="Cambria Math" panose="02040503050406030204" pitchFamily="18" charset="0"/>
                          </a:rPr>
                        </m:ctrlPr>
                      </m:sSubPr>
                      <m:e>
                        <m:r>
                          <a:rPr lang="en-US" altLang="zh-CN" b="0" i="1" smtClean="0">
                            <a:solidFill>
                              <a:srgbClr val="FF0000"/>
                            </a:solidFill>
                            <a:latin typeface="Cambria Math" panose="02040503050406030204" pitchFamily="18" charset="0"/>
                          </a:rPr>
                          <m:t>𝑧</m:t>
                        </m:r>
                      </m:e>
                      <m:sub>
                        <m:r>
                          <a:rPr lang="en-US" altLang="zh-CN" b="0" i="1" smtClean="0">
                            <a:solidFill>
                              <a:srgbClr val="FF0000"/>
                            </a:solidFill>
                            <a:latin typeface="Cambria Math" panose="02040503050406030204" pitchFamily="18" charset="0"/>
                          </a:rPr>
                          <m:t>𝑗</m:t>
                        </m:r>
                      </m:sub>
                    </m:sSub>
                  </m:oMath>
                </a14:m>
                <a:r>
                  <a:rPr lang="en-US" altLang="zh-CN" dirty="0">
                    <a:solidFill>
                      <a:srgbClr val="FF0000"/>
                    </a:solidFill>
                  </a:rPr>
                  <a:t> </a:t>
                </a:r>
                <a14:m>
                  <m:oMath xmlns:m="http://schemas.openxmlformats.org/officeDocument/2006/math">
                    <m:r>
                      <a:rPr lang="en-US" altLang="zh-CN" b="0" i="1" dirty="0" smtClean="0">
                        <a:solidFill>
                          <a:srgbClr val="FF0000"/>
                        </a:solidFill>
                        <a:latin typeface="Cambria Math" panose="02040503050406030204" pitchFamily="18" charset="0"/>
                      </a:rPr>
                      <m:t>(</m:t>
                    </m:r>
                    <m:r>
                      <a:rPr lang="en-US" altLang="zh-CN" b="0" i="1" dirty="0" smtClean="0">
                        <a:solidFill>
                          <a:srgbClr val="FF0000"/>
                        </a:solidFill>
                        <a:latin typeface="Cambria Math" panose="02040503050406030204" pitchFamily="18" charset="0"/>
                      </a:rPr>
                      <m:t>𝑖</m:t>
                    </m:r>
                    <m:r>
                      <a:rPr lang="en-US" altLang="zh-CN" b="0" i="1" dirty="0" smtClean="0">
                        <a:solidFill>
                          <a:srgbClr val="FF0000"/>
                        </a:solidFill>
                        <a:latin typeface="Cambria Math" panose="02040503050406030204" pitchFamily="18" charset="0"/>
                      </a:rPr>
                      <m:t>&lt;</m:t>
                    </m:r>
                    <m:r>
                      <a:rPr lang="en-US" altLang="zh-CN" b="0" i="1" dirty="0" smtClean="0">
                        <a:solidFill>
                          <a:srgbClr val="FF0000"/>
                        </a:solidFill>
                        <a:latin typeface="Cambria Math" panose="02040503050406030204" pitchFamily="18" charset="0"/>
                      </a:rPr>
                      <m:t>𝑗</m:t>
                    </m:r>
                    <m:r>
                      <a:rPr lang="en-US" altLang="zh-CN" b="0" i="1" dirty="0" smtClean="0">
                        <a:solidFill>
                          <a:srgbClr val="FF0000"/>
                        </a:solidFill>
                        <a:latin typeface="Cambria Math" panose="02040503050406030204" pitchFamily="18" charset="0"/>
                      </a:rPr>
                      <m:t>)</m:t>
                    </m:r>
                  </m:oMath>
                </a14:m>
                <a:r>
                  <a:rPr lang="en-US" altLang="zh-CN" dirty="0">
                    <a:solidFill>
                      <a:srgbClr val="FF0000"/>
                    </a:solidFill>
                  </a:rPr>
                  <a:t> </a:t>
                </a:r>
                <a:r>
                  <a:rPr lang="en-US" altLang="zh-CN" b="1" dirty="0">
                    <a:solidFill>
                      <a:srgbClr val="FF0000"/>
                    </a:solidFill>
                  </a:rPr>
                  <a:t>are compared by </a:t>
                </a:r>
                <a:r>
                  <a:rPr lang="en-US" altLang="zh-CN" b="1" i="1" dirty="0" err="1">
                    <a:solidFill>
                      <a:srgbClr val="FF0000"/>
                    </a:solidFill>
                  </a:rPr>
                  <a:t>RandSelect</a:t>
                </a:r>
                <a:r>
                  <a:rPr lang="en-US" altLang="zh-CN" b="1" i="1" dirty="0">
                    <a:solidFill>
                      <a:srgbClr val="FF0000"/>
                    </a:solidFill>
                  </a:rPr>
                  <a:t/>
                </a:r>
                <a:br>
                  <a:rPr lang="en-US" altLang="zh-CN" b="1" i="1" dirty="0">
                    <a:solidFill>
                      <a:srgbClr val="FF0000"/>
                    </a:solidFill>
                  </a:rPr>
                </a:br>
                <a:r>
                  <a:rPr lang="en-US" altLang="zh-CN" b="1" i="1" dirty="0">
                    <a:solidFill>
                      <a:srgbClr val="FF0000"/>
                    </a:solidFill>
                  </a:rPr>
                  <a:t>                       </a:t>
                </a:r>
                <a:r>
                  <a:rPr lang="en-US" altLang="zh-CN" b="1" dirty="0">
                    <a:solidFill>
                      <a:srgbClr val="FF0000"/>
                    </a:solidFill>
                  </a:rPr>
                  <a:t>when searching for  </a:t>
                </a:r>
                <a14:m>
                  <m:oMath xmlns:m="http://schemas.openxmlformats.org/officeDocument/2006/math">
                    <m:sSub>
                      <m:sSubPr>
                        <m:ctrlPr>
                          <a:rPr lang="en-US" altLang="zh-CN" i="1">
                            <a:solidFill>
                              <a:srgbClr val="FF0000"/>
                            </a:solidFill>
                            <a:latin typeface="Cambria Math" panose="02040503050406030204" pitchFamily="18" charset="0"/>
                          </a:rPr>
                        </m:ctrlPr>
                      </m:sSubPr>
                      <m:e>
                        <m:r>
                          <a:rPr lang="en-US" altLang="zh-CN" i="1">
                            <a:solidFill>
                              <a:srgbClr val="FF0000"/>
                            </a:solidFill>
                            <a:latin typeface="Cambria Math" panose="02040503050406030204" pitchFamily="18" charset="0"/>
                          </a:rPr>
                          <m:t>𝑧</m:t>
                        </m:r>
                      </m:e>
                      <m:sub>
                        <m:r>
                          <a:rPr lang="en-US" altLang="zh-CN" b="0" i="1" smtClean="0">
                            <a:solidFill>
                              <a:srgbClr val="FF0000"/>
                            </a:solidFill>
                            <a:latin typeface="Cambria Math" panose="02040503050406030204" pitchFamily="18" charset="0"/>
                          </a:rPr>
                          <m:t>𝑘</m:t>
                        </m:r>
                      </m:sub>
                    </m:sSub>
                    <m:r>
                      <a:rPr lang="en-US" altLang="zh-CN" b="0" i="1" smtClean="0">
                        <a:solidFill>
                          <a:srgbClr val="FF0000"/>
                        </a:solidFill>
                        <a:latin typeface="Cambria Math" panose="02040503050406030204" pitchFamily="18" charset="0"/>
                      </a:rPr>
                      <m:t>]</m:t>
                    </m:r>
                  </m:oMath>
                </a14:m>
                <a:r>
                  <a:rPr lang="en-US" altLang="zh-CN" b="1" dirty="0">
                    <a:solidFill>
                      <a:srgbClr val="FF0000"/>
                    </a:solidFill>
                  </a:rPr>
                  <a:t>.</a:t>
                </a:r>
              </a:p>
              <a:p>
                <a:r>
                  <a:rPr lang="en-US" altLang="zh-CN" dirty="0"/>
                  <a:t>Consider the following 3 cases separately:</a:t>
                </a:r>
              </a:p>
              <a:p>
                <a:r>
                  <a:rPr lang="en-US" altLang="zh-CN" i="1" dirty="0"/>
                  <a:t>(a)</a:t>
                </a:r>
                <a14:m>
                  <m:oMath xmlns:m="http://schemas.openxmlformats.org/officeDocument/2006/math">
                    <m:r>
                      <a:rPr lang="en-US" altLang="zh-CN" i="1">
                        <a:latin typeface="Cambria Math" panose="02040503050406030204" pitchFamily="18" charset="0"/>
                      </a:rPr>
                      <m:t> </m:t>
                    </m:r>
                    <m:r>
                      <a:rPr lang="en-US" altLang="zh-CN" i="1">
                        <a:latin typeface="Cambria Math" panose="02040503050406030204" pitchFamily="18" charset="0"/>
                      </a:rPr>
                      <m:t>𝑖</m:t>
                    </m:r>
                    <m:r>
                      <a:rPr lang="en-US" altLang="zh-CN" i="1">
                        <a:latin typeface="Cambria Math" panose="02040503050406030204" pitchFamily="18" charset="0"/>
                      </a:rPr>
                      <m:t>≤</m:t>
                    </m:r>
                    <m:r>
                      <a:rPr lang="en-US" altLang="zh-CN" i="1">
                        <a:latin typeface="Cambria Math" panose="02040503050406030204" pitchFamily="18" charset="0"/>
                      </a:rPr>
                      <m:t>𝑘</m:t>
                    </m:r>
                    <m:r>
                      <a:rPr lang="en-US" altLang="zh-CN" i="1">
                        <a:latin typeface="Cambria Math" panose="02040503050406030204" pitchFamily="18" charset="0"/>
                      </a:rPr>
                      <m:t>≤</m:t>
                    </m:r>
                    <m:r>
                      <a:rPr lang="en-US" altLang="zh-CN" i="1">
                        <a:latin typeface="Cambria Math" panose="02040503050406030204" pitchFamily="18" charset="0"/>
                      </a:rPr>
                      <m:t>𝑗</m:t>
                    </m:r>
                  </m:oMath>
                </a14:m>
                <a:r>
                  <a:rPr lang="en-US" altLang="zh-CN" dirty="0"/>
                  <a:t>, 	                          </a:t>
                </a:r>
                <a:r>
                  <a:rPr lang="en-US" altLang="zh-CN" i="1" dirty="0"/>
                  <a:t>(b) </a:t>
                </a:r>
                <a14:m>
                  <m:oMath xmlns:m="http://schemas.openxmlformats.org/officeDocument/2006/math">
                    <m:r>
                      <a:rPr lang="en-US" altLang="zh-CN" b="0" i="1" smtClean="0">
                        <a:latin typeface="Cambria Math" panose="02040503050406030204" pitchFamily="18" charset="0"/>
                      </a:rPr>
                      <m:t>𝑘</m:t>
                    </m:r>
                    <m:r>
                      <a:rPr lang="en-US" altLang="zh-CN" b="0" i="1" smtClean="0">
                        <a:latin typeface="Cambria Math" panose="02040503050406030204" pitchFamily="18" charset="0"/>
                      </a:rPr>
                      <m:t>&gt;</m:t>
                    </m:r>
                    <m:r>
                      <a:rPr lang="en-US" altLang="zh-CN" b="0" i="1" smtClean="0">
                        <a:latin typeface="Cambria Math" panose="02040503050406030204" pitchFamily="18" charset="0"/>
                      </a:rPr>
                      <m:t>𝑗</m:t>
                    </m:r>
                    <m:r>
                      <a:rPr lang="en-US" altLang="zh-CN" b="0" i="0" smtClean="0">
                        <a:latin typeface="Cambria Math" panose="02040503050406030204" pitchFamily="18" charset="0"/>
                      </a:rPr>
                      <m:t>,</m:t>
                    </m:r>
                    <m:r>
                      <m:rPr>
                        <m:nor/>
                      </m:rPr>
                      <a:rPr lang="en-US" altLang="zh-CN" b="0" i="1" smtClean="0">
                        <a:latin typeface="Cambria Math" panose="02040503050406030204" pitchFamily="18" charset="0"/>
                      </a:rPr>
                      <m:t>                       </m:t>
                    </m:r>
                    <m:r>
                      <m:rPr>
                        <m:nor/>
                      </m:rPr>
                      <a:rPr lang="en-US" altLang="zh-CN" i="1" dirty="0"/>
                      <m:t>(</m:t>
                    </m:r>
                    <m:r>
                      <m:rPr>
                        <m:nor/>
                      </m:rPr>
                      <a:rPr lang="en-US" altLang="zh-CN" b="0" i="1" dirty="0" smtClean="0"/>
                      <m:t>c</m:t>
                    </m:r>
                    <m:r>
                      <m:rPr>
                        <m:nor/>
                      </m:rPr>
                      <a:rPr lang="en-US" altLang="zh-CN" i="1" dirty="0"/>
                      <m:t>) </m:t>
                    </m:r>
                    <m:r>
                      <a:rPr lang="en-US" altLang="zh-CN" i="1">
                        <a:latin typeface="Cambria Math" panose="02040503050406030204" pitchFamily="18" charset="0"/>
                      </a:rPr>
                      <m:t>𝑘</m:t>
                    </m:r>
                    <m:r>
                      <a:rPr lang="en-US" altLang="zh-CN" i="1">
                        <a:latin typeface="Cambria Math" panose="02040503050406030204" pitchFamily="18" charset="0"/>
                      </a:rPr>
                      <m:t>&lt;</m:t>
                    </m:r>
                    <m:r>
                      <a:rPr lang="en-US" altLang="zh-CN" i="1">
                        <a:latin typeface="Cambria Math" panose="02040503050406030204" pitchFamily="18" charset="0"/>
                      </a:rPr>
                      <m:t>𝑖</m:t>
                    </m:r>
                    <m:r>
                      <m:rPr>
                        <m:nor/>
                      </m:rPr>
                      <a:rPr lang="en-US" altLang="zh-CN" dirty="0"/>
                      <m:t>, 	</m:t>
                    </m:r>
                  </m:oMath>
                </a14:m>
                <a:endParaRPr lang="en-US" altLang="zh-CN" dirty="0"/>
              </a:p>
            </p:txBody>
          </p:sp>
        </mc:Choice>
        <mc:Fallback xmlns="">
          <p:sp>
            <p:nvSpPr>
              <p:cNvPr id="3" name="内容占位符 2">
                <a:extLst>
                  <a:ext uri="{FF2B5EF4-FFF2-40B4-BE49-F238E27FC236}">
                    <a16:creationId xmlns:a16="http://schemas.microsoft.com/office/drawing/2014/main" id="{616F712E-6FE6-4069-AED8-8190B7571448}"/>
                  </a:ext>
                </a:extLst>
              </p:cNvPr>
              <p:cNvSpPr>
                <a:spLocks noGrp="1" noRot="1" noChangeAspect="1" noMove="1" noResize="1" noEditPoints="1" noAdjustHandles="1" noChangeArrowheads="1" noChangeShapeType="1" noTextEdit="1"/>
              </p:cNvSpPr>
              <p:nvPr>
                <p:ph idx="1"/>
              </p:nvPr>
            </p:nvSpPr>
            <p:spPr>
              <a:xfrm>
                <a:off x="647700" y="762000"/>
                <a:ext cx="7848600" cy="2383221"/>
              </a:xfrm>
              <a:blipFill>
                <a:blip r:embed="rId2"/>
                <a:stretch>
                  <a:fillRect l="-1009" t="-767" b="-3581"/>
                </a:stretch>
              </a:blipFill>
            </p:spPr>
            <p:txBody>
              <a:bodyPr/>
              <a:lstStyle/>
              <a:p>
                <a:r>
                  <a:rPr lang="en-US">
                    <a:noFill/>
                  </a:rPr>
                  <a:t> </a:t>
                </a:r>
              </a:p>
            </p:txBody>
          </p:sp>
        </mc:Fallback>
      </mc:AlternateContent>
      <p:sp>
        <p:nvSpPr>
          <p:cNvPr id="4" name="灯片编号占位符 3">
            <a:extLst>
              <a:ext uri="{FF2B5EF4-FFF2-40B4-BE49-F238E27FC236}">
                <a16:creationId xmlns:a16="http://schemas.microsoft.com/office/drawing/2014/main" id="{E11F8777-61BA-4A8B-9EA3-B7CCAE7E1F2C}"/>
              </a:ext>
            </a:extLst>
          </p:cNvPr>
          <p:cNvSpPr>
            <a:spLocks noGrp="1"/>
          </p:cNvSpPr>
          <p:nvPr>
            <p:ph type="sldNum" sz="quarter" idx="10"/>
          </p:nvPr>
        </p:nvSpPr>
        <p:spPr/>
        <p:txBody>
          <a:bodyPr/>
          <a:lstStyle/>
          <a:p>
            <a:fld id="{2783EFA4-6284-4AB8-B3E7-5E7F2FB51AB8}" type="slidenum">
              <a:rPr lang="en-US" altLang="en-US" smtClean="0"/>
              <a:pPr/>
              <a:t>5</a:t>
            </a:fld>
            <a:endParaRPr lang="en-US" altLang="en-US" sz="1400"/>
          </a:p>
        </p:txBody>
      </p:sp>
      <mc:AlternateContent xmlns:mc="http://schemas.openxmlformats.org/markup-compatibility/2006" xmlns:a14="http://schemas.microsoft.com/office/drawing/2010/main">
        <mc:Choice Requires="a14">
          <p:sp>
            <p:nvSpPr>
              <p:cNvPr id="5" name="TextBox 4"/>
              <p:cNvSpPr txBox="1"/>
              <p:nvPr/>
            </p:nvSpPr>
            <p:spPr>
              <a:xfrm>
                <a:off x="647700" y="4289073"/>
                <a:ext cx="8265641" cy="1520609"/>
              </a:xfrm>
              <a:prstGeom prst="rect">
                <a:avLst/>
              </a:prstGeom>
              <a:noFill/>
            </p:spPr>
            <p:txBody>
              <a:bodyPr wrap="square" rtlCol="0">
                <a:spAutoFit/>
              </a:bodyPr>
              <a:lstStyle/>
              <a:p>
                <a:pPr lvl="0" eaLnBrk="1" hangingPunct="1">
                  <a:spcBef>
                    <a:spcPts val="1200"/>
                  </a:spcBef>
                  <a:spcAft>
                    <a:spcPts val="0"/>
                  </a:spcAft>
                  <a:buClr>
                    <a:srgbClr val="003399"/>
                  </a:buClr>
                  <a:buSzPct val="50000"/>
                </a:pPr>
                <a:r>
                  <a:rPr lang="en-US" altLang="zh-CN" sz="2200" b="1" kern="0" dirty="0">
                    <a:solidFill>
                      <a:srgbClr val="CC0000">
                        <a:lumMod val="75000"/>
                      </a:srgbClr>
                    </a:solidFill>
                    <a:latin typeface="Calibri" panose="020F0502020204030204" pitchFamily="34" charset="0"/>
                  </a:rPr>
                  <a:t>(a) </a:t>
                </a:r>
                <a14:m>
                  <m:oMath xmlns:m="http://schemas.openxmlformats.org/officeDocument/2006/math">
                    <m:r>
                      <a:rPr lang="en-US" altLang="zh-CN" sz="2200" i="1" kern="0">
                        <a:solidFill>
                          <a:srgbClr val="CC0000">
                            <a:lumMod val="75000"/>
                          </a:srgbClr>
                        </a:solidFill>
                        <a:latin typeface="Cambria Math" panose="02040503050406030204" pitchFamily="18" charset="0"/>
                      </a:rPr>
                      <m:t>𝑖</m:t>
                    </m:r>
                    <m:r>
                      <a:rPr lang="en-US" altLang="zh-CN" sz="2200" i="1" kern="0">
                        <a:solidFill>
                          <a:srgbClr val="CC0000">
                            <a:lumMod val="75000"/>
                          </a:srgbClr>
                        </a:solidFill>
                        <a:latin typeface="Cambria Math" panose="02040503050406030204" pitchFamily="18" charset="0"/>
                      </a:rPr>
                      <m:t>≤</m:t>
                    </m:r>
                    <m:r>
                      <a:rPr lang="en-US" altLang="zh-CN" sz="2200" i="1" kern="0">
                        <a:solidFill>
                          <a:srgbClr val="CC0000">
                            <a:lumMod val="75000"/>
                          </a:srgbClr>
                        </a:solidFill>
                        <a:latin typeface="Cambria Math" panose="02040503050406030204" pitchFamily="18" charset="0"/>
                      </a:rPr>
                      <m:t>𝑘</m:t>
                    </m:r>
                    <m:r>
                      <a:rPr lang="en-US" altLang="zh-CN" sz="2200" i="1" kern="0">
                        <a:solidFill>
                          <a:srgbClr val="CC0000">
                            <a:lumMod val="75000"/>
                          </a:srgbClr>
                        </a:solidFill>
                        <a:latin typeface="Cambria Math" panose="02040503050406030204" pitchFamily="18" charset="0"/>
                      </a:rPr>
                      <m:t>≤</m:t>
                    </m:r>
                    <m:r>
                      <a:rPr lang="en-US" altLang="zh-CN" sz="2200" i="1" kern="0">
                        <a:solidFill>
                          <a:srgbClr val="CC0000">
                            <a:lumMod val="75000"/>
                          </a:srgbClr>
                        </a:solidFill>
                        <a:latin typeface="Cambria Math" panose="02040503050406030204" pitchFamily="18" charset="0"/>
                      </a:rPr>
                      <m:t>𝑗</m:t>
                    </m:r>
                  </m:oMath>
                </a14:m>
                <a:r>
                  <a:rPr lang="en-US" altLang="zh-CN" sz="2200" b="1" kern="0" dirty="0">
                    <a:solidFill>
                      <a:srgbClr val="CC0000">
                        <a:lumMod val="75000"/>
                      </a:srgbClr>
                    </a:solidFill>
                    <a:latin typeface="Calibri" panose="020F0502020204030204" pitchFamily="34" charset="0"/>
                  </a:rPr>
                  <a:t>:   Will consider the first pivot chosen in </a:t>
                </a:r>
                <a14:m>
                  <m:oMath xmlns:m="http://schemas.openxmlformats.org/officeDocument/2006/math">
                    <m:d>
                      <m:dPr>
                        <m:begChr m:val="{"/>
                        <m:endChr m:val="}"/>
                        <m:ctrlPr>
                          <a:rPr lang="en-US" altLang="zh-CN" sz="2200" i="1" kern="0">
                            <a:solidFill>
                              <a:srgbClr val="CC0000">
                                <a:lumMod val="75000"/>
                              </a:srgbClr>
                            </a:solidFill>
                            <a:latin typeface="Cambria Math" panose="02040503050406030204" pitchFamily="18" charset="0"/>
                          </a:rPr>
                        </m:ctrlPr>
                      </m:dPr>
                      <m:e>
                        <m:sSub>
                          <m:sSubPr>
                            <m:ctrlPr>
                              <a:rPr lang="en-US" altLang="zh-CN" sz="2200" i="1" kern="0">
                                <a:solidFill>
                                  <a:srgbClr val="CC0000">
                                    <a:lumMod val="75000"/>
                                  </a:srgbClr>
                                </a:solidFill>
                                <a:latin typeface="Cambria Math" panose="02040503050406030204" pitchFamily="18" charset="0"/>
                              </a:rPr>
                            </m:ctrlPr>
                          </m:sSubPr>
                          <m:e>
                            <m:r>
                              <a:rPr lang="en-US" altLang="zh-CN" sz="2200" i="1" kern="0">
                                <a:solidFill>
                                  <a:srgbClr val="CC0000">
                                    <a:lumMod val="75000"/>
                                  </a:srgbClr>
                                </a:solidFill>
                                <a:latin typeface="Cambria Math" panose="02040503050406030204" pitchFamily="18" charset="0"/>
                              </a:rPr>
                              <m:t>𝑧</m:t>
                            </m:r>
                          </m:e>
                          <m:sub>
                            <m:r>
                              <a:rPr lang="en-US" altLang="zh-CN" sz="2200" i="1" kern="0">
                                <a:solidFill>
                                  <a:srgbClr val="CC0000">
                                    <a:lumMod val="75000"/>
                                  </a:srgbClr>
                                </a:solidFill>
                                <a:latin typeface="Cambria Math" panose="02040503050406030204" pitchFamily="18" charset="0"/>
                              </a:rPr>
                              <m:t>𝑖</m:t>
                            </m:r>
                          </m:sub>
                        </m:sSub>
                        <m:r>
                          <a:rPr lang="en-US" altLang="zh-CN" sz="2200" i="1" kern="0">
                            <a:solidFill>
                              <a:srgbClr val="CC0000">
                                <a:lumMod val="75000"/>
                              </a:srgbClr>
                            </a:solidFill>
                            <a:latin typeface="Cambria Math" panose="02040503050406030204" pitchFamily="18" charset="0"/>
                          </a:rPr>
                          <m:t>,⋯,</m:t>
                        </m:r>
                        <m:sSub>
                          <m:sSubPr>
                            <m:ctrlPr>
                              <a:rPr lang="en-US" altLang="zh-CN" sz="2200" i="1" kern="0">
                                <a:solidFill>
                                  <a:srgbClr val="CC0000">
                                    <a:lumMod val="75000"/>
                                  </a:srgbClr>
                                </a:solidFill>
                                <a:latin typeface="Cambria Math" panose="02040503050406030204" pitchFamily="18" charset="0"/>
                              </a:rPr>
                            </m:ctrlPr>
                          </m:sSubPr>
                          <m:e>
                            <m:r>
                              <a:rPr lang="en-US" altLang="zh-CN" sz="2200" i="1" kern="0">
                                <a:solidFill>
                                  <a:srgbClr val="CC0000">
                                    <a:lumMod val="75000"/>
                                  </a:srgbClr>
                                </a:solidFill>
                                <a:latin typeface="Cambria Math" panose="02040503050406030204" pitchFamily="18" charset="0"/>
                              </a:rPr>
                              <m:t>𝑧</m:t>
                            </m:r>
                          </m:e>
                          <m:sub>
                            <m:r>
                              <a:rPr lang="en-US" altLang="zh-CN" sz="2200" i="1" kern="0">
                                <a:solidFill>
                                  <a:srgbClr val="CC0000">
                                    <a:lumMod val="75000"/>
                                  </a:srgbClr>
                                </a:solidFill>
                                <a:latin typeface="Cambria Math" panose="02040503050406030204" pitchFamily="18" charset="0"/>
                              </a:rPr>
                              <m:t>𝑗</m:t>
                            </m:r>
                          </m:sub>
                        </m:sSub>
                      </m:e>
                    </m:d>
                    <m:r>
                      <a:rPr lang="en-US" altLang="zh-CN" sz="2200" b="0" i="0" kern="0" smtClean="0">
                        <a:solidFill>
                          <a:srgbClr val="CC0000">
                            <a:lumMod val="75000"/>
                          </a:srgbClr>
                        </a:solidFill>
                        <a:latin typeface="Cambria Math" panose="02040503050406030204" pitchFamily="18" charset="0"/>
                      </a:rPr>
                      <m:t>.</m:t>
                    </m:r>
                  </m:oMath>
                </a14:m>
                <a:endParaRPr lang="en-US" altLang="zh-CN" sz="2200" kern="0" dirty="0">
                  <a:solidFill>
                    <a:srgbClr val="CC0000">
                      <a:lumMod val="75000"/>
                    </a:srgbClr>
                  </a:solidFill>
                  <a:latin typeface="Calibri" panose="020F0502020204030204" pitchFamily="34" charset="0"/>
                </a:endParaRPr>
              </a:p>
              <a:p>
                <a:pPr eaLnBrk="1" hangingPunct="1">
                  <a:spcBef>
                    <a:spcPts val="1200"/>
                  </a:spcBef>
                  <a:spcAft>
                    <a:spcPts val="0"/>
                  </a:spcAft>
                  <a:buClr>
                    <a:srgbClr val="003399"/>
                  </a:buClr>
                  <a:buSzPct val="50000"/>
                </a:pPr>
                <a:r>
                  <a:rPr lang="en-US" altLang="zh-CN" sz="2200" b="1" kern="0" dirty="0">
                    <a:solidFill>
                      <a:srgbClr val="CC0000">
                        <a:lumMod val="75000"/>
                      </a:srgbClr>
                    </a:solidFill>
                    <a:latin typeface="Calibri" panose="020F0502020204030204" pitchFamily="34" charset="0"/>
                  </a:rPr>
                  <a:t>(b) </a:t>
                </a:r>
                <a14:m>
                  <m:oMath xmlns:m="http://schemas.openxmlformats.org/officeDocument/2006/math">
                    <m:r>
                      <a:rPr lang="en-US" altLang="zh-CN" sz="2200" b="1" kern="0">
                        <a:solidFill>
                          <a:srgbClr val="CC0000">
                            <a:lumMod val="75000"/>
                          </a:srgbClr>
                        </a:solidFill>
                        <a:latin typeface="Cambria Math" panose="02040503050406030204" pitchFamily="18" charset="0"/>
                      </a:rPr>
                      <m:t>𝑖</m:t>
                    </m:r>
                    <m:r>
                      <a:rPr lang="en-US" altLang="zh-CN" sz="2200" b="1" kern="0">
                        <a:solidFill>
                          <a:srgbClr val="CC0000">
                            <a:lumMod val="75000"/>
                          </a:srgbClr>
                        </a:solidFill>
                        <a:latin typeface="Cambria Math" panose="02040503050406030204" pitchFamily="18" charset="0"/>
                      </a:rPr>
                      <m:t>&lt;</m:t>
                    </m:r>
                    <m:r>
                      <a:rPr lang="en-US" altLang="zh-CN" sz="2200" b="1" kern="0">
                        <a:solidFill>
                          <a:srgbClr val="CC0000">
                            <a:lumMod val="75000"/>
                          </a:srgbClr>
                        </a:solidFill>
                        <a:latin typeface="Cambria Math" panose="02040503050406030204" pitchFamily="18" charset="0"/>
                      </a:rPr>
                      <m:t>𝑗</m:t>
                    </m:r>
                    <m:r>
                      <a:rPr lang="en-US" altLang="zh-CN" sz="2200" b="1" kern="0">
                        <a:solidFill>
                          <a:srgbClr val="CC0000">
                            <a:lumMod val="75000"/>
                          </a:srgbClr>
                        </a:solidFill>
                        <a:latin typeface="Cambria Math" panose="02040503050406030204" pitchFamily="18" charset="0"/>
                      </a:rPr>
                      <m:t>&lt;</m:t>
                    </m:r>
                    <m:r>
                      <a:rPr lang="en-US" altLang="zh-CN" sz="2200" b="1" kern="0">
                        <a:solidFill>
                          <a:srgbClr val="CC0000">
                            <a:lumMod val="75000"/>
                          </a:srgbClr>
                        </a:solidFill>
                        <a:latin typeface="Cambria Math" panose="02040503050406030204" pitchFamily="18" charset="0"/>
                      </a:rPr>
                      <m:t>𝑘</m:t>
                    </m:r>
                  </m:oMath>
                </a14:m>
                <a:r>
                  <a:rPr lang="en-US" altLang="zh-CN" sz="2200" b="1" kern="0" dirty="0">
                    <a:solidFill>
                      <a:srgbClr val="CC0000">
                        <a:lumMod val="75000"/>
                      </a:srgbClr>
                    </a:solidFill>
                    <a:latin typeface="Calibri" panose="020F0502020204030204" pitchFamily="34" charset="0"/>
                  </a:rPr>
                  <a:t>:   Will consider the first pivot chosen in</a:t>
                </a:r>
                <a14:m>
                  <m:oMath xmlns:m="http://schemas.openxmlformats.org/officeDocument/2006/math">
                    <m:r>
                      <a:rPr lang="en-US" altLang="zh-CN" sz="2200" b="1" kern="0">
                        <a:solidFill>
                          <a:srgbClr val="CC0000">
                            <a:lumMod val="75000"/>
                          </a:srgbClr>
                        </a:solidFill>
                        <a:latin typeface="Cambria Math" panose="02040503050406030204" pitchFamily="18" charset="0"/>
                      </a:rPr>
                      <m:t>{</m:t>
                    </m:r>
                    <m:sSub>
                      <m:sSubPr>
                        <m:ctrlPr>
                          <a:rPr lang="en-US" altLang="zh-CN" sz="2200" b="1" i="1" kern="0">
                            <a:solidFill>
                              <a:srgbClr val="CC0000">
                                <a:lumMod val="75000"/>
                              </a:srgbClr>
                            </a:solidFill>
                            <a:latin typeface="Cambria Math" panose="02040503050406030204" pitchFamily="18" charset="0"/>
                          </a:rPr>
                        </m:ctrlPr>
                      </m:sSubPr>
                      <m:e>
                        <m:r>
                          <a:rPr lang="en-US" altLang="zh-CN" sz="2200" b="1" kern="0">
                            <a:solidFill>
                              <a:srgbClr val="CC0000">
                                <a:lumMod val="75000"/>
                              </a:srgbClr>
                            </a:solidFill>
                            <a:latin typeface="Cambria Math" panose="02040503050406030204" pitchFamily="18" charset="0"/>
                          </a:rPr>
                          <m:t>𝑧</m:t>
                        </m:r>
                      </m:e>
                      <m:sub>
                        <m:r>
                          <a:rPr lang="en-US" altLang="zh-CN" sz="2200" b="1" kern="0">
                            <a:solidFill>
                              <a:srgbClr val="CC0000">
                                <a:lumMod val="75000"/>
                              </a:srgbClr>
                            </a:solidFill>
                            <a:latin typeface="Cambria Math" panose="02040503050406030204" pitchFamily="18" charset="0"/>
                          </a:rPr>
                          <m:t>𝑖</m:t>
                        </m:r>
                      </m:sub>
                    </m:sSub>
                    <m:r>
                      <a:rPr lang="en-US" altLang="zh-CN" sz="2200" b="1" kern="0">
                        <a:solidFill>
                          <a:srgbClr val="CC0000">
                            <a:lumMod val="75000"/>
                          </a:srgbClr>
                        </a:solidFill>
                        <a:latin typeface="Cambria Math" panose="02040503050406030204" pitchFamily="18" charset="0"/>
                      </a:rPr>
                      <m:t>,⋯,</m:t>
                    </m:r>
                    <m:sSub>
                      <m:sSubPr>
                        <m:ctrlPr>
                          <a:rPr lang="en-US" altLang="zh-CN" sz="2200" b="1" i="1" kern="0">
                            <a:solidFill>
                              <a:srgbClr val="CC0000">
                                <a:lumMod val="75000"/>
                              </a:srgbClr>
                            </a:solidFill>
                            <a:latin typeface="Cambria Math" panose="02040503050406030204" pitchFamily="18" charset="0"/>
                          </a:rPr>
                        </m:ctrlPr>
                      </m:sSubPr>
                      <m:e>
                        <m:r>
                          <a:rPr lang="en-US" altLang="zh-CN" sz="2200" b="1" kern="0">
                            <a:solidFill>
                              <a:srgbClr val="CC0000">
                                <a:lumMod val="75000"/>
                              </a:srgbClr>
                            </a:solidFill>
                            <a:latin typeface="Cambria Math" panose="02040503050406030204" pitchFamily="18" charset="0"/>
                          </a:rPr>
                          <m:t>𝑧</m:t>
                        </m:r>
                      </m:e>
                      <m:sub>
                        <m:r>
                          <a:rPr lang="en-US" altLang="zh-CN" sz="2200" b="1" kern="0">
                            <a:solidFill>
                              <a:srgbClr val="CC0000">
                                <a:lumMod val="75000"/>
                              </a:srgbClr>
                            </a:solidFill>
                            <a:latin typeface="Cambria Math" panose="02040503050406030204" pitchFamily="18" charset="0"/>
                          </a:rPr>
                          <m:t>𝑗</m:t>
                        </m:r>
                      </m:sub>
                    </m:sSub>
                    <m:r>
                      <a:rPr lang="en-US" altLang="zh-CN" sz="2200" b="1" kern="0">
                        <a:solidFill>
                          <a:srgbClr val="CC0000">
                            <a:lumMod val="75000"/>
                          </a:srgbClr>
                        </a:solidFill>
                        <a:latin typeface="Cambria Math" panose="02040503050406030204" pitchFamily="18" charset="0"/>
                      </a:rPr>
                      <m:t>,⋯,</m:t>
                    </m:r>
                    <m:sSub>
                      <m:sSubPr>
                        <m:ctrlPr>
                          <a:rPr lang="en-US" altLang="zh-CN" sz="2200" b="1" i="1" kern="0">
                            <a:solidFill>
                              <a:srgbClr val="CC0000">
                                <a:lumMod val="75000"/>
                              </a:srgbClr>
                            </a:solidFill>
                            <a:latin typeface="Cambria Math" panose="02040503050406030204" pitchFamily="18" charset="0"/>
                          </a:rPr>
                        </m:ctrlPr>
                      </m:sSubPr>
                      <m:e>
                        <m:r>
                          <a:rPr lang="en-US" altLang="zh-CN" sz="2200" b="1" kern="0">
                            <a:solidFill>
                              <a:srgbClr val="CC0000">
                                <a:lumMod val="75000"/>
                              </a:srgbClr>
                            </a:solidFill>
                            <a:latin typeface="Cambria Math" panose="02040503050406030204" pitchFamily="18" charset="0"/>
                          </a:rPr>
                          <m:t>𝑧</m:t>
                        </m:r>
                      </m:e>
                      <m:sub>
                        <m:r>
                          <a:rPr lang="en-US" altLang="zh-CN" sz="2200" b="1" kern="0">
                            <a:solidFill>
                              <a:srgbClr val="CC0000">
                                <a:lumMod val="75000"/>
                              </a:srgbClr>
                            </a:solidFill>
                            <a:latin typeface="Cambria Math" panose="02040503050406030204" pitchFamily="18" charset="0"/>
                          </a:rPr>
                          <m:t>𝑘</m:t>
                        </m:r>
                      </m:sub>
                    </m:sSub>
                    <m:r>
                      <a:rPr lang="en-US" altLang="zh-CN" sz="2200" b="1" kern="0">
                        <a:solidFill>
                          <a:srgbClr val="CC0000">
                            <a:lumMod val="75000"/>
                          </a:srgbClr>
                        </a:solidFill>
                        <a:latin typeface="Cambria Math" panose="02040503050406030204" pitchFamily="18" charset="0"/>
                      </a:rPr>
                      <m:t>}</m:t>
                    </m:r>
                  </m:oMath>
                </a14:m>
                <a:r>
                  <a:rPr lang="en-US" altLang="zh-CN" sz="2200" b="1" kern="0" dirty="0">
                    <a:solidFill>
                      <a:srgbClr val="CC0000">
                        <a:lumMod val="75000"/>
                      </a:srgbClr>
                    </a:solidFill>
                    <a:latin typeface="Calibri" panose="020F0502020204030204" pitchFamily="34" charset="0"/>
                  </a:rPr>
                  <a:t>.</a:t>
                </a:r>
              </a:p>
              <a:p>
                <a:pPr eaLnBrk="1" hangingPunct="1">
                  <a:spcBef>
                    <a:spcPts val="1200"/>
                  </a:spcBef>
                  <a:spcAft>
                    <a:spcPts val="0"/>
                  </a:spcAft>
                  <a:buClr>
                    <a:srgbClr val="003399"/>
                  </a:buClr>
                  <a:buSzPct val="50000"/>
                </a:pPr>
                <a:r>
                  <a:rPr lang="en-US" altLang="zh-CN" sz="2200" b="1" kern="0" dirty="0">
                    <a:solidFill>
                      <a:srgbClr val="CC0000">
                        <a:lumMod val="75000"/>
                      </a:srgbClr>
                    </a:solidFill>
                    <a:latin typeface="Calibri" panose="020F0502020204030204" pitchFamily="34" charset="0"/>
                  </a:rPr>
                  <a:t>(c) </a:t>
                </a:r>
                <a14:m>
                  <m:oMath xmlns:m="http://schemas.openxmlformats.org/officeDocument/2006/math">
                    <m:r>
                      <a:rPr lang="en-US" altLang="zh-CN" sz="2200" b="1" kern="0">
                        <a:solidFill>
                          <a:srgbClr val="CC0000">
                            <a:lumMod val="75000"/>
                          </a:srgbClr>
                        </a:solidFill>
                        <a:latin typeface="Cambria Math" panose="02040503050406030204" pitchFamily="18" charset="0"/>
                      </a:rPr>
                      <m:t>𝑘</m:t>
                    </m:r>
                    <m:r>
                      <a:rPr lang="en-US" altLang="zh-CN" sz="2200" b="1" kern="0">
                        <a:solidFill>
                          <a:srgbClr val="CC0000">
                            <a:lumMod val="75000"/>
                          </a:srgbClr>
                        </a:solidFill>
                        <a:latin typeface="Cambria Math" panose="02040503050406030204" pitchFamily="18" charset="0"/>
                      </a:rPr>
                      <m:t>&lt;</m:t>
                    </m:r>
                    <m:r>
                      <a:rPr lang="en-US" altLang="zh-CN" sz="2200" b="1" kern="0">
                        <a:solidFill>
                          <a:srgbClr val="CC0000">
                            <a:lumMod val="75000"/>
                          </a:srgbClr>
                        </a:solidFill>
                        <a:latin typeface="Cambria Math" panose="02040503050406030204" pitchFamily="18" charset="0"/>
                      </a:rPr>
                      <m:t>𝑖</m:t>
                    </m:r>
                    <m:r>
                      <a:rPr lang="en-US" altLang="zh-CN" sz="2200" b="1" kern="0">
                        <a:solidFill>
                          <a:srgbClr val="CC0000">
                            <a:lumMod val="75000"/>
                          </a:srgbClr>
                        </a:solidFill>
                        <a:latin typeface="Cambria Math" panose="02040503050406030204" pitchFamily="18" charset="0"/>
                      </a:rPr>
                      <m:t>&lt;</m:t>
                    </m:r>
                    <m:r>
                      <a:rPr lang="en-US" altLang="zh-CN" sz="2200" b="1" kern="0">
                        <a:solidFill>
                          <a:srgbClr val="CC0000">
                            <a:lumMod val="75000"/>
                          </a:srgbClr>
                        </a:solidFill>
                        <a:latin typeface="Cambria Math" panose="02040503050406030204" pitchFamily="18" charset="0"/>
                      </a:rPr>
                      <m:t>𝑗</m:t>
                    </m:r>
                  </m:oMath>
                </a14:m>
                <a:r>
                  <a:rPr lang="en-US" altLang="zh-CN" sz="2200" b="1" kern="0" dirty="0">
                    <a:solidFill>
                      <a:srgbClr val="CC0000">
                        <a:lumMod val="75000"/>
                      </a:srgbClr>
                    </a:solidFill>
                    <a:latin typeface="Calibri" panose="020F0502020204030204" pitchFamily="34" charset="0"/>
                  </a:rPr>
                  <a:t>:   Will the first pivot chosen in </a:t>
                </a:r>
                <a14:m>
                  <m:oMath xmlns:m="http://schemas.openxmlformats.org/officeDocument/2006/math">
                    <m:r>
                      <a:rPr lang="en-US" altLang="zh-CN" sz="2200" i="1" kern="0">
                        <a:solidFill>
                          <a:srgbClr val="CC0000">
                            <a:lumMod val="75000"/>
                          </a:srgbClr>
                        </a:solidFill>
                        <a:latin typeface="Cambria Math" panose="02040503050406030204" pitchFamily="18" charset="0"/>
                      </a:rPr>
                      <m:t>{</m:t>
                    </m:r>
                    <m:sSub>
                      <m:sSubPr>
                        <m:ctrlPr>
                          <a:rPr lang="en-US" altLang="zh-CN" sz="2200" i="1" kern="0">
                            <a:solidFill>
                              <a:srgbClr val="CC0000">
                                <a:lumMod val="75000"/>
                              </a:srgbClr>
                            </a:solidFill>
                            <a:latin typeface="Cambria Math" panose="02040503050406030204" pitchFamily="18" charset="0"/>
                          </a:rPr>
                        </m:ctrlPr>
                      </m:sSubPr>
                      <m:e>
                        <m:r>
                          <a:rPr lang="en-US" altLang="zh-CN" sz="2200" i="1" kern="0">
                            <a:solidFill>
                              <a:srgbClr val="CC0000">
                                <a:lumMod val="75000"/>
                              </a:srgbClr>
                            </a:solidFill>
                            <a:latin typeface="Cambria Math" panose="02040503050406030204" pitchFamily="18" charset="0"/>
                          </a:rPr>
                          <m:t>𝑧</m:t>
                        </m:r>
                      </m:e>
                      <m:sub>
                        <m:r>
                          <a:rPr lang="en-US" altLang="zh-CN" sz="2200" i="1" kern="0">
                            <a:solidFill>
                              <a:srgbClr val="CC0000">
                                <a:lumMod val="75000"/>
                              </a:srgbClr>
                            </a:solidFill>
                            <a:latin typeface="Cambria Math" panose="02040503050406030204" pitchFamily="18" charset="0"/>
                          </a:rPr>
                          <m:t>𝑘</m:t>
                        </m:r>
                      </m:sub>
                    </m:sSub>
                    <m:r>
                      <a:rPr lang="en-US" altLang="zh-CN" sz="2200" i="1" kern="0">
                        <a:solidFill>
                          <a:srgbClr val="CC0000">
                            <a:lumMod val="75000"/>
                          </a:srgbClr>
                        </a:solidFill>
                        <a:latin typeface="Cambria Math" panose="02040503050406030204" pitchFamily="18" charset="0"/>
                      </a:rPr>
                      <m:t>,⋯,</m:t>
                    </m:r>
                    <m:sSub>
                      <m:sSubPr>
                        <m:ctrlPr>
                          <a:rPr lang="en-US" altLang="zh-CN" sz="2200" i="1" kern="0">
                            <a:solidFill>
                              <a:srgbClr val="CC0000">
                                <a:lumMod val="75000"/>
                              </a:srgbClr>
                            </a:solidFill>
                            <a:latin typeface="Cambria Math" panose="02040503050406030204" pitchFamily="18" charset="0"/>
                          </a:rPr>
                        </m:ctrlPr>
                      </m:sSubPr>
                      <m:e>
                        <m:r>
                          <a:rPr lang="en-US" altLang="zh-CN" sz="2200" i="1" kern="0">
                            <a:solidFill>
                              <a:srgbClr val="CC0000">
                                <a:lumMod val="75000"/>
                              </a:srgbClr>
                            </a:solidFill>
                            <a:latin typeface="Cambria Math" panose="02040503050406030204" pitchFamily="18" charset="0"/>
                          </a:rPr>
                          <m:t>𝑧</m:t>
                        </m:r>
                      </m:e>
                      <m:sub>
                        <m:r>
                          <a:rPr lang="en-US" altLang="zh-CN" sz="2200" i="1" kern="0">
                            <a:solidFill>
                              <a:srgbClr val="CC0000">
                                <a:lumMod val="75000"/>
                              </a:srgbClr>
                            </a:solidFill>
                            <a:latin typeface="Cambria Math" panose="02040503050406030204" pitchFamily="18" charset="0"/>
                          </a:rPr>
                          <m:t>𝑖</m:t>
                        </m:r>
                      </m:sub>
                    </m:sSub>
                    <m:r>
                      <a:rPr lang="en-US" altLang="zh-CN" sz="2200" i="1" kern="0">
                        <a:solidFill>
                          <a:srgbClr val="CC0000">
                            <a:lumMod val="75000"/>
                          </a:srgbClr>
                        </a:solidFill>
                        <a:latin typeface="Cambria Math" panose="02040503050406030204" pitchFamily="18" charset="0"/>
                      </a:rPr>
                      <m:t>,⋯,</m:t>
                    </m:r>
                    <m:sSub>
                      <m:sSubPr>
                        <m:ctrlPr>
                          <a:rPr lang="en-US" altLang="zh-CN" sz="2200" i="1" kern="0">
                            <a:solidFill>
                              <a:srgbClr val="CC0000">
                                <a:lumMod val="75000"/>
                              </a:srgbClr>
                            </a:solidFill>
                            <a:latin typeface="Cambria Math" panose="02040503050406030204" pitchFamily="18" charset="0"/>
                          </a:rPr>
                        </m:ctrlPr>
                      </m:sSubPr>
                      <m:e>
                        <m:r>
                          <a:rPr lang="en-US" altLang="zh-CN" sz="2200" i="1" kern="0">
                            <a:solidFill>
                              <a:srgbClr val="CC0000">
                                <a:lumMod val="75000"/>
                              </a:srgbClr>
                            </a:solidFill>
                            <a:latin typeface="Cambria Math" panose="02040503050406030204" pitchFamily="18" charset="0"/>
                          </a:rPr>
                          <m:t>𝑧</m:t>
                        </m:r>
                      </m:e>
                      <m:sub>
                        <m:r>
                          <a:rPr lang="en-US" altLang="zh-CN" sz="2200" i="1" kern="0">
                            <a:solidFill>
                              <a:srgbClr val="CC0000">
                                <a:lumMod val="75000"/>
                              </a:srgbClr>
                            </a:solidFill>
                            <a:latin typeface="Cambria Math" panose="02040503050406030204" pitchFamily="18" charset="0"/>
                          </a:rPr>
                          <m:t>𝑗</m:t>
                        </m:r>
                      </m:sub>
                    </m:sSub>
                    <m:r>
                      <a:rPr lang="en-US" altLang="zh-CN" sz="2200" i="1" kern="0">
                        <a:solidFill>
                          <a:srgbClr val="CC0000">
                            <a:lumMod val="75000"/>
                          </a:srgbClr>
                        </a:solidFill>
                        <a:latin typeface="Cambria Math" panose="02040503050406030204" pitchFamily="18" charset="0"/>
                      </a:rPr>
                      <m:t>}</m:t>
                    </m:r>
                  </m:oMath>
                </a14:m>
                <a:r>
                  <a:rPr lang="en-US" altLang="zh-CN" sz="2200" kern="0" dirty="0">
                    <a:solidFill>
                      <a:srgbClr val="CC0000">
                        <a:lumMod val="75000"/>
                      </a:srgbClr>
                    </a:solidFill>
                    <a:latin typeface="Calibri" panose="020F0502020204030204" pitchFamily="34" charset="0"/>
                  </a:rPr>
                  <a:t>.</a:t>
                </a:r>
                <a:endParaRPr lang="en-US" altLang="zh-CN" sz="2200" b="1" kern="0" dirty="0">
                  <a:solidFill>
                    <a:srgbClr val="CC0000">
                      <a:lumMod val="75000"/>
                    </a:srgbClr>
                  </a:solidFill>
                  <a:latin typeface="Calibri" panose="020F0502020204030204" pitchFamily="34" charset="0"/>
                </a:endParaRPr>
              </a:p>
            </p:txBody>
          </p:sp>
        </mc:Choice>
        <mc:Fallback xmlns="">
          <p:sp>
            <p:nvSpPr>
              <p:cNvPr id="5" name="TextBox 4"/>
              <p:cNvSpPr txBox="1">
                <a:spLocks noRot="1" noChangeAspect="1" noMove="1" noResize="1" noEditPoints="1" noAdjustHandles="1" noChangeArrowheads="1" noChangeShapeType="1" noTextEdit="1"/>
              </p:cNvSpPr>
              <p:nvPr/>
            </p:nvSpPr>
            <p:spPr>
              <a:xfrm>
                <a:off x="647700" y="4289073"/>
                <a:ext cx="8265641" cy="1520609"/>
              </a:xfrm>
              <a:prstGeom prst="rect">
                <a:avLst/>
              </a:prstGeom>
              <a:blipFill>
                <a:blip r:embed="rId3"/>
                <a:stretch>
                  <a:fillRect l="-959" t="-1205" r="-516" b="-5622"/>
                </a:stretch>
              </a:blipFill>
            </p:spPr>
            <p:txBody>
              <a:bodyPr/>
              <a:lstStyle/>
              <a:p>
                <a:r>
                  <a:rPr lang="en-US">
                    <a:noFill/>
                  </a:rPr>
                  <a:t> </a:t>
                </a:r>
              </a:p>
            </p:txBody>
          </p:sp>
        </mc:Fallback>
      </mc:AlternateContent>
      <p:sp>
        <p:nvSpPr>
          <p:cNvPr id="6" name="TextBox 5"/>
          <p:cNvSpPr txBox="1"/>
          <p:nvPr/>
        </p:nvSpPr>
        <p:spPr>
          <a:xfrm>
            <a:off x="807308" y="3295135"/>
            <a:ext cx="7751806" cy="769441"/>
          </a:xfrm>
          <a:prstGeom prst="rect">
            <a:avLst/>
          </a:prstGeom>
          <a:noFill/>
        </p:spPr>
        <p:txBody>
          <a:bodyPr wrap="square" rtlCol="0">
            <a:spAutoFit/>
          </a:bodyPr>
          <a:lstStyle/>
          <a:p>
            <a:r>
              <a:rPr lang="en-US" sz="2200" dirty="0">
                <a:latin typeface="Calibri" panose="020F0502020204030204" pitchFamily="34" charset="0"/>
                <a:cs typeface="Calibri" panose="020F0502020204030204" pitchFamily="34" charset="0"/>
              </a:rPr>
              <a:t>Analysis will be variation of analysis of  Quicksort.</a:t>
            </a:r>
            <a:br>
              <a:rPr lang="en-US" sz="2200" dirty="0">
                <a:latin typeface="Calibri" panose="020F0502020204030204" pitchFamily="34" charset="0"/>
                <a:cs typeface="Calibri" panose="020F0502020204030204" pitchFamily="34" charset="0"/>
              </a:rPr>
            </a:br>
            <a:r>
              <a:rPr lang="en-US" sz="2200" dirty="0">
                <a:latin typeface="Calibri" panose="020F0502020204030204" pitchFamily="34" charset="0"/>
                <a:cs typeface="Calibri" panose="020F0502020204030204" pitchFamily="34" charset="0"/>
              </a:rPr>
              <a:t>The three cases will need to be approached slightly differently.</a:t>
            </a:r>
          </a:p>
        </p:txBody>
      </p:sp>
    </p:spTree>
    <p:extLst>
      <p:ext uri="{BB962C8B-B14F-4D97-AF65-F5344CB8AC3E}">
        <p14:creationId xmlns:p14="http://schemas.microsoft.com/office/powerpoint/2010/main" val="4203985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616F712E-6FE6-4069-AED8-8190B7571448}"/>
                  </a:ext>
                </a:extLst>
              </p:cNvPr>
              <p:cNvSpPr>
                <a:spLocks noGrp="1"/>
              </p:cNvSpPr>
              <p:nvPr>
                <p:ph idx="1"/>
              </p:nvPr>
            </p:nvSpPr>
            <p:spPr>
              <a:xfrm>
                <a:off x="590035" y="749644"/>
                <a:ext cx="8595154" cy="848498"/>
              </a:xfrm>
            </p:spPr>
            <p:txBody>
              <a:bodyPr/>
              <a:lstStyle/>
              <a:p>
                <a:r>
                  <a:rPr lang="en-US" altLang="zh-CN" dirty="0"/>
                  <a:t>Calculate</a:t>
                </a:r>
                <a14:m>
                  <m:oMath xmlns:m="http://schemas.openxmlformats.org/officeDocument/2006/math">
                    <m:r>
                      <a:rPr lang="en-US" altLang="zh-CN" b="0" i="0" smtClean="0">
                        <a:solidFill>
                          <a:srgbClr val="000000"/>
                        </a:solidFill>
                        <a:latin typeface="Cambria Math" panose="02040503050406030204" pitchFamily="18" charset="0"/>
                      </a:rPr>
                      <m:t>   </m:t>
                    </m:r>
                    <m:r>
                      <a:rPr lang="en-US" altLang="zh-CN" i="1">
                        <a:solidFill>
                          <a:srgbClr val="000000"/>
                        </a:solidFill>
                        <a:latin typeface="Cambria Math" panose="02040503050406030204" pitchFamily="18" charset="0"/>
                      </a:rPr>
                      <m:t>𝐸</m:t>
                    </m:r>
                    <m:d>
                      <m:dPr>
                        <m:begChr m:val="["/>
                        <m:endChr m:val="]"/>
                        <m:ctrlPr>
                          <a:rPr lang="en-US" altLang="zh-CN" i="1">
                            <a:solidFill>
                              <a:srgbClr val="000000"/>
                            </a:solidFill>
                            <a:latin typeface="Cambria Math" panose="02040503050406030204" pitchFamily="18" charset="0"/>
                          </a:rPr>
                        </m:ctrlPr>
                      </m:dPr>
                      <m:e>
                        <m:sSub>
                          <m:sSubPr>
                            <m:ctrlPr>
                              <a:rPr lang="en-US" altLang="zh-CN" i="1">
                                <a:solidFill>
                                  <a:srgbClr val="000000"/>
                                </a:solidFill>
                                <a:latin typeface="Cambria Math" panose="02040503050406030204" pitchFamily="18" charset="0"/>
                              </a:rPr>
                            </m:ctrlPr>
                          </m:sSubPr>
                          <m:e>
                            <m:r>
                              <a:rPr lang="en-US" altLang="zh-CN" i="1">
                                <a:solidFill>
                                  <a:srgbClr val="000000"/>
                                </a:solidFill>
                                <a:latin typeface="Cambria Math" panose="02040503050406030204" pitchFamily="18" charset="0"/>
                              </a:rPr>
                              <m:t>𝑋</m:t>
                            </m:r>
                          </m:e>
                          <m:sub>
                            <m:r>
                              <a:rPr lang="en-US" altLang="zh-CN" i="1">
                                <a:solidFill>
                                  <a:srgbClr val="000000"/>
                                </a:solidFill>
                                <a:latin typeface="Cambria Math" panose="02040503050406030204" pitchFamily="18" charset="0"/>
                              </a:rPr>
                              <m:t>𝑖𝑗</m:t>
                            </m:r>
                          </m:sub>
                        </m:sSub>
                      </m:e>
                    </m:d>
                    <m:r>
                      <a:rPr lang="en-US" altLang="zh-CN" b="0" i="0" smtClean="0">
                        <a:solidFill>
                          <a:srgbClr val="000000"/>
                        </a:solidFill>
                        <a:latin typeface="Cambria Math" panose="02040503050406030204" pitchFamily="18" charset="0"/>
                      </a:rPr>
                      <m:t>=</m:t>
                    </m:r>
                    <m:r>
                      <m:rPr>
                        <m:sty m:val="p"/>
                      </m:rPr>
                      <a:rPr lang="en-US" altLang="zh-CN" b="0" i="0" smtClean="0">
                        <a:latin typeface="Cambria Math" panose="02040503050406030204" pitchFamily="18" charset="0"/>
                      </a:rPr>
                      <m:t>Pr</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𝑋</m:t>
                        </m:r>
                      </m:e>
                      <m:sub>
                        <m:r>
                          <a:rPr lang="en-US" altLang="zh-CN" b="0" i="1" smtClean="0">
                            <a:latin typeface="Cambria Math" panose="02040503050406030204" pitchFamily="18" charset="0"/>
                          </a:rPr>
                          <m:t>𝑖𝑗</m:t>
                        </m:r>
                      </m:sub>
                    </m:sSub>
                    <m:r>
                      <a:rPr lang="en-US" altLang="zh-CN" b="0" i="1" smtClean="0">
                        <a:latin typeface="Cambria Math" panose="02040503050406030204" pitchFamily="18" charset="0"/>
                      </a:rPr>
                      <m:t>=1]</m:t>
                    </m:r>
                  </m:oMath>
                </a14:m>
                <a:r>
                  <a:rPr lang="en-US" altLang="zh-CN" dirty="0"/>
                  <a:t>, </a:t>
                </a:r>
                <a:r>
                  <a:rPr lang="en-US" altLang="zh-CN" dirty="0" err="1"/>
                  <a:t>i.e</a:t>
                </a:r>
                <a:r>
                  <a:rPr lang="en-US" altLang="zh-CN" dirty="0"/>
                  <a:t>,</a:t>
                </a:r>
                <a:br>
                  <a:rPr lang="en-US" altLang="zh-CN" dirty="0"/>
                </a:br>
                <a:r>
                  <a:rPr lang="en-US" altLang="zh-CN" sz="1800" b="1" dirty="0">
                    <a:solidFill>
                      <a:srgbClr val="FF0000"/>
                    </a:solidFill>
                  </a:rPr>
                  <a:t>Probability </a:t>
                </a:r>
                <a14:m>
                  <m:oMath xmlns:m="http://schemas.openxmlformats.org/officeDocument/2006/math">
                    <m:r>
                      <a:rPr lang="en-US" altLang="zh-CN" sz="1800" b="0" i="1" smtClean="0">
                        <a:solidFill>
                          <a:srgbClr val="FF0000"/>
                        </a:solidFill>
                        <a:latin typeface="Cambria Math" panose="02040503050406030204" pitchFamily="18" charset="0"/>
                      </a:rPr>
                      <m:t>[</m:t>
                    </m:r>
                    <m:sSub>
                      <m:sSubPr>
                        <m:ctrlPr>
                          <a:rPr lang="en-US" altLang="zh-CN" sz="1800" i="1" smtClean="0">
                            <a:solidFill>
                              <a:srgbClr val="FF0000"/>
                            </a:solidFill>
                            <a:latin typeface="Cambria Math" panose="02040503050406030204" pitchFamily="18" charset="0"/>
                          </a:rPr>
                        </m:ctrlPr>
                      </m:sSubPr>
                      <m:e>
                        <m:r>
                          <a:rPr lang="en-US" altLang="zh-CN" sz="1800" b="0" i="1" smtClean="0">
                            <a:solidFill>
                              <a:srgbClr val="FF0000"/>
                            </a:solidFill>
                            <a:latin typeface="Cambria Math" panose="02040503050406030204" pitchFamily="18" charset="0"/>
                          </a:rPr>
                          <m:t>𝑧</m:t>
                        </m:r>
                      </m:e>
                      <m:sub>
                        <m:r>
                          <a:rPr lang="en-US" altLang="zh-CN" sz="1800" b="0" i="1" smtClean="0">
                            <a:solidFill>
                              <a:srgbClr val="FF0000"/>
                            </a:solidFill>
                            <a:latin typeface="Cambria Math" panose="02040503050406030204" pitchFamily="18" charset="0"/>
                          </a:rPr>
                          <m:t>𝑖</m:t>
                        </m:r>
                      </m:sub>
                    </m:sSub>
                  </m:oMath>
                </a14:m>
                <a:r>
                  <a:rPr lang="en-US" altLang="zh-CN" sz="1800" dirty="0">
                    <a:solidFill>
                      <a:srgbClr val="FF0000"/>
                    </a:solidFill>
                  </a:rPr>
                  <a:t> </a:t>
                </a:r>
                <a:r>
                  <a:rPr lang="en-US" altLang="zh-CN" sz="1800" b="1" dirty="0">
                    <a:solidFill>
                      <a:srgbClr val="FF0000"/>
                    </a:solidFill>
                  </a:rPr>
                  <a:t>and </a:t>
                </a:r>
                <a14:m>
                  <m:oMath xmlns:m="http://schemas.openxmlformats.org/officeDocument/2006/math">
                    <m:sSub>
                      <m:sSubPr>
                        <m:ctrlPr>
                          <a:rPr lang="en-US" altLang="zh-CN" sz="1800" i="1" smtClean="0">
                            <a:solidFill>
                              <a:srgbClr val="FF0000"/>
                            </a:solidFill>
                            <a:latin typeface="Cambria Math" panose="02040503050406030204" pitchFamily="18" charset="0"/>
                          </a:rPr>
                        </m:ctrlPr>
                      </m:sSubPr>
                      <m:e>
                        <m:r>
                          <a:rPr lang="en-US" altLang="zh-CN" sz="1800" b="0" i="1" smtClean="0">
                            <a:solidFill>
                              <a:srgbClr val="FF0000"/>
                            </a:solidFill>
                            <a:latin typeface="Cambria Math" panose="02040503050406030204" pitchFamily="18" charset="0"/>
                          </a:rPr>
                          <m:t>𝑧</m:t>
                        </m:r>
                      </m:e>
                      <m:sub>
                        <m:r>
                          <a:rPr lang="en-US" altLang="zh-CN" sz="1800" b="0" i="1" smtClean="0">
                            <a:solidFill>
                              <a:srgbClr val="FF0000"/>
                            </a:solidFill>
                            <a:latin typeface="Cambria Math" panose="02040503050406030204" pitchFamily="18" charset="0"/>
                          </a:rPr>
                          <m:t>𝑗</m:t>
                        </m:r>
                      </m:sub>
                    </m:sSub>
                  </m:oMath>
                </a14:m>
                <a:r>
                  <a:rPr lang="en-US" altLang="zh-CN" sz="1800" dirty="0">
                    <a:solidFill>
                      <a:srgbClr val="FF0000"/>
                    </a:solidFill>
                  </a:rPr>
                  <a:t> </a:t>
                </a:r>
                <a14:m>
                  <m:oMath xmlns:m="http://schemas.openxmlformats.org/officeDocument/2006/math">
                    <m:r>
                      <a:rPr lang="en-US" altLang="zh-CN" sz="1800" b="0" i="1" dirty="0" smtClean="0">
                        <a:solidFill>
                          <a:srgbClr val="FF0000"/>
                        </a:solidFill>
                        <a:latin typeface="Cambria Math" panose="02040503050406030204" pitchFamily="18" charset="0"/>
                      </a:rPr>
                      <m:t>(</m:t>
                    </m:r>
                    <m:r>
                      <a:rPr lang="en-US" altLang="zh-CN" sz="1800" b="0" i="1" dirty="0" smtClean="0">
                        <a:solidFill>
                          <a:srgbClr val="FF0000"/>
                        </a:solidFill>
                        <a:latin typeface="Cambria Math" panose="02040503050406030204" pitchFamily="18" charset="0"/>
                      </a:rPr>
                      <m:t>𝑖</m:t>
                    </m:r>
                    <m:r>
                      <a:rPr lang="en-US" altLang="zh-CN" sz="1800" b="0" i="1" dirty="0" smtClean="0">
                        <a:solidFill>
                          <a:srgbClr val="FF0000"/>
                        </a:solidFill>
                        <a:latin typeface="Cambria Math" panose="02040503050406030204" pitchFamily="18" charset="0"/>
                      </a:rPr>
                      <m:t>&lt;</m:t>
                    </m:r>
                    <m:r>
                      <a:rPr lang="en-US" altLang="zh-CN" sz="1800" b="0" i="1" dirty="0" smtClean="0">
                        <a:solidFill>
                          <a:srgbClr val="FF0000"/>
                        </a:solidFill>
                        <a:latin typeface="Cambria Math" panose="02040503050406030204" pitchFamily="18" charset="0"/>
                      </a:rPr>
                      <m:t>𝑗</m:t>
                    </m:r>
                    <m:r>
                      <a:rPr lang="en-US" altLang="zh-CN" sz="1800" b="0" i="1" dirty="0" smtClean="0">
                        <a:solidFill>
                          <a:srgbClr val="FF0000"/>
                        </a:solidFill>
                        <a:latin typeface="Cambria Math" panose="02040503050406030204" pitchFamily="18" charset="0"/>
                      </a:rPr>
                      <m:t>)</m:t>
                    </m:r>
                  </m:oMath>
                </a14:m>
                <a:r>
                  <a:rPr lang="en-US" altLang="zh-CN" sz="1800" dirty="0">
                    <a:solidFill>
                      <a:srgbClr val="FF0000"/>
                    </a:solidFill>
                  </a:rPr>
                  <a:t> </a:t>
                </a:r>
                <a:r>
                  <a:rPr lang="en-US" altLang="zh-CN" sz="1800" b="1" dirty="0">
                    <a:solidFill>
                      <a:srgbClr val="FF0000"/>
                    </a:solidFill>
                  </a:rPr>
                  <a:t>are compared by </a:t>
                </a:r>
                <a:r>
                  <a:rPr lang="en-US" altLang="zh-CN" sz="1800" b="1" i="1" dirty="0" err="1">
                    <a:solidFill>
                      <a:srgbClr val="FF0000"/>
                    </a:solidFill>
                  </a:rPr>
                  <a:t>RandSelect</a:t>
                </a:r>
                <a:r>
                  <a:rPr lang="en-US" altLang="zh-CN" sz="1800" i="1" dirty="0">
                    <a:solidFill>
                      <a:srgbClr val="FF0000"/>
                    </a:solidFill>
                    <a:latin typeface="Cambria Math" panose="02040503050406030204" pitchFamily="18" charset="0"/>
                  </a:rPr>
                  <a:t> </a:t>
                </a:r>
                <a14:m>
                  <m:oMath xmlns:m="http://schemas.openxmlformats.org/officeDocument/2006/math">
                    <m:r>
                      <m:rPr>
                        <m:nor/>
                      </m:rPr>
                      <a:rPr lang="en-US" altLang="zh-CN" sz="1800" b="1" dirty="0">
                        <a:solidFill>
                          <a:srgbClr val="FF0000"/>
                        </a:solidFill>
                      </a:rPr>
                      <m:t>when</m:t>
                    </m:r>
                    <m:r>
                      <m:rPr>
                        <m:nor/>
                      </m:rPr>
                      <a:rPr lang="en-US" altLang="zh-CN" sz="1800" b="1" dirty="0">
                        <a:solidFill>
                          <a:srgbClr val="FF0000"/>
                        </a:solidFill>
                      </a:rPr>
                      <m:t> </m:t>
                    </m:r>
                    <m:r>
                      <m:rPr>
                        <m:nor/>
                      </m:rPr>
                      <a:rPr lang="en-US" altLang="zh-CN" sz="1800" b="1" dirty="0">
                        <a:solidFill>
                          <a:srgbClr val="FF0000"/>
                        </a:solidFill>
                      </a:rPr>
                      <m:t>searching</m:t>
                    </m:r>
                    <m:r>
                      <m:rPr>
                        <m:nor/>
                      </m:rPr>
                      <a:rPr lang="en-US" altLang="zh-CN" sz="1800" b="1" dirty="0">
                        <a:solidFill>
                          <a:srgbClr val="FF0000"/>
                        </a:solidFill>
                      </a:rPr>
                      <m:t> </m:t>
                    </m:r>
                    <m:r>
                      <m:rPr>
                        <m:nor/>
                      </m:rPr>
                      <a:rPr lang="en-US" altLang="zh-CN" sz="1800" b="1" dirty="0">
                        <a:solidFill>
                          <a:srgbClr val="FF0000"/>
                        </a:solidFill>
                      </a:rPr>
                      <m:t>for</m:t>
                    </m:r>
                    <m:r>
                      <m:rPr>
                        <m:nor/>
                      </m:rPr>
                      <a:rPr lang="en-US" altLang="zh-CN" sz="1800" b="1" dirty="0">
                        <a:solidFill>
                          <a:srgbClr val="FF0000"/>
                        </a:solidFill>
                      </a:rPr>
                      <m:t>  </m:t>
                    </m:r>
                    <m:sSub>
                      <m:sSubPr>
                        <m:ctrlPr>
                          <a:rPr lang="en-US" altLang="zh-CN" sz="1800" i="1">
                            <a:solidFill>
                              <a:srgbClr val="FF0000"/>
                            </a:solidFill>
                            <a:latin typeface="Cambria Math" panose="02040503050406030204" pitchFamily="18" charset="0"/>
                          </a:rPr>
                        </m:ctrlPr>
                      </m:sSubPr>
                      <m:e>
                        <m:r>
                          <a:rPr lang="en-US" altLang="zh-CN" sz="1800" i="1">
                            <a:solidFill>
                              <a:srgbClr val="FF0000"/>
                            </a:solidFill>
                            <a:latin typeface="Cambria Math" panose="02040503050406030204" pitchFamily="18" charset="0"/>
                          </a:rPr>
                          <m:t>𝑧</m:t>
                        </m:r>
                      </m:e>
                      <m:sub>
                        <m:r>
                          <a:rPr lang="en-US" altLang="zh-CN" sz="1800" i="1">
                            <a:solidFill>
                              <a:srgbClr val="FF0000"/>
                            </a:solidFill>
                            <a:latin typeface="Cambria Math" panose="02040503050406030204" pitchFamily="18" charset="0"/>
                          </a:rPr>
                          <m:t>𝑘</m:t>
                        </m:r>
                      </m:sub>
                    </m:sSub>
                    <m:r>
                      <a:rPr lang="en-US" altLang="zh-CN" sz="1800" b="0" i="1" smtClean="0">
                        <a:solidFill>
                          <a:srgbClr val="FF0000"/>
                        </a:solidFill>
                        <a:latin typeface="Cambria Math" panose="02040503050406030204" pitchFamily="18" charset="0"/>
                      </a:rPr>
                      <m:t>]</m:t>
                    </m:r>
                  </m:oMath>
                </a14:m>
                <a:r>
                  <a:rPr lang="en-US" altLang="zh-CN" sz="1800" b="1" dirty="0">
                    <a:solidFill>
                      <a:srgbClr val="FF0000"/>
                    </a:solidFill>
                  </a:rPr>
                  <a:t>.</a:t>
                </a:r>
                <a:endParaRPr lang="en-US" altLang="zh-CN" sz="1800" dirty="0"/>
              </a:p>
            </p:txBody>
          </p:sp>
        </mc:Choice>
        <mc:Fallback xmlns="">
          <p:sp>
            <p:nvSpPr>
              <p:cNvPr id="3" name="内容占位符 2">
                <a:extLst>
                  <a:ext uri="{FF2B5EF4-FFF2-40B4-BE49-F238E27FC236}">
                    <a16:creationId xmlns:a16="http://schemas.microsoft.com/office/drawing/2014/main" id="{616F712E-6FE6-4069-AED8-8190B7571448}"/>
                  </a:ext>
                </a:extLst>
              </p:cNvPr>
              <p:cNvSpPr>
                <a:spLocks noGrp="1" noRot="1" noChangeAspect="1" noMove="1" noResize="1" noEditPoints="1" noAdjustHandles="1" noChangeArrowheads="1" noChangeShapeType="1" noTextEdit="1"/>
              </p:cNvSpPr>
              <p:nvPr>
                <p:ph idx="1"/>
              </p:nvPr>
            </p:nvSpPr>
            <p:spPr>
              <a:xfrm>
                <a:off x="590035" y="749644"/>
                <a:ext cx="8595154" cy="848498"/>
              </a:xfrm>
              <a:blipFill>
                <a:blip r:embed="rId2"/>
                <a:stretch>
                  <a:fillRect l="-922" t="-2158" b="-719"/>
                </a:stretch>
              </a:blipFill>
            </p:spPr>
            <p:txBody>
              <a:bodyPr/>
              <a:lstStyle/>
              <a:p>
                <a:r>
                  <a:rPr lang="en-US">
                    <a:noFill/>
                  </a:rPr>
                  <a:t> </a:t>
                </a:r>
              </a:p>
            </p:txBody>
          </p:sp>
        </mc:Fallback>
      </mc:AlternateContent>
      <p:sp>
        <p:nvSpPr>
          <p:cNvPr id="4" name="灯片编号占位符 3">
            <a:extLst>
              <a:ext uri="{FF2B5EF4-FFF2-40B4-BE49-F238E27FC236}">
                <a16:creationId xmlns:a16="http://schemas.microsoft.com/office/drawing/2014/main" id="{E11F8777-61BA-4A8B-9EA3-B7CCAE7E1F2C}"/>
              </a:ext>
            </a:extLst>
          </p:cNvPr>
          <p:cNvSpPr>
            <a:spLocks noGrp="1"/>
          </p:cNvSpPr>
          <p:nvPr>
            <p:ph type="sldNum" sz="quarter" idx="10"/>
          </p:nvPr>
        </p:nvSpPr>
        <p:spPr/>
        <p:txBody>
          <a:bodyPr/>
          <a:lstStyle/>
          <a:p>
            <a:fld id="{2783EFA4-6284-4AB8-B3E7-5E7F2FB51AB8}" type="slidenum">
              <a:rPr lang="en-US" altLang="en-US" smtClean="0"/>
              <a:pPr/>
              <a:t>6</a:t>
            </a:fld>
            <a:endParaRPr lang="en-US" altLang="en-US" sz="1400"/>
          </a:p>
        </p:txBody>
      </p:sp>
      <mc:AlternateContent xmlns:mc="http://schemas.openxmlformats.org/markup-compatibility/2006" xmlns:a14="http://schemas.microsoft.com/office/drawing/2010/main">
        <mc:Choice Requires="a14">
          <p:sp>
            <p:nvSpPr>
              <p:cNvPr id="5" name="TextBox 4"/>
              <p:cNvSpPr txBox="1"/>
              <p:nvPr/>
            </p:nvSpPr>
            <p:spPr>
              <a:xfrm>
                <a:off x="590035" y="2277122"/>
                <a:ext cx="8048297" cy="3099630"/>
              </a:xfrm>
              <a:prstGeom prst="rect">
                <a:avLst/>
              </a:prstGeom>
              <a:noFill/>
            </p:spPr>
            <p:txBody>
              <a:bodyPr wrap="square" rtlCol="0">
                <a:spAutoFit/>
              </a:bodyPr>
              <a:lstStyle/>
              <a:p>
                <a:pPr lvl="0" eaLnBrk="1" hangingPunct="1">
                  <a:spcBef>
                    <a:spcPts val="1200"/>
                  </a:spcBef>
                  <a:spcAft>
                    <a:spcPts val="0"/>
                  </a:spcAft>
                  <a:buClr>
                    <a:srgbClr val="003399"/>
                  </a:buClr>
                  <a:buSzPct val="50000"/>
                </a:pPr>
                <a:r>
                  <a:rPr lang="en-US" altLang="zh-CN" sz="2200" b="1" kern="0" dirty="0">
                    <a:solidFill>
                      <a:srgbClr val="CC0000">
                        <a:lumMod val="75000"/>
                      </a:srgbClr>
                    </a:solidFill>
                    <a:latin typeface="Calibri" panose="020F0502020204030204" pitchFamily="34" charset="0"/>
                  </a:rPr>
                  <a:t>(a) </a:t>
                </a:r>
                <a14:m>
                  <m:oMath xmlns:m="http://schemas.openxmlformats.org/officeDocument/2006/math">
                    <m:r>
                      <a:rPr lang="en-US" altLang="zh-CN" sz="2200" i="1" kern="0">
                        <a:solidFill>
                          <a:srgbClr val="CC0000">
                            <a:lumMod val="75000"/>
                          </a:srgbClr>
                        </a:solidFill>
                        <a:latin typeface="Cambria Math" panose="02040503050406030204" pitchFamily="18" charset="0"/>
                      </a:rPr>
                      <m:t>𝑖</m:t>
                    </m:r>
                    <m:r>
                      <a:rPr lang="en-US" altLang="zh-CN" sz="2200" i="1" kern="0">
                        <a:solidFill>
                          <a:srgbClr val="CC0000">
                            <a:lumMod val="75000"/>
                          </a:srgbClr>
                        </a:solidFill>
                        <a:latin typeface="Cambria Math" panose="02040503050406030204" pitchFamily="18" charset="0"/>
                      </a:rPr>
                      <m:t>≤</m:t>
                    </m:r>
                    <m:r>
                      <a:rPr lang="en-US" altLang="zh-CN" sz="2200" i="1" kern="0">
                        <a:solidFill>
                          <a:srgbClr val="CC0000">
                            <a:lumMod val="75000"/>
                          </a:srgbClr>
                        </a:solidFill>
                        <a:latin typeface="Cambria Math" panose="02040503050406030204" pitchFamily="18" charset="0"/>
                      </a:rPr>
                      <m:t>𝑘</m:t>
                    </m:r>
                    <m:r>
                      <a:rPr lang="en-US" altLang="zh-CN" sz="2200" i="1" kern="0">
                        <a:solidFill>
                          <a:srgbClr val="CC0000">
                            <a:lumMod val="75000"/>
                          </a:srgbClr>
                        </a:solidFill>
                        <a:latin typeface="Cambria Math" panose="02040503050406030204" pitchFamily="18" charset="0"/>
                      </a:rPr>
                      <m:t>≤</m:t>
                    </m:r>
                    <m:r>
                      <a:rPr lang="en-US" altLang="zh-CN" sz="2200" i="1" kern="0">
                        <a:solidFill>
                          <a:srgbClr val="CC0000">
                            <a:lumMod val="75000"/>
                          </a:srgbClr>
                        </a:solidFill>
                        <a:latin typeface="Cambria Math" panose="02040503050406030204" pitchFamily="18" charset="0"/>
                      </a:rPr>
                      <m:t>𝑗</m:t>
                    </m:r>
                  </m:oMath>
                </a14:m>
                <a:r>
                  <a:rPr lang="en-US" altLang="zh-CN" sz="2200" b="1" kern="0" dirty="0">
                    <a:solidFill>
                      <a:srgbClr val="CC0000">
                        <a:lumMod val="75000"/>
                      </a:srgbClr>
                    </a:solidFill>
                    <a:latin typeface="Calibri" panose="020F0502020204030204" pitchFamily="34" charset="0"/>
                  </a:rPr>
                  <a:t>: This is same analysis as in Quicksort:</a:t>
                </a:r>
              </a:p>
              <a:p>
                <a:pPr marL="395288" lvl="2" eaLnBrk="1" hangingPunct="1">
                  <a:lnSpc>
                    <a:spcPts val="2600"/>
                  </a:lnSpc>
                  <a:spcBef>
                    <a:spcPts val="500"/>
                  </a:spcBef>
                  <a:buClr>
                    <a:srgbClr val="000000"/>
                  </a:buClr>
                  <a:buSzPct val="80000"/>
                </a:pPr>
                <a:r>
                  <a:rPr lang="en-US" altLang="zh-CN" sz="2200" b="1" kern="0" dirty="0">
                    <a:solidFill>
                      <a:srgbClr val="CC0000">
                        <a:lumMod val="75000"/>
                      </a:srgbClr>
                    </a:solidFill>
                    <a:latin typeface="Calibri" panose="020F0502020204030204" pitchFamily="34" charset="0"/>
                  </a:rPr>
                  <a:t>Consider the first pivot chosen in </a:t>
                </a:r>
                <a14:m>
                  <m:oMath xmlns:m="http://schemas.openxmlformats.org/officeDocument/2006/math">
                    <m:r>
                      <a:rPr lang="en-US" altLang="zh-CN" sz="2200" i="1" kern="0">
                        <a:solidFill>
                          <a:srgbClr val="CC0000">
                            <a:lumMod val="75000"/>
                          </a:srgbClr>
                        </a:solidFill>
                        <a:latin typeface="Cambria Math" panose="02040503050406030204" pitchFamily="18" charset="0"/>
                      </a:rPr>
                      <m:t>{</m:t>
                    </m:r>
                    <m:sSub>
                      <m:sSubPr>
                        <m:ctrlPr>
                          <a:rPr lang="en-US" altLang="zh-CN" sz="2200" i="1" kern="0">
                            <a:solidFill>
                              <a:srgbClr val="CC0000">
                                <a:lumMod val="75000"/>
                              </a:srgbClr>
                            </a:solidFill>
                            <a:latin typeface="Cambria Math" panose="02040503050406030204" pitchFamily="18" charset="0"/>
                          </a:rPr>
                        </m:ctrlPr>
                      </m:sSubPr>
                      <m:e>
                        <m:r>
                          <a:rPr lang="en-US" altLang="zh-CN" sz="2200" i="1" kern="0">
                            <a:solidFill>
                              <a:srgbClr val="CC0000">
                                <a:lumMod val="75000"/>
                              </a:srgbClr>
                            </a:solidFill>
                            <a:latin typeface="Cambria Math" panose="02040503050406030204" pitchFamily="18" charset="0"/>
                          </a:rPr>
                          <m:t>𝑧</m:t>
                        </m:r>
                      </m:e>
                      <m:sub>
                        <m:r>
                          <a:rPr lang="en-US" altLang="zh-CN" sz="2200" i="1" kern="0">
                            <a:solidFill>
                              <a:srgbClr val="CC0000">
                                <a:lumMod val="75000"/>
                              </a:srgbClr>
                            </a:solidFill>
                            <a:latin typeface="Cambria Math" panose="02040503050406030204" pitchFamily="18" charset="0"/>
                          </a:rPr>
                          <m:t>𝑖</m:t>
                        </m:r>
                      </m:sub>
                    </m:sSub>
                    <m:r>
                      <a:rPr lang="en-US" altLang="zh-CN" sz="2200" i="1" kern="0">
                        <a:solidFill>
                          <a:srgbClr val="CC0000">
                            <a:lumMod val="75000"/>
                          </a:srgbClr>
                        </a:solidFill>
                        <a:latin typeface="Cambria Math" panose="02040503050406030204" pitchFamily="18" charset="0"/>
                      </a:rPr>
                      <m:t>,⋯,</m:t>
                    </m:r>
                    <m:sSub>
                      <m:sSubPr>
                        <m:ctrlPr>
                          <a:rPr lang="en-US" altLang="zh-CN" sz="2200" i="1" kern="0">
                            <a:solidFill>
                              <a:srgbClr val="CC0000">
                                <a:lumMod val="75000"/>
                              </a:srgbClr>
                            </a:solidFill>
                            <a:latin typeface="Cambria Math" panose="02040503050406030204" pitchFamily="18" charset="0"/>
                          </a:rPr>
                        </m:ctrlPr>
                      </m:sSubPr>
                      <m:e>
                        <m:r>
                          <a:rPr lang="en-US" altLang="zh-CN" sz="2200" i="1" kern="0">
                            <a:solidFill>
                              <a:srgbClr val="CC0000">
                                <a:lumMod val="75000"/>
                              </a:srgbClr>
                            </a:solidFill>
                            <a:latin typeface="Cambria Math" panose="02040503050406030204" pitchFamily="18" charset="0"/>
                          </a:rPr>
                          <m:t>𝑧</m:t>
                        </m:r>
                      </m:e>
                      <m:sub>
                        <m:r>
                          <a:rPr lang="en-US" altLang="zh-CN" sz="2200" i="1" kern="0">
                            <a:solidFill>
                              <a:srgbClr val="CC0000">
                                <a:lumMod val="75000"/>
                              </a:srgbClr>
                            </a:solidFill>
                            <a:latin typeface="Cambria Math" panose="02040503050406030204" pitchFamily="18" charset="0"/>
                          </a:rPr>
                          <m:t>𝑗</m:t>
                        </m:r>
                      </m:sub>
                    </m:sSub>
                    <m:r>
                      <a:rPr lang="en-US" altLang="zh-CN" sz="2200" i="1" kern="0">
                        <a:solidFill>
                          <a:srgbClr val="CC0000">
                            <a:lumMod val="75000"/>
                          </a:srgbClr>
                        </a:solidFill>
                        <a:latin typeface="Cambria Math" panose="02040503050406030204" pitchFamily="18" charset="0"/>
                      </a:rPr>
                      <m:t>}</m:t>
                    </m:r>
                  </m:oMath>
                </a14:m>
                <a:r>
                  <a:rPr lang="en-US" altLang="zh-CN" sz="2200" kern="0" dirty="0">
                    <a:solidFill>
                      <a:srgbClr val="CC0000">
                        <a:lumMod val="75000"/>
                      </a:srgbClr>
                    </a:solidFill>
                    <a:latin typeface="Calibri" panose="020F0502020204030204" pitchFamily="34" charset="0"/>
                  </a:rPr>
                  <a:t>:</a:t>
                </a:r>
              </a:p>
              <a:p>
                <a:pPr marL="395288" lvl="2" eaLnBrk="1" hangingPunct="1">
                  <a:lnSpc>
                    <a:spcPts val="2600"/>
                  </a:lnSpc>
                  <a:spcBef>
                    <a:spcPts val="500"/>
                  </a:spcBef>
                  <a:buClr>
                    <a:srgbClr val="000000"/>
                  </a:buClr>
                  <a:buSzPct val="80000"/>
                </a:pPr>
                <a:r>
                  <a:rPr lang="en-US" altLang="zh-CN" sz="2200" kern="0" dirty="0">
                    <a:solidFill>
                      <a:srgbClr val="003399"/>
                    </a:solidFill>
                    <a:latin typeface="Calibri" panose="020F0502020204030204" pitchFamily="34" charset="0"/>
                  </a:rPr>
                  <a:t>If the pivot is </a:t>
                </a:r>
                <a14:m>
                  <m:oMath xmlns:m="http://schemas.openxmlformats.org/officeDocument/2006/math">
                    <m:sSub>
                      <m:sSubPr>
                        <m:ctrlPr>
                          <a:rPr lang="en-US" altLang="zh-CN" sz="2200" i="1" kern="0" dirty="0">
                            <a:solidFill>
                              <a:srgbClr val="003399"/>
                            </a:solidFill>
                            <a:latin typeface="Cambria Math" panose="02040503050406030204" pitchFamily="18" charset="0"/>
                          </a:rPr>
                        </m:ctrlPr>
                      </m:sSubPr>
                      <m:e>
                        <m:r>
                          <a:rPr lang="en-US" altLang="zh-CN" sz="2200" i="1" kern="0" dirty="0">
                            <a:solidFill>
                              <a:srgbClr val="003399"/>
                            </a:solidFill>
                            <a:latin typeface="Cambria Math" panose="02040503050406030204" pitchFamily="18" charset="0"/>
                          </a:rPr>
                          <m:t>𝑧</m:t>
                        </m:r>
                      </m:e>
                      <m:sub>
                        <m:r>
                          <a:rPr lang="en-US" altLang="zh-CN" sz="2200" i="1" kern="0" dirty="0">
                            <a:solidFill>
                              <a:srgbClr val="003399"/>
                            </a:solidFill>
                            <a:latin typeface="Cambria Math" panose="02040503050406030204" pitchFamily="18" charset="0"/>
                          </a:rPr>
                          <m:t>𝑖</m:t>
                        </m:r>
                      </m:sub>
                    </m:sSub>
                  </m:oMath>
                </a14:m>
                <a:r>
                  <a:rPr lang="en-US" altLang="zh-CN" sz="2200" kern="0" dirty="0">
                    <a:solidFill>
                      <a:srgbClr val="003399"/>
                    </a:solidFill>
                    <a:latin typeface="Calibri" panose="020F0502020204030204" pitchFamily="34" charset="0"/>
                  </a:rPr>
                  <a:t> or </a:t>
                </a:r>
                <a14:m>
                  <m:oMath xmlns:m="http://schemas.openxmlformats.org/officeDocument/2006/math">
                    <m:sSub>
                      <m:sSubPr>
                        <m:ctrlPr>
                          <a:rPr lang="en-US" altLang="zh-CN" sz="2200" i="1" kern="0" dirty="0">
                            <a:solidFill>
                              <a:srgbClr val="003399"/>
                            </a:solidFill>
                            <a:latin typeface="Cambria Math" panose="02040503050406030204" pitchFamily="18" charset="0"/>
                          </a:rPr>
                        </m:ctrlPr>
                      </m:sSubPr>
                      <m:e>
                        <m:r>
                          <a:rPr lang="en-US" altLang="zh-CN" sz="2200" i="1" kern="0" dirty="0">
                            <a:solidFill>
                              <a:srgbClr val="003399"/>
                            </a:solidFill>
                            <a:latin typeface="Cambria Math" panose="02040503050406030204" pitchFamily="18" charset="0"/>
                          </a:rPr>
                          <m:t>𝑧</m:t>
                        </m:r>
                      </m:e>
                      <m:sub>
                        <m:r>
                          <a:rPr lang="en-US" altLang="zh-CN" sz="2200" i="1" kern="0" dirty="0">
                            <a:solidFill>
                              <a:srgbClr val="003399"/>
                            </a:solidFill>
                            <a:latin typeface="Cambria Math" panose="02040503050406030204" pitchFamily="18" charset="0"/>
                          </a:rPr>
                          <m:t>𝑗</m:t>
                        </m:r>
                      </m:sub>
                    </m:sSub>
                  </m:oMath>
                </a14:m>
                <a:r>
                  <a:rPr lang="en-US" altLang="zh-CN" sz="2200" kern="0" dirty="0">
                    <a:solidFill>
                      <a:srgbClr val="003399"/>
                    </a:solidFill>
                    <a:latin typeface="Calibri" panose="020F0502020204030204" pitchFamily="34" charset="0"/>
                  </a:rPr>
                  <a:t> , then </a:t>
                </a:r>
                <a14:m>
                  <m:oMath xmlns:m="http://schemas.openxmlformats.org/officeDocument/2006/math">
                    <m:sSub>
                      <m:sSubPr>
                        <m:ctrlPr>
                          <a:rPr lang="en-US" altLang="zh-CN" sz="2200" i="1" kern="0" dirty="0">
                            <a:solidFill>
                              <a:srgbClr val="003399"/>
                            </a:solidFill>
                            <a:latin typeface="Cambria Math" panose="02040503050406030204" pitchFamily="18" charset="0"/>
                          </a:rPr>
                        </m:ctrlPr>
                      </m:sSubPr>
                      <m:e>
                        <m:r>
                          <a:rPr lang="en-US" altLang="zh-CN" sz="2200" i="1" kern="0" dirty="0">
                            <a:solidFill>
                              <a:srgbClr val="003399"/>
                            </a:solidFill>
                            <a:latin typeface="Cambria Math" panose="02040503050406030204" pitchFamily="18" charset="0"/>
                          </a:rPr>
                          <m:t>𝑧</m:t>
                        </m:r>
                      </m:e>
                      <m:sub>
                        <m:r>
                          <a:rPr lang="en-US" altLang="zh-CN" sz="2200" i="1" kern="0" dirty="0">
                            <a:solidFill>
                              <a:srgbClr val="003399"/>
                            </a:solidFill>
                            <a:latin typeface="Cambria Math" panose="02040503050406030204" pitchFamily="18" charset="0"/>
                          </a:rPr>
                          <m:t>𝑖</m:t>
                        </m:r>
                      </m:sub>
                    </m:sSub>
                  </m:oMath>
                </a14:m>
                <a:r>
                  <a:rPr lang="en-US" altLang="zh-CN" sz="2200" kern="0" dirty="0">
                    <a:solidFill>
                      <a:srgbClr val="003399"/>
                    </a:solidFill>
                    <a:latin typeface="Calibri" panose="020F0502020204030204" pitchFamily="34" charset="0"/>
                  </a:rPr>
                  <a:t> and </a:t>
                </a:r>
                <a14:m>
                  <m:oMath xmlns:m="http://schemas.openxmlformats.org/officeDocument/2006/math">
                    <m:sSub>
                      <m:sSubPr>
                        <m:ctrlPr>
                          <a:rPr lang="en-US" altLang="zh-CN" sz="2200" i="1" kern="0" dirty="0">
                            <a:solidFill>
                              <a:srgbClr val="003399"/>
                            </a:solidFill>
                            <a:latin typeface="Cambria Math" panose="02040503050406030204" pitchFamily="18" charset="0"/>
                          </a:rPr>
                        </m:ctrlPr>
                      </m:sSubPr>
                      <m:e>
                        <m:r>
                          <a:rPr lang="en-US" altLang="zh-CN" sz="2200" i="1" kern="0" dirty="0">
                            <a:solidFill>
                              <a:srgbClr val="003399"/>
                            </a:solidFill>
                            <a:latin typeface="Cambria Math" panose="02040503050406030204" pitchFamily="18" charset="0"/>
                          </a:rPr>
                          <m:t>𝑧</m:t>
                        </m:r>
                      </m:e>
                      <m:sub>
                        <m:r>
                          <a:rPr lang="en-US" altLang="zh-CN" sz="2200" i="1" kern="0" dirty="0">
                            <a:solidFill>
                              <a:srgbClr val="003399"/>
                            </a:solidFill>
                            <a:latin typeface="Cambria Math" panose="02040503050406030204" pitchFamily="18" charset="0"/>
                          </a:rPr>
                          <m:t>𝑗</m:t>
                        </m:r>
                      </m:sub>
                    </m:sSub>
                  </m:oMath>
                </a14:m>
                <a:r>
                  <a:rPr lang="en-US" altLang="zh-CN" sz="2200" kern="0" dirty="0">
                    <a:solidFill>
                      <a:srgbClr val="003399"/>
                    </a:solidFill>
                    <a:latin typeface="Calibri" panose="020F0502020204030204" pitchFamily="34" charset="0"/>
                  </a:rPr>
                  <a:t> will be compared.</a:t>
                </a:r>
              </a:p>
              <a:p>
                <a:pPr marL="395288" lvl="2" eaLnBrk="1" hangingPunct="1">
                  <a:lnSpc>
                    <a:spcPts val="2600"/>
                  </a:lnSpc>
                  <a:spcBef>
                    <a:spcPts val="500"/>
                  </a:spcBef>
                  <a:buClr>
                    <a:srgbClr val="000000"/>
                  </a:buClr>
                  <a:buSzPct val="80000"/>
                </a:pPr>
                <a:r>
                  <a:rPr lang="en-US" altLang="zh-CN" sz="2200" kern="0" dirty="0">
                    <a:solidFill>
                      <a:srgbClr val="000000"/>
                    </a:solidFill>
                    <a:latin typeface="Calibri" panose="020F0502020204030204" pitchFamily="34" charset="0"/>
                  </a:rPr>
                  <a:t>If the pivot is in </a:t>
                </a:r>
                <a14:m>
                  <m:oMath xmlns:m="http://schemas.openxmlformats.org/officeDocument/2006/math">
                    <m:r>
                      <a:rPr lang="en-US" altLang="zh-CN" sz="2200" i="1" kern="0">
                        <a:solidFill>
                          <a:srgbClr val="000000"/>
                        </a:solidFill>
                        <a:latin typeface="Cambria Math" panose="02040503050406030204" pitchFamily="18" charset="0"/>
                      </a:rPr>
                      <m:t>{</m:t>
                    </m:r>
                    <m:sSub>
                      <m:sSubPr>
                        <m:ctrlPr>
                          <a:rPr lang="en-US" altLang="zh-CN" sz="2200" i="1" kern="0">
                            <a:solidFill>
                              <a:srgbClr val="000000"/>
                            </a:solidFill>
                            <a:latin typeface="Cambria Math" panose="02040503050406030204" pitchFamily="18" charset="0"/>
                          </a:rPr>
                        </m:ctrlPr>
                      </m:sSubPr>
                      <m:e>
                        <m:r>
                          <a:rPr lang="en-US" altLang="zh-CN" sz="2200" i="1" kern="0">
                            <a:solidFill>
                              <a:srgbClr val="000000"/>
                            </a:solidFill>
                            <a:latin typeface="Cambria Math" panose="02040503050406030204" pitchFamily="18" charset="0"/>
                          </a:rPr>
                          <m:t>𝑧</m:t>
                        </m:r>
                      </m:e>
                      <m:sub>
                        <m:r>
                          <a:rPr lang="en-US" altLang="zh-CN" sz="2200" i="1" kern="0">
                            <a:solidFill>
                              <a:srgbClr val="000000"/>
                            </a:solidFill>
                            <a:latin typeface="Cambria Math" panose="02040503050406030204" pitchFamily="18" charset="0"/>
                          </a:rPr>
                          <m:t>𝑖</m:t>
                        </m:r>
                        <m:r>
                          <a:rPr lang="en-US" altLang="zh-CN" sz="2200" i="1" kern="0">
                            <a:solidFill>
                              <a:srgbClr val="000000"/>
                            </a:solidFill>
                            <a:latin typeface="Cambria Math" panose="02040503050406030204" pitchFamily="18" charset="0"/>
                          </a:rPr>
                          <m:t>+1</m:t>
                        </m:r>
                      </m:sub>
                    </m:sSub>
                    <m:r>
                      <a:rPr lang="en-US" altLang="zh-CN" sz="2200" i="1" kern="0">
                        <a:solidFill>
                          <a:srgbClr val="000000"/>
                        </a:solidFill>
                        <a:latin typeface="Cambria Math" panose="02040503050406030204" pitchFamily="18" charset="0"/>
                      </a:rPr>
                      <m:t>,⋯,</m:t>
                    </m:r>
                    <m:sSub>
                      <m:sSubPr>
                        <m:ctrlPr>
                          <a:rPr lang="en-US" altLang="zh-CN" sz="2200" i="1" kern="0">
                            <a:solidFill>
                              <a:srgbClr val="000000"/>
                            </a:solidFill>
                            <a:latin typeface="Cambria Math" panose="02040503050406030204" pitchFamily="18" charset="0"/>
                          </a:rPr>
                        </m:ctrlPr>
                      </m:sSubPr>
                      <m:e>
                        <m:r>
                          <a:rPr lang="en-US" altLang="zh-CN" sz="2200" i="1" kern="0">
                            <a:solidFill>
                              <a:srgbClr val="000000"/>
                            </a:solidFill>
                            <a:latin typeface="Cambria Math" panose="02040503050406030204" pitchFamily="18" charset="0"/>
                          </a:rPr>
                          <m:t>𝑧</m:t>
                        </m:r>
                      </m:e>
                      <m:sub>
                        <m:r>
                          <a:rPr lang="en-US" altLang="zh-CN" sz="2200" i="1" kern="0">
                            <a:solidFill>
                              <a:srgbClr val="000000"/>
                            </a:solidFill>
                            <a:latin typeface="Cambria Math" panose="02040503050406030204" pitchFamily="18" charset="0"/>
                          </a:rPr>
                          <m:t>𝑗</m:t>
                        </m:r>
                        <m:r>
                          <a:rPr lang="en-US" altLang="zh-CN" sz="2200" i="1" kern="0">
                            <a:solidFill>
                              <a:srgbClr val="000000"/>
                            </a:solidFill>
                            <a:latin typeface="Cambria Math" panose="02040503050406030204" pitchFamily="18" charset="0"/>
                          </a:rPr>
                          <m:t>−1</m:t>
                        </m:r>
                      </m:sub>
                    </m:sSub>
                    <m:r>
                      <a:rPr lang="en-US" altLang="zh-CN" sz="2200" i="1" kern="0">
                        <a:solidFill>
                          <a:srgbClr val="000000"/>
                        </a:solidFill>
                        <a:latin typeface="Cambria Math" panose="02040503050406030204" pitchFamily="18" charset="0"/>
                      </a:rPr>
                      <m:t>}</m:t>
                    </m:r>
                  </m:oMath>
                </a14:m>
                <a:r>
                  <a:rPr lang="en-US" altLang="zh-CN" sz="2200" kern="0" dirty="0">
                    <a:solidFill>
                      <a:srgbClr val="000000"/>
                    </a:solidFill>
                    <a:latin typeface="Calibri" panose="020F0502020204030204" pitchFamily="34" charset="0"/>
                  </a:rPr>
                  <a:t>, then they will not be compared.</a:t>
                </a:r>
              </a:p>
              <a:p>
                <a:pPr marL="395288" lvl="2" eaLnBrk="1" hangingPunct="1">
                  <a:lnSpc>
                    <a:spcPts val="2600"/>
                  </a:lnSpc>
                  <a:spcBef>
                    <a:spcPts val="500"/>
                  </a:spcBef>
                  <a:buClr>
                    <a:srgbClr val="000000"/>
                  </a:buClr>
                  <a:buSzPct val="80000"/>
                </a:pPr>
                <a:r>
                  <a:rPr lang="en-US" altLang="zh-CN" sz="2200" kern="0" dirty="0">
                    <a:solidFill>
                      <a:srgbClr val="000000"/>
                    </a:solidFill>
                    <a:latin typeface="Calibri" panose="020F0502020204030204" pitchFamily="34" charset="0"/>
                  </a:rPr>
                  <a:t>So, only two choices out of the </a:t>
                </a:r>
                <a14:m>
                  <m:oMath xmlns:m="http://schemas.openxmlformats.org/officeDocument/2006/math">
                    <m:r>
                      <a:rPr lang="en-US" altLang="zh-CN" sz="2200" i="1" kern="0">
                        <a:solidFill>
                          <a:srgbClr val="000000"/>
                        </a:solidFill>
                        <a:latin typeface="Cambria Math" panose="02040503050406030204" pitchFamily="18" charset="0"/>
                      </a:rPr>
                      <m:t>𝑗</m:t>
                    </m:r>
                    <m:r>
                      <a:rPr lang="en-US" altLang="zh-CN" sz="2200" i="1" kern="0">
                        <a:solidFill>
                          <a:srgbClr val="000000"/>
                        </a:solidFill>
                        <a:latin typeface="Cambria Math" panose="02040503050406030204" pitchFamily="18" charset="0"/>
                      </a:rPr>
                      <m:t>−</m:t>
                    </m:r>
                    <m:r>
                      <a:rPr lang="en-US" altLang="zh-CN" sz="2200" i="1" kern="0">
                        <a:solidFill>
                          <a:srgbClr val="000000"/>
                        </a:solidFill>
                        <a:latin typeface="Cambria Math" panose="02040503050406030204" pitchFamily="18" charset="0"/>
                      </a:rPr>
                      <m:t>𝑖</m:t>
                    </m:r>
                    <m:r>
                      <a:rPr lang="en-US" altLang="zh-CN" sz="2200" i="1" kern="0">
                        <a:solidFill>
                          <a:srgbClr val="000000"/>
                        </a:solidFill>
                        <a:latin typeface="Cambria Math" panose="02040503050406030204" pitchFamily="18" charset="0"/>
                      </a:rPr>
                      <m:t>+1</m:t>
                    </m:r>
                  </m:oMath>
                </a14:m>
                <a:r>
                  <a:rPr lang="en-US" altLang="zh-CN" sz="2200" kern="0" dirty="0">
                    <a:solidFill>
                      <a:srgbClr val="000000"/>
                    </a:solidFill>
                    <a:latin typeface="Calibri" panose="020F0502020204030204" pitchFamily="34" charset="0"/>
                  </a:rPr>
                  <a:t> choices cause </a:t>
                </a:r>
                <a14:m>
                  <m:oMath xmlns:m="http://schemas.openxmlformats.org/officeDocument/2006/math">
                    <m:sSub>
                      <m:sSubPr>
                        <m:ctrlPr>
                          <a:rPr lang="en-US" altLang="zh-CN" sz="2200" i="1" kern="0">
                            <a:solidFill>
                              <a:srgbClr val="000000"/>
                            </a:solidFill>
                            <a:latin typeface="Cambria Math" panose="02040503050406030204" pitchFamily="18" charset="0"/>
                          </a:rPr>
                        </m:ctrlPr>
                      </m:sSubPr>
                      <m:e>
                        <m:r>
                          <a:rPr lang="en-US" altLang="zh-CN" sz="2200" i="1" kern="0">
                            <a:solidFill>
                              <a:srgbClr val="000000"/>
                            </a:solidFill>
                            <a:latin typeface="Cambria Math" panose="02040503050406030204" pitchFamily="18" charset="0"/>
                          </a:rPr>
                          <m:t>𝑧</m:t>
                        </m:r>
                      </m:e>
                      <m:sub>
                        <m:r>
                          <a:rPr lang="en-US" altLang="zh-CN" sz="2200" i="1" kern="0">
                            <a:solidFill>
                              <a:srgbClr val="000000"/>
                            </a:solidFill>
                            <a:latin typeface="Cambria Math" panose="02040503050406030204" pitchFamily="18" charset="0"/>
                          </a:rPr>
                          <m:t>𝑖</m:t>
                        </m:r>
                      </m:sub>
                    </m:sSub>
                    <m:r>
                      <a:rPr lang="en-US" altLang="zh-CN" sz="2200" i="1" kern="0">
                        <a:solidFill>
                          <a:srgbClr val="000000"/>
                        </a:solidFill>
                        <a:latin typeface="Cambria Math" panose="02040503050406030204" pitchFamily="18" charset="0"/>
                      </a:rPr>
                      <m:t>, </m:t>
                    </m:r>
                    <m:sSub>
                      <m:sSubPr>
                        <m:ctrlPr>
                          <a:rPr lang="en-US" altLang="zh-CN" sz="2200" i="1" kern="0">
                            <a:solidFill>
                              <a:srgbClr val="000000"/>
                            </a:solidFill>
                            <a:latin typeface="Cambria Math" panose="02040503050406030204" pitchFamily="18" charset="0"/>
                          </a:rPr>
                        </m:ctrlPr>
                      </m:sSubPr>
                      <m:e>
                        <m:r>
                          <a:rPr lang="en-US" altLang="zh-CN" sz="2200" i="1" kern="0">
                            <a:solidFill>
                              <a:srgbClr val="000000"/>
                            </a:solidFill>
                            <a:latin typeface="Cambria Math" panose="02040503050406030204" pitchFamily="18" charset="0"/>
                          </a:rPr>
                          <m:t>𝑧</m:t>
                        </m:r>
                      </m:e>
                      <m:sub>
                        <m:r>
                          <a:rPr lang="en-US" altLang="zh-CN" sz="2200" i="1" kern="0">
                            <a:solidFill>
                              <a:srgbClr val="000000"/>
                            </a:solidFill>
                            <a:latin typeface="Cambria Math" panose="02040503050406030204" pitchFamily="18" charset="0"/>
                          </a:rPr>
                          <m:t>𝑗</m:t>
                        </m:r>
                      </m:sub>
                    </m:sSub>
                  </m:oMath>
                </a14:m>
                <a:r>
                  <a:rPr lang="en-US" altLang="zh-CN" sz="2200" kern="0" dirty="0">
                    <a:solidFill>
                      <a:srgbClr val="000000"/>
                    </a:solidFill>
                    <a:latin typeface="Calibri" panose="020F0502020204030204" pitchFamily="34" charset="0"/>
                  </a:rPr>
                  <a:t> to be compared and</a:t>
                </a:r>
              </a:p>
              <a:p>
                <a:pPr marL="395288" lvl="2" eaLnBrk="1" hangingPunct="1">
                  <a:lnSpc>
                    <a:spcPts val="2600"/>
                  </a:lnSpc>
                  <a:buClr>
                    <a:srgbClr val="000000"/>
                  </a:buClr>
                  <a:buSzPct val="80000"/>
                </a:pPr>
                <a:endParaRPr lang="en-US" altLang="zh-CN" sz="2200" kern="0" dirty="0">
                  <a:solidFill>
                    <a:srgbClr val="000000"/>
                  </a:solidFill>
                  <a:latin typeface="Calibri" panose="020F0502020204030204" pitchFamily="34" charset="0"/>
                </a:endParaRPr>
              </a:p>
              <a:p>
                <a:pPr marL="395288" lvl="2" algn="ctr" eaLnBrk="1" hangingPunct="1">
                  <a:lnSpc>
                    <a:spcPts val="2600"/>
                  </a:lnSpc>
                  <a:buClr>
                    <a:srgbClr val="000000"/>
                  </a:buClr>
                  <a:buSzPct val="80000"/>
                </a:pPr>
                <a14:m>
                  <m:oMath xmlns:m="http://schemas.openxmlformats.org/officeDocument/2006/math">
                    <m:func>
                      <m:funcPr>
                        <m:ctrlPr>
                          <a:rPr lang="en-US" altLang="zh-CN" sz="2200" i="1" kern="0">
                            <a:solidFill>
                              <a:srgbClr val="003399"/>
                            </a:solidFill>
                            <a:latin typeface="Cambria Math" panose="02040503050406030204" pitchFamily="18" charset="0"/>
                          </a:rPr>
                        </m:ctrlPr>
                      </m:funcPr>
                      <m:fName>
                        <m:r>
                          <m:rPr>
                            <m:sty m:val="p"/>
                          </m:rPr>
                          <a:rPr lang="en-US" altLang="zh-CN" sz="2200" kern="0">
                            <a:solidFill>
                              <a:srgbClr val="003399"/>
                            </a:solidFill>
                            <a:latin typeface="Cambria Math" panose="02040503050406030204" pitchFamily="18" charset="0"/>
                          </a:rPr>
                          <m:t>Pr</m:t>
                        </m:r>
                      </m:fName>
                      <m:e>
                        <m:d>
                          <m:dPr>
                            <m:begChr m:val="["/>
                            <m:endChr m:val="]"/>
                            <m:ctrlPr>
                              <a:rPr lang="en-US" altLang="zh-CN" sz="2200" i="1" kern="0">
                                <a:solidFill>
                                  <a:srgbClr val="003399"/>
                                </a:solidFill>
                                <a:latin typeface="Cambria Math" panose="02040503050406030204" pitchFamily="18" charset="0"/>
                              </a:rPr>
                            </m:ctrlPr>
                          </m:dPr>
                          <m:e>
                            <m:sSub>
                              <m:sSubPr>
                                <m:ctrlPr>
                                  <a:rPr lang="en-US" altLang="zh-CN" sz="2200" i="1" kern="0">
                                    <a:solidFill>
                                      <a:srgbClr val="003399"/>
                                    </a:solidFill>
                                    <a:latin typeface="Cambria Math" panose="02040503050406030204" pitchFamily="18" charset="0"/>
                                  </a:rPr>
                                </m:ctrlPr>
                              </m:sSubPr>
                              <m:e>
                                <m:r>
                                  <a:rPr lang="en-US" altLang="zh-CN" sz="2200" i="1" kern="0">
                                    <a:solidFill>
                                      <a:srgbClr val="003399"/>
                                    </a:solidFill>
                                    <a:latin typeface="Cambria Math" panose="02040503050406030204" pitchFamily="18" charset="0"/>
                                  </a:rPr>
                                  <m:t>𝑋</m:t>
                                </m:r>
                              </m:e>
                              <m:sub>
                                <m:r>
                                  <a:rPr lang="en-US" altLang="zh-CN" sz="2200" i="1" kern="0">
                                    <a:solidFill>
                                      <a:srgbClr val="003399"/>
                                    </a:solidFill>
                                    <a:latin typeface="Cambria Math" panose="02040503050406030204" pitchFamily="18" charset="0"/>
                                  </a:rPr>
                                  <m:t>𝑖𝑗</m:t>
                                </m:r>
                              </m:sub>
                            </m:sSub>
                            <m:r>
                              <a:rPr lang="en-US" altLang="zh-CN" sz="2200" i="1" kern="0">
                                <a:solidFill>
                                  <a:srgbClr val="003399"/>
                                </a:solidFill>
                                <a:latin typeface="Cambria Math" panose="02040503050406030204" pitchFamily="18" charset="0"/>
                              </a:rPr>
                              <m:t>=1</m:t>
                            </m:r>
                          </m:e>
                        </m:d>
                      </m:e>
                    </m:func>
                    <m:r>
                      <a:rPr lang="en-US" altLang="zh-CN" sz="2200" i="1" kern="0">
                        <a:solidFill>
                          <a:srgbClr val="003399"/>
                        </a:solidFill>
                        <a:latin typeface="Cambria Math" panose="02040503050406030204" pitchFamily="18" charset="0"/>
                      </a:rPr>
                      <m:t>=</m:t>
                    </m:r>
                    <m:f>
                      <m:fPr>
                        <m:type m:val="lin"/>
                        <m:ctrlPr>
                          <a:rPr lang="en-US" altLang="zh-CN" sz="2200" i="1" kern="0">
                            <a:solidFill>
                              <a:srgbClr val="003399"/>
                            </a:solidFill>
                            <a:latin typeface="Cambria Math" panose="02040503050406030204" pitchFamily="18" charset="0"/>
                          </a:rPr>
                        </m:ctrlPr>
                      </m:fPr>
                      <m:num>
                        <m:r>
                          <a:rPr lang="en-US" altLang="zh-CN" sz="2200" i="1" kern="0">
                            <a:solidFill>
                              <a:srgbClr val="003399"/>
                            </a:solidFill>
                            <a:latin typeface="Cambria Math" panose="02040503050406030204" pitchFamily="18" charset="0"/>
                          </a:rPr>
                          <m:t>2</m:t>
                        </m:r>
                      </m:num>
                      <m:den>
                        <m:r>
                          <a:rPr lang="en-US" altLang="zh-CN" sz="2200" i="1" kern="0">
                            <a:solidFill>
                              <a:srgbClr val="003399"/>
                            </a:solidFill>
                            <a:latin typeface="Cambria Math" panose="02040503050406030204" pitchFamily="18" charset="0"/>
                          </a:rPr>
                          <m:t>(</m:t>
                        </m:r>
                        <m:r>
                          <a:rPr lang="en-US" altLang="zh-CN" sz="2200" i="1" kern="0">
                            <a:solidFill>
                              <a:srgbClr val="003399"/>
                            </a:solidFill>
                            <a:latin typeface="Cambria Math" panose="02040503050406030204" pitchFamily="18" charset="0"/>
                          </a:rPr>
                          <m:t>𝑗</m:t>
                        </m:r>
                        <m:r>
                          <a:rPr lang="en-US" altLang="zh-CN" sz="2200" i="1" kern="0">
                            <a:solidFill>
                              <a:srgbClr val="003399"/>
                            </a:solidFill>
                            <a:latin typeface="Cambria Math" panose="02040503050406030204" pitchFamily="18" charset="0"/>
                          </a:rPr>
                          <m:t>−</m:t>
                        </m:r>
                        <m:r>
                          <a:rPr lang="en-US" altLang="zh-CN" sz="2200" i="1" kern="0">
                            <a:solidFill>
                              <a:srgbClr val="003399"/>
                            </a:solidFill>
                            <a:latin typeface="Cambria Math" panose="02040503050406030204" pitchFamily="18" charset="0"/>
                          </a:rPr>
                          <m:t>𝑖</m:t>
                        </m:r>
                        <m:r>
                          <a:rPr lang="en-US" altLang="zh-CN" sz="2200" i="1" kern="0">
                            <a:solidFill>
                              <a:srgbClr val="003399"/>
                            </a:solidFill>
                            <a:latin typeface="Cambria Math" panose="02040503050406030204" pitchFamily="18" charset="0"/>
                          </a:rPr>
                          <m:t>+1)</m:t>
                        </m:r>
                      </m:den>
                    </m:f>
                  </m:oMath>
                </a14:m>
                <a:r>
                  <a:rPr lang="en-US" altLang="zh-CN" sz="2200" kern="0" dirty="0">
                    <a:solidFill>
                      <a:srgbClr val="003399"/>
                    </a:solidFill>
                    <a:latin typeface="Calibri" panose="020F0502020204030204" pitchFamily="34" charset="0"/>
                  </a:rPr>
                  <a:t>.</a:t>
                </a:r>
              </a:p>
            </p:txBody>
          </p:sp>
        </mc:Choice>
        <mc:Fallback xmlns="">
          <p:sp>
            <p:nvSpPr>
              <p:cNvPr id="5" name="TextBox 4"/>
              <p:cNvSpPr txBox="1">
                <a:spLocks noRot="1" noChangeAspect="1" noMove="1" noResize="1" noEditPoints="1" noAdjustHandles="1" noChangeArrowheads="1" noChangeShapeType="1" noTextEdit="1"/>
              </p:cNvSpPr>
              <p:nvPr/>
            </p:nvSpPr>
            <p:spPr>
              <a:xfrm>
                <a:off x="590035" y="2277122"/>
                <a:ext cx="8048297" cy="3099630"/>
              </a:xfrm>
              <a:prstGeom prst="rect">
                <a:avLst/>
              </a:prstGeom>
              <a:blipFill>
                <a:blip r:embed="rId3"/>
                <a:stretch>
                  <a:fillRect l="-985" t="-1378" r="-1515" b="-22244"/>
                </a:stretch>
              </a:blipFill>
            </p:spPr>
            <p:txBody>
              <a:bodyPr/>
              <a:lstStyle/>
              <a:p>
                <a:r>
                  <a:rPr lang="en-US">
                    <a:noFill/>
                  </a:rPr>
                  <a:t> </a:t>
                </a:r>
              </a:p>
            </p:txBody>
          </p:sp>
        </mc:Fallback>
      </mc:AlternateContent>
      <p:sp>
        <p:nvSpPr>
          <p:cNvPr id="7" name="标题 1">
            <a:extLst>
              <a:ext uri="{FF2B5EF4-FFF2-40B4-BE49-F238E27FC236}">
                <a16:creationId xmlns:a16="http://schemas.microsoft.com/office/drawing/2014/main" id="{8545FAAF-664A-4089-A683-E9450D09AB0F}"/>
              </a:ext>
            </a:extLst>
          </p:cNvPr>
          <p:cNvSpPr>
            <a:spLocks noGrp="1"/>
          </p:cNvSpPr>
          <p:nvPr>
            <p:ph type="title"/>
          </p:nvPr>
        </p:nvSpPr>
        <p:spPr>
          <a:xfrm>
            <a:off x="0" y="304800"/>
            <a:ext cx="9144000" cy="457200"/>
          </a:xfrm>
        </p:spPr>
        <p:txBody>
          <a:bodyPr/>
          <a:lstStyle/>
          <a:p>
            <a:r>
              <a:rPr lang="en-US" altLang="zh-CN" dirty="0"/>
              <a:t>Solution 2 (</a:t>
            </a:r>
            <a:r>
              <a:rPr lang="en-US" altLang="zh-CN" dirty="0" err="1"/>
              <a:t>cont</a:t>
            </a:r>
            <a:r>
              <a:rPr lang="en-US" altLang="zh-CN" dirty="0"/>
              <a:t>)</a:t>
            </a:r>
            <a:endParaRPr lang="zh-CN" altLang="en-US" dirty="0"/>
          </a:p>
        </p:txBody>
      </p:sp>
    </p:spTree>
    <p:extLst>
      <p:ext uri="{BB962C8B-B14F-4D97-AF65-F5344CB8AC3E}">
        <p14:creationId xmlns:p14="http://schemas.microsoft.com/office/powerpoint/2010/main" val="41212492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545FAAF-664A-4089-A683-E9450D09AB0F}"/>
              </a:ext>
            </a:extLst>
          </p:cNvPr>
          <p:cNvSpPr>
            <a:spLocks noGrp="1"/>
          </p:cNvSpPr>
          <p:nvPr>
            <p:ph type="title"/>
          </p:nvPr>
        </p:nvSpPr>
        <p:spPr/>
        <p:txBody>
          <a:bodyPr/>
          <a:lstStyle/>
          <a:p>
            <a:r>
              <a:rPr lang="en-US" altLang="zh-CN" dirty="0"/>
              <a:t>Solution 2 (</a:t>
            </a:r>
            <a:r>
              <a:rPr lang="en-US" altLang="zh-CN" dirty="0" err="1"/>
              <a:t>cont</a:t>
            </a:r>
            <a:r>
              <a:rPr lang="en-US" altLang="zh-CN" dirty="0"/>
              <a:t>)</a:t>
            </a:r>
            <a:endParaRPr lang="zh-CN" altLang="en-US" dirty="0"/>
          </a:p>
        </p:txBody>
      </p:sp>
      <p:sp>
        <p:nvSpPr>
          <p:cNvPr id="4" name="灯片编号占位符 3">
            <a:extLst>
              <a:ext uri="{FF2B5EF4-FFF2-40B4-BE49-F238E27FC236}">
                <a16:creationId xmlns:a16="http://schemas.microsoft.com/office/drawing/2014/main" id="{E11F8777-61BA-4A8B-9EA3-B7CCAE7E1F2C}"/>
              </a:ext>
            </a:extLst>
          </p:cNvPr>
          <p:cNvSpPr>
            <a:spLocks noGrp="1"/>
          </p:cNvSpPr>
          <p:nvPr>
            <p:ph type="sldNum" sz="quarter" idx="10"/>
          </p:nvPr>
        </p:nvSpPr>
        <p:spPr/>
        <p:txBody>
          <a:bodyPr/>
          <a:lstStyle/>
          <a:p>
            <a:fld id="{2783EFA4-6284-4AB8-B3E7-5E7F2FB51AB8}" type="slidenum">
              <a:rPr lang="en-US" altLang="en-US" smtClean="0"/>
              <a:pPr/>
              <a:t>7</a:t>
            </a:fld>
            <a:endParaRPr lang="en-US" altLang="en-US" sz="1400"/>
          </a:p>
        </p:txBody>
      </p:sp>
      <mc:AlternateContent xmlns:mc="http://schemas.openxmlformats.org/markup-compatibility/2006">
        <mc:Choice xmlns:a14="http://schemas.microsoft.com/office/drawing/2010/main" Requires="a14">
          <p:sp>
            <p:nvSpPr>
              <p:cNvPr id="5" name="TextBox 4"/>
              <p:cNvSpPr txBox="1"/>
              <p:nvPr/>
            </p:nvSpPr>
            <p:spPr>
              <a:xfrm>
                <a:off x="260131" y="2420177"/>
                <a:ext cx="8458200" cy="4400115"/>
              </a:xfrm>
              <a:prstGeom prst="rect">
                <a:avLst/>
              </a:prstGeom>
              <a:noFill/>
            </p:spPr>
            <p:txBody>
              <a:bodyPr wrap="square" rtlCol="0">
                <a:spAutoFit/>
              </a:bodyPr>
              <a:lstStyle/>
              <a:p>
                <a:pPr lvl="0" eaLnBrk="1" hangingPunct="1">
                  <a:spcBef>
                    <a:spcPts val="1200"/>
                  </a:spcBef>
                  <a:spcAft>
                    <a:spcPts val="0"/>
                  </a:spcAft>
                  <a:buClr>
                    <a:srgbClr val="003399"/>
                  </a:buClr>
                  <a:buSzPct val="50000"/>
                </a:pPr>
                <a:r>
                  <a:rPr lang="en-US" altLang="zh-CN" sz="2200" b="1" kern="0" dirty="0">
                    <a:solidFill>
                      <a:srgbClr val="CC0000">
                        <a:lumMod val="75000"/>
                      </a:srgbClr>
                    </a:solidFill>
                    <a:latin typeface="Calibri" panose="020F0502020204030204" pitchFamily="34" charset="0"/>
                  </a:rPr>
                  <a:t>(b) </a:t>
                </a:r>
                <a14:m>
                  <m:oMath xmlns:m="http://schemas.openxmlformats.org/officeDocument/2006/math">
                    <m:r>
                      <a:rPr lang="en-US" altLang="zh-CN" sz="2200" b="1" kern="0">
                        <a:solidFill>
                          <a:srgbClr val="CC0000">
                            <a:lumMod val="75000"/>
                          </a:srgbClr>
                        </a:solidFill>
                        <a:latin typeface="Cambria Math" panose="02040503050406030204" pitchFamily="18" charset="0"/>
                      </a:rPr>
                      <m:t>𝑖</m:t>
                    </m:r>
                    <m:r>
                      <a:rPr lang="en-US" altLang="zh-CN" sz="2200" b="1" kern="0">
                        <a:solidFill>
                          <a:srgbClr val="CC0000">
                            <a:lumMod val="75000"/>
                          </a:srgbClr>
                        </a:solidFill>
                        <a:latin typeface="Cambria Math" panose="02040503050406030204" pitchFamily="18" charset="0"/>
                      </a:rPr>
                      <m:t>&lt;</m:t>
                    </m:r>
                    <m:r>
                      <a:rPr lang="en-US" altLang="zh-CN" sz="2200" b="1" kern="0">
                        <a:solidFill>
                          <a:srgbClr val="CC0000">
                            <a:lumMod val="75000"/>
                          </a:srgbClr>
                        </a:solidFill>
                        <a:latin typeface="Cambria Math" panose="02040503050406030204" pitchFamily="18" charset="0"/>
                      </a:rPr>
                      <m:t>𝑗</m:t>
                    </m:r>
                    <m:r>
                      <a:rPr lang="en-US" altLang="zh-CN" sz="2200" b="1" kern="0">
                        <a:solidFill>
                          <a:srgbClr val="CC0000">
                            <a:lumMod val="75000"/>
                          </a:srgbClr>
                        </a:solidFill>
                        <a:latin typeface="Cambria Math" panose="02040503050406030204" pitchFamily="18" charset="0"/>
                      </a:rPr>
                      <m:t>&lt;</m:t>
                    </m:r>
                    <m:r>
                      <a:rPr lang="en-US" altLang="zh-CN" sz="2200" b="1" kern="0">
                        <a:solidFill>
                          <a:srgbClr val="CC0000">
                            <a:lumMod val="75000"/>
                          </a:srgbClr>
                        </a:solidFill>
                        <a:latin typeface="Cambria Math" panose="02040503050406030204" pitchFamily="18" charset="0"/>
                      </a:rPr>
                      <m:t>𝑘</m:t>
                    </m:r>
                  </m:oMath>
                </a14:m>
                <a:r>
                  <a:rPr lang="en-US" altLang="zh-CN" sz="2200" b="1" kern="0" dirty="0">
                    <a:solidFill>
                      <a:srgbClr val="CC0000">
                        <a:lumMod val="75000"/>
                      </a:srgbClr>
                    </a:solidFill>
                    <a:latin typeface="Calibri" panose="020F0502020204030204" pitchFamily="34" charset="0"/>
                  </a:rPr>
                  <a:t>: This is a bit different than Quicksort</a:t>
                </a:r>
                <a:br>
                  <a:rPr lang="en-US" altLang="zh-CN" sz="2200" b="1" kern="0" dirty="0">
                    <a:solidFill>
                      <a:srgbClr val="CC0000">
                        <a:lumMod val="75000"/>
                      </a:srgbClr>
                    </a:solidFill>
                    <a:latin typeface="Calibri" panose="020F0502020204030204" pitchFamily="34" charset="0"/>
                  </a:rPr>
                </a:br>
                <a:r>
                  <a:rPr lang="en-US" altLang="zh-CN" sz="2200" b="1" kern="0" dirty="0">
                    <a:solidFill>
                      <a:srgbClr val="CC0000">
                        <a:lumMod val="75000"/>
                      </a:srgbClr>
                    </a:solidFill>
                    <a:latin typeface="Calibri" panose="020F0502020204030204" pitchFamily="34" charset="0"/>
                  </a:rPr>
                  <a:t>Consider the first pivot chosen in</a:t>
                </a:r>
                <a14:m>
                  <m:oMath xmlns:m="http://schemas.openxmlformats.org/officeDocument/2006/math">
                    <m:r>
                      <a:rPr lang="en-US" altLang="zh-CN" sz="2200" b="1" kern="0">
                        <a:solidFill>
                          <a:srgbClr val="CC0000">
                            <a:lumMod val="75000"/>
                          </a:srgbClr>
                        </a:solidFill>
                        <a:latin typeface="Cambria Math" panose="02040503050406030204" pitchFamily="18" charset="0"/>
                      </a:rPr>
                      <m:t>{</m:t>
                    </m:r>
                    <m:sSub>
                      <m:sSubPr>
                        <m:ctrlPr>
                          <a:rPr lang="en-US" altLang="zh-CN" sz="2200" b="1" i="1" kern="0">
                            <a:solidFill>
                              <a:srgbClr val="CC0000">
                                <a:lumMod val="75000"/>
                              </a:srgbClr>
                            </a:solidFill>
                            <a:latin typeface="Cambria Math" panose="02040503050406030204" pitchFamily="18" charset="0"/>
                          </a:rPr>
                        </m:ctrlPr>
                      </m:sSubPr>
                      <m:e>
                        <m:r>
                          <a:rPr lang="en-US" altLang="zh-CN" sz="2200" b="1" kern="0">
                            <a:solidFill>
                              <a:srgbClr val="CC0000">
                                <a:lumMod val="75000"/>
                              </a:srgbClr>
                            </a:solidFill>
                            <a:latin typeface="Cambria Math" panose="02040503050406030204" pitchFamily="18" charset="0"/>
                          </a:rPr>
                          <m:t>𝑧</m:t>
                        </m:r>
                      </m:e>
                      <m:sub>
                        <m:r>
                          <a:rPr lang="en-US" altLang="zh-CN" sz="2200" b="1" kern="0">
                            <a:solidFill>
                              <a:srgbClr val="CC0000">
                                <a:lumMod val="75000"/>
                              </a:srgbClr>
                            </a:solidFill>
                            <a:latin typeface="Cambria Math" panose="02040503050406030204" pitchFamily="18" charset="0"/>
                          </a:rPr>
                          <m:t>𝑖</m:t>
                        </m:r>
                      </m:sub>
                    </m:sSub>
                    <m:r>
                      <a:rPr lang="en-US" altLang="zh-CN" sz="2200" b="1" kern="0">
                        <a:solidFill>
                          <a:srgbClr val="CC0000">
                            <a:lumMod val="75000"/>
                          </a:srgbClr>
                        </a:solidFill>
                        <a:latin typeface="Cambria Math" panose="02040503050406030204" pitchFamily="18" charset="0"/>
                      </a:rPr>
                      <m:t>,⋯,</m:t>
                    </m:r>
                    <m:sSub>
                      <m:sSubPr>
                        <m:ctrlPr>
                          <a:rPr lang="en-US" altLang="zh-CN" sz="2200" b="1" i="1" kern="0">
                            <a:solidFill>
                              <a:srgbClr val="CC0000">
                                <a:lumMod val="75000"/>
                              </a:srgbClr>
                            </a:solidFill>
                            <a:latin typeface="Cambria Math" panose="02040503050406030204" pitchFamily="18" charset="0"/>
                          </a:rPr>
                        </m:ctrlPr>
                      </m:sSubPr>
                      <m:e>
                        <m:r>
                          <a:rPr lang="en-US" altLang="zh-CN" sz="2200" b="1" kern="0">
                            <a:solidFill>
                              <a:srgbClr val="CC0000">
                                <a:lumMod val="75000"/>
                              </a:srgbClr>
                            </a:solidFill>
                            <a:latin typeface="Cambria Math" panose="02040503050406030204" pitchFamily="18" charset="0"/>
                          </a:rPr>
                          <m:t>𝑧</m:t>
                        </m:r>
                      </m:e>
                      <m:sub>
                        <m:r>
                          <a:rPr lang="en-US" altLang="zh-CN" sz="2200" b="1" kern="0">
                            <a:solidFill>
                              <a:srgbClr val="CC0000">
                                <a:lumMod val="75000"/>
                              </a:srgbClr>
                            </a:solidFill>
                            <a:latin typeface="Cambria Math" panose="02040503050406030204" pitchFamily="18" charset="0"/>
                          </a:rPr>
                          <m:t>𝑗</m:t>
                        </m:r>
                      </m:sub>
                    </m:sSub>
                    <m:r>
                      <a:rPr lang="en-US" altLang="zh-CN" sz="2200" b="1" kern="0">
                        <a:solidFill>
                          <a:srgbClr val="CC0000">
                            <a:lumMod val="75000"/>
                          </a:srgbClr>
                        </a:solidFill>
                        <a:latin typeface="Cambria Math" panose="02040503050406030204" pitchFamily="18" charset="0"/>
                      </a:rPr>
                      <m:t>,⋯,</m:t>
                    </m:r>
                    <m:sSub>
                      <m:sSubPr>
                        <m:ctrlPr>
                          <a:rPr lang="en-US" altLang="zh-CN" sz="2200" b="1" i="1" kern="0">
                            <a:solidFill>
                              <a:srgbClr val="CC0000">
                                <a:lumMod val="75000"/>
                              </a:srgbClr>
                            </a:solidFill>
                            <a:latin typeface="Cambria Math" panose="02040503050406030204" pitchFamily="18" charset="0"/>
                          </a:rPr>
                        </m:ctrlPr>
                      </m:sSubPr>
                      <m:e>
                        <m:r>
                          <a:rPr lang="en-US" altLang="zh-CN" sz="2200" b="1" kern="0">
                            <a:solidFill>
                              <a:srgbClr val="CC0000">
                                <a:lumMod val="75000"/>
                              </a:srgbClr>
                            </a:solidFill>
                            <a:latin typeface="Cambria Math" panose="02040503050406030204" pitchFamily="18" charset="0"/>
                          </a:rPr>
                          <m:t>𝑧</m:t>
                        </m:r>
                      </m:e>
                      <m:sub>
                        <m:r>
                          <a:rPr lang="en-US" altLang="zh-CN" sz="2200" b="1" kern="0">
                            <a:solidFill>
                              <a:srgbClr val="CC0000">
                                <a:lumMod val="75000"/>
                              </a:srgbClr>
                            </a:solidFill>
                            <a:latin typeface="Cambria Math" panose="02040503050406030204" pitchFamily="18" charset="0"/>
                          </a:rPr>
                          <m:t>𝑘</m:t>
                        </m:r>
                      </m:sub>
                    </m:sSub>
                    <m:r>
                      <a:rPr lang="en-US" altLang="zh-CN" sz="2200" b="1" kern="0">
                        <a:solidFill>
                          <a:srgbClr val="CC0000">
                            <a:lumMod val="75000"/>
                          </a:srgbClr>
                        </a:solidFill>
                        <a:latin typeface="Cambria Math" panose="02040503050406030204" pitchFamily="18" charset="0"/>
                      </a:rPr>
                      <m:t>}</m:t>
                    </m:r>
                  </m:oMath>
                </a14:m>
                <a:r>
                  <a:rPr lang="en-US" altLang="zh-CN" sz="2200" b="1" kern="0" dirty="0">
                    <a:solidFill>
                      <a:srgbClr val="CC0000">
                        <a:lumMod val="75000"/>
                      </a:srgbClr>
                    </a:solidFill>
                    <a:latin typeface="Calibri" panose="020F0502020204030204" pitchFamily="34" charset="0"/>
                  </a:rPr>
                  <a:t>. Call this </a:t>
                </a:r>
                <a14:m>
                  <m:oMath xmlns:m="http://schemas.openxmlformats.org/officeDocument/2006/math">
                    <m:sSub>
                      <m:sSubPr>
                        <m:ctrlPr>
                          <a:rPr lang="en-US" altLang="zh-CN" sz="2200" b="1" i="1" kern="0" dirty="0">
                            <a:solidFill>
                              <a:srgbClr val="CC0000">
                                <a:lumMod val="75000"/>
                              </a:srgbClr>
                            </a:solidFill>
                            <a:latin typeface="Cambria Math" panose="02040503050406030204" pitchFamily="18" charset="0"/>
                          </a:rPr>
                        </m:ctrlPr>
                      </m:sSubPr>
                      <m:e>
                        <m:r>
                          <a:rPr lang="en-US" altLang="zh-CN" sz="2200" b="1" kern="0" dirty="0">
                            <a:solidFill>
                              <a:srgbClr val="CC0000">
                                <a:lumMod val="75000"/>
                              </a:srgbClr>
                            </a:solidFill>
                            <a:latin typeface="Cambria Math" panose="02040503050406030204" pitchFamily="18" charset="0"/>
                          </a:rPr>
                          <m:t>𝑧</m:t>
                        </m:r>
                      </m:e>
                      <m:sub>
                        <m:r>
                          <a:rPr lang="en-US" altLang="zh-CN" sz="2200" b="1" kern="0" dirty="0">
                            <a:solidFill>
                              <a:srgbClr val="CC0000">
                                <a:lumMod val="75000"/>
                              </a:srgbClr>
                            </a:solidFill>
                            <a:latin typeface="Cambria Math" panose="02040503050406030204" pitchFamily="18" charset="0"/>
                          </a:rPr>
                          <m:t>𝑡</m:t>
                        </m:r>
                      </m:sub>
                    </m:sSub>
                  </m:oMath>
                </a14:m>
                <a:r>
                  <a:rPr lang="en-US" altLang="zh-CN" sz="2200" b="1" kern="0" dirty="0">
                    <a:solidFill>
                      <a:srgbClr val="CC0000">
                        <a:lumMod val="75000"/>
                      </a:srgbClr>
                    </a:solidFill>
                    <a:latin typeface="Calibri" panose="020F0502020204030204" pitchFamily="34" charset="0"/>
                  </a:rPr>
                  <a:t>.</a:t>
                </a:r>
              </a:p>
              <a:p>
                <a:pPr marL="395288" lvl="2" eaLnBrk="1" hangingPunct="1">
                  <a:lnSpc>
                    <a:spcPts val="2600"/>
                  </a:lnSpc>
                  <a:spcBef>
                    <a:spcPts val="1200"/>
                  </a:spcBef>
                  <a:buClr>
                    <a:srgbClr val="000000"/>
                  </a:buClr>
                  <a:buSzPct val="80000"/>
                </a:pPr>
                <a:r>
                  <a:rPr lang="en-US" altLang="zh-CN" sz="2000" kern="0" dirty="0">
                    <a:solidFill>
                      <a:srgbClr val="003399"/>
                    </a:solidFill>
                    <a:latin typeface="Calibri" panose="020F0502020204030204" pitchFamily="34" charset="0"/>
                  </a:rPr>
                  <a:t>(</a:t>
                </a:r>
                <a:r>
                  <a:rPr lang="en-US" altLang="zh-CN" sz="2000" kern="0" dirty="0" err="1">
                    <a:solidFill>
                      <a:srgbClr val="003399"/>
                    </a:solidFill>
                    <a:latin typeface="Calibri" panose="020F0502020204030204" pitchFamily="34" charset="0"/>
                  </a:rPr>
                  <a:t>i</a:t>
                </a:r>
                <a:r>
                  <a:rPr lang="en-US" altLang="zh-CN" sz="2000" kern="0" dirty="0">
                    <a:solidFill>
                      <a:srgbClr val="003399"/>
                    </a:solidFill>
                    <a:latin typeface="Calibri" panose="020F0502020204030204" pitchFamily="34" charset="0"/>
                  </a:rPr>
                  <a:t>) If </a:t>
                </a:r>
                <a14:m>
                  <m:oMath xmlns:m="http://schemas.openxmlformats.org/officeDocument/2006/math">
                    <m:r>
                      <a:rPr lang="en-US" altLang="zh-CN" sz="2000" i="1" kern="0" dirty="0">
                        <a:solidFill>
                          <a:srgbClr val="003399"/>
                        </a:solidFill>
                        <a:latin typeface="Cambria Math" panose="02040503050406030204" pitchFamily="18" charset="0"/>
                      </a:rPr>
                      <m:t>𝑡</m:t>
                    </m:r>
                    <m:r>
                      <a:rPr lang="en-US" altLang="zh-CN" sz="2000" i="1" kern="0" dirty="0">
                        <a:solidFill>
                          <a:srgbClr val="003399"/>
                        </a:solidFill>
                        <a:latin typeface="Cambria Math" panose="02040503050406030204" pitchFamily="18" charset="0"/>
                      </a:rPr>
                      <m:t>=</m:t>
                    </m:r>
                    <m:r>
                      <a:rPr lang="en-US" altLang="zh-CN" sz="2000" i="1" kern="0" dirty="0" err="1">
                        <a:solidFill>
                          <a:srgbClr val="003399"/>
                        </a:solidFill>
                        <a:latin typeface="Cambria Math" panose="02040503050406030204" pitchFamily="18" charset="0"/>
                      </a:rPr>
                      <m:t>𝑖</m:t>
                    </m:r>
                    <m:r>
                      <a:rPr lang="en-US" altLang="zh-CN" sz="2000" i="1" kern="0" dirty="0">
                        <a:solidFill>
                          <a:srgbClr val="003399"/>
                        </a:solidFill>
                        <a:latin typeface="Cambria Math" panose="02040503050406030204" pitchFamily="18" charset="0"/>
                      </a:rPr>
                      <m:t> </m:t>
                    </m:r>
                  </m:oMath>
                </a14:m>
                <a:r>
                  <a:rPr lang="en-US" altLang="zh-CN" sz="2000" kern="0" dirty="0">
                    <a:solidFill>
                      <a:srgbClr val="003399"/>
                    </a:solidFill>
                    <a:latin typeface="Calibri" panose="020F0502020204030204" pitchFamily="34" charset="0"/>
                  </a:rPr>
                  <a:t>or </a:t>
                </a:r>
                <a14:m>
                  <m:oMath xmlns:m="http://schemas.openxmlformats.org/officeDocument/2006/math">
                    <m:r>
                      <a:rPr lang="en-US" altLang="zh-CN" sz="2000" i="1" kern="0" dirty="0">
                        <a:solidFill>
                          <a:srgbClr val="003399"/>
                        </a:solidFill>
                        <a:latin typeface="Cambria Math" panose="02040503050406030204" pitchFamily="18" charset="0"/>
                      </a:rPr>
                      <m:t>𝑡</m:t>
                    </m:r>
                    <m:r>
                      <a:rPr lang="en-US" altLang="zh-CN" sz="2000" i="1" kern="0" dirty="0">
                        <a:solidFill>
                          <a:srgbClr val="003399"/>
                        </a:solidFill>
                        <a:latin typeface="Cambria Math" panose="02040503050406030204" pitchFamily="18" charset="0"/>
                      </a:rPr>
                      <m:t>=</m:t>
                    </m:r>
                    <m:r>
                      <a:rPr lang="en-US" altLang="zh-CN" sz="2000" i="1" kern="0" dirty="0">
                        <a:solidFill>
                          <a:srgbClr val="003399"/>
                        </a:solidFill>
                        <a:latin typeface="Cambria Math" panose="02040503050406030204" pitchFamily="18" charset="0"/>
                      </a:rPr>
                      <m:t>𝑗</m:t>
                    </m:r>
                  </m:oMath>
                </a14:m>
                <a:r>
                  <a:rPr lang="en-US" altLang="zh-CN" sz="2000" kern="0" dirty="0">
                    <a:solidFill>
                      <a:srgbClr val="003399"/>
                    </a:solidFill>
                    <a:latin typeface="Calibri" panose="020F0502020204030204" pitchFamily="34" charset="0"/>
                  </a:rPr>
                  <a:t> then one of </a:t>
                </a:r>
                <a14:m>
                  <m:oMath xmlns:m="http://schemas.openxmlformats.org/officeDocument/2006/math">
                    <m:sSub>
                      <m:sSubPr>
                        <m:ctrlPr>
                          <a:rPr lang="en-US" altLang="zh-CN" sz="2000" i="1" kern="0">
                            <a:solidFill>
                              <a:srgbClr val="003399"/>
                            </a:solidFill>
                            <a:latin typeface="Cambria Math" panose="02040503050406030204" pitchFamily="18" charset="0"/>
                          </a:rPr>
                        </m:ctrlPr>
                      </m:sSubPr>
                      <m:e>
                        <m:r>
                          <a:rPr lang="en-US" altLang="zh-CN" sz="2000" i="1" kern="0">
                            <a:solidFill>
                              <a:srgbClr val="003399"/>
                            </a:solidFill>
                            <a:latin typeface="Cambria Math" panose="02040503050406030204" pitchFamily="18" charset="0"/>
                          </a:rPr>
                          <m:t>𝑧</m:t>
                        </m:r>
                      </m:e>
                      <m:sub>
                        <m:r>
                          <a:rPr lang="en-US" altLang="zh-CN" sz="2000" i="1" kern="0">
                            <a:solidFill>
                              <a:srgbClr val="003399"/>
                            </a:solidFill>
                            <a:latin typeface="Cambria Math" panose="02040503050406030204" pitchFamily="18" charset="0"/>
                          </a:rPr>
                          <m:t>𝑖</m:t>
                        </m:r>
                      </m:sub>
                    </m:sSub>
                    <m:r>
                      <a:rPr lang="en-US" altLang="zh-CN" sz="2000" i="1" kern="0">
                        <a:solidFill>
                          <a:srgbClr val="003399"/>
                        </a:solidFill>
                        <a:latin typeface="Cambria Math" panose="02040503050406030204" pitchFamily="18" charset="0"/>
                      </a:rPr>
                      <m:t>, </m:t>
                    </m:r>
                    <m:sSub>
                      <m:sSubPr>
                        <m:ctrlPr>
                          <a:rPr lang="en-US" altLang="zh-CN" sz="2000" i="1" kern="0">
                            <a:solidFill>
                              <a:srgbClr val="003399"/>
                            </a:solidFill>
                            <a:latin typeface="Cambria Math" panose="02040503050406030204" pitchFamily="18" charset="0"/>
                          </a:rPr>
                        </m:ctrlPr>
                      </m:sSubPr>
                      <m:e>
                        <m:r>
                          <a:rPr lang="en-US" altLang="zh-CN" sz="2000" i="1" kern="0">
                            <a:solidFill>
                              <a:srgbClr val="003399"/>
                            </a:solidFill>
                            <a:latin typeface="Cambria Math" panose="02040503050406030204" pitchFamily="18" charset="0"/>
                          </a:rPr>
                          <m:t>𝑧</m:t>
                        </m:r>
                      </m:e>
                      <m:sub>
                        <m:r>
                          <a:rPr lang="en-US" altLang="zh-CN" sz="2000" i="1" kern="0">
                            <a:solidFill>
                              <a:srgbClr val="003399"/>
                            </a:solidFill>
                            <a:latin typeface="Cambria Math" panose="02040503050406030204" pitchFamily="18" charset="0"/>
                          </a:rPr>
                          <m:t>𝑗</m:t>
                        </m:r>
                      </m:sub>
                    </m:sSub>
                  </m:oMath>
                </a14:m>
                <a:r>
                  <a:rPr lang="en-US" altLang="zh-CN" sz="2000" kern="0" dirty="0">
                    <a:solidFill>
                      <a:srgbClr val="003399"/>
                    </a:solidFill>
                    <a:latin typeface="Calibri" panose="020F0502020204030204" pitchFamily="34" charset="0"/>
                  </a:rPr>
                  <a:t> is the pivot and the other one is compared to that pivot by the partition procedure.</a:t>
                </a:r>
                <a:br>
                  <a:rPr lang="en-US" altLang="zh-CN" sz="2000" kern="0" dirty="0">
                    <a:solidFill>
                      <a:srgbClr val="003399"/>
                    </a:solidFill>
                    <a:latin typeface="Calibri" panose="020F0502020204030204" pitchFamily="34" charset="0"/>
                  </a:rPr>
                </a:br>
                <a:endParaRPr lang="en-US" altLang="zh-CN" sz="2000" kern="0" dirty="0">
                  <a:solidFill>
                    <a:srgbClr val="003399"/>
                  </a:solidFill>
                  <a:latin typeface="Calibri" panose="020F0502020204030204" pitchFamily="34" charset="0"/>
                </a:endParaRPr>
              </a:p>
              <a:p>
                <a:pPr marL="395288" lvl="2" eaLnBrk="1" hangingPunct="1">
                  <a:lnSpc>
                    <a:spcPts val="2600"/>
                  </a:lnSpc>
                  <a:spcBef>
                    <a:spcPts val="300"/>
                  </a:spcBef>
                  <a:buClr>
                    <a:srgbClr val="000000"/>
                  </a:buClr>
                  <a:buSzPct val="80000"/>
                </a:pPr>
                <a:r>
                  <a:rPr lang="en-US" altLang="zh-CN" sz="2000" kern="0" dirty="0">
                    <a:solidFill>
                      <a:srgbClr val="000000"/>
                    </a:solidFill>
                    <a:latin typeface="Calibri" panose="020F0502020204030204" pitchFamily="34" charset="0"/>
                  </a:rPr>
                  <a:t>(ii) If </a:t>
                </a:r>
                <a14:m>
                  <m:oMath xmlns:m="http://schemas.openxmlformats.org/officeDocument/2006/math">
                    <m:r>
                      <a:rPr lang="en-US" altLang="zh-CN" sz="2000" i="1" kern="0" dirty="0">
                        <a:solidFill>
                          <a:srgbClr val="000000"/>
                        </a:solidFill>
                        <a:latin typeface="Cambria Math" panose="02040503050406030204" pitchFamily="18" charset="0"/>
                      </a:rPr>
                      <m:t>𝑖</m:t>
                    </m:r>
                    <m:r>
                      <a:rPr lang="en-US" altLang="zh-CN" sz="2000" i="1" kern="0" dirty="0">
                        <a:solidFill>
                          <a:srgbClr val="000000"/>
                        </a:solidFill>
                        <a:latin typeface="Cambria Math" panose="02040503050406030204" pitchFamily="18" charset="0"/>
                      </a:rPr>
                      <m:t>&lt;</m:t>
                    </m:r>
                    <m:r>
                      <a:rPr lang="en-US" altLang="zh-CN" sz="2000" i="1" kern="0" dirty="0">
                        <a:solidFill>
                          <a:srgbClr val="000000"/>
                        </a:solidFill>
                        <a:latin typeface="Cambria Math" panose="02040503050406030204" pitchFamily="18" charset="0"/>
                      </a:rPr>
                      <m:t>𝑡</m:t>
                    </m:r>
                    <m:r>
                      <a:rPr lang="en-US" altLang="zh-CN" sz="2000" i="1" kern="0" dirty="0">
                        <a:solidFill>
                          <a:srgbClr val="000000"/>
                        </a:solidFill>
                        <a:latin typeface="Cambria Math" panose="02040503050406030204" pitchFamily="18" charset="0"/>
                      </a:rPr>
                      <m:t>&lt;</m:t>
                    </m:r>
                    <m:r>
                      <a:rPr lang="en-US" altLang="zh-CN" sz="2000" i="1" kern="0" dirty="0">
                        <a:solidFill>
                          <a:srgbClr val="000000"/>
                        </a:solidFill>
                        <a:latin typeface="Cambria Math" panose="02040503050406030204" pitchFamily="18" charset="0"/>
                      </a:rPr>
                      <m:t>𝑗</m:t>
                    </m:r>
                  </m:oMath>
                </a14:m>
                <a:r>
                  <a:rPr lang="en-US" altLang="zh-CN" sz="2000" kern="0" dirty="0">
                    <a:solidFill>
                      <a:srgbClr val="000000"/>
                    </a:solidFill>
                    <a:latin typeface="Calibri" panose="020F0502020204030204" pitchFamily="34" charset="0"/>
                  </a:rPr>
                  <a:t> then, after partitioning around </a:t>
                </a:r>
                <a14:m>
                  <m:oMath xmlns:m="http://schemas.openxmlformats.org/officeDocument/2006/math">
                    <m:sSub>
                      <m:sSubPr>
                        <m:ctrlPr>
                          <a:rPr lang="en-US" altLang="zh-CN" sz="2000" i="1" kern="0" dirty="0">
                            <a:solidFill>
                              <a:srgbClr val="000000"/>
                            </a:solidFill>
                            <a:latin typeface="Cambria Math" panose="02040503050406030204" pitchFamily="18" charset="0"/>
                          </a:rPr>
                        </m:ctrlPr>
                      </m:sSubPr>
                      <m:e>
                        <m:r>
                          <a:rPr lang="en-US" altLang="zh-CN" sz="2000" i="1" kern="0" dirty="0">
                            <a:solidFill>
                              <a:srgbClr val="000000"/>
                            </a:solidFill>
                            <a:latin typeface="Cambria Math" panose="02040503050406030204" pitchFamily="18" charset="0"/>
                          </a:rPr>
                          <m:t>𝑧</m:t>
                        </m:r>
                      </m:e>
                      <m:sub>
                        <m:r>
                          <a:rPr lang="en-US" altLang="zh-CN" sz="2000" i="1" kern="0" dirty="0">
                            <a:solidFill>
                              <a:srgbClr val="000000"/>
                            </a:solidFill>
                            <a:latin typeface="Cambria Math" panose="02040503050406030204" pitchFamily="18" charset="0"/>
                          </a:rPr>
                          <m:t>𝑡</m:t>
                        </m:r>
                      </m:sub>
                    </m:sSub>
                  </m:oMath>
                </a14:m>
                <a:r>
                  <a:rPr lang="en-US" altLang="zh-CN" sz="2000" kern="0" dirty="0">
                    <a:solidFill>
                      <a:srgbClr val="000000"/>
                    </a:solidFill>
                    <a:latin typeface="Calibri" panose="020F0502020204030204" pitchFamily="34" charset="0"/>
                  </a:rPr>
                  <a:t>, the side containing </a:t>
                </a:r>
                <a14:m>
                  <m:oMath xmlns:m="http://schemas.openxmlformats.org/officeDocument/2006/math">
                    <m:sSub>
                      <m:sSubPr>
                        <m:ctrlPr>
                          <a:rPr lang="en-US" altLang="zh-CN" sz="2000" i="1" kern="0" dirty="0">
                            <a:solidFill>
                              <a:srgbClr val="000000"/>
                            </a:solidFill>
                            <a:latin typeface="Cambria Math" panose="02040503050406030204" pitchFamily="18" charset="0"/>
                          </a:rPr>
                        </m:ctrlPr>
                      </m:sSubPr>
                      <m:e>
                        <m:r>
                          <a:rPr lang="en-US" altLang="zh-CN" sz="2000" i="1" kern="0" dirty="0">
                            <a:solidFill>
                              <a:srgbClr val="000000"/>
                            </a:solidFill>
                            <a:latin typeface="Cambria Math" panose="02040503050406030204" pitchFamily="18" charset="0"/>
                          </a:rPr>
                          <m:t>𝑧</m:t>
                        </m:r>
                      </m:e>
                      <m:sub>
                        <m:r>
                          <a:rPr lang="en-US" altLang="zh-CN" sz="2000" i="1" kern="0" dirty="0">
                            <a:solidFill>
                              <a:srgbClr val="000000"/>
                            </a:solidFill>
                            <a:latin typeface="Cambria Math" panose="02040503050406030204" pitchFamily="18" charset="0"/>
                          </a:rPr>
                          <m:t>𝑖</m:t>
                        </m:r>
                      </m:sub>
                    </m:sSub>
                  </m:oMath>
                </a14:m>
                <a:r>
                  <a:rPr lang="en-US" altLang="zh-CN" sz="2000" kern="0" dirty="0">
                    <a:solidFill>
                      <a:srgbClr val="000000"/>
                    </a:solidFill>
                    <a:latin typeface="Calibri" panose="020F0502020204030204" pitchFamily="34" charset="0"/>
                  </a:rPr>
                  <a:t> is thrown away and </a:t>
                </a:r>
                <a14:m>
                  <m:oMath xmlns:m="http://schemas.openxmlformats.org/officeDocument/2006/math">
                    <m:sSub>
                      <m:sSubPr>
                        <m:ctrlPr>
                          <a:rPr lang="en-US" altLang="zh-CN" sz="2000" i="1" kern="0" dirty="0">
                            <a:solidFill>
                              <a:srgbClr val="000000"/>
                            </a:solidFill>
                            <a:latin typeface="Cambria Math" panose="02040503050406030204" pitchFamily="18" charset="0"/>
                          </a:rPr>
                        </m:ctrlPr>
                      </m:sSubPr>
                      <m:e>
                        <m:r>
                          <a:rPr lang="en-US" altLang="zh-CN" sz="2000" i="1" kern="0" dirty="0">
                            <a:solidFill>
                              <a:srgbClr val="000000"/>
                            </a:solidFill>
                            <a:latin typeface="Cambria Math" panose="02040503050406030204" pitchFamily="18" charset="0"/>
                          </a:rPr>
                          <m:t>𝑧</m:t>
                        </m:r>
                      </m:e>
                      <m:sub>
                        <m:r>
                          <a:rPr lang="en-US" altLang="zh-CN" sz="2000" i="1" kern="0" dirty="0">
                            <a:solidFill>
                              <a:srgbClr val="000000"/>
                            </a:solidFill>
                            <a:latin typeface="Cambria Math" panose="02040503050406030204" pitchFamily="18" charset="0"/>
                          </a:rPr>
                          <m:t>𝑖</m:t>
                        </m:r>
                      </m:sub>
                    </m:sSub>
                  </m:oMath>
                </a14:m>
                <a:r>
                  <a:rPr lang="en-US" altLang="zh-CN" sz="2000" kern="0" dirty="0">
                    <a:solidFill>
                      <a:srgbClr val="000000"/>
                    </a:solidFill>
                    <a:latin typeface="Calibri" panose="020F0502020204030204" pitchFamily="34" charset="0"/>
                  </a:rPr>
                  <a:t> is never used again </a:t>
                </a:r>
                <a14:m>
                  <m:oMath xmlns:m="http://schemas.openxmlformats.org/officeDocument/2006/math">
                    <m:groupChr>
                      <m:groupChrPr>
                        <m:chr m:val="⇒"/>
                        <m:vertJc m:val="bot"/>
                        <m:ctrlPr>
                          <a:rPr lang="en-US" altLang="zh-CN" sz="2000" i="1" kern="0" dirty="0">
                            <a:solidFill>
                              <a:srgbClr val="000000"/>
                            </a:solidFill>
                            <a:latin typeface="Cambria Math" panose="02040503050406030204" pitchFamily="18" charset="0"/>
                          </a:rPr>
                        </m:ctrlPr>
                      </m:groupChrPr>
                      <m:e/>
                    </m:groupChr>
                  </m:oMath>
                </a14:m>
                <a:r>
                  <a:rPr lang="en-US" altLang="zh-CN" sz="2000" kern="0" dirty="0">
                    <a:solidFill>
                      <a:srgbClr val="000000"/>
                    </a:solidFill>
                    <a:latin typeface="Calibri" panose="020F0502020204030204" pitchFamily="34" charset="0"/>
                  </a:rPr>
                  <a:t> </a:t>
                </a:r>
                <a14:m>
                  <m:oMath xmlns:m="http://schemas.openxmlformats.org/officeDocument/2006/math">
                    <m:sSub>
                      <m:sSubPr>
                        <m:ctrlPr>
                          <a:rPr lang="en-US" altLang="zh-CN" sz="2000" i="1" kern="0" dirty="0">
                            <a:solidFill>
                              <a:srgbClr val="000000"/>
                            </a:solidFill>
                            <a:latin typeface="Cambria Math" panose="02040503050406030204" pitchFamily="18" charset="0"/>
                          </a:rPr>
                        </m:ctrlPr>
                      </m:sSubPr>
                      <m:e>
                        <m:r>
                          <a:rPr lang="en-US" altLang="zh-CN" sz="2000" i="1" kern="0" dirty="0">
                            <a:solidFill>
                              <a:srgbClr val="000000"/>
                            </a:solidFill>
                            <a:latin typeface="Cambria Math" panose="02040503050406030204" pitchFamily="18" charset="0"/>
                          </a:rPr>
                          <m:t>𝑧</m:t>
                        </m:r>
                      </m:e>
                      <m:sub>
                        <m:r>
                          <a:rPr lang="en-US" altLang="zh-CN" sz="2000" i="1" kern="0" dirty="0">
                            <a:solidFill>
                              <a:srgbClr val="000000"/>
                            </a:solidFill>
                            <a:latin typeface="Cambria Math" panose="02040503050406030204" pitchFamily="18" charset="0"/>
                          </a:rPr>
                          <m:t>𝑖</m:t>
                        </m:r>
                      </m:sub>
                    </m:sSub>
                  </m:oMath>
                </a14:m>
                <a:r>
                  <a:rPr lang="en-US" altLang="zh-CN" sz="2000" kern="0" dirty="0">
                    <a:solidFill>
                      <a:srgbClr val="000000"/>
                    </a:solidFill>
                    <a:latin typeface="Calibri" panose="020F0502020204030204" pitchFamily="34" charset="0"/>
                  </a:rPr>
                  <a:t> and </a:t>
                </a:r>
                <a14:m>
                  <m:oMath xmlns:m="http://schemas.openxmlformats.org/officeDocument/2006/math">
                    <m:sSub>
                      <m:sSubPr>
                        <m:ctrlPr>
                          <a:rPr lang="en-US" altLang="zh-CN" sz="2000" i="1" kern="0" dirty="0">
                            <a:solidFill>
                              <a:srgbClr val="000000"/>
                            </a:solidFill>
                            <a:latin typeface="Cambria Math" panose="02040503050406030204" pitchFamily="18" charset="0"/>
                          </a:rPr>
                        </m:ctrlPr>
                      </m:sSubPr>
                      <m:e>
                        <m:r>
                          <a:rPr lang="en-US" altLang="zh-CN" sz="2000" i="1" kern="0" dirty="0">
                            <a:solidFill>
                              <a:srgbClr val="000000"/>
                            </a:solidFill>
                            <a:latin typeface="Cambria Math" panose="02040503050406030204" pitchFamily="18" charset="0"/>
                          </a:rPr>
                          <m:t>𝑧</m:t>
                        </m:r>
                      </m:e>
                      <m:sub>
                        <m:r>
                          <a:rPr lang="en-US" altLang="zh-CN" sz="2000" i="1" kern="0" dirty="0">
                            <a:solidFill>
                              <a:srgbClr val="000000"/>
                            </a:solidFill>
                            <a:latin typeface="Cambria Math" panose="02040503050406030204" pitchFamily="18" charset="0"/>
                          </a:rPr>
                          <m:t>𝑗</m:t>
                        </m:r>
                      </m:sub>
                    </m:sSub>
                  </m:oMath>
                </a14:m>
                <a:r>
                  <a:rPr lang="en-US" altLang="zh-CN" sz="2000" kern="0" dirty="0">
                    <a:solidFill>
                      <a:srgbClr val="000000"/>
                    </a:solidFill>
                    <a:latin typeface="Calibri" panose="020F0502020204030204" pitchFamily="34" charset="0"/>
                  </a:rPr>
                  <a:t> are never compared.</a:t>
                </a:r>
                <a:br>
                  <a:rPr lang="en-US" altLang="zh-CN" sz="2000" kern="0" dirty="0">
                    <a:solidFill>
                      <a:srgbClr val="000000"/>
                    </a:solidFill>
                    <a:latin typeface="Calibri" panose="020F0502020204030204" pitchFamily="34" charset="0"/>
                  </a:rPr>
                </a:br>
                <a:endParaRPr lang="en-US" altLang="zh-CN" sz="2000" kern="0" dirty="0">
                  <a:solidFill>
                    <a:srgbClr val="000000"/>
                  </a:solidFill>
                  <a:latin typeface="Calibri" panose="020F0502020204030204" pitchFamily="34" charset="0"/>
                </a:endParaRPr>
              </a:p>
              <a:p>
                <a:pPr marL="395288" lvl="2" eaLnBrk="1" hangingPunct="1">
                  <a:lnSpc>
                    <a:spcPts val="2600"/>
                  </a:lnSpc>
                  <a:spcBef>
                    <a:spcPts val="300"/>
                  </a:spcBef>
                  <a:buClr>
                    <a:srgbClr val="000000"/>
                  </a:buClr>
                  <a:buSzPct val="80000"/>
                </a:pPr>
                <a:r>
                  <a:rPr lang="en-US" altLang="zh-CN" sz="2000" kern="0" dirty="0">
                    <a:solidFill>
                      <a:srgbClr val="000000"/>
                    </a:solidFill>
                    <a:latin typeface="Calibri" panose="020F0502020204030204" pitchFamily="34" charset="0"/>
                  </a:rPr>
                  <a:t>(iii) If </a:t>
                </a:r>
                <a14:m>
                  <m:oMath xmlns:m="http://schemas.openxmlformats.org/officeDocument/2006/math">
                    <m:r>
                      <a:rPr lang="en-US" altLang="zh-CN" sz="2000" i="1" kern="0">
                        <a:solidFill>
                          <a:srgbClr val="000000"/>
                        </a:solidFill>
                        <a:latin typeface="Cambria Math" panose="02040503050406030204" pitchFamily="18" charset="0"/>
                      </a:rPr>
                      <m:t>𝑗</m:t>
                    </m:r>
                    <m:r>
                      <a:rPr lang="en-US" altLang="zh-CN" sz="2000" i="1" kern="0">
                        <a:solidFill>
                          <a:srgbClr val="000000"/>
                        </a:solidFill>
                        <a:latin typeface="Cambria Math" panose="02040503050406030204" pitchFamily="18" charset="0"/>
                      </a:rPr>
                      <m:t>&lt;</m:t>
                    </m:r>
                    <m:r>
                      <a:rPr lang="en-US" altLang="zh-CN" sz="2000" i="1" kern="0">
                        <a:solidFill>
                          <a:srgbClr val="000000"/>
                        </a:solidFill>
                        <a:latin typeface="Cambria Math" panose="02040503050406030204" pitchFamily="18" charset="0"/>
                      </a:rPr>
                      <m:t>𝑡</m:t>
                    </m:r>
                    <m:r>
                      <a:rPr lang="en-US" altLang="zh-CN" sz="2000" i="1" kern="0">
                        <a:solidFill>
                          <a:srgbClr val="000000"/>
                        </a:solidFill>
                        <a:latin typeface="Cambria Math" panose="02040503050406030204" pitchFamily="18" charset="0"/>
                      </a:rPr>
                      <m:t>≤</m:t>
                    </m:r>
                    <m:r>
                      <a:rPr lang="en-US" altLang="zh-CN" sz="2000" i="1" kern="0">
                        <a:solidFill>
                          <a:srgbClr val="000000"/>
                        </a:solidFill>
                        <a:latin typeface="Cambria Math" panose="02040503050406030204" pitchFamily="18" charset="0"/>
                      </a:rPr>
                      <m:t>𝑘</m:t>
                    </m:r>
                  </m:oMath>
                </a14:m>
                <a:r>
                  <a:rPr lang="en-US" altLang="zh-CN" sz="2000" kern="0" dirty="0">
                    <a:solidFill>
                      <a:srgbClr val="000000"/>
                    </a:solidFill>
                    <a:latin typeface="Calibri" panose="020F0502020204030204" pitchFamily="34" charset="0"/>
                  </a:rPr>
                  <a:t> then, after partitioning around </a:t>
                </a:r>
                <a14:m>
                  <m:oMath xmlns:m="http://schemas.openxmlformats.org/officeDocument/2006/math">
                    <m:sSub>
                      <m:sSubPr>
                        <m:ctrlPr>
                          <a:rPr lang="en-US" altLang="zh-CN" sz="2000" i="1" kern="0" dirty="0">
                            <a:solidFill>
                              <a:srgbClr val="000000"/>
                            </a:solidFill>
                            <a:latin typeface="Cambria Math" panose="02040503050406030204" pitchFamily="18" charset="0"/>
                          </a:rPr>
                        </m:ctrlPr>
                      </m:sSubPr>
                      <m:e>
                        <m:r>
                          <a:rPr lang="en-US" altLang="zh-CN" sz="2000" i="1" kern="0" dirty="0">
                            <a:solidFill>
                              <a:srgbClr val="000000"/>
                            </a:solidFill>
                            <a:latin typeface="Cambria Math" panose="02040503050406030204" pitchFamily="18" charset="0"/>
                          </a:rPr>
                          <m:t>𝑧</m:t>
                        </m:r>
                      </m:e>
                      <m:sub>
                        <m:r>
                          <a:rPr lang="en-US" altLang="zh-CN" sz="2000" i="1" kern="0" dirty="0">
                            <a:solidFill>
                              <a:srgbClr val="000000"/>
                            </a:solidFill>
                            <a:latin typeface="Cambria Math" panose="02040503050406030204" pitchFamily="18" charset="0"/>
                          </a:rPr>
                          <m:t>𝑡</m:t>
                        </m:r>
                      </m:sub>
                    </m:sSub>
                  </m:oMath>
                </a14:m>
                <a:r>
                  <a:rPr lang="en-US" altLang="zh-CN" sz="2000" kern="0" dirty="0">
                    <a:solidFill>
                      <a:srgbClr val="000000"/>
                    </a:solidFill>
                    <a:latin typeface="Calibri" panose="020F0502020204030204" pitchFamily="34" charset="0"/>
                  </a:rPr>
                  <a:t> , </a:t>
                </a:r>
                <a:r>
                  <a:rPr lang="en-US" altLang="zh-CN" sz="2000" i="1" kern="0" dirty="0">
                    <a:solidFill>
                      <a:srgbClr val="000000"/>
                    </a:solidFill>
                    <a:latin typeface="Calibri" panose="020F0502020204030204" pitchFamily="34" charset="0"/>
                  </a:rPr>
                  <a:t>both</a:t>
                </a:r>
                <a:r>
                  <a:rPr lang="en-US" altLang="zh-CN" sz="2000" kern="0" dirty="0">
                    <a:solidFill>
                      <a:srgbClr val="000000"/>
                    </a:solidFill>
                    <a:latin typeface="Calibri" panose="020F0502020204030204" pitchFamily="34" charset="0"/>
                  </a:rPr>
                  <a:t> </a:t>
                </a:r>
                <a14:m>
                  <m:oMath xmlns:m="http://schemas.openxmlformats.org/officeDocument/2006/math">
                    <m:sSub>
                      <m:sSubPr>
                        <m:ctrlPr>
                          <a:rPr lang="en-US" altLang="zh-CN" sz="2000" i="1" kern="0" dirty="0">
                            <a:solidFill>
                              <a:srgbClr val="000000"/>
                            </a:solidFill>
                            <a:latin typeface="Cambria Math" panose="02040503050406030204" pitchFamily="18" charset="0"/>
                          </a:rPr>
                        </m:ctrlPr>
                      </m:sSubPr>
                      <m:e>
                        <m:r>
                          <a:rPr lang="en-US" altLang="zh-CN" sz="2000" i="1" kern="0" dirty="0">
                            <a:solidFill>
                              <a:srgbClr val="000000"/>
                            </a:solidFill>
                            <a:latin typeface="Cambria Math" panose="02040503050406030204" pitchFamily="18" charset="0"/>
                          </a:rPr>
                          <m:t>𝑧</m:t>
                        </m:r>
                      </m:e>
                      <m:sub>
                        <m:r>
                          <a:rPr lang="en-US" altLang="zh-CN" sz="2000" i="1" kern="0" dirty="0">
                            <a:solidFill>
                              <a:srgbClr val="000000"/>
                            </a:solidFill>
                            <a:latin typeface="Cambria Math" panose="02040503050406030204" pitchFamily="18" charset="0"/>
                          </a:rPr>
                          <m:t>𝑖</m:t>
                        </m:r>
                      </m:sub>
                    </m:sSub>
                  </m:oMath>
                </a14:m>
                <a:endParaRPr lang="en-US" altLang="zh-CN" sz="2000" kern="0" dirty="0">
                  <a:solidFill>
                    <a:srgbClr val="000000"/>
                  </a:solidFill>
                  <a:latin typeface="Calibri" panose="020F0502020204030204" pitchFamily="34" charset="0"/>
                </a:endParaRPr>
              </a:p>
              <a:p>
                <a:pPr marL="395288" lvl="2" eaLnBrk="1" hangingPunct="1">
                  <a:lnSpc>
                    <a:spcPts val="2600"/>
                  </a:lnSpc>
                  <a:spcBef>
                    <a:spcPts val="300"/>
                  </a:spcBef>
                  <a:buClr>
                    <a:srgbClr val="000000"/>
                  </a:buClr>
                  <a:buSzPct val="80000"/>
                </a:pPr>
                <a:r>
                  <a:rPr lang="en-US" altLang="zh-CN" sz="2000" kern="0" dirty="0">
                    <a:solidFill>
                      <a:srgbClr val="000000"/>
                    </a:solidFill>
                    <a:latin typeface="Calibri" panose="020F0502020204030204" pitchFamily="34" charset="0"/>
                  </a:rPr>
                  <a:t>and </a:t>
                </a:r>
                <a14:m>
                  <m:oMath xmlns:m="http://schemas.openxmlformats.org/officeDocument/2006/math">
                    <m:sSub>
                      <m:sSubPr>
                        <m:ctrlPr>
                          <a:rPr lang="en-US" altLang="zh-CN" sz="2000" i="1" kern="0" dirty="0">
                            <a:solidFill>
                              <a:srgbClr val="000000"/>
                            </a:solidFill>
                            <a:latin typeface="Cambria Math" panose="02040503050406030204" pitchFamily="18" charset="0"/>
                          </a:rPr>
                        </m:ctrlPr>
                      </m:sSubPr>
                      <m:e>
                        <m:r>
                          <a:rPr lang="en-US" altLang="zh-CN" sz="2000" i="1" kern="0" dirty="0">
                            <a:solidFill>
                              <a:srgbClr val="000000"/>
                            </a:solidFill>
                            <a:latin typeface="Cambria Math" panose="02040503050406030204" pitchFamily="18" charset="0"/>
                          </a:rPr>
                          <m:t>𝑧</m:t>
                        </m:r>
                      </m:e>
                      <m:sub>
                        <m:r>
                          <a:rPr lang="en-US" altLang="zh-CN" sz="2000" i="1" kern="0" dirty="0">
                            <a:solidFill>
                              <a:srgbClr val="000000"/>
                            </a:solidFill>
                            <a:latin typeface="Cambria Math" panose="02040503050406030204" pitchFamily="18" charset="0"/>
                          </a:rPr>
                          <m:t>𝑗</m:t>
                        </m:r>
                      </m:sub>
                    </m:sSub>
                  </m:oMath>
                </a14:m>
                <a:r>
                  <a:rPr lang="en-US" altLang="zh-CN" sz="2000" kern="0" dirty="0">
                    <a:solidFill>
                      <a:srgbClr val="000000"/>
                    </a:solidFill>
                    <a:latin typeface="Calibri" panose="020F0502020204030204" pitchFamily="34" charset="0"/>
                  </a:rPr>
                  <a:t> are on the side that gets thrown away</a:t>
                </a:r>
                <a:br>
                  <a:rPr lang="en-US" altLang="zh-CN" sz="2000" kern="0" dirty="0">
                    <a:solidFill>
                      <a:srgbClr val="000000"/>
                    </a:solidFill>
                    <a:latin typeface="Calibri" panose="020F0502020204030204" pitchFamily="34" charset="0"/>
                  </a:rPr>
                </a:br>
                <a:r>
                  <a:rPr lang="en-US" altLang="zh-CN" sz="2000" kern="0" dirty="0" smtClean="0">
                    <a:solidFill>
                      <a:srgbClr val="000000"/>
                    </a:solidFill>
                    <a:latin typeface="Calibri" panose="020F0502020204030204" pitchFamily="34" charset="0"/>
                  </a:rPr>
                  <a:t> </a:t>
                </a:r>
                <a14:m>
                  <m:oMath xmlns:m="http://schemas.openxmlformats.org/officeDocument/2006/math">
                    <m:groupChr>
                      <m:groupChrPr>
                        <m:chr m:val="⇒"/>
                        <m:vertJc m:val="bot"/>
                        <m:ctrlPr>
                          <a:rPr lang="en-US" altLang="zh-CN" sz="2000" i="1" kern="0" dirty="0">
                            <a:solidFill>
                              <a:srgbClr val="000000"/>
                            </a:solidFill>
                            <a:latin typeface="Cambria Math" panose="02040503050406030204" pitchFamily="18" charset="0"/>
                          </a:rPr>
                        </m:ctrlPr>
                      </m:groupChrPr>
                      <m:e/>
                    </m:groupChr>
                    <m:sSub>
                      <m:sSubPr>
                        <m:ctrlPr>
                          <a:rPr lang="en-US" altLang="zh-CN" sz="2000" i="1" kern="0" dirty="0">
                            <a:solidFill>
                              <a:srgbClr val="000000"/>
                            </a:solidFill>
                            <a:latin typeface="Cambria Math" panose="02040503050406030204" pitchFamily="18" charset="0"/>
                          </a:rPr>
                        </m:ctrlPr>
                      </m:sSubPr>
                      <m:e>
                        <m:r>
                          <a:rPr lang="en-US" altLang="zh-CN" sz="2000" i="1" kern="0" dirty="0">
                            <a:solidFill>
                              <a:srgbClr val="000000"/>
                            </a:solidFill>
                            <a:latin typeface="Cambria Math" panose="02040503050406030204" pitchFamily="18" charset="0"/>
                          </a:rPr>
                          <m:t>𝑧</m:t>
                        </m:r>
                      </m:e>
                      <m:sub>
                        <m:r>
                          <a:rPr lang="en-US" altLang="zh-CN" sz="2000" i="1" kern="0" dirty="0">
                            <a:solidFill>
                              <a:srgbClr val="000000"/>
                            </a:solidFill>
                            <a:latin typeface="Cambria Math" panose="02040503050406030204" pitchFamily="18" charset="0"/>
                          </a:rPr>
                          <m:t>𝑖</m:t>
                        </m:r>
                      </m:sub>
                    </m:sSub>
                  </m:oMath>
                </a14:m>
                <a:r>
                  <a:rPr lang="en-US" altLang="zh-CN" sz="2000" kern="0" dirty="0">
                    <a:solidFill>
                      <a:srgbClr val="000000"/>
                    </a:solidFill>
                    <a:latin typeface="Calibri" panose="020F0502020204030204" pitchFamily="34" charset="0"/>
                  </a:rPr>
                  <a:t> and </a:t>
                </a:r>
                <a14:m>
                  <m:oMath xmlns:m="http://schemas.openxmlformats.org/officeDocument/2006/math">
                    <m:sSub>
                      <m:sSubPr>
                        <m:ctrlPr>
                          <a:rPr lang="en-US" altLang="zh-CN" sz="2000" i="1" kern="0" dirty="0">
                            <a:solidFill>
                              <a:srgbClr val="000000"/>
                            </a:solidFill>
                            <a:latin typeface="Cambria Math" panose="02040503050406030204" pitchFamily="18" charset="0"/>
                          </a:rPr>
                        </m:ctrlPr>
                      </m:sSubPr>
                      <m:e>
                        <m:r>
                          <a:rPr lang="en-US" altLang="zh-CN" sz="2000" i="1" kern="0" dirty="0">
                            <a:solidFill>
                              <a:srgbClr val="000000"/>
                            </a:solidFill>
                            <a:latin typeface="Cambria Math" panose="02040503050406030204" pitchFamily="18" charset="0"/>
                          </a:rPr>
                          <m:t>𝑧</m:t>
                        </m:r>
                      </m:e>
                      <m:sub>
                        <m:r>
                          <a:rPr lang="en-US" altLang="zh-CN" sz="2000" i="1" kern="0" dirty="0">
                            <a:solidFill>
                              <a:srgbClr val="000000"/>
                            </a:solidFill>
                            <a:latin typeface="Cambria Math" panose="02040503050406030204" pitchFamily="18" charset="0"/>
                          </a:rPr>
                          <m:t>𝑗</m:t>
                        </m:r>
                      </m:sub>
                    </m:sSub>
                  </m:oMath>
                </a14:m>
                <a:r>
                  <a:rPr lang="en-US" altLang="zh-CN" sz="2000" kern="0" dirty="0">
                    <a:solidFill>
                      <a:srgbClr val="000000"/>
                    </a:solidFill>
                    <a:latin typeface="Calibri" panose="020F0502020204030204" pitchFamily="34" charset="0"/>
                  </a:rPr>
                  <a:t> are never involved in </a:t>
                </a:r>
                <a:r>
                  <a:rPr lang="en-US" altLang="zh-CN" sz="2000" i="1" kern="0" dirty="0">
                    <a:solidFill>
                      <a:srgbClr val="000000"/>
                    </a:solidFill>
                    <a:latin typeface="Calibri" panose="020F0502020204030204" pitchFamily="34" charset="0"/>
                  </a:rPr>
                  <a:t>any</a:t>
                </a:r>
                <a:r>
                  <a:rPr lang="en-US" altLang="zh-CN" sz="2000" kern="0" dirty="0">
                    <a:solidFill>
                      <a:srgbClr val="000000"/>
                    </a:solidFill>
                    <a:latin typeface="Calibri" panose="020F0502020204030204" pitchFamily="34" charset="0"/>
                  </a:rPr>
                  <a:t> further comparisons. So</a:t>
                </a:r>
              </a:p>
              <a:p>
                <a:pPr marL="395288" lvl="2" eaLnBrk="1" hangingPunct="1">
                  <a:lnSpc>
                    <a:spcPts val="2600"/>
                  </a:lnSpc>
                  <a:buClr>
                    <a:srgbClr val="000000"/>
                  </a:buClr>
                  <a:buSzPct val="80000"/>
                </a:pPr>
                <a14:m>
                  <m:oMathPara xmlns:m="http://schemas.openxmlformats.org/officeDocument/2006/math">
                    <m:oMathParaPr>
                      <m:jc m:val="centerGroup"/>
                    </m:oMathParaPr>
                    <m:oMath xmlns:m="http://schemas.openxmlformats.org/officeDocument/2006/math">
                      <m:func>
                        <m:funcPr>
                          <m:ctrlPr>
                            <a:rPr lang="en-US" altLang="zh-CN" sz="2000" i="1" kern="0" dirty="0">
                              <a:solidFill>
                                <a:srgbClr val="003399"/>
                              </a:solidFill>
                              <a:latin typeface="Cambria Math" panose="02040503050406030204" pitchFamily="18" charset="0"/>
                            </a:rPr>
                          </m:ctrlPr>
                        </m:funcPr>
                        <m:fName>
                          <m:r>
                            <m:rPr>
                              <m:sty m:val="p"/>
                            </m:rPr>
                            <a:rPr lang="en-US" altLang="zh-CN" sz="2000" kern="0" dirty="0">
                              <a:solidFill>
                                <a:srgbClr val="003399"/>
                              </a:solidFill>
                              <a:latin typeface="Cambria Math" panose="02040503050406030204" pitchFamily="18" charset="0"/>
                            </a:rPr>
                            <m:t>Pr</m:t>
                          </m:r>
                        </m:fName>
                        <m:e>
                          <m:d>
                            <m:dPr>
                              <m:begChr m:val="["/>
                              <m:endChr m:val="]"/>
                              <m:ctrlPr>
                                <a:rPr lang="en-US" altLang="zh-CN" sz="2000" i="1" kern="0" dirty="0">
                                  <a:solidFill>
                                    <a:srgbClr val="003399"/>
                                  </a:solidFill>
                                  <a:latin typeface="Cambria Math" panose="02040503050406030204" pitchFamily="18" charset="0"/>
                                </a:rPr>
                              </m:ctrlPr>
                            </m:dPr>
                            <m:e>
                              <m:sSub>
                                <m:sSubPr>
                                  <m:ctrlPr>
                                    <a:rPr lang="en-US" altLang="zh-CN" sz="2000" i="1" kern="0" dirty="0">
                                      <a:solidFill>
                                        <a:srgbClr val="003399"/>
                                      </a:solidFill>
                                      <a:latin typeface="Cambria Math" panose="02040503050406030204" pitchFamily="18" charset="0"/>
                                    </a:rPr>
                                  </m:ctrlPr>
                                </m:sSubPr>
                                <m:e>
                                  <m:r>
                                    <a:rPr lang="en-US" altLang="zh-CN" sz="2000" i="1" kern="0" dirty="0" err="1">
                                      <a:solidFill>
                                        <a:srgbClr val="003399"/>
                                      </a:solidFill>
                                      <a:latin typeface="Cambria Math" panose="02040503050406030204" pitchFamily="18" charset="0"/>
                                    </a:rPr>
                                    <m:t>𝑋</m:t>
                                  </m:r>
                                </m:e>
                                <m:sub>
                                  <m:r>
                                    <a:rPr lang="en-US" altLang="zh-CN" sz="2000" i="1" kern="0" dirty="0" err="1">
                                      <a:solidFill>
                                        <a:srgbClr val="003399"/>
                                      </a:solidFill>
                                      <a:latin typeface="Cambria Math" panose="02040503050406030204" pitchFamily="18" charset="0"/>
                                    </a:rPr>
                                    <m:t>𝑖𝑗</m:t>
                                  </m:r>
                                </m:sub>
                              </m:sSub>
                              <m:r>
                                <a:rPr lang="en-US" altLang="zh-CN" sz="2000" i="1" kern="0" dirty="0">
                                  <a:solidFill>
                                    <a:srgbClr val="003399"/>
                                  </a:solidFill>
                                  <a:latin typeface="Cambria Math" panose="02040503050406030204" pitchFamily="18" charset="0"/>
                                </a:rPr>
                                <m:t>=1</m:t>
                              </m:r>
                            </m:e>
                          </m:d>
                        </m:e>
                      </m:func>
                      <m:r>
                        <a:rPr lang="en-US" altLang="zh-CN" sz="2000" i="1" kern="0" dirty="0">
                          <a:solidFill>
                            <a:srgbClr val="003399"/>
                          </a:solidFill>
                          <a:latin typeface="Cambria Math" panose="02040503050406030204" pitchFamily="18" charset="0"/>
                        </a:rPr>
                        <m:t>=</m:t>
                      </m:r>
                      <m:f>
                        <m:fPr>
                          <m:type m:val="lin"/>
                          <m:ctrlPr>
                            <a:rPr lang="en-US" altLang="zh-CN" sz="2000" i="1" kern="0" dirty="0">
                              <a:solidFill>
                                <a:srgbClr val="003399"/>
                              </a:solidFill>
                              <a:latin typeface="Cambria Math" panose="02040503050406030204" pitchFamily="18" charset="0"/>
                            </a:rPr>
                          </m:ctrlPr>
                        </m:fPr>
                        <m:num>
                          <m:r>
                            <a:rPr lang="en-US" altLang="zh-CN" sz="2000" i="1" kern="0" dirty="0">
                              <a:solidFill>
                                <a:srgbClr val="003399"/>
                              </a:solidFill>
                              <a:latin typeface="Cambria Math" panose="02040503050406030204" pitchFamily="18" charset="0"/>
                            </a:rPr>
                            <m:t>2</m:t>
                          </m:r>
                        </m:num>
                        <m:den>
                          <m:d>
                            <m:dPr>
                              <m:ctrlPr>
                                <a:rPr lang="en-US" altLang="zh-CN" sz="2000" i="1" kern="0" dirty="0">
                                  <a:solidFill>
                                    <a:srgbClr val="003399"/>
                                  </a:solidFill>
                                  <a:latin typeface="Cambria Math" panose="02040503050406030204" pitchFamily="18" charset="0"/>
                                </a:rPr>
                              </m:ctrlPr>
                            </m:dPr>
                            <m:e>
                              <m:r>
                                <a:rPr lang="en-US" altLang="zh-CN" sz="2000" i="1" kern="0" dirty="0">
                                  <a:solidFill>
                                    <a:srgbClr val="003399"/>
                                  </a:solidFill>
                                  <a:latin typeface="Cambria Math" panose="02040503050406030204" pitchFamily="18" charset="0"/>
                                </a:rPr>
                                <m:t>𝑘</m:t>
                              </m:r>
                              <m:r>
                                <a:rPr lang="en-US" altLang="zh-CN" sz="2000" i="1" kern="0" dirty="0">
                                  <a:solidFill>
                                    <a:srgbClr val="003399"/>
                                  </a:solidFill>
                                  <a:latin typeface="Cambria Math" panose="02040503050406030204" pitchFamily="18" charset="0"/>
                                </a:rPr>
                                <m:t>−</m:t>
                              </m:r>
                              <m:r>
                                <a:rPr lang="en-US" altLang="zh-CN" sz="2000" i="1" kern="0" dirty="0">
                                  <a:solidFill>
                                    <a:srgbClr val="003399"/>
                                  </a:solidFill>
                                  <a:latin typeface="Cambria Math" panose="02040503050406030204" pitchFamily="18" charset="0"/>
                                </a:rPr>
                                <m:t>𝑖</m:t>
                              </m:r>
                              <m:r>
                                <a:rPr lang="en-US" altLang="zh-CN" sz="2000" i="1" kern="0" dirty="0">
                                  <a:solidFill>
                                    <a:srgbClr val="003399"/>
                                  </a:solidFill>
                                  <a:latin typeface="Cambria Math" panose="02040503050406030204" pitchFamily="18" charset="0"/>
                                </a:rPr>
                                <m:t>+1</m:t>
                              </m:r>
                            </m:e>
                          </m:d>
                        </m:den>
                      </m:f>
                      <m:r>
                        <a:rPr lang="en-US" altLang="zh-CN" sz="2000" i="1" kern="0" dirty="0">
                          <a:solidFill>
                            <a:srgbClr val="003399"/>
                          </a:solidFill>
                          <a:latin typeface="Cambria Math" panose="02040503050406030204" pitchFamily="18" charset="0"/>
                        </a:rPr>
                        <m:t>.</m:t>
                      </m:r>
                    </m:oMath>
                  </m:oMathPara>
                </a14:m>
                <a:endParaRPr lang="en-US" altLang="zh-CN" sz="2000" kern="0" dirty="0">
                  <a:solidFill>
                    <a:srgbClr val="003399"/>
                  </a:solidFill>
                  <a:latin typeface="Calibri" panose="020F0502020204030204" pitchFamily="34" charset="0"/>
                </a:endParaRPr>
              </a:p>
            </p:txBody>
          </p:sp>
        </mc:Choice>
        <mc:Fallback>
          <p:sp>
            <p:nvSpPr>
              <p:cNvPr id="5" name="TextBox 4"/>
              <p:cNvSpPr txBox="1">
                <a:spLocks noRot="1" noChangeAspect="1" noMove="1" noResize="1" noEditPoints="1" noAdjustHandles="1" noChangeArrowheads="1" noChangeShapeType="1" noTextEdit="1"/>
              </p:cNvSpPr>
              <p:nvPr/>
            </p:nvSpPr>
            <p:spPr>
              <a:xfrm>
                <a:off x="260131" y="2420177"/>
                <a:ext cx="8458200" cy="4400115"/>
              </a:xfrm>
              <a:prstGeom prst="rect">
                <a:avLst/>
              </a:prstGeom>
              <a:blipFill>
                <a:blip r:embed="rId2"/>
                <a:stretch>
                  <a:fillRect l="-937" t="-970" b="-1495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内容占位符 2">
                <a:extLst>
                  <a:ext uri="{FF2B5EF4-FFF2-40B4-BE49-F238E27FC236}">
                    <a16:creationId xmlns:a16="http://schemas.microsoft.com/office/drawing/2014/main" id="{616F712E-6FE6-4069-AED8-8190B7571448}"/>
                  </a:ext>
                </a:extLst>
              </p:cNvPr>
              <p:cNvSpPr>
                <a:spLocks noGrp="1"/>
              </p:cNvSpPr>
              <p:nvPr>
                <p:ph idx="1"/>
              </p:nvPr>
            </p:nvSpPr>
            <p:spPr>
              <a:xfrm>
                <a:off x="590035" y="749644"/>
                <a:ext cx="8595154" cy="848498"/>
              </a:xfrm>
            </p:spPr>
            <p:txBody>
              <a:bodyPr/>
              <a:lstStyle/>
              <a:p>
                <a:r>
                  <a:rPr lang="en-US" altLang="zh-CN" dirty="0"/>
                  <a:t>Calculate</a:t>
                </a:r>
                <a14:m>
                  <m:oMath xmlns:m="http://schemas.openxmlformats.org/officeDocument/2006/math">
                    <m:r>
                      <a:rPr lang="en-US" altLang="zh-CN" b="0" i="0" smtClean="0">
                        <a:solidFill>
                          <a:srgbClr val="000000"/>
                        </a:solidFill>
                        <a:latin typeface="Cambria Math" panose="02040503050406030204" pitchFamily="18" charset="0"/>
                      </a:rPr>
                      <m:t>   </m:t>
                    </m:r>
                    <m:r>
                      <a:rPr lang="en-US" altLang="zh-CN" i="1">
                        <a:solidFill>
                          <a:srgbClr val="000000"/>
                        </a:solidFill>
                        <a:latin typeface="Cambria Math" panose="02040503050406030204" pitchFamily="18" charset="0"/>
                      </a:rPr>
                      <m:t>𝐸</m:t>
                    </m:r>
                    <m:d>
                      <m:dPr>
                        <m:begChr m:val="["/>
                        <m:endChr m:val="]"/>
                        <m:ctrlPr>
                          <a:rPr lang="en-US" altLang="zh-CN" i="1">
                            <a:solidFill>
                              <a:srgbClr val="000000"/>
                            </a:solidFill>
                            <a:latin typeface="Cambria Math" panose="02040503050406030204" pitchFamily="18" charset="0"/>
                          </a:rPr>
                        </m:ctrlPr>
                      </m:dPr>
                      <m:e>
                        <m:sSub>
                          <m:sSubPr>
                            <m:ctrlPr>
                              <a:rPr lang="en-US" altLang="zh-CN" i="1">
                                <a:solidFill>
                                  <a:srgbClr val="000000"/>
                                </a:solidFill>
                                <a:latin typeface="Cambria Math" panose="02040503050406030204" pitchFamily="18" charset="0"/>
                              </a:rPr>
                            </m:ctrlPr>
                          </m:sSubPr>
                          <m:e>
                            <m:r>
                              <a:rPr lang="en-US" altLang="zh-CN" i="1">
                                <a:solidFill>
                                  <a:srgbClr val="000000"/>
                                </a:solidFill>
                                <a:latin typeface="Cambria Math" panose="02040503050406030204" pitchFamily="18" charset="0"/>
                              </a:rPr>
                              <m:t>𝑋</m:t>
                            </m:r>
                          </m:e>
                          <m:sub>
                            <m:r>
                              <a:rPr lang="en-US" altLang="zh-CN" i="1">
                                <a:solidFill>
                                  <a:srgbClr val="000000"/>
                                </a:solidFill>
                                <a:latin typeface="Cambria Math" panose="02040503050406030204" pitchFamily="18" charset="0"/>
                              </a:rPr>
                              <m:t>𝑖𝑗</m:t>
                            </m:r>
                          </m:sub>
                        </m:sSub>
                      </m:e>
                    </m:d>
                    <m:r>
                      <a:rPr lang="en-US" altLang="zh-CN" b="0" i="0" smtClean="0">
                        <a:solidFill>
                          <a:srgbClr val="000000"/>
                        </a:solidFill>
                        <a:latin typeface="Cambria Math" panose="02040503050406030204" pitchFamily="18" charset="0"/>
                      </a:rPr>
                      <m:t>=</m:t>
                    </m:r>
                    <m:r>
                      <m:rPr>
                        <m:sty m:val="p"/>
                      </m:rPr>
                      <a:rPr lang="en-US" altLang="zh-CN" b="0" i="0" smtClean="0">
                        <a:latin typeface="Cambria Math" panose="02040503050406030204" pitchFamily="18" charset="0"/>
                      </a:rPr>
                      <m:t>Pr</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𝑋</m:t>
                        </m:r>
                      </m:e>
                      <m:sub>
                        <m:r>
                          <a:rPr lang="en-US" altLang="zh-CN" b="0" i="1" smtClean="0">
                            <a:latin typeface="Cambria Math" panose="02040503050406030204" pitchFamily="18" charset="0"/>
                          </a:rPr>
                          <m:t>𝑖𝑗</m:t>
                        </m:r>
                      </m:sub>
                    </m:sSub>
                    <m:r>
                      <a:rPr lang="en-US" altLang="zh-CN" b="0" i="1" smtClean="0">
                        <a:latin typeface="Cambria Math" panose="02040503050406030204" pitchFamily="18" charset="0"/>
                      </a:rPr>
                      <m:t>=1]</m:t>
                    </m:r>
                  </m:oMath>
                </a14:m>
                <a:r>
                  <a:rPr lang="en-US" altLang="zh-CN" dirty="0"/>
                  <a:t>, </a:t>
                </a:r>
                <a:r>
                  <a:rPr lang="en-US" altLang="zh-CN" dirty="0" err="1"/>
                  <a:t>i.e</a:t>
                </a:r>
                <a:r>
                  <a:rPr lang="en-US" altLang="zh-CN" dirty="0"/>
                  <a:t>,</a:t>
                </a:r>
                <a:br>
                  <a:rPr lang="en-US" altLang="zh-CN" dirty="0"/>
                </a:br>
                <a:r>
                  <a:rPr lang="en-US" altLang="zh-CN" sz="1800" b="1" dirty="0">
                    <a:solidFill>
                      <a:srgbClr val="FF0000"/>
                    </a:solidFill>
                  </a:rPr>
                  <a:t>Probability </a:t>
                </a:r>
                <a14:m>
                  <m:oMath xmlns:m="http://schemas.openxmlformats.org/officeDocument/2006/math">
                    <m:r>
                      <a:rPr lang="en-US" altLang="zh-CN" sz="1800" b="0" i="1" smtClean="0">
                        <a:solidFill>
                          <a:srgbClr val="FF0000"/>
                        </a:solidFill>
                        <a:latin typeface="Cambria Math" panose="02040503050406030204" pitchFamily="18" charset="0"/>
                      </a:rPr>
                      <m:t>[</m:t>
                    </m:r>
                    <m:sSub>
                      <m:sSubPr>
                        <m:ctrlPr>
                          <a:rPr lang="en-US" altLang="zh-CN" sz="1800" i="1" smtClean="0">
                            <a:solidFill>
                              <a:srgbClr val="FF0000"/>
                            </a:solidFill>
                            <a:latin typeface="Cambria Math" panose="02040503050406030204" pitchFamily="18" charset="0"/>
                          </a:rPr>
                        </m:ctrlPr>
                      </m:sSubPr>
                      <m:e>
                        <m:r>
                          <a:rPr lang="en-US" altLang="zh-CN" sz="1800" b="0" i="1" smtClean="0">
                            <a:solidFill>
                              <a:srgbClr val="FF0000"/>
                            </a:solidFill>
                            <a:latin typeface="Cambria Math" panose="02040503050406030204" pitchFamily="18" charset="0"/>
                          </a:rPr>
                          <m:t>𝑧</m:t>
                        </m:r>
                      </m:e>
                      <m:sub>
                        <m:r>
                          <a:rPr lang="en-US" altLang="zh-CN" sz="1800" b="0" i="1" smtClean="0">
                            <a:solidFill>
                              <a:srgbClr val="FF0000"/>
                            </a:solidFill>
                            <a:latin typeface="Cambria Math" panose="02040503050406030204" pitchFamily="18" charset="0"/>
                          </a:rPr>
                          <m:t>𝑖</m:t>
                        </m:r>
                      </m:sub>
                    </m:sSub>
                  </m:oMath>
                </a14:m>
                <a:r>
                  <a:rPr lang="en-US" altLang="zh-CN" sz="1800" dirty="0">
                    <a:solidFill>
                      <a:srgbClr val="FF0000"/>
                    </a:solidFill>
                  </a:rPr>
                  <a:t> </a:t>
                </a:r>
                <a:r>
                  <a:rPr lang="en-US" altLang="zh-CN" sz="1800" b="1" dirty="0">
                    <a:solidFill>
                      <a:srgbClr val="FF0000"/>
                    </a:solidFill>
                  </a:rPr>
                  <a:t>and </a:t>
                </a:r>
                <a14:m>
                  <m:oMath xmlns:m="http://schemas.openxmlformats.org/officeDocument/2006/math">
                    <m:sSub>
                      <m:sSubPr>
                        <m:ctrlPr>
                          <a:rPr lang="en-US" altLang="zh-CN" sz="1800" i="1" smtClean="0">
                            <a:solidFill>
                              <a:srgbClr val="FF0000"/>
                            </a:solidFill>
                            <a:latin typeface="Cambria Math" panose="02040503050406030204" pitchFamily="18" charset="0"/>
                          </a:rPr>
                        </m:ctrlPr>
                      </m:sSubPr>
                      <m:e>
                        <m:r>
                          <a:rPr lang="en-US" altLang="zh-CN" sz="1800" b="0" i="1" smtClean="0">
                            <a:solidFill>
                              <a:srgbClr val="FF0000"/>
                            </a:solidFill>
                            <a:latin typeface="Cambria Math" panose="02040503050406030204" pitchFamily="18" charset="0"/>
                          </a:rPr>
                          <m:t>𝑧</m:t>
                        </m:r>
                      </m:e>
                      <m:sub>
                        <m:r>
                          <a:rPr lang="en-US" altLang="zh-CN" sz="1800" b="0" i="1" smtClean="0">
                            <a:solidFill>
                              <a:srgbClr val="FF0000"/>
                            </a:solidFill>
                            <a:latin typeface="Cambria Math" panose="02040503050406030204" pitchFamily="18" charset="0"/>
                          </a:rPr>
                          <m:t>𝑗</m:t>
                        </m:r>
                      </m:sub>
                    </m:sSub>
                  </m:oMath>
                </a14:m>
                <a:r>
                  <a:rPr lang="en-US" altLang="zh-CN" sz="1800" dirty="0">
                    <a:solidFill>
                      <a:srgbClr val="FF0000"/>
                    </a:solidFill>
                  </a:rPr>
                  <a:t> </a:t>
                </a:r>
                <a14:m>
                  <m:oMath xmlns:m="http://schemas.openxmlformats.org/officeDocument/2006/math">
                    <m:r>
                      <a:rPr lang="en-US" altLang="zh-CN" sz="1800" b="0" i="1" dirty="0" smtClean="0">
                        <a:solidFill>
                          <a:srgbClr val="FF0000"/>
                        </a:solidFill>
                        <a:latin typeface="Cambria Math" panose="02040503050406030204" pitchFamily="18" charset="0"/>
                      </a:rPr>
                      <m:t>(</m:t>
                    </m:r>
                    <m:r>
                      <a:rPr lang="en-US" altLang="zh-CN" sz="1800" b="0" i="1" dirty="0" smtClean="0">
                        <a:solidFill>
                          <a:srgbClr val="FF0000"/>
                        </a:solidFill>
                        <a:latin typeface="Cambria Math" panose="02040503050406030204" pitchFamily="18" charset="0"/>
                      </a:rPr>
                      <m:t>𝑖</m:t>
                    </m:r>
                    <m:r>
                      <a:rPr lang="en-US" altLang="zh-CN" sz="1800" b="0" i="1" dirty="0" smtClean="0">
                        <a:solidFill>
                          <a:srgbClr val="FF0000"/>
                        </a:solidFill>
                        <a:latin typeface="Cambria Math" panose="02040503050406030204" pitchFamily="18" charset="0"/>
                      </a:rPr>
                      <m:t>&lt;</m:t>
                    </m:r>
                    <m:r>
                      <a:rPr lang="en-US" altLang="zh-CN" sz="1800" b="0" i="1" dirty="0" smtClean="0">
                        <a:solidFill>
                          <a:srgbClr val="FF0000"/>
                        </a:solidFill>
                        <a:latin typeface="Cambria Math" panose="02040503050406030204" pitchFamily="18" charset="0"/>
                      </a:rPr>
                      <m:t>𝑗</m:t>
                    </m:r>
                    <m:r>
                      <a:rPr lang="en-US" altLang="zh-CN" sz="1800" b="0" i="1" dirty="0" smtClean="0">
                        <a:solidFill>
                          <a:srgbClr val="FF0000"/>
                        </a:solidFill>
                        <a:latin typeface="Cambria Math" panose="02040503050406030204" pitchFamily="18" charset="0"/>
                      </a:rPr>
                      <m:t>)</m:t>
                    </m:r>
                  </m:oMath>
                </a14:m>
                <a:r>
                  <a:rPr lang="en-US" altLang="zh-CN" sz="1800" dirty="0">
                    <a:solidFill>
                      <a:srgbClr val="FF0000"/>
                    </a:solidFill>
                  </a:rPr>
                  <a:t> </a:t>
                </a:r>
                <a:r>
                  <a:rPr lang="en-US" altLang="zh-CN" sz="1800" b="1" dirty="0">
                    <a:solidFill>
                      <a:srgbClr val="FF0000"/>
                    </a:solidFill>
                  </a:rPr>
                  <a:t>are compared by </a:t>
                </a:r>
                <a:r>
                  <a:rPr lang="en-US" altLang="zh-CN" sz="1800" b="1" i="1" dirty="0" err="1">
                    <a:solidFill>
                      <a:srgbClr val="FF0000"/>
                    </a:solidFill>
                  </a:rPr>
                  <a:t>RandSelect</a:t>
                </a:r>
                <a:r>
                  <a:rPr lang="en-US" altLang="zh-CN" sz="1800" i="1" dirty="0">
                    <a:solidFill>
                      <a:srgbClr val="FF0000"/>
                    </a:solidFill>
                    <a:latin typeface="Cambria Math" panose="02040503050406030204" pitchFamily="18" charset="0"/>
                  </a:rPr>
                  <a:t> </a:t>
                </a:r>
                <a14:m>
                  <m:oMath xmlns:m="http://schemas.openxmlformats.org/officeDocument/2006/math">
                    <m:r>
                      <m:rPr>
                        <m:nor/>
                      </m:rPr>
                      <a:rPr lang="en-US" altLang="zh-CN" sz="1800" b="1" dirty="0">
                        <a:solidFill>
                          <a:srgbClr val="FF0000"/>
                        </a:solidFill>
                      </a:rPr>
                      <m:t>when</m:t>
                    </m:r>
                    <m:r>
                      <m:rPr>
                        <m:nor/>
                      </m:rPr>
                      <a:rPr lang="en-US" altLang="zh-CN" sz="1800" b="1" dirty="0">
                        <a:solidFill>
                          <a:srgbClr val="FF0000"/>
                        </a:solidFill>
                      </a:rPr>
                      <m:t> </m:t>
                    </m:r>
                    <m:r>
                      <m:rPr>
                        <m:nor/>
                      </m:rPr>
                      <a:rPr lang="en-US" altLang="zh-CN" sz="1800" b="1" dirty="0">
                        <a:solidFill>
                          <a:srgbClr val="FF0000"/>
                        </a:solidFill>
                      </a:rPr>
                      <m:t>searching</m:t>
                    </m:r>
                    <m:r>
                      <m:rPr>
                        <m:nor/>
                      </m:rPr>
                      <a:rPr lang="en-US" altLang="zh-CN" sz="1800" b="1" dirty="0">
                        <a:solidFill>
                          <a:srgbClr val="FF0000"/>
                        </a:solidFill>
                      </a:rPr>
                      <m:t> </m:t>
                    </m:r>
                    <m:r>
                      <m:rPr>
                        <m:nor/>
                      </m:rPr>
                      <a:rPr lang="en-US" altLang="zh-CN" sz="1800" b="1" dirty="0">
                        <a:solidFill>
                          <a:srgbClr val="FF0000"/>
                        </a:solidFill>
                      </a:rPr>
                      <m:t>for</m:t>
                    </m:r>
                    <m:r>
                      <m:rPr>
                        <m:nor/>
                      </m:rPr>
                      <a:rPr lang="en-US" altLang="zh-CN" sz="1800" b="1" dirty="0">
                        <a:solidFill>
                          <a:srgbClr val="FF0000"/>
                        </a:solidFill>
                      </a:rPr>
                      <m:t>  </m:t>
                    </m:r>
                    <m:sSub>
                      <m:sSubPr>
                        <m:ctrlPr>
                          <a:rPr lang="en-US" altLang="zh-CN" sz="1800" i="1">
                            <a:solidFill>
                              <a:srgbClr val="FF0000"/>
                            </a:solidFill>
                            <a:latin typeface="Cambria Math" panose="02040503050406030204" pitchFamily="18" charset="0"/>
                          </a:rPr>
                        </m:ctrlPr>
                      </m:sSubPr>
                      <m:e>
                        <m:r>
                          <a:rPr lang="en-US" altLang="zh-CN" sz="1800" i="1">
                            <a:solidFill>
                              <a:srgbClr val="FF0000"/>
                            </a:solidFill>
                            <a:latin typeface="Cambria Math" panose="02040503050406030204" pitchFamily="18" charset="0"/>
                          </a:rPr>
                          <m:t>𝑧</m:t>
                        </m:r>
                      </m:e>
                      <m:sub>
                        <m:r>
                          <a:rPr lang="en-US" altLang="zh-CN" sz="1800" i="1">
                            <a:solidFill>
                              <a:srgbClr val="FF0000"/>
                            </a:solidFill>
                            <a:latin typeface="Cambria Math" panose="02040503050406030204" pitchFamily="18" charset="0"/>
                          </a:rPr>
                          <m:t>𝑘</m:t>
                        </m:r>
                      </m:sub>
                    </m:sSub>
                    <m:r>
                      <a:rPr lang="en-US" altLang="zh-CN" sz="1800" b="0" i="1" smtClean="0">
                        <a:solidFill>
                          <a:srgbClr val="FF0000"/>
                        </a:solidFill>
                        <a:latin typeface="Cambria Math" panose="02040503050406030204" pitchFamily="18" charset="0"/>
                      </a:rPr>
                      <m:t>]</m:t>
                    </m:r>
                  </m:oMath>
                </a14:m>
                <a:r>
                  <a:rPr lang="en-US" altLang="zh-CN" sz="1800" b="1" dirty="0">
                    <a:solidFill>
                      <a:srgbClr val="FF0000"/>
                    </a:solidFill>
                  </a:rPr>
                  <a:t>.</a:t>
                </a:r>
                <a:endParaRPr lang="en-US" altLang="zh-CN" sz="1800" dirty="0"/>
              </a:p>
            </p:txBody>
          </p:sp>
        </mc:Choice>
        <mc:Fallback xmlns="">
          <p:sp>
            <p:nvSpPr>
              <p:cNvPr id="10" name="内容占位符 2">
                <a:extLst>
                  <a:ext uri="{FF2B5EF4-FFF2-40B4-BE49-F238E27FC236}">
                    <a16:creationId xmlns:a16="http://schemas.microsoft.com/office/drawing/2014/main" id="{616F712E-6FE6-4069-AED8-8190B7571448}"/>
                  </a:ext>
                </a:extLst>
              </p:cNvPr>
              <p:cNvSpPr>
                <a:spLocks noGrp="1" noRot="1" noChangeAspect="1" noMove="1" noResize="1" noEditPoints="1" noAdjustHandles="1" noChangeArrowheads="1" noChangeShapeType="1" noTextEdit="1"/>
              </p:cNvSpPr>
              <p:nvPr>
                <p:ph idx="1"/>
              </p:nvPr>
            </p:nvSpPr>
            <p:spPr>
              <a:xfrm>
                <a:off x="590035" y="749644"/>
                <a:ext cx="8595154" cy="848498"/>
              </a:xfrm>
              <a:blipFill>
                <a:blip r:embed="rId3"/>
                <a:stretch>
                  <a:fillRect l="-922" t="-2158" b="-71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内容占位符 2">
                <a:extLst>
                  <a:ext uri="{FF2B5EF4-FFF2-40B4-BE49-F238E27FC236}">
                    <a16:creationId xmlns:a16="http://schemas.microsoft.com/office/drawing/2014/main" id="{616F712E-6FE6-4069-AED8-8190B7571448}"/>
                  </a:ext>
                </a:extLst>
              </p:cNvPr>
              <p:cNvSpPr txBox="1">
                <a:spLocks/>
              </p:cNvSpPr>
              <p:nvPr/>
            </p:nvSpPr>
            <p:spPr bwMode="auto">
              <a:xfrm>
                <a:off x="119555" y="1855823"/>
                <a:ext cx="8496300" cy="467248"/>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rgbClr val="808080"/>
                      </a:outerShdw>
                    </a:effectLst>
                  </a14:hiddenEffects>
                </a:ext>
              </a:extLst>
            </p:spPr>
            <p:txBody>
              <a:bodyPr vert="horz" wrap="square" lIns="92075" tIns="46038" rIns="92075" bIns="46038" numCol="1" anchor="t" anchorCtr="0" compatLnSpc="1">
                <a:prstTxWarp prst="textNoShape">
                  <a:avLst/>
                </a:prstTxWarp>
              </a:bodyPr>
              <a:lstStyle>
                <a:lvl1pPr algn="l" rtl="0" eaLnBrk="1" fontAlgn="base" hangingPunct="1">
                  <a:lnSpc>
                    <a:spcPct val="100000"/>
                  </a:lnSpc>
                  <a:spcBef>
                    <a:spcPts val="1200"/>
                  </a:spcBef>
                  <a:spcAft>
                    <a:spcPts val="0"/>
                  </a:spcAft>
                  <a:buClr>
                    <a:srgbClr val="003399"/>
                  </a:buClr>
                  <a:buSzPct val="50000"/>
                  <a:buFont typeface="Monotype Sorts" pitchFamily="92" charset="2"/>
                  <a:defRPr kumimoji="1" sz="2200" baseline="0">
                    <a:solidFill>
                      <a:schemeClr val="tx1"/>
                    </a:solidFill>
                    <a:latin typeface="Calibri" panose="020F0502020204030204" pitchFamily="34" charset="0"/>
                    <a:ea typeface="+mn-ea"/>
                    <a:cs typeface="+mn-cs"/>
                  </a:defRPr>
                </a:lvl1pPr>
                <a:lvl2pPr marL="346075" indent="-231775" algn="l" rtl="0" eaLnBrk="1" fontAlgn="base" hangingPunct="1">
                  <a:lnSpc>
                    <a:spcPts val="2600"/>
                  </a:lnSpc>
                  <a:spcBef>
                    <a:spcPct val="0"/>
                  </a:spcBef>
                  <a:spcAft>
                    <a:spcPct val="0"/>
                  </a:spcAft>
                  <a:buClr>
                    <a:schemeClr val="tx1"/>
                  </a:buClr>
                  <a:buSzPct val="35000"/>
                  <a:buFont typeface="Monotype Sorts" pitchFamily="92" charset="2"/>
                  <a:buChar char="n"/>
                  <a:defRPr kumimoji="1" sz="2200" baseline="0">
                    <a:solidFill>
                      <a:schemeClr val="tx1"/>
                    </a:solidFill>
                    <a:latin typeface="Calibri" panose="020F0502020204030204" pitchFamily="34" charset="0"/>
                  </a:defRPr>
                </a:lvl2pPr>
                <a:lvl3pPr marL="627063" indent="-166688" algn="l" rtl="0" eaLnBrk="1" fontAlgn="base" hangingPunct="1">
                  <a:lnSpc>
                    <a:spcPts val="2600"/>
                  </a:lnSpc>
                  <a:spcBef>
                    <a:spcPct val="0"/>
                  </a:spcBef>
                  <a:spcAft>
                    <a:spcPct val="0"/>
                  </a:spcAft>
                  <a:buClr>
                    <a:schemeClr val="tx1"/>
                  </a:buClr>
                  <a:buSzPct val="80000"/>
                  <a:buChar char="–"/>
                  <a:defRPr kumimoji="1" sz="2200" baseline="0">
                    <a:solidFill>
                      <a:schemeClr val="tx1"/>
                    </a:solidFill>
                    <a:latin typeface="Calibri" panose="020F0502020204030204" pitchFamily="34" charset="0"/>
                  </a:defRPr>
                </a:lvl3pPr>
                <a:lvl4pPr marL="1147763" indent="-404813" algn="l" rtl="0" eaLnBrk="1" fontAlgn="base" hangingPunct="1">
                  <a:lnSpc>
                    <a:spcPts val="2600"/>
                  </a:lnSpc>
                  <a:spcBef>
                    <a:spcPct val="0"/>
                  </a:spcBef>
                  <a:spcAft>
                    <a:spcPct val="0"/>
                  </a:spcAft>
                  <a:buClr>
                    <a:schemeClr val="tx1"/>
                  </a:buClr>
                  <a:buFont typeface="Wingdings" pitchFamily="92" charset="2"/>
                  <a:buChar char="!"/>
                  <a:defRPr kumimoji="1" sz="2200" baseline="0">
                    <a:solidFill>
                      <a:schemeClr val="tx1"/>
                    </a:solidFill>
                    <a:latin typeface="Calibri" panose="020F0502020204030204" pitchFamily="34" charset="0"/>
                  </a:defRPr>
                </a:lvl4pPr>
                <a:lvl5pPr marL="1539875" indent="-169863" algn="l" rtl="0" eaLnBrk="1" fontAlgn="base" hangingPunct="1">
                  <a:lnSpc>
                    <a:spcPts val="2600"/>
                  </a:lnSpc>
                  <a:spcBef>
                    <a:spcPct val="0"/>
                  </a:spcBef>
                  <a:spcAft>
                    <a:spcPct val="0"/>
                  </a:spcAft>
                  <a:buClr>
                    <a:schemeClr val="tx1"/>
                  </a:buClr>
                  <a:buSzPct val="100000"/>
                  <a:buChar char="–"/>
                  <a:defRPr kumimoji="1" sz="2200" baseline="0">
                    <a:solidFill>
                      <a:schemeClr val="tx1"/>
                    </a:solidFill>
                    <a:latin typeface="Calibri" panose="020F0502020204030204" pitchFamily="34" charset="0"/>
                  </a:defRPr>
                </a:lvl5pPr>
                <a:lvl6pPr marL="1997075" indent="-169863" algn="l" rtl="0" eaLnBrk="1" fontAlgn="base" hangingPunct="1">
                  <a:lnSpc>
                    <a:spcPts val="2600"/>
                  </a:lnSpc>
                  <a:spcBef>
                    <a:spcPct val="0"/>
                  </a:spcBef>
                  <a:spcAft>
                    <a:spcPct val="0"/>
                  </a:spcAft>
                  <a:buClr>
                    <a:schemeClr val="tx1"/>
                  </a:buClr>
                  <a:buSzPct val="100000"/>
                  <a:buChar char="–"/>
                  <a:defRPr kumimoji="1">
                    <a:solidFill>
                      <a:schemeClr val="tx1"/>
                    </a:solidFill>
                    <a:latin typeface="+mn-lt"/>
                  </a:defRPr>
                </a:lvl6pPr>
                <a:lvl7pPr marL="2454275" indent="-169863" algn="l" rtl="0" eaLnBrk="1" fontAlgn="base" hangingPunct="1">
                  <a:lnSpc>
                    <a:spcPts val="2600"/>
                  </a:lnSpc>
                  <a:spcBef>
                    <a:spcPct val="0"/>
                  </a:spcBef>
                  <a:spcAft>
                    <a:spcPct val="0"/>
                  </a:spcAft>
                  <a:buClr>
                    <a:schemeClr val="tx1"/>
                  </a:buClr>
                  <a:buSzPct val="100000"/>
                  <a:buChar char="–"/>
                  <a:defRPr kumimoji="1">
                    <a:solidFill>
                      <a:schemeClr val="tx1"/>
                    </a:solidFill>
                    <a:latin typeface="+mn-lt"/>
                  </a:defRPr>
                </a:lvl7pPr>
                <a:lvl8pPr marL="2911475" indent="-169863" algn="l" rtl="0" eaLnBrk="1" fontAlgn="base" hangingPunct="1">
                  <a:lnSpc>
                    <a:spcPts val="2600"/>
                  </a:lnSpc>
                  <a:spcBef>
                    <a:spcPct val="0"/>
                  </a:spcBef>
                  <a:spcAft>
                    <a:spcPct val="0"/>
                  </a:spcAft>
                  <a:buClr>
                    <a:schemeClr val="tx1"/>
                  </a:buClr>
                  <a:buSzPct val="100000"/>
                  <a:buChar char="–"/>
                  <a:defRPr kumimoji="1">
                    <a:solidFill>
                      <a:schemeClr val="tx1"/>
                    </a:solidFill>
                    <a:latin typeface="+mn-lt"/>
                  </a:defRPr>
                </a:lvl8pPr>
                <a:lvl9pPr marL="3368675" indent="-169863" algn="l" rtl="0" eaLnBrk="1" fontAlgn="base" hangingPunct="1">
                  <a:lnSpc>
                    <a:spcPts val="2600"/>
                  </a:lnSpc>
                  <a:spcBef>
                    <a:spcPct val="0"/>
                  </a:spcBef>
                  <a:spcAft>
                    <a:spcPct val="0"/>
                  </a:spcAft>
                  <a:buClr>
                    <a:schemeClr val="tx1"/>
                  </a:buClr>
                  <a:buSzPct val="100000"/>
                  <a:buChar char="–"/>
                  <a:defRPr kumimoji="1">
                    <a:solidFill>
                      <a:schemeClr val="tx1"/>
                    </a:solidFill>
                    <a:latin typeface="+mn-lt"/>
                  </a:defRPr>
                </a:lvl9pPr>
              </a:lstStyle>
              <a:p>
                <a:r>
                  <a:rPr lang="en-US" altLang="zh-CN" kern="0" dirty="0"/>
                  <a:t>(a) </a:t>
                </a:r>
                <a14:m>
                  <m:oMath xmlns:m="http://schemas.openxmlformats.org/officeDocument/2006/math">
                    <m:r>
                      <a:rPr lang="en-US" altLang="zh-CN" i="1" kern="0" smtClean="0">
                        <a:latin typeface="Cambria Math" panose="02040503050406030204" pitchFamily="18" charset="0"/>
                      </a:rPr>
                      <m:t>𝑖</m:t>
                    </m:r>
                    <m:r>
                      <a:rPr lang="en-US" altLang="zh-CN" i="1" kern="0" smtClean="0">
                        <a:latin typeface="Cambria Math" panose="02040503050406030204" pitchFamily="18" charset="0"/>
                      </a:rPr>
                      <m:t>≤</m:t>
                    </m:r>
                    <m:r>
                      <a:rPr lang="en-US" altLang="zh-CN" i="1" kern="0" smtClean="0">
                        <a:latin typeface="Cambria Math" panose="02040503050406030204" pitchFamily="18" charset="0"/>
                      </a:rPr>
                      <m:t>𝑘</m:t>
                    </m:r>
                    <m:r>
                      <a:rPr lang="en-US" altLang="zh-CN" i="1" kern="0" smtClean="0">
                        <a:latin typeface="Cambria Math" panose="02040503050406030204" pitchFamily="18" charset="0"/>
                      </a:rPr>
                      <m:t>≤</m:t>
                    </m:r>
                    <m:r>
                      <a:rPr lang="en-US" altLang="zh-CN" i="1" kern="0" smtClean="0">
                        <a:latin typeface="Cambria Math" panose="02040503050406030204" pitchFamily="18" charset="0"/>
                      </a:rPr>
                      <m:t>𝑗</m:t>
                    </m:r>
                  </m:oMath>
                </a14:m>
                <a:r>
                  <a:rPr lang="en-US" altLang="zh-CN" kern="0" dirty="0"/>
                  <a:t>: </a:t>
                </a:r>
                <a14:m>
                  <m:oMath xmlns:m="http://schemas.openxmlformats.org/officeDocument/2006/math">
                    <m:func>
                      <m:funcPr>
                        <m:ctrlPr>
                          <a:rPr lang="en-US" altLang="zh-CN" i="1" kern="0" smtClean="0">
                            <a:solidFill>
                              <a:srgbClr val="FF0000"/>
                            </a:solidFill>
                            <a:latin typeface="Cambria Math" panose="02040503050406030204" pitchFamily="18" charset="0"/>
                          </a:rPr>
                        </m:ctrlPr>
                      </m:funcPr>
                      <m:fName>
                        <m:r>
                          <m:rPr>
                            <m:sty m:val="p"/>
                          </m:rPr>
                          <a:rPr lang="en-US" altLang="zh-CN" kern="0" smtClean="0">
                            <a:solidFill>
                              <a:srgbClr val="FF0000"/>
                            </a:solidFill>
                            <a:latin typeface="Cambria Math" panose="02040503050406030204" pitchFamily="18" charset="0"/>
                          </a:rPr>
                          <m:t>Pr</m:t>
                        </m:r>
                      </m:fName>
                      <m:e>
                        <m:d>
                          <m:dPr>
                            <m:begChr m:val="["/>
                            <m:endChr m:val="]"/>
                            <m:ctrlPr>
                              <a:rPr lang="en-US" altLang="zh-CN" i="1" kern="0" smtClean="0">
                                <a:solidFill>
                                  <a:srgbClr val="FF0000"/>
                                </a:solidFill>
                                <a:latin typeface="Cambria Math" panose="02040503050406030204" pitchFamily="18" charset="0"/>
                              </a:rPr>
                            </m:ctrlPr>
                          </m:dPr>
                          <m:e>
                            <m:sSub>
                              <m:sSubPr>
                                <m:ctrlPr>
                                  <a:rPr lang="en-US" altLang="zh-CN" i="1" kern="0" smtClean="0">
                                    <a:solidFill>
                                      <a:srgbClr val="FF0000"/>
                                    </a:solidFill>
                                    <a:latin typeface="Cambria Math" panose="02040503050406030204" pitchFamily="18" charset="0"/>
                                  </a:rPr>
                                </m:ctrlPr>
                              </m:sSubPr>
                              <m:e>
                                <m:r>
                                  <a:rPr lang="en-US" altLang="zh-CN" i="1" kern="0" smtClean="0">
                                    <a:solidFill>
                                      <a:srgbClr val="FF0000"/>
                                    </a:solidFill>
                                    <a:latin typeface="Cambria Math" panose="02040503050406030204" pitchFamily="18" charset="0"/>
                                  </a:rPr>
                                  <m:t>𝑋</m:t>
                                </m:r>
                              </m:e>
                              <m:sub>
                                <m:r>
                                  <a:rPr lang="en-US" altLang="zh-CN" i="1" kern="0" smtClean="0">
                                    <a:solidFill>
                                      <a:srgbClr val="FF0000"/>
                                    </a:solidFill>
                                    <a:latin typeface="Cambria Math" panose="02040503050406030204" pitchFamily="18" charset="0"/>
                                  </a:rPr>
                                  <m:t>𝑖𝑗</m:t>
                                </m:r>
                              </m:sub>
                            </m:sSub>
                            <m:r>
                              <a:rPr lang="en-US" altLang="zh-CN" i="1" kern="0" smtClean="0">
                                <a:solidFill>
                                  <a:srgbClr val="FF0000"/>
                                </a:solidFill>
                                <a:latin typeface="Cambria Math" panose="02040503050406030204" pitchFamily="18" charset="0"/>
                              </a:rPr>
                              <m:t>=1</m:t>
                            </m:r>
                          </m:e>
                        </m:d>
                      </m:e>
                    </m:func>
                    <m:r>
                      <a:rPr lang="en-US" altLang="zh-CN" i="1" kern="0" smtClean="0">
                        <a:solidFill>
                          <a:srgbClr val="FF0000"/>
                        </a:solidFill>
                        <a:latin typeface="Cambria Math" panose="02040503050406030204" pitchFamily="18" charset="0"/>
                      </a:rPr>
                      <m:t>=</m:t>
                    </m:r>
                    <m:f>
                      <m:fPr>
                        <m:type m:val="lin"/>
                        <m:ctrlPr>
                          <a:rPr lang="en-US" altLang="zh-CN" i="1" kern="0" smtClean="0">
                            <a:solidFill>
                              <a:srgbClr val="FF0000"/>
                            </a:solidFill>
                            <a:latin typeface="Cambria Math" panose="02040503050406030204" pitchFamily="18" charset="0"/>
                          </a:rPr>
                        </m:ctrlPr>
                      </m:fPr>
                      <m:num>
                        <m:r>
                          <a:rPr lang="en-US" altLang="zh-CN" i="1" kern="0" smtClean="0">
                            <a:solidFill>
                              <a:srgbClr val="FF0000"/>
                            </a:solidFill>
                            <a:latin typeface="Cambria Math" panose="02040503050406030204" pitchFamily="18" charset="0"/>
                          </a:rPr>
                          <m:t>2</m:t>
                        </m:r>
                      </m:num>
                      <m:den>
                        <m:r>
                          <a:rPr lang="en-US" altLang="zh-CN" i="1" kern="0" smtClean="0">
                            <a:solidFill>
                              <a:srgbClr val="FF0000"/>
                            </a:solidFill>
                            <a:latin typeface="Cambria Math" panose="02040503050406030204" pitchFamily="18" charset="0"/>
                          </a:rPr>
                          <m:t>(</m:t>
                        </m:r>
                        <m:r>
                          <a:rPr lang="en-US" altLang="zh-CN" i="1" kern="0" smtClean="0">
                            <a:solidFill>
                              <a:srgbClr val="FF0000"/>
                            </a:solidFill>
                            <a:latin typeface="Cambria Math" panose="02040503050406030204" pitchFamily="18" charset="0"/>
                          </a:rPr>
                          <m:t>𝑗</m:t>
                        </m:r>
                        <m:r>
                          <a:rPr lang="en-US" altLang="zh-CN" i="1" kern="0" smtClean="0">
                            <a:solidFill>
                              <a:srgbClr val="FF0000"/>
                            </a:solidFill>
                            <a:latin typeface="Cambria Math" panose="02040503050406030204" pitchFamily="18" charset="0"/>
                          </a:rPr>
                          <m:t>−</m:t>
                        </m:r>
                        <m:r>
                          <a:rPr lang="en-US" altLang="zh-CN" i="1" kern="0" smtClean="0">
                            <a:solidFill>
                              <a:srgbClr val="FF0000"/>
                            </a:solidFill>
                            <a:latin typeface="Cambria Math" panose="02040503050406030204" pitchFamily="18" charset="0"/>
                          </a:rPr>
                          <m:t>𝑖</m:t>
                        </m:r>
                        <m:r>
                          <a:rPr lang="en-US" altLang="zh-CN" i="1" kern="0" smtClean="0">
                            <a:solidFill>
                              <a:srgbClr val="FF0000"/>
                            </a:solidFill>
                            <a:latin typeface="Cambria Math" panose="02040503050406030204" pitchFamily="18" charset="0"/>
                          </a:rPr>
                          <m:t>+1)</m:t>
                        </m:r>
                      </m:den>
                    </m:f>
                  </m:oMath>
                </a14:m>
                <a:r>
                  <a:rPr lang="en-US" altLang="zh-CN" kern="0" dirty="0">
                    <a:solidFill>
                      <a:srgbClr val="0070C0"/>
                    </a:solidFill>
                  </a:rPr>
                  <a:t>.</a:t>
                </a:r>
              </a:p>
            </p:txBody>
          </p:sp>
        </mc:Choice>
        <mc:Fallback xmlns="">
          <p:sp>
            <p:nvSpPr>
              <p:cNvPr id="11" name="内容占位符 2">
                <a:extLst>
                  <a:ext uri="{FF2B5EF4-FFF2-40B4-BE49-F238E27FC236}">
                    <a16:creationId xmlns:a16="http://schemas.microsoft.com/office/drawing/2014/main" id="{616F712E-6FE6-4069-AED8-8190B7571448}"/>
                  </a:ext>
                </a:extLst>
              </p:cNvPr>
              <p:cNvSpPr txBox="1">
                <a:spLocks noRot="1" noChangeAspect="1" noMove="1" noResize="1" noEditPoints="1" noAdjustHandles="1" noChangeArrowheads="1" noChangeShapeType="1" noTextEdit="1"/>
              </p:cNvSpPr>
              <p:nvPr/>
            </p:nvSpPr>
            <p:spPr bwMode="auto">
              <a:xfrm>
                <a:off x="119555" y="1855823"/>
                <a:ext cx="8496300" cy="467248"/>
              </a:xfrm>
              <a:prstGeom prst="rect">
                <a:avLst/>
              </a:prstGeom>
              <a:blipFill>
                <a:blip r:embed="rId4"/>
                <a:stretch>
                  <a:fillRect l="-933" t="-106494" b="-167532"/>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r>
                  <a:rPr lang="en-US">
                    <a:noFill/>
                  </a:rPr>
                  <a:t> </a:t>
                </a:r>
              </a:p>
            </p:txBody>
          </p:sp>
        </mc:Fallback>
      </mc:AlternateContent>
    </p:spTree>
    <p:extLst>
      <p:ext uri="{BB962C8B-B14F-4D97-AF65-F5344CB8AC3E}">
        <p14:creationId xmlns:p14="http://schemas.microsoft.com/office/powerpoint/2010/main" val="3781024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545FAAF-664A-4089-A683-E9450D09AB0F}"/>
              </a:ext>
            </a:extLst>
          </p:cNvPr>
          <p:cNvSpPr>
            <a:spLocks noGrp="1"/>
          </p:cNvSpPr>
          <p:nvPr>
            <p:ph type="title"/>
          </p:nvPr>
        </p:nvSpPr>
        <p:spPr/>
        <p:txBody>
          <a:bodyPr/>
          <a:lstStyle/>
          <a:p>
            <a:r>
              <a:rPr lang="en-US" altLang="zh-CN" dirty="0"/>
              <a:t>Solution 2 (</a:t>
            </a:r>
            <a:r>
              <a:rPr lang="en-US" altLang="zh-CN" dirty="0" err="1"/>
              <a:t>cont</a:t>
            </a:r>
            <a:r>
              <a:rPr lang="en-US" altLang="zh-CN" dirty="0"/>
              <a:t>)</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616F712E-6FE6-4069-AED8-8190B7571448}"/>
                  </a:ext>
                </a:extLst>
              </p:cNvPr>
              <p:cNvSpPr>
                <a:spLocks noGrp="1"/>
              </p:cNvSpPr>
              <p:nvPr>
                <p:ph idx="1"/>
              </p:nvPr>
            </p:nvSpPr>
            <p:spPr>
              <a:xfrm>
                <a:off x="119555" y="1855822"/>
                <a:ext cx="8496300" cy="1033849"/>
              </a:xfrm>
            </p:spPr>
            <p:txBody>
              <a:bodyPr/>
              <a:lstStyle/>
              <a:p>
                <a:r>
                  <a:rPr lang="en-US" altLang="zh-CN" dirty="0"/>
                  <a:t>(a) </a:t>
                </a:r>
                <a14:m>
                  <m:oMath xmlns:m="http://schemas.openxmlformats.org/officeDocument/2006/math">
                    <m:r>
                      <a:rPr lang="en-US" altLang="zh-CN" b="0" i="1" smtClean="0">
                        <a:solidFill>
                          <a:schemeClr val="tx1"/>
                        </a:solidFill>
                        <a:latin typeface="Cambria Math" panose="02040503050406030204" pitchFamily="18" charset="0"/>
                      </a:rPr>
                      <m:t>𝑖</m:t>
                    </m:r>
                    <m:r>
                      <a:rPr lang="en-US" altLang="zh-CN" b="0" i="1" smtClean="0">
                        <a:solidFill>
                          <a:schemeClr val="tx1"/>
                        </a:solidFill>
                        <a:latin typeface="Cambria Math" panose="02040503050406030204" pitchFamily="18" charset="0"/>
                      </a:rPr>
                      <m:t>≤</m:t>
                    </m:r>
                    <m:r>
                      <a:rPr lang="en-US" altLang="zh-CN" b="0" i="1" smtClean="0">
                        <a:solidFill>
                          <a:schemeClr val="tx1"/>
                        </a:solidFill>
                        <a:latin typeface="Cambria Math" panose="02040503050406030204" pitchFamily="18" charset="0"/>
                      </a:rPr>
                      <m:t>𝑘</m:t>
                    </m:r>
                    <m:r>
                      <a:rPr lang="en-US" altLang="zh-CN" b="0" i="1" smtClean="0">
                        <a:solidFill>
                          <a:schemeClr val="tx1"/>
                        </a:solidFill>
                        <a:latin typeface="Cambria Math" panose="02040503050406030204" pitchFamily="18" charset="0"/>
                      </a:rPr>
                      <m:t>≤</m:t>
                    </m:r>
                    <m:r>
                      <a:rPr lang="en-US" altLang="zh-CN" b="0" i="1" smtClean="0">
                        <a:solidFill>
                          <a:schemeClr val="tx1"/>
                        </a:solidFill>
                        <a:latin typeface="Cambria Math" panose="02040503050406030204" pitchFamily="18" charset="0"/>
                      </a:rPr>
                      <m:t>𝑗</m:t>
                    </m:r>
                  </m:oMath>
                </a14:m>
                <a:r>
                  <a:rPr lang="en-US" altLang="zh-CN" dirty="0">
                    <a:solidFill>
                      <a:schemeClr val="tx1"/>
                    </a:solidFill>
                  </a:rPr>
                  <a:t>: </a:t>
                </a:r>
                <a14:m>
                  <m:oMath xmlns:m="http://schemas.openxmlformats.org/officeDocument/2006/math">
                    <m:func>
                      <m:funcPr>
                        <m:ctrlPr>
                          <a:rPr lang="en-US" altLang="zh-CN" i="1" smtClean="0">
                            <a:solidFill>
                              <a:srgbClr val="FF0000"/>
                            </a:solidFill>
                            <a:latin typeface="Cambria Math" panose="02040503050406030204" pitchFamily="18" charset="0"/>
                          </a:rPr>
                        </m:ctrlPr>
                      </m:funcPr>
                      <m:fName>
                        <m:r>
                          <m:rPr>
                            <m:sty m:val="p"/>
                          </m:rPr>
                          <a:rPr lang="en-US" altLang="zh-CN" b="0" i="0" smtClean="0">
                            <a:solidFill>
                              <a:srgbClr val="FF0000"/>
                            </a:solidFill>
                            <a:latin typeface="Cambria Math" panose="02040503050406030204" pitchFamily="18" charset="0"/>
                          </a:rPr>
                          <m:t>Pr</m:t>
                        </m:r>
                      </m:fName>
                      <m:e>
                        <m:d>
                          <m:dPr>
                            <m:begChr m:val="["/>
                            <m:endChr m:val="]"/>
                            <m:ctrlPr>
                              <a:rPr lang="en-US" altLang="zh-CN" i="1" smtClean="0">
                                <a:solidFill>
                                  <a:srgbClr val="FF0000"/>
                                </a:solidFill>
                                <a:latin typeface="Cambria Math" panose="02040503050406030204" pitchFamily="18" charset="0"/>
                              </a:rPr>
                            </m:ctrlPr>
                          </m:dPr>
                          <m:e>
                            <m:sSub>
                              <m:sSubPr>
                                <m:ctrlPr>
                                  <a:rPr lang="en-US" altLang="zh-CN" i="1" smtClean="0">
                                    <a:solidFill>
                                      <a:srgbClr val="FF0000"/>
                                    </a:solidFill>
                                    <a:latin typeface="Cambria Math" panose="02040503050406030204" pitchFamily="18" charset="0"/>
                                  </a:rPr>
                                </m:ctrlPr>
                              </m:sSubPr>
                              <m:e>
                                <m:r>
                                  <a:rPr lang="en-US" altLang="zh-CN" b="0" i="1" smtClean="0">
                                    <a:solidFill>
                                      <a:srgbClr val="FF0000"/>
                                    </a:solidFill>
                                    <a:latin typeface="Cambria Math" panose="02040503050406030204" pitchFamily="18" charset="0"/>
                                  </a:rPr>
                                  <m:t>𝑋</m:t>
                                </m:r>
                              </m:e>
                              <m:sub>
                                <m:r>
                                  <a:rPr lang="en-US" altLang="zh-CN" b="0" i="1" smtClean="0">
                                    <a:solidFill>
                                      <a:srgbClr val="FF0000"/>
                                    </a:solidFill>
                                    <a:latin typeface="Cambria Math" panose="02040503050406030204" pitchFamily="18" charset="0"/>
                                  </a:rPr>
                                  <m:t>𝑖𝑗</m:t>
                                </m:r>
                              </m:sub>
                            </m:sSub>
                            <m:r>
                              <a:rPr lang="en-US" altLang="zh-CN" b="0" i="1" smtClean="0">
                                <a:solidFill>
                                  <a:srgbClr val="FF0000"/>
                                </a:solidFill>
                                <a:latin typeface="Cambria Math" panose="02040503050406030204" pitchFamily="18" charset="0"/>
                              </a:rPr>
                              <m:t>=1</m:t>
                            </m:r>
                          </m:e>
                        </m:d>
                      </m:e>
                    </m:func>
                    <m:r>
                      <a:rPr lang="en-US" altLang="zh-CN" b="0" i="1" smtClean="0">
                        <a:solidFill>
                          <a:srgbClr val="FF0000"/>
                        </a:solidFill>
                        <a:latin typeface="Cambria Math" panose="02040503050406030204" pitchFamily="18" charset="0"/>
                      </a:rPr>
                      <m:t>=</m:t>
                    </m:r>
                    <m:f>
                      <m:fPr>
                        <m:type m:val="lin"/>
                        <m:ctrlPr>
                          <a:rPr lang="en-US" altLang="zh-CN" i="1" smtClean="0">
                            <a:solidFill>
                              <a:srgbClr val="FF0000"/>
                            </a:solidFill>
                            <a:latin typeface="Cambria Math" panose="02040503050406030204" pitchFamily="18" charset="0"/>
                          </a:rPr>
                        </m:ctrlPr>
                      </m:fPr>
                      <m:num>
                        <m:r>
                          <a:rPr lang="en-US" altLang="zh-CN" b="0" i="1" smtClean="0">
                            <a:solidFill>
                              <a:srgbClr val="FF0000"/>
                            </a:solidFill>
                            <a:latin typeface="Cambria Math" panose="02040503050406030204" pitchFamily="18" charset="0"/>
                          </a:rPr>
                          <m:t>2</m:t>
                        </m:r>
                      </m:num>
                      <m:den>
                        <m:r>
                          <a:rPr lang="en-US" altLang="zh-CN" b="0" i="1" smtClean="0">
                            <a:solidFill>
                              <a:srgbClr val="FF0000"/>
                            </a:solidFill>
                            <a:latin typeface="Cambria Math" panose="02040503050406030204" pitchFamily="18" charset="0"/>
                          </a:rPr>
                          <m:t>(</m:t>
                        </m:r>
                        <m:r>
                          <a:rPr lang="en-US" altLang="zh-CN" b="0" i="1" smtClean="0">
                            <a:solidFill>
                              <a:srgbClr val="FF0000"/>
                            </a:solidFill>
                            <a:latin typeface="Cambria Math" panose="02040503050406030204" pitchFamily="18" charset="0"/>
                          </a:rPr>
                          <m:t>𝑗</m:t>
                        </m:r>
                        <m:r>
                          <a:rPr lang="en-US" altLang="zh-CN" b="0" i="1" smtClean="0">
                            <a:solidFill>
                              <a:srgbClr val="FF0000"/>
                            </a:solidFill>
                            <a:latin typeface="Cambria Math" panose="02040503050406030204" pitchFamily="18" charset="0"/>
                          </a:rPr>
                          <m:t>−</m:t>
                        </m:r>
                        <m:r>
                          <a:rPr lang="en-US" altLang="zh-CN" b="0" i="1" smtClean="0">
                            <a:solidFill>
                              <a:srgbClr val="FF0000"/>
                            </a:solidFill>
                            <a:latin typeface="Cambria Math" panose="02040503050406030204" pitchFamily="18" charset="0"/>
                          </a:rPr>
                          <m:t>𝑖</m:t>
                        </m:r>
                        <m:r>
                          <a:rPr lang="en-US" altLang="zh-CN" b="0" i="1" smtClean="0">
                            <a:solidFill>
                              <a:srgbClr val="FF0000"/>
                            </a:solidFill>
                            <a:latin typeface="Cambria Math" panose="02040503050406030204" pitchFamily="18" charset="0"/>
                          </a:rPr>
                          <m:t>+1)</m:t>
                        </m:r>
                      </m:den>
                    </m:f>
                  </m:oMath>
                </a14:m>
                <a:r>
                  <a:rPr lang="en-US" altLang="zh-CN" dirty="0">
                    <a:solidFill>
                      <a:srgbClr val="0070C0"/>
                    </a:solidFill>
                  </a:rPr>
                  <a:t>.</a:t>
                </a:r>
              </a:p>
              <a:p>
                <a:r>
                  <a:rPr lang="en-US" altLang="zh-CN" dirty="0"/>
                  <a:t>(b) </a:t>
                </a:r>
                <a14:m>
                  <m:oMath xmlns:m="http://schemas.openxmlformats.org/officeDocument/2006/math">
                    <m:r>
                      <a:rPr lang="en-US" altLang="zh-CN" i="1">
                        <a:latin typeface="Cambria Math" panose="02040503050406030204" pitchFamily="18" charset="0"/>
                      </a:rPr>
                      <m:t>𝑖</m:t>
                    </m:r>
                    <m:r>
                      <a:rPr lang="en-US" altLang="zh-CN" b="0" i="1" smtClean="0">
                        <a:latin typeface="Cambria Math" panose="02040503050406030204" pitchFamily="18" charset="0"/>
                      </a:rPr>
                      <m:t>&lt;</m:t>
                    </m:r>
                    <m:r>
                      <a:rPr lang="en-US" altLang="zh-CN" b="0" i="1" smtClean="0">
                        <a:latin typeface="Cambria Math" panose="02040503050406030204" pitchFamily="18" charset="0"/>
                      </a:rPr>
                      <m:t>𝑗</m:t>
                    </m:r>
                    <m:r>
                      <a:rPr lang="en-US" altLang="zh-CN" b="0" i="1" smtClean="0">
                        <a:latin typeface="Cambria Math" panose="02040503050406030204" pitchFamily="18" charset="0"/>
                      </a:rPr>
                      <m:t>&lt;</m:t>
                    </m:r>
                    <m:r>
                      <a:rPr lang="en-US" altLang="zh-CN" b="0" i="1" smtClean="0">
                        <a:latin typeface="Cambria Math" panose="02040503050406030204" pitchFamily="18" charset="0"/>
                      </a:rPr>
                      <m:t>𝑘</m:t>
                    </m:r>
                  </m:oMath>
                </a14:m>
                <a:r>
                  <a:rPr lang="en-US" altLang="zh-CN" dirty="0"/>
                  <a:t>: </a:t>
                </a:r>
                <a14:m>
                  <m:oMath xmlns:m="http://schemas.openxmlformats.org/officeDocument/2006/math">
                    <m:func>
                      <m:funcPr>
                        <m:ctrlPr>
                          <a:rPr lang="en-US" altLang="zh-CN" i="1">
                            <a:solidFill>
                              <a:srgbClr val="FF0000"/>
                            </a:solidFill>
                            <a:latin typeface="Cambria Math" panose="02040503050406030204" pitchFamily="18" charset="0"/>
                          </a:rPr>
                        </m:ctrlPr>
                      </m:funcPr>
                      <m:fName>
                        <m:r>
                          <m:rPr>
                            <m:sty m:val="p"/>
                          </m:rPr>
                          <a:rPr lang="en-US" altLang="zh-CN">
                            <a:solidFill>
                              <a:srgbClr val="FF0000"/>
                            </a:solidFill>
                            <a:latin typeface="Cambria Math" panose="02040503050406030204" pitchFamily="18" charset="0"/>
                          </a:rPr>
                          <m:t>Pr</m:t>
                        </m:r>
                      </m:fName>
                      <m:e>
                        <m:d>
                          <m:dPr>
                            <m:begChr m:val="["/>
                            <m:endChr m:val="]"/>
                            <m:ctrlPr>
                              <a:rPr lang="en-US" altLang="zh-CN" i="1">
                                <a:solidFill>
                                  <a:srgbClr val="FF0000"/>
                                </a:solidFill>
                                <a:latin typeface="Cambria Math" panose="02040503050406030204" pitchFamily="18" charset="0"/>
                              </a:rPr>
                            </m:ctrlPr>
                          </m:dPr>
                          <m:e>
                            <m:sSub>
                              <m:sSubPr>
                                <m:ctrlPr>
                                  <a:rPr lang="en-US" altLang="zh-CN" i="1">
                                    <a:solidFill>
                                      <a:srgbClr val="FF0000"/>
                                    </a:solidFill>
                                    <a:latin typeface="Cambria Math" panose="02040503050406030204" pitchFamily="18" charset="0"/>
                                  </a:rPr>
                                </m:ctrlPr>
                              </m:sSubPr>
                              <m:e>
                                <m:r>
                                  <a:rPr lang="en-US" altLang="zh-CN" i="1">
                                    <a:solidFill>
                                      <a:srgbClr val="FF0000"/>
                                    </a:solidFill>
                                    <a:latin typeface="Cambria Math" panose="02040503050406030204" pitchFamily="18" charset="0"/>
                                  </a:rPr>
                                  <m:t>𝑋</m:t>
                                </m:r>
                              </m:e>
                              <m:sub>
                                <m:r>
                                  <a:rPr lang="en-US" altLang="zh-CN" i="1">
                                    <a:solidFill>
                                      <a:srgbClr val="FF0000"/>
                                    </a:solidFill>
                                    <a:latin typeface="Cambria Math" panose="02040503050406030204" pitchFamily="18" charset="0"/>
                                  </a:rPr>
                                  <m:t>𝑖𝑗</m:t>
                                </m:r>
                              </m:sub>
                            </m:sSub>
                            <m:r>
                              <a:rPr lang="en-US" altLang="zh-CN" i="1">
                                <a:solidFill>
                                  <a:srgbClr val="FF0000"/>
                                </a:solidFill>
                                <a:latin typeface="Cambria Math" panose="02040503050406030204" pitchFamily="18" charset="0"/>
                              </a:rPr>
                              <m:t>=1</m:t>
                            </m:r>
                          </m:e>
                        </m:d>
                      </m:e>
                    </m:func>
                    <m:r>
                      <a:rPr lang="en-US" altLang="zh-CN" i="1">
                        <a:solidFill>
                          <a:srgbClr val="FF0000"/>
                        </a:solidFill>
                        <a:latin typeface="Cambria Math" panose="02040503050406030204" pitchFamily="18" charset="0"/>
                      </a:rPr>
                      <m:t>=</m:t>
                    </m:r>
                    <m:f>
                      <m:fPr>
                        <m:type m:val="lin"/>
                        <m:ctrlPr>
                          <a:rPr lang="en-US" altLang="zh-CN" i="1">
                            <a:solidFill>
                              <a:srgbClr val="FF0000"/>
                            </a:solidFill>
                            <a:latin typeface="Cambria Math" panose="02040503050406030204" pitchFamily="18" charset="0"/>
                          </a:rPr>
                        </m:ctrlPr>
                      </m:fPr>
                      <m:num>
                        <m:r>
                          <a:rPr lang="en-US" altLang="zh-CN" i="1">
                            <a:solidFill>
                              <a:srgbClr val="FF0000"/>
                            </a:solidFill>
                            <a:latin typeface="Cambria Math" panose="02040503050406030204" pitchFamily="18" charset="0"/>
                          </a:rPr>
                          <m:t>2</m:t>
                        </m:r>
                      </m:num>
                      <m:den>
                        <m:r>
                          <a:rPr lang="en-US" altLang="zh-CN" b="0" i="1" smtClean="0">
                            <a:solidFill>
                              <a:srgbClr val="FF0000"/>
                            </a:solidFill>
                            <a:latin typeface="Cambria Math" panose="02040503050406030204" pitchFamily="18" charset="0"/>
                          </a:rPr>
                          <m:t>(</m:t>
                        </m:r>
                        <m:r>
                          <a:rPr lang="en-US" altLang="zh-CN" b="0" i="1" smtClean="0">
                            <a:solidFill>
                              <a:srgbClr val="FF0000"/>
                            </a:solidFill>
                            <a:latin typeface="Cambria Math" panose="02040503050406030204" pitchFamily="18" charset="0"/>
                          </a:rPr>
                          <m:t>𝑘</m:t>
                        </m:r>
                        <m:r>
                          <a:rPr lang="en-US" altLang="zh-CN" i="1">
                            <a:solidFill>
                              <a:srgbClr val="FF0000"/>
                            </a:solidFill>
                            <a:latin typeface="Cambria Math" panose="02040503050406030204" pitchFamily="18" charset="0"/>
                          </a:rPr>
                          <m:t>−</m:t>
                        </m:r>
                        <m:r>
                          <a:rPr lang="en-US" altLang="zh-CN" b="0" i="1" smtClean="0">
                            <a:solidFill>
                              <a:srgbClr val="FF0000"/>
                            </a:solidFill>
                            <a:latin typeface="Cambria Math" panose="02040503050406030204" pitchFamily="18" charset="0"/>
                          </a:rPr>
                          <m:t>𝑖</m:t>
                        </m:r>
                        <m:r>
                          <a:rPr lang="en-US" altLang="zh-CN" i="1">
                            <a:solidFill>
                              <a:srgbClr val="FF0000"/>
                            </a:solidFill>
                            <a:latin typeface="Cambria Math" panose="02040503050406030204" pitchFamily="18" charset="0"/>
                          </a:rPr>
                          <m:t>+1</m:t>
                        </m:r>
                        <m:r>
                          <a:rPr lang="en-US" altLang="zh-CN" b="0" i="1" smtClean="0">
                            <a:solidFill>
                              <a:srgbClr val="FF0000"/>
                            </a:solidFill>
                            <a:latin typeface="Cambria Math" panose="02040503050406030204" pitchFamily="18" charset="0"/>
                          </a:rPr>
                          <m:t>)</m:t>
                        </m:r>
                      </m:den>
                    </m:f>
                  </m:oMath>
                </a14:m>
                <a:r>
                  <a:rPr lang="en-US" altLang="zh-CN" dirty="0">
                    <a:solidFill>
                      <a:srgbClr val="0070C0"/>
                    </a:solidFill>
                  </a:rPr>
                  <a:t>.</a:t>
                </a:r>
              </a:p>
            </p:txBody>
          </p:sp>
        </mc:Choice>
        <mc:Fallback xmlns="">
          <p:sp>
            <p:nvSpPr>
              <p:cNvPr id="3" name="内容占位符 2">
                <a:extLst>
                  <a:ext uri="{FF2B5EF4-FFF2-40B4-BE49-F238E27FC236}">
                    <a16:creationId xmlns:a16="http://schemas.microsoft.com/office/drawing/2014/main" id="{616F712E-6FE6-4069-AED8-8190B7571448}"/>
                  </a:ext>
                </a:extLst>
              </p:cNvPr>
              <p:cNvSpPr>
                <a:spLocks noGrp="1" noRot="1" noChangeAspect="1" noMove="1" noResize="1" noEditPoints="1" noAdjustHandles="1" noChangeArrowheads="1" noChangeShapeType="1" noTextEdit="1"/>
              </p:cNvSpPr>
              <p:nvPr>
                <p:ph idx="1"/>
              </p:nvPr>
            </p:nvSpPr>
            <p:spPr>
              <a:xfrm>
                <a:off x="119555" y="1855822"/>
                <a:ext cx="8496300" cy="1033849"/>
              </a:xfrm>
              <a:blipFill>
                <a:blip r:embed="rId3"/>
                <a:stretch>
                  <a:fillRect l="-933" t="-48235" b="-73529"/>
                </a:stretch>
              </a:blipFill>
            </p:spPr>
            <p:txBody>
              <a:bodyPr/>
              <a:lstStyle/>
              <a:p>
                <a:r>
                  <a:rPr lang="en-US">
                    <a:noFill/>
                  </a:rPr>
                  <a:t> </a:t>
                </a:r>
              </a:p>
            </p:txBody>
          </p:sp>
        </mc:Fallback>
      </mc:AlternateContent>
      <p:sp>
        <p:nvSpPr>
          <p:cNvPr id="4" name="灯片编号占位符 3">
            <a:extLst>
              <a:ext uri="{FF2B5EF4-FFF2-40B4-BE49-F238E27FC236}">
                <a16:creationId xmlns:a16="http://schemas.microsoft.com/office/drawing/2014/main" id="{E11F8777-61BA-4A8B-9EA3-B7CCAE7E1F2C}"/>
              </a:ext>
            </a:extLst>
          </p:cNvPr>
          <p:cNvSpPr>
            <a:spLocks noGrp="1"/>
          </p:cNvSpPr>
          <p:nvPr>
            <p:ph type="sldNum" sz="quarter" idx="10"/>
          </p:nvPr>
        </p:nvSpPr>
        <p:spPr/>
        <p:txBody>
          <a:bodyPr/>
          <a:lstStyle/>
          <a:p>
            <a:fld id="{2783EFA4-6284-4AB8-B3E7-5E7F2FB51AB8}" type="slidenum">
              <a:rPr lang="en-US" altLang="en-US" smtClean="0"/>
              <a:pPr/>
              <a:t>8</a:t>
            </a:fld>
            <a:endParaRPr lang="en-US" altLang="en-US" sz="1400"/>
          </a:p>
        </p:txBody>
      </p:sp>
      <mc:AlternateContent xmlns:mc="http://schemas.openxmlformats.org/markup-compatibility/2006" xmlns:a14="http://schemas.microsoft.com/office/drawing/2010/main">
        <mc:Choice Requires="a14">
          <p:sp>
            <p:nvSpPr>
              <p:cNvPr id="5" name="TextBox 4"/>
              <p:cNvSpPr txBox="1"/>
              <p:nvPr/>
            </p:nvSpPr>
            <p:spPr>
              <a:xfrm>
                <a:off x="119555" y="3016328"/>
                <a:ext cx="8560676" cy="3689664"/>
              </a:xfrm>
              <a:prstGeom prst="rect">
                <a:avLst/>
              </a:prstGeom>
              <a:noFill/>
            </p:spPr>
            <p:txBody>
              <a:bodyPr wrap="square" rtlCol="0">
                <a:spAutoFit/>
              </a:bodyPr>
              <a:lstStyle/>
              <a:p>
                <a:pPr lvl="0" eaLnBrk="1" hangingPunct="1">
                  <a:spcBef>
                    <a:spcPts val="1200"/>
                  </a:spcBef>
                  <a:spcAft>
                    <a:spcPts val="0"/>
                  </a:spcAft>
                  <a:buClr>
                    <a:srgbClr val="003399"/>
                  </a:buClr>
                  <a:buSzPct val="50000"/>
                </a:pPr>
                <a:r>
                  <a:rPr lang="en-US" altLang="zh-CN" sz="2200" b="1" kern="0" dirty="0">
                    <a:solidFill>
                      <a:srgbClr val="CC0000">
                        <a:lumMod val="75000"/>
                      </a:srgbClr>
                    </a:solidFill>
                    <a:latin typeface="Calibri" panose="020F0502020204030204" pitchFamily="34" charset="0"/>
                  </a:rPr>
                  <a:t>(c) </a:t>
                </a:r>
                <a14:m>
                  <m:oMath xmlns:m="http://schemas.openxmlformats.org/officeDocument/2006/math">
                    <m:r>
                      <a:rPr lang="en-US" altLang="zh-CN" sz="2200" b="1" kern="0">
                        <a:solidFill>
                          <a:srgbClr val="CC0000">
                            <a:lumMod val="75000"/>
                          </a:srgbClr>
                        </a:solidFill>
                        <a:latin typeface="Cambria Math" panose="02040503050406030204" pitchFamily="18" charset="0"/>
                      </a:rPr>
                      <m:t>𝑘</m:t>
                    </m:r>
                    <m:r>
                      <a:rPr lang="en-US" altLang="zh-CN" sz="2200" b="1" kern="0">
                        <a:solidFill>
                          <a:srgbClr val="CC0000">
                            <a:lumMod val="75000"/>
                          </a:srgbClr>
                        </a:solidFill>
                        <a:latin typeface="Cambria Math" panose="02040503050406030204" pitchFamily="18" charset="0"/>
                      </a:rPr>
                      <m:t>&lt;</m:t>
                    </m:r>
                    <m:r>
                      <a:rPr lang="en-US" altLang="zh-CN" sz="2200" b="1" kern="0">
                        <a:solidFill>
                          <a:srgbClr val="CC0000">
                            <a:lumMod val="75000"/>
                          </a:srgbClr>
                        </a:solidFill>
                        <a:latin typeface="Cambria Math" panose="02040503050406030204" pitchFamily="18" charset="0"/>
                      </a:rPr>
                      <m:t>𝑖</m:t>
                    </m:r>
                    <m:r>
                      <a:rPr lang="en-US" altLang="zh-CN" sz="2200" b="1" kern="0">
                        <a:solidFill>
                          <a:srgbClr val="CC0000">
                            <a:lumMod val="75000"/>
                          </a:srgbClr>
                        </a:solidFill>
                        <a:latin typeface="Cambria Math" panose="02040503050406030204" pitchFamily="18" charset="0"/>
                      </a:rPr>
                      <m:t>&lt;</m:t>
                    </m:r>
                    <m:r>
                      <a:rPr lang="en-US" altLang="zh-CN" sz="2200" b="1" kern="0">
                        <a:solidFill>
                          <a:srgbClr val="CC0000">
                            <a:lumMod val="75000"/>
                          </a:srgbClr>
                        </a:solidFill>
                        <a:latin typeface="Cambria Math" panose="02040503050406030204" pitchFamily="18" charset="0"/>
                      </a:rPr>
                      <m:t>𝑗</m:t>
                    </m:r>
                  </m:oMath>
                </a14:m>
                <a:r>
                  <a:rPr lang="en-US" altLang="zh-CN" sz="2200" b="1" kern="0" dirty="0">
                    <a:solidFill>
                      <a:srgbClr val="CC0000">
                        <a:lumMod val="75000"/>
                      </a:srgbClr>
                    </a:solidFill>
                    <a:latin typeface="Calibri" panose="020F0502020204030204" pitchFamily="34" charset="0"/>
                  </a:rPr>
                  <a:t>: Let</a:t>
                </a:r>
                <a14:m>
                  <m:oMath xmlns:m="http://schemas.openxmlformats.org/officeDocument/2006/math">
                    <m:r>
                      <a:rPr lang="en-US" altLang="zh-CN" sz="2200" b="1" kern="0" dirty="0">
                        <a:solidFill>
                          <a:srgbClr val="CC0000">
                            <a:lumMod val="75000"/>
                          </a:srgbClr>
                        </a:solidFill>
                        <a:latin typeface="Cambria Math" panose="02040503050406030204" pitchFamily="18" charset="0"/>
                      </a:rPr>
                      <m:t> </m:t>
                    </m:r>
                    <m:sSub>
                      <m:sSubPr>
                        <m:ctrlPr>
                          <a:rPr lang="en-US" altLang="zh-CN" sz="2200" b="1" i="1" kern="0" dirty="0">
                            <a:solidFill>
                              <a:srgbClr val="CC0000">
                                <a:lumMod val="75000"/>
                              </a:srgbClr>
                            </a:solidFill>
                            <a:latin typeface="Cambria Math" panose="02040503050406030204" pitchFamily="18" charset="0"/>
                          </a:rPr>
                        </m:ctrlPr>
                      </m:sSubPr>
                      <m:e>
                        <m:r>
                          <a:rPr lang="en-US" altLang="zh-CN" sz="2200" b="1" kern="0" dirty="0">
                            <a:solidFill>
                              <a:srgbClr val="CC0000">
                                <a:lumMod val="75000"/>
                              </a:srgbClr>
                            </a:solidFill>
                            <a:latin typeface="Cambria Math" panose="02040503050406030204" pitchFamily="18" charset="0"/>
                          </a:rPr>
                          <m:t>𝑧</m:t>
                        </m:r>
                      </m:e>
                      <m:sub>
                        <m:r>
                          <a:rPr lang="en-US" altLang="zh-CN" sz="2200" b="1" kern="0" dirty="0">
                            <a:solidFill>
                              <a:srgbClr val="CC0000">
                                <a:lumMod val="75000"/>
                              </a:srgbClr>
                            </a:solidFill>
                            <a:latin typeface="Cambria Math" panose="02040503050406030204" pitchFamily="18" charset="0"/>
                          </a:rPr>
                          <m:t>𝑡</m:t>
                        </m:r>
                      </m:sub>
                    </m:sSub>
                  </m:oMath>
                </a14:m>
                <a:r>
                  <a:rPr lang="en-US" altLang="zh-CN" sz="2200" b="1" kern="0" dirty="0">
                    <a:solidFill>
                      <a:srgbClr val="CC0000">
                        <a:lumMod val="75000"/>
                      </a:srgbClr>
                    </a:solidFill>
                    <a:latin typeface="Calibri" panose="020F0502020204030204" pitchFamily="34" charset="0"/>
                  </a:rPr>
                  <a:t> be the first pivot chosen in </a:t>
                </a:r>
                <a14:m>
                  <m:oMath xmlns:m="http://schemas.openxmlformats.org/officeDocument/2006/math">
                    <m:r>
                      <a:rPr lang="en-US" altLang="zh-CN" sz="2200" i="1" kern="0">
                        <a:solidFill>
                          <a:srgbClr val="CC0000">
                            <a:lumMod val="75000"/>
                          </a:srgbClr>
                        </a:solidFill>
                        <a:latin typeface="Cambria Math" panose="02040503050406030204" pitchFamily="18" charset="0"/>
                      </a:rPr>
                      <m:t>{</m:t>
                    </m:r>
                    <m:sSub>
                      <m:sSubPr>
                        <m:ctrlPr>
                          <a:rPr lang="en-US" altLang="zh-CN" sz="2200" i="1" kern="0">
                            <a:solidFill>
                              <a:srgbClr val="CC0000">
                                <a:lumMod val="75000"/>
                              </a:srgbClr>
                            </a:solidFill>
                            <a:latin typeface="Cambria Math" panose="02040503050406030204" pitchFamily="18" charset="0"/>
                          </a:rPr>
                        </m:ctrlPr>
                      </m:sSubPr>
                      <m:e>
                        <m:r>
                          <a:rPr lang="en-US" altLang="zh-CN" sz="2200" i="1" kern="0">
                            <a:solidFill>
                              <a:srgbClr val="CC0000">
                                <a:lumMod val="75000"/>
                              </a:srgbClr>
                            </a:solidFill>
                            <a:latin typeface="Cambria Math" panose="02040503050406030204" pitchFamily="18" charset="0"/>
                          </a:rPr>
                          <m:t>𝑧</m:t>
                        </m:r>
                      </m:e>
                      <m:sub>
                        <m:r>
                          <a:rPr lang="en-US" altLang="zh-CN" sz="2200" i="1" kern="0">
                            <a:solidFill>
                              <a:srgbClr val="CC0000">
                                <a:lumMod val="75000"/>
                              </a:srgbClr>
                            </a:solidFill>
                            <a:latin typeface="Cambria Math" panose="02040503050406030204" pitchFamily="18" charset="0"/>
                          </a:rPr>
                          <m:t>𝑘</m:t>
                        </m:r>
                      </m:sub>
                    </m:sSub>
                    <m:r>
                      <a:rPr lang="en-US" altLang="zh-CN" sz="2200" i="1" kern="0">
                        <a:solidFill>
                          <a:srgbClr val="CC0000">
                            <a:lumMod val="75000"/>
                          </a:srgbClr>
                        </a:solidFill>
                        <a:latin typeface="Cambria Math" panose="02040503050406030204" pitchFamily="18" charset="0"/>
                      </a:rPr>
                      <m:t>,⋯,</m:t>
                    </m:r>
                    <m:sSub>
                      <m:sSubPr>
                        <m:ctrlPr>
                          <a:rPr lang="en-US" altLang="zh-CN" sz="2200" i="1" kern="0">
                            <a:solidFill>
                              <a:srgbClr val="CC0000">
                                <a:lumMod val="75000"/>
                              </a:srgbClr>
                            </a:solidFill>
                            <a:latin typeface="Cambria Math" panose="02040503050406030204" pitchFamily="18" charset="0"/>
                          </a:rPr>
                        </m:ctrlPr>
                      </m:sSubPr>
                      <m:e>
                        <m:r>
                          <a:rPr lang="en-US" altLang="zh-CN" sz="2200" i="1" kern="0">
                            <a:solidFill>
                              <a:srgbClr val="CC0000">
                                <a:lumMod val="75000"/>
                              </a:srgbClr>
                            </a:solidFill>
                            <a:latin typeface="Cambria Math" panose="02040503050406030204" pitchFamily="18" charset="0"/>
                          </a:rPr>
                          <m:t>𝑧</m:t>
                        </m:r>
                      </m:e>
                      <m:sub>
                        <m:r>
                          <a:rPr lang="en-US" altLang="zh-CN" sz="2200" i="1" kern="0">
                            <a:solidFill>
                              <a:srgbClr val="CC0000">
                                <a:lumMod val="75000"/>
                              </a:srgbClr>
                            </a:solidFill>
                            <a:latin typeface="Cambria Math" panose="02040503050406030204" pitchFamily="18" charset="0"/>
                          </a:rPr>
                          <m:t>𝑖</m:t>
                        </m:r>
                      </m:sub>
                    </m:sSub>
                    <m:r>
                      <a:rPr lang="en-US" altLang="zh-CN" sz="2200" i="1" kern="0">
                        <a:solidFill>
                          <a:srgbClr val="CC0000">
                            <a:lumMod val="75000"/>
                          </a:srgbClr>
                        </a:solidFill>
                        <a:latin typeface="Cambria Math" panose="02040503050406030204" pitchFamily="18" charset="0"/>
                      </a:rPr>
                      <m:t>,⋯,</m:t>
                    </m:r>
                    <m:sSub>
                      <m:sSubPr>
                        <m:ctrlPr>
                          <a:rPr lang="en-US" altLang="zh-CN" sz="2200" i="1" kern="0">
                            <a:solidFill>
                              <a:srgbClr val="CC0000">
                                <a:lumMod val="75000"/>
                              </a:srgbClr>
                            </a:solidFill>
                            <a:latin typeface="Cambria Math" panose="02040503050406030204" pitchFamily="18" charset="0"/>
                          </a:rPr>
                        </m:ctrlPr>
                      </m:sSubPr>
                      <m:e>
                        <m:r>
                          <a:rPr lang="en-US" altLang="zh-CN" sz="2200" i="1" kern="0">
                            <a:solidFill>
                              <a:srgbClr val="CC0000">
                                <a:lumMod val="75000"/>
                              </a:srgbClr>
                            </a:solidFill>
                            <a:latin typeface="Cambria Math" panose="02040503050406030204" pitchFamily="18" charset="0"/>
                          </a:rPr>
                          <m:t>𝑧</m:t>
                        </m:r>
                      </m:e>
                      <m:sub>
                        <m:r>
                          <a:rPr lang="en-US" altLang="zh-CN" sz="2200" i="1" kern="0">
                            <a:solidFill>
                              <a:srgbClr val="CC0000">
                                <a:lumMod val="75000"/>
                              </a:srgbClr>
                            </a:solidFill>
                            <a:latin typeface="Cambria Math" panose="02040503050406030204" pitchFamily="18" charset="0"/>
                          </a:rPr>
                          <m:t>𝑗</m:t>
                        </m:r>
                      </m:sub>
                    </m:sSub>
                    <m:r>
                      <a:rPr lang="en-US" altLang="zh-CN" sz="2200" i="1" kern="0">
                        <a:solidFill>
                          <a:srgbClr val="CC0000">
                            <a:lumMod val="75000"/>
                          </a:srgbClr>
                        </a:solidFill>
                        <a:latin typeface="Cambria Math" panose="02040503050406030204" pitchFamily="18" charset="0"/>
                      </a:rPr>
                      <m:t>}</m:t>
                    </m:r>
                  </m:oMath>
                </a14:m>
                <a:r>
                  <a:rPr lang="en-US" altLang="zh-CN" sz="2200" kern="0" dirty="0">
                    <a:solidFill>
                      <a:srgbClr val="CC0000">
                        <a:lumMod val="75000"/>
                      </a:srgbClr>
                    </a:solidFill>
                    <a:latin typeface="Calibri" panose="020F0502020204030204" pitchFamily="34" charset="0"/>
                  </a:rPr>
                  <a:t>.</a:t>
                </a:r>
              </a:p>
              <a:p>
                <a:pPr marL="395288" lvl="2" eaLnBrk="1" hangingPunct="1">
                  <a:lnSpc>
                    <a:spcPts val="2600"/>
                  </a:lnSpc>
                  <a:spcBef>
                    <a:spcPts val="1200"/>
                  </a:spcBef>
                  <a:spcAft>
                    <a:spcPts val="600"/>
                  </a:spcAft>
                  <a:buClr>
                    <a:srgbClr val="000000"/>
                  </a:buClr>
                  <a:buSzPct val="80000"/>
                </a:pPr>
                <a:r>
                  <a:rPr lang="en-US" altLang="zh-CN" sz="2000" kern="0" dirty="0">
                    <a:solidFill>
                      <a:srgbClr val="003399"/>
                    </a:solidFill>
                    <a:latin typeface="Calibri" panose="020F0502020204030204" pitchFamily="34" charset="0"/>
                  </a:rPr>
                  <a:t>(</a:t>
                </a:r>
                <a:r>
                  <a:rPr lang="en-US" altLang="zh-CN" sz="2000" kern="0" dirty="0" err="1">
                    <a:solidFill>
                      <a:srgbClr val="003399"/>
                    </a:solidFill>
                    <a:latin typeface="Calibri" panose="020F0502020204030204" pitchFamily="34" charset="0"/>
                  </a:rPr>
                  <a:t>i</a:t>
                </a:r>
                <a:r>
                  <a:rPr lang="en-US" altLang="zh-CN" sz="2000" kern="0" dirty="0">
                    <a:solidFill>
                      <a:srgbClr val="003399"/>
                    </a:solidFill>
                    <a:latin typeface="Calibri" panose="020F0502020204030204" pitchFamily="34" charset="0"/>
                  </a:rPr>
                  <a:t>) If </a:t>
                </a:r>
                <a14:m>
                  <m:oMath xmlns:m="http://schemas.openxmlformats.org/officeDocument/2006/math">
                    <m:r>
                      <a:rPr lang="en-US" altLang="zh-CN" sz="2000" i="1" kern="0" dirty="0">
                        <a:solidFill>
                          <a:srgbClr val="003399"/>
                        </a:solidFill>
                        <a:latin typeface="Cambria Math" panose="02040503050406030204" pitchFamily="18" charset="0"/>
                      </a:rPr>
                      <m:t>𝑡</m:t>
                    </m:r>
                    <m:r>
                      <a:rPr lang="en-US" altLang="zh-CN" sz="2000" i="1" kern="0" dirty="0">
                        <a:solidFill>
                          <a:srgbClr val="003399"/>
                        </a:solidFill>
                        <a:latin typeface="Cambria Math" panose="02040503050406030204" pitchFamily="18" charset="0"/>
                      </a:rPr>
                      <m:t>=</m:t>
                    </m:r>
                    <m:r>
                      <a:rPr lang="en-US" altLang="zh-CN" sz="2000" i="1" kern="0" dirty="0" err="1">
                        <a:solidFill>
                          <a:srgbClr val="003399"/>
                        </a:solidFill>
                        <a:latin typeface="Cambria Math" panose="02040503050406030204" pitchFamily="18" charset="0"/>
                      </a:rPr>
                      <m:t>𝑖</m:t>
                    </m:r>
                    <m:r>
                      <a:rPr lang="en-US" altLang="zh-CN" sz="2000" i="1" kern="0" dirty="0">
                        <a:solidFill>
                          <a:srgbClr val="003399"/>
                        </a:solidFill>
                        <a:latin typeface="Cambria Math" panose="02040503050406030204" pitchFamily="18" charset="0"/>
                      </a:rPr>
                      <m:t> </m:t>
                    </m:r>
                  </m:oMath>
                </a14:m>
                <a:r>
                  <a:rPr lang="en-US" altLang="zh-CN" sz="2000" kern="0" dirty="0">
                    <a:solidFill>
                      <a:srgbClr val="003399"/>
                    </a:solidFill>
                    <a:latin typeface="Calibri" panose="020F0502020204030204" pitchFamily="34" charset="0"/>
                  </a:rPr>
                  <a:t>or </a:t>
                </a:r>
                <a14:m>
                  <m:oMath xmlns:m="http://schemas.openxmlformats.org/officeDocument/2006/math">
                    <m:r>
                      <a:rPr lang="en-US" altLang="zh-CN" sz="2000" i="1" kern="0" dirty="0">
                        <a:solidFill>
                          <a:srgbClr val="003399"/>
                        </a:solidFill>
                        <a:latin typeface="Cambria Math" panose="02040503050406030204" pitchFamily="18" charset="0"/>
                      </a:rPr>
                      <m:t>𝑡</m:t>
                    </m:r>
                    <m:r>
                      <a:rPr lang="en-US" altLang="zh-CN" sz="2000" i="1" kern="0" dirty="0">
                        <a:solidFill>
                          <a:srgbClr val="003399"/>
                        </a:solidFill>
                        <a:latin typeface="Cambria Math" panose="02040503050406030204" pitchFamily="18" charset="0"/>
                      </a:rPr>
                      <m:t>=</m:t>
                    </m:r>
                    <m:r>
                      <a:rPr lang="en-US" altLang="zh-CN" sz="2000" i="1" kern="0" dirty="0">
                        <a:solidFill>
                          <a:srgbClr val="003399"/>
                        </a:solidFill>
                        <a:latin typeface="Cambria Math" panose="02040503050406030204" pitchFamily="18" charset="0"/>
                      </a:rPr>
                      <m:t>𝑗</m:t>
                    </m:r>
                  </m:oMath>
                </a14:m>
                <a:r>
                  <a:rPr lang="en-US" altLang="zh-CN" sz="2000" kern="0" dirty="0">
                    <a:solidFill>
                      <a:srgbClr val="003399"/>
                    </a:solidFill>
                    <a:latin typeface="Calibri" panose="020F0502020204030204" pitchFamily="34" charset="0"/>
                  </a:rPr>
                  <a:t> then one of </a:t>
                </a:r>
                <a14:m>
                  <m:oMath xmlns:m="http://schemas.openxmlformats.org/officeDocument/2006/math">
                    <m:sSub>
                      <m:sSubPr>
                        <m:ctrlPr>
                          <a:rPr lang="en-US" altLang="zh-CN" sz="2000" i="1" kern="0">
                            <a:solidFill>
                              <a:srgbClr val="003399"/>
                            </a:solidFill>
                            <a:latin typeface="Cambria Math" panose="02040503050406030204" pitchFamily="18" charset="0"/>
                          </a:rPr>
                        </m:ctrlPr>
                      </m:sSubPr>
                      <m:e>
                        <m:r>
                          <a:rPr lang="en-US" altLang="zh-CN" sz="2000" i="1" kern="0">
                            <a:solidFill>
                              <a:srgbClr val="003399"/>
                            </a:solidFill>
                            <a:latin typeface="Cambria Math" panose="02040503050406030204" pitchFamily="18" charset="0"/>
                          </a:rPr>
                          <m:t>𝑧</m:t>
                        </m:r>
                      </m:e>
                      <m:sub>
                        <m:r>
                          <a:rPr lang="en-US" altLang="zh-CN" sz="2000" i="1" kern="0">
                            <a:solidFill>
                              <a:srgbClr val="003399"/>
                            </a:solidFill>
                            <a:latin typeface="Cambria Math" panose="02040503050406030204" pitchFamily="18" charset="0"/>
                          </a:rPr>
                          <m:t>𝑖</m:t>
                        </m:r>
                      </m:sub>
                    </m:sSub>
                    <m:r>
                      <a:rPr lang="en-US" altLang="zh-CN" sz="2000" i="1" kern="0">
                        <a:solidFill>
                          <a:srgbClr val="003399"/>
                        </a:solidFill>
                        <a:latin typeface="Cambria Math" panose="02040503050406030204" pitchFamily="18" charset="0"/>
                      </a:rPr>
                      <m:t>, </m:t>
                    </m:r>
                    <m:sSub>
                      <m:sSubPr>
                        <m:ctrlPr>
                          <a:rPr lang="en-US" altLang="zh-CN" sz="2000" i="1" kern="0">
                            <a:solidFill>
                              <a:srgbClr val="003399"/>
                            </a:solidFill>
                            <a:latin typeface="Cambria Math" panose="02040503050406030204" pitchFamily="18" charset="0"/>
                          </a:rPr>
                        </m:ctrlPr>
                      </m:sSubPr>
                      <m:e>
                        <m:r>
                          <a:rPr lang="en-US" altLang="zh-CN" sz="2000" i="1" kern="0">
                            <a:solidFill>
                              <a:srgbClr val="003399"/>
                            </a:solidFill>
                            <a:latin typeface="Cambria Math" panose="02040503050406030204" pitchFamily="18" charset="0"/>
                          </a:rPr>
                          <m:t>𝑧</m:t>
                        </m:r>
                      </m:e>
                      <m:sub>
                        <m:r>
                          <a:rPr lang="en-US" altLang="zh-CN" sz="2000" i="1" kern="0">
                            <a:solidFill>
                              <a:srgbClr val="003399"/>
                            </a:solidFill>
                            <a:latin typeface="Cambria Math" panose="02040503050406030204" pitchFamily="18" charset="0"/>
                          </a:rPr>
                          <m:t>𝑗</m:t>
                        </m:r>
                      </m:sub>
                    </m:sSub>
                  </m:oMath>
                </a14:m>
                <a:r>
                  <a:rPr lang="en-US" altLang="zh-CN" sz="2000" kern="0" dirty="0">
                    <a:solidFill>
                      <a:srgbClr val="003399"/>
                    </a:solidFill>
                    <a:latin typeface="Calibri" panose="020F0502020204030204" pitchFamily="34" charset="0"/>
                  </a:rPr>
                  <a:t> is the pivot and the other one is compared to that pivot by the partition procedure.</a:t>
                </a:r>
              </a:p>
              <a:p>
                <a:pPr marL="395288" lvl="2" eaLnBrk="1" hangingPunct="1">
                  <a:lnSpc>
                    <a:spcPts val="2600"/>
                  </a:lnSpc>
                  <a:spcBef>
                    <a:spcPts val="400"/>
                  </a:spcBef>
                  <a:spcAft>
                    <a:spcPts val="600"/>
                  </a:spcAft>
                  <a:buClr>
                    <a:srgbClr val="000000"/>
                  </a:buClr>
                  <a:buSzPct val="80000"/>
                </a:pPr>
                <a:r>
                  <a:rPr lang="en-US" altLang="zh-CN" sz="2000" kern="0" dirty="0">
                    <a:solidFill>
                      <a:srgbClr val="000000"/>
                    </a:solidFill>
                    <a:latin typeface="Calibri" panose="020F0502020204030204" pitchFamily="34" charset="0"/>
                  </a:rPr>
                  <a:t>(ii) If </a:t>
                </a:r>
                <a14:m>
                  <m:oMath xmlns:m="http://schemas.openxmlformats.org/officeDocument/2006/math">
                    <m:r>
                      <a:rPr lang="en-US" altLang="zh-CN" sz="2000" i="1" kern="0" dirty="0">
                        <a:solidFill>
                          <a:srgbClr val="000000"/>
                        </a:solidFill>
                        <a:latin typeface="Cambria Math" panose="02040503050406030204" pitchFamily="18" charset="0"/>
                      </a:rPr>
                      <m:t>𝑖</m:t>
                    </m:r>
                    <m:r>
                      <a:rPr lang="en-US" altLang="zh-CN" sz="2000" i="1" kern="0" dirty="0">
                        <a:solidFill>
                          <a:srgbClr val="000000"/>
                        </a:solidFill>
                        <a:latin typeface="Cambria Math" panose="02040503050406030204" pitchFamily="18" charset="0"/>
                      </a:rPr>
                      <m:t>&lt;</m:t>
                    </m:r>
                    <m:r>
                      <a:rPr lang="en-US" altLang="zh-CN" sz="2000" i="1" kern="0" dirty="0">
                        <a:solidFill>
                          <a:srgbClr val="000000"/>
                        </a:solidFill>
                        <a:latin typeface="Cambria Math" panose="02040503050406030204" pitchFamily="18" charset="0"/>
                      </a:rPr>
                      <m:t>𝑡</m:t>
                    </m:r>
                    <m:r>
                      <a:rPr lang="en-US" altLang="zh-CN" sz="2000" i="1" kern="0" dirty="0">
                        <a:solidFill>
                          <a:srgbClr val="000000"/>
                        </a:solidFill>
                        <a:latin typeface="Cambria Math" panose="02040503050406030204" pitchFamily="18" charset="0"/>
                      </a:rPr>
                      <m:t>&lt;</m:t>
                    </m:r>
                    <m:r>
                      <a:rPr lang="en-US" altLang="zh-CN" sz="2000" i="1" kern="0" dirty="0">
                        <a:solidFill>
                          <a:srgbClr val="000000"/>
                        </a:solidFill>
                        <a:latin typeface="Cambria Math" panose="02040503050406030204" pitchFamily="18" charset="0"/>
                      </a:rPr>
                      <m:t>𝑗</m:t>
                    </m:r>
                    <m:r>
                      <a:rPr lang="en-US" altLang="zh-CN" sz="2000" i="1" kern="0" dirty="0">
                        <a:solidFill>
                          <a:srgbClr val="000000"/>
                        </a:solidFill>
                        <a:latin typeface="Cambria Math" panose="02040503050406030204" pitchFamily="18" charset="0"/>
                      </a:rPr>
                      <m:t>,</m:t>
                    </m:r>
                  </m:oMath>
                </a14:m>
                <a:r>
                  <a:rPr lang="en-US" altLang="zh-CN" sz="2000" kern="0" dirty="0">
                    <a:solidFill>
                      <a:srgbClr val="000000"/>
                    </a:solidFill>
                    <a:latin typeface="Calibri" panose="020F0502020204030204" pitchFamily="34" charset="0"/>
                  </a:rPr>
                  <a:t> then, after partitioning around </a:t>
                </a:r>
                <a14:m>
                  <m:oMath xmlns:m="http://schemas.openxmlformats.org/officeDocument/2006/math">
                    <m:sSub>
                      <m:sSubPr>
                        <m:ctrlPr>
                          <a:rPr lang="en-US" altLang="zh-CN" sz="2000" i="1" kern="0" dirty="0">
                            <a:solidFill>
                              <a:srgbClr val="000000"/>
                            </a:solidFill>
                            <a:latin typeface="Cambria Math" panose="02040503050406030204" pitchFamily="18" charset="0"/>
                          </a:rPr>
                        </m:ctrlPr>
                      </m:sSubPr>
                      <m:e>
                        <m:r>
                          <a:rPr lang="en-US" altLang="zh-CN" sz="2000" i="1" kern="0" dirty="0">
                            <a:solidFill>
                              <a:srgbClr val="000000"/>
                            </a:solidFill>
                            <a:latin typeface="Cambria Math" panose="02040503050406030204" pitchFamily="18" charset="0"/>
                          </a:rPr>
                          <m:t>𝑧</m:t>
                        </m:r>
                      </m:e>
                      <m:sub>
                        <m:r>
                          <a:rPr lang="en-US" altLang="zh-CN" sz="2000" i="1" kern="0" dirty="0">
                            <a:solidFill>
                              <a:srgbClr val="000000"/>
                            </a:solidFill>
                            <a:latin typeface="Cambria Math" panose="02040503050406030204" pitchFamily="18" charset="0"/>
                          </a:rPr>
                          <m:t>𝑡</m:t>
                        </m:r>
                      </m:sub>
                    </m:sSub>
                  </m:oMath>
                </a14:m>
                <a:r>
                  <a:rPr lang="en-US" altLang="zh-CN" sz="2000" kern="0" dirty="0">
                    <a:solidFill>
                      <a:srgbClr val="000000"/>
                    </a:solidFill>
                    <a:latin typeface="Calibri" panose="020F0502020204030204" pitchFamily="34" charset="0"/>
                  </a:rPr>
                  <a:t>, the side containing </a:t>
                </a:r>
                <a14:m>
                  <m:oMath xmlns:m="http://schemas.openxmlformats.org/officeDocument/2006/math">
                    <m:sSub>
                      <m:sSubPr>
                        <m:ctrlPr>
                          <a:rPr lang="en-US" altLang="zh-CN" sz="2000" i="1" kern="0" dirty="0">
                            <a:solidFill>
                              <a:srgbClr val="000000"/>
                            </a:solidFill>
                            <a:latin typeface="Cambria Math" panose="02040503050406030204" pitchFamily="18" charset="0"/>
                          </a:rPr>
                        </m:ctrlPr>
                      </m:sSubPr>
                      <m:e>
                        <m:r>
                          <a:rPr lang="en-US" altLang="zh-CN" sz="2000" i="1" kern="0" dirty="0">
                            <a:solidFill>
                              <a:srgbClr val="000000"/>
                            </a:solidFill>
                            <a:latin typeface="Cambria Math" panose="02040503050406030204" pitchFamily="18" charset="0"/>
                          </a:rPr>
                          <m:t>𝑧</m:t>
                        </m:r>
                      </m:e>
                      <m:sub>
                        <m:r>
                          <a:rPr lang="en-US" altLang="zh-CN" sz="2000" i="1" kern="0" dirty="0">
                            <a:solidFill>
                              <a:srgbClr val="000000"/>
                            </a:solidFill>
                            <a:latin typeface="Cambria Math" panose="02040503050406030204" pitchFamily="18" charset="0"/>
                          </a:rPr>
                          <m:t>𝑗</m:t>
                        </m:r>
                      </m:sub>
                    </m:sSub>
                  </m:oMath>
                </a14:m>
                <a:r>
                  <a:rPr lang="en-US" altLang="zh-CN" sz="2000" kern="0" dirty="0">
                    <a:solidFill>
                      <a:srgbClr val="000000"/>
                    </a:solidFill>
                    <a:latin typeface="Calibri" panose="020F0502020204030204" pitchFamily="34" charset="0"/>
                  </a:rPr>
                  <a:t> is thrown away and </a:t>
                </a:r>
                <a14:m>
                  <m:oMath xmlns:m="http://schemas.openxmlformats.org/officeDocument/2006/math">
                    <m:sSub>
                      <m:sSubPr>
                        <m:ctrlPr>
                          <a:rPr lang="en-US" altLang="zh-CN" sz="2000" i="1" kern="0" dirty="0">
                            <a:solidFill>
                              <a:srgbClr val="000000"/>
                            </a:solidFill>
                            <a:latin typeface="Cambria Math" panose="02040503050406030204" pitchFamily="18" charset="0"/>
                          </a:rPr>
                        </m:ctrlPr>
                      </m:sSubPr>
                      <m:e>
                        <m:r>
                          <a:rPr lang="en-US" altLang="zh-CN" sz="2000" i="1" kern="0" dirty="0">
                            <a:solidFill>
                              <a:srgbClr val="000000"/>
                            </a:solidFill>
                            <a:latin typeface="Cambria Math" panose="02040503050406030204" pitchFamily="18" charset="0"/>
                          </a:rPr>
                          <m:t>𝑧</m:t>
                        </m:r>
                      </m:e>
                      <m:sub>
                        <m:r>
                          <a:rPr lang="en-US" altLang="zh-CN" sz="2000" i="1" kern="0" dirty="0">
                            <a:solidFill>
                              <a:srgbClr val="000000"/>
                            </a:solidFill>
                            <a:latin typeface="Cambria Math" panose="02040503050406030204" pitchFamily="18" charset="0"/>
                          </a:rPr>
                          <m:t>𝑗</m:t>
                        </m:r>
                      </m:sub>
                    </m:sSub>
                  </m:oMath>
                </a14:m>
                <a:r>
                  <a:rPr lang="en-US" altLang="zh-CN" sz="2000" kern="0" dirty="0">
                    <a:solidFill>
                      <a:srgbClr val="000000"/>
                    </a:solidFill>
                    <a:latin typeface="Calibri" panose="020F0502020204030204" pitchFamily="34" charset="0"/>
                  </a:rPr>
                  <a:t> is never used again </a:t>
                </a:r>
                <a14:m>
                  <m:oMath xmlns:m="http://schemas.openxmlformats.org/officeDocument/2006/math">
                    <m:groupChr>
                      <m:groupChrPr>
                        <m:chr m:val="⇒"/>
                        <m:vertJc m:val="bot"/>
                        <m:ctrlPr>
                          <a:rPr lang="en-US" altLang="zh-CN" sz="2000" i="1" kern="0" dirty="0">
                            <a:solidFill>
                              <a:srgbClr val="000000"/>
                            </a:solidFill>
                            <a:latin typeface="Cambria Math" panose="02040503050406030204" pitchFamily="18" charset="0"/>
                          </a:rPr>
                        </m:ctrlPr>
                      </m:groupChrPr>
                      <m:e/>
                    </m:groupChr>
                  </m:oMath>
                </a14:m>
                <a:r>
                  <a:rPr lang="en-US" altLang="zh-CN" sz="2000" kern="0" dirty="0">
                    <a:solidFill>
                      <a:srgbClr val="000000"/>
                    </a:solidFill>
                    <a:latin typeface="Calibri" panose="020F0502020204030204" pitchFamily="34" charset="0"/>
                  </a:rPr>
                  <a:t> </a:t>
                </a:r>
                <a14:m>
                  <m:oMath xmlns:m="http://schemas.openxmlformats.org/officeDocument/2006/math">
                    <m:sSub>
                      <m:sSubPr>
                        <m:ctrlPr>
                          <a:rPr lang="en-US" altLang="zh-CN" sz="2000" i="1" kern="0" dirty="0">
                            <a:solidFill>
                              <a:srgbClr val="000000"/>
                            </a:solidFill>
                            <a:latin typeface="Cambria Math" panose="02040503050406030204" pitchFamily="18" charset="0"/>
                          </a:rPr>
                        </m:ctrlPr>
                      </m:sSubPr>
                      <m:e>
                        <m:r>
                          <a:rPr lang="en-US" altLang="zh-CN" sz="2000" i="1" kern="0" dirty="0">
                            <a:solidFill>
                              <a:srgbClr val="000000"/>
                            </a:solidFill>
                            <a:latin typeface="Cambria Math" panose="02040503050406030204" pitchFamily="18" charset="0"/>
                          </a:rPr>
                          <m:t>𝑧</m:t>
                        </m:r>
                      </m:e>
                      <m:sub>
                        <m:r>
                          <a:rPr lang="en-US" altLang="zh-CN" sz="2000" i="1" kern="0" dirty="0">
                            <a:solidFill>
                              <a:srgbClr val="000000"/>
                            </a:solidFill>
                            <a:latin typeface="Cambria Math" panose="02040503050406030204" pitchFamily="18" charset="0"/>
                          </a:rPr>
                          <m:t>𝑖</m:t>
                        </m:r>
                      </m:sub>
                    </m:sSub>
                  </m:oMath>
                </a14:m>
                <a:r>
                  <a:rPr lang="en-US" altLang="zh-CN" sz="2000" kern="0" dirty="0">
                    <a:solidFill>
                      <a:srgbClr val="000000"/>
                    </a:solidFill>
                    <a:latin typeface="Calibri" panose="020F0502020204030204" pitchFamily="34" charset="0"/>
                  </a:rPr>
                  <a:t> and </a:t>
                </a:r>
                <a14:m>
                  <m:oMath xmlns:m="http://schemas.openxmlformats.org/officeDocument/2006/math">
                    <m:sSub>
                      <m:sSubPr>
                        <m:ctrlPr>
                          <a:rPr lang="en-US" altLang="zh-CN" sz="2000" i="1" kern="0" dirty="0">
                            <a:solidFill>
                              <a:srgbClr val="000000"/>
                            </a:solidFill>
                            <a:latin typeface="Cambria Math" panose="02040503050406030204" pitchFamily="18" charset="0"/>
                          </a:rPr>
                        </m:ctrlPr>
                      </m:sSubPr>
                      <m:e>
                        <m:r>
                          <a:rPr lang="en-US" altLang="zh-CN" sz="2000" i="1" kern="0" dirty="0">
                            <a:solidFill>
                              <a:srgbClr val="000000"/>
                            </a:solidFill>
                            <a:latin typeface="Cambria Math" panose="02040503050406030204" pitchFamily="18" charset="0"/>
                          </a:rPr>
                          <m:t>𝑧</m:t>
                        </m:r>
                      </m:e>
                      <m:sub>
                        <m:r>
                          <a:rPr lang="en-US" altLang="zh-CN" sz="2000" i="1" kern="0" dirty="0">
                            <a:solidFill>
                              <a:srgbClr val="000000"/>
                            </a:solidFill>
                            <a:latin typeface="Cambria Math" panose="02040503050406030204" pitchFamily="18" charset="0"/>
                          </a:rPr>
                          <m:t>𝑗</m:t>
                        </m:r>
                      </m:sub>
                    </m:sSub>
                  </m:oMath>
                </a14:m>
                <a:r>
                  <a:rPr lang="en-US" altLang="zh-CN" sz="2000" kern="0" dirty="0">
                    <a:solidFill>
                      <a:srgbClr val="000000"/>
                    </a:solidFill>
                    <a:latin typeface="Calibri" panose="020F0502020204030204" pitchFamily="34" charset="0"/>
                  </a:rPr>
                  <a:t> are never compared.</a:t>
                </a:r>
              </a:p>
              <a:p>
                <a:pPr marL="395288" lvl="2" eaLnBrk="1" hangingPunct="1">
                  <a:lnSpc>
                    <a:spcPts val="2600"/>
                  </a:lnSpc>
                  <a:spcBef>
                    <a:spcPts val="400"/>
                  </a:spcBef>
                  <a:spcAft>
                    <a:spcPts val="600"/>
                  </a:spcAft>
                  <a:buClr>
                    <a:srgbClr val="000000"/>
                  </a:buClr>
                  <a:buSzPct val="80000"/>
                </a:pPr>
                <a:r>
                  <a:rPr lang="en-US" altLang="zh-CN" sz="2000" kern="0" dirty="0">
                    <a:solidFill>
                      <a:srgbClr val="000000"/>
                    </a:solidFill>
                    <a:latin typeface="Calibri" panose="020F0502020204030204" pitchFamily="34" charset="0"/>
                  </a:rPr>
                  <a:t>(iii) If </a:t>
                </a:r>
                <a14:m>
                  <m:oMath xmlns:m="http://schemas.openxmlformats.org/officeDocument/2006/math">
                    <m:r>
                      <a:rPr lang="en-US" altLang="zh-CN" sz="2000" i="1" kern="0">
                        <a:solidFill>
                          <a:srgbClr val="000000"/>
                        </a:solidFill>
                        <a:latin typeface="Cambria Math" panose="02040503050406030204" pitchFamily="18" charset="0"/>
                      </a:rPr>
                      <m:t>𝑘</m:t>
                    </m:r>
                    <m:r>
                      <a:rPr lang="en-US" altLang="zh-CN" sz="2000" i="1" kern="0">
                        <a:solidFill>
                          <a:srgbClr val="000000"/>
                        </a:solidFill>
                        <a:latin typeface="Cambria Math" panose="02040503050406030204" pitchFamily="18" charset="0"/>
                      </a:rPr>
                      <m:t>≤</m:t>
                    </m:r>
                    <m:r>
                      <a:rPr lang="en-US" altLang="zh-CN" sz="2000" i="1" kern="0">
                        <a:solidFill>
                          <a:srgbClr val="000000"/>
                        </a:solidFill>
                        <a:latin typeface="Cambria Math" panose="02040503050406030204" pitchFamily="18" charset="0"/>
                      </a:rPr>
                      <m:t>𝑡</m:t>
                    </m:r>
                    <m:r>
                      <a:rPr lang="en-US" altLang="zh-CN" sz="2000" i="1" kern="0">
                        <a:solidFill>
                          <a:srgbClr val="000000"/>
                        </a:solidFill>
                        <a:latin typeface="Cambria Math" panose="02040503050406030204" pitchFamily="18" charset="0"/>
                      </a:rPr>
                      <m:t>&lt;</m:t>
                    </m:r>
                    <m:r>
                      <a:rPr lang="en-US" altLang="zh-CN" sz="2000" i="1" kern="0">
                        <a:solidFill>
                          <a:srgbClr val="000000"/>
                        </a:solidFill>
                        <a:latin typeface="Cambria Math" panose="02040503050406030204" pitchFamily="18" charset="0"/>
                      </a:rPr>
                      <m:t>𝑖</m:t>
                    </m:r>
                  </m:oMath>
                </a14:m>
                <a:r>
                  <a:rPr lang="en-US" altLang="zh-CN" sz="2000" kern="0" dirty="0">
                    <a:solidFill>
                      <a:srgbClr val="000000"/>
                    </a:solidFill>
                    <a:latin typeface="Calibri" panose="020F0502020204030204" pitchFamily="34" charset="0"/>
                  </a:rPr>
                  <a:t>, then, after partitioning around </a:t>
                </a:r>
                <a14:m>
                  <m:oMath xmlns:m="http://schemas.openxmlformats.org/officeDocument/2006/math">
                    <m:sSub>
                      <m:sSubPr>
                        <m:ctrlPr>
                          <a:rPr lang="en-US" altLang="zh-CN" sz="2000" i="1" kern="0" dirty="0">
                            <a:solidFill>
                              <a:srgbClr val="000000"/>
                            </a:solidFill>
                            <a:latin typeface="Cambria Math" panose="02040503050406030204" pitchFamily="18" charset="0"/>
                          </a:rPr>
                        </m:ctrlPr>
                      </m:sSubPr>
                      <m:e>
                        <m:r>
                          <a:rPr lang="en-US" altLang="zh-CN" sz="2000" i="1" kern="0" dirty="0">
                            <a:solidFill>
                              <a:srgbClr val="000000"/>
                            </a:solidFill>
                            <a:latin typeface="Cambria Math" panose="02040503050406030204" pitchFamily="18" charset="0"/>
                          </a:rPr>
                          <m:t>𝑧</m:t>
                        </m:r>
                      </m:e>
                      <m:sub>
                        <m:r>
                          <a:rPr lang="en-US" altLang="zh-CN" sz="2000" i="1" kern="0" dirty="0">
                            <a:solidFill>
                              <a:srgbClr val="000000"/>
                            </a:solidFill>
                            <a:latin typeface="Cambria Math" panose="02040503050406030204" pitchFamily="18" charset="0"/>
                          </a:rPr>
                          <m:t>𝑡</m:t>
                        </m:r>
                      </m:sub>
                    </m:sSub>
                  </m:oMath>
                </a14:m>
                <a:r>
                  <a:rPr lang="en-US" altLang="zh-CN" sz="2000" kern="0" dirty="0">
                    <a:solidFill>
                      <a:srgbClr val="000000"/>
                    </a:solidFill>
                    <a:latin typeface="Calibri" panose="020F0502020204030204" pitchFamily="34" charset="0"/>
                  </a:rPr>
                  <a:t>, </a:t>
                </a:r>
                <a:br>
                  <a:rPr lang="en-US" altLang="zh-CN" sz="2000" kern="0" dirty="0">
                    <a:solidFill>
                      <a:srgbClr val="000000"/>
                    </a:solidFill>
                    <a:latin typeface="Calibri" panose="020F0502020204030204" pitchFamily="34" charset="0"/>
                  </a:rPr>
                </a:br>
                <a:r>
                  <a:rPr lang="en-US" altLang="zh-CN" sz="2000" kern="0" dirty="0">
                    <a:solidFill>
                      <a:srgbClr val="000000"/>
                    </a:solidFill>
                    <a:latin typeface="Calibri" panose="020F0502020204030204" pitchFamily="34" charset="0"/>
                  </a:rPr>
                  <a:t> </a:t>
                </a:r>
                <a:r>
                  <a:rPr lang="en-US" altLang="zh-CN" sz="2000" i="1" kern="0" dirty="0">
                    <a:solidFill>
                      <a:srgbClr val="000000"/>
                    </a:solidFill>
                    <a:latin typeface="Calibri" panose="020F0502020204030204" pitchFamily="34" charset="0"/>
                  </a:rPr>
                  <a:t>both</a:t>
                </a:r>
                <a:r>
                  <a:rPr lang="en-US" altLang="zh-CN" sz="2000" kern="0" dirty="0">
                    <a:solidFill>
                      <a:srgbClr val="000000"/>
                    </a:solidFill>
                    <a:latin typeface="Calibri" panose="020F0502020204030204" pitchFamily="34" charset="0"/>
                  </a:rPr>
                  <a:t> </a:t>
                </a:r>
                <a14:m>
                  <m:oMath xmlns:m="http://schemas.openxmlformats.org/officeDocument/2006/math">
                    <m:sSub>
                      <m:sSubPr>
                        <m:ctrlPr>
                          <a:rPr lang="en-US" altLang="zh-CN" sz="2000" i="1" kern="0" dirty="0">
                            <a:solidFill>
                              <a:srgbClr val="000000"/>
                            </a:solidFill>
                            <a:latin typeface="Cambria Math" panose="02040503050406030204" pitchFamily="18" charset="0"/>
                          </a:rPr>
                        </m:ctrlPr>
                      </m:sSubPr>
                      <m:e>
                        <m:r>
                          <a:rPr lang="en-US" altLang="zh-CN" sz="2000" i="1" kern="0" dirty="0">
                            <a:solidFill>
                              <a:srgbClr val="000000"/>
                            </a:solidFill>
                            <a:latin typeface="Cambria Math" panose="02040503050406030204" pitchFamily="18" charset="0"/>
                          </a:rPr>
                          <m:t>𝑧</m:t>
                        </m:r>
                      </m:e>
                      <m:sub>
                        <m:r>
                          <a:rPr lang="en-US" altLang="zh-CN" sz="2000" i="1" kern="0" dirty="0">
                            <a:solidFill>
                              <a:srgbClr val="000000"/>
                            </a:solidFill>
                            <a:latin typeface="Cambria Math" panose="02040503050406030204" pitchFamily="18" charset="0"/>
                          </a:rPr>
                          <m:t>𝑖</m:t>
                        </m:r>
                      </m:sub>
                    </m:sSub>
                    <m:r>
                      <a:rPr lang="en-US" altLang="zh-CN" sz="2000" kern="0" dirty="0">
                        <a:solidFill>
                          <a:srgbClr val="000000"/>
                        </a:solidFill>
                        <a:latin typeface="Cambria Math" panose="02040503050406030204" pitchFamily="18" charset="0"/>
                      </a:rPr>
                      <m:t> </m:t>
                    </m:r>
                  </m:oMath>
                </a14:m>
                <a:r>
                  <a:rPr lang="en-US" altLang="zh-CN" sz="2000" kern="0" dirty="0">
                    <a:solidFill>
                      <a:srgbClr val="000000"/>
                    </a:solidFill>
                    <a:latin typeface="Calibri" panose="020F0502020204030204" pitchFamily="34" charset="0"/>
                  </a:rPr>
                  <a:t>and </a:t>
                </a:r>
                <a14:m>
                  <m:oMath xmlns:m="http://schemas.openxmlformats.org/officeDocument/2006/math">
                    <m:sSub>
                      <m:sSubPr>
                        <m:ctrlPr>
                          <a:rPr lang="en-US" altLang="zh-CN" sz="2000" i="1" kern="0" dirty="0">
                            <a:solidFill>
                              <a:srgbClr val="000000"/>
                            </a:solidFill>
                            <a:latin typeface="Cambria Math" panose="02040503050406030204" pitchFamily="18" charset="0"/>
                          </a:rPr>
                        </m:ctrlPr>
                      </m:sSubPr>
                      <m:e>
                        <m:r>
                          <a:rPr lang="en-US" altLang="zh-CN" sz="2000" i="1" kern="0" dirty="0">
                            <a:solidFill>
                              <a:srgbClr val="000000"/>
                            </a:solidFill>
                            <a:latin typeface="Cambria Math" panose="02040503050406030204" pitchFamily="18" charset="0"/>
                          </a:rPr>
                          <m:t>𝑧</m:t>
                        </m:r>
                      </m:e>
                      <m:sub>
                        <m:r>
                          <a:rPr lang="en-US" altLang="zh-CN" sz="2000" i="1" kern="0" dirty="0">
                            <a:solidFill>
                              <a:srgbClr val="000000"/>
                            </a:solidFill>
                            <a:latin typeface="Cambria Math" panose="02040503050406030204" pitchFamily="18" charset="0"/>
                          </a:rPr>
                          <m:t>𝑗</m:t>
                        </m:r>
                      </m:sub>
                    </m:sSub>
                  </m:oMath>
                </a14:m>
                <a:r>
                  <a:rPr lang="en-US" altLang="zh-CN" sz="2000" kern="0" dirty="0">
                    <a:solidFill>
                      <a:srgbClr val="000000"/>
                    </a:solidFill>
                    <a:latin typeface="Calibri" panose="020F0502020204030204" pitchFamily="34" charset="0"/>
                  </a:rPr>
                  <a:t> are on the side that gets thrown away</a:t>
                </a:r>
                <a:br>
                  <a:rPr lang="en-US" altLang="zh-CN" sz="2000" kern="0" dirty="0">
                    <a:solidFill>
                      <a:srgbClr val="000000"/>
                    </a:solidFill>
                    <a:latin typeface="Calibri" panose="020F0502020204030204" pitchFamily="34" charset="0"/>
                  </a:rPr>
                </a:br>
                <a:r>
                  <a:rPr lang="en-US" altLang="zh-CN" sz="2000" kern="0" dirty="0">
                    <a:solidFill>
                      <a:srgbClr val="000000"/>
                    </a:solidFill>
                    <a:latin typeface="Calibri" panose="020F0502020204030204" pitchFamily="34" charset="0"/>
                  </a:rPr>
                  <a:t> </a:t>
                </a:r>
                <a14:m>
                  <m:oMath xmlns:m="http://schemas.openxmlformats.org/officeDocument/2006/math">
                    <m:groupChr>
                      <m:groupChrPr>
                        <m:chr m:val="⇒"/>
                        <m:vertJc m:val="bot"/>
                        <m:ctrlPr>
                          <a:rPr lang="en-US" altLang="zh-CN" sz="2000" i="1" kern="0" dirty="0">
                            <a:solidFill>
                              <a:srgbClr val="000000"/>
                            </a:solidFill>
                            <a:latin typeface="Cambria Math" panose="02040503050406030204" pitchFamily="18" charset="0"/>
                          </a:rPr>
                        </m:ctrlPr>
                      </m:groupChrPr>
                      <m:e/>
                    </m:groupChr>
                    <m:sSub>
                      <m:sSubPr>
                        <m:ctrlPr>
                          <a:rPr lang="en-US" altLang="zh-CN" sz="2000" i="1" kern="0" dirty="0">
                            <a:solidFill>
                              <a:srgbClr val="000000"/>
                            </a:solidFill>
                            <a:latin typeface="Cambria Math" panose="02040503050406030204" pitchFamily="18" charset="0"/>
                          </a:rPr>
                        </m:ctrlPr>
                      </m:sSubPr>
                      <m:e>
                        <m:r>
                          <a:rPr lang="en-US" altLang="zh-CN" sz="2000" i="1" kern="0" dirty="0">
                            <a:solidFill>
                              <a:srgbClr val="000000"/>
                            </a:solidFill>
                            <a:latin typeface="Cambria Math" panose="02040503050406030204" pitchFamily="18" charset="0"/>
                          </a:rPr>
                          <m:t>𝑧</m:t>
                        </m:r>
                      </m:e>
                      <m:sub>
                        <m:r>
                          <a:rPr lang="en-US" altLang="zh-CN" sz="2000" i="1" kern="0" dirty="0">
                            <a:solidFill>
                              <a:srgbClr val="000000"/>
                            </a:solidFill>
                            <a:latin typeface="Cambria Math" panose="02040503050406030204" pitchFamily="18" charset="0"/>
                          </a:rPr>
                          <m:t>𝑖</m:t>
                        </m:r>
                      </m:sub>
                    </m:sSub>
                  </m:oMath>
                </a14:m>
                <a:r>
                  <a:rPr lang="en-US" altLang="zh-CN" sz="2000" kern="0" dirty="0">
                    <a:solidFill>
                      <a:srgbClr val="000000"/>
                    </a:solidFill>
                    <a:latin typeface="Calibri" panose="020F0502020204030204" pitchFamily="34" charset="0"/>
                  </a:rPr>
                  <a:t> and </a:t>
                </a:r>
                <a14:m>
                  <m:oMath xmlns:m="http://schemas.openxmlformats.org/officeDocument/2006/math">
                    <m:sSub>
                      <m:sSubPr>
                        <m:ctrlPr>
                          <a:rPr lang="en-US" altLang="zh-CN" sz="2000" i="1" kern="0" dirty="0">
                            <a:solidFill>
                              <a:srgbClr val="000000"/>
                            </a:solidFill>
                            <a:latin typeface="Cambria Math" panose="02040503050406030204" pitchFamily="18" charset="0"/>
                          </a:rPr>
                        </m:ctrlPr>
                      </m:sSubPr>
                      <m:e>
                        <m:r>
                          <a:rPr lang="en-US" altLang="zh-CN" sz="2000" i="1" kern="0" dirty="0">
                            <a:solidFill>
                              <a:srgbClr val="000000"/>
                            </a:solidFill>
                            <a:latin typeface="Cambria Math" panose="02040503050406030204" pitchFamily="18" charset="0"/>
                          </a:rPr>
                          <m:t>𝑧</m:t>
                        </m:r>
                      </m:e>
                      <m:sub>
                        <m:r>
                          <a:rPr lang="en-US" altLang="zh-CN" sz="2000" i="1" kern="0" dirty="0">
                            <a:solidFill>
                              <a:srgbClr val="000000"/>
                            </a:solidFill>
                            <a:latin typeface="Cambria Math" panose="02040503050406030204" pitchFamily="18" charset="0"/>
                          </a:rPr>
                          <m:t>𝑗</m:t>
                        </m:r>
                      </m:sub>
                    </m:sSub>
                  </m:oMath>
                </a14:m>
                <a:r>
                  <a:rPr lang="en-US" altLang="zh-CN" sz="2000" kern="0" dirty="0">
                    <a:solidFill>
                      <a:srgbClr val="000000"/>
                    </a:solidFill>
                    <a:latin typeface="Calibri" panose="020F0502020204030204" pitchFamily="34" charset="0"/>
                  </a:rPr>
                  <a:t> are never involved in </a:t>
                </a:r>
                <a:r>
                  <a:rPr lang="en-US" altLang="zh-CN" sz="2000" i="1" kern="0" dirty="0">
                    <a:solidFill>
                      <a:srgbClr val="000000"/>
                    </a:solidFill>
                    <a:latin typeface="Calibri" panose="020F0502020204030204" pitchFamily="34" charset="0"/>
                  </a:rPr>
                  <a:t>any</a:t>
                </a:r>
                <a:r>
                  <a:rPr lang="en-US" altLang="zh-CN" sz="2000" kern="0" dirty="0">
                    <a:solidFill>
                      <a:srgbClr val="000000"/>
                    </a:solidFill>
                    <a:latin typeface="Calibri" panose="020F0502020204030204" pitchFamily="34" charset="0"/>
                  </a:rPr>
                  <a:t> further comparisons.</a:t>
                </a:r>
              </a:p>
              <a:p>
                <a:pPr marL="395288" lvl="2" eaLnBrk="1" hangingPunct="1">
                  <a:lnSpc>
                    <a:spcPts val="2600"/>
                  </a:lnSpc>
                  <a:spcBef>
                    <a:spcPts val="600"/>
                  </a:spcBef>
                  <a:spcAft>
                    <a:spcPts val="600"/>
                  </a:spcAft>
                  <a:buClr>
                    <a:srgbClr val="000000"/>
                  </a:buClr>
                  <a:buSzPct val="80000"/>
                </a:pPr>
                <a14:m>
                  <m:oMathPara xmlns:m="http://schemas.openxmlformats.org/officeDocument/2006/math">
                    <m:oMathParaPr>
                      <m:jc m:val="centerGroup"/>
                    </m:oMathParaPr>
                    <m:oMath xmlns:m="http://schemas.openxmlformats.org/officeDocument/2006/math">
                      <m:func>
                        <m:funcPr>
                          <m:ctrlPr>
                            <a:rPr lang="en-US" altLang="zh-CN" sz="2000" i="1" kern="0" dirty="0">
                              <a:solidFill>
                                <a:srgbClr val="003399"/>
                              </a:solidFill>
                              <a:latin typeface="Cambria Math" panose="02040503050406030204" pitchFamily="18" charset="0"/>
                            </a:rPr>
                          </m:ctrlPr>
                        </m:funcPr>
                        <m:fName>
                          <m:r>
                            <m:rPr>
                              <m:sty m:val="p"/>
                            </m:rPr>
                            <a:rPr lang="en-US" altLang="zh-CN" sz="2000" kern="0" dirty="0">
                              <a:solidFill>
                                <a:srgbClr val="003399"/>
                              </a:solidFill>
                              <a:latin typeface="Cambria Math" panose="02040503050406030204" pitchFamily="18" charset="0"/>
                            </a:rPr>
                            <m:t>Pr</m:t>
                          </m:r>
                        </m:fName>
                        <m:e>
                          <m:d>
                            <m:dPr>
                              <m:begChr m:val="["/>
                              <m:endChr m:val="]"/>
                              <m:ctrlPr>
                                <a:rPr lang="en-US" altLang="zh-CN" sz="2000" i="1" kern="0" dirty="0">
                                  <a:solidFill>
                                    <a:srgbClr val="003399"/>
                                  </a:solidFill>
                                  <a:latin typeface="Cambria Math" panose="02040503050406030204" pitchFamily="18" charset="0"/>
                                </a:rPr>
                              </m:ctrlPr>
                            </m:dPr>
                            <m:e>
                              <m:sSub>
                                <m:sSubPr>
                                  <m:ctrlPr>
                                    <a:rPr lang="en-US" altLang="zh-CN" sz="2000" i="1" kern="0" dirty="0">
                                      <a:solidFill>
                                        <a:srgbClr val="003399"/>
                                      </a:solidFill>
                                      <a:latin typeface="Cambria Math" panose="02040503050406030204" pitchFamily="18" charset="0"/>
                                    </a:rPr>
                                  </m:ctrlPr>
                                </m:sSubPr>
                                <m:e>
                                  <m:r>
                                    <a:rPr lang="en-US" altLang="zh-CN" sz="2000" i="1" kern="0" dirty="0" err="1">
                                      <a:solidFill>
                                        <a:srgbClr val="003399"/>
                                      </a:solidFill>
                                      <a:latin typeface="Cambria Math" panose="02040503050406030204" pitchFamily="18" charset="0"/>
                                    </a:rPr>
                                    <m:t>𝑋</m:t>
                                  </m:r>
                                </m:e>
                                <m:sub>
                                  <m:r>
                                    <a:rPr lang="en-US" altLang="zh-CN" sz="2000" i="1" kern="0" dirty="0" err="1">
                                      <a:solidFill>
                                        <a:srgbClr val="003399"/>
                                      </a:solidFill>
                                      <a:latin typeface="Cambria Math" panose="02040503050406030204" pitchFamily="18" charset="0"/>
                                    </a:rPr>
                                    <m:t>𝑖𝑗</m:t>
                                  </m:r>
                                </m:sub>
                              </m:sSub>
                              <m:r>
                                <a:rPr lang="en-US" altLang="zh-CN" sz="2000" i="1" kern="0" dirty="0">
                                  <a:solidFill>
                                    <a:srgbClr val="003399"/>
                                  </a:solidFill>
                                  <a:latin typeface="Cambria Math" panose="02040503050406030204" pitchFamily="18" charset="0"/>
                                </a:rPr>
                                <m:t>=1</m:t>
                              </m:r>
                            </m:e>
                          </m:d>
                        </m:e>
                      </m:func>
                      <m:r>
                        <a:rPr lang="en-US" altLang="zh-CN" sz="2000" i="1" kern="0" dirty="0">
                          <a:solidFill>
                            <a:srgbClr val="003399"/>
                          </a:solidFill>
                          <a:latin typeface="Cambria Math" panose="02040503050406030204" pitchFamily="18" charset="0"/>
                        </a:rPr>
                        <m:t>=</m:t>
                      </m:r>
                      <m:f>
                        <m:fPr>
                          <m:type m:val="lin"/>
                          <m:ctrlPr>
                            <a:rPr lang="en-US" altLang="zh-CN" sz="2000" i="1" kern="0" dirty="0">
                              <a:solidFill>
                                <a:srgbClr val="003399"/>
                              </a:solidFill>
                              <a:latin typeface="Cambria Math" panose="02040503050406030204" pitchFamily="18" charset="0"/>
                            </a:rPr>
                          </m:ctrlPr>
                        </m:fPr>
                        <m:num>
                          <m:r>
                            <a:rPr lang="en-US" altLang="zh-CN" sz="2000" i="1" kern="0" dirty="0">
                              <a:solidFill>
                                <a:srgbClr val="003399"/>
                              </a:solidFill>
                              <a:latin typeface="Cambria Math" panose="02040503050406030204" pitchFamily="18" charset="0"/>
                            </a:rPr>
                            <m:t>2</m:t>
                          </m:r>
                        </m:num>
                        <m:den>
                          <m:d>
                            <m:dPr>
                              <m:ctrlPr>
                                <a:rPr lang="en-US" altLang="zh-CN" sz="2000" i="1" kern="0" dirty="0">
                                  <a:solidFill>
                                    <a:srgbClr val="003399"/>
                                  </a:solidFill>
                                  <a:latin typeface="Cambria Math" panose="02040503050406030204" pitchFamily="18" charset="0"/>
                                </a:rPr>
                              </m:ctrlPr>
                            </m:dPr>
                            <m:e>
                              <m:r>
                                <a:rPr lang="en-US" altLang="zh-CN" sz="2000" i="1" kern="0" dirty="0">
                                  <a:solidFill>
                                    <a:srgbClr val="003399"/>
                                  </a:solidFill>
                                  <a:latin typeface="Cambria Math" panose="02040503050406030204" pitchFamily="18" charset="0"/>
                                </a:rPr>
                                <m:t>𝑗</m:t>
                              </m:r>
                              <m:r>
                                <a:rPr lang="en-US" altLang="zh-CN" sz="2000" i="1" kern="0" dirty="0">
                                  <a:solidFill>
                                    <a:srgbClr val="003399"/>
                                  </a:solidFill>
                                  <a:latin typeface="Cambria Math" panose="02040503050406030204" pitchFamily="18" charset="0"/>
                                </a:rPr>
                                <m:t>−</m:t>
                              </m:r>
                              <m:r>
                                <a:rPr lang="en-US" altLang="zh-CN" sz="2000" i="1" kern="0" dirty="0">
                                  <a:solidFill>
                                    <a:srgbClr val="003399"/>
                                  </a:solidFill>
                                  <a:latin typeface="Cambria Math" panose="02040503050406030204" pitchFamily="18" charset="0"/>
                                </a:rPr>
                                <m:t>𝑘</m:t>
                              </m:r>
                              <m:r>
                                <a:rPr lang="en-US" altLang="zh-CN" sz="2000" i="1" kern="0" dirty="0">
                                  <a:solidFill>
                                    <a:srgbClr val="003399"/>
                                  </a:solidFill>
                                  <a:latin typeface="Cambria Math" panose="02040503050406030204" pitchFamily="18" charset="0"/>
                                </a:rPr>
                                <m:t>+1</m:t>
                              </m:r>
                            </m:e>
                          </m:d>
                        </m:den>
                      </m:f>
                      <m:r>
                        <a:rPr lang="en-US" altLang="zh-CN" sz="2000" i="1" kern="0" dirty="0">
                          <a:solidFill>
                            <a:srgbClr val="003399"/>
                          </a:solidFill>
                          <a:latin typeface="Cambria Math" panose="02040503050406030204" pitchFamily="18" charset="0"/>
                        </a:rPr>
                        <m:t>.</m:t>
                      </m:r>
                    </m:oMath>
                  </m:oMathPara>
                </a14:m>
                <a:endParaRPr lang="en-US" altLang="zh-CN" sz="2000" kern="0" dirty="0">
                  <a:solidFill>
                    <a:srgbClr val="003399"/>
                  </a:solidFill>
                  <a:latin typeface="Calibri" panose="020F0502020204030204" pitchFamily="34" charset="0"/>
                </a:endParaRPr>
              </a:p>
            </p:txBody>
          </p:sp>
        </mc:Choice>
        <mc:Fallback xmlns="">
          <p:sp>
            <p:nvSpPr>
              <p:cNvPr id="5" name="TextBox 4"/>
              <p:cNvSpPr txBox="1">
                <a:spLocks noRot="1" noChangeAspect="1" noMove="1" noResize="1" noEditPoints="1" noAdjustHandles="1" noChangeArrowheads="1" noChangeShapeType="1" noTextEdit="1"/>
              </p:cNvSpPr>
              <p:nvPr/>
            </p:nvSpPr>
            <p:spPr>
              <a:xfrm>
                <a:off x="119555" y="3016328"/>
                <a:ext cx="8560676" cy="3689664"/>
              </a:xfrm>
              <a:prstGeom prst="rect">
                <a:avLst/>
              </a:prstGeom>
              <a:blipFill>
                <a:blip r:embed="rId4"/>
                <a:stretch>
                  <a:fillRect l="-926" t="-99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内容占位符 2">
                <a:extLst>
                  <a:ext uri="{FF2B5EF4-FFF2-40B4-BE49-F238E27FC236}">
                    <a16:creationId xmlns:a16="http://schemas.microsoft.com/office/drawing/2014/main" id="{616F712E-6FE6-4069-AED8-8190B7571448}"/>
                  </a:ext>
                </a:extLst>
              </p:cNvPr>
              <p:cNvSpPr txBox="1">
                <a:spLocks/>
              </p:cNvSpPr>
              <p:nvPr/>
            </p:nvSpPr>
            <p:spPr bwMode="auto">
              <a:xfrm>
                <a:off x="590035" y="749644"/>
                <a:ext cx="8595154" cy="848498"/>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rgbClr val="808080"/>
                      </a:outerShdw>
                    </a:effectLst>
                  </a14:hiddenEffects>
                </a:ext>
              </a:extLst>
            </p:spPr>
            <p:txBody>
              <a:bodyPr vert="horz" wrap="square" lIns="92075" tIns="46038" rIns="92075" bIns="46038" numCol="1" anchor="t" anchorCtr="0" compatLnSpc="1">
                <a:prstTxWarp prst="textNoShape">
                  <a:avLst/>
                </a:prstTxWarp>
              </a:bodyPr>
              <a:lstStyle>
                <a:lvl1pPr algn="l" rtl="0" eaLnBrk="1" fontAlgn="base" hangingPunct="1">
                  <a:lnSpc>
                    <a:spcPct val="100000"/>
                  </a:lnSpc>
                  <a:spcBef>
                    <a:spcPts val="1200"/>
                  </a:spcBef>
                  <a:spcAft>
                    <a:spcPts val="0"/>
                  </a:spcAft>
                  <a:buClr>
                    <a:srgbClr val="003399"/>
                  </a:buClr>
                  <a:buSzPct val="50000"/>
                  <a:buFont typeface="Monotype Sorts" pitchFamily="92" charset="2"/>
                  <a:defRPr kumimoji="1" sz="2200" baseline="0">
                    <a:solidFill>
                      <a:schemeClr val="tx1"/>
                    </a:solidFill>
                    <a:latin typeface="Calibri" panose="020F0502020204030204" pitchFamily="34" charset="0"/>
                    <a:ea typeface="+mn-ea"/>
                    <a:cs typeface="+mn-cs"/>
                  </a:defRPr>
                </a:lvl1pPr>
                <a:lvl2pPr marL="346075" indent="-231775" algn="l" rtl="0" eaLnBrk="1" fontAlgn="base" hangingPunct="1">
                  <a:lnSpc>
                    <a:spcPts val="2600"/>
                  </a:lnSpc>
                  <a:spcBef>
                    <a:spcPct val="0"/>
                  </a:spcBef>
                  <a:spcAft>
                    <a:spcPct val="0"/>
                  </a:spcAft>
                  <a:buClr>
                    <a:schemeClr val="tx1"/>
                  </a:buClr>
                  <a:buSzPct val="35000"/>
                  <a:buFont typeface="Monotype Sorts" pitchFamily="92" charset="2"/>
                  <a:buChar char="n"/>
                  <a:defRPr kumimoji="1" sz="2200" baseline="0">
                    <a:solidFill>
                      <a:schemeClr val="tx1"/>
                    </a:solidFill>
                    <a:latin typeface="Calibri" panose="020F0502020204030204" pitchFamily="34" charset="0"/>
                  </a:defRPr>
                </a:lvl2pPr>
                <a:lvl3pPr marL="627063" indent="-166688" algn="l" rtl="0" eaLnBrk="1" fontAlgn="base" hangingPunct="1">
                  <a:lnSpc>
                    <a:spcPts val="2600"/>
                  </a:lnSpc>
                  <a:spcBef>
                    <a:spcPct val="0"/>
                  </a:spcBef>
                  <a:spcAft>
                    <a:spcPct val="0"/>
                  </a:spcAft>
                  <a:buClr>
                    <a:schemeClr val="tx1"/>
                  </a:buClr>
                  <a:buSzPct val="80000"/>
                  <a:buChar char="–"/>
                  <a:defRPr kumimoji="1" sz="2200" baseline="0">
                    <a:solidFill>
                      <a:schemeClr val="tx1"/>
                    </a:solidFill>
                    <a:latin typeface="Calibri" panose="020F0502020204030204" pitchFamily="34" charset="0"/>
                  </a:defRPr>
                </a:lvl3pPr>
                <a:lvl4pPr marL="1147763" indent="-404813" algn="l" rtl="0" eaLnBrk="1" fontAlgn="base" hangingPunct="1">
                  <a:lnSpc>
                    <a:spcPts val="2600"/>
                  </a:lnSpc>
                  <a:spcBef>
                    <a:spcPct val="0"/>
                  </a:spcBef>
                  <a:spcAft>
                    <a:spcPct val="0"/>
                  </a:spcAft>
                  <a:buClr>
                    <a:schemeClr val="tx1"/>
                  </a:buClr>
                  <a:buFont typeface="Wingdings" pitchFamily="92" charset="2"/>
                  <a:buChar char="!"/>
                  <a:defRPr kumimoji="1" sz="2200" baseline="0">
                    <a:solidFill>
                      <a:schemeClr val="tx1"/>
                    </a:solidFill>
                    <a:latin typeface="Calibri" panose="020F0502020204030204" pitchFamily="34" charset="0"/>
                  </a:defRPr>
                </a:lvl4pPr>
                <a:lvl5pPr marL="1539875" indent="-169863" algn="l" rtl="0" eaLnBrk="1" fontAlgn="base" hangingPunct="1">
                  <a:lnSpc>
                    <a:spcPts val="2600"/>
                  </a:lnSpc>
                  <a:spcBef>
                    <a:spcPct val="0"/>
                  </a:spcBef>
                  <a:spcAft>
                    <a:spcPct val="0"/>
                  </a:spcAft>
                  <a:buClr>
                    <a:schemeClr val="tx1"/>
                  </a:buClr>
                  <a:buSzPct val="100000"/>
                  <a:buChar char="–"/>
                  <a:defRPr kumimoji="1" sz="2200" baseline="0">
                    <a:solidFill>
                      <a:schemeClr val="tx1"/>
                    </a:solidFill>
                    <a:latin typeface="Calibri" panose="020F0502020204030204" pitchFamily="34" charset="0"/>
                  </a:defRPr>
                </a:lvl5pPr>
                <a:lvl6pPr marL="1997075" indent="-169863" algn="l" rtl="0" eaLnBrk="1" fontAlgn="base" hangingPunct="1">
                  <a:lnSpc>
                    <a:spcPts val="2600"/>
                  </a:lnSpc>
                  <a:spcBef>
                    <a:spcPct val="0"/>
                  </a:spcBef>
                  <a:spcAft>
                    <a:spcPct val="0"/>
                  </a:spcAft>
                  <a:buClr>
                    <a:schemeClr val="tx1"/>
                  </a:buClr>
                  <a:buSzPct val="100000"/>
                  <a:buChar char="–"/>
                  <a:defRPr kumimoji="1">
                    <a:solidFill>
                      <a:schemeClr val="tx1"/>
                    </a:solidFill>
                    <a:latin typeface="+mn-lt"/>
                  </a:defRPr>
                </a:lvl6pPr>
                <a:lvl7pPr marL="2454275" indent="-169863" algn="l" rtl="0" eaLnBrk="1" fontAlgn="base" hangingPunct="1">
                  <a:lnSpc>
                    <a:spcPts val="2600"/>
                  </a:lnSpc>
                  <a:spcBef>
                    <a:spcPct val="0"/>
                  </a:spcBef>
                  <a:spcAft>
                    <a:spcPct val="0"/>
                  </a:spcAft>
                  <a:buClr>
                    <a:schemeClr val="tx1"/>
                  </a:buClr>
                  <a:buSzPct val="100000"/>
                  <a:buChar char="–"/>
                  <a:defRPr kumimoji="1">
                    <a:solidFill>
                      <a:schemeClr val="tx1"/>
                    </a:solidFill>
                    <a:latin typeface="+mn-lt"/>
                  </a:defRPr>
                </a:lvl7pPr>
                <a:lvl8pPr marL="2911475" indent="-169863" algn="l" rtl="0" eaLnBrk="1" fontAlgn="base" hangingPunct="1">
                  <a:lnSpc>
                    <a:spcPts val="2600"/>
                  </a:lnSpc>
                  <a:spcBef>
                    <a:spcPct val="0"/>
                  </a:spcBef>
                  <a:spcAft>
                    <a:spcPct val="0"/>
                  </a:spcAft>
                  <a:buClr>
                    <a:schemeClr val="tx1"/>
                  </a:buClr>
                  <a:buSzPct val="100000"/>
                  <a:buChar char="–"/>
                  <a:defRPr kumimoji="1">
                    <a:solidFill>
                      <a:schemeClr val="tx1"/>
                    </a:solidFill>
                    <a:latin typeface="+mn-lt"/>
                  </a:defRPr>
                </a:lvl8pPr>
                <a:lvl9pPr marL="3368675" indent="-169863" algn="l" rtl="0" eaLnBrk="1" fontAlgn="base" hangingPunct="1">
                  <a:lnSpc>
                    <a:spcPts val="2600"/>
                  </a:lnSpc>
                  <a:spcBef>
                    <a:spcPct val="0"/>
                  </a:spcBef>
                  <a:spcAft>
                    <a:spcPct val="0"/>
                  </a:spcAft>
                  <a:buClr>
                    <a:schemeClr val="tx1"/>
                  </a:buClr>
                  <a:buSzPct val="100000"/>
                  <a:buChar char="–"/>
                  <a:defRPr kumimoji="1">
                    <a:solidFill>
                      <a:schemeClr val="tx1"/>
                    </a:solidFill>
                    <a:latin typeface="+mn-lt"/>
                  </a:defRPr>
                </a:lvl9pPr>
              </a:lstStyle>
              <a:p>
                <a:r>
                  <a:rPr lang="en-US" altLang="zh-CN" kern="0" dirty="0"/>
                  <a:t>Calculate</a:t>
                </a:r>
                <a14:m>
                  <m:oMath xmlns:m="http://schemas.openxmlformats.org/officeDocument/2006/math">
                    <m:r>
                      <a:rPr lang="en-US" altLang="zh-CN" kern="0" smtClean="0">
                        <a:solidFill>
                          <a:srgbClr val="000000"/>
                        </a:solidFill>
                        <a:latin typeface="Cambria Math" panose="02040503050406030204" pitchFamily="18" charset="0"/>
                      </a:rPr>
                      <m:t>   </m:t>
                    </m:r>
                    <m:r>
                      <a:rPr lang="en-US" altLang="zh-CN" i="1" kern="0">
                        <a:solidFill>
                          <a:srgbClr val="000000"/>
                        </a:solidFill>
                        <a:latin typeface="Cambria Math" panose="02040503050406030204" pitchFamily="18" charset="0"/>
                      </a:rPr>
                      <m:t>𝐸</m:t>
                    </m:r>
                    <m:d>
                      <m:dPr>
                        <m:begChr m:val="["/>
                        <m:endChr m:val="]"/>
                        <m:ctrlPr>
                          <a:rPr lang="en-US" altLang="zh-CN" i="1" kern="0">
                            <a:solidFill>
                              <a:srgbClr val="000000"/>
                            </a:solidFill>
                            <a:latin typeface="Cambria Math" panose="02040503050406030204" pitchFamily="18" charset="0"/>
                          </a:rPr>
                        </m:ctrlPr>
                      </m:dPr>
                      <m:e>
                        <m:sSub>
                          <m:sSubPr>
                            <m:ctrlPr>
                              <a:rPr lang="en-US" altLang="zh-CN" i="1" kern="0">
                                <a:solidFill>
                                  <a:srgbClr val="000000"/>
                                </a:solidFill>
                                <a:latin typeface="Cambria Math" panose="02040503050406030204" pitchFamily="18" charset="0"/>
                              </a:rPr>
                            </m:ctrlPr>
                          </m:sSubPr>
                          <m:e>
                            <m:r>
                              <a:rPr lang="en-US" altLang="zh-CN" i="1" kern="0">
                                <a:solidFill>
                                  <a:srgbClr val="000000"/>
                                </a:solidFill>
                                <a:latin typeface="Cambria Math" panose="02040503050406030204" pitchFamily="18" charset="0"/>
                              </a:rPr>
                              <m:t>𝑋</m:t>
                            </m:r>
                          </m:e>
                          <m:sub>
                            <m:r>
                              <a:rPr lang="en-US" altLang="zh-CN" i="1" kern="0">
                                <a:solidFill>
                                  <a:srgbClr val="000000"/>
                                </a:solidFill>
                                <a:latin typeface="Cambria Math" panose="02040503050406030204" pitchFamily="18" charset="0"/>
                              </a:rPr>
                              <m:t>𝑖𝑗</m:t>
                            </m:r>
                          </m:sub>
                        </m:sSub>
                      </m:e>
                    </m:d>
                    <m:r>
                      <a:rPr lang="en-US" altLang="zh-CN" kern="0" smtClean="0">
                        <a:solidFill>
                          <a:srgbClr val="000000"/>
                        </a:solidFill>
                        <a:latin typeface="Cambria Math" panose="02040503050406030204" pitchFamily="18" charset="0"/>
                      </a:rPr>
                      <m:t>=</m:t>
                    </m:r>
                    <m:r>
                      <m:rPr>
                        <m:sty m:val="p"/>
                      </m:rPr>
                      <a:rPr lang="en-US" altLang="zh-CN" kern="0" smtClean="0">
                        <a:latin typeface="Cambria Math" panose="02040503050406030204" pitchFamily="18" charset="0"/>
                      </a:rPr>
                      <m:t>Pr</m:t>
                    </m:r>
                    <m:r>
                      <a:rPr lang="en-US" altLang="zh-CN" i="1" kern="0" smtClean="0">
                        <a:latin typeface="Cambria Math" panose="02040503050406030204" pitchFamily="18" charset="0"/>
                      </a:rPr>
                      <m:t>⁡[</m:t>
                    </m:r>
                    <m:sSub>
                      <m:sSubPr>
                        <m:ctrlPr>
                          <a:rPr lang="en-US" altLang="zh-CN" i="1" kern="0" smtClean="0">
                            <a:latin typeface="Cambria Math" panose="02040503050406030204" pitchFamily="18" charset="0"/>
                          </a:rPr>
                        </m:ctrlPr>
                      </m:sSubPr>
                      <m:e>
                        <m:r>
                          <a:rPr lang="en-US" altLang="zh-CN" i="1" kern="0" smtClean="0">
                            <a:latin typeface="Cambria Math" panose="02040503050406030204" pitchFamily="18" charset="0"/>
                          </a:rPr>
                          <m:t>𝑋</m:t>
                        </m:r>
                      </m:e>
                      <m:sub>
                        <m:r>
                          <a:rPr lang="en-US" altLang="zh-CN" i="1" kern="0" smtClean="0">
                            <a:latin typeface="Cambria Math" panose="02040503050406030204" pitchFamily="18" charset="0"/>
                          </a:rPr>
                          <m:t>𝑖𝑗</m:t>
                        </m:r>
                      </m:sub>
                    </m:sSub>
                    <m:r>
                      <a:rPr lang="en-US" altLang="zh-CN" i="1" kern="0" smtClean="0">
                        <a:latin typeface="Cambria Math" panose="02040503050406030204" pitchFamily="18" charset="0"/>
                      </a:rPr>
                      <m:t>=1]</m:t>
                    </m:r>
                  </m:oMath>
                </a14:m>
                <a:r>
                  <a:rPr lang="en-US" altLang="zh-CN" kern="0" dirty="0"/>
                  <a:t>, </a:t>
                </a:r>
                <a:r>
                  <a:rPr lang="en-US" altLang="zh-CN" kern="0" dirty="0" err="1"/>
                  <a:t>i.e</a:t>
                </a:r>
                <a:r>
                  <a:rPr lang="en-US" altLang="zh-CN" kern="0" dirty="0"/>
                  <a:t>,</a:t>
                </a:r>
                <a:br>
                  <a:rPr lang="en-US" altLang="zh-CN" kern="0" dirty="0"/>
                </a:br>
                <a:r>
                  <a:rPr lang="en-US" altLang="zh-CN" sz="1800" b="1" kern="0" dirty="0">
                    <a:solidFill>
                      <a:srgbClr val="FF0000"/>
                    </a:solidFill>
                  </a:rPr>
                  <a:t>Probability </a:t>
                </a:r>
                <a14:m>
                  <m:oMath xmlns:m="http://schemas.openxmlformats.org/officeDocument/2006/math">
                    <m:r>
                      <a:rPr lang="en-US" altLang="zh-CN" sz="1800" i="1" kern="0" smtClean="0">
                        <a:solidFill>
                          <a:srgbClr val="FF0000"/>
                        </a:solidFill>
                        <a:latin typeface="Cambria Math" panose="02040503050406030204" pitchFamily="18" charset="0"/>
                      </a:rPr>
                      <m:t>[</m:t>
                    </m:r>
                    <m:sSub>
                      <m:sSubPr>
                        <m:ctrlPr>
                          <a:rPr lang="en-US" altLang="zh-CN" sz="1800" i="1" kern="0" smtClean="0">
                            <a:solidFill>
                              <a:srgbClr val="FF0000"/>
                            </a:solidFill>
                            <a:latin typeface="Cambria Math" panose="02040503050406030204" pitchFamily="18" charset="0"/>
                          </a:rPr>
                        </m:ctrlPr>
                      </m:sSubPr>
                      <m:e>
                        <m:r>
                          <a:rPr lang="en-US" altLang="zh-CN" sz="1800" i="1" kern="0" smtClean="0">
                            <a:solidFill>
                              <a:srgbClr val="FF0000"/>
                            </a:solidFill>
                            <a:latin typeface="Cambria Math" panose="02040503050406030204" pitchFamily="18" charset="0"/>
                          </a:rPr>
                          <m:t>𝑧</m:t>
                        </m:r>
                      </m:e>
                      <m:sub>
                        <m:r>
                          <a:rPr lang="en-US" altLang="zh-CN" sz="1800" i="1" kern="0" smtClean="0">
                            <a:solidFill>
                              <a:srgbClr val="FF0000"/>
                            </a:solidFill>
                            <a:latin typeface="Cambria Math" panose="02040503050406030204" pitchFamily="18" charset="0"/>
                          </a:rPr>
                          <m:t>𝑖</m:t>
                        </m:r>
                      </m:sub>
                    </m:sSub>
                  </m:oMath>
                </a14:m>
                <a:r>
                  <a:rPr lang="en-US" altLang="zh-CN" sz="1800" kern="0" dirty="0">
                    <a:solidFill>
                      <a:srgbClr val="FF0000"/>
                    </a:solidFill>
                  </a:rPr>
                  <a:t> </a:t>
                </a:r>
                <a:r>
                  <a:rPr lang="en-US" altLang="zh-CN" sz="1800" b="1" kern="0" dirty="0">
                    <a:solidFill>
                      <a:srgbClr val="FF0000"/>
                    </a:solidFill>
                  </a:rPr>
                  <a:t>and </a:t>
                </a:r>
                <a14:m>
                  <m:oMath xmlns:m="http://schemas.openxmlformats.org/officeDocument/2006/math">
                    <m:sSub>
                      <m:sSubPr>
                        <m:ctrlPr>
                          <a:rPr lang="en-US" altLang="zh-CN" sz="1800" i="1" kern="0" smtClean="0">
                            <a:solidFill>
                              <a:srgbClr val="FF0000"/>
                            </a:solidFill>
                            <a:latin typeface="Cambria Math" panose="02040503050406030204" pitchFamily="18" charset="0"/>
                          </a:rPr>
                        </m:ctrlPr>
                      </m:sSubPr>
                      <m:e>
                        <m:r>
                          <a:rPr lang="en-US" altLang="zh-CN" sz="1800" i="1" kern="0" smtClean="0">
                            <a:solidFill>
                              <a:srgbClr val="FF0000"/>
                            </a:solidFill>
                            <a:latin typeface="Cambria Math" panose="02040503050406030204" pitchFamily="18" charset="0"/>
                          </a:rPr>
                          <m:t>𝑧</m:t>
                        </m:r>
                      </m:e>
                      <m:sub>
                        <m:r>
                          <a:rPr lang="en-US" altLang="zh-CN" sz="1800" i="1" kern="0" smtClean="0">
                            <a:solidFill>
                              <a:srgbClr val="FF0000"/>
                            </a:solidFill>
                            <a:latin typeface="Cambria Math" panose="02040503050406030204" pitchFamily="18" charset="0"/>
                          </a:rPr>
                          <m:t>𝑗</m:t>
                        </m:r>
                      </m:sub>
                    </m:sSub>
                  </m:oMath>
                </a14:m>
                <a:r>
                  <a:rPr lang="en-US" altLang="zh-CN" sz="1800" kern="0" dirty="0">
                    <a:solidFill>
                      <a:srgbClr val="FF0000"/>
                    </a:solidFill>
                  </a:rPr>
                  <a:t> </a:t>
                </a:r>
                <a14:m>
                  <m:oMath xmlns:m="http://schemas.openxmlformats.org/officeDocument/2006/math">
                    <m:r>
                      <a:rPr lang="en-US" altLang="zh-CN" sz="1800" i="1" kern="0" dirty="0" smtClean="0">
                        <a:solidFill>
                          <a:srgbClr val="FF0000"/>
                        </a:solidFill>
                        <a:latin typeface="Cambria Math" panose="02040503050406030204" pitchFamily="18" charset="0"/>
                      </a:rPr>
                      <m:t>(</m:t>
                    </m:r>
                    <m:r>
                      <a:rPr lang="en-US" altLang="zh-CN" sz="1800" i="1" kern="0" dirty="0" smtClean="0">
                        <a:solidFill>
                          <a:srgbClr val="FF0000"/>
                        </a:solidFill>
                        <a:latin typeface="Cambria Math" panose="02040503050406030204" pitchFamily="18" charset="0"/>
                      </a:rPr>
                      <m:t>𝑖</m:t>
                    </m:r>
                    <m:r>
                      <a:rPr lang="en-US" altLang="zh-CN" sz="1800" i="1" kern="0" dirty="0" smtClean="0">
                        <a:solidFill>
                          <a:srgbClr val="FF0000"/>
                        </a:solidFill>
                        <a:latin typeface="Cambria Math" panose="02040503050406030204" pitchFamily="18" charset="0"/>
                      </a:rPr>
                      <m:t>&lt;</m:t>
                    </m:r>
                    <m:r>
                      <a:rPr lang="en-US" altLang="zh-CN" sz="1800" i="1" kern="0" dirty="0" smtClean="0">
                        <a:solidFill>
                          <a:srgbClr val="FF0000"/>
                        </a:solidFill>
                        <a:latin typeface="Cambria Math" panose="02040503050406030204" pitchFamily="18" charset="0"/>
                      </a:rPr>
                      <m:t>𝑗</m:t>
                    </m:r>
                    <m:r>
                      <a:rPr lang="en-US" altLang="zh-CN" sz="1800" i="1" kern="0" dirty="0" smtClean="0">
                        <a:solidFill>
                          <a:srgbClr val="FF0000"/>
                        </a:solidFill>
                        <a:latin typeface="Cambria Math" panose="02040503050406030204" pitchFamily="18" charset="0"/>
                      </a:rPr>
                      <m:t>)</m:t>
                    </m:r>
                  </m:oMath>
                </a14:m>
                <a:r>
                  <a:rPr lang="en-US" altLang="zh-CN" sz="1800" kern="0" dirty="0">
                    <a:solidFill>
                      <a:srgbClr val="FF0000"/>
                    </a:solidFill>
                  </a:rPr>
                  <a:t> </a:t>
                </a:r>
                <a:r>
                  <a:rPr lang="en-US" altLang="zh-CN" sz="1800" b="1" kern="0" dirty="0">
                    <a:solidFill>
                      <a:srgbClr val="FF0000"/>
                    </a:solidFill>
                  </a:rPr>
                  <a:t>are compared by </a:t>
                </a:r>
                <a:r>
                  <a:rPr lang="en-US" altLang="zh-CN" sz="1800" b="1" i="1" kern="0" dirty="0" err="1">
                    <a:solidFill>
                      <a:srgbClr val="FF0000"/>
                    </a:solidFill>
                  </a:rPr>
                  <a:t>RandSelect</a:t>
                </a:r>
                <a:r>
                  <a:rPr lang="en-US" altLang="zh-CN" sz="1800" i="1" kern="0" dirty="0">
                    <a:solidFill>
                      <a:srgbClr val="FF0000"/>
                    </a:solidFill>
                    <a:latin typeface="Cambria Math" panose="02040503050406030204" pitchFamily="18" charset="0"/>
                  </a:rPr>
                  <a:t> </a:t>
                </a:r>
                <a14:m>
                  <m:oMath xmlns:m="http://schemas.openxmlformats.org/officeDocument/2006/math">
                    <m:r>
                      <m:rPr>
                        <m:nor/>
                      </m:rPr>
                      <a:rPr lang="en-US" altLang="zh-CN" sz="1800" b="1" kern="0" dirty="0">
                        <a:solidFill>
                          <a:srgbClr val="FF0000"/>
                        </a:solidFill>
                      </a:rPr>
                      <m:t>when</m:t>
                    </m:r>
                    <m:r>
                      <m:rPr>
                        <m:nor/>
                      </m:rPr>
                      <a:rPr lang="en-US" altLang="zh-CN" sz="1800" b="1" kern="0" dirty="0">
                        <a:solidFill>
                          <a:srgbClr val="FF0000"/>
                        </a:solidFill>
                      </a:rPr>
                      <m:t> </m:t>
                    </m:r>
                    <m:r>
                      <m:rPr>
                        <m:nor/>
                      </m:rPr>
                      <a:rPr lang="en-US" altLang="zh-CN" sz="1800" b="1" kern="0" dirty="0">
                        <a:solidFill>
                          <a:srgbClr val="FF0000"/>
                        </a:solidFill>
                      </a:rPr>
                      <m:t>searching</m:t>
                    </m:r>
                    <m:r>
                      <m:rPr>
                        <m:nor/>
                      </m:rPr>
                      <a:rPr lang="en-US" altLang="zh-CN" sz="1800" b="1" kern="0" dirty="0">
                        <a:solidFill>
                          <a:srgbClr val="FF0000"/>
                        </a:solidFill>
                      </a:rPr>
                      <m:t> </m:t>
                    </m:r>
                    <m:r>
                      <m:rPr>
                        <m:nor/>
                      </m:rPr>
                      <a:rPr lang="en-US" altLang="zh-CN" sz="1800" b="1" kern="0" dirty="0">
                        <a:solidFill>
                          <a:srgbClr val="FF0000"/>
                        </a:solidFill>
                      </a:rPr>
                      <m:t>for</m:t>
                    </m:r>
                    <m:r>
                      <m:rPr>
                        <m:nor/>
                      </m:rPr>
                      <a:rPr lang="en-US" altLang="zh-CN" sz="1800" b="1" kern="0" dirty="0">
                        <a:solidFill>
                          <a:srgbClr val="FF0000"/>
                        </a:solidFill>
                      </a:rPr>
                      <m:t>  </m:t>
                    </m:r>
                    <m:sSub>
                      <m:sSubPr>
                        <m:ctrlPr>
                          <a:rPr lang="en-US" altLang="zh-CN" sz="1800" i="1" kern="0">
                            <a:solidFill>
                              <a:srgbClr val="FF0000"/>
                            </a:solidFill>
                            <a:latin typeface="Cambria Math" panose="02040503050406030204" pitchFamily="18" charset="0"/>
                          </a:rPr>
                        </m:ctrlPr>
                      </m:sSubPr>
                      <m:e>
                        <m:r>
                          <a:rPr lang="en-US" altLang="zh-CN" sz="1800" i="1" kern="0">
                            <a:solidFill>
                              <a:srgbClr val="FF0000"/>
                            </a:solidFill>
                            <a:latin typeface="Cambria Math" panose="02040503050406030204" pitchFamily="18" charset="0"/>
                          </a:rPr>
                          <m:t>𝑧</m:t>
                        </m:r>
                      </m:e>
                      <m:sub>
                        <m:r>
                          <a:rPr lang="en-US" altLang="zh-CN" sz="1800" i="1" kern="0">
                            <a:solidFill>
                              <a:srgbClr val="FF0000"/>
                            </a:solidFill>
                            <a:latin typeface="Cambria Math" panose="02040503050406030204" pitchFamily="18" charset="0"/>
                          </a:rPr>
                          <m:t>𝑘</m:t>
                        </m:r>
                      </m:sub>
                    </m:sSub>
                    <m:r>
                      <a:rPr lang="en-US" altLang="zh-CN" sz="1800" i="1" kern="0" smtClean="0">
                        <a:solidFill>
                          <a:srgbClr val="FF0000"/>
                        </a:solidFill>
                        <a:latin typeface="Cambria Math" panose="02040503050406030204" pitchFamily="18" charset="0"/>
                      </a:rPr>
                      <m:t>]</m:t>
                    </m:r>
                  </m:oMath>
                </a14:m>
                <a:r>
                  <a:rPr lang="en-US" altLang="zh-CN" sz="1800" b="1" kern="0" dirty="0">
                    <a:solidFill>
                      <a:srgbClr val="FF0000"/>
                    </a:solidFill>
                  </a:rPr>
                  <a:t>.</a:t>
                </a:r>
                <a:endParaRPr lang="en-US" altLang="zh-CN" sz="1800" kern="0" dirty="0"/>
              </a:p>
            </p:txBody>
          </p:sp>
        </mc:Choice>
        <mc:Fallback xmlns="">
          <p:sp>
            <p:nvSpPr>
              <p:cNvPr id="6" name="内容占位符 2">
                <a:extLst>
                  <a:ext uri="{FF2B5EF4-FFF2-40B4-BE49-F238E27FC236}">
                    <a16:creationId xmlns:a16="http://schemas.microsoft.com/office/drawing/2014/main" id="{616F712E-6FE6-4069-AED8-8190B7571448}"/>
                  </a:ext>
                </a:extLst>
              </p:cNvPr>
              <p:cNvSpPr txBox="1">
                <a:spLocks noRot="1" noChangeAspect="1" noMove="1" noResize="1" noEditPoints="1" noAdjustHandles="1" noChangeArrowheads="1" noChangeShapeType="1" noTextEdit="1"/>
              </p:cNvSpPr>
              <p:nvPr/>
            </p:nvSpPr>
            <p:spPr bwMode="auto">
              <a:xfrm>
                <a:off x="590035" y="749644"/>
                <a:ext cx="8595154" cy="848498"/>
              </a:xfrm>
              <a:prstGeom prst="rect">
                <a:avLst/>
              </a:prstGeom>
              <a:blipFill>
                <a:blip r:embed="rId5"/>
                <a:stretch>
                  <a:fillRect l="-922" t="-2158" b="-719"/>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r>
                  <a:rPr lang="en-US">
                    <a:noFill/>
                  </a:rPr>
                  <a:t> </a:t>
                </a:r>
              </a:p>
            </p:txBody>
          </p:sp>
        </mc:Fallback>
      </mc:AlternateContent>
    </p:spTree>
    <p:extLst>
      <p:ext uri="{BB962C8B-B14F-4D97-AF65-F5344CB8AC3E}">
        <p14:creationId xmlns:p14="http://schemas.microsoft.com/office/powerpoint/2010/main" val="30801854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545FAAF-664A-4089-A683-E9450D09AB0F}"/>
              </a:ext>
            </a:extLst>
          </p:cNvPr>
          <p:cNvSpPr>
            <a:spLocks noGrp="1"/>
          </p:cNvSpPr>
          <p:nvPr>
            <p:ph type="title"/>
          </p:nvPr>
        </p:nvSpPr>
        <p:spPr/>
        <p:txBody>
          <a:bodyPr/>
          <a:lstStyle/>
          <a:p>
            <a:r>
              <a:rPr lang="en-US" altLang="zh-CN" dirty="0"/>
              <a:t>Solution 2 (</a:t>
            </a:r>
            <a:r>
              <a:rPr lang="en-US" altLang="zh-CN" dirty="0" err="1"/>
              <a:t>cont</a:t>
            </a:r>
            <a:r>
              <a:rPr lang="en-US" altLang="zh-CN" dirty="0"/>
              <a:t>)</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616F712E-6FE6-4069-AED8-8190B7571448}"/>
                  </a:ext>
                </a:extLst>
              </p:cNvPr>
              <p:cNvSpPr>
                <a:spLocks noGrp="1"/>
              </p:cNvSpPr>
              <p:nvPr>
                <p:ph idx="1"/>
              </p:nvPr>
            </p:nvSpPr>
            <p:spPr>
              <a:xfrm>
                <a:off x="647700" y="762000"/>
                <a:ext cx="7848600" cy="2430517"/>
              </a:xfrm>
            </p:spPr>
            <p:txBody>
              <a:bodyPr/>
              <a:lstStyle/>
              <a:p>
                <a:r>
                  <a:rPr lang="en-US" altLang="zh-CN" dirty="0"/>
                  <a:t>(I) Define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𝑋</m:t>
                        </m:r>
                      </m:e>
                      <m:sub>
                        <m:r>
                          <a:rPr lang="en-US" altLang="zh-CN" b="0" i="1" smtClean="0">
                            <a:latin typeface="Cambria Math" panose="02040503050406030204" pitchFamily="18" charset="0"/>
                          </a:rPr>
                          <m:t>𝑖𝑗</m:t>
                        </m:r>
                      </m:sub>
                    </m:sSub>
                    <m:r>
                      <a:rPr lang="en-US" altLang="zh-CN" b="0" i="1" smtClean="0">
                        <a:latin typeface="Cambria Math" panose="02040503050406030204" pitchFamily="18" charset="0"/>
                      </a:rPr>
                      <m:t>=1</m:t>
                    </m:r>
                  </m:oMath>
                </a14:m>
                <a:r>
                  <a:rPr lang="en-US" altLang="zh-CN" dirty="0"/>
                  <a:t> if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𝑧</m:t>
                        </m:r>
                      </m:e>
                      <m:sub>
                        <m:r>
                          <a:rPr lang="en-US" altLang="zh-CN" b="0" i="1" smtClean="0">
                            <a:latin typeface="Cambria Math" panose="02040503050406030204" pitchFamily="18" charset="0"/>
                          </a:rPr>
                          <m:t>𝑖</m:t>
                        </m:r>
                      </m:sub>
                    </m:sSub>
                  </m:oMath>
                </a14:m>
                <a:r>
                  <a:rPr lang="en-US" altLang="zh-CN" dirty="0"/>
                  <a:t> and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𝑧</m:t>
                        </m:r>
                      </m:e>
                      <m:sub>
                        <m:r>
                          <a:rPr lang="en-US" altLang="zh-CN" b="0" i="1" smtClean="0">
                            <a:latin typeface="Cambria Math" panose="02040503050406030204" pitchFamily="18" charset="0"/>
                          </a:rPr>
                          <m:t>𝑗</m:t>
                        </m:r>
                      </m:sub>
                    </m:sSub>
                  </m:oMath>
                </a14:m>
                <a:r>
                  <a:rPr lang="en-US" altLang="zh-CN" dirty="0"/>
                  <a:t> are compared by the algorithm, and 0 otherwise. We have proven the three cases below: </a:t>
                </a:r>
              </a:p>
              <a:p>
                <a:r>
                  <a:rPr lang="en-US" altLang="zh-CN" dirty="0">
                    <a:solidFill>
                      <a:srgbClr val="003399"/>
                    </a:solidFill>
                  </a:rPr>
                  <a:t>(a) </a:t>
                </a:r>
                <a14:m>
                  <m:oMath xmlns:m="http://schemas.openxmlformats.org/officeDocument/2006/math">
                    <m:r>
                      <a:rPr lang="en-US" altLang="zh-CN" b="0" i="1" smtClean="0">
                        <a:solidFill>
                          <a:schemeClr val="tx1"/>
                        </a:solidFill>
                        <a:latin typeface="Cambria Math" panose="02040503050406030204" pitchFamily="18" charset="0"/>
                      </a:rPr>
                      <m:t>𝑖</m:t>
                    </m:r>
                    <m:r>
                      <a:rPr lang="en-US" altLang="zh-CN" b="0" i="1" smtClean="0">
                        <a:solidFill>
                          <a:schemeClr val="tx1"/>
                        </a:solidFill>
                        <a:latin typeface="Cambria Math" panose="02040503050406030204" pitchFamily="18" charset="0"/>
                      </a:rPr>
                      <m:t>≤</m:t>
                    </m:r>
                    <m:r>
                      <a:rPr lang="en-US" altLang="zh-CN" b="0" i="1" smtClean="0">
                        <a:solidFill>
                          <a:schemeClr val="tx1"/>
                        </a:solidFill>
                        <a:latin typeface="Cambria Math" panose="02040503050406030204" pitchFamily="18" charset="0"/>
                      </a:rPr>
                      <m:t>𝑘</m:t>
                    </m:r>
                    <m:r>
                      <a:rPr lang="en-US" altLang="zh-CN" b="0" i="1" smtClean="0">
                        <a:solidFill>
                          <a:schemeClr val="tx1"/>
                        </a:solidFill>
                        <a:latin typeface="Cambria Math" panose="02040503050406030204" pitchFamily="18" charset="0"/>
                      </a:rPr>
                      <m:t>≤</m:t>
                    </m:r>
                    <m:r>
                      <a:rPr lang="en-US" altLang="zh-CN" b="0" i="1" smtClean="0">
                        <a:solidFill>
                          <a:schemeClr val="tx1"/>
                        </a:solidFill>
                        <a:latin typeface="Cambria Math" panose="02040503050406030204" pitchFamily="18" charset="0"/>
                      </a:rPr>
                      <m:t>𝑗</m:t>
                    </m:r>
                  </m:oMath>
                </a14:m>
                <a:r>
                  <a:rPr lang="en-US" altLang="zh-CN" dirty="0">
                    <a:solidFill>
                      <a:schemeClr val="tx1"/>
                    </a:solidFill>
                  </a:rPr>
                  <a:t>: </a:t>
                </a:r>
                <a14:m>
                  <m:oMath xmlns:m="http://schemas.openxmlformats.org/officeDocument/2006/math">
                    <m:func>
                      <m:funcPr>
                        <m:ctrlPr>
                          <a:rPr lang="en-US" altLang="zh-CN" i="1" smtClean="0">
                            <a:solidFill>
                              <a:srgbClr val="FF0000"/>
                            </a:solidFill>
                            <a:latin typeface="Cambria Math" panose="02040503050406030204" pitchFamily="18" charset="0"/>
                          </a:rPr>
                        </m:ctrlPr>
                      </m:funcPr>
                      <m:fName>
                        <m:r>
                          <m:rPr>
                            <m:sty m:val="p"/>
                          </m:rPr>
                          <a:rPr lang="en-US" altLang="zh-CN" b="0" i="0" smtClean="0">
                            <a:solidFill>
                              <a:srgbClr val="FF0000"/>
                            </a:solidFill>
                            <a:latin typeface="Cambria Math" panose="02040503050406030204" pitchFamily="18" charset="0"/>
                          </a:rPr>
                          <m:t>Pr</m:t>
                        </m:r>
                      </m:fName>
                      <m:e>
                        <m:d>
                          <m:dPr>
                            <m:begChr m:val="["/>
                            <m:endChr m:val="]"/>
                            <m:ctrlPr>
                              <a:rPr lang="en-US" altLang="zh-CN" i="1" smtClean="0">
                                <a:solidFill>
                                  <a:srgbClr val="FF0000"/>
                                </a:solidFill>
                                <a:latin typeface="Cambria Math" panose="02040503050406030204" pitchFamily="18" charset="0"/>
                              </a:rPr>
                            </m:ctrlPr>
                          </m:dPr>
                          <m:e>
                            <m:sSub>
                              <m:sSubPr>
                                <m:ctrlPr>
                                  <a:rPr lang="en-US" altLang="zh-CN" i="1" smtClean="0">
                                    <a:solidFill>
                                      <a:srgbClr val="FF0000"/>
                                    </a:solidFill>
                                    <a:latin typeface="Cambria Math" panose="02040503050406030204" pitchFamily="18" charset="0"/>
                                  </a:rPr>
                                </m:ctrlPr>
                              </m:sSubPr>
                              <m:e>
                                <m:r>
                                  <a:rPr lang="en-US" altLang="zh-CN" b="0" i="1" smtClean="0">
                                    <a:solidFill>
                                      <a:srgbClr val="FF0000"/>
                                    </a:solidFill>
                                    <a:latin typeface="Cambria Math" panose="02040503050406030204" pitchFamily="18" charset="0"/>
                                  </a:rPr>
                                  <m:t>𝑋</m:t>
                                </m:r>
                              </m:e>
                              <m:sub>
                                <m:r>
                                  <a:rPr lang="en-US" altLang="zh-CN" b="0" i="1" smtClean="0">
                                    <a:solidFill>
                                      <a:srgbClr val="FF0000"/>
                                    </a:solidFill>
                                    <a:latin typeface="Cambria Math" panose="02040503050406030204" pitchFamily="18" charset="0"/>
                                  </a:rPr>
                                  <m:t>𝑖𝑗</m:t>
                                </m:r>
                              </m:sub>
                            </m:sSub>
                            <m:r>
                              <a:rPr lang="en-US" altLang="zh-CN" b="0" i="1" smtClean="0">
                                <a:solidFill>
                                  <a:srgbClr val="FF0000"/>
                                </a:solidFill>
                                <a:latin typeface="Cambria Math" panose="02040503050406030204" pitchFamily="18" charset="0"/>
                              </a:rPr>
                              <m:t>=1</m:t>
                            </m:r>
                          </m:e>
                        </m:d>
                      </m:e>
                    </m:func>
                    <m:r>
                      <a:rPr lang="en-US" altLang="zh-CN" b="0" i="1" smtClean="0">
                        <a:solidFill>
                          <a:srgbClr val="FF0000"/>
                        </a:solidFill>
                        <a:latin typeface="Cambria Math" panose="02040503050406030204" pitchFamily="18" charset="0"/>
                      </a:rPr>
                      <m:t>=</m:t>
                    </m:r>
                    <m:f>
                      <m:fPr>
                        <m:type m:val="lin"/>
                        <m:ctrlPr>
                          <a:rPr lang="en-US" altLang="zh-CN" i="1" smtClean="0">
                            <a:solidFill>
                              <a:srgbClr val="FF0000"/>
                            </a:solidFill>
                            <a:latin typeface="Cambria Math" panose="02040503050406030204" pitchFamily="18" charset="0"/>
                          </a:rPr>
                        </m:ctrlPr>
                      </m:fPr>
                      <m:num>
                        <m:r>
                          <a:rPr lang="en-US" altLang="zh-CN" b="0" i="1" smtClean="0">
                            <a:solidFill>
                              <a:srgbClr val="FF0000"/>
                            </a:solidFill>
                            <a:latin typeface="Cambria Math" panose="02040503050406030204" pitchFamily="18" charset="0"/>
                          </a:rPr>
                          <m:t>2</m:t>
                        </m:r>
                      </m:num>
                      <m:den>
                        <m:r>
                          <a:rPr lang="en-US" altLang="zh-CN" b="0" i="1" smtClean="0">
                            <a:solidFill>
                              <a:srgbClr val="FF0000"/>
                            </a:solidFill>
                            <a:latin typeface="Cambria Math" panose="02040503050406030204" pitchFamily="18" charset="0"/>
                          </a:rPr>
                          <m:t>(</m:t>
                        </m:r>
                        <m:r>
                          <a:rPr lang="en-US" altLang="zh-CN" b="0" i="1" smtClean="0">
                            <a:solidFill>
                              <a:srgbClr val="FF0000"/>
                            </a:solidFill>
                            <a:latin typeface="Cambria Math" panose="02040503050406030204" pitchFamily="18" charset="0"/>
                          </a:rPr>
                          <m:t>𝑗</m:t>
                        </m:r>
                        <m:r>
                          <a:rPr lang="en-US" altLang="zh-CN" b="0" i="1" smtClean="0">
                            <a:solidFill>
                              <a:srgbClr val="FF0000"/>
                            </a:solidFill>
                            <a:latin typeface="Cambria Math" panose="02040503050406030204" pitchFamily="18" charset="0"/>
                          </a:rPr>
                          <m:t>−</m:t>
                        </m:r>
                        <m:r>
                          <a:rPr lang="en-US" altLang="zh-CN" b="0" i="1" smtClean="0">
                            <a:solidFill>
                              <a:srgbClr val="FF0000"/>
                            </a:solidFill>
                            <a:latin typeface="Cambria Math" panose="02040503050406030204" pitchFamily="18" charset="0"/>
                          </a:rPr>
                          <m:t>𝑖</m:t>
                        </m:r>
                        <m:r>
                          <a:rPr lang="en-US" altLang="zh-CN" b="0" i="1" smtClean="0">
                            <a:solidFill>
                              <a:srgbClr val="FF0000"/>
                            </a:solidFill>
                            <a:latin typeface="Cambria Math" panose="02040503050406030204" pitchFamily="18" charset="0"/>
                          </a:rPr>
                          <m:t>+1)</m:t>
                        </m:r>
                      </m:den>
                    </m:f>
                  </m:oMath>
                </a14:m>
                <a:r>
                  <a:rPr lang="en-US" altLang="zh-CN" dirty="0">
                    <a:solidFill>
                      <a:srgbClr val="0070C0"/>
                    </a:solidFill>
                  </a:rPr>
                  <a:t>.</a:t>
                </a:r>
              </a:p>
              <a:p>
                <a:r>
                  <a:rPr lang="en-US" altLang="zh-CN" dirty="0">
                    <a:solidFill>
                      <a:srgbClr val="003399"/>
                    </a:solidFill>
                  </a:rPr>
                  <a:t>(b) </a:t>
                </a:r>
                <a14:m>
                  <m:oMath xmlns:m="http://schemas.openxmlformats.org/officeDocument/2006/math">
                    <m:r>
                      <a:rPr lang="en-US" altLang="zh-CN" i="1">
                        <a:latin typeface="Cambria Math" panose="02040503050406030204" pitchFamily="18" charset="0"/>
                      </a:rPr>
                      <m:t>𝑖</m:t>
                    </m:r>
                    <m:r>
                      <a:rPr lang="en-US" altLang="zh-CN" b="0" i="1" smtClean="0">
                        <a:latin typeface="Cambria Math" panose="02040503050406030204" pitchFamily="18" charset="0"/>
                      </a:rPr>
                      <m:t>&lt;</m:t>
                    </m:r>
                    <m:r>
                      <a:rPr lang="en-US" altLang="zh-CN" b="0" i="1" smtClean="0">
                        <a:latin typeface="Cambria Math" panose="02040503050406030204" pitchFamily="18" charset="0"/>
                      </a:rPr>
                      <m:t>𝑗</m:t>
                    </m:r>
                    <m:r>
                      <a:rPr lang="en-US" altLang="zh-CN" b="0" i="1" smtClean="0">
                        <a:latin typeface="Cambria Math" panose="02040503050406030204" pitchFamily="18" charset="0"/>
                      </a:rPr>
                      <m:t>&lt;</m:t>
                    </m:r>
                    <m:r>
                      <a:rPr lang="en-US" altLang="zh-CN" b="0" i="1" smtClean="0">
                        <a:latin typeface="Cambria Math" panose="02040503050406030204" pitchFamily="18" charset="0"/>
                      </a:rPr>
                      <m:t>𝑘</m:t>
                    </m:r>
                  </m:oMath>
                </a14:m>
                <a:r>
                  <a:rPr lang="en-US" altLang="zh-CN" dirty="0"/>
                  <a:t>: </a:t>
                </a:r>
                <a14:m>
                  <m:oMath xmlns:m="http://schemas.openxmlformats.org/officeDocument/2006/math">
                    <m:func>
                      <m:funcPr>
                        <m:ctrlPr>
                          <a:rPr lang="en-US" altLang="zh-CN" i="1">
                            <a:solidFill>
                              <a:srgbClr val="FF0000"/>
                            </a:solidFill>
                            <a:latin typeface="Cambria Math" panose="02040503050406030204" pitchFamily="18" charset="0"/>
                          </a:rPr>
                        </m:ctrlPr>
                      </m:funcPr>
                      <m:fName>
                        <m:r>
                          <m:rPr>
                            <m:sty m:val="p"/>
                          </m:rPr>
                          <a:rPr lang="en-US" altLang="zh-CN">
                            <a:solidFill>
                              <a:srgbClr val="FF0000"/>
                            </a:solidFill>
                            <a:latin typeface="Cambria Math" panose="02040503050406030204" pitchFamily="18" charset="0"/>
                          </a:rPr>
                          <m:t>Pr</m:t>
                        </m:r>
                      </m:fName>
                      <m:e>
                        <m:d>
                          <m:dPr>
                            <m:begChr m:val="["/>
                            <m:endChr m:val="]"/>
                            <m:ctrlPr>
                              <a:rPr lang="en-US" altLang="zh-CN" i="1">
                                <a:solidFill>
                                  <a:srgbClr val="FF0000"/>
                                </a:solidFill>
                                <a:latin typeface="Cambria Math" panose="02040503050406030204" pitchFamily="18" charset="0"/>
                              </a:rPr>
                            </m:ctrlPr>
                          </m:dPr>
                          <m:e>
                            <m:sSub>
                              <m:sSubPr>
                                <m:ctrlPr>
                                  <a:rPr lang="en-US" altLang="zh-CN" i="1">
                                    <a:solidFill>
                                      <a:srgbClr val="FF0000"/>
                                    </a:solidFill>
                                    <a:latin typeface="Cambria Math" panose="02040503050406030204" pitchFamily="18" charset="0"/>
                                  </a:rPr>
                                </m:ctrlPr>
                              </m:sSubPr>
                              <m:e>
                                <m:r>
                                  <a:rPr lang="en-US" altLang="zh-CN" i="1">
                                    <a:solidFill>
                                      <a:srgbClr val="FF0000"/>
                                    </a:solidFill>
                                    <a:latin typeface="Cambria Math" panose="02040503050406030204" pitchFamily="18" charset="0"/>
                                  </a:rPr>
                                  <m:t>𝑋</m:t>
                                </m:r>
                              </m:e>
                              <m:sub>
                                <m:r>
                                  <a:rPr lang="en-US" altLang="zh-CN" i="1">
                                    <a:solidFill>
                                      <a:srgbClr val="FF0000"/>
                                    </a:solidFill>
                                    <a:latin typeface="Cambria Math" panose="02040503050406030204" pitchFamily="18" charset="0"/>
                                  </a:rPr>
                                  <m:t>𝑖𝑗</m:t>
                                </m:r>
                              </m:sub>
                            </m:sSub>
                            <m:r>
                              <a:rPr lang="en-US" altLang="zh-CN" i="1">
                                <a:solidFill>
                                  <a:srgbClr val="FF0000"/>
                                </a:solidFill>
                                <a:latin typeface="Cambria Math" panose="02040503050406030204" pitchFamily="18" charset="0"/>
                              </a:rPr>
                              <m:t>=1</m:t>
                            </m:r>
                          </m:e>
                        </m:d>
                      </m:e>
                    </m:func>
                    <m:r>
                      <a:rPr lang="en-US" altLang="zh-CN" i="1">
                        <a:solidFill>
                          <a:srgbClr val="FF0000"/>
                        </a:solidFill>
                        <a:latin typeface="Cambria Math" panose="02040503050406030204" pitchFamily="18" charset="0"/>
                      </a:rPr>
                      <m:t>=</m:t>
                    </m:r>
                    <m:f>
                      <m:fPr>
                        <m:type m:val="lin"/>
                        <m:ctrlPr>
                          <a:rPr lang="en-US" altLang="zh-CN" i="1">
                            <a:solidFill>
                              <a:srgbClr val="FF0000"/>
                            </a:solidFill>
                            <a:latin typeface="Cambria Math" panose="02040503050406030204" pitchFamily="18" charset="0"/>
                          </a:rPr>
                        </m:ctrlPr>
                      </m:fPr>
                      <m:num>
                        <m:r>
                          <a:rPr lang="en-US" altLang="zh-CN" i="1">
                            <a:solidFill>
                              <a:srgbClr val="FF0000"/>
                            </a:solidFill>
                            <a:latin typeface="Cambria Math" panose="02040503050406030204" pitchFamily="18" charset="0"/>
                          </a:rPr>
                          <m:t>2</m:t>
                        </m:r>
                      </m:num>
                      <m:den>
                        <m:r>
                          <a:rPr lang="en-US" altLang="zh-CN" b="0" i="1" smtClean="0">
                            <a:solidFill>
                              <a:srgbClr val="FF0000"/>
                            </a:solidFill>
                            <a:latin typeface="Cambria Math" panose="02040503050406030204" pitchFamily="18" charset="0"/>
                          </a:rPr>
                          <m:t>(</m:t>
                        </m:r>
                        <m:r>
                          <a:rPr lang="en-US" altLang="zh-CN" b="0" i="1" smtClean="0">
                            <a:solidFill>
                              <a:srgbClr val="FF0000"/>
                            </a:solidFill>
                            <a:latin typeface="Cambria Math" panose="02040503050406030204" pitchFamily="18" charset="0"/>
                          </a:rPr>
                          <m:t>𝑘</m:t>
                        </m:r>
                        <m:r>
                          <a:rPr lang="en-US" altLang="zh-CN" i="1">
                            <a:solidFill>
                              <a:srgbClr val="FF0000"/>
                            </a:solidFill>
                            <a:latin typeface="Cambria Math" panose="02040503050406030204" pitchFamily="18" charset="0"/>
                          </a:rPr>
                          <m:t>−</m:t>
                        </m:r>
                        <m:r>
                          <a:rPr lang="en-US" altLang="zh-CN" b="0" i="1" smtClean="0">
                            <a:solidFill>
                              <a:srgbClr val="FF0000"/>
                            </a:solidFill>
                            <a:latin typeface="Cambria Math" panose="02040503050406030204" pitchFamily="18" charset="0"/>
                          </a:rPr>
                          <m:t>𝑖</m:t>
                        </m:r>
                        <m:r>
                          <a:rPr lang="en-US" altLang="zh-CN" i="1">
                            <a:solidFill>
                              <a:srgbClr val="FF0000"/>
                            </a:solidFill>
                            <a:latin typeface="Cambria Math" panose="02040503050406030204" pitchFamily="18" charset="0"/>
                          </a:rPr>
                          <m:t>+1</m:t>
                        </m:r>
                        <m:r>
                          <a:rPr lang="en-US" altLang="zh-CN" b="0" i="1" smtClean="0">
                            <a:solidFill>
                              <a:srgbClr val="FF0000"/>
                            </a:solidFill>
                            <a:latin typeface="Cambria Math" panose="02040503050406030204" pitchFamily="18" charset="0"/>
                          </a:rPr>
                          <m:t>)</m:t>
                        </m:r>
                      </m:den>
                    </m:f>
                  </m:oMath>
                </a14:m>
                <a:r>
                  <a:rPr lang="en-US" altLang="zh-CN" dirty="0">
                    <a:solidFill>
                      <a:srgbClr val="0070C0"/>
                    </a:solidFill>
                  </a:rPr>
                  <a:t>.</a:t>
                </a:r>
              </a:p>
              <a:p>
                <a:r>
                  <a:rPr lang="en-US" altLang="zh-CN" dirty="0">
                    <a:solidFill>
                      <a:srgbClr val="003399"/>
                    </a:solidFill>
                  </a:rPr>
                  <a:t>(c) </a:t>
                </a:r>
                <a14:m>
                  <m:oMath xmlns:m="http://schemas.openxmlformats.org/officeDocument/2006/math">
                    <m:r>
                      <a:rPr lang="en-US" altLang="zh-CN" b="0" i="1" smtClean="0">
                        <a:latin typeface="Cambria Math" panose="02040503050406030204" pitchFamily="18" charset="0"/>
                      </a:rPr>
                      <m:t>𝑘</m:t>
                    </m:r>
                    <m:r>
                      <a:rPr lang="en-US" altLang="zh-CN" i="1">
                        <a:latin typeface="Cambria Math" panose="02040503050406030204" pitchFamily="18" charset="0"/>
                      </a:rPr>
                      <m:t>&lt;</m:t>
                    </m:r>
                    <m:r>
                      <a:rPr lang="en-US" altLang="zh-CN" b="0" i="1" smtClean="0">
                        <a:latin typeface="Cambria Math" panose="02040503050406030204" pitchFamily="18" charset="0"/>
                      </a:rPr>
                      <m:t>𝑖</m:t>
                    </m:r>
                    <m:r>
                      <a:rPr lang="en-US" altLang="zh-CN" i="1">
                        <a:latin typeface="Cambria Math" panose="02040503050406030204" pitchFamily="18" charset="0"/>
                      </a:rPr>
                      <m:t>&lt;</m:t>
                    </m:r>
                    <m:r>
                      <a:rPr lang="en-US" altLang="zh-CN" b="0" i="1" smtClean="0">
                        <a:latin typeface="Cambria Math" panose="02040503050406030204" pitchFamily="18" charset="0"/>
                      </a:rPr>
                      <m:t>𝑗</m:t>
                    </m:r>
                  </m:oMath>
                </a14:m>
                <a:r>
                  <a:rPr lang="en-US" altLang="zh-CN" dirty="0"/>
                  <a:t>: </a:t>
                </a:r>
                <a14:m>
                  <m:oMath xmlns:m="http://schemas.openxmlformats.org/officeDocument/2006/math">
                    <m:func>
                      <m:funcPr>
                        <m:ctrlPr>
                          <a:rPr lang="en-US" altLang="zh-CN" i="1">
                            <a:solidFill>
                              <a:srgbClr val="FF0000"/>
                            </a:solidFill>
                            <a:latin typeface="Cambria Math" panose="02040503050406030204" pitchFamily="18" charset="0"/>
                          </a:rPr>
                        </m:ctrlPr>
                      </m:funcPr>
                      <m:fName>
                        <m:r>
                          <m:rPr>
                            <m:sty m:val="p"/>
                          </m:rPr>
                          <a:rPr lang="en-US" altLang="zh-CN">
                            <a:solidFill>
                              <a:srgbClr val="FF0000"/>
                            </a:solidFill>
                            <a:latin typeface="Cambria Math" panose="02040503050406030204" pitchFamily="18" charset="0"/>
                          </a:rPr>
                          <m:t>Pr</m:t>
                        </m:r>
                      </m:fName>
                      <m:e>
                        <m:d>
                          <m:dPr>
                            <m:begChr m:val="["/>
                            <m:endChr m:val="]"/>
                            <m:ctrlPr>
                              <a:rPr lang="en-US" altLang="zh-CN" i="1">
                                <a:solidFill>
                                  <a:srgbClr val="FF0000"/>
                                </a:solidFill>
                                <a:latin typeface="Cambria Math" panose="02040503050406030204" pitchFamily="18" charset="0"/>
                              </a:rPr>
                            </m:ctrlPr>
                          </m:dPr>
                          <m:e>
                            <m:sSub>
                              <m:sSubPr>
                                <m:ctrlPr>
                                  <a:rPr lang="en-US" altLang="zh-CN" i="1">
                                    <a:solidFill>
                                      <a:srgbClr val="FF0000"/>
                                    </a:solidFill>
                                    <a:latin typeface="Cambria Math" panose="02040503050406030204" pitchFamily="18" charset="0"/>
                                  </a:rPr>
                                </m:ctrlPr>
                              </m:sSubPr>
                              <m:e>
                                <m:r>
                                  <a:rPr lang="en-US" altLang="zh-CN" i="1">
                                    <a:solidFill>
                                      <a:srgbClr val="FF0000"/>
                                    </a:solidFill>
                                    <a:latin typeface="Cambria Math" panose="02040503050406030204" pitchFamily="18" charset="0"/>
                                  </a:rPr>
                                  <m:t>𝑋</m:t>
                                </m:r>
                              </m:e>
                              <m:sub>
                                <m:r>
                                  <a:rPr lang="en-US" altLang="zh-CN" i="1">
                                    <a:solidFill>
                                      <a:srgbClr val="FF0000"/>
                                    </a:solidFill>
                                    <a:latin typeface="Cambria Math" panose="02040503050406030204" pitchFamily="18" charset="0"/>
                                  </a:rPr>
                                  <m:t>𝑖𝑗</m:t>
                                </m:r>
                              </m:sub>
                            </m:sSub>
                            <m:r>
                              <a:rPr lang="en-US" altLang="zh-CN" i="1">
                                <a:solidFill>
                                  <a:srgbClr val="FF0000"/>
                                </a:solidFill>
                                <a:latin typeface="Cambria Math" panose="02040503050406030204" pitchFamily="18" charset="0"/>
                              </a:rPr>
                              <m:t>=1</m:t>
                            </m:r>
                          </m:e>
                        </m:d>
                      </m:e>
                    </m:func>
                    <m:r>
                      <a:rPr lang="en-US" altLang="zh-CN" i="1">
                        <a:solidFill>
                          <a:srgbClr val="FF0000"/>
                        </a:solidFill>
                        <a:latin typeface="Cambria Math" panose="02040503050406030204" pitchFamily="18" charset="0"/>
                      </a:rPr>
                      <m:t>=</m:t>
                    </m:r>
                    <m:f>
                      <m:fPr>
                        <m:type m:val="lin"/>
                        <m:ctrlPr>
                          <a:rPr lang="en-US" altLang="zh-CN" i="1">
                            <a:solidFill>
                              <a:srgbClr val="FF0000"/>
                            </a:solidFill>
                            <a:latin typeface="Cambria Math" panose="02040503050406030204" pitchFamily="18" charset="0"/>
                          </a:rPr>
                        </m:ctrlPr>
                      </m:fPr>
                      <m:num>
                        <m:r>
                          <a:rPr lang="en-US" altLang="zh-CN" i="1">
                            <a:solidFill>
                              <a:srgbClr val="FF0000"/>
                            </a:solidFill>
                            <a:latin typeface="Cambria Math" panose="02040503050406030204" pitchFamily="18" charset="0"/>
                          </a:rPr>
                          <m:t>2</m:t>
                        </m:r>
                      </m:num>
                      <m:den>
                        <m:r>
                          <a:rPr lang="en-US" altLang="zh-CN" i="1">
                            <a:solidFill>
                              <a:srgbClr val="FF0000"/>
                            </a:solidFill>
                            <a:latin typeface="Cambria Math" panose="02040503050406030204" pitchFamily="18" charset="0"/>
                          </a:rPr>
                          <m:t>(</m:t>
                        </m:r>
                        <m:r>
                          <a:rPr lang="en-US" altLang="zh-CN" b="0" i="1" smtClean="0">
                            <a:solidFill>
                              <a:srgbClr val="FF0000"/>
                            </a:solidFill>
                            <a:latin typeface="Cambria Math" panose="02040503050406030204" pitchFamily="18" charset="0"/>
                          </a:rPr>
                          <m:t>𝑗</m:t>
                        </m:r>
                        <m:r>
                          <a:rPr lang="en-US" altLang="zh-CN" i="1">
                            <a:solidFill>
                              <a:srgbClr val="FF0000"/>
                            </a:solidFill>
                            <a:latin typeface="Cambria Math" panose="02040503050406030204" pitchFamily="18" charset="0"/>
                          </a:rPr>
                          <m:t>−</m:t>
                        </m:r>
                        <m:r>
                          <a:rPr lang="en-US" altLang="zh-CN" b="0" i="1" smtClean="0">
                            <a:solidFill>
                              <a:srgbClr val="FF0000"/>
                            </a:solidFill>
                            <a:latin typeface="Cambria Math" panose="02040503050406030204" pitchFamily="18" charset="0"/>
                          </a:rPr>
                          <m:t>𝑘</m:t>
                        </m:r>
                        <m:r>
                          <a:rPr lang="en-US" altLang="zh-CN" i="1">
                            <a:solidFill>
                              <a:srgbClr val="FF0000"/>
                            </a:solidFill>
                            <a:latin typeface="Cambria Math" panose="02040503050406030204" pitchFamily="18" charset="0"/>
                          </a:rPr>
                          <m:t>+1)</m:t>
                        </m:r>
                      </m:den>
                    </m:f>
                  </m:oMath>
                </a14:m>
                <a:r>
                  <a:rPr lang="en-US" altLang="zh-CN" dirty="0">
                    <a:solidFill>
                      <a:srgbClr val="0070C0"/>
                    </a:solidFill>
                  </a:rPr>
                  <a:t>.</a:t>
                </a:r>
              </a:p>
            </p:txBody>
          </p:sp>
        </mc:Choice>
        <mc:Fallback xmlns="">
          <p:sp>
            <p:nvSpPr>
              <p:cNvPr id="3" name="内容占位符 2">
                <a:extLst>
                  <a:ext uri="{FF2B5EF4-FFF2-40B4-BE49-F238E27FC236}">
                    <a16:creationId xmlns:a16="http://schemas.microsoft.com/office/drawing/2014/main" id="{616F712E-6FE6-4069-AED8-8190B7571448}"/>
                  </a:ext>
                </a:extLst>
              </p:cNvPr>
              <p:cNvSpPr>
                <a:spLocks noGrp="1" noRot="1" noChangeAspect="1" noMove="1" noResize="1" noEditPoints="1" noAdjustHandles="1" noChangeArrowheads="1" noChangeShapeType="1" noTextEdit="1"/>
              </p:cNvSpPr>
              <p:nvPr>
                <p:ph idx="1"/>
              </p:nvPr>
            </p:nvSpPr>
            <p:spPr>
              <a:xfrm>
                <a:off x="647700" y="762000"/>
                <a:ext cx="7848600" cy="2430517"/>
              </a:xfrm>
              <a:blipFill>
                <a:blip r:embed="rId3"/>
                <a:stretch>
                  <a:fillRect l="-1009" t="-1504" r="-1009" b="-31078"/>
                </a:stretch>
              </a:blipFill>
            </p:spPr>
            <p:txBody>
              <a:bodyPr/>
              <a:lstStyle/>
              <a:p>
                <a:r>
                  <a:rPr lang="en-US">
                    <a:noFill/>
                  </a:rPr>
                  <a:t> </a:t>
                </a:r>
              </a:p>
            </p:txBody>
          </p:sp>
        </mc:Fallback>
      </mc:AlternateContent>
      <p:sp>
        <p:nvSpPr>
          <p:cNvPr id="4" name="灯片编号占位符 3">
            <a:extLst>
              <a:ext uri="{FF2B5EF4-FFF2-40B4-BE49-F238E27FC236}">
                <a16:creationId xmlns:a16="http://schemas.microsoft.com/office/drawing/2014/main" id="{E11F8777-61BA-4A8B-9EA3-B7CCAE7E1F2C}"/>
              </a:ext>
            </a:extLst>
          </p:cNvPr>
          <p:cNvSpPr>
            <a:spLocks noGrp="1"/>
          </p:cNvSpPr>
          <p:nvPr>
            <p:ph type="sldNum" sz="quarter" idx="10"/>
          </p:nvPr>
        </p:nvSpPr>
        <p:spPr/>
        <p:txBody>
          <a:bodyPr/>
          <a:lstStyle/>
          <a:p>
            <a:fld id="{2783EFA4-6284-4AB8-B3E7-5E7F2FB51AB8}" type="slidenum">
              <a:rPr lang="en-US" altLang="en-US" smtClean="0"/>
              <a:pPr/>
              <a:t>9</a:t>
            </a:fld>
            <a:endParaRPr lang="en-US" altLang="en-US" sz="1400"/>
          </a:p>
        </p:txBody>
      </p:sp>
      <mc:AlternateContent xmlns:mc="http://schemas.openxmlformats.org/markup-compatibility/2006" xmlns:a14="http://schemas.microsoft.com/office/drawing/2010/main">
        <mc:Choice Requires="a14">
          <p:sp>
            <p:nvSpPr>
              <p:cNvPr id="5" name="TextBox 4"/>
              <p:cNvSpPr txBox="1"/>
              <p:nvPr/>
            </p:nvSpPr>
            <p:spPr>
              <a:xfrm>
                <a:off x="591207" y="3649717"/>
                <a:ext cx="8269014" cy="2460225"/>
              </a:xfrm>
              <a:prstGeom prst="rect">
                <a:avLst/>
              </a:prstGeom>
              <a:noFill/>
            </p:spPr>
            <p:txBody>
              <a:bodyPr wrap="square" rtlCol="0">
                <a:spAutoFit/>
              </a:bodyPr>
              <a:lstStyle/>
              <a:p>
                <a:pPr lvl="0" eaLnBrk="1" hangingPunct="1">
                  <a:spcBef>
                    <a:spcPts val="1200"/>
                  </a:spcBef>
                  <a:spcAft>
                    <a:spcPts val="0"/>
                  </a:spcAft>
                  <a:buClr>
                    <a:srgbClr val="003399"/>
                  </a:buClr>
                  <a:buSzPct val="50000"/>
                </a:pPr>
                <a:r>
                  <a:rPr lang="en-US" altLang="zh-CN" sz="2200" kern="0" dirty="0">
                    <a:solidFill>
                      <a:srgbClr val="000000"/>
                    </a:solidFill>
                    <a:latin typeface="Calibri" panose="020F0502020204030204" pitchFamily="34" charset="0"/>
                  </a:rPr>
                  <a:t>(II) By the indicator random variable technique, the expected total number of comparisons is</a:t>
                </a:r>
              </a:p>
              <a:p>
                <a:pPr lvl="0" eaLnBrk="1" hangingPunct="1">
                  <a:spcBef>
                    <a:spcPts val="1200"/>
                  </a:spcBef>
                  <a:spcAft>
                    <a:spcPts val="0"/>
                  </a:spcAft>
                  <a:buClr>
                    <a:srgbClr val="003399"/>
                  </a:buClr>
                  <a:buSzPct val="50000"/>
                </a:pPr>
                <a14:m>
                  <m:oMathPara xmlns:m="http://schemas.openxmlformats.org/officeDocument/2006/math">
                    <m:oMathParaPr>
                      <m:jc m:val="centerGroup"/>
                    </m:oMathParaPr>
                    <m:oMath xmlns:m="http://schemas.openxmlformats.org/officeDocument/2006/math">
                      <m:nary>
                        <m:naryPr>
                          <m:chr m:val="∑"/>
                          <m:supHide m:val="on"/>
                          <m:ctrlPr>
                            <a:rPr lang="en-US" altLang="zh-CN" sz="2200" i="1" kern="0">
                              <a:solidFill>
                                <a:srgbClr val="000000"/>
                              </a:solidFill>
                              <a:latin typeface="Cambria Math" panose="02040503050406030204" pitchFamily="18" charset="0"/>
                            </a:rPr>
                          </m:ctrlPr>
                        </m:naryPr>
                        <m:sub>
                          <m:r>
                            <a:rPr lang="en-US" altLang="zh-CN" sz="2200" i="1" kern="0">
                              <a:solidFill>
                                <a:srgbClr val="000000"/>
                              </a:solidFill>
                              <a:latin typeface="Cambria Math" panose="02040503050406030204" pitchFamily="18" charset="0"/>
                            </a:rPr>
                            <m:t>𝑖</m:t>
                          </m:r>
                          <m:r>
                            <a:rPr lang="en-US" altLang="zh-CN" sz="2200" i="1" kern="0">
                              <a:solidFill>
                                <a:srgbClr val="000000"/>
                              </a:solidFill>
                              <a:latin typeface="Cambria Math" panose="02040503050406030204" pitchFamily="18" charset="0"/>
                            </a:rPr>
                            <m:t>&lt;</m:t>
                          </m:r>
                          <m:r>
                            <a:rPr lang="en-US" altLang="zh-CN" sz="2200" i="1" kern="0">
                              <a:solidFill>
                                <a:srgbClr val="000000"/>
                              </a:solidFill>
                              <a:latin typeface="Cambria Math" panose="02040503050406030204" pitchFamily="18" charset="0"/>
                            </a:rPr>
                            <m:t>𝑗</m:t>
                          </m:r>
                        </m:sub>
                        <m:sup/>
                        <m:e>
                          <m:r>
                            <a:rPr lang="en-US" altLang="zh-CN" sz="2200" i="1" kern="0">
                              <a:solidFill>
                                <a:srgbClr val="000000"/>
                              </a:solidFill>
                              <a:latin typeface="Cambria Math" panose="02040503050406030204" pitchFamily="18" charset="0"/>
                            </a:rPr>
                            <m:t>𝐸</m:t>
                          </m:r>
                          <m:d>
                            <m:dPr>
                              <m:begChr m:val="["/>
                              <m:endChr m:val="]"/>
                              <m:ctrlPr>
                                <a:rPr lang="en-US" altLang="zh-CN" sz="2200" i="1" kern="0">
                                  <a:solidFill>
                                    <a:srgbClr val="000000"/>
                                  </a:solidFill>
                                  <a:latin typeface="Cambria Math" panose="02040503050406030204" pitchFamily="18" charset="0"/>
                                </a:rPr>
                              </m:ctrlPr>
                            </m:dPr>
                            <m:e>
                              <m:sSub>
                                <m:sSubPr>
                                  <m:ctrlPr>
                                    <a:rPr lang="en-US" altLang="zh-CN" sz="2200" i="1" kern="0">
                                      <a:solidFill>
                                        <a:srgbClr val="000000"/>
                                      </a:solidFill>
                                      <a:latin typeface="Cambria Math" panose="02040503050406030204" pitchFamily="18" charset="0"/>
                                    </a:rPr>
                                  </m:ctrlPr>
                                </m:sSubPr>
                                <m:e>
                                  <m:r>
                                    <a:rPr lang="en-US" altLang="zh-CN" sz="2200" i="1" kern="0">
                                      <a:solidFill>
                                        <a:srgbClr val="000000"/>
                                      </a:solidFill>
                                      <a:latin typeface="Cambria Math" panose="02040503050406030204" pitchFamily="18" charset="0"/>
                                    </a:rPr>
                                    <m:t>𝑋</m:t>
                                  </m:r>
                                </m:e>
                                <m:sub>
                                  <m:r>
                                    <a:rPr lang="en-US" altLang="zh-CN" sz="2200" i="1" kern="0">
                                      <a:solidFill>
                                        <a:srgbClr val="000000"/>
                                      </a:solidFill>
                                      <a:latin typeface="Cambria Math" panose="02040503050406030204" pitchFamily="18" charset="0"/>
                                    </a:rPr>
                                    <m:t>𝑖𝑗</m:t>
                                  </m:r>
                                </m:sub>
                              </m:sSub>
                            </m:e>
                          </m:d>
                          <m:r>
                            <a:rPr lang="en-US" altLang="zh-CN" sz="2200" i="1" kern="0">
                              <a:solidFill>
                                <a:srgbClr val="000000"/>
                              </a:solidFill>
                              <a:latin typeface="Cambria Math" panose="02040503050406030204" pitchFamily="18" charset="0"/>
                            </a:rPr>
                            <m:t>=</m:t>
                          </m:r>
                          <m:nary>
                            <m:naryPr>
                              <m:chr m:val="∑"/>
                              <m:supHide m:val="on"/>
                              <m:ctrlPr>
                                <a:rPr lang="en-US" altLang="zh-CN" sz="2200" i="1" kern="0">
                                  <a:solidFill>
                                    <a:srgbClr val="000000"/>
                                  </a:solidFill>
                                  <a:latin typeface="Cambria Math" panose="02040503050406030204" pitchFamily="18" charset="0"/>
                                </a:rPr>
                              </m:ctrlPr>
                            </m:naryPr>
                            <m:sub>
                              <m:r>
                                <a:rPr lang="en-US" altLang="zh-CN" sz="2200" i="1" kern="0">
                                  <a:solidFill>
                                    <a:srgbClr val="000000"/>
                                  </a:solidFill>
                                  <a:latin typeface="Cambria Math" panose="02040503050406030204" pitchFamily="18" charset="0"/>
                                </a:rPr>
                                <m:t>𝑖</m:t>
                              </m:r>
                              <m:r>
                                <a:rPr lang="en-US" altLang="zh-CN" sz="2200" i="1" kern="0">
                                  <a:solidFill>
                                    <a:srgbClr val="000000"/>
                                  </a:solidFill>
                                  <a:latin typeface="Cambria Math" panose="02040503050406030204" pitchFamily="18" charset="0"/>
                                </a:rPr>
                                <m:t>&lt;</m:t>
                              </m:r>
                              <m:r>
                                <a:rPr lang="en-US" altLang="zh-CN" sz="2200" i="1" kern="0">
                                  <a:solidFill>
                                    <a:srgbClr val="000000"/>
                                  </a:solidFill>
                                  <a:latin typeface="Cambria Math" panose="02040503050406030204" pitchFamily="18" charset="0"/>
                                </a:rPr>
                                <m:t>𝑗</m:t>
                              </m:r>
                            </m:sub>
                            <m:sup/>
                            <m:e>
                              <m:r>
                                <m:rPr>
                                  <m:sty m:val="p"/>
                                </m:rPr>
                                <a:rPr lang="en-US" altLang="zh-CN" sz="2200" kern="0">
                                  <a:solidFill>
                                    <a:srgbClr val="000000"/>
                                  </a:solidFill>
                                  <a:latin typeface="Cambria Math" panose="02040503050406030204" pitchFamily="18" charset="0"/>
                                </a:rPr>
                                <m:t>Pr</m:t>
                              </m:r>
                              <m:r>
                                <a:rPr lang="en-US" altLang="zh-CN" sz="2200" i="1" kern="0">
                                  <a:solidFill>
                                    <a:srgbClr val="000000"/>
                                  </a:solidFill>
                                  <a:latin typeface="Cambria Math" panose="02040503050406030204" pitchFamily="18" charset="0"/>
                                </a:rPr>
                                <m:t>⁡[</m:t>
                              </m:r>
                              <m:sSub>
                                <m:sSubPr>
                                  <m:ctrlPr>
                                    <a:rPr lang="en-US" altLang="zh-CN" sz="2200" i="1" kern="0">
                                      <a:solidFill>
                                        <a:srgbClr val="000000"/>
                                      </a:solidFill>
                                      <a:latin typeface="Cambria Math" panose="02040503050406030204" pitchFamily="18" charset="0"/>
                                    </a:rPr>
                                  </m:ctrlPr>
                                </m:sSubPr>
                                <m:e>
                                  <m:r>
                                    <a:rPr lang="en-US" altLang="zh-CN" sz="2200" i="1" kern="0">
                                      <a:solidFill>
                                        <a:srgbClr val="000000"/>
                                      </a:solidFill>
                                      <a:latin typeface="Cambria Math" panose="02040503050406030204" pitchFamily="18" charset="0"/>
                                    </a:rPr>
                                    <m:t>𝑋</m:t>
                                  </m:r>
                                </m:e>
                                <m:sub>
                                  <m:r>
                                    <a:rPr lang="en-US" altLang="zh-CN" sz="2200" i="1" kern="0">
                                      <a:solidFill>
                                        <a:srgbClr val="000000"/>
                                      </a:solidFill>
                                      <a:latin typeface="Cambria Math" panose="02040503050406030204" pitchFamily="18" charset="0"/>
                                    </a:rPr>
                                    <m:t>𝑖𝑗</m:t>
                                  </m:r>
                                </m:sub>
                              </m:sSub>
                              <m:r>
                                <a:rPr lang="en-US" altLang="zh-CN" sz="2200" i="1" kern="0">
                                  <a:solidFill>
                                    <a:srgbClr val="000000"/>
                                  </a:solidFill>
                                  <a:latin typeface="Cambria Math" panose="02040503050406030204" pitchFamily="18" charset="0"/>
                                </a:rPr>
                                <m:t>=1]</m:t>
                              </m:r>
                            </m:e>
                          </m:nary>
                        </m:e>
                      </m:nary>
                    </m:oMath>
                  </m:oMathPara>
                </a14:m>
                <a:endParaRPr lang="en-US" altLang="zh-CN" sz="2200" kern="0" dirty="0">
                  <a:solidFill>
                    <a:srgbClr val="000000"/>
                  </a:solidFill>
                  <a:latin typeface="Calibri" panose="020F0502020204030204" pitchFamily="34" charset="0"/>
                </a:endParaRPr>
              </a:p>
              <a:p>
                <a:pPr lvl="0" eaLnBrk="1" hangingPunct="1">
                  <a:spcBef>
                    <a:spcPts val="1200"/>
                  </a:spcBef>
                  <a:spcAft>
                    <a:spcPts val="0"/>
                  </a:spcAft>
                  <a:buClr>
                    <a:srgbClr val="003399"/>
                  </a:buClr>
                  <a:buSzPct val="50000"/>
                </a:pPr>
                <a:r>
                  <a:rPr lang="en-US" altLang="zh-CN" sz="2200" kern="0" dirty="0">
                    <a:solidFill>
                      <a:srgbClr val="000000"/>
                    </a:solidFill>
                    <a:latin typeface="Calibri" panose="020F0502020204030204" pitchFamily="34" charset="0"/>
                  </a:rPr>
                  <a:t>For each of these different cases, we will show that the sum of the probabilities is </a:t>
                </a:r>
                <a14:m>
                  <m:oMath xmlns:m="http://schemas.openxmlformats.org/officeDocument/2006/math">
                    <m:r>
                      <a:rPr lang="en-US" altLang="zh-CN" sz="2200" i="1" kern="0" dirty="0">
                        <a:solidFill>
                          <a:srgbClr val="000000"/>
                        </a:solidFill>
                        <a:latin typeface="Cambria Math" panose="02040503050406030204" pitchFamily="18" charset="0"/>
                      </a:rPr>
                      <m:t>𝑂</m:t>
                    </m:r>
                    <m:r>
                      <a:rPr lang="en-US" altLang="zh-CN" sz="2200" i="1" kern="0" dirty="0">
                        <a:solidFill>
                          <a:srgbClr val="000000"/>
                        </a:solidFill>
                        <a:latin typeface="Cambria Math" panose="02040503050406030204" pitchFamily="18" charset="0"/>
                      </a:rPr>
                      <m:t>(</m:t>
                    </m:r>
                    <m:r>
                      <a:rPr lang="en-US" altLang="zh-CN" sz="2200" i="1" kern="0" dirty="0">
                        <a:solidFill>
                          <a:srgbClr val="000000"/>
                        </a:solidFill>
                        <a:latin typeface="Cambria Math" panose="02040503050406030204" pitchFamily="18" charset="0"/>
                      </a:rPr>
                      <m:t>𝑛</m:t>
                    </m:r>
                    <m:r>
                      <a:rPr lang="en-US" altLang="zh-CN" sz="2200" i="1" kern="0" dirty="0">
                        <a:solidFill>
                          <a:srgbClr val="000000"/>
                        </a:solidFill>
                        <a:latin typeface="Cambria Math" panose="02040503050406030204" pitchFamily="18" charset="0"/>
                      </a:rPr>
                      <m:t>)</m:t>
                    </m:r>
                  </m:oMath>
                </a14:m>
                <a:r>
                  <a:rPr lang="en-US" altLang="zh-CN" sz="2200" kern="0" dirty="0">
                    <a:solidFill>
                      <a:srgbClr val="000000"/>
                    </a:solidFill>
                    <a:latin typeface="Calibri" panose="020F0502020204030204" pitchFamily="34" charset="0"/>
                  </a:rPr>
                  <a:t>, so the total sum of all of the probabilities is </a:t>
                </a:r>
                <a14:m>
                  <m:oMath xmlns:m="http://schemas.openxmlformats.org/officeDocument/2006/math">
                    <m:r>
                      <a:rPr lang="en-US" altLang="zh-CN" sz="2200" i="1" kern="0" dirty="0">
                        <a:solidFill>
                          <a:srgbClr val="000000"/>
                        </a:solidFill>
                        <a:latin typeface="Cambria Math" panose="02040503050406030204" pitchFamily="18" charset="0"/>
                      </a:rPr>
                      <m:t>𝑂</m:t>
                    </m:r>
                    <m:r>
                      <a:rPr lang="en-US" altLang="zh-CN" sz="2200" i="1" kern="0" dirty="0">
                        <a:solidFill>
                          <a:srgbClr val="000000"/>
                        </a:solidFill>
                        <a:latin typeface="Cambria Math" panose="02040503050406030204" pitchFamily="18" charset="0"/>
                      </a:rPr>
                      <m:t>(</m:t>
                    </m:r>
                    <m:r>
                      <a:rPr lang="en-US" altLang="zh-CN" sz="2200" i="1" kern="0" dirty="0">
                        <a:solidFill>
                          <a:srgbClr val="000000"/>
                        </a:solidFill>
                        <a:latin typeface="Cambria Math" panose="02040503050406030204" pitchFamily="18" charset="0"/>
                      </a:rPr>
                      <m:t>𝑛</m:t>
                    </m:r>
                    <m:r>
                      <a:rPr lang="en-US" altLang="zh-CN" sz="2200" i="1" kern="0" dirty="0">
                        <a:solidFill>
                          <a:srgbClr val="000000"/>
                        </a:solidFill>
                        <a:latin typeface="Cambria Math" panose="02040503050406030204" pitchFamily="18" charset="0"/>
                      </a:rPr>
                      <m:t>)</m:t>
                    </m:r>
                  </m:oMath>
                </a14:m>
                <a:r>
                  <a:rPr lang="en-US" altLang="zh-CN" sz="2200" kern="0" dirty="0">
                    <a:solidFill>
                      <a:srgbClr val="000000"/>
                    </a:solidFill>
                    <a:latin typeface="Calibri" panose="020F0502020204030204" pitchFamily="34" charset="0"/>
                  </a:rPr>
                  <a:t>.</a:t>
                </a:r>
              </a:p>
            </p:txBody>
          </p:sp>
        </mc:Choice>
        <mc:Fallback xmlns="">
          <p:sp>
            <p:nvSpPr>
              <p:cNvPr id="5" name="TextBox 4"/>
              <p:cNvSpPr txBox="1">
                <a:spLocks noRot="1" noChangeAspect="1" noMove="1" noResize="1" noEditPoints="1" noAdjustHandles="1" noChangeArrowheads="1" noChangeShapeType="1" noTextEdit="1"/>
              </p:cNvSpPr>
              <p:nvPr/>
            </p:nvSpPr>
            <p:spPr>
              <a:xfrm>
                <a:off x="591207" y="3649717"/>
                <a:ext cx="8269014" cy="2460225"/>
              </a:xfrm>
              <a:prstGeom prst="rect">
                <a:avLst/>
              </a:prstGeom>
              <a:blipFill>
                <a:blip r:embed="rId4"/>
                <a:stretch>
                  <a:fillRect l="-959" t="-1737" r="-885" b="-4218"/>
                </a:stretch>
              </a:blipFill>
            </p:spPr>
            <p:txBody>
              <a:bodyPr/>
              <a:lstStyle/>
              <a:p>
                <a:r>
                  <a:rPr lang="en-US">
                    <a:noFill/>
                  </a:rPr>
                  <a:t> </a:t>
                </a:r>
              </a:p>
            </p:txBody>
          </p:sp>
        </mc:Fallback>
      </mc:AlternateContent>
    </p:spTree>
    <p:extLst>
      <p:ext uri="{BB962C8B-B14F-4D97-AF65-F5344CB8AC3E}">
        <p14:creationId xmlns:p14="http://schemas.microsoft.com/office/powerpoint/2010/main" val="15866782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theme/theme1.xml><?xml version="1.0" encoding="utf-8"?>
<a:theme xmlns:a="http://schemas.openxmlformats.org/drawingml/2006/main" name="Theme1">
  <a:themeElements>
    <a:clrScheme name="alg-design 7">
      <a:dk1>
        <a:srgbClr val="000000"/>
      </a:dk1>
      <a:lt1>
        <a:srgbClr val="FFFFFF"/>
      </a:lt1>
      <a:dk2>
        <a:srgbClr val="C0C0C0"/>
      </a:dk2>
      <a:lt2>
        <a:srgbClr val="010000"/>
      </a:lt2>
      <a:accent1>
        <a:srgbClr val="CC0000"/>
      </a:accent1>
      <a:accent2>
        <a:srgbClr val="777777"/>
      </a:accent2>
      <a:accent3>
        <a:srgbClr val="FFFFFF"/>
      </a:accent3>
      <a:accent4>
        <a:srgbClr val="000000"/>
      </a:accent4>
      <a:accent5>
        <a:srgbClr val="E2AAAA"/>
      </a:accent5>
      <a:accent6>
        <a:srgbClr val="6B6B6B"/>
      </a:accent6>
      <a:hlink>
        <a:srgbClr val="4D4D4D"/>
      </a:hlink>
      <a:folHlink>
        <a:srgbClr val="660066"/>
      </a:folHlink>
    </a:clrScheme>
    <a:fontScheme name="alg-design">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triangl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a:spPr>
      <a:bodyPr vert="horz" wrap="square" lIns="92075" tIns="46038" rIns="92075" bIns="46038"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1" lang="en-US" altLang="en-US" sz="1600" b="0" i="0" u="none" strike="noStrike" cap="none" normalizeH="0" baseline="0" smtClean="0">
            <a:ln>
              <a:noFill/>
            </a:ln>
            <a:solidFill>
              <a:schemeClr val="tx1"/>
            </a:solidFill>
            <a:effectLst/>
            <a:latin typeface="Comic Sans MS" pitchFamily="92" charset="0"/>
          </a:defRPr>
        </a:defPPr>
      </a:lstStyle>
    </a:spDef>
    <a:lnDef>
      <a:spPr bwMode="auto">
        <a:solidFill>
          <a:schemeClr val="accent1"/>
        </a:solidFill>
        <a:ln w="9525" cap="flat" cmpd="sng" algn="ctr">
          <a:solidFill>
            <a:schemeClr val="tx1"/>
          </a:solidFill>
          <a:prstDash val="solid"/>
          <a:round/>
          <a:headEnd type="none" w="med" len="med"/>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a:spPr>
      <a:bodyPr/>
      <a:lstStyle/>
    </a:lnDef>
  </a:objectDefaults>
  <a:extraClrSchemeLst>
    <a:extraClrScheme>
      <a:clrScheme name="alg-design 1">
        <a:dk1>
          <a:srgbClr val="009999"/>
        </a:dk1>
        <a:lt1>
          <a:srgbClr val="FFFFFF"/>
        </a:lt1>
        <a:dk2>
          <a:srgbClr val="336699"/>
        </a:dk2>
        <a:lt2>
          <a:srgbClr val="010000"/>
        </a:lt2>
        <a:accent1>
          <a:srgbClr val="CCECFF"/>
        </a:accent1>
        <a:accent2>
          <a:srgbClr val="FFFFCC"/>
        </a:accent2>
        <a:accent3>
          <a:srgbClr val="FFFFFF"/>
        </a:accent3>
        <a:accent4>
          <a:srgbClr val="008282"/>
        </a:accent4>
        <a:accent5>
          <a:srgbClr val="E2F4FF"/>
        </a:accent5>
        <a:accent6>
          <a:srgbClr val="E7E7B9"/>
        </a:accent6>
        <a:hlink>
          <a:srgbClr val="FF9966"/>
        </a:hlink>
        <a:folHlink>
          <a:srgbClr val="FFFFCC"/>
        </a:folHlink>
      </a:clrScheme>
      <a:clrMap bg1="lt1" tx1="dk1" bg2="lt2" tx2="dk2" accent1="accent1" accent2="accent2" accent3="accent3" accent4="accent4" accent5="accent5" accent6="accent6" hlink="hlink" folHlink="folHlink"/>
    </a:extraClrScheme>
    <a:extraClrScheme>
      <a:clrScheme name="alg-design 2">
        <a:dk1>
          <a:srgbClr val="800000"/>
        </a:dk1>
        <a:lt1>
          <a:srgbClr val="FFFFFF"/>
        </a:lt1>
        <a:dk2>
          <a:srgbClr val="000000"/>
        </a:dk2>
        <a:lt2>
          <a:srgbClr val="FFFFCC"/>
        </a:lt2>
        <a:accent1>
          <a:srgbClr val="000000"/>
        </a:accent1>
        <a:accent2>
          <a:srgbClr val="000099"/>
        </a:accent2>
        <a:accent3>
          <a:srgbClr val="AAAAAA"/>
        </a:accent3>
        <a:accent4>
          <a:srgbClr val="DADADA"/>
        </a:accent4>
        <a:accent5>
          <a:srgbClr val="AAAAAA"/>
        </a:accent5>
        <a:accent6>
          <a:srgbClr val="00008A"/>
        </a:accent6>
        <a:hlink>
          <a:srgbClr val="800000"/>
        </a:hlink>
        <a:folHlink>
          <a:srgbClr val="000000"/>
        </a:folHlink>
      </a:clrScheme>
      <a:clrMap bg1="dk2" tx1="lt1" bg2="dk1" tx2="lt2" accent1="accent1" accent2="accent2" accent3="accent3" accent4="accent4" accent5="accent5" accent6="accent6" hlink="hlink" folHlink="folHlink"/>
    </a:extraClrScheme>
    <a:extraClrScheme>
      <a:clrScheme name="alg-design 3">
        <a:dk1>
          <a:srgbClr val="000000"/>
        </a:dk1>
        <a:lt1>
          <a:srgbClr val="FFFFFF"/>
        </a:lt1>
        <a:dk2>
          <a:srgbClr val="000000"/>
        </a:dk2>
        <a:lt2>
          <a:srgbClr val="CBCBCB"/>
        </a:lt2>
        <a:accent1>
          <a:srgbClr val="C0C0C0"/>
        </a:accent1>
        <a:accent2>
          <a:srgbClr val="DDDDDD"/>
        </a:accent2>
        <a:accent3>
          <a:srgbClr val="FFFFFF"/>
        </a:accent3>
        <a:accent4>
          <a:srgbClr val="000000"/>
        </a:accent4>
        <a:accent5>
          <a:srgbClr val="DCDCDC"/>
        </a:accent5>
        <a:accent6>
          <a:srgbClr val="C8C8C8"/>
        </a:accent6>
        <a:hlink>
          <a:srgbClr val="5F5F5F"/>
        </a:hlink>
        <a:folHlink>
          <a:srgbClr val="DDDDDD"/>
        </a:folHlink>
      </a:clrScheme>
      <a:clrMap bg1="lt1" tx1="dk1" bg2="lt2" tx2="dk2" accent1="accent1" accent2="accent2" accent3="accent3" accent4="accent4" accent5="accent5" accent6="accent6" hlink="hlink" folHlink="folHlink"/>
    </a:extraClrScheme>
    <a:extraClrScheme>
      <a:clrScheme name="alg-design 4">
        <a:dk1>
          <a:srgbClr val="000000"/>
        </a:dk1>
        <a:lt1>
          <a:srgbClr val="FFFFFF"/>
        </a:lt1>
        <a:dk2>
          <a:srgbClr val="336699"/>
        </a:dk2>
        <a:lt2>
          <a:srgbClr val="010000"/>
        </a:lt2>
        <a:accent1>
          <a:srgbClr val="CCECFF"/>
        </a:accent1>
        <a:accent2>
          <a:srgbClr val="FFFFCC"/>
        </a:accent2>
        <a:accent3>
          <a:srgbClr val="FFFFFF"/>
        </a:accent3>
        <a:accent4>
          <a:srgbClr val="000000"/>
        </a:accent4>
        <a:accent5>
          <a:srgbClr val="E2F4FF"/>
        </a:accent5>
        <a:accent6>
          <a:srgbClr val="E7E7B9"/>
        </a:accent6>
        <a:hlink>
          <a:srgbClr val="FF6600"/>
        </a:hlink>
        <a:folHlink>
          <a:srgbClr val="FFFFCC"/>
        </a:folHlink>
      </a:clrScheme>
      <a:clrMap bg1="lt1" tx1="dk1" bg2="lt2" tx2="dk2" accent1="accent1" accent2="accent2" accent3="accent3" accent4="accent4" accent5="accent5" accent6="accent6" hlink="hlink" folHlink="folHlink"/>
    </a:extraClrScheme>
    <a:extraClrScheme>
      <a:clrScheme name="alg-design 5">
        <a:dk1>
          <a:srgbClr val="000000"/>
        </a:dk1>
        <a:lt1>
          <a:srgbClr val="FFFFFF"/>
        </a:lt1>
        <a:dk2>
          <a:srgbClr val="336699"/>
        </a:dk2>
        <a:lt2>
          <a:srgbClr val="010000"/>
        </a:lt2>
        <a:accent1>
          <a:srgbClr val="CCECFF"/>
        </a:accent1>
        <a:accent2>
          <a:srgbClr val="FFFFCC"/>
        </a:accent2>
        <a:accent3>
          <a:srgbClr val="FFFFFF"/>
        </a:accent3>
        <a:accent4>
          <a:srgbClr val="000000"/>
        </a:accent4>
        <a:accent5>
          <a:srgbClr val="E2F4FF"/>
        </a:accent5>
        <a:accent6>
          <a:srgbClr val="E7E7B9"/>
        </a:accent6>
        <a:hlink>
          <a:srgbClr val="FF6600"/>
        </a:hlink>
        <a:folHlink>
          <a:srgbClr val="660066"/>
        </a:folHlink>
      </a:clrScheme>
      <a:clrMap bg1="lt1" tx1="dk1" bg2="lt2" tx2="dk2" accent1="accent1" accent2="accent2" accent3="accent3" accent4="accent4" accent5="accent5" accent6="accent6" hlink="hlink" folHlink="folHlink"/>
    </a:extraClrScheme>
    <a:extraClrScheme>
      <a:clrScheme name="alg-design 6">
        <a:dk1>
          <a:srgbClr val="000000"/>
        </a:dk1>
        <a:lt1>
          <a:srgbClr val="FFFFFF"/>
        </a:lt1>
        <a:dk2>
          <a:srgbClr val="336699"/>
        </a:dk2>
        <a:lt2>
          <a:srgbClr val="010000"/>
        </a:lt2>
        <a:accent1>
          <a:srgbClr val="CCECFF"/>
        </a:accent1>
        <a:accent2>
          <a:srgbClr val="FFFFCC"/>
        </a:accent2>
        <a:accent3>
          <a:srgbClr val="FFFFFF"/>
        </a:accent3>
        <a:accent4>
          <a:srgbClr val="000000"/>
        </a:accent4>
        <a:accent5>
          <a:srgbClr val="E2F4FF"/>
        </a:accent5>
        <a:accent6>
          <a:srgbClr val="E7E7B9"/>
        </a:accent6>
        <a:hlink>
          <a:srgbClr val="FF6600"/>
        </a:hlink>
        <a:folHlink>
          <a:srgbClr val="FFFFFF"/>
        </a:folHlink>
      </a:clrScheme>
      <a:clrMap bg1="lt1" tx1="dk1" bg2="lt2" tx2="dk2" accent1="accent1" accent2="accent2" accent3="accent3" accent4="accent4" accent5="accent5" accent6="accent6" hlink="hlink" folHlink="folHlink"/>
    </a:extraClrScheme>
    <a:extraClrScheme>
      <a:clrScheme name="alg-design 7">
        <a:dk1>
          <a:srgbClr val="000000"/>
        </a:dk1>
        <a:lt1>
          <a:srgbClr val="FFFFFF"/>
        </a:lt1>
        <a:dk2>
          <a:srgbClr val="C0C0C0"/>
        </a:dk2>
        <a:lt2>
          <a:srgbClr val="010000"/>
        </a:lt2>
        <a:accent1>
          <a:srgbClr val="CC0000"/>
        </a:accent1>
        <a:accent2>
          <a:srgbClr val="777777"/>
        </a:accent2>
        <a:accent3>
          <a:srgbClr val="FFFFFF"/>
        </a:accent3>
        <a:accent4>
          <a:srgbClr val="000000"/>
        </a:accent4>
        <a:accent5>
          <a:srgbClr val="E2AAAA"/>
        </a:accent5>
        <a:accent6>
          <a:srgbClr val="6B6B6B"/>
        </a:accent6>
        <a:hlink>
          <a:srgbClr val="4D4D4D"/>
        </a:hlink>
        <a:folHlink>
          <a:srgbClr val="6600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Template.pptx" id="{AA307B08-B0FC-4A26-B9FC-0617943E04F9}" vid="{10C92630-FE6C-4CC0-8A49-508ECFFFA094}"/>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336699"/>
      </a:dk2>
      <a:lt2>
        <a:srgbClr val="010000"/>
      </a:lt2>
      <a:accent1>
        <a:srgbClr val="CCECFF"/>
      </a:accent1>
      <a:accent2>
        <a:srgbClr val="FFFFCC"/>
      </a:accent2>
      <a:accent3>
        <a:srgbClr val="FFFFFF"/>
      </a:accent3>
      <a:accent4>
        <a:srgbClr val="000000"/>
      </a:accent4>
      <a:accent5>
        <a:srgbClr val="E2F4FF"/>
      </a:accent5>
      <a:accent6>
        <a:srgbClr val="E7E7B9"/>
      </a:accent6>
      <a:hlink>
        <a:srgbClr val="FF6600"/>
      </a:hlink>
      <a:folHlink>
        <a:srgbClr val="FFFF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Template</Template>
  <TotalTime>1047</TotalTime>
  <Words>1077</Words>
  <Application>Microsoft Office PowerPoint</Application>
  <PresentationFormat>On-screen Show (4:3)</PresentationFormat>
  <Paragraphs>361</Paragraphs>
  <Slides>25</Slides>
  <Notes>3</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25</vt:i4>
      </vt:variant>
    </vt:vector>
  </HeadingPairs>
  <TitlesOfParts>
    <vt:vector size="36" baseType="lpstr">
      <vt:lpstr>宋体</vt:lpstr>
      <vt:lpstr>Arial</vt:lpstr>
      <vt:lpstr>Calibri</vt:lpstr>
      <vt:lpstr>Cambria Math</vt:lpstr>
      <vt:lpstr>Comic Sans MS</vt:lpstr>
      <vt:lpstr>等线</vt:lpstr>
      <vt:lpstr>Monotype Sorts</vt:lpstr>
      <vt:lpstr>MS Mincho</vt:lpstr>
      <vt:lpstr>Times New Roman</vt:lpstr>
      <vt:lpstr>Wingdings</vt:lpstr>
      <vt:lpstr>Theme1</vt:lpstr>
      <vt:lpstr>COMP3711: Design and Analysis of Algorithms</vt:lpstr>
      <vt:lpstr>Question 1: Matching Nuts and Bolts</vt:lpstr>
      <vt:lpstr>Question 2</vt:lpstr>
      <vt:lpstr>Question 2 (iii)</vt:lpstr>
      <vt:lpstr>Solution 2</vt:lpstr>
      <vt:lpstr>Solution 2 (cont)</vt:lpstr>
      <vt:lpstr>Solution 2 (cont)</vt:lpstr>
      <vt:lpstr>Solution 2 (cont)</vt:lpstr>
      <vt:lpstr>Solution 2 (cont)</vt:lpstr>
      <vt:lpstr>Solution 2 (cont)</vt:lpstr>
      <vt:lpstr>Solution 2 (cont)</vt:lpstr>
      <vt:lpstr>Solution 2 (cont)</vt:lpstr>
      <vt:lpstr>Question 3</vt:lpstr>
      <vt:lpstr>Question 3 (cont)</vt:lpstr>
      <vt:lpstr>Solution 3</vt:lpstr>
      <vt:lpstr>PowerPoint Presentation</vt:lpstr>
      <vt:lpstr>Solution 3</vt:lpstr>
      <vt:lpstr>Solution 3</vt:lpstr>
      <vt:lpstr>Solution 3</vt:lpstr>
      <vt:lpstr>Solution 3</vt:lpstr>
      <vt:lpstr>Solution 3</vt:lpstr>
      <vt:lpstr>Solution 3</vt:lpstr>
      <vt:lpstr>Question 4</vt:lpstr>
      <vt:lpstr>Solution 4</vt:lpstr>
      <vt:lpstr>Solution 4</vt:lpstr>
    </vt:vector>
  </TitlesOfParts>
  <Company>Dell Computer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Sorting Algorithms</dc:title>
  <dc:creator>Yilei WANG</dc:creator>
  <cp:lastModifiedBy>user</cp:lastModifiedBy>
  <cp:revision>82</cp:revision>
  <cp:lastPrinted>2005-06-06T18:11:37Z</cp:lastPrinted>
  <dcterms:created xsi:type="dcterms:W3CDTF">2018-02-04T08:10:11Z</dcterms:created>
  <dcterms:modified xsi:type="dcterms:W3CDTF">2019-02-09T08:42:56Z</dcterms:modified>
</cp:coreProperties>
</file>