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551" r:id="rId2"/>
    <p:sldId id="507" r:id="rId3"/>
    <p:sldId id="534" r:id="rId4"/>
    <p:sldId id="532" r:id="rId5"/>
    <p:sldId id="536" r:id="rId6"/>
    <p:sldId id="548" r:id="rId7"/>
    <p:sldId id="537" r:id="rId8"/>
    <p:sldId id="552" r:id="rId9"/>
    <p:sldId id="553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9" r:id="rId20"/>
  </p:sldIdLst>
  <p:sldSz cx="9144000" cy="6858000" type="screen4x3"/>
  <p:notesSz cx="9918700" cy="6794500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CC0000"/>
    <a:srgbClr val="990033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83" autoAdjust="0"/>
    <p:restoredTop sz="85750" autoAdjust="0"/>
  </p:normalViewPr>
  <p:slideViewPr>
    <p:cSldViewPr>
      <p:cViewPr varScale="1">
        <p:scale>
          <a:sx n="81" d="100"/>
          <a:sy n="81" d="100"/>
        </p:scale>
        <p:origin x="19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140"/>
        <p:guide pos="3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0994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3/10/2019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0994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985" y="3228233"/>
            <a:ext cx="7268731" cy="305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620994" y="0"/>
            <a:ext cx="4297707" cy="33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3/10/2019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0994" y="6454930"/>
            <a:ext cx="4297707" cy="33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A8D4-1A30-47CD-8979-992FBF3DAC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99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76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A8D4-1A30-47CD-8979-992FBF3DAC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48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54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34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39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14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36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46160-821D-4DD2-A58C-7765218403DF}" type="slidenum">
              <a:rPr lang="en-US" altLang="en-US" smtClean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80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17" y="1905000"/>
            <a:ext cx="914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2pPr>
            <a:lvl3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3pPr>
            <a:lvl4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4pPr>
            <a:lvl5pPr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5pPr>
            <a:lvl6pPr marL="4572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6pPr>
            <a:lvl7pPr marL="9144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7pPr>
            <a:lvl8pPr marL="13716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8pPr>
            <a:lvl9pPr marL="1828800" algn="ctr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folHlink"/>
                </a:solidFill>
                <a:latin typeface="Comic Sans MS" pitchFamily="92" charset="0"/>
              </a:defRPr>
            </a:lvl9pPr>
          </a:lstStyle>
          <a:p>
            <a:r>
              <a:rPr lang="en-US" sz="4000" kern="0" dirty="0" smtClean="0"/>
              <a:t>The Maximum Subarray Problem</a:t>
            </a:r>
            <a:br>
              <a:rPr lang="en-US" sz="4000" kern="0" dirty="0" smtClean="0"/>
            </a:br>
            <a:r>
              <a:rPr lang="en-US" sz="4000" kern="0" dirty="0" smtClean="0"/>
              <a:t>A DP Approach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15851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04179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64322"/>
                  </p:ext>
                </p:extLst>
              </p:nvPr>
            </p:nvGraphicFramePr>
            <p:xfrm>
              <a:off x="1101403" y="4852848"/>
              <a:ext cx="5604179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333" r="-365657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3175" r="-365657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452" r="-36565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1587" r="-365657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6F1A0D6-E9B9-46E0-A60E-E58834209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6F1A0D6-E9B9-46E0-A60E-E58834209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6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7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11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04179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4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accent4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047461"/>
                  </p:ext>
                </p:extLst>
              </p:nvPr>
            </p:nvGraphicFramePr>
            <p:xfrm>
              <a:off x="1101403" y="4852848"/>
              <a:ext cx="5604179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r="-365657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3175" r="-365657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452" r="-36565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4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4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587" r="-365657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accent4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alt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⁡(2, 2+3)=5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302A80B-0B34-4F7E-A813-EBBF447A1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302A80B-0B34-4F7E-A813-EBBF447A1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5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6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12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474274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⁡(1, 1+5)=6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FF4946B-6797-4194-B626-91B4E8A3E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FF4946B-6797-4194-B626-91B4E8A3E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5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6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4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13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936554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6&gt;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−7, −7+6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D98DBD7-5FDE-42A0-A8BC-BF80C04A0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D98DBD7-5FDE-42A0-A8BC-BF80C04A0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5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6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0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2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855617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alt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6&gt;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5, 5−1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B425173-B4C4-4E42-9782-9BE26644E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B425173-B4C4-4E42-9782-9BE26644E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5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6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4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784580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2, 2+5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1F7C8AB-F690-48B5-AD73-8ADAC2AF4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1F7C8AB-F690-48B5-AD73-8ADAC2AF4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6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7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685375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7&gt;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−1, −1+7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F0BB428-C602-47B5-A312-838AAABF7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F0BB428-C602-47B5-A312-838AAABF7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6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7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440176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alt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3, 3+6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C822F24-78E6-4E53-8483-8061CC521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C822F24-78E6-4E53-8483-8061CC521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6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4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1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18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817816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  <a:endParaRPr 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 smtClean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  <a:endParaRPr lang="en-US" altLang="en-US" dirty="0">
                            <a:solidFill>
                              <a:srgbClr val="7030A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9&gt;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−1, −1+9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664B6DC-40F5-4C45-9855-FC375BF57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664B6DC-40F5-4C45-9855-FC375BF57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6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7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19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255100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255100"/>
                  </p:ext>
                </p:extLst>
              </p:nvPr>
            </p:nvGraphicFramePr>
            <p:xfrm>
              <a:off x="1101403" y="4852848"/>
              <a:ext cx="5647113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333" r="-369192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3175" r="-369192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6452" r="-36919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1587" r="-36919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/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9&gt;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−1, −1+9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E2D10-A970-2B49-9E22-9CBDA15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380480"/>
                <a:ext cx="800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664B6DC-40F5-4C45-9855-FC375BF57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41066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664B6DC-40F5-4C45-9855-FC375BF57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410665"/>
              </a:xfrm>
              <a:blipFill>
                <a:blip r:embed="rId6"/>
                <a:stretch>
                  <a:fillRect l="-561" b="-140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array 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7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86599" y="5541529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C00000"/>
                    </a:solidFill>
                  </a:rPr>
                  <a:t>Solution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599" y="5541529"/>
                <a:ext cx="1828801" cy="369332"/>
              </a:xfrm>
              <a:prstGeom prst="rect">
                <a:avLst/>
              </a:prstGeom>
              <a:blipFill>
                <a:blip r:embed="rId8"/>
                <a:stretch>
                  <a:fillRect l="-265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Maximum Subarray </a:t>
            </a:r>
            <a:r>
              <a:rPr lang="en-US" dirty="0" smtClean="0"/>
              <a:t>Problem: A DP solution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865776"/>
              </p:ext>
            </p:extLst>
          </p:nvPr>
        </p:nvGraphicFramePr>
        <p:xfrm>
          <a:off x="604299" y="1497275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(M$)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Input: </a:t>
            </a:r>
            <a:r>
              <a:rPr lang="en-US" sz="1800" kern="0" dirty="0">
                <a:solidFill>
                  <a:schemeClr val="tx1"/>
                </a:solidFill>
              </a:rPr>
              <a:t>Profit history of a company. Money earned/lost each year.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552700"/>
                <a:ext cx="8001000" cy="2857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/>
                  <a:t>Problem: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Find the span of years in which the company earned the most</a:t>
                </a:r>
              </a:p>
              <a:p>
                <a:r>
                  <a:rPr lang="en-US" sz="1800" kern="0" dirty="0"/>
                  <a:t>Answer: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Year 5-8 , 9 M$</a:t>
                </a:r>
              </a:p>
              <a:p>
                <a:endParaRPr lang="en-US" sz="1800" kern="0" dirty="0"/>
              </a:p>
              <a:p>
                <a:r>
                  <a:rPr lang="en-US" sz="1800" kern="0" dirty="0"/>
                  <a:t>Formal definition:</a:t>
                </a:r>
              </a:p>
              <a:p>
                <a:r>
                  <a:rPr lang="en-US" sz="1800" dirty="0"/>
                  <a:t>Input: </a:t>
                </a:r>
                <a:r>
                  <a:rPr lang="en-US" sz="1800" dirty="0">
                    <a:solidFill>
                      <a:schemeClr val="tx1"/>
                    </a:solidFill>
                  </a:rPr>
                  <a:t>An array of numbers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both positive and negative</a:t>
                </a:r>
              </a:p>
              <a:p>
                <a:r>
                  <a:rPr lang="en-US" sz="1800" dirty="0"/>
                  <a:t>Output:</a:t>
                </a:r>
                <a:r>
                  <a:rPr lang="en-US" sz="1800" dirty="0">
                    <a:solidFill>
                      <a:schemeClr val="tx1"/>
                    </a:solidFill>
                  </a:rPr>
                  <a:t> Find the maximum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2700"/>
                <a:ext cx="8001000" cy="2857500"/>
              </a:xfrm>
              <a:prstGeom prst="rect">
                <a:avLst/>
              </a:prstGeom>
              <a:blipFill>
                <a:blip r:embed="rId3"/>
                <a:stretch>
                  <a:fillRect l="-635" b="-203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5029200" y="1447800"/>
            <a:ext cx="2743200" cy="762000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153400" cy="4038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3399"/>
                    </a:solidFill>
                    <a:latin typeface="Cambria Math" panose="02040503050406030204" pitchFamily="18" charset="0"/>
                  </a:rPr>
                  <a:t>Previously learnt 4 different algorithms for solving this proble</a:t>
                </a:r>
                <a:r>
                  <a:rPr lang="en-US" dirty="0">
                    <a:latin typeface="Cambria Math" panose="02040503050406030204" pitchFamily="18" charset="0"/>
                  </a:rPr>
                  <a:t>m</a:t>
                </a:r>
                <a:endParaRPr lang="en-US" dirty="0">
                  <a:solidFill>
                    <a:srgbClr val="003399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 Brute force Algorithm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(Reuse of Information) Algorithm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Divide-and-Conquer Algorithm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3399"/>
                    </a:solidFill>
                  </a:rPr>
                  <a:t> Linear Scan Algorithm</a:t>
                </a:r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631825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Now</a:t>
                </a:r>
              </a:p>
              <a:p>
                <a:r>
                  <a:rPr lang="en-US" dirty="0"/>
                  <a:t>Design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Dynamic Programming Algorithm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153400" cy="4038600"/>
              </a:xfrm>
              <a:blipFill>
                <a:blip r:embed="rId2"/>
                <a:stretch>
                  <a:fillRect l="-623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865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861" y="109650"/>
            <a:ext cx="9144000" cy="457200"/>
          </a:xfrm>
        </p:spPr>
        <p:txBody>
          <a:bodyPr/>
          <a:lstStyle/>
          <a:p>
            <a:r>
              <a:rPr lang="en-US" dirty="0"/>
              <a:t>A dynamic programming (</a:t>
            </a:r>
            <a:r>
              <a:rPr lang="el-GR" dirty="0"/>
              <a:t>Θ(𝑛</a:t>
            </a:r>
            <a:r>
              <a:rPr lang="en-US" dirty="0"/>
              <a:t>))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006" y="570316"/>
                <a:ext cx="8536406" cy="961684"/>
              </a:xfrm>
            </p:spPr>
            <p:txBody>
              <a:bodyPr/>
              <a:lstStyle/>
              <a:p>
                <a:r>
                  <a:rPr lang="en-US" dirty="0"/>
                  <a:t>Define: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be max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value subarray </a:t>
                </a:r>
                <a:r>
                  <a:rPr lang="en-US" dirty="0">
                    <a:solidFill>
                      <a:schemeClr val="tx1"/>
                    </a:solidFill>
                  </a:rPr>
                  <a:t>ending 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006" y="570316"/>
                <a:ext cx="8536406" cy="961684"/>
              </a:xfrm>
              <a:blipFill>
                <a:blip r:embed="rId3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71B8B1D-2790-B34A-BE10-7E794D4A28C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" y="1828800"/>
                <a:ext cx="7848600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>
                    <a:solidFill>
                      <a:schemeClr val="tx1"/>
                    </a:solidFill>
                  </a:rPr>
                  <a:t>The main observation is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>
                    <a:solidFill>
                      <a:schemeClr val="tx1"/>
                    </a:solidFill>
                  </a:rPr>
                  <a:t> then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71B8B1D-2790-B34A-BE10-7E794D4A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828800"/>
                <a:ext cx="7848600" cy="381000"/>
              </a:xfrm>
              <a:prstGeom prst="rect">
                <a:avLst/>
              </a:prstGeom>
              <a:blipFill>
                <a:blip r:embed="rId4"/>
                <a:stretch>
                  <a:fillRect l="-699" b="-301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BA1A1A1-E761-BF4B-8829-832D1A482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943439"/>
                  </p:ext>
                </p:extLst>
              </p:nvPr>
            </p:nvGraphicFramePr>
            <p:xfrm>
              <a:off x="609600" y="3629727"/>
              <a:ext cx="769619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4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BA1A1A1-E761-BF4B-8829-832D1A482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943439"/>
                  </p:ext>
                </p:extLst>
              </p:nvPr>
            </p:nvGraphicFramePr>
            <p:xfrm>
              <a:off x="609600" y="3629727"/>
              <a:ext cx="769619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4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9" r="-597701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2326" r="-504651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r="-398851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488" r="-30348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851" r="-200000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4651" r="-10232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7701" r="-1149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6C16B03-6C11-E048-B163-F523C90D3E07}"/>
              </a:ext>
            </a:extLst>
          </p:cNvPr>
          <p:cNvSpPr/>
          <p:nvPr/>
        </p:nvSpPr>
        <p:spPr bwMode="auto">
          <a:xfrm>
            <a:off x="1703671" y="3629727"/>
            <a:ext cx="3325290" cy="457200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7A24E9-B7B1-F44F-B8B1-D2E8CA2A2F02}"/>
              </a:ext>
            </a:extLst>
          </p:cNvPr>
          <p:cNvSpPr/>
          <p:nvPr/>
        </p:nvSpPr>
        <p:spPr bwMode="auto">
          <a:xfrm>
            <a:off x="1703671" y="3539187"/>
            <a:ext cx="4392090" cy="63059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013B0-CC8B-EC4A-9DBD-6E816FE8EA7D}"/>
                  </a:ext>
                </a:extLst>
              </p:cNvPr>
              <p:cNvSpPr/>
              <p:nvPr/>
            </p:nvSpPr>
            <p:spPr>
              <a:xfrm>
                <a:off x="5208871" y="4298422"/>
                <a:ext cx="7201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baseline="-25000" dirty="0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013B0-CC8B-EC4A-9DBD-6E816FE8E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71" y="4298422"/>
                <a:ext cx="72018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39E7FB-8CEA-A447-A7C8-E0A2B4CB4AD9}"/>
                  </a:ext>
                </a:extLst>
              </p:cNvPr>
              <p:cNvSpPr txBox="1"/>
              <p:nvPr/>
            </p:nvSpPr>
            <p:spPr>
              <a:xfrm>
                <a:off x="2846671" y="4260322"/>
                <a:ext cx="7159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39E7FB-8CEA-A447-A7C8-E0A2B4CB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671" y="4260322"/>
                <a:ext cx="71590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24B2B00-EFB8-9045-8300-CB2AD7D361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6155" y="2547839"/>
                <a:ext cx="3352801" cy="459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33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24B2B00-EFB8-9045-8300-CB2AD7D3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155" y="2547839"/>
                <a:ext cx="3352801" cy="459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CBBF3FB-8854-5749-8226-88A941A341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24155" y="2498254"/>
                <a:ext cx="1752600" cy="423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CBBF3FB-8854-5749-8226-88A941A34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4155" y="2498254"/>
                <a:ext cx="1752600" cy="4234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1FBE5-465C-1640-A794-414B84AA8917}"/>
              </a:ext>
            </a:extLst>
          </p:cNvPr>
          <p:cNvCxnSpPr/>
          <p:nvPr/>
        </p:nvCxnSpPr>
        <p:spPr bwMode="auto">
          <a:xfrm>
            <a:off x="-2006" y="4876800"/>
            <a:ext cx="91460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6113FE-7E33-824F-9E28-50485FA7CD1C}"/>
              </a:ext>
            </a:extLst>
          </p:cNvPr>
          <p:cNvSpPr txBox="1"/>
          <p:nvPr/>
        </p:nvSpPr>
        <p:spPr>
          <a:xfrm>
            <a:off x="14927" y="5118152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immediately implies DP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4670D0-8D26-3A45-B419-17661D5F7FF2}"/>
                  </a:ext>
                </a:extLst>
              </p:cNvPr>
              <p:cNvSpPr txBox="1"/>
              <p:nvPr/>
            </p:nvSpPr>
            <p:spPr>
              <a:xfrm>
                <a:off x="21550" y="5652748"/>
                <a:ext cx="9084589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4670D0-8D26-3A45-B419-17661D5F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" y="5652748"/>
                <a:ext cx="9084589" cy="778868"/>
              </a:xfrm>
              <a:prstGeom prst="rect">
                <a:avLst/>
              </a:prstGeom>
              <a:blipFill>
                <a:blip r:embed="rId10"/>
                <a:stretch>
                  <a:fillRect t="-193548" b="-2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3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20" grpId="0" animBg="1"/>
      <p:bldP spid="21" grpId="0"/>
      <p:bldP spid="6" grpId="0"/>
      <p:bldP spid="22" grpId="0"/>
      <p:bldP spid="23" grpId="0"/>
      <p:bldP spid="9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4DA4-F03A-984C-A328-72043628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DP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D5F-1240-BE45-841E-70ABE9BC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762000"/>
            <a:ext cx="1718733" cy="457200"/>
          </a:xfrm>
        </p:spPr>
        <p:txBody>
          <a:bodyPr/>
          <a:lstStyle/>
          <a:p>
            <a:r>
              <a:rPr lang="en-US" sz="2000" dirty="0"/>
              <a:t>We just saw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0AD04-2B68-4F48-8609-86E96EA22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B4012-FDA7-3041-B01E-147745A3CD0B}"/>
                  </a:ext>
                </a:extLst>
              </p:cNvPr>
              <p:cNvSpPr txBox="1"/>
              <p:nvPr/>
            </p:nvSpPr>
            <p:spPr>
              <a:xfrm>
                <a:off x="110067" y="1371600"/>
                <a:ext cx="4321850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B4012-FDA7-3041-B01E-147745A3C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" y="1371600"/>
                <a:ext cx="4321850" cy="778868"/>
              </a:xfrm>
              <a:prstGeom prst="rect">
                <a:avLst/>
              </a:prstGeom>
              <a:blipFill>
                <a:blip r:embed="rId2"/>
                <a:stretch>
                  <a:fillRect l="-13196" t="-196721" b="-286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1DC781-C8A9-C341-96ED-0306E8E4CBF9}"/>
              </a:ext>
            </a:extLst>
          </p:cNvPr>
          <p:cNvSpPr txBox="1">
            <a:spLocks/>
          </p:cNvSpPr>
          <p:nvPr/>
        </p:nvSpPr>
        <p:spPr bwMode="auto">
          <a:xfrm>
            <a:off x="4572001" y="153243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D159A2-AFA3-A746-8DAB-D91A88DB63FF}"/>
                  </a:ext>
                </a:extLst>
              </p:cNvPr>
              <p:cNvSpPr txBox="1"/>
              <p:nvPr/>
            </p:nvSpPr>
            <p:spPr>
              <a:xfrm>
                <a:off x="5715000" y="1495011"/>
                <a:ext cx="2362200" cy="494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D159A2-AFA3-A746-8DAB-D91A88DB6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495011"/>
                <a:ext cx="2362200" cy="494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80848-4346-AA4E-BB8C-4C7A4451AD94}"/>
              </a:ext>
            </a:extLst>
          </p:cNvPr>
          <p:cNvCxnSpPr/>
          <p:nvPr/>
        </p:nvCxnSpPr>
        <p:spPr bwMode="auto">
          <a:xfrm>
            <a:off x="0" y="2286000"/>
            <a:ext cx="91460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4A441D-4C52-5047-9F36-D0D6DBE99887}"/>
                  </a:ext>
                </a:extLst>
              </p:cNvPr>
              <p:cNvSpPr txBox="1"/>
              <p:nvPr/>
            </p:nvSpPr>
            <p:spPr>
              <a:xfrm>
                <a:off x="127000" y="2573923"/>
                <a:ext cx="772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Original problem </a:t>
                </a:r>
                <a:r>
                  <a:rPr lang="en-US" sz="2000" dirty="0" smtClean="0"/>
                  <a:t>then becomes  finding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 such that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4A441D-4C52-5047-9F36-D0D6DBE99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" y="2573923"/>
                <a:ext cx="7721600" cy="400110"/>
              </a:xfrm>
              <a:prstGeom prst="rect">
                <a:avLst/>
              </a:prstGeom>
              <a:blipFill>
                <a:blip r:embed="rId4"/>
                <a:stretch>
                  <a:fillRect l="-86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66AE4F-FD6B-714C-8AD6-8D0227849FCA}"/>
                  </a:ext>
                </a:extLst>
              </p:cNvPr>
              <p:cNvSpPr txBox="1"/>
              <p:nvPr/>
            </p:nvSpPr>
            <p:spPr>
              <a:xfrm>
                <a:off x="2971800" y="3105489"/>
                <a:ext cx="2362200" cy="494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66AE4F-FD6B-714C-8AD6-8D022784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105489"/>
                <a:ext cx="2362200" cy="494623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503875-1E3A-4845-93BB-14D3F2237E77}"/>
              </a:ext>
            </a:extLst>
          </p:cNvPr>
          <p:cNvCxnSpPr/>
          <p:nvPr/>
        </p:nvCxnSpPr>
        <p:spPr bwMode="auto">
          <a:xfrm>
            <a:off x="-2006" y="3733800"/>
            <a:ext cx="91460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1817B4-C7FE-9B40-9E25-DE02416EFF97}"/>
                  </a:ext>
                </a:extLst>
              </p:cNvPr>
              <p:cNvSpPr txBox="1"/>
              <p:nvPr/>
            </p:nvSpPr>
            <p:spPr>
              <a:xfrm>
                <a:off x="110067" y="3926921"/>
                <a:ext cx="9110133" cy="194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DP recurrence permits 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O(1) time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lang="en-US" sz="2000" dirty="0"/>
                  <a:t>We can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in order in O(n) total time while keeping track of the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found so far</a:t>
                </a:r>
              </a:p>
              <a:p>
                <a:pPr marL="285750" indent="-285750">
                  <a:buFont typeface="Symbol" pitchFamily="2" charset="2"/>
                  <a:buChar char="Þ"/>
                </a:pPr>
                <a:endParaRPr lang="en-US" sz="2000" dirty="0"/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lang="en-US" sz="2000" dirty="0"/>
                  <a:t>This finds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in O(n) total time, solving the problem.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1817B4-C7FE-9B40-9E25-DE02416EF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" y="3926921"/>
                <a:ext cx="9110133" cy="1942711"/>
              </a:xfrm>
              <a:prstGeom prst="rect">
                <a:avLst/>
              </a:prstGeom>
              <a:blipFill>
                <a:blip r:embed="rId6"/>
                <a:stretch>
                  <a:fillRect l="-696" t="-1299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A399B3A-2DCC-1E47-9D05-F9F60DF9505D}"/>
              </a:ext>
            </a:extLst>
          </p:cNvPr>
          <p:cNvSpPr txBox="1"/>
          <p:nvPr/>
        </p:nvSpPr>
        <p:spPr>
          <a:xfrm>
            <a:off x="93134" y="6220480"/>
            <a:ext cx="641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Note: This algorithm turns out to be  </a:t>
            </a:r>
            <a:r>
              <a:rPr lang="en-US" sz="1400" i="1" dirty="0" smtClean="0"/>
              <a:t>very similar to the </a:t>
            </a:r>
            <a:r>
              <a:rPr lang="en-US" sz="1400" i="1" dirty="0"/>
              <a:t>linear scan algorithm we developed in class, but found using DP reasoning</a:t>
            </a:r>
          </a:p>
        </p:txBody>
      </p:sp>
    </p:spTree>
    <p:extLst>
      <p:ext uri="{BB962C8B-B14F-4D97-AF65-F5344CB8AC3E}">
        <p14:creationId xmlns:p14="http://schemas.microsoft.com/office/powerpoint/2010/main" val="2983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B4012-FDA7-3041-B01E-147745A3CD0B}"/>
                  </a:ext>
                </a:extLst>
              </p:cNvPr>
              <p:cNvSpPr txBox="1"/>
              <p:nvPr/>
            </p:nvSpPr>
            <p:spPr>
              <a:xfrm>
                <a:off x="452967" y="1781589"/>
                <a:ext cx="4321850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B4012-FDA7-3041-B01E-147745A3C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7" y="1781589"/>
                <a:ext cx="4321850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1DC781-C8A9-C341-96ED-0306E8E4CBF9}"/>
              </a:ext>
            </a:extLst>
          </p:cNvPr>
          <p:cNvSpPr txBox="1">
            <a:spLocks/>
          </p:cNvSpPr>
          <p:nvPr/>
        </p:nvSpPr>
        <p:spPr bwMode="auto">
          <a:xfrm>
            <a:off x="4914901" y="194242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159A2-AFA3-A746-8DAB-D91A88DB63FF}"/>
                  </a:ext>
                </a:extLst>
              </p:cNvPr>
              <p:cNvSpPr txBox="1"/>
              <p:nvPr/>
            </p:nvSpPr>
            <p:spPr>
              <a:xfrm>
                <a:off x="6057900" y="1905000"/>
                <a:ext cx="2362200" cy="494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D159A2-AFA3-A746-8DAB-D91A88DB6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905000"/>
                <a:ext cx="2362200" cy="494623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762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99"/>
                </a:solidFill>
              </a:rPr>
              <a:t>Derived recurrence that </a:t>
            </a:r>
            <a:endParaRPr lang="en-US" sz="20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4A441D-4C52-5047-9F36-D0D6DBE99887}"/>
                  </a:ext>
                </a:extLst>
              </p:cNvPr>
              <p:cNvSpPr txBox="1"/>
              <p:nvPr/>
            </p:nvSpPr>
            <p:spPr>
              <a:xfrm>
                <a:off x="452967" y="2826957"/>
                <a:ext cx="772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3399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3399"/>
                    </a:solidFill>
                  </a:rPr>
                  <a:t>nd need to find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3399"/>
                    </a:solidFill>
                  </a:rPr>
                  <a:t>  such that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4A441D-4C52-5047-9F36-D0D6DBE99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7" y="2826957"/>
                <a:ext cx="7721600" cy="400110"/>
              </a:xfrm>
              <a:prstGeom prst="rect">
                <a:avLst/>
              </a:prstGeom>
              <a:blipFill>
                <a:blip r:embed="rId4"/>
                <a:stretch>
                  <a:fillRect l="-78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66AE4F-FD6B-714C-8AD6-8D0227849FCA}"/>
                  </a:ext>
                </a:extLst>
              </p:cNvPr>
              <p:cNvSpPr txBox="1"/>
              <p:nvPr/>
            </p:nvSpPr>
            <p:spPr>
              <a:xfrm>
                <a:off x="3009900" y="3332734"/>
                <a:ext cx="2362200" cy="494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66AE4F-FD6B-714C-8AD6-8D022784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3332734"/>
                <a:ext cx="2362200" cy="494623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33400" y="45720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99"/>
                </a:solidFill>
              </a:rPr>
              <a:t>This is very straightforward.</a:t>
            </a:r>
            <a:br>
              <a:rPr lang="en-US" sz="2000" dirty="0" smtClean="0">
                <a:solidFill>
                  <a:srgbClr val="003399"/>
                </a:solidFill>
              </a:rPr>
            </a:br>
            <a:r>
              <a:rPr lang="en-US" sz="2000" dirty="0" smtClean="0">
                <a:solidFill>
                  <a:srgbClr val="003399"/>
                </a:solidFill>
              </a:rPr>
              <a:t>Next slides give actual </a:t>
            </a:r>
            <a:r>
              <a:rPr lang="en-US" sz="2000" dirty="0" smtClean="0">
                <a:solidFill>
                  <a:srgbClr val="003399"/>
                </a:solidFill>
              </a:rPr>
              <a:t>code, and a worked </a:t>
            </a:r>
            <a:r>
              <a:rPr lang="en-US" sz="2000" dirty="0" smtClean="0">
                <a:solidFill>
                  <a:srgbClr val="003399"/>
                </a:solidFill>
              </a:rPr>
              <a:t>example</a:t>
            </a:r>
            <a:endParaRPr lang="en-US" sz="20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Store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 a </a:t>
                </a:r>
                <a:r>
                  <a:rPr lang="en-US" dirty="0">
                    <a:solidFill>
                      <a:schemeClr val="tx1"/>
                    </a:solidFill>
                  </a:rPr>
                  <a:t>table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at each step calculating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dirty="0">
                  <a:solidFill>
                    <a:schemeClr val="bg2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686800" cy="5715000"/>
              </a:xfrm>
              <a:blipFill>
                <a:blip r:embed="rId4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01403" y="4852848"/>
              <a:ext cx="5604179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altLang="en-US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en-US" i="1" baseline="-25000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en-US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accent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768656"/>
                  </p:ext>
                </p:extLst>
              </p:nvPr>
            </p:nvGraphicFramePr>
            <p:xfrm>
              <a:off x="1101403" y="4852848"/>
              <a:ext cx="5604179" cy="1508760"/>
            </p:xfrm>
            <a:graphic>
              <a:graphicData uri="http://schemas.openxmlformats.org/drawingml/2006/table">
                <a:tbl>
                  <a:tblPr/>
                  <a:tblGrid>
                    <a:gridCol w="12058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4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92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9251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8333" r="-365657" b="-3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8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3175" r="-365657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-7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6452" r="-36565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-1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  <a:endParaRPr lang="en-US" dirty="0">
                            <a:solidFill>
                              <a:schemeClr val="accent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  <a:latin typeface="Arial" panose="020B0604020202020204" pitchFamily="34" charset="0"/>
                            </a:rPr>
                            <a:t>8</a:t>
                          </a:r>
                          <a:endParaRPr lang="en-US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1587" r="-365657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solidFill>
                                <a:schemeClr val="accent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en-US" dirty="0">
                              <a:effectLst/>
                              <a:latin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let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2, …,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be an array </a:t>
                </a:r>
                <a:r>
                  <a:rPr lang="pt-BR" altLang="en-US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b="1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b="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−1])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               then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altLang="en-US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812428"/>
                <a:ext cx="6629400" cy="2400657"/>
              </a:xfrm>
              <a:prstGeom prst="rect">
                <a:avLst/>
              </a:prstGeom>
              <a:blipFill>
                <a:blip r:embed="rId7"/>
                <a:stretch>
                  <a:fillRect b="-76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086599" y="5541529"/>
                <a:ext cx="182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C00000"/>
                    </a:solidFill>
                  </a:rPr>
                  <a:t>Solution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599" y="5541529"/>
                <a:ext cx="1828801" cy="369332"/>
              </a:xfrm>
              <a:prstGeom prst="rect">
                <a:avLst/>
              </a:prstGeom>
              <a:blipFill>
                <a:blip r:embed="rId8"/>
                <a:stretch>
                  <a:fillRect l="-265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0BB7F-D21B-4708-ADEF-04162FC8EFF7}" type="slidenum">
              <a:rPr lang="en-US" altLang="en-US" smtClean="0"/>
              <a:t>8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rgbClr val="003399"/>
                    </a:solidFill>
                  </a:rPr>
                  <a:t>Running time: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9" y="2858868"/>
                <a:ext cx="1684861" cy="669992"/>
              </a:xfrm>
              <a:prstGeom prst="rect">
                <a:avLst/>
              </a:prstGeom>
              <a:blipFill rotWithShape="1">
                <a:blip r:embed="rId3"/>
                <a:stretch>
                  <a:fillRect l="-1087" t="-4545" r="-725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</p:spPr>
            <p:txBody>
              <a:bodyPr/>
              <a:lstStyle/>
              <a:p>
                <a:r>
                  <a:rPr lang="en-US" dirty="0"/>
                  <a:t>Simplified:</a:t>
                </a:r>
                <a:r>
                  <a:rPr lang="en-US" dirty="0">
                    <a:solidFill>
                      <a:schemeClr val="tx1"/>
                    </a:solidFill>
                  </a:rPr>
                  <a:t>  We only need to remember the last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 call it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Base condition: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  <m:r>
                      <m:rPr>
                        <m:nor/>
                      </m:rPr>
                      <a:rPr lang="pt-BR" altLang="en-US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</a:rPr>
                      <m:t> </m:t>
                    </m:r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Recurrence: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8001000" cy="5410200"/>
              </a:xfrm>
              <a:blipFill>
                <a:blip r:embed="rId4"/>
                <a:stretch>
                  <a:fillRect l="-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653167" y="2521695"/>
                <a:ext cx="6629400" cy="2400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/>
              <a:p>
                <a:endParaRPr lang="en-US" altLang="en-US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en-US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i="1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←2</m:t>
                    </m:r>
                  </m:oMath>
                </a14:m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t-BR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do</a:t>
                </a:r>
              </a:p>
              <a:p>
                <a:r>
                  <a:rPr lang="en-US" altLang="en-US" b="0" dirty="0">
                    <a:solidFill>
                      <a:schemeClr val="bg2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en-US" b="0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en-US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altLang="en-US" b="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b="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</a:t>
                </a:r>
                <a:r>
                  <a:rPr lang="pt-BR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then</a:t>
                </a:r>
                <a:r>
                  <a:rPr lang="pt-BR" b="0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en-US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                   </a:t>
                </a:r>
              </a:p>
              <a:p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</a:t>
                </a:r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end if</a:t>
                </a:r>
                <a:r>
                  <a:rPr lang="pt-BR" altLang="en-US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pt-BR" altLang="en-US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b="0" i="1" baseline="-250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en-US" baseline="-25000" dirty="0">
                  <a:solidFill>
                    <a:schemeClr val="bg2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67" y="2521695"/>
                <a:ext cx="6629400" cy="2400657"/>
              </a:xfrm>
              <a:prstGeom prst="rect">
                <a:avLst/>
              </a:prstGeom>
              <a:blipFill>
                <a:blip r:embed="rId5"/>
                <a:stretch>
                  <a:fillRect b="-76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53167" y="5638800"/>
            <a:ext cx="757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gets same result as Version 1, but is simpler!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4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pages provide  a detailed walk-through of how Version 1 fills in the DP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349386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1287</Words>
  <Application>Microsoft Office PowerPoint</Application>
  <PresentationFormat>On-screen Show (4:3)</PresentationFormat>
  <Paragraphs>657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Arial</vt:lpstr>
      <vt:lpstr>Calibri</vt:lpstr>
      <vt:lpstr>Cambria Math</vt:lpstr>
      <vt:lpstr>Comic Sans MS</vt:lpstr>
      <vt:lpstr>Courier New</vt:lpstr>
      <vt:lpstr>Monotype Sorts</vt:lpstr>
      <vt:lpstr>Symbol</vt:lpstr>
      <vt:lpstr>Wingdings</vt:lpstr>
      <vt:lpstr>Theme1</vt:lpstr>
      <vt:lpstr>PowerPoint Presentation</vt:lpstr>
      <vt:lpstr>The Maximum Subarray Problem: A DP solution</vt:lpstr>
      <vt:lpstr>Recall </vt:lpstr>
      <vt:lpstr>A dynamic programming (Θ(𝑛)) algorithm</vt:lpstr>
      <vt:lpstr>The DP recurrence</vt:lpstr>
      <vt:lpstr>Implementation</vt:lpstr>
      <vt:lpstr>Version 1</vt:lpstr>
      <vt:lpstr>Version 2</vt:lpstr>
      <vt:lpstr>PowerPoint Presentation</vt:lpstr>
      <vt:lpstr>Version 1</vt:lpstr>
      <vt:lpstr>Version 1</vt:lpstr>
      <vt:lpstr>Version 1</vt:lpstr>
      <vt:lpstr>Version 1</vt:lpstr>
      <vt:lpstr>Version 1</vt:lpstr>
      <vt:lpstr>Version 1</vt:lpstr>
      <vt:lpstr>Version 1</vt:lpstr>
      <vt:lpstr>Version 1</vt:lpstr>
      <vt:lpstr>Version 1</vt:lpstr>
      <vt:lpstr>Version 1</vt:lpstr>
      <vt:lpstr>handout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2017-02-07T10:21:03Z</dcterms:created>
  <dcterms:modified xsi:type="dcterms:W3CDTF">2019-03-10T06:07:18Z</dcterms:modified>
  <cp:category/>
</cp:coreProperties>
</file>