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16"/>
  </p:notesMasterIdLst>
  <p:handoutMasterIdLst>
    <p:handoutMasterId r:id="rId17"/>
  </p:handoutMasterIdLst>
  <p:sldIdLst>
    <p:sldId id="432" r:id="rId2"/>
    <p:sldId id="433" r:id="rId3"/>
    <p:sldId id="434" r:id="rId4"/>
    <p:sldId id="480" r:id="rId5"/>
    <p:sldId id="490" r:id="rId6"/>
    <p:sldId id="491" r:id="rId7"/>
    <p:sldId id="435" r:id="rId8"/>
    <p:sldId id="436" r:id="rId9"/>
    <p:sldId id="464" r:id="rId10"/>
    <p:sldId id="482" r:id="rId11"/>
    <p:sldId id="483" r:id="rId12"/>
    <p:sldId id="484" r:id="rId13"/>
    <p:sldId id="485" r:id="rId14"/>
    <p:sldId id="486" r:id="rId15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990033"/>
    <a:srgbClr val="9D5B9D"/>
    <a:srgbClr val="008080"/>
    <a:srgbClr val="336699"/>
    <a:srgbClr val="006600"/>
    <a:srgbClr val="FFFFFF"/>
    <a:srgbClr val="CC0000"/>
    <a:srgbClr val="0099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96" autoAdjust="0"/>
    <p:restoredTop sz="87408" autoAdjust="0"/>
  </p:normalViewPr>
  <p:slideViewPr>
    <p:cSldViewPr snapToGrid="0">
      <p:cViewPr varScale="1">
        <p:scale>
          <a:sx n="95" d="100"/>
          <a:sy n="95" d="100"/>
        </p:scale>
        <p:origin x="148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1864" y="48"/>
      </p:cViewPr>
      <p:guideLst>
        <p:guide orient="horz" pos="2210"/>
        <p:guide pos="29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DC037533-458B-414A-8D0F-0DE1A6BB431A}" type="datetime1">
              <a:rPr lang="en-US" altLang="en-US"/>
              <a:pPr>
                <a:defRPr/>
              </a:pPr>
              <a:t>3/10/2019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F9082A74-49A7-44F7-913E-05C358C151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406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3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F4EBE423-FA4C-4109-A680-B64E132339E4}" type="datetime1">
              <a:rPr lang="en-US" altLang="en-US"/>
              <a:pPr>
                <a:defRPr/>
              </a:pPr>
              <a:t>3/10/2019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5BCA9B7E-301E-4610-AC58-1837AACCBF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2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519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96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57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25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en-US" noProof="0" dirty="0"/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2000" baseline="0"/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058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85E8F-AEDC-4434-AF61-CBF3EC12808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039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83FDAE-D57C-46AD-911C-7CF5F31AEEA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8017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 sz="2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2200" baseline="0">
                <a:latin typeface="Calibri" panose="020F0502020204030204" pitchFamily="34" charset="0"/>
              </a:defRPr>
            </a:lvl2pPr>
            <a:lvl3pPr>
              <a:defRPr sz="2200" baseline="0">
                <a:latin typeface="Calibri" panose="020F0502020204030204" pitchFamily="34" charset="0"/>
              </a:defRPr>
            </a:lvl3pPr>
            <a:lvl4pPr>
              <a:defRPr sz="2200" baseline="0">
                <a:latin typeface="Calibri" panose="020F0502020204030204" pitchFamily="34" charset="0"/>
              </a:defRPr>
            </a:lvl4pPr>
            <a:lvl5pPr>
              <a:defRPr sz="2200"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91865" y="6591692"/>
            <a:ext cx="1905000" cy="228600"/>
          </a:xfrm>
        </p:spPr>
        <p:txBody>
          <a:bodyPr/>
          <a:lstStyle>
            <a:lvl1pPr>
              <a:defRPr sz="1000" baseline="0"/>
            </a:lvl1pPr>
          </a:lstStyle>
          <a:p>
            <a:fld id="{2783EFA4-6284-4AB8-B3E7-5E7F2FB51AB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656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EAFFC3-0C30-4563-8F05-E03C50B9DFE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8380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614F17-CE23-4720-B844-8A549BD9650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4192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5D1D61-2D6A-4081-AD15-3E7FA526351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7722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95C211-9645-4D05-B941-BF70B00C14F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2827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8C0595-9900-4D45-AFB5-2A852F3A760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3639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8BBDFB-9B7A-4FFA-A99C-1661A35E9C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3435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35C9C-A170-49F1-8126-8FEF2203589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1070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A9B7374D-636F-48DF-88AE-6A92757C8362}" type="slidenum">
              <a:rPr lang="en-US" altLang="en-US" smtClean="0"/>
              <a:pPr/>
              <a:t>‹#›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38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400" baseline="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 sz="2200" baseline="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 sz="2200" baseline="0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sz="2200" baseline="0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 sz="2200" baseline="0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sz="2200" baseline="0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/>
              <a:t>COMP3711: Design and Analysis of Algorithms</a:t>
            </a:r>
          </a:p>
        </p:txBody>
      </p:sp>
      <p:sp>
        <p:nvSpPr>
          <p:cNvPr id="3077" name="Subtitle 1"/>
          <p:cNvSpPr>
            <a:spLocks noGrp="1"/>
          </p:cNvSpPr>
          <p:nvPr>
            <p:ph type="subTitle" sz="quarter" idx="1"/>
          </p:nvPr>
        </p:nvSpPr>
        <p:spPr>
          <a:xfrm>
            <a:off x="0" y="2671763"/>
            <a:ext cx="9143999" cy="3094037"/>
          </a:xfrm>
        </p:spPr>
        <p:txBody>
          <a:bodyPr/>
          <a:lstStyle/>
          <a:p>
            <a:pPr algn="ctr"/>
            <a:r>
              <a:rPr lang="en-US" altLang="en-US" sz="2800" dirty="0"/>
              <a:t>Tutorial 6</a:t>
            </a:r>
          </a:p>
          <a:p>
            <a:pPr algn="ctr"/>
            <a:endParaRPr lang="en-US" altLang="en-US" sz="2800" dirty="0"/>
          </a:p>
          <a:p>
            <a:pPr algn="ctr"/>
            <a:r>
              <a:rPr lang="en-US" altLang="en-US" sz="2800" dirty="0"/>
              <a:t>HKUST</a:t>
            </a:r>
            <a:endParaRPr lang="en-US" altLang="en-US" sz="2400" dirty="0"/>
          </a:p>
        </p:txBody>
      </p:sp>
      <p:sp>
        <p:nvSpPr>
          <p:cNvPr id="7" name="Subtitle 5"/>
          <p:cNvSpPr txBox="1">
            <a:spLocks/>
          </p:cNvSpPr>
          <p:nvPr/>
        </p:nvSpPr>
        <p:spPr bwMode="auto">
          <a:xfrm>
            <a:off x="1033463" y="4564063"/>
            <a:ext cx="716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algn="l" defTabSz="915988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sz="16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US" sz="18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5FAAF-664A-4089-A683-E9450D09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2: Step 2: Recursive Formulation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700" y="762000"/>
                <a:ext cx="7848600" cy="1974427"/>
              </a:xfrm>
            </p:spPr>
            <p:txBody>
              <a:bodyPr/>
              <a:lstStyle/>
              <a:p>
                <a:r>
                  <a:rPr lang="en-US" altLang="zh-CN" dirty="0"/>
                  <a:t>Since these are the only two possibilities, the recurrence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                                   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dirty="0"/>
                  <a:t>,   =&gt;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r>
                  <a:rPr lang="en-US" altLang="zh-CN" dirty="0"/>
                  <a:t>; </a:t>
                </a:r>
                <a:br>
                  <a:rPr lang="en-US" altLang="zh-CN" dirty="0"/>
                </a:b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dirty="0"/>
                  <a:t>,   =&gt;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.</a:t>
                </a:r>
                <a:br>
                  <a:rPr lang="en-US" altLang="zh-CN" dirty="0"/>
                </a:b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762000"/>
                <a:ext cx="7848600" cy="1974427"/>
              </a:xfrm>
              <a:blipFill>
                <a:blip r:embed="rId2"/>
                <a:stretch>
                  <a:fillRect l="-1009" t="-2160" b="-7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1F8777-61BA-4A8B-9EA3-B7CCAE7E1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3051" y="3272758"/>
                <a:ext cx="8547721" cy="26890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/>
                  <a:t>Note: Similar to the weighted interval problem in class, we could evaluate</a:t>
                </a:r>
                <a:br>
                  <a:rPr lang="en-US" altLang="zh-CN" kern="0" dirty="0"/>
                </a:br>
                <a:r>
                  <a:rPr lang="en-US" altLang="zh-CN" kern="0" dirty="0"/>
                  <a:t>	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</a:t>
                </a:r>
                <a:br>
                  <a:rPr lang="en-US" altLang="zh-CN" kern="0" dirty="0">
                    <a:solidFill>
                      <a:srgbClr val="C00000"/>
                    </a:solidFill>
                  </a:rPr>
                </a:br>
                <a:r>
                  <a:rPr lang="en-US" altLang="zh-CN" kern="0" dirty="0"/>
                  <a:t>in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kern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/>
                  <a:t> time using binary search. </a:t>
                </a:r>
                <a:br>
                  <a:rPr lang="en-US" altLang="zh-CN" kern="0" dirty="0"/>
                </a:br>
                <a:r>
                  <a:rPr lang="en-US" altLang="zh-CN" kern="0" dirty="0"/>
                  <a:t/>
                </a:r>
                <a:br>
                  <a:rPr lang="en-US" altLang="zh-CN" kern="0" dirty="0"/>
                </a:br>
                <a:r>
                  <a:rPr lang="en-US" altLang="zh-CN" kern="0" dirty="0"/>
                  <a:t>This would give a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kern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/>
                  <a:t> algorithm. We will see soon that it's possible to calculate all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/>
                  <a:t> in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/>
                  <a:t> time, permitting an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/>
                  <a:t> algorithm.</a:t>
                </a:r>
              </a:p>
              <a:p>
                <a:r>
                  <a:rPr lang="en-US" altLang="zh-CN" kern="0" dirty="0"/>
                  <a:t>Note that for some values of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/>
                  <a:t> may not exist:</a:t>
                </a:r>
                <a:br>
                  <a:rPr lang="en-US" altLang="zh-CN" kern="0" dirty="0"/>
                </a:br>
                <a:r>
                  <a:rPr lang="en-US" altLang="zh-CN" kern="0" dirty="0"/>
                  <a:t>     in which case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kern="0" dirty="0"/>
                  <a:t>.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051" y="3272758"/>
                <a:ext cx="8547721" cy="2689013"/>
              </a:xfrm>
              <a:prstGeom prst="rect">
                <a:avLst/>
              </a:prstGeom>
              <a:blipFill>
                <a:blip r:embed="rId3"/>
                <a:stretch>
                  <a:fillRect l="-927" t="-1587" r="-1498" b="-14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72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5FAAF-664A-4089-A683-E9450D09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2: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700" y="762000"/>
                <a:ext cx="8293782" cy="4969877"/>
              </a:xfrm>
            </p:spPr>
            <p:txBody>
              <a:bodyPr/>
              <a:lstStyle/>
              <a:p>
                <a:r>
                  <a:rPr lang="en-US" altLang="zh-CN" dirty="0"/>
                  <a:t>Algorithm to find optimal profit and locations to open restaurants.</a:t>
                </a:r>
              </a:p>
              <a:p>
                <a:r>
                  <a:rPr lang="en-US" altLang="zh-CN" dirty="0"/>
                  <a:t>Assumes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are known.</a:t>
                </a:r>
              </a:p>
              <a:p>
                <a:endParaRPr lang="en-US" altLang="zh-CN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Find-Optimal-Profit-And-</a:t>
                </a:r>
                <a:r>
                  <a:rPr lang="en-US" altLang="zh-CN" b="1" dirty="0" err="1"/>
                  <a:t>Pos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57200" indent="-457200">
                  <a:buSzPct val="6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[0]=0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457200" indent="-457200">
                  <a:spcBef>
                    <a:spcPts val="0"/>
                  </a:spcBef>
                  <a:buSzPct val="60000"/>
                  <a:buFont typeface="+mj-lt"/>
                  <a:buAutoNum type="arabicPeriod"/>
                </a:pPr>
                <a:r>
                  <a:rPr lang="en-US" altLang="zh-CN" b="1" dirty="0"/>
                  <a:t>for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b="1" dirty="0"/>
                  <a:t>to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b="1" dirty="0"/>
                  <a:t>do</a:t>
                </a:r>
              </a:p>
              <a:p>
                <a:pPr marL="457200" indent="-457200">
                  <a:spcBef>
                    <a:spcPts val="0"/>
                  </a:spcBef>
                  <a:buSzPct val="60000"/>
                  <a:buFont typeface="+mj-lt"/>
                  <a:buAutoNum type="arabicPeriod"/>
                </a:pPr>
                <a:r>
                  <a:rPr lang="en-US" altLang="zh-CN" dirty="0"/>
                  <a:t>    </a:t>
                </a:r>
                <a:r>
                  <a:rPr lang="en-US" altLang="zh-CN" dirty="0">
                    <a:solidFill>
                      <a:srgbClr val="003399"/>
                    </a:solidFill>
                  </a:rPr>
                  <a:t>Not-Open-At-</a:t>
                </a:r>
                <a:r>
                  <a:rPr lang="en-US" altLang="zh-CN" dirty="0" err="1">
                    <a:solidFill>
                      <a:srgbClr val="003399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dirty="0"/>
                  <a:t>;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Open-At-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457200" indent="-457200">
                  <a:spcBef>
                    <a:spcPts val="0"/>
                  </a:spcBef>
                  <a:buSzPct val="60000"/>
                  <a:buFont typeface="+mj-lt"/>
                  <a:buAutoNum type="arabicPeriod"/>
                </a:pPr>
                <a:r>
                  <a:rPr lang="en-US" altLang="zh-CN" dirty="0"/>
                  <a:t>    </a:t>
                </a:r>
                <a:r>
                  <a:rPr lang="en-US" altLang="zh-CN" b="1" dirty="0"/>
                  <a:t>if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003399"/>
                    </a:solidFill>
                  </a:rPr>
                  <a:t>Not-Open-At-I </a:t>
                </a:r>
                <a:r>
                  <a:rPr lang="en-US" altLang="zh-CN" dirty="0"/>
                  <a:t>&gt;</a:t>
                </a:r>
                <a:r>
                  <a:rPr lang="en-US" altLang="zh-CN" i="0" dirty="0">
                    <a:latin typeface="+mj-lt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Open-At-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dirty="0"/>
                  <a:t> </a:t>
                </a:r>
                <a:r>
                  <a:rPr lang="en-US" altLang="zh-CN" b="1" dirty="0"/>
                  <a:t>then</a:t>
                </a:r>
              </a:p>
              <a:p>
                <a:pPr marL="457200" indent="-457200">
                  <a:spcBef>
                    <a:spcPts val="0"/>
                  </a:spcBef>
                  <a:buSzPct val="60000"/>
                  <a:buFont typeface="+mj-lt"/>
                  <a:buAutoNum type="arabicPeriod"/>
                </a:pPr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altLang="zh-CN" dirty="0">
                    <a:solidFill>
                      <a:srgbClr val="003399"/>
                    </a:solidFill>
                  </a:rPr>
                  <a:t>Not-Open-At-</a:t>
                </a:r>
                <a:r>
                  <a:rPr lang="en-US" altLang="zh-CN" dirty="0" err="1">
                    <a:solidFill>
                      <a:srgbClr val="003399"/>
                    </a:solidFill>
                  </a:rPr>
                  <a:t>i</a:t>
                </a:r>
                <a:r>
                  <a:rPr lang="en-US" altLang="zh-CN" dirty="0"/>
                  <a:t>;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endParaRPr lang="en-US" altLang="zh-CN" dirty="0"/>
              </a:p>
              <a:p>
                <a:pPr marL="457200" indent="-457200">
                  <a:spcBef>
                    <a:spcPts val="0"/>
                  </a:spcBef>
                  <a:buSzPct val="60000"/>
                  <a:buFont typeface="+mj-lt"/>
                  <a:buAutoNum type="arabicPeriod"/>
                </a:pPr>
                <a:r>
                  <a:rPr lang="en-US" altLang="zh-CN" dirty="0"/>
                  <a:t>    </a:t>
                </a:r>
                <a:r>
                  <a:rPr lang="en-US" altLang="zh-CN" b="1" dirty="0"/>
                  <a:t>else</a:t>
                </a:r>
              </a:p>
              <a:p>
                <a:pPr marL="457200" indent="-457200">
                  <a:spcBef>
                    <a:spcPts val="0"/>
                  </a:spcBef>
                  <a:buSzPct val="60000"/>
                  <a:buFont typeface="+mj-lt"/>
                  <a:buAutoNum type="arabicPeriod"/>
                </a:pPr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Open-At-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dirty="0"/>
                  <a:t>;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]=1</m:t>
                    </m:r>
                  </m:oMath>
                </a14:m>
                <a:endParaRPr lang="en-US" altLang="zh-CN" dirty="0"/>
              </a:p>
              <a:p>
                <a:pPr marL="457200" indent="-457200">
                  <a:spcBef>
                    <a:spcPts val="0"/>
                  </a:spcBef>
                  <a:buSzPct val="60000"/>
                  <a:buFont typeface="+mj-lt"/>
                  <a:buAutoNum type="arabicPeriod"/>
                </a:pPr>
                <a:r>
                  <a:rPr lang="en-US" altLang="zh-CN" dirty="0"/>
                  <a:t>    </a:t>
                </a:r>
                <a:r>
                  <a:rPr lang="en-US" altLang="zh-CN" b="1" dirty="0"/>
                  <a:t>end if</a:t>
                </a:r>
              </a:p>
              <a:p>
                <a:pPr marL="457200" indent="-457200">
                  <a:spcBef>
                    <a:spcPts val="0"/>
                  </a:spcBef>
                  <a:buSzPct val="60000"/>
                  <a:buFont typeface="+mj-lt"/>
                  <a:buAutoNum type="arabicPeriod"/>
                </a:pPr>
                <a:r>
                  <a:rPr lang="en-US" altLang="zh-CN" b="1" dirty="0"/>
                  <a:t>end</a:t>
                </a:r>
                <a:r>
                  <a:rPr lang="en-US" altLang="zh-CN" dirty="0"/>
                  <a:t> </a:t>
                </a:r>
                <a:r>
                  <a:rPr lang="en-US" altLang="zh-CN" b="1" dirty="0"/>
                  <a:t>for</a:t>
                </a:r>
              </a:p>
              <a:p>
                <a:pPr marL="457200" indent="-457200">
                  <a:spcBef>
                    <a:spcPts val="0"/>
                  </a:spcBef>
                  <a:buSzPct val="60000"/>
                  <a:buFont typeface="+mj-lt"/>
                  <a:buAutoNum type="arabicPeriod"/>
                </a:pPr>
                <a:r>
                  <a:rPr lang="en-US" altLang="zh-CN" b="1" dirty="0"/>
                  <a:t>return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b="1" dirty="0"/>
                  <a:t>and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;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762000"/>
                <a:ext cx="8293782" cy="4969877"/>
              </a:xfrm>
              <a:blipFill>
                <a:blip r:embed="rId2"/>
                <a:stretch>
                  <a:fillRect l="-955" t="-859" b="-20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1F8777-61BA-4A8B-9EA3-B7CCAE7E1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1210634" y="5992507"/>
            <a:ext cx="7167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646993" y="1621815"/>
                <a:ext cx="4731555" cy="8449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80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18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                                   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zh-CN" sz="180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1800" i="1" kern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 kern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800" i="1" kern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i="1" kern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800" i="1" kern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1800" i="1" kern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i="1" kern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 kern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 kern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i="1" kern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800" i="1" kern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800" i="1" kern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800" i="1" kern="0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 kern="0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 kern="0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zh-CN" sz="18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18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en-US" altLang="zh-CN" sz="1800" kern="0" dirty="0"/>
                  <a:t/>
                </a:r>
                <a:br>
                  <a:rPr lang="en-US" altLang="zh-CN" sz="1800" kern="0" dirty="0"/>
                </a:br>
                <a:endParaRPr lang="en-US" altLang="zh-CN" sz="1800" kern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6993" y="1621815"/>
                <a:ext cx="4731555" cy="844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59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545FAAF-664A-4089-A683-E9450D09AB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Solution 2: Algorithm for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545FAAF-664A-4089-A683-E9450D09A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8667" b="-2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5765" y="812615"/>
                <a:ext cx="7848600" cy="1623739"/>
              </a:xfrm>
            </p:spPr>
            <p:txBody>
              <a:bodyPr/>
              <a:lstStyle/>
              <a:p>
                <a:pPr>
                  <a:spcBef>
                    <a:spcPts val="700"/>
                  </a:spcBef>
                </a:pPr>
                <a:r>
                  <a:rPr lang="en-US" altLang="zh-CN" dirty="0"/>
                  <a:t>Algorithm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700"/>
                  </a:spcBef>
                </a:pPr>
                <a:r>
                  <a:rPr lang="en-US" altLang="zh-CN" dirty="0"/>
                  <a:t>Uses fact 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700"/>
                  </a:spcBef>
                </a:pPr>
                <a:r>
                  <a:rPr lang="en-US" altLang="zh-CN" dirty="0"/>
                  <a:t>Starts looking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;</a:t>
                </a:r>
                <a:br>
                  <a:rPr lang="en-US" altLang="zh-CN" dirty="0"/>
                </a:br>
                <a:r>
                  <a:rPr lang="en-US" altLang="zh-CN" dirty="0"/>
                  <a:t>     increments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until finds correct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765" y="812615"/>
                <a:ext cx="7848600" cy="1623739"/>
              </a:xfrm>
              <a:blipFill>
                <a:blip r:embed="rId3"/>
                <a:stretch>
                  <a:fillRect l="-1010" t="-1873" b="-8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1F8777-61BA-4A8B-9EA3-B7CCAE7E1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701991" y="3308402"/>
                <a:ext cx="4489874" cy="35695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b="1" kern="0" dirty="0"/>
                  <a:t>Compute-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kern="0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kern="0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i="1" ker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ker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/>
                  <a:t> </a:t>
                </a:r>
              </a:p>
              <a:p>
                <a:pPr marL="457200" indent="-45720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en-US" altLang="zh-CN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kern="0" dirty="0"/>
                  <a:t> </a:t>
                </a:r>
              </a:p>
              <a:p>
                <a:pPr marL="457200" indent="-457200">
                  <a:spcBef>
                    <a:spcPts val="0"/>
                  </a:spcBef>
                  <a:buSzPct val="100000"/>
                  <a:buFont typeface="+mj-lt"/>
                  <a:buAutoNum type="arabicPeriod"/>
                </a:pPr>
                <a:r>
                  <a:rPr lang="en-US" altLang="zh-CN" b="1" kern="0" dirty="0"/>
                  <a:t>for</a:t>
                </a:r>
                <a:r>
                  <a:rPr lang="en-US" altLang="zh-CN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kern="0" dirty="0"/>
                  <a:t> </a:t>
                </a:r>
                <a:r>
                  <a:rPr lang="en-US" altLang="zh-CN" b="1" kern="0" dirty="0"/>
                  <a:t>to</a:t>
                </a:r>
                <a:r>
                  <a:rPr lang="en-US" altLang="zh-CN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kern="0" dirty="0"/>
                  <a:t> </a:t>
                </a:r>
                <a:r>
                  <a:rPr lang="en-US" altLang="zh-CN" b="1" kern="0" dirty="0"/>
                  <a:t>do</a:t>
                </a:r>
              </a:p>
              <a:p>
                <a:pPr marL="457200" indent="-457200">
                  <a:spcBef>
                    <a:spcPts val="0"/>
                  </a:spcBef>
                  <a:buSzPct val="100000"/>
                  <a:buFont typeface="+mj-lt"/>
                  <a:buAutoNum type="arabicPeriod"/>
                </a:pPr>
                <a:r>
                  <a:rPr lang="en-US" altLang="zh-CN" kern="0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kern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kern="0" dirty="0"/>
              </a:p>
              <a:p>
                <a:pPr marL="457200" indent="-457200">
                  <a:spcBef>
                    <a:spcPts val="0"/>
                  </a:spcBef>
                  <a:buSzPct val="100000"/>
                  <a:buFont typeface="+mj-lt"/>
                  <a:buAutoNum type="arabicPeriod"/>
                </a:pPr>
                <a:r>
                  <a:rPr lang="en-US" altLang="zh-CN" kern="0" dirty="0"/>
                  <a:t>    </a:t>
                </a:r>
                <a:r>
                  <a:rPr lang="en-US" altLang="zh-CN" b="1" kern="0" dirty="0"/>
                  <a:t>while</a:t>
                </a:r>
                <a:r>
                  <a:rPr lang="en-US" altLang="zh-CN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/>
                  <a:t> </a:t>
                </a:r>
                <a:r>
                  <a:rPr lang="en-US" altLang="zh-CN" b="1" kern="0" dirty="0"/>
                  <a:t>do</a:t>
                </a:r>
              </a:p>
              <a:p>
                <a:pPr marL="457200" indent="-457200">
                  <a:spcBef>
                    <a:spcPts val="0"/>
                  </a:spcBef>
                  <a:buSzPct val="100000"/>
                  <a:buFont typeface="+mj-lt"/>
                  <a:buAutoNum type="arabicPeriod"/>
                </a:pPr>
                <a:r>
                  <a:rPr lang="en-US" altLang="zh-CN" kern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kern="0" dirty="0"/>
              </a:p>
              <a:p>
                <a:pPr marL="457200" indent="-457200">
                  <a:spcBef>
                    <a:spcPts val="0"/>
                  </a:spcBef>
                  <a:buSzPct val="100000"/>
                  <a:buFont typeface="+mj-lt"/>
                  <a:buAutoNum type="arabicPeriod"/>
                </a:pPr>
                <a:r>
                  <a:rPr lang="en-US" altLang="zh-CN" kern="0" dirty="0"/>
                  <a:t>    </a:t>
                </a:r>
                <a:r>
                  <a:rPr lang="en-US" altLang="zh-CN" b="1" kern="0" dirty="0"/>
                  <a:t>end while</a:t>
                </a:r>
              </a:p>
              <a:p>
                <a:pPr marL="457200" indent="-457200">
                  <a:spcBef>
                    <a:spcPts val="0"/>
                  </a:spcBef>
                  <a:buSzPct val="100000"/>
                  <a:buFont typeface="+mj-lt"/>
                  <a:buAutoNum type="arabicPeriod"/>
                </a:pPr>
                <a:r>
                  <a:rPr lang="en-US" altLang="zh-CN" b="1" kern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kern="0" dirty="0"/>
              </a:p>
              <a:p>
                <a:pPr marL="457200" indent="-457200">
                  <a:spcBef>
                    <a:spcPts val="0"/>
                  </a:spcBef>
                  <a:buSzPct val="100000"/>
                  <a:buFont typeface="+mj-lt"/>
                  <a:buAutoNum type="arabicPeriod"/>
                </a:pPr>
                <a:r>
                  <a:rPr lang="en-US" altLang="zh-CN" b="1" kern="0" dirty="0"/>
                  <a:t>end</a:t>
                </a:r>
                <a:r>
                  <a:rPr lang="en-US" altLang="zh-CN" kern="0" dirty="0"/>
                  <a:t> </a:t>
                </a:r>
                <a:r>
                  <a:rPr lang="en-US" altLang="zh-CN" b="1" kern="0" dirty="0"/>
                  <a:t>for</a:t>
                </a:r>
              </a:p>
              <a:p>
                <a:pPr marL="457200" indent="-457200">
                  <a:spcBef>
                    <a:spcPts val="0"/>
                  </a:spcBef>
                  <a:buSzPct val="100000"/>
                  <a:buFont typeface="+mj-lt"/>
                  <a:buAutoNum type="arabicPeriod"/>
                </a:pPr>
                <a:r>
                  <a:rPr lang="en-US" altLang="zh-CN" b="1" kern="0" dirty="0"/>
                  <a:t>return</a:t>
                </a:r>
                <a:r>
                  <a:rPr lang="en-US" altLang="zh-CN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1991" y="3308402"/>
                <a:ext cx="4489874" cy="3569505"/>
              </a:xfrm>
              <a:prstGeom prst="rect">
                <a:avLst/>
              </a:prstGeom>
              <a:blipFill>
                <a:blip r:embed="rId4"/>
                <a:stretch>
                  <a:fillRect l="-1764" t="-1197" b="-17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5765" y="2486969"/>
                <a:ext cx="789820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1" hangingPunct="1">
                  <a:spcBef>
                    <a:spcPts val="7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</a:pPr>
                <a:r>
                  <a:rPr lang="en-US" altLang="zh-CN" sz="2200" kern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Note that algorithm runs in </a:t>
                </a:r>
                <a14:m>
                  <m:oMath xmlns:m="http://schemas.openxmlformats.org/officeDocument/2006/math"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time because line 5 can only be implemented </a:t>
                </a:r>
                <a14:m>
                  <m:oMath xmlns:m="http://schemas.openxmlformats.org/officeDocument/2006/math"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times!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65" y="2486969"/>
                <a:ext cx="7898207" cy="769441"/>
              </a:xfrm>
              <a:prstGeom prst="rect">
                <a:avLst/>
              </a:prstGeom>
              <a:blipFill>
                <a:blip r:embed="rId5"/>
                <a:stretch>
                  <a:fillRect l="-1004"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88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5FAAF-664A-4089-A683-E9450D09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2: Location Reporting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700" y="1680530"/>
                <a:ext cx="7848600" cy="3867239"/>
              </a:xfrm>
            </p:spPr>
            <p:txBody>
              <a:bodyPr/>
              <a:lstStyle/>
              <a:p>
                <a:r>
                  <a:rPr lang="en-US" altLang="zh-CN" b="1" dirty="0"/>
                  <a:t>Report-Optimal-Locations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57200" indent="-457200">
                  <a:spcBef>
                    <a:spcPts val="700"/>
                  </a:spcBef>
                  <a:buSzPct val="100000"/>
                  <a:buFont typeface="+mj-lt"/>
                  <a:buAutoNum type="arabicPeriod"/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457200" indent="-45720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en-US" altLang="zh-CN" b="1" dirty="0"/>
                  <a:t>while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b="1" dirty="0"/>
                  <a:t>do</a:t>
                </a:r>
              </a:p>
              <a:p>
                <a:pPr marL="457200" indent="-45720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en-US" altLang="zh-CN" dirty="0"/>
                  <a:t>    </a:t>
                </a:r>
                <a:r>
                  <a:rPr lang="en-US" altLang="zh-CN" b="1" dirty="0"/>
                  <a:t>if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b="1" dirty="0"/>
                  <a:t>then</a:t>
                </a:r>
              </a:p>
              <a:p>
                <a:pPr marL="457200" indent="-45720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en-US" altLang="zh-CN" b="0" dirty="0"/>
                  <a:t>        Insert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indent="-45720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en-US" altLang="zh-CN" dirty="0"/>
                  <a:t>    </a:t>
                </a:r>
                <a:r>
                  <a:rPr lang="en-US" altLang="zh-CN" b="1" dirty="0"/>
                  <a:t>else</a:t>
                </a:r>
              </a:p>
              <a:p>
                <a:pPr marL="457200" indent="-45720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457200" indent="-45720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en-US" altLang="zh-CN" dirty="0"/>
                  <a:t>    </a:t>
                </a:r>
                <a:r>
                  <a:rPr lang="en-US" altLang="zh-CN" b="1" dirty="0"/>
                  <a:t>end if</a:t>
                </a:r>
              </a:p>
              <a:p>
                <a:pPr marL="457200" indent="-45720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en-US" altLang="zh-CN" b="1" dirty="0"/>
                  <a:t>end</a:t>
                </a:r>
                <a:r>
                  <a:rPr lang="en-US" altLang="zh-CN" dirty="0"/>
                  <a:t> </a:t>
                </a:r>
                <a:r>
                  <a:rPr lang="en-US" altLang="zh-CN" b="1" dirty="0"/>
                  <a:t>while</a:t>
                </a:r>
              </a:p>
              <a:p>
                <a:pPr marL="457200" indent="-45720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en-US" altLang="zh-CN" b="1" dirty="0"/>
                  <a:t>return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;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680530"/>
                <a:ext cx="7848600" cy="3867239"/>
              </a:xfrm>
              <a:blipFill>
                <a:blip r:embed="rId2"/>
                <a:stretch>
                  <a:fillRect l="-1009" t="-1104" b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1F8777-61BA-4A8B-9EA3-B7CCAE7E1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13</a:t>
            </a:fld>
            <a:endParaRPr lang="en-US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647700" y="1049412"/>
            <a:ext cx="69960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ts val="700"/>
              </a:spcBef>
              <a:spcAft>
                <a:spcPts val="0"/>
              </a:spcAft>
              <a:buClr>
                <a:srgbClr val="003399"/>
              </a:buClr>
              <a:buSzPct val="50000"/>
            </a:pPr>
            <a:r>
              <a:rPr lang="en-US" altLang="zh-CN" sz="2200" kern="0" dirty="0">
                <a:solidFill>
                  <a:srgbClr val="000000"/>
                </a:solidFill>
                <a:latin typeface="Calibri" panose="020F0502020204030204" pitchFamily="34" charset="0"/>
              </a:rPr>
              <a:t>Algorithm to report optimal locations to open restaurants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7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5FAAF-664A-4089-A683-E9450D09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2: Time Analysis: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699" y="1732344"/>
                <a:ext cx="8347287" cy="2955403"/>
              </a:xfrm>
            </p:spPr>
            <p:txBody>
              <a:bodyPr/>
              <a:lstStyle/>
              <a:p>
                <a:pPr marL="342900" indent="-342900">
                  <a:spcBef>
                    <a:spcPts val="7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b="1" dirty="0"/>
                  <a:t>Compute-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/>
                  <a:t> takes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time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for every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Bef>
                    <a:spcPts val="7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Find </a:t>
                </a:r>
                <a:r>
                  <a:rPr lang="en-US" altLang="zh-CN" b="1" dirty="0"/>
                  <a:t>Optimal-Profit-And-</a:t>
                </a:r>
                <a:r>
                  <a:rPr lang="en-US" altLang="zh-CN" b="1" dirty="0" err="1"/>
                  <a:t>Pos</a:t>
                </a:r>
                <a:r>
                  <a:rPr lang="en-US" altLang="zh-CN" dirty="0"/>
                  <a:t> takes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time to compute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Bef>
                    <a:spcPts val="7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b="1" dirty="0"/>
                  <a:t>Report-Optimal-Locations</a:t>
                </a:r>
                <a:r>
                  <a:rPr lang="en-US" altLang="zh-CN" dirty="0"/>
                  <a:t> takes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time to report the optimal locations for opening restaurants along the Highway.</a:t>
                </a:r>
              </a:p>
              <a:p>
                <a:pPr marL="342900" indent="-342900">
                  <a:spcBef>
                    <a:spcPts val="700"/>
                  </a:spcBef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spcBef>
                    <a:spcPts val="700"/>
                  </a:spcBef>
                </a:pPr>
                <a:r>
                  <a:rPr lang="en-US" altLang="zh-CN" dirty="0"/>
                  <a:t>Therefore, the overall running time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699" y="1732344"/>
                <a:ext cx="8347287" cy="2955403"/>
              </a:xfrm>
              <a:blipFill>
                <a:blip r:embed="rId2"/>
                <a:stretch>
                  <a:fillRect l="-949" t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1F8777-61BA-4A8B-9EA3-B7CCAE7E1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3592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56FD3-A234-41A0-B8BA-88581F31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95705"/>
                <a:ext cx="7848600" cy="2670496"/>
              </a:xfrm>
            </p:spPr>
            <p:txBody>
              <a:bodyPr/>
              <a:lstStyle/>
              <a:p>
                <a:r>
                  <a:rPr lang="en-US" altLang="zh-CN" dirty="0"/>
                  <a:t>Give 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-time dynamic programming algorithm that makes change using the minimal possible number of coins.</a:t>
                </a:r>
              </a:p>
              <a:p>
                <a:r>
                  <a:rPr lang="en-US" altLang="zh-CN" dirty="0"/>
                  <a:t>The solution obviously depends upon the country you are in.</a:t>
                </a:r>
              </a:p>
              <a:p>
                <a:r>
                  <a:rPr lang="en-US" altLang="zh-CN" dirty="0"/>
                  <a:t>Let the local given coin denominations be</a:t>
                </a:r>
              </a:p>
              <a:p>
                <a:r>
                  <a:rPr lang="en-US" altLang="zh-CN" dirty="0"/>
                  <a:t>			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, </a:t>
                </a:r>
              </a:p>
              <a:p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zh-CN" dirty="0"/>
                  <a:t>(which guarantees that some solution always exists).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95705"/>
                <a:ext cx="7848600" cy="2670496"/>
              </a:xfrm>
              <a:blipFill>
                <a:blip r:embed="rId2"/>
                <a:stretch>
                  <a:fillRect l="-1009" t="-1598" r="-543" b="-6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3B031D-7F61-48F1-AE47-A1CC44A55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2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810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20FF-A655-4AA6-82CB-EDD769F4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FAD9A-E643-46CE-8081-1C6C008B9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00778"/>
            <a:ext cx="7848600" cy="628710"/>
          </a:xfrm>
        </p:spPr>
        <p:txBody>
          <a:bodyPr/>
          <a:lstStyle/>
          <a:p>
            <a:r>
              <a:rPr lang="en-US" altLang="zh-CN" dirty="0"/>
              <a:t>This problem has the optimal substructure property.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B9C06-504C-4BB9-BA60-5261EDDD5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66E92396-E95C-403C-AFC3-CE3FE4EA747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7700" y="2638203"/>
                <a:ext cx="7848600" cy="826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dirty="0"/>
                  <a:t>As base cases, we have that </a:t>
                </a:r>
                <a:br>
                  <a:rPr lang="en-US" altLang="zh-CN" dirty="0"/>
                </a:br>
                <a:r>
                  <a:rPr lang="en-US" altLang="zh-CN" dirty="0"/>
                  <a:t>   	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]=∞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     </a:t>
                </a:r>
                <a:r>
                  <a:rPr lang="en-US" altLang="zh-CN" dirty="0"/>
                  <a:t>and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C00000"/>
                        </a:solidFill>
                      </a:rPr>
                      <m:t>.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/>
                </a:r>
                <a:br>
                  <a:rPr lang="en-US" altLang="zh-CN" dirty="0">
                    <a:solidFill>
                      <a:srgbClr val="C00000"/>
                    </a:solidFill>
                  </a:rPr>
                </a:br>
                <a:r>
                  <a:rPr lang="en-US" altLang="zh-CN" sz="1800" dirty="0"/>
                  <a:t/>
                </a:r>
                <a:br>
                  <a:rPr lang="en-US" altLang="zh-CN" sz="1800" dirty="0"/>
                </a:br>
                <a:endParaRPr lang="zh-CN" altLang="en-US" sz="1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66E92396-E95C-403C-AFC3-CE3FE4EA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" y="2638203"/>
                <a:ext cx="7848600" cy="826368"/>
              </a:xfrm>
              <a:prstGeom prst="rect">
                <a:avLst/>
              </a:prstGeom>
              <a:blipFill>
                <a:blip r:embed="rId3"/>
                <a:stretch>
                  <a:fillRect l="-1009" t="-5185" b="-74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4B05EBDB-58B3-43A4-918F-17A4C112D1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4335823"/>
                <a:ext cx="7848600" cy="1278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>
                    <a:solidFill>
                      <a:schemeClr val="tx1"/>
                    </a:solidFill>
                  </a:rPr>
                  <a:t>The recurrence </a:t>
                </a:r>
                <a:r>
                  <a:rPr lang="en-US" altLang="zh-CN" kern="0" dirty="0"/>
                  <a:t>find</a:t>
                </a:r>
                <a:r>
                  <a:rPr lang="en-US" altLang="zh-CN" kern="0" dirty="0">
                    <a:solidFill>
                      <a:schemeClr val="tx1"/>
                    </a:solidFill>
                  </a:rPr>
                  <a:t>s the best way to give change </a:t>
                </a:r>
                <a:r>
                  <a:rPr lang="en-US" altLang="zh-CN" i="1" kern="0" dirty="0">
                    <a:solidFill>
                      <a:schemeClr val="tx1"/>
                    </a:solidFill>
                  </a:rPr>
                  <a:t>assuming that first coin has value</a:t>
                </a:r>
                <a:r>
                  <a:rPr lang="en-US" altLang="zh-CN" kern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</a:rPr>
                  <a:t> and then takes the minimum value over all possible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</a:rPr>
                  <a:t>. This </a:t>
                </a:r>
                <a:r>
                  <a:rPr lang="en-US" altLang="zh-CN" kern="0" dirty="0"/>
                  <a:t>yields</a:t>
                </a:r>
                <a:endParaRPr lang="en-US" altLang="zh-CN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4B05EBDB-58B3-43A4-918F-17A4C112D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335823"/>
                <a:ext cx="7848600" cy="1278750"/>
              </a:xfrm>
              <a:prstGeom prst="rect">
                <a:avLst/>
              </a:prstGeom>
              <a:blipFill>
                <a:blip r:embed="rId4"/>
                <a:stretch>
                  <a:fillRect l="-1009" t="-28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6E92396-E95C-403C-AFC3-CE3FE4EA747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1104446"/>
                <a:ext cx="7848600" cy="1827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dirty="0"/>
                  <a:t>If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an optimal solution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dollars used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a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coin of denomination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, </a:t>
                </a:r>
                <a:br>
                  <a:rPr lang="en-US" altLang="zh-CN" dirty="0">
                    <a:solidFill>
                      <a:srgbClr val="C00000"/>
                    </a:solidFill>
                  </a:rPr>
                </a:br>
                <a:r>
                  <a:rPr lang="en-US" altLang="zh-CN" dirty="0"/>
                  <a:t>=&gt;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change for the remaining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dollars must be an optimal (minimum) set of coins for that subproblem, </a:t>
                </a:r>
                <a:r>
                  <a:rPr lang="en-US" altLang="zh-CN" dirty="0"/>
                  <a:t>i.e.,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/>
                </a:r>
                <a:br>
                  <a:rPr lang="en-US" altLang="zh-CN" dirty="0">
                    <a:solidFill>
                      <a:srgbClr val="FF0000"/>
                    </a:solidFill>
                  </a:rPr>
                </a:br>
                <a:r>
                  <a:rPr lang="en-US" altLang="zh-CN" dirty="0">
                    <a:solidFill>
                      <a:srgbClr val="FF0000"/>
                    </a:solidFill>
                  </a:rPr>
                  <a:t>			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]=1+</m:t>
                    </m:r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6E92396-E95C-403C-AFC3-CE3FE4EA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104446"/>
                <a:ext cx="7848600" cy="1827434"/>
              </a:xfrm>
              <a:prstGeom prst="rect">
                <a:avLst/>
              </a:prstGeom>
              <a:blipFill>
                <a:blip r:embed="rId5"/>
                <a:stretch>
                  <a:fillRect l="-1009" t="-2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B05EBDB-58B3-43A4-918F-17A4C112D1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29050" y="5464951"/>
                <a:ext cx="7848600" cy="13930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kern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kern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kern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kern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∞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&lt;0,</m:t>
                              </m:r>
                            </m:e>
                            <m:e>
                              <m:r>
                                <a:rPr lang="en-US" altLang="zh-CN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en-US" altLang="zh-CN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b="0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1≤</m:t>
                                      </m:r>
                                      <m:r>
                                        <a:rPr lang="en-US" altLang="zh-CN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b="0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altLang="zh-CN" b="0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func>
                              <m:r>
                                <a:rPr lang="en-US" altLang="zh-CN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&gt;1.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B05EBDB-58B3-43A4-918F-17A4C112D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9050" y="5464951"/>
                <a:ext cx="7848600" cy="13930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" y="3730920"/>
                <a:ext cx="7886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]=∞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indicates that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“impossible”. It’s not actually stored in a table.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730920"/>
                <a:ext cx="7886700" cy="338554"/>
              </a:xfrm>
              <a:prstGeom prst="rect">
                <a:avLst/>
              </a:prstGeom>
              <a:blipFill>
                <a:blip r:embed="rId7"/>
                <a:stretch>
                  <a:fillRect t="-892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 bwMode="auto">
          <a:xfrm flipV="1">
            <a:off x="0" y="4124201"/>
            <a:ext cx="9144000" cy="511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660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7" grpId="0"/>
      <p:bldP spid="8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20FF-A655-4AA6-82CB-EDD769F4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965" y="711247"/>
                <a:ext cx="4720206" cy="1304410"/>
              </a:xfrm>
            </p:spPr>
            <p:txBody>
              <a:bodyPr/>
              <a:lstStyle/>
              <a:p>
                <a:r>
                  <a:rPr lang="en-US" altLang="zh-CN" dirty="0"/>
                  <a:t>The code uses the recurrence to evaluate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by filling in a table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[1⋯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, in increasing order of index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965" y="711247"/>
                <a:ext cx="4720206" cy="1304410"/>
              </a:xfrm>
              <a:blipFill>
                <a:blip r:embed="rId3"/>
                <a:stretch>
                  <a:fillRect l="-1677" t="-3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B9C06-504C-4BB9-BA60-5261EDDD5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66E92396-E95C-403C-AFC3-CE3FE4EA747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5765" y="1944683"/>
                <a:ext cx="7848600" cy="6531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1800" i="1" dirty="0">
                    <a:solidFill>
                      <a:schemeClr val="tx1"/>
                    </a:solidFill>
                  </a:rPr>
                  <a:t>Note: code avoids explicitly </a:t>
                </a:r>
                <a:r>
                  <a:rPr lang="en-US" altLang="zh-CN" sz="1800" i="1" dirty="0"/>
                  <a:t>calling </a:t>
                </a:r>
                <a:r>
                  <a:rPr lang="en-US" altLang="zh-CN" sz="18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800" i="1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&lt;0,</m:t>
                    </m:r>
                  </m:oMath>
                </a14:m>
                <a:r>
                  <a:rPr lang="en-US" altLang="zh-CN" sz="1800" b="0" i="1" dirty="0">
                    <a:solidFill>
                      <a:schemeClr val="tx1"/>
                    </a:solidFill>
                  </a:rPr>
                  <a:t/>
                </a:r>
                <a:br>
                  <a:rPr lang="en-US" altLang="zh-CN" sz="1800" b="0" i="1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r>
                  <a:rPr lang="en-US" altLang="zh-CN" sz="1800" i="1" dirty="0">
                    <a:solidFill>
                      <a:schemeClr val="tx1"/>
                    </a:solidFill>
                  </a:rPr>
                  <a:t> by checking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chemeClr val="tx1"/>
                    </a:solidFill>
                  </a:rPr>
                  <a:t> before looking up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800" i="1" dirty="0">
                    <a:solidFill>
                      <a:schemeClr val="tx1"/>
                    </a:solidFill>
                  </a:rPr>
                  <a:t>.</a:t>
                </a:r>
                <a:endParaRPr lang="zh-CN" altLang="en-US" sz="1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66E92396-E95C-403C-AFC3-CE3FE4EA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765" y="1944683"/>
                <a:ext cx="7848600" cy="653118"/>
              </a:xfrm>
              <a:prstGeom prst="rect">
                <a:avLst/>
              </a:prstGeom>
              <a:blipFill>
                <a:blip r:embed="rId4"/>
                <a:stretch>
                  <a:fillRect l="-699" t="-4673" b="-130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4B05EBDB-58B3-43A4-918F-17A4C112D1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5765" y="2662559"/>
                <a:ext cx="7848600" cy="1117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/>
                  <a:t>The procedure also produces a table </a:t>
                </a:r>
                <a:r>
                  <a:rPr lang="en-US" altLang="zh-CN" i="1" kern="0" dirty="0" err="1"/>
                  <a:t>denom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[1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kern="0" dirty="0"/>
                  <a:t>, where </a:t>
                </a:r>
                <a:r>
                  <a:rPr lang="en-US" altLang="zh-CN" i="1" kern="0" dirty="0" err="1"/>
                  <a:t>denom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kern="0" dirty="0"/>
                  <a:t> is the denomination of the “first” coin used in an optimal solution to the problem of making change for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kern="0" dirty="0"/>
                  <a:t> dollars.</a:t>
                </a: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4B05EBDB-58B3-43A4-918F-17A4C112D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765" y="2662559"/>
                <a:ext cx="7848600" cy="1117925"/>
              </a:xfrm>
              <a:prstGeom prst="rect">
                <a:avLst/>
              </a:prstGeom>
              <a:blipFill>
                <a:blip r:embed="rId5"/>
                <a:stretch>
                  <a:fillRect l="-1010" t="-3825" r="-1088" b="-92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4B05EBDB-58B3-43A4-918F-17A4C112D1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51710" y="4012882"/>
                <a:ext cx="4640580" cy="28451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solidFill>
                      <a:srgbClr val="003399"/>
                    </a:solidFill>
                  </a:rPr>
                  <a:t>COMPUTE-CHANGE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err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 dirty="0" err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003399"/>
                  </a:solidFill>
                </a:endParaRP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i="1" dirty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[0]=0</m:t>
                      </m:r>
                    </m:oMath>
                  </m:oMathPara>
                </a14:m>
                <a:endParaRPr lang="en-US" altLang="zh-CN" sz="2000" dirty="0">
                  <a:solidFill>
                    <a:srgbClr val="003399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3399"/>
                    </a:solidFill>
                  </a:rPr>
                  <a:t>for</a:t>
                </a:r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003399"/>
                    </a:solidFill>
                  </a:rPr>
                  <a:t>to</a:t>
                </a:r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rgbClr val="003399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2000" dirty="0">
                    <a:solidFill>
                      <a:srgbClr val="003399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←∞</m:t>
                    </m:r>
                  </m:oMath>
                </a14:m>
                <a:endParaRPr lang="en-US" altLang="zh-CN" sz="2000" dirty="0">
                  <a:solidFill>
                    <a:srgbClr val="003399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2000" dirty="0">
                    <a:solidFill>
                      <a:srgbClr val="003399"/>
                    </a:solidFill>
                  </a:rPr>
                  <a:t>        </a:t>
                </a:r>
                <a:r>
                  <a:rPr lang="en-US" altLang="zh-CN" sz="2000" b="1" dirty="0">
                    <a:solidFill>
                      <a:srgbClr val="003399"/>
                    </a:solidFill>
                  </a:rPr>
                  <a:t>for</a:t>
                </a:r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003399"/>
                    </a:solidFill>
                  </a:rPr>
                  <a:t>to</a:t>
                </a:r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>
                  <a:solidFill>
                    <a:srgbClr val="003399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2000" dirty="0">
                    <a:solidFill>
                      <a:srgbClr val="003399"/>
                    </a:solidFill>
                  </a:rPr>
                  <a:t>                </a:t>
                </a:r>
                <a:r>
                  <a:rPr lang="en-US" altLang="zh-CN" sz="2000" b="1" dirty="0">
                    <a:solidFill>
                      <a:srgbClr val="003399"/>
                    </a:solidFill>
                  </a:rPr>
                  <a:t>if</a:t>
                </a:r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003399"/>
                    </a:solidFill>
                  </a:rPr>
                  <a:t>and</a:t>
                </a:r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]&lt;</m:t>
                    </m:r>
                    <m:r>
                      <a:rPr lang="en-US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>
                  <a:solidFill>
                    <a:srgbClr val="003399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it-IT" altLang="zh-CN" sz="2000" dirty="0">
                    <a:solidFill>
                      <a:srgbClr val="003399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it-IT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it-IT" altLang="zh-CN" sz="20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zh-CN" sz="20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it-IT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it-IT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CN" sz="20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altLang="zh-CN" sz="20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it-IT" altLang="zh-CN" sz="2000" dirty="0">
                  <a:solidFill>
                    <a:srgbClr val="003399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2000" dirty="0">
                    <a:solidFill>
                      <a:srgbClr val="003399"/>
                    </a:solidFill>
                  </a:rPr>
                  <a:t>                        </a:t>
                </a:r>
                <a:r>
                  <a:rPr lang="en-US" altLang="zh-CN" sz="2000" i="1" dirty="0" err="1">
                    <a:solidFill>
                      <a:srgbClr val="003399"/>
                    </a:solidFill>
                  </a:rPr>
                  <a:t>denom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003399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3399"/>
                    </a:solidFill>
                  </a:rPr>
                  <a:t>return</a:t>
                </a:r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003399"/>
                    </a:solidFill>
                  </a:rPr>
                  <a:t>and</a:t>
                </a:r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:r>
                  <a:rPr lang="en-US" altLang="zh-CN" sz="2000" i="1" dirty="0" err="1">
                    <a:solidFill>
                      <a:srgbClr val="003399"/>
                    </a:solidFill>
                  </a:rPr>
                  <a:t>denom</a:t>
                </a:r>
                <a:endParaRPr lang="en-US" altLang="zh-CN" sz="2000" i="1" kern="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4B05EBDB-58B3-43A4-918F-17A4C112D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1710" y="4012882"/>
                <a:ext cx="4640580" cy="2845118"/>
              </a:xfrm>
              <a:prstGeom prst="rect">
                <a:avLst/>
              </a:prstGeom>
              <a:blipFill>
                <a:blip r:embed="rId6"/>
                <a:stretch>
                  <a:fillRect l="-1312" t="-1071" b="-34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B05EBDB-58B3-43A4-918F-17A4C112D1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32976" y="641351"/>
                <a:ext cx="5489196" cy="13930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kern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kern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kern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800" b="0" i="1" kern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 kern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∞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&lt;0,</m:t>
                              </m:r>
                            </m:e>
                            <m:e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sz="1800" b="0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1800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sz="1800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1≤</m:t>
                                      </m:r>
                                      <m:r>
                                        <a:rPr lang="en-US" altLang="zh-CN" sz="1800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1800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sz="1800" b="0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altLang="zh-CN" sz="1800" b="0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800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800" b="0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func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&gt;1.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B05EBDB-58B3-43A4-918F-17A4C112D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2976" y="641351"/>
                <a:ext cx="5489196" cy="13930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99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20FF-A655-4AA6-82CB-EDD769F4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B9C06-504C-4BB9-BA60-5261EDDD5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4B05EBDB-58B3-43A4-918F-17A4C112D1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7743" y="533400"/>
                <a:ext cx="4640580" cy="28451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solidFill>
                      <a:srgbClr val="003399"/>
                    </a:solidFill>
                  </a:rPr>
                  <a:t>COMPUTE-CHANGE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err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 dirty="0" err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003399"/>
                  </a:solidFill>
                </a:endParaRP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i="1" dirty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[0]=0</m:t>
                      </m:r>
                    </m:oMath>
                  </m:oMathPara>
                </a14:m>
                <a:endParaRPr lang="en-US" altLang="zh-CN" sz="2000" dirty="0">
                  <a:solidFill>
                    <a:srgbClr val="003399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3399"/>
                    </a:solidFill>
                  </a:rPr>
                  <a:t>for</a:t>
                </a:r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003399"/>
                    </a:solidFill>
                  </a:rPr>
                  <a:t>to</a:t>
                </a:r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rgbClr val="003399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2000" dirty="0">
                    <a:solidFill>
                      <a:srgbClr val="003399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←∞</m:t>
                    </m:r>
                  </m:oMath>
                </a14:m>
                <a:endParaRPr lang="en-US" altLang="zh-CN" sz="2000" dirty="0">
                  <a:solidFill>
                    <a:srgbClr val="003399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2000" dirty="0">
                    <a:solidFill>
                      <a:srgbClr val="003399"/>
                    </a:solidFill>
                  </a:rPr>
                  <a:t>        </a:t>
                </a:r>
                <a:r>
                  <a:rPr lang="en-US" altLang="zh-CN" sz="2000" b="1" dirty="0">
                    <a:solidFill>
                      <a:srgbClr val="003399"/>
                    </a:solidFill>
                  </a:rPr>
                  <a:t>for</a:t>
                </a:r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003399"/>
                    </a:solidFill>
                  </a:rPr>
                  <a:t>to</a:t>
                </a:r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>
                  <a:solidFill>
                    <a:srgbClr val="003399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2000" dirty="0">
                    <a:solidFill>
                      <a:srgbClr val="003399"/>
                    </a:solidFill>
                  </a:rPr>
                  <a:t>                </a:t>
                </a:r>
                <a:r>
                  <a:rPr lang="en-US" altLang="zh-CN" sz="2000" b="1" dirty="0">
                    <a:solidFill>
                      <a:srgbClr val="003399"/>
                    </a:solidFill>
                  </a:rPr>
                  <a:t>if</a:t>
                </a:r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003399"/>
                    </a:solidFill>
                  </a:rPr>
                  <a:t>and</a:t>
                </a:r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]&lt;</m:t>
                    </m:r>
                    <m:r>
                      <a:rPr lang="en-US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>
                  <a:solidFill>
                    <a:srgbClr val="003399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it-IT" altLang="zh-CN" sz="2000" dirty="0">
                    <a:solidFill>
                      <a:srgbClr val="003399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it-IT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it-IT" altLang="zh-CN" sz="20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zh-CN" sz="20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it-IT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it-IT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CN" sz="20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altLang="zh-CN" sz="20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it-IT" altLang="zh-CN" sz="2000" dirty="0">
                  <a:solidFill>
                    <a:srgbClr val="003399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2000" dirty="0">
                    <a:solidFill>
                      <a:srgbClr val="003399"/>
                    </a:solidFill>
                  </a:rPr>
                  <a:t>                        </a:t>
                </a:r>
                <a:r>
                  <a:rPr lang="en-US" altLang="zh-CN" sz="2000" i="1" dirty="0" err="1">
                    <a:solidFill>
                      <a:srgbClr val="003399"/>
                    </a:solidFill>
                  </a:rPr>
                  <a:t>denom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003399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3399"/>
                    </a:solidFill>
                  </a:rPr>
                  <a:t>return</a:t>
                </a:r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003399"/>
                    </a:solidFill>
                  </a:rPr>
                  <a:t>and</a:t>
                </a:r>
                <a:r>
                  <a:rPr lang="en-US" altLang="zh-CN" sz="2000" dirty="0">
                    <a:solidFill>
                      <a:srgbClr val="003399"/>
                    </a:solidFill>
                  </a:rPr>
                  <a:t> </a:t>
                </a:r>
                <a:r>
                  <a:rPr lang="en-US" altLang="zh-CN" sz="2000" i="1" dirty="0" err="1">
                    <a:solidFill>
                      <a:srgbClr val="003399"/>
                    </a:solidFill>
                  </a:rPr>
                  <a:t>denom</a:t>
                </a:r>
                <a:endParaRPr lang="en-US" altLang="zh-CN" sz="2000" i="1" kern="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4B05EBDB-58B3-43A4-918F-17A4C112D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743" y="533400"/>
                <a:ext cx="4640580" cy="2845118"/>
              </a:xfrm>
              <a:prstGeom prst="rect">
                <a:avLst/>
              </a:prstGeom>
              <a:blipFill>
                <a:blip r:embed="rId3"/>
                <a:stretch>
                  <a:fillRect l="-1314" t="-1288" b="-36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B05EBDB-58B3-43A4-918F-17A4C112D1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46564" y="762000"/>
                <a:ext cx="5489196" cy="13930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kern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kern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kern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800" b="0" i="1" kern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 kern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∞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&lt;0,</m:t>
                              </m:r>
                            </m:e>
                            <m:e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sz="1800" b="0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1800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sz="1800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1≤</m:t>
                                      </m:r>
                                      <m:r>
                                        <a:rPr lang="en-US" altLang="zh-CN" sz="1800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1800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sz="1800" b="0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altLang="zh-CN" sz="1800" b="0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800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b="0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800" b="0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func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&gt;1.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B05EBDB-58B3-43A4-918F-17A4C112D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6564" y="762000"/>
                <a:ext cx="5489196" cy="1393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5893" y="3378518"/>
                <a:ext cx="83722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procedure obviously runs in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time.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3" y="3378518"/>
                <a:ext cx="8372213" cy="400110"/>
              </a:xfrm>
              <a:prstGeom prst="rect">
                <a:avLst/>
              </a:prstGeom>
              <a:blipFill>
                <a:blip r:embed="rId5"/>
                <a:stretch>
                  <a:fillRect l="-72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56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20FF-A655-4AA6-82CB-EDD769F4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B9C06-504C-4BB9-BA60-5261EDDD5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4B05EBDB-58B3-43A4-918F-17A4C112D1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7743" y="533400"/>
                <a:ext cx="4640580" cy="28451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COMPUTE-CHANGE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[0]=0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for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to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←∞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      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for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to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              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if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and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]&lt;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it-IT" altLang="zh-CN" sz="2000" dirty="0">
                    <a:solidFill>
                      <a:srgbClr val="C00000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it-IT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it-IT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it-IT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it-IT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it-IT" altLang="zh-CN" sz="20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                        </a:t>
                </a:r>
                <a:r>
                  <a:rPr lang="en-US" altLang="zh-CN" sz="2000" i="1" dirty="0" err="1">
                    <a:solidFill>
                      <a:srgbClr val="C00000"/>
                    </a:solidFill>
                  </a:rPr>
                  <a:t>denom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return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and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i="1" dirty="0" err="1">
                    <a:solidFill>
                      <a:srgbClr val="C00000"/>
                    </a:solidFill>
                  </a:rPr>
                  <a:t>denom</a:t>
                </a:r>
                <a:endParaRPr lang="en-US" altLang="zh-CN" sz="2000" i="1" kern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4B05EBDB-58B3-43A4-918F-17A4C112D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743" y="533400"/>
                <a:ext cx="4640580" cy="2845118"/>
              </a:xfrm>
              <a:prstGeom prst="rect">
                <a:avLst/>
              </a:prstGeom>
              <a:blipFill>
                <a:blip r:embed="rId3"/>
                <a:stretch>
                  <a:fillRect l="-1314" t="-1288" b="-36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B05EBDB-58B3-43A4-918F-17A4C112D1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46564" y="762000"/>
                <a:ext cx="5489196" cy="13930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8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∞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&lt;0,</m:t>
                              </m:r>
                            </m:e>
                            <m:e>
                              <m:r>
                                <a:rPr lang="en-US" altLang="zh-CN" sz="18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en-US" altLang="zh-CN" sz="18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sz="18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1800" b="0" i="1" kern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kern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sz="1800" b="0" i="1" kern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1≤</m:t>
                                      </m:r>
                                      <m:r>
                                        <a:rPr lang="en-US" altLang="zh-CN" sz="1800" b="0" i="1" kern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b="0" i="1" kern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1800" b="0" i="1" kern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sz="18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altLang="zh-CN" sz="18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800" b="0" i="1" kern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kern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b="0" i="1" kern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kern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kern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kern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8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func>
                              <m:r>
                                <a:rPr lang="en-US" altLang="zh-CN" sz="18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&gt;1.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kern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B05EBDB-58B3-43A4-918F-17A4C112D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6564" y="762000"/>
                <a:ext cx="5489196" cy="1393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7112" y="4144172"/>
            <a:ext cx="8766495" cy="73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2" y="4537162"/>
            <a:ext cx="5791702" cy="20545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12" y="3559644"/>
            <a:ext cx="5952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procedure below outputs the coins used in the optimal solution computed by COMPUTE-CHANGE: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-225436" y="3314768"/>
            <a:ext cx="9144000" cy="511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48532" y="3778640"/>
                <a:ext cx="2852855" cy="25545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initial call is GIVE-CHANGE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000" i="1" dirty="0" err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denom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Since the value of the first parameter decreases in each recursive call, this procedure runs in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time.</a:t>
                </a:r>
                <a:endParaRPr lang="en-US" altLang="zh-CN" sz="2000" dirty="0">
                  <a:solidFill>
                    <a:srgbClr val="00339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532" y="3778640"/>
                <a:ext cx="2852855" cy="2554545"/>
              </a:xfrm>
              <a:prstGeom prst="rect">
                <a:avLst/>
              </a:prstGeom>
              <a:blipFill>
                <a:blip r:embed="rId6"/>
                <a:stretch>
                  <a:fillRect l="-2128" t="-1188" r="-2766" b="-30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06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C5539-8123-4C2D-8F74-1FB69F90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altLang="zh-CN" dirty="0"/>
              <a:t>Question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A914EA-189B-41BE-BFA2-BB74BF773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796" y="1016935"/>
                <a:ext cx="8076235" cy="3859865"/>
              </a:xfrm>
            </p:spPr>
            <p:txBody>
              <a:bodyPr/>
              <a:lstStyle/>
              <a:p>
                <a:r>
                  <a:rPr lang="en-US" altLang="zh-CN" dirty="0"/>
                  <a:t>KFCC is considering opening a series of restaurants along the highway.</a:t>
                </a:r>
              </a:p>
              <a:p>
                <a:r>
                  <a:rPr lang="en-US" altLang="zh-CN" dirty="0"/>
                  <a:t>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available locations are along a straight line; the distances of these locations from the start of the Highway are given in miles and in increasing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 The constraints are as follows:</a:t>
                </a:r>
              </a:p>
              <a:p>
                <a:pPr marL="457200" indent="-457200">
                  <a:buSzPct val="80000"/>
                  <a:buFont typeface="+mj-ea"/>
                  <a:buAutoNum type="circleNumDbPlain"/>
                </a:pPr>
                <a:r>
                  <a:rPr lang="en-US" altLang="zh-CN" dirty="0">
                    <a:solidFill>
                      <a:srgbClr val="003399"/>
                    </a:solidFill>
                  </a:rPr>
                  <a:t>At each location, KFCC may open at most one restaurant. The expected profit from opening a restaurant at location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rgbClr val="003399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3399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rgbClr val="003399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rgbClr val="003399"/>
                    </a:solidFill>
                  </a:rPr>
                  <a:t>.</a:t>
                </a:r>
              </a:p>
              <a:p>
                <a:pPr marL="457200" indent="-457200">
                  <a:buSzPct val="80000"/>
                  <a:buFont typeface="+mj-ea"/>
                  <a:buAutoNum type="circleNumDbPlain"/>
                </a:pPr>
                <a:r>
                  <a:rPr lang="en-US" altLang="zh-CN" dirty="0">
                    <a:solidFill>
                      <a:srgbClr val="003399"/>
                    </a:solidFill>
                  </a:rPr>
                  <a:t>Any two restaurants should be at least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rgbClr val="003399"/>
                    </a:solidFill>
                  </a:rPr>
                  <a:t> miles apart, where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rgbClr val="003399"/>
                    </a:solidFill>
                  </a:rPr>
                  <a:t> is a given positive integer.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A914EA-189B-41BE-BFA2-BB74BF773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796" y="1016935"/>
                <a:ext cx="8076235" cy="3859865"/>
              </a:xfrm>
              <a:blipFill>
                <a:blip r:embed="rId2"/>
                <a:stretch>
                  <a:fillRect l="-906" t="-1106" r="-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3D941D-CCC4-4030-99DE-3AE26715E5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BA914EA-189B-41BE-BFA2-BB74BF773E57}"/>
              </a:ext>
            </a:extLst>
          </p:cNvPr>
          <p:cNvSpPr txBox="1">
            <a:spLocks/>
          </p:cNvSpPr>
          <p:nvPr/>
        </p:nvSpPr>
        <p:spPr bwMode="auto">
          <a:xfrm>
            <a:off x="532796" y="5131735"/>
            <a:ext cx="8076235" cy="123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Give a dynamic programming algorithm that determines a set of locations at which to open restaurants that maximizes the total expected profit.</a:t>
            </a:r>
          </a:p>
        </p:txBody>
      </p:sp>
    </p:spTree>
    <p:extLst>
      <p:ext uri="{BB962C8B-B14F-4D97-AF65-F5344CB8AC3E}">
        <p14:creationId xmlns:p14="http://schemas.microsoft.com/office/powerpoint/2010/main" val="229528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5FAAF-664A-4089-A683-E9450D09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2: Step 1: Space of Subproblems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1F8777-61BA-4A8B-9EA3-B7CCAE7E1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B9F4459-2620-4E84-B8D0-6EEB018E394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7700" y="2537350"/>
                <a:ext cx="7848600" cy="2244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>
                    <a:solidFill>
                      <a:schemeClr val="tx1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kern="0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kern="0" dirty="0">
                    <a:solidFill>
                      <a:schemeClr val="tx1"/>
                    </a:solidFill>
                  </a:rPr>
                  <a:t>to be the total profit from the best valid configuration </a:t>
                </a:r>
                <a:r>
                  <a:rPr lang="en-US" altLang="zh-CN" kern="0" dirty="0">
                    <a:solidFill>
                      <a:srgbClr val="C00000"/>
                    </a:solidFill>
                  </a:rPr>
                  <a:t>using only locations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1,2,⋯,</m:t>
                    </m:r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kern="0" dirty="0">
                    <a:solidFill>
                      <a:schemeClr val="tx1"/>
                    </a:solidFill>
                  </a:rPr>
                  <a:t>Define </a:t>
                </a:r>
                <a:br>
                  <a:rPr lang="en-US" altLang="zh-CN" kern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0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kern="0" dirty="0">
                    <a:solidFill>
                      <a:schemeClr val="tx1"/>
                    </a:solidFill>
                  </a:rPr>
                  <a:t>if there is a restaurant at location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</a:rPr>
                  <a:t> in the (chosen) best valid configuration using only locations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1,2,⋯,</m:t>
                    </m:r>
                    <m:r>
                      <a:rPr lang="en-US" altLang="zh-CN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i="1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i="1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0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</a:rPr>
                  <a:t> otherwise.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B9F4459-2620-4E84-B8D0-6EEB018E3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" y="2537350"/>
                <a:ext cx="7848600" cy="2244512"/>
              </a:xfrm>
              <a:prstGeom prst="rect">
                <a:avLst/>
              </a:prstGeom>
              <a:blipFill>
                <a:blip r:embed="rId2"/>
                <a:stretch>
                  <a:fillRect l="-1009" t="-1630" b="-62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 descr="图片包含 设备&#10;&#10;已生成极高可信度的说明">
            <a:extLst>
              <a:ext uri="{FF2B5EF4-FFF2-40B4-BE49-F238E27FC236}">
                <a16:creationId xmlns:a16="http://schemas.microsoft.com/office/drawing/2014/main" id="{83BECCAE-3368-439D-8CFB-ABA26E533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943850"/>
            <a:ext cx="7848601" cy="89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8B9F4459-2620-4E84-B8D0-6EEB018E394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24024" y="5131159"/>
                <a:ext cx="7848600" cy="9394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b="1" kern="0" dirty="0">
                    <a:solidFill>
                      <a:srgbClr val="003399"/>
                    </a:solidFill>
                  </a:rPr>
                  <a:t>Case 1: Base case. </a:t>
                </a:r>
                <a:r>
                  <a:rPr lang="en-US" altLang="zh-CN" kern="0" dirty="0">
                    <a:solidFill>
                      <a:srgbClr val="003399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, then there is no location available to choose from to open a restaurant. </a:t>
                </a:r>
                <a:br>
                  <a:rPr lang="en-US" altLang="zh-CN" kern="0" dirty="0">
                    <a:solidFill>
                      <a:srgbClr val="003399"/>
                    </a:solidFill>
                  </a:rPr>
                </a:br>
                <a:r>
                  <a:rPr lang="en-US" altLang="zh-CN" kern="0" dirty="0">
                    <a:solidFill>
                      <a:srgbClr val="003399"/>
                    </a:solidFill>
                  </a:rPr>
                  <a:t>=&gt; 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[0]=0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8B9F4459-2620-4E84-B8D0-6EEB018E3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024" y="5131159"/>
                <a:ext cx="7848600" cy="939482"/>
              </a:xfrm>
              <a:prstGeom prst="rect">
                <a:avLst/>
              </a:prstGeom>
              <a:blipFill>
                <a:blip r:embed="rId4"/>
                <a:stretch>
                  <a:fillRect l="-1010" t="-4545" b="-298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9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5FAAF-664A-4089-A683-E9450D09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2: Step 2: Recursive Formulation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6407" y="3341214"/>
                <a:ext cx="8091186" cy="3250478"/>
              </a:xfrm>
            </p:spPr>
            <p:txBody>
              <a:bodyPr/>
              <a:lstStyle/>
              <a:p>
                <a:pPr marL="457200" indent="-457200">
                  <a:buSzPct val="100000"/>
                  <a:buFont typeface="+mj-lt"/>
                  <a:buAutoNum type="arabicPeriod" startAt="2"/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Do open a restaurant at location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en-US" altLang="zh-CN" dirty="0"/>
                  <a:t>Opening a restaurant at location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gives expected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. </a:t>
                </a:r>
                <a:br>
                  <a:rPr lang="en-US" altLang="zh-CN" dirty="0"/>
                </a:br>
                <a:r>
                  <a:rPr lang="en-US" altLang="zh-CN" dirty="0"/>
                  <a:t>After building at location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the nearest location to the left at which a restaurant could be built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, where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rgbClr val="003399"/>
                  </a:solidFill>
                </a:endParaRPr>
              </a:p>
              <a:p>
                <a:r>
                  <a:rPr lang="en-US" altLang="zh-CN" dirty="0"/>
                  <a:t>Obtaining a maximum profit requires obtaining maximum profits from the remaining locations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1,2,⋯,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. </a:t>
                </a:r>
                <a:br>
                  <a:rPr lang="en-US" altLang="zh-CN" dirty="0"/>
                </a:br>
                <a:r>
                  <a:rPr lang="en-US" altLang="zh-CN" dirty="0"/>
                  <a:t>=&gt;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CN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407" y="3341214"/>
                <a:ext cx="8091186" cy="3250478"/>
              </a:xfrm>
              <a:blipFill>
                <a:blip r:embed="rId2"/>
                <a:stretch>
                  <a:fillRect l="-979" t="-1501" r="-452" b="-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1F8777-61BA-4A8B-9EA3-B7CCAE7E1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97069" y="1343919"/>
                <a:ext cx="8289544" cy="1653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en-US" altLang="zh-CN" kern="0" dirty="0">
                    <a:solidFill>
                      <a:srgbClr val="C00000"/>
                    </a:solidFill>
                  </a:rPr>
                  <a:t>Do not open a restaurant at location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kern="0" dirty="0">
                  <a:solidFill>
                    <a:srgbClr val="C00000"/>
                  </a:solidFill>
                </a:endParaRPr>
              </a:p>
              <a:p>
                <a:r>
                  <a:rPr lang="en-US" altLang="zh-CN" kern="0" dirty="0"/>
                  <a:t>If no restaurant opened at location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kern="0" dirty="0"/>
                  <a:t> , then the optimal value will be optimal profit from valid configuration using only location </a:t>
                </a:r>
                <a14:m>
                  <m:oMath xmlns:m="http://schemas.openxmlformats.org/officeDocument/2006/math">
                    <m:r>
                      <a:rPr lang="en-US" altLang="zh-CN" i="1" kern="0">
                        <a:latin typeface="Cambria Math" panose="02040503050406030204" pitchFamily="18" charset="0"/>
                      </a:rPr>
                      <m:t>1,2,⋯,</m:t>
                    </m:r>
                    <m:r>
                      <a:rPr lang="en-US" altLang="zh-CN" i="1" ker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kern="0" dirty="0"/>
                  <a:t>. =&gt;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CN" b="0" i="0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069" y="1343919"/>
                <a:ext cx="8289544" cy="1653769"/>
              </a:xfrm>
              <a:prstGeom prst="rect">
                <a:avLst/>
              </a:prstGeom>
              <a:blipFill>
                <a:blip r:embed="rId3"/>
                <a:stretch>
                  <a:fillRect l="-956" t="-2574" r="-2500" b="-33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26407" y="798415"/>
                <a:ext cx="8091186" cy="545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b="1" kern="0" dirty="0">
                    <a:solidFill>
                      <a:srgbClr val="003399"/>
                    </a:solidFill>
                  </a:rPr>
                  <a:t>Case 2: General case.</a:t>
                </a:r>
                <a:r>
                  <a:rPr lang="en-US" altLang="zh-CN" kern="0" dirty="0">
                    <a:solidFill>
                      <a:srgbClr val="003399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kern="0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, there are two options.</a:t>
                </a:r>
                <a:endParaRPr lang="en-US" altLang="zh-CN" kern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616F712E-6FE6-4069-AED8-8190B7571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407" y="798415"/>
                <a:ext cx="8091186" cy="545504"/>
              </a:xfrm>
              <a:prstGeom prst="rect">
                <a:avLst/>
              </a:prstGeom>
              <a:blipFill>
                <a:blip r:embed="rId4"/>
                <a:stretch>
                  <a:fillRect l="-979" t="-7865" b="-22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02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ptx" id="{AA307B08-B0FC-4A26-B9FC-0617943E04F9}" vid="{10C92630-FE6C-4CC0-8A49-508ECFFFA0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E7E7B9"/>
      </a:accent6>
      <a:hlink>
        <a:srgbClr val="FF6600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1861</TotalTime>
  <Words>673</Words>
  <Application>Microsoft Office PowerPoint</Application>
  <PresentationFormat>On-screen Show (4:3)</PresentationFormat>
  <Paragraphs>150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Calibri</vt:lpstr>
      <vt:lpstr>Cambria Math</vt:lpstr>
      <vt:lpstr>Comic Sans MS</vt:lpstr>
      <vt:lpstr>Monotype Sorts</vt:lpstr>
      <vt:lpstr>Wingdings</vt:lpstr>
      <vt:lpstr>Theme1</vt:lpstr>
      <vt:lpstr>COMP3711: Design and Analysis of Algorithms</vt:lpstr>
      <vt:lpstr>Question 1</vt:lpstr>
      <vt:lpstr>Solution 1</vt:lpstr>
      <vt:lpstr>Solution 1</vt:lpstr>
      <vt:lpstr>Solution 1</vt:lpstr>
      <vt:lpstr>Solution 1</vt:lpstr>
      <vt:lpstr>Question 2</vt:lpstr>
      <vt:lpstr>Solution 2: Step 1: Space of Subproblems</vt:lpstr>
      <vt:lpstr>Solution 2: Step 2: Recursive Formulation</vt:lpstr>
      <vt:lpstr>Solution 2: Step 2: Recursive Formulation</vt:lpstr>
      <vt:lpstr>Solution 2: Algorithm</vt:lpstr>
      <vt:lpstr>Solution 2: Algorithm for finding c_i</vt:lpstr>
      <vt:lpstr>Solution 2: Location Reporting</vt:lpstr>
      <vt:lpstr>Solution 2: Time Analysis: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Yilei WANG</dc:creator>
  <cp:lastModifiedBy>user</cp:lastModifiedBy>
  <cp:revision>126</cp:revision>
  <cp:lastPrinted>2005-06-06T18:11:37Z</cp:lastPrinted>
  <dcterms:created xsi:type="dcterms:W3CDTF">2018-02-04T08:10:11Z</dcterms:created>
  <dcterms:modified xsi:type="dcterms:W3CDTF">2019-03-10T06:20:22Z</dcterms:modified>
</cp:coreProperties>
</file>