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17"/>
  </p:notesMasterIdLst>
  <p:handoutMasterIdLst>
    <p:handoutMasterId r:id="rId18"/>
  </p:handoutMasterIdLst>
  <p:sldIdLst>
    <p:sldId id="432" r:id="rId2"/>
    <p:sldId id="438" r:id="rId3"/>
    <p:sldId id="440" r:id="rId4"/>
    <p:sldId id="488" r:id="rId5"/>
    <p:sldId id="469" r:id="rId6"/>
    <p:sldId id="487" r:id="rId7"/>
    <p:sldId id="489" r:id="rId8"/>
    <p:sldId id="492" r:id="rId9"/>
    <p:sldId id="446" r:id="rId10"/>
    <p:sldId id="455" r:id="rId11"/>
    <p:sldId id="470" r:id="rId12"/>
    <p:sldId id="493" r:id="rId13"/>
    <p:sldId id="494" r:id="rId14"/>
    <p:sldId id="495" r:id="rId15"/>
    <p:sldId id="496" r:id="rId16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9D5B9D"/>
    <a:srgbClr val="008080"/>
    <a:srgbClr val="336699"/>
    <a:srgbClr val="006600"/>
    <a:srgbClr val="FFFFFF"/>
    <a:srgbClr val="CC0000"/>
    <a:srgbClr val="009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96" autoAdjust="0"/>
    <p:restoredTop sz="87408" autoAdjust="0"/>
  </p:normalViewPr>
  <p:slideViewPr>
    <p:cSldViewPr snapToGrid="0">
      <p:cViewPr varScale="1">
        <p:scale>
          <a:sx n="142" d="100"/>
          <a:sy n="142" d="100"/>
        </p:scale>
        <p:origin x="1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1864" y="48"/>
      </p:cViewPr>
      <p:guideLst>
        <p:guide orient="horz" pos="2210"/>
        <p:guide pos="29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DC037533-458B-414A-8D0F-0DE1A6BB431A}" type="datetime1">
              <a:rPr lang="en-US" altLang="en-US"/>
              <a:pPr>
                <a:defRPr/>
              </a:pPr>
              <a:t>3/10/2019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F9082A74-49A7-44F7-913E-05C358C15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40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F4EBE423-FA4C-4109-A680-B64E132339E4}" type="datetime1">
              <a:rPr lang="en-US" altLang="en-US"/>
              <a:pPr>
                <a:defRPr/>
              </a:pPr>
              <a:t>3/10/2019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5BCA9B7E-301E-4610-AC58-1837AACCB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2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1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52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13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3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en-US" noProof="0" dirty="0"/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2000" baseline="0"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58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5E8F-AEDC-4434-AF61-CBF3EC12808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39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3FDAE-D57C-46AD-911C-7CF5F31AEEA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01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sz="2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200" baseline="0">
                <a:latin typeface="Calibri" panose="020F0502020204030204" pitchFamily="34" charset="0"/>
              </a:defRPr>
            </a:lvl2pPr>
            <a:lvl3pPr>
              <a:defRPr sz="2200" baseline="0">
                <a:latin typeface="Calibri" panose="020F0502020204030204" pitchFamily="34" charset="0"/>
              </a:defRPr>
            </a:lvl3pPr>
            <a:lvl4pPr>
              <a:defRPr sz="2200" baseline="0">
                <a:latin typeface="Calibri" panose="020F0502020204030204" pitchFamily="34" charset="0"/>
              </a:defRPr>
            </a:lvl4pPr>
            <a:lvl5pPr>
              <a:defRPr sz="220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91865" y="6591692"/>
            <a:ext cx="1905000" cy="228600"/>
          </a:xfrm>
        </p:spPr>
        <p:txBody>
          <a:bodyPr/>
          <a:lstStyle>
            <a:lvl1pPr>
              <a:defRPr sz="1000" baseline="0"/>
            </a:lvl1pPr>
          </a:lstStyle>
          <a:p>
            <a:fld id="{2783EFA4-6284-4AB8-B3E7-5E7F2FB51AB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65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EAFFC3-0C30-4563-8F05-E03C50B9DFE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380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614F17-CE23-4720-B844-8A549BD9650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4192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5D1D61-2D6A-4081-AD15-3E7FA526351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772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5C211-9645-4D05-B941-BF70B00C14F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82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C0595-9900-4D45-AFB5-2A852F3A76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363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8BBDFB-9B7A-4FFA-A99C-1661A35E9C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3435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5C9C-A170-49F1-8126-8FEF2203589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07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9B7374D-636F-48DF-88AE-6A92757C8362}" type="slidenum">
              <a:rPr lang="en-US" altLang="en-US" smtClean="0"/>
              <a:pPr/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8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400" baseline="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 sz="2200" baseline="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sz="2200" baseline="0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sz="2200" baseline="0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 sz="2200" baseline="0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sz="2200" baseline="0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www.cs.princeton.edu/courses/archive/spring13/cos423/lectures/LongestIncreasingSubsequence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COMP3711: Design and Analysis of Algorithms</a:t>
            </a:r>
          </a:p>
        </p:txBody>
      </p:sp>
      <p:sp>
        <p:nvSpPr>
          <p:cNvPr id="3077" name="Subtitle 1"/>
          <p:cNvSpPr>
            <a:spLocks noGrp="1"/>
          </p:cNvSpPr>
          <p:nvPr>
            <p:ph type="subTitle" sz="quarter" idx="1"/>
          </p:nvPr>
        </p:nvSpPr>
        <p:spPr>
          <a:xfrm>
            <a:off x="0" y="2671763"/>
            <a:ext cx="9143999" cy="3094037"/>
          </a:xfrm>
        </p:spPr>
        <p:txBody>
          <a:bodyPr/>
          <a:lstStyle/>
          <a:p>
            <a:pPr algn="ctr"/>
            <a:r>
              <a:rPr lang="en-US" altLang="en-US" sz="2800" dirty="0"/>
              <a:t>Tutorial </a:t>
            </a:r>
            <a:r>
              <a:rPr lang="en-US" altLang="en-US" sz="2800" dirty="0" smtClean="0"/>
              <a:t>6b</a:t>
            </a:r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HKUST</a:t>
            </a:r>
            <a:endParaRPr lang="en-US" altLang="en-US" sz="2400" dirty="0"/>
          </a:p>
        </p:txBody>
      </p:sp>
      <p:sp>
        <p:nvSpPr>
          <p:cNvPr id="7" name="Subtitle 5"/>
          <p:cNvSpPr txBox="1">
            <a:spLocks/>
          </p:cNvSpPr>
          <p:nvPr/>
        </p:nvSpPr>
        <p:spPr bwMode="auto">
          <a:xfrm>
            <a:off x="1033463" y="4564063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 defTabSz="915988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16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US" sz="18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5E7AC-DCE3-4B79-9418-833014F6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" y="88054"/>
            <a:ext cx="9144000" cy="457200"/>
          </a:xfrm>
        </p:spPr>
        <p:txBody>
          <a:bodyPr/>
          <a:lstStyle/>
          <a:p>
            <a:r>
              <a:rPr lang="en-US" altLang="zh-CN" dirty="0" smtClean="0"/>
              <a:t>Solution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3A6130-BCFB-405D-AEF8-FCE2CCC4B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427" y="545254"/>
                <a:ext cx="7848600" cy="1297276"/>
              </a:xfrm>
            </p:spPr>
            <p:txBody>
              <a:bodyPr/>
              <a:lstStyle/>
              <a:p>
                <a:r>
                  <a:rPr lang="en-US" altLang="zh-CN" sz="2000" dirty="0"/>
                  <a:t>Define a Boolean array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2000" dirty="0"/>
                  <a:t> as follows: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altLang="zh-CN" sz="2000" dirty="0"/>
                  <a:t> if there is a subset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that sums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, Otherwise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𝑎𝑙𝑠𝑒</m:t>
                    </m:r>
                  </m:oMath>
                </a14:m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3A6130-BCFB-405D-AEF8-FCE2CCC4B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427" y="545254"/>
                <a:ext cx="7848600" cy="1297276"/>
              </a:xfrm>
              <a:blipFill>
                <a:blip r:embed="rId2"/>
                <a:stretch>
                  <a:fillRect l="-855" t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3353B-D5CE-4E13-A360-BD0BF8767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93A6130-BCFB-405D-AEF8-FCE2CCC4BAF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4962" y="1761268"/>
                <a:ext cx="8721903" cy="3350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>
                  <a:spcBef>
                    <a:spcPts val="700"/>
                  </a:spcBef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z="2000" kern="0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kern="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,0]=</m:t>
                    </m:r>
                    <m:r>
                      <a:rPr lang="en-US" altLang="zh-CN" sz="2000" b="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𝑟𝑢𝑒</m:t>
                    </m:r>
                  </m:oMath>
                </a14:m>
                <a:r>
                  <a:rPr lang="en-US" altLang="zh-CN" sz="2000" kern="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kern="0" dirty="0"/>
                  <a:t>(choosing no items equals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kern="0" dirty="0"/>
                  <a:t>)</a:t>
                </a:r>
              </a:p>
              <a:p>
                <a:pPr lvl="1">
                  <a:spcBef>
                    <a:spcPts val="700"/>
                  </a:spcBef>
                  <a:buSzPct val="5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sz="2000" i="1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r>
                  <a:rPr lang="en-US" altLang="zh-CN" sz="2000" kern="0" dirty="0">
                    <a:solidFill>
                      <a:srgbClr val="003399"/>
                    </a:solidFill>
                  </a:rPr>
                  <a:t>  </a:t>
                </a:r>
                <a:r>
                  <a:rPr lang="en-US" altLang="zh-CN" sz="2000" kern="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kern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000" kern="0" dirty="0"/>
                  <a:t>.</a:t>
                </a:r>
              </a:p>
              <a:p>
                <a:pPr lvl="1">
                  <a:spcBef>
                    <a:spcPts val="700"/>
                  </a:spcBef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z="2000" kern="0" dirty="0">
                    <a:solidFill>
                      <a:srgbClr val="003399"/>
                    </a:solidFill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0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kern="0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000" kern="0" dirty="0"/>
                  <a:t>then item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kern="0" dirty="0"/>
                  <a:t> is too large to use    =&gt; </a:t>
                </a:r>
                <a14:m>
                  <m:oMath xmlns:m="http://schemas.openxmlformats.org/officeDocument/2006/math">
                    <m:r>
                      <a:rPr lang="en-US" altLang="zh-CN" sz="2000" b="0" i="0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 dirty="0" err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kern="0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zh-CN" sz="2000" i="1" kern="0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kern="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kern="0" dirty="0">
                  <a:solidFill>
                    <a:srgbClr val="003399"/>
                  </a:solidFill>
                </a:endParaRPr>
              </a:p>
              <a:p>
                <a:pPr lvl="1">
                  <a:spcBef>
                    <a:spcPts val="700"/>
                  </a:spcBef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sz="2000" kern="0" dirty="0">
                    <a:solidFill>
                      <a:srgbClr val="003399"/>
                    </a:solidFill>
                  </a:rPr>
                  <a:t>Otherwise,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kern="0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kern="0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kern="0" dirty="0" err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]=(</m:t>
                    </m:r>
                    <m:r>
                      <a:rPr lang="en-US" altLang="zh-CN" sz="2000" i="1" kern="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kern="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kern="0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0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kern="0" dirty="0">
                    <a:solidFill>
                      <a:srgbClr val="003399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kern="0" dirty="0">
                    <a:solidFill>
                      <a:srgbClr val="003399"/>
                    </a:solidFill>
                  </a:rPr>
                  <a:t>)</a:t>
                </a:r>
              </a:p>
              <a:p>
                <a:pPr marL="395288" lvl="2" indent="0">
                  <a:spcBef>
                    <a:spcPts val="700"/>
                  </a:spcBef>
                  <a:buFontTx/>
                  <a:buNone/>
                </a:pPr>
                <a:r>
                  <a:rPr lang="en-US" altLang="zh-CN" sz="2000" kern="0" dirty="0"/>
                  <a:t>This is because there are two true solution possibilities: </a:t>
                </a:r>
                <a:br>
                  <a:rPr lang="en-US" altLang="zh-CN" sz="2000" kern="0" dirty="0"/>
                </a:br>
                <a:r>
                  <a:rPr lang="en-US" altLang="zh-CN" sz="2000" kern="0" dirty="0"/>
                  <a:t>    (</a:t>
                </a:r>
                <a:r>
                  <a:rPr lang="en-US" altLang="zh-CN" sz="2000" kern="0" dirty="0" err="1"/>
                  <a:t>i</a:t>
                </a:r>
                <a:r>
                  <a:rPr lang="en-US" altLang="zh-CN" sz="2000" kern="0" dirty="0"/>
                  <a:t>) solution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kern="0" dirty="0"/>
                  <a:t>.</a:t>
                </a:r>
                <a:br>
                  <a:rPr lang="en-US" altLang="zh-CN" sz="2000" kern="0" dirty="0"/>
                </a:br>
                <a:r>
                  <a:rPr lang="en-US" altLang="zh-CN" sz="2000" kern="0" dirty="0"/>
                  <a:t>           This can only happen if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kern="0" dirty="0"/>
                  <a:t> can be solved with first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kern="0" dirty="0"/>
                  <a:t> items  </a:t>
                </a:r>
                <a:br>
                  <a:rPr lang="en-US" altLang="zh-CN" sz="2000" kern="0" dirty="0"/>
                </a:br>
                <a:r>
                  <a:rPr lang="en-US" altLang="zh-CN" sz="2000" kern="0" dirty="0"/>
                  <a:t>    (ii) solution does not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kern="0" dirty="0"/>
                  <a:t> </a:t>
                </a:r>
                <a:br>
                  <a:rPr lang="en-US" altLang="zh-CN" sz="2000" kern="0" dirty="0"/>
                </a:br>
                <a:r>
                  <a:rPr lang="en-US" altLang="zh-CN" sz="2000" kern="0" dirty="0"/>
                  <a:t>         in which case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kern="0" dirty="0"/>
                  <a:t> can be solved with first 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kern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kern="0" dirty="0"/>
                  <a:t> items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93A6130-BCFB-405D-AEF8-FCE2CCC4B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962" y="1761268"/>
                <a:ext cx="8721903" cy="3350779"/>
              </a:xfrm>
              <a:prstGeom prst="rect">
                <a:avLst/>
              </a:prstGeom>
              <a:blipFill>
                <a:blip r:embed="rId3"/>
                <a:stretch>
                  <a:fillRect t="-377" b="-45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0315" y="5207396"/>
                <a:ext cx="8408825" cy="16092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rue</m:t>
                                </m:r>
                                <m: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altLang="zh-CN" i="1" kern="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zh-CN" i="1" kern="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kern="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 kern="0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0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0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altLang="zh-CN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15" y="5207396"/>
                <a:ext cx="8408825" cy="16092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9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E6735-A599-4D39-81F8-A4D3334C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650C2-5671-465D-899C-26F96972C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315" y="2673680"/>
                <a:ext cx="7114298" cy="3918012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altLang="zh-CN" dirty="0"/>
                  <a:t>Dynamic-</a:t>
                </a:r>
                <a:r>
                  <a:rPr lang="en-US" altLang="zh-CN" dirty="0" err="1"/>
                  <a:t>SubsetSum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[0,0]=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𝑟𝑢𝑒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200"/>
                  </a:spcBef>
                </a:pPr>
                <a:r>
                  <a:rPr lang="en-US" altLang="zh-CN" dirty="0"/>
                  <a:t>       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do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altLang="zh-CN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𝑎𝑙𝑠𝑒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200"/>
                  </a:spcBef>
                </a:pPr>
                <a:r>
                  <a:rPr lang="en-US" altLang="zh-CN" dirty="0"/>
                  <a:t>       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do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altLang="zh-CN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,0]=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𝑟𝑢𝑒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200"/>
                  </a:spcBef>
                </a:pPr>
                <a:r>
                  <a:rPr lang="en-US" altLang="zh-CN" dirty="0"/>
                  <a:t>               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do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altLang="zh-CN" dirty="0"/>
                  <a:t>         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then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altLang="zh-CN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200"/>
                  </a:spcBef>
                </a:pPr>
                <a:r>
                  <a:rPr lang="en-US" altLang="zh-CN" dirty="0"/>
                  <a:t>                        else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]=(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</m:t>
                    </m:r>
                    <m:r>
                      <m:rPr>
                        <m:nor/>
                      </m:rPr>
                      <a:rPr lang="en-US" altLang="zh-CN" i="0" dirty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200"/>
                  </a:spcBef>
                </a:pPr>
                <a:endParaRPr lang="en-US" altLang="zh-CN" dirty="0"/>
              </a:p>
              <a:p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650C2-5671-465D-899C-26F96972C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315" y="2673680"/>
                <a:ext cx="7114298" cy="3918012"/>
              </a:xfrm>
              <a:blipFill>
                <a:blip r:embed="rId2"/>
                <a:stretch>
                  <a:fillRect l="-1114" t="-1090" b="-18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42F20-5E3D-4BE6-8313-DF596072D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0315" y="912398"/>
                <a:ext cx="8408825" cy="16092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rue</m:t>
                                </m:r>
                                <m: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altLang="zh-CN" i="1" kern="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zh-CN" i="1" kern="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kern="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i="1" kern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 kern="0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0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0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altLang="zh-CN" b="0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i="1" kern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i="1" kern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15" y="912398"/>
                <a:ext cx="8408825" cy="1609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22240" y="2817707"/>
                <a:ext cx="3572365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1" hangingPunct="1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</a:pPr>
                <a: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</a:rPr>
                  <a:t>It is easy to see that this runs in 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kern="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kern="0" dirty="0" err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altLang="zh-CN" sz="2200" i="1" kern="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</a:rPr>
                  <a:t> time.</a:t>
                </a:r>
              </a:p>
              <a:p>
                <a:pPr lvl="0" eaLnBrk="1" hangingPunct="1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</a:pPr>
                <a: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</a:rPr>
                  <a:t>There will be a solution if and only if 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 kern="0" dirty="0" err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kern="0" dirty="0" err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kern="0" dirty="0" err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kern="0" dirty="0" err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200" i="1" kern="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i="1" kern="0" dirty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𝑟𝑢𝑒</m:t>
                    </m:r>
                    <m:r>
                      <a:rPr lang="en-US" altLang="zh-CN" sz="2200" b="0" i="0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40" y="2817707"/>
                <a:ext cx="3572365" cy="1600438"/>
              </a:xfrm>
              <a:prstGeom prst="rect">
                <a:avLst/>
              </a:prstGeom>
              <a:blipFill>
                <a:blip r:embed="rId4"/>
                <a:stretch>
                  <a:fillRect l="-2218" t="-2662" r="-2730" b="-6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815340"/>
            <a:ext cx="9144000" cy="457200"/>
          </a:xfrm>
        </p:spPr>
        <p:txBody>
          <a:bodyPr/>
          <a:lstStyle/>
          <a:p>
            <a:r>
              <a:rPr lang="en-US" sz="2400" dirty="0"/>
              <a:t>Question </a:t>
            </a:r>
            <a:r>
              <a:rPr lang="en-US" sz="2400" dirty="0" smtClean="0"/>
              <a:t>3: </a:t>
            </a:r>
            <a:r>
              <a:rPr lang="en-US" sz="2400" dirty="0"/>
              <a:t>The (Restricted) Max-Sum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4529" y="1752599"/>
                <a:ext cx="8354939" cy="3280874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 typeface="Arial" charset="0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Let </a:t>
                </a:r>
                <a:r>
                  <a:rPr lang="en-US" altLang="zh-CN" sz="2200" i="1" dirty="0">
                    <a:solidFill>
                      <a:schemeClr val="tx1"/>
                    </a:solidFill>
                    <a:sym typeface="Symbol" pitchFamily="18" charset="2"/>
                  </a:rPr>
                  <a:t>A</a:t>
                </a: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 be a sequence of </a:t>
                </a:r>
                <a:r>
                  <a:rPr lang="en-US" altLang="zh-CN" sz="2200" i="1" dirty="0">
                    <a:solidFill>
                      <a:schemeClr val="tx1"/>
                    </a:solidFill>
                    <a:sym typeface="Symbol" pitchFamily="18" charset="2"/>
                  </a:rPr>
                  <a:t>n</a:t>
                </a: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 positive numbers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𝑎</m:t>
                    </m:r>
                    <m:r>
                      <a:rPr lang="en-US" altLang="zh-CN" sz="22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𝑎</m:t>
                    </m:r>
                    <m:r>
                      <a:rPr lang="en-US" altLang="zh-CN" sz="22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2</m:t>
                    </m:r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…, </m:t>
                    </m:r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𝑎</m:t>
                    </m:r>
                    <m:r>
                      <a:rPr lang="en-US" altLang="zh-CN" sz="22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.  </a:t>
                </a:r>
              </a:p>
              <a:p>
                <a:pPr>
                  <a:lnSpc>
                    <a:spcPct val="90000"/>
                  </a:lnSpc>
                  <a:buFont typeface="Arial" charset="0"/>
                  <a:buNone/>
                </a:pPr>
                <a:endParaRPr lang="en-US" altLang="zh-CN" sz="22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Font typeface="Arial" charset="0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Find a subset </a:t>
                </a:r>
                <a:r>
                  <a:rPr lang="en-US" altLang="zh-CN" sz="2200" i="1" dirty="0">
                    <a:solidFill>
                      <a:schemeClr val="tx1"/>
                    </a:solidFill>
                    <a:sym typeface="Symbol" pitchFamily="18" charset="2"/>
                  </a:rPr>
                  <a:t>S</a:t>
                </a: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 of </a:t>
                </a:r>
                <a:r>
                  <a:rPr lang="en-US" altLang="zh-CN" sz="2200" i="1" dirty="0">
                    <a:solidFill>
                      <a:schemeClr val="tx1"/>
                    </a:solidFill>
                    <a:sym typeface="Symbol" pitchFamily="18" charset="2"/>
                  </a:rPr>
                  <a:t>A</a:t>
                </a: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 that has the maximum sum, </a:t>
                </a:r>
              </a:p>
              <a:p>
                <a:pPr>
                  <a:lnSpc>
                    <a:spcPct val="90000"/>
                  </a:lnSpc>
                  <a:buFont typeface="Arial" charset="0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provided that, if we select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𝑎</m:t>
                    </m:r>
                    <m:r>
                      <a:rPr lang="en-US" altLang="zh-CN" sz="22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, then we cannot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.   </a:t>
                </a:r>
              </a:p>
              <a:p>
                <a:pPr>
                  <a:lnSpc>
                    <a:spcPct val="90000"/>
                  </a:lnSpc>
                  <a:buFont typeface="Arial" charset="0"/>
                  <a:buNone/>
                </a:pPr>
                <a:endParaRPr lang="en-US" altLang="zh-CN" sz="22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For example, if </a:t>
                </a:r>
                <a:r>
                  <a:rPr lang="en-US" altLang="zh-CN" sz="2200" i="1" dirty="0">
                    <a:solidFill>
                      <a:srgbClr val="FF0000"/>
                    </a:solidFill>
                    <a:sym typeface="Symbol" pitchFamily="18" charset="2"/>
                  </a:rPr>
                  <a:t>A</a:t>
                </a:r>
                <a:r>
                  <a:rPr lang="en-US" altLang="zh-CN" sz="2200" dirty="0">
                    <a:solidFill>
                      <a:srgbClr val="FF0000"/>
                    </a:solidFill>
                    <a:sym typeface="Symbol" pitchFamily="18" charset="2"/>
                  </a:rPr>
                  <a:t>= 1, 8, 6, 3, 7</a:t>
                </a: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, </a:t>
                </a:r>
                <a:r>
                  <a:rPr lang="en-US" altLang="zh-CN" sz="2200" dirty="0" smtClean="0">
                    <a:solidFill>
                      <a:schemeClr val="tx1"/>
                    </a:solidFill>
                    <a:sym typeface="Symbol" pitchFamily="18" charset="2"/>
                  </a:rPr>
                  <a:t/>
                </a:r>
                <a:br>
                  <a:rPr lang="en-US" altLang="zh-CN" sz="2200" dirty="0" smtClean="0">
                    <a:solidFill>
                      <a:schemeClr val="tx1"/>
                    </a:solidFill>
                    <a:sym typeface="Symbol" pitchFamily="18" charset="2"/>
                  </a:rPr>
                </a:br>
                <a:r>
                  <a:rPr lang="en-US" altLang="zh-CN" sz="2200" dirty="0" smtClean="0">
                    <a:solidFill>
                      <a:schemeClr val="tx1"/>
                    </a:solidFill>
                    <a:sym typeface="Symbol" pitchFamily="18" charset="2"/>
                  </a:rPr>
                  <a:t>      the </a:t>
                </a: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max possible sum is </a:t>
                </a:r>
                <a:r>
                  <a:rPr lang="en-US" altLang="zh-CN" sz="2200" i="1" dirty="0">
                    <a:solidFill>
                      <a:srgbClr val="FF0000"/>
                    </a:solidFill>
                    <a:sym typeface="Symbol" pitchFamily="18" charset="2"/>
                  </a:rPr>
                  <a:t>S</a:t>
                </a:r>
                <a:r>
                  <a:rPr lang="en-US" altLang="zh-CN" sz="2200" dirty="0">
                    <a:solidFill>
                      <a:srgbClr val="FF0000"/>
                    </a:solidFill>
                    <a:sym typeface="Symbol" pitchFamily="18" charset="2"/>
                  </a:rPr>
                  <a:t> = {8,7}</a:t>
                </a:r>
              </a:p>
              <a:p>
                <a:pPr marL="342900" indent="-342900">
                  <a:buFont typeface="+mj-lt"/>
                  <a:buAutoNum type="alphaLcParenR"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529" y="1752599"/>
                <a:ext cx="8354939" cy="3280874"/>
              </a:xfrm>
              <a:blipFill>
                <a:blip r:embed="rId3"/>
                <a:stretch>
                  <a:fillRect l="-949" t="-2041" b="-3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12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392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152399"/>
            <a:ext cx="9144000" cy="457200"/>
          </a:xfrm>
        </p:spPr>
        <p:txBody>
          <a:bodyPr/>
          <a:lstStyle/>
          <a:p>
            <a:r>
              <a:rPr lang="en-US" sz="2400" dirty="0"/>
              <a:t>Solution </a:t>
            </a:r>
            <a:r>
              <a:rPr lang="en-US" sz="2400" dirty="0" smtClean="0"/>
              <a:t>3: </a:t>
            </a:r>
            <a:r>
              <a:rPr lang="en-US" sz="2400" dirty="0"/>
              <a:t>Dynamic Programming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4528" y="815340"/>
                <a:ext cx="8354939" cy="3467294"/>
              </a:xfrm>
            </p:spPr>
            <p:txBody>
              <a:bodyPr/>
              <a:lstStyle/>
              <a:p>
                <a:pPr marL="812800" indent="-812800">
                  <a:lnSpc>
                    <a:spcPct val="80000"/>
                  </a:lnSpc>
                  <a:buFont typeface="Arial" charset="0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General idea: </a:t>
                </a:r>
              </a:p>
              <a:p>
                <a:pPr marL="812800" indent="-812800">
                  <a:lnSpc>
                    <a:spcPct val="80000"/>
                  </a:lnSpc>
                  <a:buFont typeface="Arial" charset="0"/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zh-CN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 be the subsequence of </a:t>
                </a:r>
                <a:r>
                  <a:rPr lang="en-US" altLang="zh-CN" sz="2000" i="1" dirty="0">
                    <a:solidFill>
                      <a:schemeClr val="tx1"/>
                    </a:solidFill>
                    <a:sym typeface="Symbol" pitchFamily="18" charset="2"/>
                  </a:rPr>
                  <a:t>A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 containing the first </a:t>
                </a:r>
                <a:r>
                  <a:rPr lang="en-US" altLang="zh-CN" sz="2000" i="1" dirty="0" err="1">
                    <a:solidFill>
                      <a:schemeClr val="tx1"/>
                    </a:solidFill>
                    <a:sym typeface="Symbol" pitchFamily="18" charset="2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 numbers (</a:t>
                </a:r>
                <a:r>
                  <a:rPr lang="en-US" altLang="zh-CN" sz="2000" i="1" dirty="0" err="1">
                    <a:solidFill>
                      <a:schemeClr val="tx1"/>
                    </a:solidFill>
                    <a:sym typeface="Symbol" pitchFamily="18" charset="2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 ≤ </a:t>
                </a:r>
                <a:r>
                  <a:rPr lang="en-US" altLang="zh-CN" sz="2000" i="1" dirty="0">
                    <a:solidFill>
                      <a:schemeClr val="tx1"/>
                    </a:solidFill>
                    <a:sym typeface="Symbol" pitchFamily="18" charset="2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): </a:t>
                </a:r>
              </a:p>
              <a:p>
                <a:pPr marL="812800" indent="-812800">
                  <a:lnSpc>
                    <a:spcPct val="8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812800" indent="-812800">
                  <a:lnSpc>
                    <a:spcPct val="80000"/>
                  </a:lnSpc>
                  <a:buFont typeface="Arial" charset="0"/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r>
                      <a:rPr lang="en-US" altLang="zh-CN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 be the solution of problem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zh-CN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.</a:t>
                </a:r>
              </a:p>
              <a:p>
                <a:pPr marL="812800" indent="-812800">
                  <a:lnSpc>
                    <a:spcPct val="80000"/>
                  </a:lnSpc>
                  <a:buFont typeface="Arial" charset="0"/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𝑊</m:t>
                    </m:r>
                    <m:r>
                      <a:rPr lang="en-US" altLang="zh-CN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 be the sum of numbers in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r>
                      <a:rPr lang="en-US" altLang="zh-CN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.</a:t>
                </a:r>
              </a:p>
              <a:p>
                <a:pPr marL="812800" indent="-812800">
                  <a:lnSpc>
                    <a:spcPct val="80000"/>
                  </a:lnSpc>
                  <a:buFont typeface="Arial" charset="0"/>
                  <a:buNone/>
                </a:pPr>
                <a:endParaRPr lang="en-US" altLang="zh-CN" sz="20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812800" indent="-812800">
                  <a:lnSpc>
                    <a:spcPct val="80000"/>
                  </a:lnSpc>
                  <a:buFont typeface="Arial" charset="0"/>
                  <a:buNone/>
                </a:pPr>
                <a:r>
                  <a:rPr lang="en-US" altLang="zh-CN" sz="2000" dirty="0">
                    <a:sym typeface="Symbol" pitchFamily="18" charset="2"/>
                  </a:rPr>
                  <a:t>Two possibilities for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𝑎</m:t>
                    </m:r>
                    <m:r>
                      <a:rPr lang="en-US" altLang="zh-CN" sz="2000" i="1" baseline="-25000" dirty="0" err="1"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altLang="zh-CN" sz="2000" i="1" baseline="-25000" dirty="0">
                    <a:sym typeface="Symbol" pitchFamily="18" charset="2"/>
                  </a:rPr>
                  <a:t> </a:t>
                </a:r>
                <a:r>
                  <a:rPr lang="en-US" altLang="zh-CN" sz="2000" i="1" dirty="0">
                    <a:sym typeface="Symbol" pitchFamily="18" charset="2"/>
                  </a:rPr>
                  <a:t>: </a:t>
                </a:r>
              </a:p>
              <a:p>
                <a:pPr marL="812800" indent="-812800">
                  <a:lnSpc>
                    <a:spcPct val="80000"/>
                  </a:lnSpc>
                  <a:buFont typeface="Arial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    ⇒  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∉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                    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𝑎𝑛𝑑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         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  <a:sym typeface="Symbol" pitchFamily="18" charset="2"/>
                  </a:rPr>
                  <a:t>.</a:t>
                </a:r>
              </a:p>
              <a:p>
                <a:pPr marL="812800" indent="-812800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∉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   ⇒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 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 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𝑐𝑎𝑛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𝑏𝑒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𝑖𝑛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  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 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𝑎𝑛𝑑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         </m:t>
                        </m:r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6600"/>
                    </a:solidFill>
                    <a:sym typeface="Symbol" pitchFamily="18" charset="2"/>
                  </a:rPr>
                  <a:t>.</a:t>
                </a:r>
              </a:p>
              <a:p>
                <a:pPr marL="812800" indent="-812800">
                  <a:lnSpc>
                    <a:spcPct val="80000"/>
                  </a:lnSpc>
                </a:pPr>
                <a:endParaRPr lang="en-US" altLang="zh-CN" sz="2000" dirty="0">
                  <a:solidFill>
                    <a:srgbClr val="006600"/>
                  </a:solidFill>
                  <a:sym typeface="Symbol" pitchFamily="18" charset="2"/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528" y="815340"/>
                <a:ext cx="8354939" cy="3467294"/>
              </a:xfrm>
              <a:blipFill>
                <a:blip r:embed="rId3"/>
                <a:stretch>
                  <a:fillRect l="-910" t="-2555" b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13</a:t>
            </a:fld>
            <a:endParaRPr lang="en-US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632D5-B2D8-9547-A803-7FEF1CEEFCB4}"/>
                  </a:ext>
                </a:extLst>
              </p:cNvPr>
              <p:cNvSpPr txBox="1"/>
              <p:nvPr/>
            </p:nvSpPr>
            <p:spPr>
              <a:xfrm>
                <a:off x="2188106" y="5053365"/>
                <a:ext cx="4224269" cy="394210"/>
              </a:xfrm>
              <a:prstGeom prst="rect">
                <a:avLst/>
              </a:prstGeom>
              <a:solidFill>
                <a:srgbClr val="C00000">
                  <a:alpha val="21000"/>
                </a:srgb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12800" lvl="0" indent="-812800" eaLnBrk="1" hangingPunct="1">
                  <a:lnSpc>
                    <a:spcPct val="80000"/>
                  </a:lnSpc>
                  <a:spcBef>
                    <a:spcPts val="1800"/>
                  </a:spcBef>
                  <a:spcAft>
                    <a:spcPts val="600"/>
                  </a:spcAft>
                  <a:buClr>
                    <a:srgbClr val="003399"/>
                  </a:buClr>
                  <a:buSzPct val="50000"/>
                </a:pPr>
                <a:r>
                  <a:rPr lang="en-US" altLang="zh-CN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max</m:t>
                    </m:r>
                    <m:r>
                      <a:rPr lang="en-US" altLang="zh-CN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⁡{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−2</m:t>
                        </m:r>
                      </m:sub>
                    </m:sSub>
                    <m:r>
                      <a:rPr lang="en-US" altLang="zh-CN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zh-CN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  <m:r>
                      <a:rPr lang="en-US" altLang="zh-CN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}. </m:t>
                    </m:r>
                  </m:oMath>
                </a14:m>
                <a:endParaRPr lang="en-US" altLang="zh-CN" sz="2400" kern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632D5-B2D8-9547-A803-7FEF1CEE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06" y="5053365"/>
                <a:ext cx="4224269" cy="394210"/>
              </a:xfrm>
              <a:prstGeom prst="rect">
                <a:avLst/>
              </a:prstGeom>
              <a:blipFill>
                <a:blip r:embed="rId4"/>
                <a:stretch>
                  <a:fillRect t="-12500" r="-599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C218760-E347-734D-BCEF-7371B808C943}"/>
              </a:ext>
            </a:extLst>
          </p:cNvPr>
          <p:cNvSpPr txBox="1"/>
          <p:nvPr/>
        </p:nvSpPr>
        <p:spPr>
          <a:xfrm>
            <a:off x="445622" y="4488375"/>
            <a:ext cx="825274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0" indent="-812800"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</a:pPr>
            <a:r>
              <a:rPr lang="en-US" altLang="zh-CN" sz="2000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Solution is larger of the two cases.</a:t>
            </a:r>
            <a:endParaRPr lang="en-US" altLang="zh-CN" sz="2000" kern="0" dirty="0">
              <a:solidFill>
                <a:srgbClr val="FF0000"/>
              </a:solidFill>
              <a:latin typeface="Calibri Regular"/>
              <a:sym typeface="Symbol" pitchFamily="18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5ADD6-E730-5242-81C4-53BDDBDE7266}"/>
              </a:ext>
            </a:extLst>
          </p:cNvPr>
          <p:cNvSpPr txBox="1"/>
          <p:nvPr/>
        </p:nvSpPr>
        <p:spPr>
          <a:xfrm>
            <a:off x="496718" y="5667855"/>
            <a:ext cx="825274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lvl="0" indent="-812800" eaLnBrk="1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</a:pPr>
            <a:r>
              <a:rPr lang="en-US" altLang="zh-CN" sz="2000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Solve the problem incrementally from smaller to larger, </a:t>
            </a:r>
            <a:br>
              <a:rPr lang="en-US" altLang="zh-CN" sz="2000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</a:br>
            <a:r>
              <a:rPr lang="en-US" altLang="zh-CN" sz="2000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i.e. for </a:t>
            </a:r>
            <a:r>
              <a:rPr lang="en-US" altLang="zh-CN" sz="2000" i="1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A</a:t>
            </a:r>
            <a:r>
              <a:rPr lang="en-US" altLang="zh-CN" sz="2000" i="1" kern="0" baseline="-2500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1</a:t>
            </a:r>
            <a:r>
              <a:rPr lang="en-US" altLang="zh-CN" sz="2000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, </a:t>
            </a:r>
            <a:r>
              <a:rPr lang="en-US" altLang="zh-CN" sz="2000" i="1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A</a:t>
            </a:r>
            <a:r>
              <a:rPr lang="en-US" altLang="zh-CN" sz="2000" i="1" kern="0" baseline="-2500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2</a:t>
            </a:r>
            <a:r>
              <a:rPr lang="en-US" altLang="zh-CN" sz="2000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, ..., </a:t>
            </a:r>
            <a:r>
              <a:rPr lang="en-US" altLang="zh-CN" sz="2000" i="1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A</a:t>
            </a:r>
            <a:r>
              <a:rPr lang="en-US" altLang="zh-CN" sz="2000" i="1" kern="0" baseline="-2500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n</a:t>
            </a:r>
            <a:r>
              <a:rPr lang="en-US" altLang="zh-CN" sz="2000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. The final solution is </a:t>
            </a:r>
            <a:r>
              <a:rPr lang="en-US" altLang="zh-CN" sz="2000" i="1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A</a:t>
            </a:r>
            <a:r>
              <a:rPr lang="en-US" altLang="zh-CN" sz="2000" i="1" kern="0" baseline="-2500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n</a:t>
            </a:r>
            <a:r>
              <a:rPr lang="en-US" altLang="zh-CN" sz="2000" kern="0" dirty="0">
                <a:solidFill>
                  <a:srgbClr val="003399"/>
                </a:solidFill>
                <a:latin typeface="Calibri Regular"/>
                <a:sym typeface="Symbol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69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152399"/>
            <a:ext cx="9144000" cy="457200"/>
          </a:xfrm>
        </p:spPr>
        <p:txBody>
          <a:bodyPr/>
          <a:lstStyle/>
          <a:p>
            <a:r>
              <a:rPr lang="en-US" sz="2400" dirty="0"/>
              <a:t>Solution </a:t>
            </a:r>
            <a:r>
              <a:rPr lang="en-US" sz="2400" dirty="0" smtClean="0"/>
              <a:t>3: </a:t>
            </a:r>
            <a:r>
              <a:rPr lang="en-US" sz="2400" dirty="0"/>
              <a:t>DP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20" y="642414"/>
            <a:ext cx="5488994" cy="4543044"/>
          </a:xfrm>
          <a:solidFill>
            <a:srgbClr val="C00000">
              <a:alpha val="23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812800" indent="-812800">
              <a:lnSpc>
                <a:spcPts val="1000"/>
              </a:lnSpc>
            </a:pPr>
            <a:endParaRPr lang="en-US" altLang="zh-CN" sz="2000" i="1" dirty="0">
              <a:sym typeface="Symbol" pitchFamily="18" charset="2"/>
            </a:endParaRPr>
          </a:p>
          <a:p>
            <a:pPr marL="812800" indent="-812800">
              <a:lnSpc>
                <a:spcPts val="1000"/>
              </a:lnSpc>
            </a:pPr>
            <a:r>
              <a:rPr lang="en-US" altLang="zh-CN" sz="2000" i="1" dirty="0">
                <a:sym typeface="Symbol" pitchFamily="18" charset="2"/>
              </a:rPr>
              <a:t>W</a:t>
            </a:r>
            <a:r>
              <a:rPr lang="en-US" altLang="zh-CN" sz="2000" dirty="0">
                <a:sym typeface="Symbol" pitchFamily="18" charset="2"/>
              </a:rPr>
              <a:t>[1] = </a:t>
            </a:r>
            <a:r>
              <a:rPr lang="en-US" altLang="zh-CN" sz="2000" i="1" dirty="0">
                <a:sym typeface="Symbol" pitchFamily="18" charset="2"/>
              </a:rPr>
              <a:t>a</a:t>
            </a:r>
            <a:r>
              <a:rPr lang="en-US" altLang="zh-CN" sz="2000" i="1" baseline="-25000" dirty="0">
                <a:sym typeface="Symbol" pitchFamily="18" charset="2"/>
              </a:rPr>
              <a:t>1 </a:t>
            </a:r>
            <a:r>
              <a:rPr lang="en-US" altLang="zh-CN" sz="2000" dirty="0">
                <a:sym typeface="Symbol" pitchFamily="18" charset="2"/>
              </a:rPr>
              <a:t>;</a:t>
            </a:r>
            <a:r>
              <a:rPr lang="en-US" altLang="zh-CN" sz="2000" i="1" baseline="-25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b</a:t>
            </a:r>
            <a:r>
              <a:rPr lang="en-US" altLang="zh-CN" sz="2000" dirty="0">
                <a:sym typeface="Symbol" pitchFamily="18" charset="2"/>
              </a:rPr>
              <a:t>[1] = </a:t>
            </a:r>
            <a:r>
              <a:rPr lang="en-US" altLang="zh-CN" sz="2000" i="1" dirty="0">
                <a:sym typeface="Symbol" pitchFamily="18" charset="2"/>
              </a:rPr>
              <a:t>true</a:t>
            </a:r>
          </a:p>
          <a:p>
            <a:pPr marL="812800" indent="-812800">
              <a:lnSpc>
                <a:spcPts val="1000"/>
              </a:lnSpc>
            </a:pPr>
            <a:r>
              <a:rPr lang="en-US" altLang="zh-CN" sz="2000" i="1" dirty="0">
                <a:solidFill>
                  <a:schemeClr val="hlink"/>
                </a:solidFill>
                <a:sym typeface="Symbol" pitchFamily="18" charset="2"/>
              </a:rPr>
              <a:t>// in general b</a:t>
            </a:r>
            <a:r>
              <a:rPr lang="en-US" altLang="zh-CN" sz="2000" dirty="0">
                <a:solidFill>
                  <a:schemeClr val="hlink"/>
                </a:solidFill>
                <a:sym typeface="Symbol" pitchFamily="18" charset="2"/>
              </a:rPr>
              <a:t>[</a:t>
            </a:r>
            <a:r>
              <a:rPr lang="en-US" altLang="zh-CN" sz="2000" i="1" dirty="0" err="1">
                <a:solidFill>
                  <a:schemeClr val="hlink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hlink"/>
                </a:solidFill>
                <a:sym typeface="Symbol" pitchFamily="18" charset="2"/>
              </a:rPr>
              <a:t>] = </a:t>
            </a:r>
            <a:r>
              <a:rPr lang="en-US" altLang="zh-CN" sz="2000" i="1" dirty="0">
                <a:solidFill>
                  <a:schemeClr val="hlink"/>
                </a:solidFill>
                <a:sym typeface="Symbol" pitchFamily="18" charset="2"/>
              </a:rPr>
              <a:t>true means that </a:t>
            </a:r>
            <a:r>
              <a:rPr lang="en-US" altLang="zh-CN" sz="2000" i="1" dirty="0" err="1">
                <a:solidFill>
                  <a:schemeClr val="hlink"/>
                </a:solidFill>
                <a:sym typeface="Symbol" pitchFamily="18" charset="2"/>
              </a:rPr>
              <a:t>a</a:t>
            </a:r>
            <a:r>
              <a:rPr lang="en-US" altLang="zh-CN" sz="2000" i="1" baseline="-25000" dirty="0" err="1">
                <a:solidFill>
                  <a:schemeClr val="hlink"/>
                </a:solidFill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chemeClr val="hlink"/>
                </a:solidFill>
                <a:sym typeface="Symbol" pitchFamily="18" charset="2"/>
              </a:rPr>
              <a:t> is in S</a:t>
            </a:r>
            <a:r>
              <a:rPr lang="en-US" altLang="zh-CN" sz="2000" i="1" baseline="-25000" dirty="0">
                <a:solidFill>
                  <a:schemeClr val="hlink"/>
                </a:solidFill>
                <a:sym typeface="Symbol" pitchFamily="18" charset="2"/>
              </a:rPr>
              <a:t>i </a:t>
            </a:r>
          </a:p>
          <a:p>
            <a:pPr marL="812800" indent="-812800">
              <a:lnSpc>
                <a:spcPts val="1000"/>
              </a:lnSpc>
            </a:pPr>
            <a:endParaRPr lang="en-US" altLang="zh-CN" baseline="-25000" dirty="0">
              <a:sym typeface="Symbol" pitchFamily="18" charset="2"/>
            </a:endParaRPr>
          </a:p>
          <a:p>
            <a:pPr marL="812800" indent="-812800">
              <a:lnSpc>
                <a:spcPts val="1000"/>
              </a:lnSpc>
            </a:pP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If a</a:t>
            </a:r>
            <a:r>
              <a:rPr lang="en-US" altLang="zh-CN" sz="2000" i="1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&gt;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sz="2000" i="1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endParaRPr lang="en-US" altLang="zh-CN" sz="2000" i="1" dirty="0">
              <a:solidFill>
                <a:srgbClr val="FF0000"/>
              </a:solidFill>
              <a:sym typeface="Symbol" pitchFamily="18" charset="2"/>
            </a:endParaRPr>
          </a:p>
          <a:p>
            <a:pPr marL="812800" indent="-812800">
              <a:lnSpc>
                <a:spcPts val="1000"/>
              </a:lnSpc>
            </a:pP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	W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[2] =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sz="2000" i="1" baseline="-25000" dirty="0">
                <a:solidFill>
                  <a:srgbClr val="FF0000"/>
                </a:solidFill>
                <a:sym typeface="Symbol" pitchFamily="18" charset="2"/>
              </a:rPr>
              <a:t>2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;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[2] =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true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//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sz="2000" i="1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is in S</a:t>
            </a:r>
            <a:r>
              <a:rPr lang="en-US" altLang="zh-CN" sz="2000" i="1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endParaRPr lang="en-US" altLang="zh-CN" sz="2000" dirty="0">
              <a:solidFill>
                <a:srgbClr val="FF0000"/>
              </a:solidFill>
              <a:sym typeface="Symbol" pitchFamily="18" charset="2"/>
            </a:endParaRPr>
          </a:p>
          <a:p>
            <a:pPr marL="812800" indent="-812800">
              <a:lnSpc>
                <a:spcPts val="1000"/>
              </a:lnSpc>
            </a:pP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  else                                                                       </a:t>
            </a:r>
          </a:p>
          <a:p>
            <a:pPr marL="812800" indent="-812800">
              <a:lnSpc>
                <a:spcPts val="1000"/>
              </a:lnSpc>
            </a:pP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[2] =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sz="2000" i="1" baseline="-25000" dirty="0">
                <a:solidFill>
                  <a:srgbClr val="FF0000"/>
                </a:solidFill>
                <a:sym typeface="Symbol" pitchFamily="18" charset="2"/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; 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[2] =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false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//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sz="2000" i="1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is not in S</a:t>
            </a:r>
            <a:r>
              <a:rPr lang="en-US" altLang="zh-CN" sz="2000" i="1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</a:p>
          <a:p>
            <a:pPr marL="812800" indent="-812800">
              <a:lnSpc>
                <a:spcPts val="1000"/>
              </a:lnSpc>
            </a:pPr>
            <a:endParaRPr lang="en-US" altLang="zh-CN" dirty="0">
              <a:sym typeface="Symbol" pitchFamily="18" charset="2"/>
            </a:endParaRPr>
          </a:p>
          <a:p>
            <a:pPr marL="812800" indent="-812800">
              <a:lnSpc>
                <a:spcPts val="1000"/>
              </a:lnSpc>
              <a:buFont typeface="Arial" charset="0"/>
              <a:buNone/>
            </a:pPr>
            <a:r>
              <a:rPr lang="en-US" altLang="zh-CN" sz="2000" dirty="0">
                <a:sym typeface="Symbol" pitchFamily="18" charset="2"/>
              </a:rPr>
              <a:t>for </a:t>
            </a:r>
            <a:r>
              <a:rPr lang="en-US" altLang="zh-CN" sz="2000" i="1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 =3 to </a:t>
            </a:r>
            <a:r>
              <a:rPr lang="en-US" altLang="zh-CN" sz="2000" i="1" dirty="0">
                <a:sym typeface="Symbol" pitchFamily="18" charset="2"/>
              </a:rPr>
              <a:t>n</a:t>
            </a:r>
            <a:endParaRPr lang="en-US" altLang="zh-CN" sz="2000" dirty="0">
              <a:sym typeface="Symbol" pitchFamily="18" charset="2"/>
            </a:endParaRPr>
          </a:p>
          <a:p>
            <a:pPr marL="812800" indent="-812800">
              <a:lnSpc>
                <a:spcPts val="1000"/>
              </a:lnSpc>
            </a:pPr>
            <a:r>
              <a:rPr lang="en-US" altLang="zh-CN" sz="2000" dirty="0">
                <a:sym typeface="Symbol" pitchFamily="18" charset="2"/>
              </a:rPr>
              <a:t>	If </a:t>
            </a:r>
            <a:r>
              <a:rPr lang="en-US" altLang="zh-CN" sz="2000" i="1" dirty="0">
                <a:sym typeface="Symbol" pitchFamily="18" charset="2"/>
              </a:rPr>
              <a:t>W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−2] + </a:t>
            </a:r>
            <a:r>
              <a:rPr lang="en-US" altLang="zh-CN" sz="2000" i="1" dirty="0" err="1">
                <a:sym typeface="Symbol" pitchFamily="18" charset="2"/>
              </a:rPr>
              <a:t>a</a:t>
            </a:r>
            <a:r>
              <a:rPr lang="en-US" altLang="zh-CN" sz="2000" i="1" baseline="-25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 &gt; </a:t>
            </a:r>
            <a:r>
              <a:rPr lang="en-US" altLang="zh-CN" sz="2000" i="1" dirty="0">
                <a:sym typeface="Symbol" pitchFamily="18" charset="2"/>
              </a:rPr>
              <a:t>W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−1]</a:t>
            </a:r>
          </a:p>
          <a:p>
            <a:pPr marL="812800" indent="-812800">
              <a:lnSpc>
                <a:spcPts val="1000"/>
              </a:lnSpc>
            </a:pPr>
            <a:r>
              <a:rPr lang="en-US" altLang="zh-CN" sz="2000" dirty="0">
                <a:sym typeface="Symbol" pitchFamily="18" charset="2"/>
              </a:rPr>
              <a:t>			</a:t>
            </a:r>
            <a:r>
              <a:rPr lang="en-US" altLang="zh-CN" sz="2000" i="1" dirty="0">
                <a:sym typeface="Symbol" pitchFamily="18" charset="2"/>
              </a:rPr>
              <a:t>W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 = </a:t>
            </a:r>
            <a:r>
              <a:rPr lang="en-US" altLang="zh-CN" sz="2000" i="1" dirty="0">
                <a:sym typeface="Symbol" pitchFamily="18" charset="2"/>
              </a:rPr>
              <a:t>W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−2] + </a:t>
            </a:r>
            <a:r>
              <a:rPr lang="en-US" altLang="zh-CN" sz="2000" i="1" dirty="0" err="1">
                <a:sym typeface="Symbol" pitchFamily="18" charset="2"/>
              </a:rPr>
              <a:t>a</a:t>
            </a:r>
            <a:r>
              <a:rPr lang="en-US" altLang="zh-CN" sz="2000" i="1" baseline="-25000" dirty="0" err="1">
                <a:sym typeface="Symbol" pitchFamily="18" charset="2"/>
              </a:rPr>
              <a:t>i</a:t>
            </a:r>
            <a:endParaRPr lang="en-US" altLang="zh-CN" sz="2000" dirty="0">
              <a:sym typeface="Symbol" pitchFamily="18" charset="2"/>
            </a:endParaRPr>
          </a:p>
          <a:p>
            <a:pPr marL="812800" indent="-812800">
              <a:lnSpc>
                <a:spcPts val="1000"/>
              </a:lnSpc>
            </a:pPr>
            <a:r>
              <a:rPr lang="en-US" altLang="zh-CN" sz="2000" dirty="0">
                <a:sym typeface="Symbol" pitchFamily="18" charset="2"/>
              </a:rPr>
              <a:t>			 </a:t>
            </a:r>
            <a:r>
              <a:rPr lang="en-US" altLang="zh-CN" sz="2000" i="1" dirty="0">
                <a:sym typeface="Symbol" pitchFamily="18" charset="2"/>
              </a:rPr>
              <a:t>b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 = </a:t>
            </a:r>
            <a:r>
              <a:rPr lang="en-US" altLang="zh-CN" sz="2000" i="1" dirty="0">
                <a:sym typeface="Symbol" pitchFamily="18" charset="2"/>
              </a:rPr>
              <a:t>true </a:t>
            </a:r>
            <a:r>
              <a:rPr lang="en-US" altLang="zh-CN" sz="2000" i="1" dirty="0">
                <a:solidFill>
                  <a:schemeClr val="hlink"/>
                </a:solidFill>
                <a:sym typeface="Symbol" pitchFamily="18" charset="2"/>
              </a:rPr>
              <a:t>// </a:t>
            </a:r>
            <a:r>
              <a:rPr lang="en-US" altLang="zh-CN" sz="2000" i="1" dirty="0" err="1">
                <a:solidFill>
                  <a:schemeClr val="hlink"/>
                </a:solidFill>
                <a:sym typeface="Symbol" pitchFamily="18" charset="2"/>
              </a:rPr>
              <a:t>a</a:t>
            </a:r>
            <a:r>
              <a:rPr lang="en-US" altLang="zh-CN" sz="2000" i="1" baseline="-25000" dirty="0" err="1">
                <a:solidFill>
                  <a:schemeClr val="hlink"/>
                </a:solidFill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chemeClr val="hlink"/>
                </a:solidFill>
                <a:sym typeface="Symbol" pitchFamily="18" charset="2"/>
              </a:rPr>
              <a:t> is in S</a:t>
            </a:r>
            <a:r>
              <a:rPr lang="en-US" altLang="zh-CN" sz="2000" i="1" baseline="-25000" dirty="0">
                <a:solidFill>
                  <a:schemeClr val="hlink"/>
                </a:solidFill>
                <a:sym typeface="Symbol" pitchFamily="18" charset="2"/>
              </a:rPr>
              <a:t>i</a:t>
            </a:r>
            <a:endParaRPr lang="en-US" altLang="zh-CN" sz="2000" baseline="-25000" dirty="0">
              <a:solidFill>
                <a:schemeClr val="hlink"/>
              </a:solidFill>
              <a:sym typeface="Symbol" pitchFamily="18" charset="2"/>
            </a:endParaRPr>
          </a:p>
          <a:p>
            <a:pPr marL="812800" indent="-812800">
              <a:lnSpc>
                <a:spcPts val="1000"/>
              </a:lnSpc>
            </a:pPr>
            <a:r>
              <a:rPr lang="en-US" altLang="zh-CN" sz="2000" dirty="0">
                <a:sym typeface="Symbol" pitchFamily="18" charset="2"/>
              </a:rPr>
              <a:t>	else</a:t>
            </a:r>
          </a:p>
          <a:p>
            <a:pPr marL="812800" indent="-812800">
              <a:lnSpc>
                <a:spcPts val="1000"/>
              </a:lnSpc>
            </a:pPr>
            <a:r>
              <a:rPr lang="en-US" altLang="zh-CN" sz="2000" dirty="0">
                <a:sym typeface="Symbol" pitchFamily="18" charset="2"/>
              </a:rPr>
              <a:t>			</a:t>
            </a:r>
            <a:r>
              <a:rPr lang="en-US" altLang="zh-CN" sz="2000" i="1" dirty="0">
                <a:sym typeface="Symbol" pitchFamily="18" charset="2"/>
              </a:rPr>
              <a:t>W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 = </a:t>
            </a:r>
            <a:r>
              <a:rPr lang="en-US" altLang="zh-CN" sz="2000" i="1" dirty="0">
                <a:sym typeface="Symbol" pitchFamily="18" charset="2"/>
              </a:rPr>
              <a:t>W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−1]</a:t>
            </a:r>
          </a:p>
          <a:p>
            <a:pPr marL="812800" indent="-812800">
              <a:lnSpc>
                <a:spcPts val="1000"/>
              </a:lnSpc>
            </a:pPr>
            <a:r>
              <a:rPr lang="en-US" altLang="zh-CN" sz="2000" dirty="0">
                <a:sym typeface="Symbol" pitchFamily="18" charset="2"/>
              </a:rPr>
              <a:t>			 </a:t>
            </a:r>
            <a:r>
              <a:rPr lang="en-US" altLang="zh-CN" sz="2000" i="1" dirty="0">
                <a:sym typeface="Symbol" pitchFamily="18" charset="2"/>
              </a:rPr>
              <a:t>b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 = </a:t>
            </a:r>
            <a:r>
              <a:rPr lang="en-US" altLang="zh-CN" sz="2000" i="1" dirty="0">
                <a:sym typeface="Symbol" pitchFamily="18" charset="2"/>
              </a:rPr>
              <a:t>false </a:t>
            </a:r>
            <a:r>
              <a:rPr lang="en-US" altLang="zh-CN" sz="2000" i="1" dirty="0">
                <a:solidFill>
                  <a:schemeClr val="hlink"/>
                </a:solidFill>
                <a:sym typeface="Symbol" pitchFamily="18" charset="2"/>
              </a:rPr>
              <a:t>// </a:t>
            </a:r>
            <a:r>
              <a:rPr lang="en-US" altLang="zh-CN" sz="2000" i="1" dirty="0" err="1">
                <a:solidFill>
                  <a:schemeClr val="hlink"/>
                </a:solidFill>
                <a:sym typeface="Symbol" pitchFamily="18" charset="2"/>
              </a:rPr>
              <a:t>a</a:t>
            </a:r>
            <a:r>
              <a:rPr lang="en-US" altLang="zh-CN" sz="2000" i="1" baseline="-25000" dirty="0" err="1">
                <a:solidFill>
                  <a:schemeClr val="hlink"/>
                </a:solidFill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chemeClr val="hlink"/>
                </a:solidFill>
                <a:sym typeface="Symbol" pitchFamily="18" charset="2"/>
              </a:rPr>
              <a:t> is not in S</a:t>
            </a:r>
            <a:r>
              <a:rPr lang="en-US" altLang="zh-CN" sz="2000" i="1" baseline="-25000" dirty="0">
                <a:solidFill>
                  <a:schemeClr val="hlink"/>
                </a:solidFill>
                <a:sym typeface="Symbol" pitchFamily="18" charset="2"/>
              </a:rPr>
              <a:t>i</a:t>
            </a:r>
          </a:p>
          <a:p>
            <a:pPr marL="812800" indent="-812800">
              <a:lnSpc>
                <a:spcPts val="1000"/>
              </a:lnSpc>
            </a:pPr>
            <a:endParaRPr lang="en-US" altLang="zh-CN" i="1" dirty="0">
              <a:solidFill>
                <a:schemeClr val="hlink"/>
              </a:solidFill>
              <a:sym typeface="Symbol" pitchFamily="18" charset="2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14</a:t>
            </a:fld>
            <a:endParaRPr lang="en-US" altLang="en-US" sz="200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2E26D3B7-D7E1-444C-90B5-184710BFBE33}"/>
              </a:ext>
            </a:extLst>
          </p:cNvPr>
          <p:cNvSpPr txBox="1"/>
          <p:nvPr/>
        </p:nvSpPr>
        <p:spPr>
          <a:xfrm>
            <a:off x="7312595" y="201626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600"/>
                </a:solidFill>
                <a:latin typeface="Calibri Regular"/>
              </a:rPr>
              <a:t>Initial</a:t>
            </a:r>
            <a:br>
              <a:rPr lang="en-US" dirty="0">
                <a:solidFill>
                  <a:srgbClr val="006600"/>
                </a:solidFill>
                <a:latin typeface="Calibri Regular"/>
              </a:rPr>
            </a:br>
            <a:r>
              <a:rPr lang="en-US" dirty="0">
                <a:solidFill>
                  <a:srgbClr val="006600"/>
                </a:solidFill>
                <a:latin typeface="Calibri Regular"/>
              </a:rPr>
              <a:t>Conditions</a:t>
            </a: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BE6FB0DC-4135-427C-8DC6-62EC6DAC1821}"/>
              </a:ext>
            </a:extLst>
          </p:cNvPr>
          <p:cNvCxnSpPr/>
          <p:nvPr/>
        </p:nvCxnSpPr>
        <p:spPr bwMode="auto">
          <a:xfrm flipH="1">
            <a:off x="5807555" y="2305394"/>
            <a:ext cx="1371600" cy="1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B0465D2F-8C8B-4B55-8E87-C88CC9F4025B}"/>
              </a:ext>
            </a:extLst>
          </p:cNvPr>
          <p:cNvSpPr txBox="1"/>
          <p:nvPr/>
        </p:nvSpPr>
        <p:spPr>
          <a:xfrm>
            <a:off x="7312595" y="3749583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600"/>
                </a:solidFill>
                <a:latin typeface="Calibri Regular"/>
              </a:rPr>
              <a:t>Recursive</a:t>
            </a:r>
            <a:br>
              <a:rPr lang="en-US" dirty="0">
                <a:solidFill>
                  <a:srgbClr val="006600"/>
                </a:solidFill>
                <a:latin typeface="Calibri Regular"/>
              </a:rPr>
            </a:br>
            <a:r>
              <a:rPr lang="en-US" dirty="0">
                <a:solidFill>
                  <a:srgbClr val="006600"/>
                </a:solidFill>
                <a:latin typeface="Calibri Regular"/>
              </a:rPr>
              <a:t>Solution</a:t>
            </a: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323646A9-7E1A-4A79-ADE1-2CFD5E4CD5D3}"/>
              </a:ext>
            </a:extLst>
          </p:cNvPr>
          <p:cNvCxnSpPr/>
          <p:nvPr/>
        </p:nvCxnSpPr>
        <p:spPr bwMode="auto">
          <a:xfrm flipH="1">
            <a:off x="5807555" y="4002614"/>
            <a:ext cx="1371600" cy="1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ADEEB4BE-DEB9-4FB2-A863-3B7DBEC7F35E}"/>
              </a:ext>
            </a:extLst>
          </p:cNvPr>
          <p:cNvSpPr txBox="1"/>
          <p:nvPr/>
        </p:nvSpPr>
        <p:spPr>
          <a:xfrm>
            <a:off x="6290551" y="5185458"/>
            <a:ext cx="276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812800" indent="-812800">
              <a:lnSpc>
                <a:spcPct val="100000"/>
              </a:lnSpc>
              <a:spcAft>
                <a:spcPts val="0"/>
              </a:spcAft>
              <a:buFont typeface="Arial" charset="0"/>
              <a:buNone/>
            </a:pPr>
            <a:r>
              <a:rPr lang="en-US" altLang="zh-CN" i="1" dirty="0">
                <a:latin typeface="Calibri Regular"/>
                <a:sym typeface="Symbol" pitchFamily="18" charset="2"/>
              </a:rPr>
              <a:t>W</a:t>
            </a:r>
            <a:r>
              <a:rPr lang="en-US" altLang="zh-CN" dirty="0">
                <a:latin typeface="Calibri Regular"/>
                <a:sym typeface="Symbol" pitchFamily="18" charset="2"/>
              </a:rPr>
              <a:t>[1] = 1, 	    </a:t>
            </a:r>
            <a:r>
              <a:rPr lang="en-US" altLang="zh-CN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dirty="0">
                <a:latin typeface="Calibri Regular"/>
                <a:sym typeface="Symbol" pitchFamily="18" charset="2"/>
              </a:rPr>
              <a:t>[1] = 1</a:t>
            </a:r>
          </a:p>
          <a:p>
            <a:pPr marL="812800" indent="-812800">
              <a:lnSpc>
                <a:spcPct val="100000"/>
              </a:lnSpc>
              <a:spcAft>
                <a:spcPts val="0"/>
              </a:spcAft>
              <a:buFont typeface="Arial" charset="0"/>
              <a:buNone/>
            </a:pPr>
            <a:r>
              <a:rPr lang="en-US" altLang="zh-CN" i="1" dirty="0">
                <a:latin typeface="Calibri Regular"/>
                <a:sym typeface="Symbol" pitchFamily="18" charset="2"/>
              </a:rPr>
              <a:t>W</a:t>
            </a:r>
            <a:r>
              <a:rPr lang="en-US" altLang="zh-CN" dirty="0">
                <a:latin typeface="Calibri Regular"/>
                <a:sym typeface="Symbol" pitchFamily="18" charset="2"/>
              </a:rPr>
              <a:t>[2] = 8,	    </a:t>
            </a:r>
            <a:r>
              <a:rPr lang="en-US" altLang="zh-CN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dirty="0">
                <a:latin typeface="Calibri Regular"/>
                <a:sym typeface="Symbol" pitchFamily="18" charset="2"/>
              </a:rPr>
              <a:t>[2] = 1</a:t>
            </a:r>
          </a:p>
          <a:p>
            <a:pPr marL="812800" indent="-812800">
              <a:lnSpc>
                <a:spcPct val="100000"/>
              </a:lnSpc>
              <a:spcAft>
                <a:spcPts val="0"/>
              </a:spcAft>
              <a:buFont typeface="Arial" charset="0"/>
              <a:buNone/>
            </a:pPr>
            <a:r>
              <a:rPr lang="en-US" altLang="zh-CN" i="1" dirty="0">
                <a:latin typeface="Calibri Regular"/>
                <a:sym typeface="Symbol" pitchFamily="18" charset="2"/>
              </a:rPr>
              <a:t>W</a:t>
            </a:r>
            <a:r>
              <a:rPr lang="en-US" altLang="zh-CN" dirty="0">
                <a:latin typeface="Calibri Regular"/>
                <a:sym typeface="Symbol" pitchFamily="18" charset="2"/>
              </a:rPr>
              <a:t>[3] = 8,     </a:t>
            </a:r>
            <a:r>
              <a:rPr lang="en-US" altLang="zh-CN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dirty="0">
                <a:latin typeface="Calibri Regular"/>
                <a:sym typeface="Symbol" pitchFamily="18" charset="2"/>
              </a:rPr>
              <a:t>[3] = 0</a:t>
            </a:r>
          </a:p>
          <a:p>
            <a:pPr marL="812800" indent="-812800">
              <a:lnSpc>
                <a:spcPct val="100000"/>
              </a:lnSpc>
              <a:spcAft>
                <a:spcPts val="0"/>
              </a:spcAft>
              <a:buFont typeface="Arial" charset="0"/>
              <a:buNone/>
            </a:pPr>
            <a:r>
              <a:rPr lang="en-US" altLang="zh-CN" i="1" dirty="0">
                <a:latin typeface="Calibri Regular"/>
                <a:sym typeface="Symbol" pitchFamily="18" charset="2"/>
              </a:rPr>
              <a:t>W</a:t>
            </a:r>
            <a:r>
              <a:rPr lang="en-US" altLang="zh-CN" dirty="0">
                <a:latin typeface="Calibri Regular"/>
                <a:sym typeface="Symbol" pitchFamily="18" charset="2"/>
              </a:rPr>
              <a:t>[4] = 11,   </a:t>
            </a:r>
            <a:r>
              <a:rPr lang="en-US" altLang="zh-CN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dirty="0">
                <a:latin typeface="Calibri Regular"/>
                <a:sym typeface="Symbol" pitchFamily="18" charset="2"/>
              </a:rPr>
              <a:t>[4] = 1</a:t>
            </a:r>
          </a:p>
          <a:p>
            <a:pPr marL="812800" indent="-812800">
              <a:lnSpc>
                <a:spcPct val="100000"/>
              </a:lnSpc>
              <a:spcAft>
                <a:spcPts val="0"/>
              </a:spcAft>
              <a:buFont typeface="Arial" charset="0"/>
              <a:buNone/>
            </a:pPr>
            <a:r>
              <a:rPr lang="en-US" altLang="zh-CN" i="1" dirty="0">
                <a:latin typeface="Calibri Regular"/>
                <a:sym typeface="Symbol" pitchFamily="18" charset="2"/>
              </a:rPr>
              <a:t>W</a:t>
            </a:r>
            <a:r>
              <a:rPr lang="en-US" altLang="zh-CN" dirty="0">
                <a:latin typeface="Calibri Regular"/>
                <a:sym typeface="Symbol" pitchFamily="18" charset="2"/>
              </a:rPr>
              <a:t>[5] = 15,   </a:t>
            </a:r>
            <a:r>
              <a:rPr lang="en-US" altLang="zh-CN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dirty="0">
                <a:latin typeface="Calibri Regular"/>
                <a:sym typeface="Symbol" pitchFamily="18" charset="2"/>
              </a:rPr>
              <a:t>[5] = 1</a:t>
            </a:r>
          </a:p>
          <a:p>
            <a:endParaRPr 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C245034-0973-48BD-8ACB-DB81315C48D3}"/>
              </a:ext>
            </a:extLst>
          </p:cNvPr>
          <p:cNvSpPr txBox="1"/>
          <p:nvPr/>
        </p:nvSpPr>
        <p:spPr>
          <a:xfrm>
            <a:off x="4160520" y="563241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indent="-812800">
              <a:lnSpc>
                <a:spcPct val="100000"/>
              </a:lnSpc>
              <a:spcAft>
                <a:spcPts val="0"/>
              </a:spcAft>
            </a:pPr>
            <a:r>
              <a:rPr lang="en-US" altLang="zh-CN" dirty="0">
                <a:latin typeface="Calibri Regular"/>
                <a:sym typeface="Symbol" pitchFamily="18" charset="2"/>
              </a:rPr>
              <a:t>Example:  </a:t>
            </a:r>
            <a:br>
              <a:rPr lang="en-US" altLang="zh-CN" dirty="0">
                <a:latin typeface="Calibri Regular"/>
                <a:sym typeface="Symbol" pitchFamily="18" charset="2"/>
              </a:rPr>
            </a:br>
            <a:r>
              <a:rPr lang="en-US" altLang="zh-CN" dirty="0">
                <a:latin typeface="Calibri Regular"/>
                <a:sym typeface="Symbol" pitchFamily="18" charset="2"/>
              </a:rPr>
              <a:t>for </a:t>
            </a:r>
            <a:r>
              <a:rPr lang="en-US" altLang="zh-CN" i="1" dirty="0">
                <a:latin typeface="Calibri Regular"/>
                <a:sym typeface="Symbol" pitchFamily="18" charset="2"/>
              </a:rPr>
              <a:t>A</a:t>
            </a:r>
            <a:r>
              <a:rPr lang="en-US" altLang="zh-CN" dirty="0">
                <a:latin typeface="Calibri Regular"/>
                <a:sym typeface="Symbol" pitchFamily="18" charset="2"/>
              </a:rPr>
              <a:t>= 1, 8, 6, 3, 7, </a:t>
            </a:r>
            <a:br>
              <a:rPr lang="en-US" altLang="zh-CN" dirty="0">
                <a:latin typeface="Calibri Regular"/>
                <a:sym typeface="Symbol" pitchFamily="18" charset="2"/>
              </a:rPr>
            </a:br>
            <a:r>
              <a:rPr lang="en-US" altLang="zh-CN" dirty="0">
                <a:latin typeface="Calibri Regular"/>
                <a:sym typeface="Symbol" pitchFamily="18" charset="2"/>
              </a:rPr>
              <a:t>we have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85030-7388-3249-9261-2427E2C00128}"/>
              </a:ext>
            </a:extLst>
          </p:cNvPr>
          <p:cNvSpPr txBox="1"/>
          <p:nvPr/>
        </p:nvSpPr>
        <p:spPr>
          <a:xfrm>
            <a:off x="214374" y="5674254"/>
            <a:ext cx="2581154" cy="25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ts val="1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</a:pPr>
            <a:r>
              <a:rPr lang="en-US" altLang="zh-CN" sz="2000" kern="0" dirty="0">
                <a:solidFill>
                  <a:srgbClr val="777777"/>
                </a:solidFill>
                <a:latin typeface="Calibri Regular"/>
                <a:sym typeface="Symbol" pitchFamily="18" charset="2"/>
              </a:rPr>
              <a:t>Cost: (</a:t>
            </a:r>
            <a:r>
              <a:rPr lang="en-US" altLang="zh-CN" sz="2000" i="1" kern="0" dirty="0">
                <a:solidFill>
                  <a:srgbClr val="777777"/>
                </a:solidFill>
                <a:latin typeface="Calibri Regular"/>
                <a:sym typeface="Symbol" pitchFamily="18" charset="2"/>
              </a:rPr>
              <a:t>n</a:t>
            </a:r>
            <a:r>
              <a:rPr lang="en-US" altLang="zh-CN" sz="2000" kern="0" dirty="0">
                <a:solidFill>
                  <a:srgbClr val="777777"/>
                </a:solidFill>
                <a:latin typeface="Calibri Regular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32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152399"/>
            <a:ext cx="9144000" cy="457200"/>
          </a:xfrm>
        </p:spPr>
        <p:txBody>
          <a:bodyPr/>
          <a:lstStyle/>
          <a:p>
            <a:r>
              <a:rPr lang="en-US" sz="2400" dirty="0"/>
              <a:t>Solution </a:t>
            </a:r>
            <a:r>
              <a:rPr lang="en-US" sz="2400" dirty="0" smtClean="0"/>
              <a:t>3: </a:t>
            </a:r>
            <a:r>
              <a:rPr lang="en-US" sz="2400" dirty="0"/>
              <a:t>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29" y="815339"/>
            <a:ext cx="3193624" cy="2735581"/>
          </a:xfrm>
          <a:solidFill>
            <a:srgbClr val="C00000">
              <a:alpha val="14000"/>
            </a:srgbClr>
          </a:solidFill>
        </p:spPr>
        <p:txBody>
          <a:bodyPr/>
          <a:lstStyle/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en-US" altLang="zh-CN" i="1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 = </a:t>
            </a:r>
            <a:r>
              <a:rPr lang="en-US" altLang="zh-CN" i="1" dirty="0">
                <a:sym typeface="Symbol" pitchFamily="18" charset="2"/>
              </a:rPr>
              <a:t>n</a:t>
            </a:r>
            <a:endParaRPr lang="en-US" altLang="zh-CN" dirty="0">
              <a:sym typeface="Symbol" pitchFamily="18" charset="2"/>
            </a:endParaRP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en-US" altLang="zh-CN" dirty="0">
                <a:sym typeface="Symbol" pitchFamily="18" charset="2"/>
              </a:rPr>
              <a:t>while </a:t>
            </a:r>
            <a:r>
              <a:rPr lang="en-US" altLang="zh-CN" i="1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 &gt; 0</a:t>
            </a: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en-US" altLang="zh-CN" dirty="0">
                <a:sym typeface="Symbol" pitchFamily="18" charset="2"/>
              </a:rPr>
              <a:t>	if </a:t>
            </a:r>
            <a:r>
              <a:rPr lang="en-US" altLang="zh-CN" i="1" dirty="0">
                <a:sym typeface="Symbol" pitchFamily="18" charset="2"/>
              </a:rPr>
              <a:t>b</a:t>
            </a:r>
            <a:r>
              <a:rPr lang="en-US" altLang="zh-CN" dirty="0">
                <a:sym typeface="Symbol" pitchFamily="18" charset="2"/>
              </a:rPr>
              <a:t>[</a:t>
            </a:r>
            <a:r>
              <a:rPr lang="en-US" altLang="zh-CN" i="1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] is true</a:t>
            </a: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en-US" altLang="zh-CN" dirty="0">
                <a:sym typeface="Symbol" pitchFamily="18" charset="2"/>
              </a:rPr>
              <a:t>			Output </a:t>
            </a:r>
            <a:r>
              <a:rPr lang="en-US" altLang="zh-CN" i="1" dirty="0" err="1">
                <a:sym typeface="Symbol" pitchFamily="18" charset="2"/>
              </a:rPr>
              <a:t>a</a:t>
            </a:r>
            <a:r>
              <a:rPr lang="en-US" altLang="zh-CN" i="1" baseline="-25000" dirty="0" err="1">
                <a:sym typeface="Symbol" pitchFamily="18" charset="2"/>
              </a:rPr>
              <a:t>i</a:t>
            </a:r>
            <a:endParaRPr lang="en-US" altLang="zh-CN" baseline="-25000" dirty="0">
              <a:sym typeface="Symbol" pitchFamily="18" charset="2"/>
            </a:endParaRP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en-US" altLang="zh-CN" dirty="0">
                <a:sym typeface="Symbol" pitchFamily="18" charset="2"/>
              </a:rPr>
              <a:t>			</a:t>
            </a:r>
            <a:r>
              <a:rPr lang="en-US" altLang="zh-CN" i="1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 = </a:t>
            </a:r>
            <a:r>
              <a:rPr lang="en-US" altLang="zh-CN" i="1" dirty="0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−2</a:t>
            </a: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en-US" altLang="zh-CN" dirty="0">
                <a:sym typeface="Symbol" pitchFamily="18" charset="2"/>
              </a:rPr>
              <a:t>		else</a:t>
            </a: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en-US" altLang="zh-CN" dirty="0">
                <a:sym typeface="Symbol" pitchFamily="18" charset="2"/>
              </a:rPr>
              <a:t>			</a:t>
            </a:r>
            <a:r>
              <a:rPr lang="en-US" altLang="zh-CN" i="1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 = </a:t>
            </a:r>
            <a:r>
              <a:rPr lang="en-US" altLang="zh-CN" i="1" dirty="0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−1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15</a:t>
            </a:fld>
            <a:endParaRPr lang="en-US" altLang="en-US" sz="2000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DEEB4BE-DEB9-4FB2-A863-3B7DBEC7F35E}"/>
              </a:ext>
            </a:extLst>
          </p:cNvPr>
          <p:cNvSpPr txBox="1"/>
          <p:nvPr/>
        </p:nvSpPr>
        <p:spPr>
          <a:xfrm>
            <a:off x="6015990" y="2014913"/>
            <a:ext cx="276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812800" indent="-812800">
              <a:lnSpc>
                <a:spcPct val="100000"/>
              </a:lnSpc>
              <a:spcAft>
                <a:spcPts val="0"/>
              </a:spcAft>
              <a:buFont typeface="Arial" charset="0"/>
              <a:buNone/>
            </a:pPr>
            <a:r>
              <a:rPr lang="en-US" altLang="zh-CN" i="1" dirty="0">
                <a:latin typeface="Calibri Regular"/>
                <a:sym typeface="Symbol" pitchFamily="18" charset="2"/>
              </a:rPr>
              <a:t>W</a:t>
            </a:r>
            <a:r>
              <a:rPr lang="en-US" altLang="zh-CN" dirty="0">
                <a:latin typeface="Calibri Regular"/>
                <a:sym typeface="Symbol" pitchFamily="18" charset="2"/>
              </a:rPr>
              <a:t>[1] = 1, 	  </a:t>
            </a:r>
            <a:r>
              <a:rPr lang="en-US" altLang="zh-CN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dirty="0">
                <a:latin typeface="Calibri Regular"/>
                <a:sym typeface="Symbol" pitchFamily="18" charset="2"/>
              </a:rPr>
              <a:t>[1] = 1</a:t>
            </a:r>
          </a:p>
          <a:p>
            <a:pPr marL="812800" indent="-812800">
              <a:lnSpc>
                <a:spcPct val="100000"/>
              </a:lnSpc>
              <a:spcAft>
                <a:spcPts val="0"/>
              </a:spcAft>
              <a:buFont typeface="Arial" charset="0"/>
              <a:buNone/>
            </a:pPr>
            <a:r>
              <a:rPr lang="en-US" altLang="zh-CN" i="1" dirty="0">
                <a:latin typeface="Calibri Regular"/>
                <a:sym typeface="Symbol" pitchFamily="18" charset="2"/>
              </a:rPr>
              <a:t>W</a:t>
            </a:r>
            <a:r>
              <a:rPr lang="en-US" altLang="zh-CN" dirty="0">
                <a:latin typeface="Calibri Regular"/>
                <a:sym typeface="Symbol" pitchFamily="18" charset="2"/>
              </a:rPr>
              <a:t>[2] = 8,	  </a:t>
            </a:r>
            <a:r>
              <a:rPr lang="en-US" altLang="zh-CN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dirty="0">
                <a:latin typeface="Calibri Regular"/>
                <a:sym typeface="Symbol" pitchFamily="18" charset="2"/>
              </a:rPr>
              <a:t>[2] = 1</a:t>
            </a:r>
          </a:p>
          <a:p>
            <a:pPr marL="812800" indent="-812800">
              <a:lnSpc>
                <a:spcPct val="100000"/>
              </a:lnSpc>
              <a:spcAft>
                <a:spcPts val="0"/>
              </a:spcAft>
              <a:buFont typeface="Arial" charset="0"/>
              <a:buNone/>
            </a:pPr>
            <a:r>
              <a:rPr lang="en-US" altLang="zh-CN" i="1" dirty="0">
                <a:latin typeface="Calibri Regular"/>
                <a:sym typeface="Symbol" pitchFamily="18" charset="2"/>
              </a:rPr>
              <a:t>W</a:t>
            </a:r>
            <a:r>
              <a:rPr lang="en-US" altLang="zh-CN" dirty="0">
                <a:latin typeface="Calibri Regular"/>
                <a:sym typeface="Symbol" pitchFamily="18" charset="2"/>
              </a:rPr>
              <a:t>[3] = 8,   </a:t>
            </a:r>
            <a:r>
              <a:rPr lang="en-US" altLang="zh-CN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dirty="0">
                <a:latin typeface="Calibri Regular"/>
                <a:sym typeface="Symbol" pitchFamily="18" charset="2"/>
              </a:rPr>
              <a:t>[3] = 0</a:t>
            </a:r>
          </a:p>
          <a:p>
            <a:pPr marL="812800" indent="-812800">
              <a:lnSpc>
                <a:spcPct val="100000"/>
              </a:lnSpc>
              <a:spcAft>
                <a:spcPts val="0"/>
              </a:spcAft>
              <a:buFont typeface="Arial" charset="0"/>
              <a:buNone/>
            </a:pPr>
            <a:r>
              <a:rPr lang="en-US" altLang="zh-CN" i="1" dirty="0">
                <a:latin typeface="Calibri Regular"/>
                <a:sym typeface="Symbol" pitchFamily="18" charset="2"/>
              </a:rPr>
              <a:t>W</a:t>
            </a:r>
            <a:r>
              <a:rPr lang="en-US" altLang="zh-CN" dirty="0">
                <a:latin typeface="Calibri Regular"/>
                <a:sym typeface="Symbol" pitchFamily="18" charset="2"/>
              </a:rPr>
              <a:t>[4] = 11, </a:t>
            </a:r>
            <a:r>
              <a:rPr lang="en-US" altLang="zh-CN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dirty="0">
                <a:latin typeface="Calibri Regular"/>
                <a:sym typeface="Symbol" pitchFamily="18" charset="2"/>
              </a:rPr>
              <a:t>[4] = 1</a:t>
            </a:r>
          </a:p>
          <a:p>
            <a:pPr marL="812800" indent="-812800">
              <a:lnSpc>
                <a:spcPct val="100000"/>
              </a:lnSpc>
              <a:spcAft>
                <a:spcPts val="0"/>
              </a:spcAft>
              <a:buFont typeface="Arial" charset="0"/>
              <a:buNone/>
            </a:pPr>
            <a:r>
              <a:rPr lang="en-US" altLang="zh-CN" i="1" dirty="0">
                <a:latin typeface="Calibri Regular"/>
                <a:sym typeface="Symbol" pitchFamily="18" charset="2"/>
              </a:rPr>
              <a:t>W</a:t>
            </a:r>
            <a:r>
              <a:rPr lang="en-US" altLang="zh-CN" dirty="0">
                <a:latin typeface="Calibri Regular"/>
                <a:sym typeface="Symbol" pitchFamily="18" charset="2"/>
              </a:rPr>
              <a:t>[5] = 15, </a:t>
            </a:r>
            <a:r>
              <a:rPr lang="en-US" altLang="zh-CN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dirty="0">
                <a:latin typeface="Calibri Regular"/>
                <a:sym typeface="Symbol" pitchFamily="18" charset="2"/>
              </a:rPr>
              <a:t>[5] = 1</a:t>
            </a:r>
          </a:p>
          <a:p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32F79-CA48-42B8-BF8E-1681FDC81A97}"/>
              </a:ext>
            </a:extLst>
          </p:cNvPr>
          <p:cNvSpPr txBox="1"/>
          <p:nvPr/>
        </p:nvSpPr>
        <p:spPr>
          <a:xfrm>
            <a:off x="381000" y="3909060"/>
            <a:ext cx="8397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>
                <a:latin typeface="Calibri Regular"/>
                <a:sym typeface="Symbol" pitchFamily="18" charset="2"/>
              </a:rPr>
              <a:t>Example:  for </a:t>
            </a:r>
            <a:r>
              <a:rPr lang="en-US" altLang="zh-CN" sz="2000" i="1" dirty="0">
                <a:latin typeface="Calibri Regular"/>
                <a:sym typeface="Symbol" pitchFamily="18" charset="2"/>
              </a:rPr>
              <a:t>A</a:t>
            </a:r>
            <a:r>
              <a:rPr lang="en-US" altLang="zh-CN" sz="2000" dirty="0">
                <a:latin typeface="Calibri Regular"/>
                <a:sym typeface="Symbol" pitchFamily="18" charset="2"/>
              </a:rPr>
              <a:t>= 1, 8, 6, 3, 7, we have</a:t>
            </a: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endParaRPr lang="en-US" altLang="zh-CN" sz="2000" dirty="0">
              <a:latin typeface="Calibri Regular"/>
              <a:sym typeface="Symbol" pitchFamily="18" charset="2"/>
            </a:endParaRP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en-US" altLang="zh-CN" sz="2000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sz="2000" dirty="0">
                <a:latin typeface="Calibri Regular"/>
                <a:sym typeface="Symbol" pitchFamily="18" charset="2"/>
              </a:rPr>
              <a:t>[5] = 1; therefore, 	we print </a:t>
            </a:r>
            <a:r>
              <a:rPr lang="en-US" altLang="zh-CN" sz="2000" i="1" dirty="0">
                <a:solidFill>
                  <a:srgbClr val="FF0000"/>
                </a:solidFill>
                <a:latin typeface="Calibri Regular"/>
                <a:sym typeface="Symbol" pitchFamily="18" charset="2"/>
              </a:rPr>
              <a:t>a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libri Regular"/>
                <a:sym typeface="Symbol" pitchFamily="18" charset="2"/>
              </a:rPr>
              <a:t>5 </a:t>
            </a:r>
            <a:r>
              <a:rPr lang="en-US" altLang="zh-CN" sz="2000" dirty="0">
                <a:solidFill>
                  <a:srgbClr val="FF0000"/>
                </a:solidFill>
                <a:latin typeface="Calibri Regular"/>
                <a:sym typeface="Symbol" pitchFamily="18" charset="2"/>
              </a:rPr>
              <a:t>= 7</a:t>
            </a:r>
            <a:r>
              <a:rPr lang="en-US" altLang="zh-CN" sz="2000" dirty="0">
                <a:latin typeface="Calibri Regular"/>
                <a:sym typeface="Symbol" pitchFamily="18" charset="2"/>
              </a:rPr>
              <a:t> 			and set </a:t>
            </a:r>
            <a:r>
              <a:rPr lang="en-US" altLang="zh-CN" sz="2000" i="1" dirty="0" err="1">
                <a:latin typeface="Calibri Regular"/>
                <a:sym typeface="Symbol" pitchFamily="18" charset="2"/>
              </a:rPr>
              <a:t>i</a:t>
            </a:r>
            <a:r>
              <a:rPr lang="en-US" altLang="zh-CN" sz="2000" dirty="0">
                <a:latin typeface="Calibri Regular"/>
                <a:sym typeface="Symbol" pitchFamily="18" charset="2"/>
              </a:rPr>
              <a:t>=3</a:t>
            </a: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en-US" altLang="zh-CN" sz="2000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sz="2000" dirty="0">
                <a:latin typeface="Calibri Regular"/>
                <a:sym typeface="Symbol" pitchFamily="18" charset="2"/>
              </a:rPr>
              <a:t>[3] = 0; therefore, 					we set </a:t>
            </a:r>
            <a:r>
              <a:rPr lang="en-US" altLang="zh-CN" sz="2000" i="1" dirty="0" err="1">
                <a:latin typeface="Calibri Regular"/>
                <a:sym typeface="Symbol" pitchFamily="18" charset="2"/>
              </a:rPr>
              <a:t>i</a:t>
            </a:r>
            <a:r>
              <a:rPr lang="en-US" altLang="zh-CN" sz="2000" dirty="0">
                <a:latin typeface="Calibri Regular"/>
                <a:sym typeface="Symbol" pitchFamily="18" charset="2"/>
              </a:rPr>
              <a:t>=2</a:t>
            </a: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en-US" altLang="zh-CN" sz="2000" i="1" dirty="0">
                <a:latin typeface="Calibri Regular"/>
                <a:sym typeface="Symbol" pitchFamily="18" charset="2"/>
              </a:rPr>
              <a:t>b</a:t>
            </a:r>
            <a:r>
              <a:rPr lang="en-US" altLang="zh-CN" sz="2000" dirty="0">
                <a:latin typeface="Calibri Regular"/>
                <a:sym typeface="Symbol" pitchFamily="18" charset="2"/>
              </a:rPr>
              <a:t>[2] = 1; therefore, 	we print </a:t>
            </a:r>
            <a:r>
              <a:rPr lang="en-US" altLang="zh-CN" sz="2000" i="1" dirty="0">
                <a:solidFill>
                  <a:srgbClr val="FF0000"/>
                </a:solidFill>
                <a:latin typeface="Calibri Regular"/>
                <a:sym typeface="Symbol" pitchFamily="18" charset="2"/>
              </a:rPr>
              <a:t>a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libri Regular"/>
                <a:sym typeface="Symbol" pitchFamily="18" charset="2"/>
              </a:rPr>
              <a:t>2 </a:t>
            </a:r>
            <a:r>
              <a:rPr lang="en-US" altLang="zh-CN" sz="2000" dirty="0">
                <a:solidFill>
                  <a:srgbClr val="FF0000"/>
                </a:solidFill>
                <a:latin typeface="Calibri Regular"/>
                <a:sym typeface="Symbol" pitchFamily="18" charset="2"/>
              </a:rPr>
              <a:t>= 8</a:t>
            </a:r>
            <a:r>
              <a:rPr lang="en-US" altLang="zh-CN" sz="2000" dirty="0">
                <a:latin typeface="Calibri Regular"/>
                <a:sym typeface="Symbol" pitchFamily="18" charset="2"/>
              </a:rPr>
              <a:t> 			and set </a:t>
            </a:r>
            <a:r>
              <a:rPr lang="en-US" altLang="zh-CN" sz="2000" i="1" dirty="0" err="1">
                <a:latin typeface="Calibri Regular"/>
                <a:sym typeface="Symbol" pitchFamily="18" charset="2"/>
              </a:rPr>
              <a:t>i</a:t>
            </a:r>
            <a:r>
              <a:rPr lang="en-US" altLang="zh-CN" sz="2000" dirty="0">
                <a:latin typeface="Calibri Regular"/>
                <a:sym typeface="Symbol" pitchFamily="18" charset="2"/>
              </a:rPr>
              <a:t>=0</a:t>
            </a:r>
            <a:endParaRPr lang="zh-Hans-HK" altLang="en-US" sz="2000" dirty="0">
              <a:latin typeface="Calibr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94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E6735-A599-4D39-81F8-A4D3334C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650C2-5671-465D-899C-26F96972C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129" y="2030869"/>
                <a:ext cx="8039100" cy="3166164"/>
              </a:xfrm>
            </p:spPr>
            <p:txBody>
              <a:bodyPr/>
              <a:lstStyle/>
              <a:p>
                <a:r>
                  <a:rPr lang="en-US" altLang="zh-CN" dirty="0"/>
                  <a:t>Give 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 dynamic programming algorithm to find the longest monotonically increasing subsequence of a sequence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numbers, </a:t>
                </a:r>
                <a:r>
                  <a:rPr lang="en-US" altLang="zh-CN" dirty="0" err="1"/>
                  <a:t>i.e</a:t>
                </a:r>
                <a:r>
                  <a:rPr lang="en-US" altLang="zh-CN" dirty="0"/>
                  <a:t>, each successive number in the subsequence is greater than or equal to its predecessor.</a:t>
                </a:r>
              </a:p>
              <a:p>
                <a:r>
                  <a:rPr lang="en-US" altLang="zh-CN" dirty="0"/>
                  <a:t>For example, if the input sequence is </a:t>
                </a: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the output should be either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⟨5,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45⟩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⟨5,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45⟩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650C2-5671-465D-899C-26F96972C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129" y="2030869"/>
                <a:ext cx="8039100" cy="3166164"/>
              </a:xfrm>
              <a:blipFill>
                <a:blip r:embed="rId2"/>
                <a:stretch>
                  <a:fillRect l="-986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42F20-5E3D-4BE6-8313-DF596072D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7236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9EBB1-E26F-4693-83B3-106C6D7D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9815-B8FA-4F6A-AFF4-5E1BF3C6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6720"/>
            <a:ext cx="7848600" cy="1178773"/>
          </a:xfrm>
        </p:spPr>
        <p:txBody>
          <a:bodyPr/>
          <a:lstStyle/>
          <a:p>
            <a:r>
              <a:rPr lang="en-US" altLang="zh-CN" dirty="0"/>
              <a:t>We first give an algorithm which finds the </a:t>
            </a:r>
            <a:r>
              <a:rPr lang="en-US" altLang="zh-CN" b="1" dirty="0"/>
              <a:t>length</a:t>
            </a:r>
            <a:r>
              <a:rPr lang="en-US" altLang="zh-CN" dirty="0"/>
              <a:t> of the longest increasing subsequence; later, we will modify it to report a subsequence with this length.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1FDD4-1F77-4862-B770-FBC17F3703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2577040"/>
                <a:ext cx="7848600" cy="1735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kern="0" dirty="0"/>
                  <a:t>denote the prefix of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kern="0" dirty="0"/>
                  <a:t> consisting of the first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kern="0" dirty="0"/>
                  <a:t> items.</a:t>
                </a:r>
              </a:p>
              <a:p>
                <a:r>
                  <a:rPr lang="en-US" altLang="zh-CN" kern="0" dirty="0"/>
                  <a:t>Define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kern="0" dirty="0"/>
                  <a:t> to be the length of the longest increasing subsequence that </a:t>
                </a:r>
                <a:r>
                  <a:rPr lang="en-US" altLang="zh-CN" b="1" kern="0" dirty="0"/>
                  <a:t>ends</a:t>
                </a:r>
                <a:r>
                  <a:rPr lang="en-US" altLang="zh-CN" kern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/>
                  <a:t>.</a:t>
                </a:r>
              </a:p>
              <a:p>
                <a:endParaRPr lang="en-US" altLang="zh-CN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77040"/>
                <a:ext cx="7848600" cy="1735774"/>
              </a:xfrm>
              <a:prstGeom prst="rect">
                <a:avLst/>
              </a:prstGeom>
              <a:blipFill>
                <a:blip r:embed="rId2"/>
                <a:stretch>
                  <a:fillRect l="-1009" t="-24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4586922"/>
                <a:ext cx="7848600" cy="1746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It is clear that the length of the longest increasing subsequence in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kern="0" dirty="0"/>
                  <a:t> is given by</a:t>
                </a:r>
              </a:p>
              <a:p>
                <a:endParaRPr lang="en-US" altLang="zh-CN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altLang="zh-CN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586922"/>
                <a:ext cx="7848600" cy="1746146"/>
              </a:xfrm>
              <a:prstGeom prst="rect">
                <a:avLst/>
              </a:prstGeom>
              <a:blipFill>
                <a:blip r:embed="rId3"/>
                <a:stretch>
                  <a:fillRect l="-1009" t="-20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0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9EBB1-E26F-4693-83B3-106C6D7D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986" y="831292"/>
                <a:ext cx="9372365" cy="14884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is the length of the longest increasing subsequence </a:t>
                </a:r>
                <a:r>
                  <a:rPr lang="en-US" altLang="zh-CN" b="1" dirty="0"/>
                  <a:t>that ends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longest increasing subsequence </a:t>
                </a:r>
                <a:r>
                  <a:rPr lang="en-US" altLang="zh-CN" b="1" dirty="0"/>
                  <a:t>that ends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 has form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dirty="0"/>
                  <a:t> </a:t>
                </a:r>
                <a:br>
                  <a:rPr lang="en-US" altLang="zh-CN" dirty="0"/>
                </a:b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 is the longest increasing subsequence </a:t>
                </a:r>
                <a:r>
                  <a:rPr lang="en-US" altLang="zh-CN" b="1" dirty="0"/>
                  <a:t>that ends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br>
                  <a:rPr lang="en-US" altLang="zh-CN" dirty="0"/>
                </a:br>
                <a:r>
                  <a:rPr lang="en-US" altLang="zh-CN" dirty="0"/>
                  <a:t>     for some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986" y="831292"/>
                <a:ext cx="9372365" cy="1488461"/>
              </a:xfrm>
              <a:blipFill>
                <a:blip r:embed="rId2"/>
                <a:stretch>
                  <a:fillRect l="-846" t="-2449" b="-14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1FDD4-1F77-4862-B770-FBC17F3703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8276" y="4894711"/>
                <a:ext cx="6944014" cy="16092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=1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a:rPr lang="en-US" altLang="zh-CN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eqArr>
                                        <m:eqArrPr>
                                          <m:ctrlP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+1    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cases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276" y="4894711"/>
                <a:ext cx="6944014" cy="1609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5986" y="2505408"/>
                <a:ext cx="8669436" cy="1701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C00000"/>
                    </a:solidFill>
                  </a:rPr>
                  <a:t>If sequence has only one item or all items are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answer must be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altLang="zh-CN" kern="0" dirty="0">
                    <a:solidFill>
                      <a:srgbClr val="C00000"/>
                    </a:solidFill>
                  </a:rPr>
                  <a:t>Otherwise length of the longest increasing subsequence </a:t>
                </a:r>
                <a:r>
                  <a:rPr lang="en-US" altLang="zh-CN" b="1" kern="0" dirty="0">
                    <a:solidFill>
                      <a:srgbClr val="C00000"/>
                    </a:solidFill>
                  </a:rPr>
                  <a:t>ending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the length of the longest increasing subsequence ending at a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to the left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is no greater than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986" y="2505408"/>
                <a:ext cx="8669436" cy="1701634"/>
              </a:xfrm>
              <a:prstGeom prst="rect">
                <a:avLst/>
              </a:prstGeom>
              <a:blipFill>
                <a:blip r:embed="rId4"/>
                <a:stretch>
                  <a:fillRect l="-914" t="-2509" r="-633" b="-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5986" y="4207042"/>
            <a:ext cx="7812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</a:pPr>
            <a:r>
              <a:rPr lang="en-US" altLang="zh-CN" sz="2200" kern="0" dirty="0">
                <a:solidFill>
                  <a:srgbClr val="000000"/>
                </a:solidFill>
                <a:latin typeface="Calibri" panose="020F0502020204030204" pitchFamily="34" charset="0"/>
              </a:rPr>
              <a:t>This yields the following recurrence relation:</a:t>
            </a:r>
          </a:p>
        </p:txBody>
      </p:sp>
    </p:spTree>
    <p:extLst>
      <p:ext uri="{BB962C8B-B14F-4D97-AF65-F5344CB8AC3E}">
        <p14:creationId xmlns:p14="http://schemas.microsoft.com/office/powerpoint/2010/main" val="17772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9EBB1-E26F-4693-83B3-106C6D7D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819" y="2903687"/>
                <a:ext cx="8669436" cy="2907833"/>
              </a:xfrm>
            </p:spPr>
            <p:txBody>
              <a:bodyPr/>
              <a:lstStyle/>
              <a:p>
                <a:endParaRPr lang="en-US" altLang="zh-CN" dirty="0"/>
              </a:p>
              <a:p>
                <a:r>
                  <a:rPr lang="en-US" altLang="zh-CN" dirty="0"/>
                  <a:t>We do not write the pseudocode but just note that we store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's in an array whose entries are computed in order of increasing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. </a:t>
                </a:r>
              </a:p>
              <a:p>
                <a:r>
                  <a:rPr lang="en-US" altLang="zh-CN" dirty="0"/>
                  <a:t>After computing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array we run through all the entries to find the maximum value.</a:t>
                </a:r>
              </a:p>
              <a:p>
                <a:r>
                  <a:rPr lang="en-US" altLang="zh-CN" dirty="0"/>
                  <a:t> This is the length of the longest increasing subsequence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For every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it takes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=&gt; the running time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819" y="2903687"/>
                <a:ext cx="8669436" cy="2907833"/>
              </a:xfrm>
              <a:blipFill>
                <a:blip r:embed="rId2"/>
                <a:stretch>
                  <a:fillRect l="-914" b="-50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1FDD4-1F77-4862-B770-FBC17F3703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27835" y="904317"/>
                <a:ext cx="6944014" cy="16092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=1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a:rPr lang="en-US" altLang="zh-CN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eqArr>
                                        <m:eqArrPr>
                                          <m:ctrlP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+1    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cases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7835" y="904317"/>
                <a:ext cx="6944014" cy="1609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90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9EBB1-E26F-4693-83B3-106C6D7D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869" y="2736146"/>
                <a:ext cx="8669436" cy="1630582"/>
              </a:xfrm>
            </p:spPr>
            <p:txBody>
              <a:bodyPr/>
              <a:lstStyle/>
              <a:p>
                <a:r>
                  <a:rPr lang="en-US" altLang="zh-CN" dirty="0"/>
                  <a:t>To report the optimal subsequence, we need to store for each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not only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 but also the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which achieves the maximum in the recurrence relation.</a:t>
                </a:r>
              </a:p>
              <a:p>
                <a:r>
                  <a:rPr lang="en-US" altLang="zh-CN" dirty="0"/>
                  <a:t>Denote this by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 Then we can trace the solution as follows: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69" y="2736146"/>
                <a:ext cx="8669436" cy="1630582"/>
              </a:xfrm>
              <a:blipFill>
                <a:blip r:embed="rId2"/>
                <a:stretch>
                  <a:fillRect l="-914" t="-2622" b="-4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1FDD4-1F77-4862-B770-FBC17F3703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27835" y="904317"/>
                <a:ext cx="6944014" cy="16092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 kern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kern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=1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a:rPr lang="en-US" altLang="zh-CN" b="0" i="0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kern="0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eqArr>
                                        <m:eqArrPr>
                                          <m:ctrlP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 kern="0" smtClean="0">
                                              <a:solidFill>
                                                <a:srgbClr val="00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kern="0" smtClean="0">
                                                  <a:solidFill>
                                                    <a:srgbClr val="0033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kern="0" smtClean="0">
                                          <a:solidFill>
                                            <a:srgbClr val="00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altLang="zh-CN" i="1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+1    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cases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kern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7835" y="904317"/>
                <a:ext cx="6944014" cy="1609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7282" y="4368856"/>
                <a:ext cx="8669436" cy="22228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C00000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. </a:t>
                </a:r>
                <a:br>
                  <a:rPr lang="en-US" altLang="zh-CN" kern="0" dirty="0">
                    <a:solidFill>
                      <a:srgbClr val="C00000"/>
                    </a:solidFill>
                  </a:rPr>
                </a:br>
                <a:r>
                  <a:rPr lang="en-US" altLang="zh-CN" kern="0" dirty="0">
                    <a:solidFill>
                      <a:srgbClr val="C00000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is the last item in the optimal subsequence. </a:t>
                </a:r>
                <a:br>
                  <a:rPr lang="en-US" altLang="zh-CN" kern="0" dirty="0">
                    <a:solidFill>
                      <a:srgbClr val="C00000"/>
                    </a:solidFill>
                  </a:rPr>
                </a:br>
                <a:r>
                  <a:rPr lang="en-US" altLang="zh-CN" kern="0" dirty="0">
                    <a:solidFill>
                      <a:srgbClr val="C00000"/>
                    </a:solidFill>
                  </a:rPr>
                  <a:t>The 2</a:t>
                </a:r>
                <a:r>
                  <a:rPr lang="en-US" altLang="zh-CN" kern="0" baseline="30000" dirty="0">
                    <a:solidFill>
                      <a:srgbClr val="C00000"/>
                    </a:solidFill>
                  </a:rPr>
                  <a:t>nd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 to last item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, the 3</a:t>
                </a:r>
                <a:r>
                  <a:rPr lang="en-US" altLang="zh-CN" kern="0" baseline="30000" dirty="0">
                    <a:solidFill>
                      <a:srgbClr val="C00000"/>
                    </a:solidFill>
                  </a:rPr>
                  <a:t>rd</a:t>
                </a:r>
                <a:r>
                  <a:rPr lang="en-US" altLang="zh-CN" kern="0" dirty="0">
                    <a:solidFill>
                      <a:srgbClr val="C00000"/>
                    </a:solidFill>
                  </a:rPr>
                  <a:t>  to last item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and so on until we have found all the items of the optimal subsequence.</a:t>
                </a:r>
              </a:p>
              <a:p>
                <a:r>
                  <a:rPr lang="en-US" altLang="zh-CN" kern="0" dirty="0">
                    <a:solidFill>
                      <a:srgbClr val="C00000"/>
                    </a:solidFill>
                  </a:rPr>
                  <a:t>Running time of adding this step is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so entire algorithm is still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kern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74E9815-B8FA-4F6A-AFF4-5E1BF3C6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282" y="4368856"/>
                <a:ext cx="8669436" cy="2222836"/>
              </a:xfrm>
              <a:prstGeom prst="rect">
                <a:avLst/>
              </a:prstGeom>
              <a:blipFill>
                <a:blip r:embed="rId4"/>
                <a:stretch>
                  <a:fillRect l="-914" t="-16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7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dirty="0" smtClean="0"/>
              <a:t>1:  </a:t>
            </a:r>
            <a:r>
              <a:rPr lang="en-US" dirty="0"/>
              <a:t>Alternative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891915"/>
          </a:xfrm>
        </p:spPr>
        <p:txBody>
          <a:bodyPr/>
          <a:lstStyle/>
          <a:p>
            <a:r>
              <a:rPr lang="en-US" dirty="0"/>
              <a:t>This problem can also be solved using the Longest Common Subsequence 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4616" y="1779280"/>
                <a:ext cx="78923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0" kern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altLang="zh-CN" sz="2200" b="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2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be the original input.</a:t>
                </a:r>
                <a:b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</a:br>
                <a: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200" b="0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2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altLang="zh-CN" sz="22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2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be the items from 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 sorted.</a:t>
                </a:r>
                <a:endParaRPr lang="en-US" sz="2200" kern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16" y="1779280"/>
                <a:ext cx="7892322" cy="769441"/>
              </a:xfrm>
              <a:prstGeom prst="rect">
                <a:avLst/>
              </a:prstGeom>
              <a:blipFill>
                <a:blip r:embed="rId2"/>
                <a:stretch>
                  <a:fillRect l="-965" t="-483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4616" y="3661953"/>
            <a:ext cx="8691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Then  LCS(X, Y) is exactly the Longest Increasing Subsequence of X (why?)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2920200"/>
                <a:ext cx="767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12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8, 12, 12, 17, 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45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20200"/>
                <a:ext cx="7679139" cy="400110"/>
              </a:xfrm>
              <a:prstGeom prst="rect">
                <a:avLst/>
              </a:prstGeom>
              <a:blipFill>
                <a:blip r:embed="rId3"/>
                <a:stretch>
                  <a:fillRect l="-826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dirty="0" smtClean="0"/>
              <a:t>1:  </a:t>
            </a:r>
            <a:r>
              <a:rPr lang="en-US" dirty="0"/>
              <a:t>Alternative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891915"/>
          </a:xfrm>
        </p:spPr>
        <p:txBody>
          <a:bodyPr/>
          <a:lstStyle/>
          <a:p>
            <a:r>
              <a:rPr lang="en-US" dirty="0"/>
              <a:t>This problem can also be solved using the Longest Common Subsequence 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616" y="4262739"/>
                <a:ext cx="8512249" cy="79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LCS(X, Y) uses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time, this new algorithm also uses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16" y="4262739"/>
                <a:ext cx="8512249" cy="799130"/>
              </a:xfrm>
              <a:prstGeom prst="rect">
                <a:avLst/>
              </a:prstGeom>
              <a:blipFill>
                <a:blip r:embed="rId3"/>
                <a:stretch>
                  <a:fillRect l="-931" t="-763" b="-15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048" y="5307054"/>
                <a:ext cx="85593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Surprisingly, there is also an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algorithm for solving the problem.  See</a:t>
                </a:r>
              </a:p>
              <a:p>
                <a:r>
                  <a:rPr lang="en-US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  <a:hlinkClick r:id="rId4"/>
                  </a:rPr>
                  <a:t>https://www.cs.princeton.edu/courses/archive/spring13/cos423/lectures/LongestIncreasingSubsequence.pdf</a:t>
                </a:r>
                <a:endParaRPr lang="en-US" dirty="0">
                  <a:solidFill>
                    <a:srgbClr val="00339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8" y="5307054"/>
                <a:ext cx="8559384" cy="1200329"/>
              </a:xfrm>
              <a:prstGeom prst="rect">
                <a:avLst/>
              </a:prstGeom>
              <a:blipFill>
                <a:blip r:embed="rId5"/>
                <a:stretch>
                  <a:fillRect l="-712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2920200"/>
                <a:ext cx="767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12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12, 12, </m:t>
                        </m:r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20200"/>
                <a:ext cx="7679139" cy="400110"/>
              </a:xfrm>
              <a:prstGeom prst="rect">
                <a:avLst/>
              </a:prstGeom>
              <a:blipFill>
                <a:blip r:embed="rId6"/>
                <a:stretch>
                  <a:fillRect l="-826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84616" y="3661953"/>
            <a:ext cx="8512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Then  LCS(X, Y) is exactly the Longest Increasing Subsequence of X (why?)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4692C6-FB16-7D4E-98C4-EB630BC35E50}"/>
                  </a:ext>
                </a:extLst>
              </p:cNvPr>
              <p:cNvSpPr txBox="1"/>
              <p:nvPr/>
            </p:nvSpPr>
            <p:spPr>
              <a:xfrm>
                <a:off x="584616" y="1779280"/>
                <a:ext cx="78923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0" kern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altLang="zh-CN" sz="2200" b="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2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be the original input.</a:t>
                </a:r>
                <a:b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</a:br>
                <a: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200" b="0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2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altLang="zh-CN" sz="22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2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be the items from 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 sorted.</a:t>
                </a:r>
                <a:endParaRPr lang="en-US" sz="2200" kern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4692C6-FB16-7D4E-98C4-EB630BC35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16" y="1779280"/>
                <a:ext cx="7892322" cy="769441"/>
              </a:xfrm>
              <a:prstGeom prst="rect">
                <a:avLst/>
              </a:prstGeom>
              <a:blipFill>
                <a:blip r:embed="rId7"/>
                <a:stretch>
                  <a:fillRect l="-965" t="-483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112F6-EED4-4CEE-81F2-01F28F98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1520B8-DDE2-458B-A4C2-3913F21B7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3000"/>
                <a:ext cx="7848600" cy="1514283"/>
              </a:xfrm>
            </p:spPr>
            <p:txBody>
              <a:bodyPr/>
              <a:lstStyle/>
              <a:p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subset sum problem </a:t>
                </a:r>
                <a:r>
                  <a:rPr lang="en-US" altLang="zh-CN" dirty="0"/>
                  <a:t>is: Given a set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positive integers,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and an integer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determine whether there is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such that the sum of the elements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dirty="0"/>
                  <a:t> is equal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1520B8-DDE2-458B-A4C2-3913F21B7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3000"/>
                <a:ext cx="7848600" cy="1514283"/>
              </a:xfrm>
              <a:blipFill>
                <a:blip r:embed="rId2"/>
                <a:stretch>
                  <a:fillRect l="-1009" t="-2823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044BF-C35D-4DE3-A8C5-0E1DDA52A7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21520B8-DDE2-458B-A4C2-3913F21B760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7700" y="3038283"/>
                <a:ext cx="7848600" cy="1656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/>
                  <a:t>For example, Let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</a:rPr>
                          <m:t>4,2,8,9</m:t>
                        </m:r>
                      </m:e>
                    </m:d>
                    <m:r>
                      <a:rPr lang="en-US" altLang="zh-CN" kern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kern="0" dirty="0">
                  <a:latin typeface="Cambria Math" panose="02040503050406030204" pitchFamily="18" charset="0"/>
                </a:endParaRPr>
              </a:p>
              <a:p>
                <a:r>
                  <a:rPr lang="en-US" altLang="zh-CN" kern="0" dirty="0">
                    <a:solidFill>
                      <a:srgbClr val="003399"/>
                    </a:solidFill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, then the answer is “yes” </a:t>
                </a:r>
                <a:br>
                  <a:rPr lang="en-US" altLang="zh-CN" kern="0" dirty="0">
                    <a:solidFill>
                      <a:srgbClr val="003399"/>
                    </a:solidFill>
                  </a:rPr>
                </a:br>
                <a:r>
                  <a:rPr lang="en-US" altLang="zh-CN" kern="0" dirty="0">
                    <a:solidFill>
                      <a:srgbClr val="003399"/>
                    </a:solidFill>
                  </a:rPr>
                  <a:t>       because  the elements of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’={2,9}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 sum to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.</a:t>
                </a:r>
                <a:br>
                  <a:rPr lang="en-US" altLang="zh-CN" kern="0" dirty="0">
                    <a:solidFill>
                      <a:srgbClr val="003399"/>
                    </a:solidFill>
                  </a:rPr>
                </a:br>
                <a:r>
                  <a:rPr lang="en-US" altLang="zh-CN" kern="0" dirty="0">
                    <a:solidFill>
                      <a:srgbClr val="003399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kern="0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  <a:latin typeface="+mj-lt"/>
                  </a:rPr>
                  <a:t>,</a:t>
                </a:r>
                <a:r>
                  <a:rPr lang="en-US" altLang="zh-CN" kern="0" dirty="0">
                    <a:solidFill>
                      <a:srgbClr val="003399"/>
                    </a:solidFill>
                  </a:rPr>
                  <a:t> the answer is “no”.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21520B8-DDE2-458B-A4C2-3913F21B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" y="3038283"/>
                <a:ext cx="7848600" cy="1656454"/>
              </a:xfrm>
              <a:prstGeom prst="rect">
                <a:avLst/>
              </a:prstGeom>
              <a:blipFill>
                <a:blip r:embed="rId3"/>
                <a:stretch>
                  <a:fillRect l="-1009" t="-2206" b="-33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21520B8-DDE2-458B-A4C2-3913F21B760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5282741"/>
                <a:ext cx="7848600" cy="1124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C00000"/>
                    </a:solidFill>
                  </a:rPr>
                  <a:t>Give a dynamic programming solution to the subset sum problem that runs in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altLang="zh-CN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time.</a:t>
                </a:r>
                <a:br>
                  <a:rPr lang="en-US" altLang="zh-CN" kern="0" dirty="0">
                    <a:solidFill>
                      <a:srgbClr val="C00000"/>
                    </a:solidFill>
                  </a:rPr>
                </a:br>
                <a:r>
                  <a:rPr lang="en-US" altLang="zh-CN" kern="0" dirty="0">
                    <a:solidFill>
                      <a:srgbClr val="C00000"/>
                    </a:solidFill>
                  </a:rPr>
                  <a:t> Justify the correctness and running time of your algorithm.</a:t>
                </a:r>
                <a:endParaRPr lang="zh-CN" altLang="en-US" i="1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21520B8-DDE2-458B-A4C2-3913F21B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282741"/>
                <a:ext cx="7848600" cy="1124196"/>
              </a:xfrm>
              <a:prstGeom prst="rect">
                <a:avLst/>
              </a:prstGeom>
              <a:blipFill>
                <a:blip r:embed="rId4"/>
                <a:stretch>
                  <a:fillRect l="-1009" t="-3804" b="-86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4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AA307B08-B0FC-4A26-B9FC-0617943E04F9}" vid="{10C92630-FE6C-4CC0-8A49-508ECFFFA0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1864</TotalTime>
  <Words>767</Words>
  <Application>Microsoft Office PowerPoint</Application>
  <PresentationFormat>On-screen Show (4:3)</PresentationFormat>
  <Paragraphs>162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Regular</vt:lpstr>
      <vt:lpstr>Cambria Math</vt:lpstr>
      <vt:lpstr>Comic Sans MS</vt:lpstr>
      <vt:lpstr>Monotype Sorts</vt:lpstr>
      <vt:lpstr>Symbol</vt:lpstr>
      <vt:lpstr>Wingdings</vt:lpstr>
      <vt:lpstr>Theme1</vt:lpstr>
      <vt:lpstr>COMP3711: Design and Analysis of Algorithms</vt:lpstr>
      <vt:lpstr>Question 1</vt:lpstr>
      <vt:lpstr>Solution 1</vt:lpstr>
      <vt:lpstr>Solution 1</vt:lpstr>
      <vt:lpstr>Solution 1</vt:lpstr>
      <vt:lpstr>Solution 1</vt:lpstr>
      <vt:lpstr>Solution 1:  Alternative Solution</vt:lpstr>
      <vt:lpstr>Solution 1:  Alternative Solution</vt:lpstr>
      <vt:lpstr>Question 2</vt:lpstr>
      <vt:lpstr>Solution 2</vt:lpstr>
      <vt:lpstr>Solution 2</vt:lpstr>
      <vt:lpstr>Question 3: The (Restricted) Max-Sum Problem</vt:lpstr>
      <vt:lpstr>Solution 3: Dynamic Programming Solution</vt:lpstr>
      <vt:lpstr>Solution 3: DP pseudocode</vt:lpstr>
      <vt:lpstr>Solution 3: Printing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Yilei WANG</dc:creator>
  <cp:lastModifiedBy>user</cp:lastModifiedBy>
  <cp:revision>127</cp:revision>
  <cp:lastPrinted>2005-06-06T18:11:37Z</cp:lastPrinted>
  <dcterms:created xsi:type="dcterms:W3CDTF">2018-02-04T08:10:11Z</dcterms:created>
  <dcterms:modified xsi:type="dcterms:W3CDTF">2019-03-10T06:24:15Z</dcterms:modified>
</cp:coreProperties>
</file>