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10" r:id="rId1"/>
  </p:sldMasterIdLst>
  <p:notesMasterIdLst>
    <p:notesMasterId r:id="rId24"/>
  </p:notesMasterIdLst>
  <p:handoutMasterIdLst>
    <p:handoutMasterId r:id="rId25"/>
  </p:handoutMasterIdLst>
  <p:sldIdLst>
    <p:sldId id="432" r:id="rId2"/>
    <p:sldId id="510" r:id="rId3"/>
    <p:sldId id="511" r:id="rId4"/>
    <p:sldId id="512" r:id="rId5"/>
    <p:sldId id="513" r:id="rId6"/>
    <p:sldId id="514" r:id="rId7"/>
    <p:sldId id="483" r:id="rId8"/>
    <p:sldId id="484" r:id="rId9"/>
    <p:sldId id="485" r:id="rId10"/>
    <p:sldId id="486" r:id="rId11"/>
    <p:sldId id="487" r:id="rId12"/>
    <p:sldId id="499" r:id="rId13"/>
    <p:sldId id="500" r:id="rId14"/>
    <p:sldId id="501" r:id="rId15"/>
    <p:sldId id="502" r:id="rId16"/>
    <p:sldId id="503" r:id="rId17"/>
    <p:sldId id="505" r:id="rId18"/>
    <p:sldId id="504" r:id="rId19"/>
    <p:sldId id="506" r:id="rId20"/>
    <p:sldId id="507" r:id="rId21"/>
    <p:sldId id="508" r:id="rId22"/>
    <p:sldId id="509" r:id="rId23"/>
  </p:sldIdLst>
  <p:sldSz cx="9144000" cy="6858000" type="screen4x3"/>
  <p:notesSz cx="9269413" cy="70199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0">
          <p15:clr>
            <a:srgbClr val="A4A3A4"/>
          </p15:clr>
        </p15:guide>
        <p15:guide id="2" pos="29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990033"/>
    <a:srgbClr val="9D5B9D"/>
    <a:srgbClr val="008080"/>
    <a:srgbClr val="336699"/>
    <a:srgbClr val="006600"/>
    <a:srgbClr val="FFFFFF"/>
    <a:srgbClr val="CC0000"/>
    <a:srgbClr val="00999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69" autoAdjust="0"/>
    <p:restoredTop sz="87408" autoAdjust="0"/>
  </p:normalViewPr>
  <p:slideViewPr>
    <p:cSldViewPr snapToGrid="0">
      <p:cViewPr varScale="1">
        <p:scale>
          <a:sx n="135" d="100"/>
          <a:sy n="135" d="100"/>
        </p:scale>
        <p:origin x="216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1864" y="48"/>
      </p:cViewPr>
      <p:guideLst>
        <p:guide orient="horz" pos="2210"/>
        <p:guide pos="291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47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35" tIns="46617" rIns="93235" bIns="46617" numCol="1" anchor="t" anchorCtr="0" compatLnSpc="1">
            <a:prstTxWarp prst="textNoShape">
              <a:avLst/>
            </a:prstTxWarp>
          </a:bodyPr>
          <a:lstStyle>
            <a:lvl1pPr defTabSz="931863">
              <a:defRPr kumimoji="0" sz="1200">
                <a:latin typeface="Comic Sans MS" pitchFamily="92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4625" y="0"/>
            <a:ext cx="40147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35" tIns="46617" rIns="93235" bIns="46617" numCol="1" anchor="t" anchorCtr="0" compatLnSpc="1">
            <a:prstTxWarp prst="textNoShape">
              <a:avLst/>
            </a:prstTxWarp>
          </a:bodyPr>
          <a:lstStyle>
            <a:lvl1pPr algn="r" defTabSz="931863">
              <a:defRPr kumimoji="0" sz="1200">
                <a:latin typeface="Comic Sans MS" pitchFamily="92" charset="0"/>
              </a:defRPr>
            </a:lvl1pPr>
          </a:lstStyle>
          <a:p>
            <a:pPr>
              <a:defRPr/>
            </a:pPr>
            <a:fld id="{DC037533-458B-414A-8D0F-0DE1A6BB431A}" type="datetime1">
              <a:rPr lang="en-US" altLang="en-US"/>
              <a:pPr>
                <a:defRPr/>
              </a:pPr>
              <a:t>4/1/2019</a:t>
            </a:fld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67500"/>
            <a:ext cx="40147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35" tIns="46617" rIns="93235" bIns="46617" numCol="1" anchor="b" anchorCtr="0" compatLnSpc="1">
            <a:prstTxWarp prst="textNoShape">
              <a:avLst/>
            </a:prstTxWarp>
          </a:bodyPr>
          <a:lstStyle>
            <a:lvl1pPr defTabSz="931863">
              <a:defRPr kumimoji="0" sz="1200">
                <a:latin typeface="Comic Sans MS" pitchFamily="92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4625" y="6667500"/>
            <a:ext cx="40147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35" tIns="46617" rIns="93235" bIns="46617" numCol="1" anchor="b" anchorCtr="0" compatLnSpc="1">
            <a:prstTxWarp prst="textNoShape">
              <a:avLst/>
            </a:prstTxWarp>
          </a:bodyPr>
          <a:lstStyle>
            <a:lvl1pPr algn="r" defTabSz="931863">
              <a:defRPr kumimoji="0" sz="1200"/>
            </a:lvl1pPr>
          </a:lstStyle>
          <a:p>
            <a:fld id="{F9082A74-49A7-44F7-913E-05C358C151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7406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47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35" tIns="46617" rIns="93235" bIns="46617" numCol="1" anchor="t" anchorCtr="0" compatLnSpc="1">
            <a:prstTxWarp prst="textNoShape">
              <a:avLst/>
            </a:prstTxWarp>
          </a:bodyPr>
          <a:lstStyle>
            <a:lvl1pPr defTabSz="931863">
              <a:defRPr kumimoji="0" sz="1200">
                <a:latin typeface="Comic Sans MS" pitchFamily="92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483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6663" y="3333750"/>
            <a:ext cx="6796087" cy="315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35" tIns="46617" rIns="93235" bIns="466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5254625" y="0"/>
            <a:ext cx="40147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35" tIns="46617" rIns="93235" bIns="46617" numCol="1" anchor="t" anchorCtr="0" compatLnSpc="1">
            <a:prstTxWarp prst="textNoShape">
              <a:avLst/>
            </a:prstTxWarp>
          </a:bodyPr>
          <a:lstStyle>
            <a:lvl1pPr algn="r" defTabSz="931863">
              <a:defRPr kumimoji="0" sz="1200">
                <a:latin typeface="Comic Sans MS" pitchFamily="92" charset="0"/>
              </a:defRPr>
            </a:lvl1pPr>
          </a:lstStyle>
          <a:p>
            <a:pPr>
              <a:defRPr/>
            </a:pPr>
            <a:fld id="{F4EBE423-FA4C-4109-A680-B64E132339E4}" type="datetime1">
              <a:rPr lang="en-US" altLang="en-US"/>
              <a:pPr>
                <a:defRPr/>
              </a:pPr>
              <a:t>4/1/2019</a:t>
            </a:fld>
            <a:endParaRPr lang="en-US" alt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67500"/>
            <a:ext cx="40147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35" tIns="46617" rIns="93235" bIns="46617" numCol="1" anchor="b" anchorCtr="0" compatLnSpc="1">
            <a:prstTxWarp prst="textNoShape">
              <a:avLst/>
            </a:prstTxWarp>
          </a:bodyPr>
          <a:lstStyle>
            <a:lvl1pPr defTabSz="931863">
              <a:defRPr kumimoji="0" sz="1200">
                <a:latin typeface="Comic Sans MS" pitchFamily="92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4625" y="6667500"/>
            <a:ext cx="40147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35" tIns="46617" rIns="93235" bIns="46617" numCol="1" anchor="b" anchorCtr="0" compatLnSpc="1">
            <a:prstTxWarp prst="textNoShape">
              <a:avLst/>
            </a:prstTxWarp>
          </a:bodyPr>
          <a:lstStyle>
            <a:lvl1pPr algn="r" defTabSz="931863">
              <a:defRPr kumimoji="0" sz="1200"/>
            </a:lvl1pPr>
          </a:lstStyle>
          <a:p>
            <a:fld id="{5BCA9B7E-301E-4610-AC58-1837AACCBF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72477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A9B7E-301E-4610-AC58-1837AACCBFA5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316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A9B7E-301E-4610-AC58-1837AACCBFA5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7559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A9B7E-301E-4610-AC58-1837AACCBFA5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5164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A9B7E-301E-4610-AC58-1837AACCBFA5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4052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A9B7E-301E-4610-AC58-1837AACCBFA5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4809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A9B7E-301E-4610-AC58-1837AACCBFA5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5176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A9B7E-301E-4610-AC58-1837AACCBFA5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5081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A9B7E-301E-4610-AC58-1837AACCBFA5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5970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/>
            </a:lvl1pPr>
          </a:lstStyle>
          <a:p>
            <a:pPr lvl="0"/>
            <a:r>
              <a:rPr lang="zh-CN" altLang="en-US" noProof="0" dirty="0"/>
              <a:t>单击此处编辑母版标题样式</a:t>
            </a:r>
            <a:endParaRPr lang="en-US" altLang="en-US" noProof="0" dirty="0"/>
          </a:p>
        </p:txBody>
      </p:sp>
      <p:sp>
        <p:nvSpPr>
          <p:cNvPr id="62976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 sz="2000" baseline="0"/>
            </a:lvl1pPr>
          </a:lstStyle>
          <a:p>
            <a:pPr lvl="0"/>
            <a:r>
              <a:rPr lang="zh-CN" altLang="en-US" noProof="0" dirty="0"/>
              <a:t>单击此处编辑母版副标题样式</a:t>
            </a:r>
            <a:endParaRPr lang="en-US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05816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FC85E8F-AEDC-4434-AF61-CBF3EC128081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60392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583FDAE-D57C-46AD-911C-7CF5F31AEEAA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880171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457200"/>
          </a:xfrm>
        </p:spPr>
        <p:txBody>
          <a:bodyPr/>
          <a:lstStyle>
            <a:lvl1pPr>
              <a:defRPr sz="2400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848600" cy="5410200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defRPr sz="22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 sz="2200" baseline="0">
                <a:latin typeface="Calibri" panose="020F0502020204030204" pitchFamily="34" charset="0"/>
              </a:defRPr>
            </a:lvl2pPr>
            <a:lvl3pPr>
              <a:defRPr sz="2200" baseline="0">
                <a:latin typeface="Calibri" panose="020F0502020204030204" pitchFamily="34" charset="0"/>
              </a:defRPr>
            </a:lvl3pPr>
            <a:lvl4pPr>
              <a:defRPr sz="2200" baseline="0">
                <a:latin typeface="Calibri" panose="020F0502020204030204" pitchFamily="34" charset="0"/>
              </a:defRPr>
            </a:lvl4pPr>
            <a:lvl5pPr>
              <a:defRPr sz="2200" baseline="0">
                <a:latin typeface="Calibri" panose="020F0502020204030204" pitchFamily="34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191865" y="6591692"/>
            <a:ext cx="1905000" cy="228600"/>
          </a:xfrm>
        </p:spPr>
        <p:txBody>
          <a:bodyPr/>
          <a:lstStyle>
            <a:lvl1pPr>
              <a:defRPr sz="1000" baseline="0"/>
            </a:lvl1pPr>
          </a:lstStyle>
          <a:p>
            <a:fld id="{2783EFA4-6284-4AB8-B3E7-5E7F2FB51AB8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06565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5EAFFC3-0C30-4563-8F05-E03C50B9DFEE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883805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C614F17-CE23-4720-B844-8A549BD96506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741929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55D1D61-2D6A-4081-AD15-3E7FA526351C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577227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095C211-9645-4D05-B941-BF70B00C14FE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428279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08C0595-9900-4D45-AFB5-2A852F3A7600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836399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B8BBDFB-9B7A-4FFA-A99C-1661A35E9CC1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034351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A535C9C-A170-49F1-8126-8FEF22035894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910709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en-US" dirty="0"/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en-US" dirty="0"/>
          </a:p>
        </p:txBody>
      </p:sp>
      <p:sp>
        <p:nvSpPr>
          <p:cNvPr id="6287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A9B7374D-636F-48DF-88AE-6A92757C8362}" type="slidenum">
              <a:rPr lang="en-US" altLang="en-US" smtClean="0"/>
              <a:pPr/>
              <a:t>‹#›</a:t>
            </a:fld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1383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hf hdr="0" ftr="0" dt="0"/>
  <p:txStyles>
    <p:titleStyle>
      <a:lvl1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400" baseline="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2pPr>
      <a:lvl3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3pPr>
      <a:lvl4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4pPr>
      <a:lvl5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5pPr>
      <a:lvl6pPr marL="4572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6pPr>
      <a:lvl7pPr marL="9144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7pPr>
      <a:lvl8pPr marL="13716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8pPr>
      <a:lvl9pPr marL="18288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9pPr>
    </p:titleStyle>
    <p:bodyStyle>
      <a:lvl1pPr algn="l" rtl="0" eaLnBrk="1" fontAlgn="base" hangingPunct="1">
        <a:lnSpc>
          <a:spcPts val="2600"/>
        </a:lnSpc>
        <a:spcBef>
          <a:spcPct val="0"/>
        </a:spcBef>
        <a:spcAft>
          <a:spcPts val="1200"/>
        </a:spcAft>
        <a:buClr>
          <a:srgbClr val="003399"/>
        </a:buClr>
        <a:buSzPct val="50000"/>
        <a:buFont typeface="Monotype Sorts" pitchFamily="92" charset="2"/>
        <a:defRPr kumimoji="1" sz="2200" baseline="0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92" charset="2"/>
        <a:buChar char="n"/>
        <a:defRPr kumimoji="1" sz="2200" baseline="0">
          <a:solidFill>
            <a:schemeClr val="tx1"/>
          </a:solidFill>
          <a:latin typeface="+mn-lt"/>
        </a:defRPr>
      </a:lvl2pPr>
      <a:lvl3pPr marL="627063" indent="-166688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 sz="2200" baseline="0">
          <a:solidFill>
            <a:schemeClr val="tx1"/>
          </a:solidFill>
          <a:latin typeface="+mn-lt"/>
        </a:defRPr>
      </a:lvl3pPr>
      <a:lvl4pPr marL="1147763" indent="-40481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92" charset="2"/>
        <a:buChar char="!"/>
        <a:defRPr kumimoji="1" sz="2200" baseline="0">
          <a:solidFill>
            <a:schemeClr val="tx1"/>
          </a:solidFill>
          <a:latin typeface="+mn-lt"/>
        </a:defRPr>
      </a:lvl4pPr>
      <a:lvl5pPr marL="15398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 sz="2200" baseline="0">
          <a:solidFill>
            <a:schemeClr val="tx1"/>
          </a:solidFill>
          <a:latin typeface="+mn-lt"/>
        </a:defRPr>
      </a:lvl5pPr>
      <a:lvl6pPr marL="19970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0.png"/><Relationship Id="rId13" Type="http://schemas.openxmlformats.org/officeDocument/2006/relationships/image" Target="../media/image52.png"/><Relationship Id="rId18" Type="http://schemas.openxmlformats.org/officeDocument/2006/relationships/image" Target="../media/image66.png"/><Relationship Id="rId26" Type="http://schemas.openxmlformats.org/officeDocument/2006/relationships/image" Target="../media/image65.png"/><Relationship Id="rId3" Type="http://schemas.openxmlformats.org/officeDocument/2006/relationships/image" Target="../media/image47.png"/><Relationship Id="rId21" Type="http://schemas.openxmlformats.org/officeDocument/2006/relationships/image" Target="../media/image61.png"/><Relationship Id="rId7" Type="http://schemas.openxmlformats.org/officeDocument/2006/relationships/image" Target="../media/image460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5" Type="http://schemas.openxmlformats.org/officeDocument/2006/relationships/image" Target="../media/image73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64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0.png"/><Relationship Id="rId11" Type="http://schemas.openxmlformats.org/officeDocument/2006/relationships/image" Target="../media/image50.png"/><Relationship Id="rId24" Type="http://schemas.openxmlformats.org/officeDocument/2006/relationships/image" Target="../media/image63.png"/><Relationship Id="rId5" Type="http://schemas.openxmlformats.org/officeDocument/2006/relationships/image" Target="../media/image440.png"/><Relationship Id="rId15" Type="http://schemas.openxmlformats.org/officeDocument/2006/relationships/image" Target="../media/image54.png"/><Relationship Id="rId23" Type="http://schemas.openxmlformats.org/officeDocument/2006/relationships/image" Target="../media/image71.png"/><Relationship Id="rId10" Type="http://schemas.openxmlformats.org/officeDocument/2006/relationships/image" Target="../media/image490.png"/><Relationship Id="rId19" Type="http://schemas.openxmlformats.org/officeDocument/2006/relationships/image" Target="../media/image57.png"/><Relationship Id="rId4" Type="http://schemas.openxmlformats.org/officeDocument/2006/relationships/image" Target="../media/image48.png"/><Relationship Id="rId9" Type="http://schemas.openxmlformats.org/officeDocument/2006/relationships/image" Target="../media/image49.png"/><Relationship Id="rId14" Type="http://schemas.openxmlformats.org/officeDocument/2006/relationships/image" Target="../media/image53.png"/><Relationship Id="rId22" Type="http://schemas.openxmlformats.org/officeDocument/2006/relationships/image" Target="../media/image6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7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7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6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4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24.png"/><Relationship Id="rId12" Type="http://schemas.openxmlformats.org/officeDocument/2006/relationships/image" Target="../media/image39.png"/><Relationship Id="rId1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38.png"/><Relationship Id="rId5" Type="http://schemas.openxmlformats.org/officeDocument/2006/relationships/image" Target="../media/image35.png"/><Relationship Id="rId15" Type="http://schemas.openxmlformats.org/officeDocument/2006/relationships/image" Target="../media/image32.png"/><Relationship Id="rId10" Type="http://schemas.openxmlformats.org/officeDocument/2006/relationships/image" Target="../media/image37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34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4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en-US" dirty="0"/>
              <a:t>COMP3711: Design and Analysis of Algorithms</a:t>
            </a:r>
          </a:p>
        </p:txBody>
      </p:sp>
      <p:sp>
        <p:nvSpPr>
          <p:cNvPr id="3077" name="Subtitle 1"/>
          <p:cNvSpPr>
            <a:spLocks noGrp="1"/>
          </p:cNvSpPr>
          <p:nvPr>
            <p:ph type="subTitle" sz="quarter" idx="1"/>
          </p:nvPr>
        </p:nvSpPr>
        <p:spPr>
          <a:xfrm>
            <a:off x="0" y="2671763"/>
            <a:ext cx="9143999" cy="3094037"/>
          </a:xfrm>
        </p:spPr>
        <p:txBody>
          <a:bodyPr/>
          <a:lstStyle/>
          <a:p>
            <a:pPr algn="ctr"/>
            <a:r>
              <a:rPr lang="en-US" altLang="en-US" sz="2800" dirty="0"/>
              <a:t>Tutorial 8</a:t>
            </a:r>
          </a:p>
          <a:p>
            <a:pPr algn="ctr"/>
            <a:endParaRPr lang="en-US" altLang="en-US" sz="2800" dirty="0"/>
          </a:p>
          <a:p>
            <a:pPr algn="ctr"/>
            <a:r>
              <a:rPr lang="en-US" altLang="en-US" sz="2800" dirty="0"/>
              <a:t>HKUST</a:t>
            </a:r>
            <a:endParaRPr lang="en-US" altLang="en-US" sz="2400" dirty="0"/>
          </a:p>
        </p:txBody>
      </p:sp>
      <p:sp>
        <p:nvSpPr>
          <p:cNvPr id="7" name="Subtitle 5"/>
          <p:cNvSpPr txBox="1">
            <a:spLocks/>
          </p:cNvSpPr>
          <p:nvPr/>
        </p:nvSpPr>
        <p:spPr bwMode="auto">
          <a:xfrm>
            <a:off x="1033463" y="4564063"/>
            <a:ext cx="7162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algn="l" defTabSz="915988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92" charset="2"/>
              <a:defRPr kumimoji="1" sz="16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35000"/>
              <a:buFont typeface="Monotype Sorts" pitchFamily="92" charset="2"/>
              <a:buChar char="n"/>
              <a:defRPr kumimoji="1">
                <a:solidFill>
                  <a:schemeClr val="tx1"/>
                </a:solidFill>
                <a:latin typeface="+mn-lt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92" charset="2"/>
              <a:buChar char="!"/>
              <a:defRPr kumimoji="1">
                <a:solidFill>
                  <a:schemeClr val="tx1"/>
                </a:solidFill>
                <a:latin typeface="+mn-lt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defRPr/>
            </a:pPr>
            <a:endParaRPr lang="en-US" sz="180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56FD3-A234-41A0-B8BA-88581F316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 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E91ED3-99A6-4217-ACA3-1998F3B4BB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2945" y="1174817"/>
                <a:ext cx="7321420" cy="830736"/>
              </a:xfrm>
            </p:spPr>
            <p:txBody>
              <a:bodyPr/>
              <a:lstStyle/>
              <a:p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/>
                  <a:t> be a connected undirected graph with distinct weights on the edges, and let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zh-CN" dirty="0"/>
                  <a:t> be an edge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E91ED3-99A6-4217-ACA3-1998F3B4BB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45" y="1174817"/>
                <a:ext cx="7321420" cy="830736"/>
              </a:xfrm>
              <a:blipFill>
                <a:blip r:embed="rId2"/>
                <a:stretch>
                  <a:fillRect l="-1082" t="-5147" b="-6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3B031D-7F61-48F1-AE47-A1CC44A55D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3EFA4-6284-4AB8-B3E7-5E7F2FB51AB8}" type="slidenum">
              <a:rPr lang="en-US" altLang="en-US" smtClean="0"/>
              <a:pPr/>
              <a:t>10</a:t>
            </a:fld>
            <a:endParaRPr lang="en-US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72E91ED3-99A6-4217-ACA3-1998F3B4BB6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22945" y="2286655"/>
                <a:ext cx="7321420" cy="1024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zh-CN" kern="0" dirty="0"/>
                  <a:t>Suppose 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zh-CN" kern="0" dirty="0"/>
                  <a:t> is the largest-weight edge in some cycle of 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kern="0" dirty="0"/>
                  <a:t>.</a:t>
                </a:r>
              </a:p>
              <a:p>
                <a:r>
                  <a:rPr lang="en-US" altLang="zh-CN" kern="0" dirty="0"/>
                  <a:t>Show that 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zh-CN" kern="0" dirty="0"/>
                  <a:t> can not  be in the MST of 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kern="0" dirty="0"/>
                  <a:t>.</a:t>
                </a:r>
                <a:endParaRPr lang="zh-CN" altLang="en-US" i="1" kern="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72E91ED3-99A6-4217-ACA3-1998F3B4B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2945" y="2286655"/>
                <a:ext cx="7321420" cy="1024315"/>
              </a:xfrm>
              <a:prstGeom prst="rect">
                <a:avLst/>
              </a:prstGeom>
              <a:blipFill>
                <a:blip r:embed="rId3"/>
                <a:stretch>
                  <a:fillRect l="-1082" t="-4167" b="-178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22945" y="3636903"/>
            <a:ext cx="72331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Recall that if the edge weights are distinct then we proved in class that the MST is unique.  So the statement</a:t>
            </a:r>
          </a:p>
          <a:p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</a:t>
            </a:r>
            <a:r>
              <a:rPr lang="en-US" sz="2000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Show that 𝑒 can not  be in </a:t>
            </a:r>
            <a:r>
              <a:rPr lang="en-US" sz="2000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2000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MST of 𝐺.</a:t>
            </a:r>
          </a:p>
          <a:p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is well defined.</a:t>
            </a:r>
          </a:p>
        </p:txBody>
      </p:sp>
    </p:spTree>
    <p:extLst>
      <p:ext uri="{BB962C8B-B14F-4D97-AF65-F5344CB8AC3E}">
        <p14:creationId xmlns:p14="http://schemas.microsoft.com/office/powerpoint/2010/main" val="14122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520FF-A655-4AA6-82CB-EDD769F4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 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17FAD9A-E643-46CE-8081-1C6C008B9F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7083" y="745467"/>
                <a:ext cx="7324344" cy="1060077"/>
              </a:xfrm>
            </p:spPr>
            <p:txBody>
              <a:bodyPr/>
              <a:lstStyle/>
              <a:p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 be the MST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/>
                  <a:t> and suppose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 contains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 Removing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zh-CN" dirty="0"/>
                  <a:t> from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 breaks it into two connected components: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>
                    <a:solidFill>
                      <a:srgbClr val="003399"/>
                    </a:solidFill>
                  </a:rPr>
                  <a:t>  </a:t>
                </a:r>
                <a:r>
                  <a:rPr lang="en-US" altLang="zh-CN" dirty="0"/>
                  <a:t>&amp;</a:t>
                </a:r>
                <a:r>
                  <a:rPr lang="en-US" altLang="zh-CN" dirty="0">
                    <a:solidFill>
                      <a:srgbClr val="0033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zh-CN" dirty="0">
                    <a:solidFill>
                      <a:srgbClr val="003399"/>
                    </a:solidFill>
                  </a:rPr>
                  <a:t>  </a:t>
                </a:r>
                <a:r>
                  <a:rPr lang="en-US" altLang="zh-CN" dirty="0"/>
                  <a:t>with</a:t>
                </a:r>
                <a:r>
                  <a:rPr lang="en-US" altLang="zh-CN" dirty="0">
                    <a:solidFill>
                      <a:srgbClr val="0033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rgbClr val="003399"/>
                    </a:solidFill>
                  </a:rPr>
                  <a:t>   </a:t>
                </a:r>
                <a:r>
                  <a:rPr lang="en-US" altLang="zh-CN" dirty="0"/>
                  <a:t>&amp;</a:t>
                </a:r>
                <a:r>
                  <a:rPr lang="en-US" altLang="zh-CN" dirty="0">
                    <a:solidFill>
                      <a:srgbClr val="003399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>
                    <a:solidFill>
                      <a:srgbClr val="003399"/>
                    </a:solidFill>
                  </a:rPr>
                  <a:t>.</a:t>
                </a:r>
                <a:endParaRPr lang="zh-CN" altLang="en-US" dirty="0">
                  <a:solidFill>
                    <a:srgbClr val="003399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17FAD9A-E643-46CE-8081-1C6C008B9F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7083" y="745467"/>
                <a:ext cx="7324344" cy="1060077"/>
              </a:xfrm>
              <a:blipFill>
                <a:blip r:embed="rId3"/>
                <a:stretch>
                  <a:fillRect l="-1082" t="-3448" r="-916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1B9C06-504C-4BB9-BA60-5261EDDD5A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91865" y="6569920"/>
            <a:ext cx="1905000" cy="228600"/>
          </a:xfrm>
        </p:spPr>
        <p:txBody>
          <a:bodyPr/>
          <a:lstStyle/>
          <a:p>
            <a:fld id="{2783EFA4-6284-4AB8-B3E7-5E7F2FB51AB8}" type="slidenum">
              <a:rPr lang="en-US" altLang="en-US" smtClean="0"/>
              <a:pPr/>
              <a:t>11</a:t>
            </a:fld>
            <a:endParaRPr lang="en-US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817FAD9A-E643-46CE-8081-1C6C008B9F9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56241" y="1926147"/>
                <a:ext cx="7948965" cy="7004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zh-CN" kern="0" dirty="0">
                    <a:solidFill>
                      <a:srgbClr val="C00000"/>
                    </a:solidFill>
                  </a:rPr>
                  <a:t>Consider the cycle  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kern="0" dirty="0">
                    <a:solidFill>
                      <a:srgbClr val="C00000"/>
                    </a:solidFill>
                  </a:rPr>
                  <a:t> that has 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zh-CN" altLang="en-US" kern="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kern="0" dirty="0">
                    <a:solidFill>
                      <a:srgbClr val="C00000"/>
                    </a:solidFill>
                  </a:rPr>
                  <a:t>as its largest-weight edge. </a:t>
                </a:r>
                <a:r>
                  <a:rPr lang="en-US" altLang="zh-CN" i="1" kern="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altLang="zh-CN" i="1" kern="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i="1" ker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kern="0" dirty="0">
                    <a:solidFill>
                      <a:srgbClr val="C00000"/>
                    </a:solidFill>
                  </a:rPr>
                  <a:t> starts from 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kern="0" dirty="0">
                    <a:solidFill>
                      <a:srgbClr val="C00000"/>
                    </a:solidFill>
                  </a:rPr>
                  <a:t>, goes to 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kern="0" dirty="0">
                    <a:solidFill>
                      <a:srgbClr val="C00000"/>
                    </a:solidFill>
                  </a:rPr>
                  <a:t>, and takes another path to go back to 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kern="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817FAD9A-E643-46CE-8081-1C6C008B9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6241" y="1926147"/>
                <a:ext cx="7948965" cy="700431"/>
              </a:xfrm>
              <a:prstGeom prst="rect">
                <a:avLst/>
              </a:prstGeom>
              <a:blipFill>
                <a:blip r:embed="rId4"/>
                <a:stretch>
                  <a:fillRect l="-920" t="-6087" b="-2695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Group 89"/>
          <p:cNvGrpSpPr/>
          <p:nvPr/>
        </p:nvGrpSpPr>
        <p:grpSpPr>
          <a:xfrm>
            <a:off x="583056" y="4018559"/>
            <a:ext cx="9325662" cy="6959675"/>
            <a:chOff x="1047375" y="3992847"/>
            <a:chExt cx="9325662" cy="69596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/>
                <p:cNvSpPr/>
                <p:nvPr/>
              </p:nvSpPr>
              <p:spPr bwMode="auto">
                <a:xfrm>
                  <a:off x="1816429" y="4751693"/>
                  <a:ext cx="374469" cy="374469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  <a:extLst/>
              </p:spPr>
              <p:txBody>
                <a:bodyPr vert="horz" wrap="square" lIns="64008" tIns="46038" rIns="92075" bIns="4603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kumimoji="1" lang="en-US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′ </m:t>
                        </m:r>
                      </m:oMath>
                    </m:oMathPara>
                  </a14:m>
                  <a:endParaRPr kumimoji="1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7" name="Oval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16429" y="4751693"/>
                  <a:ext cx="374469" cy="374469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 r="-6250"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  <a:ex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/>
                <p:cNvSpPr/>
                <p:nvPr/>
              </p:nvSpPr>
              <p:spPr bwMode="auto">
                <a:xfrm>
                  <a:off x="2582434" y="5385790"/>
                  <a:ext cx="374469" cy="374469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  <a:extLst/>
              </p:spPr>
              <p:txBody>
                <a:bodyPr vert="horz" wrap="square" lIns="64008" tIns="46038" rIns="92075" bIns="4603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kumimoji="1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" name="Oval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82434" y="5385790"/>
                  <a:ext cx="374469" cy="374469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 r="-4762"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  <a:ex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/>
                <p:cNvSpPr/>
                <p:nvPr/>
              </p:nvSpPr>
              <p:spPr bwMode="auto">
                <a:xfrm>
                  <a:off x="1047375" y="5385790"/>
                  <a:ext cx="374469" cy="374469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  <a:extLst/>
              </p:spPr>
              <p:txBody>
                <a:bodyPr vert="horz" wrap="square" lIns="64008" tIns="46038" rIns="92075" bIns="4603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" name="Oval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47375" y="5385790"/>
                  <a:ext cx="374469" cy="374469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  <a:ex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/>
                <p:cNvSpPr/>
                <p:nvPr/>
              </p:nvSpPr>
              <p:spPr bwMode="auto">
                <a:xfrm>
                  <a:off x="1814904" y="6076493"/>
                  <a:ext cx="374469" cy="374469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  <a:extLst/>
              </p:spPr>
              <p:txBody>
                <a:bodyPr vert="horz" wrap="square" lIns="64008" tIns="46038" rIns="92075" bIns="4603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kumimoji="1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0" name="Oval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14904" y="6076493"/>
                  <a:ext cx="374469" cy="374469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  <a:ex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/>
            <p:cNvCxnSpPr>
              <a:stCxn id="7" idx="5"/>
              <a:endCxn id="8" idx="1"/>
            </p:cNvCxnSpPr>
            <p:nvPr/>
          </p:nvCxnSpPr>
          <p:spPr bwMode="auto">
            <a:xfrm>
              <a:off x="2136058" y="5071322"/>
              <a:ext cx="501216" cy="36930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1"/>
            <p:cNvCxnSpPr>
              <a:stCxn id="8" idx="3"/>
              <a:endCxn id="10" idx="7"/>
            </p:cNvCxnSpPr>
            <p:nvPr/>
          </p:nvCxnSpPr>
          <p:spPr bwMode="auto">
            <a:xfrm flipH="1">
              <a:off x="2134533" y="5705419"/>
              <a:ext cx="502741" cy="42591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1671284" y="3992847"/>
                  <a:ext cx="106166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200" dirty="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1284" y="3992847"/>
                  <a:ext cx="1061660" cy="43088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Connector 28"/>
            <p:cNvCxnSpPr>
              <a:stCxn id="9" idx="5"/>
              <a:endCxn id="10" idx="1"/>
            </p:cNvCxnSpPr>
            <p:nvPr/>
          </p:nvCxnSpPr>
          <p:spPr bwMode="auto">
            <a:xfrm>
              <a:off x="1367004" y="5705419"/>
              <a:ext cx="502740" cy="425914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/>
                <p:cNvSpPr/>
                <p:nvPr/>
              </p:nvSpPr>
              <p:spPr bwMode="auto">
                <a:xfrm>
                  <a:off x="2582434" y="4564458"/>
                  <a:ext cx="374469" cy="374469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  <a:extLst/>
              </p:spPr>
              <p:txBody>
                <a:bodyPr vert="horz" wrap="square" lIns="64008" tIns="46038" rIns="92075" bIns="4603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kumimoji="1" lang="en-US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kumimoji="1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1" name="Oval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82434" y="4564458"/>
                  <a:ext cx="374469" cy="374469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  <a:ex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>
              <a:stCxn id="7" idx="7"/>
              <a:endCxn id="31" idx="2"/>
            </p:cNvCxnSpPr>
            <p:nvPr/>
          </p:nvCxnSpPr>
          <p:spPr bwMode="auto">
            <a:xfrm flipV="1">
              <a:off x="2136058" y="4751693"/>
              <a:ext cx="446376" cy="5484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8" name="Straight Connector 37"/>
            <p:cNvCxnSpPr>
              <a:stCxn id="9" idx="7"/>
              <a:endCxn id="7" idx="3"/>
            </p:cNvCxnSpPr>
            <p:nvPr/>
          </p:nvCxnSpPr>
          <p:spPr bwMode="auto">
            <a:xfrm flipV="1">
              <a:off x="1367004" y="5071322"/>
              <a:ext cx="504265" cy="3693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4" name="Straight Connector 43"/>
            <p:cNvCxnSpPr>
              <a:stCxn id="8" idx="0"/>
              <a:endCxn id="31" idx="4"/>
            </p:cNvCxnSpPr>
            <p:nvPr/>
          </p:nvCxnSpPr>
          <p:spPr bwMode="auto">
            <a:xfrm flipV="1">
              <a:off x="2769669" y="4938927"/>
              <a:ext cx="0" cy="44686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1311402" y="5832840"/>
                  <a:ext cx="2795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sz="1800" dirty="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1402" y="5832840"/>
                  <a:ext cx="279552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/>
                <p:cNvSpPr/>
                <p:nvPr/>
              </p:nvSpPr>
              <p:spPr bwMode="auto">
                <a:xfrm>
                  <a:off x="4341804" y="4751693"/>
                  <a:ext cx="374469" cy="374469"/>
                </a:xfrm>
                <a:prstGeom prst="ellipse">
                  <a:avLst/>
                </a:prstGeom>
                <a:solidFill>
                  <a:srgbClr val="003399">
                    <a:alpha val="50000"/>
                  </a:srgb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  <a:extLst/>
              </p:spPr>
              <p:txBody>
                <a:bodyPr vert="horz" wrap="square" lIns="64008" tIns="46038" rIns="92075" bIns="4603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kumimoji="1" lang="en-US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′ </m:t>
                        </m:r>
                      </m:oMath>
                    </m:oMathPara>
                  </a14:m>
                  <a:endParaRPr kumimoji="1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8" name="Oval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41804" y="4751693"/>
                  <a:ext cx="374469" cy="374469"/>
                </a:xfrm>
                <a:prstGeom prst="ellipse">
                  <a:avLst/>
                </a:prstGeom>
                <a:blipFill>
                  <a:blip r:embed="rId12"/>
                  <a:stretch>
                    <a:fillRect r="-7937"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  <a:ex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48"/>
                <p:cNvSpPr/>
                <p:nvPr/>
              </p:nvSpPr>
              <p:spPr bwMode="auto">
                <a:xfrm>
                  <a:off x="5107809" y="5385790"/>
                  <a:ext cx="374469" cy="374469"/>
                </a:xfrm>
                <a:prstGeom prst="ellipse">
                  <a:avLst/>
                </a:prstGeom>
                <a:solidFill>
                  <a:srgbClr val="7030A0">
                    <a:alpha val="50000"/>
                  </a:srgb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  <a:extLst/>
              </p:spPr>
              <p:txBody>
                <a:bodyPr vert="horz" wrap="square" lIns="64008" tIns="46038" rIns="92075" bIns="4603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kumimoji="1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9" name="Oval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107809" y="5385790"/>
                  <a:ext cx="374469" cy="374469"/>
                </a:xfrm>
                <a:prstGeom prst="ellipse">
                  <a:avLst/>
                </a:prstGeom>
                <a:blipFill>
                  <a:blip r:embed="rId13"/>
                  <a:stretch>
                    <a:fillRect r="-4762"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  <a:ex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Oval 49"/>
                <p:cNvSpPr/>
                <p:nvPr/>
              </p:nvSpPr>
              <p:spPr bwMode="auto">
                <a:xfrm>
                  <a:off x="3572750" y="5385790"/>
                  <a:ext cx="374469" cy="374469"/>
                </a:xfrm>
                <a:prstGeom prst="ellipse">
                  <a:avLst/>
                </a:prstGeom>
                <a:solidFill>
                  <a:srgbClr val="003399">
                    <a:alpha val="50000"/>
                  </a:srgb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  <a:extLst/>
              </p:spPr>
              <p:txBody>
                <a:bodyPr vert="horz" wrap="square" lIns="64008" tIns="46038" rIns="92075" bIns="4603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0" name="Oval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572750" y="5385790"/>
                  <a:ext cx="374469" cy="374469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  <a:ex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/>
                <p:cNvSpPr/>
                <p:nvPr/>
              </p:nvSpPr>
              <p:spPr bwMode="auto">
                <a:xfrm>
                  <a:off x="4340279" y="6076493"/>
                  <a:ext cx="374469" cy="374469"/>
                </a:xfrm>
                <a:prstGeom prst="ellipse">
                  <a:avLst/>
                </a:prstGeom>
                <a:solidFill>
                  <a:srgbClr val="7030A0">
                    <a:alpha val="50000"/>
                  </a:srgb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  <a:extLst/>
              </p:spPr>
              <p:txBody>
                <a:bodyPr vert="horz" wrap="square" lIns="64008" tIns="46038" rIns="92075" bIns="4603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kumimoji="1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1" name="Oval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40279" y="6076493"/>
                  <a:ext cx="374469" cy="374469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  <a:ex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Straight Connector 52"/>
            <p:cNvCxnSpPr>
              <a:stCxn id="49" idx="3"/>
              <a:endCxn id="51" idx="7"/>
            </p:cNvCxnSpPr>
            <p:nvPr/>
          </p:nvCxnSpPr>
          <p:spPr bwMode="auto">
            <a:xfrm flipH="1">
              <a:off x="4659908" y="5705419"/>
              <a:ext cx="502741" cy="42591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4196659" y="3992847"/>
                  <a:ext cx="106166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200" dirty="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6659" y="3992847"/>
                  <a:ext cx="1061660" cy="43088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Connector 54"/>
            <p:cNvCxnSpPr>
              <a:stCxn id="50" idx="5"/>
              <a:endCxn id="51" idx="1"/>
            </p:cNvCxnSpPr>
            <p:nvPr/>
          </p:nvCxnSpPr>
          <p:spPr bwMode="auto">
            <a:xfrm>
              <a:off x="3892379" y="5705419"/>
              <a:ext cx="502740" cy="425914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Oval 55"/>
                <p:cNvSpPr/>
                <p:nvPr/>
              </p:nvSpPr>
              <p:spPr bwMode="auto">
                <a:xfrm>
                  <a:off x="5107809" y="4564458"/>
                  <a:ext cx="374469" cy="374469"/>
                </a:xfrm>
                <a:prstGeom prst="ellipse">
                  <a:avLst/>
                </a:prstGeom>
                <a:solidFill>
                  <a:srgbClr val="003399">
                    <a:alpha val="50000"/>
                  </a:srgb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  <a:extLst/>
              </p:spPr>
              <p:txBody>
                <a:bodyPr vert="horz" wrap="square" lIns="64008" tIns="46038" rIns="92075" bIns="4603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kumimoji="1" lang="en-US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kumimoji="1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6" name="Oval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107809" y="4564458"/>
                  <a:ext cx="374469" cy="374469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  <a:ex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Straight Connector 56"/>
            <p:cNvCxnSpPr>
              <a:stCxn id="48" idx="7"/>
              <a:endCxn id="56" idx="2"/>
            </p:cNvCxnSpPr>
            <p:nvPr/>
          </p:nvCxnSpPr>
          <p:spPr bwMode="auto">
            <a:xfrm flipV="1">
              <a:off x="4661433" y="4751693"/>
              <a:ext cx="446376" cy="5484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8" name="Straight Connector 57"/>
            <p:cNvCxnSpPr>
              <a:stCxn id="50" idx="7"/>
              <a:endCxn id="48" idx="3"/>
            </p:cNvCxnSpPr>
            <p:nvPr/>
          </p:nvCxnSpPr>
          <p:spPr bwMode="auto">
            <a:xfrm flipV="1">
              <a:off x="3892379" y="5071322"/>
              <a:ext cx="504265" cy="3693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3836777" y="5832840"/>
                  <a:ext cx="2795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sz="1800" dirty="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6777" y="5832840"/>
                  <a:ext cx="279552" cy="36933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Oval 60"/>
                <p:cNvSpPr/>
                <p:nvPr/>
              </p:nvSpPr>
              <p:spPr bwMode="auto">
                <a:xfrm>
                  <a:off x="6956152" y="4751693"/>
                  <a:ext cx="374469" cy="374469"/>
                </a:xfrm>
                <a:prstGeom prst="ellipse">
                  <a:avLst/>
                </a:prstGeom>
                <a:solidFill>
                  <a:srgbClr val="003399">
                    <a:alpha val="50000"/>
                  </a:srgb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  <a:extLst/>
              </p:spPr>
              <p:txBody>
                <a:bodyPr vert="horz" wrap="square" lIns="64008" tIns="46038" rIns="92075" bIns="4603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kumimoji="1" lang="en-US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′ </m:t>
                        </m:r>
                      </m:oMath>
                    </m:oMathPara>
                  </a14:m>
                  <a:endParaRPr kumimoji="1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1" name="Oval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956152" y="4751693"/>
                  <a:ext cx="374469" cy="374469"/>
                </a:xfrm>
                <a:prstGeom prst="ellipse">
                  <a:avLst/>
                </a:prstGeom>
                <a:blipFill>
                  <a:blip r:embed="rId19"/>
                  <a:stretch>
                    <a:fillRect r="-6349"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  <a:ex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Oval 61"/>
                <p:cNvSpPr/>
                <p:nvPr/>
              </p:nvSpPr>
              <p:spPr bwMode="auto">
                <a:xfrm>
                  <a:off x="7722157" y="5385790"/>
                  <a:ext cx="374469" cy="374469"/>
                </a:xfrm>
                <a:prstGeom prst="ellipse">
                  <a:avLst/>
                </a:prstGeom>
                <a:solidFill>
                  <a:srgbClr val="7030A0">
                    <a:alpha val="50000"/>
                  </a:srgb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  <a:extLst/>
              </p:spPr>
              <p:txBody>
                <a:bodyPr vert="horz" wrap="square" lIns="64008" tIns="46038" rIns="92075" bIns="4603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kumimoji="1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2" name="Oval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722157" y="5385790"/>
                  <a:ext cx="374469" cy="374469"/>
                </a:xfrm>
                <a:prstGeom prst="ellipse">
                  <a:avLst/>
                </a:prstGeom>
                <a:blipFill>
                  <a:blip r:embed="rId20"/>
                  <a:stretch>
                    <a:fillRect r="-4762"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  <a:ex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Oval 62"/>
                <p:cNvSpPr/>
                <p:nvPr/>
              </p:nvSpPr>
              <p:spPr bwMode="auto">
                <a:xfrm>
                  <a:off x="6187098" y="5385790"/>
                  <a:ext cx="374469" cy="374469"/>
                </a:xfrm>
                <a:prstGeom prst="ellipse">
                  <a:avLst/>
                </a:prstGeom>
                <a:solidFill>
                  <a:srgbClr val="003399">
                    <a:alpha val="50000"/>
                  </a:srgb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  <a:extLst/>
              </p:spPr>
              <p:txBody>
                <a:bodyPr vert="horz" wrap="square" lIns="64008" tIns="46038" rIns="92075" bIns="4603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3" name="Oval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187098" y="5385790"/>
                  <a:ext cx="374469" cy="374469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  <a:ex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Oval 63"/>
                <p:cNvSpPr/>
                <p:nvPr/>
              </p:nvSpPr>
              <p:spPr bwMode="auto">
                <a:xfrm>
                  <a:off x="6954627" y="6076493"/>
                  <a:ext cx="374469" cy="374469"/>
                </a:xfrm>
                <a:prstGeom prst="ellipse">
                  <a:avLst/>
                </a:prstGeom>
                <a:solidFill>
                  <a:srgbClr val="7030A0">
                    <a:alpha val="50000"/>
                  </a:srgb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  <a:extLst/>
              </p:spPr>
              <p:txBody>
                <a:bodyPr vert="horz" wrap="square" lIns="64008" tIns="46038" rIns="92075" bIns="4603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kumimoji="1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4" name="Oval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954627" y="6076493"/>
                  <a:ext cx="374469" cy="374469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  <a:ex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Connector 64"/>
            <p:cNvCxnSpPr>
              <a:stCxn id="62" idx="3"/>
              <a:endCxn id="64" idx="7"/>
            </p:cNvCxnSpPr>
            <p:nvPr/>
          </p:nvCxnSpPr>
          <p:spPr bwMode="auto">
            <a:xfrm flipH="1">
              <a:off x="7274256" y="5705419"/>
              <a:ext cx="502741" cy="42591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6811007" y="3992847"/>
                  <a:ext cx="106166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oMath>
                    </m:oMathPara>
                  </a14:m>
                  <a:endParaRPr lang="en-US" sz="2200" dirty="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1007" y="3992847"/>
                  <a:ext cx="1061660" cy="430887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Oval 67"/>
                <p:cNvSpPr/>
                <p:nvPr/>
              </p:nvSpPr>
              <p:spPr bwMode="auto">
                <a:xfrm>
                  <a:off x="7722157" y="4564458"/>
                  <a:ext cx="374469" cy="374469"/>
                </a:xfrm>
                <a:prstGeom prst="ellipse">
                  <a:avLst/>
                </a:prstGeom>
                <a:solidFill>
                  <a:srgbClr val="003399">
                    <a:alpha val="50000"/>
                  </a:srgb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  <a:extLst/>
              </p:spPr>
              <p:txBody>
                <a:bodyPr vert="horz" wrap="square" lIns="64008" tIns="46038" rIns="92075" bIns="4603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kumimoji="1" lang="en-US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kumimoji="1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8" name="Oval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722157" y="4564458"/>
                  <a:ext cx="374469" cy="374469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  <a:ex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Straight Connector 68"/>
            <p:cNvCxnSpPr>
              <a:stCxn id="61" idx="7"/>
              <a:endCxn id="68" idx="2"/>
            </p:cNvCxnSpPr>
            <p:nvPr/>
          </p:nvCxnSpPr>
          <p:spPr bwMode="auto">
            <a:xfrm flipV="1">
              <a:off x="7275781" y="4751693"/>
              <a:ext cx="446376" cy="5484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0" name="Straight Connector 69"/>
            <p:cNvCxnSpPr>
              <a:stCxn id="63" idx="7"/>
              <a:endCxn id="61" idx="3"/>
            </p:cNvCxnSpPr>
            <p:nvPr/>
          </p:nvCxnSpPr>
          <p:spPr bwMode="auto">
            <a:xfrm flipV="1">
              <a:off x="6506727" y="5071322"/>
              <a:ext cx="504265" cy="3693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3" name="Straight Connector 72"/>
            <p:cNvCxnSpPr>
              <a:stCxn id="61" idx="5"/>
              <a:endCxn id="62" idx="1"/>
            </p:cNvCxnSpPr>
            <p:nvPr/>
          </p:nvCxnSpPr>
          <p:spPr bwMode="auto">
            <a:xfrm>
              <a:off x="7275781" y="5071322"/>
              <a:ext cx="501216" cy="3693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84" name="Arc 83"/>
            <p:cNvSpPr/>
            <p:nvPr/>
          </p:nvSpPr>
          <p:spPr bwMode="auto">
            <a:xfrm rot="17400000">
              <a:off x="5261382" y="5840867"/>
              <a:ext cx="5945224" cy="4278086"/>
            </a:xfrm>
            <a:prstGeom prst="arc">
              <a:avLst>
                <a:gd name="adj1" fmla="val 17328895"/>
                <a:gd name="adj2" fmla="val 2106758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ffectLst/>
            <a:ex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8504072" y="5077798"/>
              <a:ext cx="511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Cut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7329096" y="4854396"/>
                  <a:ext cx="2795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800" dirty="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9096" y="4854396"/>
                  <a:ext cx="279552" cy="369332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r="-3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内容占位符 2">
                <a:extLst>
                  <a:ext uri="{FF2B5EF4-FFF2-40B4-BE49-F238E27FC236}">
                    <a16:creationId xmlns:a16="http://schemas.microsoft.com/office/drawing/2014/main" id="{817FAD9A-E643-46CE-8081-1C6C008B9F9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19517" y="2775834"/>
                <a:ext cx="7948965" cy="10979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zh-CN" kern="0" dirty="0"/>
                  <a:t>This path must cross this cut somewhere via an edge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kern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kern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kern="0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altLang="zh-CN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kern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b="0" i="1" kern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kern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kern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b="0" i="1" kern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kern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kern="0" dirty="0"/>
                  <a:t> </a:t>
                </a:r>
                <a:r>
                  <a:rPr lang="en-US" altLang="zh-CN" kern="0" dirty="0"/>
                  <a:t>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kern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b="0" i="1" kern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kern="0" dirty="0"/>
                  <a:t> </a:t>
                </a:r>
                <a:r>
                  <a:rPr lang="en-US" altLang="zh-CN" kern="0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kern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b="0" i="1" kern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 ker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kern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kern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kern="0" dirty="0"/>
                  <a:t>. </a:t>
                </a:r>
                <a:br>
                  <a:rPr lang="en-US" altLang="zh-CN" kern="0" dirty="0"/>
                </a:br>
                <a14:m>
                  <m:oMath xmlns:m="http://schemas.openxmlformats.org/officeDocument/2006/math">
                    <m:r>
                      <a:rPr lang="en-US" altLang="zh-CN" b="0" i="1" kern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zh-CN" altLang="en-US" kern="0" dirty="0"/>
                  <a:t> </a:t>
                </a:r>
                <a:r>
                  <a:rPr lang="en-US" altLang="zh-CN" kern="0" dirty="0"/>
                  <a:t>was the largest weight edge on the cycle   =&gt;  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kern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kern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kern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kern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altLang="zh-CN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altLang="zh-CN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kern="0" dirty="0"/>
                  <a:t>.</a:t>
                </a:r>
                <a:endParaRPr lang="zh-CN" altLang="en-US" kern="0" dirty="0"/>
              </a:p>
            </p:txBody>
          </p:sp>
        </mc:Choice>
        <mc:Fallback xmlns="">
          <p:sp>
            <p:nvSpPr>
              <p:cNvPr id="45" name="内容占位符 2">
                <a:extLst>
                  <a:ext uri="{FF2B5EF4-FFF2-40B4-BE49-F238E27FC236}">
                    <a16:creationId xmlns:a16="http://schemas.microsoft.com/office/drawing/2014/main" id="{817FAD9A-E643-46CE-8081-1C6C008B9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9517" y="2775834"/>
                <a:ext cx="7948965" cy="1097967"/>
              </a:xfrm>
              <a:prstGeom prst="rect">
                <a:avLst/>
              </a:prstGeom>
              <a:blipFill>
                <a:blip r:embed="rId26"/>
                <a:stretch>
                  <a:fillRect l="-920" t="-3333" b="-116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713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520FF-A655-4AA6-82CB-EDD769F4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 4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1B9C06-504C-4BB9-BA60-5261EDDD5A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91865" y="6569920"/>
            <a:ext cx="1905000" cy="228600"/>
          </a:xfrm>
        </p:spPr>
        <p:txBody>
          <a:bodyPr/>
          <a:lstStyle/>
          <a:p>
            <a:fld id="{2783EFA4-6284-4AB8-B3E7-5E7F2FB51AB8}" type="slidenum">
              <a:rPr lang="en-US" altLang="en-US" smtClean="0"/>
              <a:pPr/>
              <a:t>12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内容占位符 2">
                <a:extLst>
                  <a:ext uri="{FF2B5EF4-FFF2-40B4-BE49-F238E27FC236}">
                    <a16:creationId xmlns:a16="http://schemas.microsoft.com/office/drawing/2014/main" id="{817FAD9A-E643-46CE-8081-1C6C008B9F9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20021" y="4126374"/>
                <a:ext cx="7324344" cy="8744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zh-CN" kern="0" dirty="0">
                    <a:solidFill>
                      <a:srgbClr val="003399"/>
                    </a:solidFill>
                  </a:rPr>
                  <a:t>Now  add 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kern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kern="0" dirty="0">
                    <a:solidFill>
                      <a:srgbClr val="003399"/>
                    </a:solidFill>
                  </a:rPr>
                  <a:t> </a:t>
                </a:r>
                <a:r>
                  <a:rPr lang="en-US" altLang="zh-CN" kern="0" dirty="0">
                    <a:solidFill>
                      <a:srgbClr val="003399"/>
                    </a:solidFill>
                  </a:rPr>
                  <a:t>to 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kern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−{</m:t>
                    </m:r>
                    <m:r>
                      <a:rPr lang="en-US" altLang="zh-CN" b="0" i="1" kern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kern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kern="0" dirty="0">
                    <a:solidFill>
                      <a:srgbClr val="003399"/>
                    </a:solidFill>
                  </a:rPr>
                  <a:t>. This connects the two components</a:t>
                </a:r>
                <a:br>
                  <a:rPr lang="en-US" altLang="zh-CN" kern="0" dirty="0">
                    <a:solidFill>
                      <a:srgbClr val="003399"/>
                    </a:solidFill>
                  </a:rPr>
                </a:br>
                <a:r>
                  <a:rPr lang="en-US" altLang="zh-CN" kern="0" dirty="0">
                    <a:solidFill>
                      <a:srgbClr val="003399"/>
                    </a:solidFill>
                  </a:rPr>
                  <a:t> =&gt;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kern="0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kern="0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zh-CN" b="0" i="1" kern="0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kern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kern="0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b="0" i="1" kern="0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−{</m:t>
                        </m:r>
                        <m:r>
                          <a:rPr lang="en-US" altLang="zh-CN" b="0" i="1" kern="0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b="0" i="1" kern="0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d>
                    <m:r>
                      <a:rPr lang="en-US" altLang="zh-CN" b="0" i="1" kern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kern="0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kern="0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kern="0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kern="0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kern="0" dirty="0">
                    <a:solidFill>
                      <a:srgbClr val="003399"/>
                    </a:solidFill>
                  </a:rPr>
                  <a:t>  is also a spanning tree 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kern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kern="0" dirty="0">
                    <a:solidFill>
                      <a:srgbClr val="003399"/>
                    </a:solidFill>
                  </a:rPr>
                  <a:t>. </a:t>
                </a:r>
                <a:br>
                  <a:rPr lang="en-US" altLang="zh-CN" kern="0" dirty="0">
                    <a:solidFill>
                      <a:srgbClr val="003399"/>
                    </a:solidFill>
                  </a:rPr>
                </a:br>
                <a:r>
                  <a:rPr lang="en-US" altLang="zh-CN" kern="0" dirty="0">
                    <a:solidFill>
                      <a:srgbClr val="003399"/>
                    </a:solidFill>
                  </a:rPr>
                  <a:t/>
                </a:r>
                <a:br>
                  <a:rPr lang="en-US" altLang="zh-CN" kern="0" dirty="0">
                    <a:solidFill>
                      <a:srgbClr val="003399"/>
                    </a:solidFill>
                  </a:rPr>
                </a:br>
                <a:endParaRPr lang="zh-CN" altLang="en-US" kern="0" dirty="0">
                  <a:solidFill>
                    <a:srgbClr val="003399"/>
                  </a:solidFill>
                </a:endParaRPr>
              </a:p>
            </p:txBody>
          </p:sp>
        </mc:Choice>
        <mc:Fallback xmlns="">
          <p:sp>
            <p:nvSpPr>
              <p:cNvPr id="14" name="内容占位符 2">
                <a:extLst>
                  <a:ext uri="{FF2B5EF4-FFF2-40B4-BE49-F238E27FC236}">
                    <a16:creationId xmlns:a16="http://schemas.microsoft.com/office/drawing/2014/main" id="{817FAD9A-E643-46CE-8081-1C6C008B9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0021" y="4126374"/>
                <a:ext cx="7324344" cy="874448"/>
              </a:xfrm>
              <a:prstGeom prst="rect">
                <a:avLst/>
              </a:prstGeom>
              <a:blipFill>
                <a:blip r:embed="rId3"/>
                <a:stretch>
                  <a:fillRect l="-1082" t="-4895" b="-139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817FAD9A-E643-46CE-8081-1C6C008B9F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7083" y="745467"/>
                <a:ext cx="7324344" cy="1060077"/>
              </a:xfrm>
            </p:spPr>
            <p:txBody>
              <a:bodyPr/>
              <a:lstStyle/>
              <a:p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 be the MST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/>
                  <a:t> and suppose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 contains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 Removing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zh-CN" dirty="0"/>
                  <a:t> from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 breaks it into two connected components: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>
                    <a:solidFill>
                      <a:srgbClr val="003399"/>
                    </a:solidFill>
                  </a:rPr>
                  <a:t>  </a:t>
                </a:r>
                <a:r>
                  <a:rPr lang="en-US" altLang="zh-CN" dirty="0"/>
                  <a:t>&amp;</a:t>
                </a:r>
                <a:r>
                  <a:rPr lang="en-US" altLang="zh-CN" dirty="0">
                    <a:solidFill>
                      <a:srgbClr val="0033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zh-CN" dirty="0">
                    <a:solidFill>
                      <a:srgbClr val="003399"/>
                    </a:solidFill>
                  </a:rPr>
                  <a:t>  </a:t>
                </a:r>
                <a:r>
                  <a:rPr lang="en-US" altLang="zh-CN" dirty="0"/>
                  <a:t>with</a:t>
                </a:r>
                <a:r>
                  <a:rPr lang="en-US" altLang="zh-CN" dirty="0">
                    <a:solidFill>
                      <a:srgbClr val="0033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rgbClr val="003399"/>
                    </a:solidFill>
                  </a:rPr>
                  <a:t>   </a:t>
                </a:r>
                <a:r>
                  <a:rPr lang="en-US" altLang="zh-CN" dirty="0"/>
                  <a:t>&amp;</a:t>
                </a:r>
                <a:r>
                  <a:rPr lang="en-US" altLang="zh-CN" dirty="0">
                    <a:solidFill>
                      <a:srgbClr val="003399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>
                    <a:solidFill>
                      <a:srgbClr val="003399"/>
                    </a:solidFill>
                  </a:rPr>
                  <a:t>.</a:t>
                </a:r>
                <a:endParaRPr lang="zh-CN" altLang="en-US" dirty="0">
                  <a:solidFill>
                    <a:srgbClr val="003399"/>
                  </a:solidFill>
                </a:endParaRPr>
              </a:p>
            </p:txBody>
          </p:sp>
        </mc:Choice>
        <mc:Fallback xmlns="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817FAD9A-E643-46CE-8081-1C6C008B9F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7083" y="745467"/>
                <a:ext cx="7324344" cy="1060077"/>
              </a:xfrm>
              <a:blipFill>
                <a:blip r:embed="rId4"/>
                <a:stretch>
                  <a:fillRect l="-1082" t="-3448" r="-916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817FAD9A-E643-46CE-8081-1C6C008B9F9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56241" y="1926147"/>
                <a:ext cx="7948965" cy="7004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zh-CN" kern="0" dirty="0">
                    <a:solidFill>
                      <a:srgbClr val="C00000"/>
                    </a:solidFill>
                  </a:rPr>
                  <a:t>Consider the cycle  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kern="0" dirty="0">
                    <a:solidFill>
                      <a:srgbClr val="C00000"/>
                    </a:solidFill>
                  </a:rPr>
                  <a:t> that has 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zh-CN" altLang="en-US" kern="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kern="0" dirty="0">
                    <a:solidFill>
                      <a:srgbClr val="C00000"/>
                    </a:solidFill>
                  </a:rPr>
                  <a:t>as its largest-weight edge. </a:t>
                </a:r>
                <a:r>
                  <a:rPr lang="en-US" altLang="zh-CN" i="1" kern="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altLang="zh-CN" i="1" kern="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i="1" ker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kern="0" dirty="0">
                    <a:solidFill>
                      <a:srgbClr val="C00000"/>
                    </a:solidFill>
                  </a:rPr>
                  <a:t> starts from 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kern="0" dirty="0">
                    <a:solidFill>
                      <a:srgbClr val="C00000"/>
                    </a:solidFill>
                  </a:rPr>
                  <a:t>, goes to 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kern="0" dirty="0">
                    <a:solidFill>
                      <a:srgbClr val="C00000"/>
                    </a:solidFill>
                  </a:rPr>
                  <a:t>, and takes another path to go back to 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kern="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817FAD9A-E643-46CE-8081-1C6C008B9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6241" y="1926147"/>
                <a:ext cx="7948965" cy="700431"/>
              </a:xfrm>
              <a:prstGeom prst="rect">
                <a:avLst/>
              </a:prstGeom>
              <a:blipFill>
                <a:blip r:embed="rId5"/>
                <a:stretch>
                  <a:fillRect l="-920" t="-6087" b="-2695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id="{817FAD9A-E643-46CE-8081-1C6C008B9F9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19517" y="2775834"/>
                <a:ext cx="7948965" cy="10979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zh-CN" kern="0" dirty="0"/>
                  <a:t>This path must cross this cut somewhere via an edge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kern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kern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kern="0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altLang="zh-CN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kern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b="0" i="1" kern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kern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kern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b="0" i="1" kern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kern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kern="0" dirty="0"/>
                  <a:t> </a:t>
                </a:r>
                <a:r>
                  <a:rPr lang="en-US" altLang="zh-CN" kern="0" dirty="0"/>
                  <a:t>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kern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b="0" i="1" kern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kern="0" dirty="0"/>
                  <a:t> </a:t>
                </a:r>
                <a:r>
                  <a:rPr lang="en-US" altLang="zh-CN" kern="0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kern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b="0" i="1" kern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 ker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kern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kern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kern="0" dirty="0"/>
                  <a:t>. </a:t>
                </a:r>
                <a:br>
                  <a:rPr lang="en-US" altLang="zh-CN" kern="0" dirty="0"/>
                </a:br>
                <a14:m>
                  <m:oMath xmlns:m="http://schemas.openxmlformats.org/officeDocument/2006/math">
                    <m:r>
                      <a:rPr lang="en-US" altLang="zh-CN" b="0" i="1" kern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zh-CN" altLang="en-US" kern="0" dirty="0"/>
                  <a:t> </a:t>
                </a:r>
                <a:r>
                  <a:rPr lang="en-US" altLang="zh-CN" kern="0" dirty="0"/>
                  <a:t>was the largest weight edge on the cycle   =&gt;  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kern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kern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kern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kern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altLang="zh-CN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altLang="zh-CN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kern="0" dirty="0"/>
                  <a:t>.</a:t>
                </a:r>
                <a:endParaRPr lang="zh-CN" altLang="en-US" kern="0" dirty="0"/>
              </a:p>
            </p:txBody>
          </p:sp>
        </mc:Choice>
        <mc:Fallback xmlns=""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id="{817FAD9A-E643-46CE-8081-1C6C008B9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9517" y="2775834"/>
                <a:ext cx="7948965" cy="1097967"/>
              </a:xfrm>
              <a:prstGeom prst="rect">
                <a:avLst/>
              </a:prstGeom>
              <a:blipFill>
                <a:blip r:embed="rId6"/>
                <a:stretch>
                  <a:fillRect l="-920" t="-3333" b="-116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内容占位符 2">
                <a:extLst>
                  <a:ext uri="{FF2B5EF4-FFF2-40B4-BE49-F238E27FC236}">
                    <a16:creationId xmlns:a16="http://schemas.microsoft.com/office/drawing/2014/main" id="{817FAD9A-E643-46CE-8081-1C6C008B9F9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19517" y="5033750"/>
                <a:ext cx="7324344" cy="765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b="0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kern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kern="0" dirty="0">
                    <a:solidFill>
                      <a:schemeClr val="tx1"/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kern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kern="0" dirty="0">
                    <a:solidFill>
                      <a:schemeClr val="tx1"/>
                    </a:solidFill>
                  </a:rPr>
                  <a:t>with 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zh-CN" altLang="en-US" kern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kern="0" dirty="0">
                    <a:solidFill>
                      <a:schemeClr val="tx1"/>
                    </a:solidFill>
                  </a:rPr>
                  <a:t>removed and 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kern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kern="0" dirty="0">
                    <a:solidFill>
                      <a:schemeClr val="tx1"/>
                    </a:solidFill>
                  </a:rPr>
                  <a:t>added so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altLang="zh-CN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altLang="zh-CN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altLang="zh-CN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altLang="zh-CN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altLang="zh-CN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altLang="zh-CN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CN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𝑐𝑜𝑠𝑡</m:t>
                      </m:r>
                      <m:r>
                        <a:rPr lang="en-US" altLang="zh-CN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kern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内容占位符 2">
                <a:extLst>
                  <a:ext uri="{FF2B5EF4-FFF2-40B4-BE49-F238E27FC236}">
                    <a16:creationId xmlns:a16="http://schemas.microsoft.com/office/drawing/2014/main" id="{817FAD9A-E643-46CE-8081-1C6C008B9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9517" y="5033750"/>
                <a:ext cx="7324344" cy="765194"/>
              </a:xfrm>
              <a:prstGeom prst="rect">
                <a:avLst/>
              </a:prstGeom>
              <a:blipFill>
                <a:blip r:embed="rId7"/>
                <a:stretch>
                  <a:fillRect l="-166" t="-5600" b="-96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17FAD9A-E643-46CE-8081-1C6C008B9F9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19517" y="5950338"/>
                <a:ext cx="7324344" cy="7338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zh-CN" kern="0" dirty="0">
                    <a:solidFill>
                      <a:srgbClr val="003399"/>
                    </a:solidFill>
                  </a:rPr>
                  <a:t>This contradicts the fact that 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kern="0" dirty="0">
                    <a:solidFill>
                      <a:srgbClr val="003399"/>
                    </a:solidFill>
                  </a:rPr>
                  <a:t> </a:t>
                </a:r>
                <a:r>
                  <a:rPr lang="en-US" altLang="zh-CN" kern="0" dirty="0">
                    <a:solidFill>
                      <a:srgbClr val="003399"/>
                    </a:solidFill>
                  </a:rPr>
                  <a:t>was a MST.</a:t>
                </a:r>
                <a:br>
                  <a:rPr lang="en-US" altLang="zh-CN" kern="0" dirty="0">
                    <a:solidFill>
                      <a:srgbClr val="003399"/>
                    </a:solidFill>
                  </a:rPr>
                </a:br>
                <a:r>
                  <a:rPr lang="en-US" altLang="zh-CN" kern="0" dirty="0">
                    <a:solidFill>
                      <a:srgbClr val="003399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zh-CN" altLang="en-US" i="1" kern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b="0" i="1" kern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zh-CN" altLang="en-US" kern="0" dirty="0">
                    <a:solidFill>
                      <a:srgbClr val="003399"/>
                    </a:solidFill>
                  </a:rPr>
                  <a:t> </a:t>
                </a:r>
                <a:r>
                  <a:rPr lang="en-US" altLang="zh-CN" kern="0" dirty="0">
                    <a:solidFill>
                      <a:srgbClr val="003399"/>
                    </a:solidFill>
                  </a:rPr>
                  <a:t>cannot be the largest edge on some cycle.</a:t>
                </a:r>
                <a:endParaRPr lang="zh-CN" altLang="en-US" kern="0" dirty="0">
                  <a:solidFill>
                    <a:srgbClr val="003399"/>
                  </a:solidFill>
                </a:endParaRPr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17FAD9A-E643-46CE-8081-1C6C008B9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9517" y="5950338"/>
                <a:ext cx="7324344" cy="733882"/>
              </a:xfrm>
              <a:prstGeom prst="rect">
                <a:avLst/>
              </a:prstGeom>
              <a:blipFill>
                <a:blip r:embed="rId8"/>
                <a:stretch>
                  <a:fillRect l="-1040" t="-5172" b="-2069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144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56FD3-A234-41A0-B8BA-88581F316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 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E91ED3-99A6-4217-ACA3-1998F3B4B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45" y="1174817"/>
            <a:ext cx="7960108" cy="3261716"/>
          </a:xfrm>
        </p:spPr>
        <p:txBody>
          <a:bodyPr/>
          <a:lstStyle/>
          <a:p>
            <a:r>
              <a:rPr lang="en-US" dirty="0"/>
              <a:t>It is not difficult to see that if  </a:t>
            </a:r>
            <a:r>
              <a:rPr lang="en-US" i="1" dirty="0"/>
              <a:t>e</a:t>
            </a:r>
            <a:r>
              <a:rPr lang="en-US" dirty="0"/>
              <a:t> is a minimum weight edge in </a:t>
            </a:r>
            <a:r>
              <a:rPr lang="en-US" i="1" dirty="0"/>
              <a:t>G</a:t>
            </a:r>
            <a:r>
              <a:rPr lang="en-US" dirty="0"/>
              <a:t> then </a:t>
            </a:r>
            <a:r>
              <a:rPr lang="en-US" i="1" dirty="0"/>
              <a:t>e</a:t>
            </a:r>
            <a:r>
              <a:rPr lang="en-US" dirty="0"/>
              <a:t> is </a:t>
            </a:r>
            <a:r>
              <a:rPr lang="en-US" b="1" dirty="0"/>
              <a:t>always</a:t>
            </a:r>
            <a:r>
              <a:rPr lang="en-US" dirty="0"/>
              <a:t> an </a:t>
            </a:r>
            <a:r>
              <a:rPr lang="en-US" dirty="0">
                <a:solidFill>
                  <a:srgbClr val="003399"/>
                </a:solidFill>
              </a:rPr>
              <a:t>edge</a:t>
            </a:r>
            <a:r>
              <a:rPr lang="en-US" dirty="0"/>
              <a:t> in </a:t>
            </a:r>
            <a:r>
              <a:rPr lang="en-US" i="1" dirty="0"/>
              <a:t>some</a:t>
            </a:r>
            <a:r>
              <a:rPr lang="en-US" dirty="0"/>
              <a:t> Minimum Spanning Tree for </a:t>
            </a:r>
            <a:r>
              <a:rPr lang="en-US" i="1" dirty="0"/>
              <a:t>G.  </a:t>
            </a:r>
          </a:p>
          <a:p>
            <a:r>
              <a:rPr lang="en-US" dirty="0"/>
              <a:t>Prove that if </a:t>
            </a:r>
            <a:r>
              <a:rPr lang="en-US" i="1" dirty="0"/>
              <a:t>e</a:t>
            </a:r>
            <a:r>
              <a:rPr lang="en-US" dirty="0"/>
              <a:t> is a maximum weight edge, the corresponding statement </a:t>
            </a:r>
            <a:r>
              <a:rPr lang="en-US" dirty="0" smtClean="0"/>
              <a:t>(which would be that </a:t>
            </a:r>
            <a:r>
              <a:rPr lang="en-US" i="1" dirty="0" smtClean="0"/>
              <a:t>e </a:t>
            </a:r>
            <a:r>
              <a:rPr lang="en-US" b="1" dirty="0" smtClean="0"/>
              <a:t>never</a:t>
            </a:r>
            <a:r>
              <a:rPr lang="en-US" dirty="0" smtClean="0"/>
              <a:t> belongs to a MST</a:t>
            </a:r>
            <a:r>
              <a:rPr lang="en-US" i="1" dirty="0" smtClean="0"/>
              <a:t>) </a:t>
            </a:r>
            <a:r>
              <a:rPr lang="en-US" dirty="0" smtClean="0"/>
              <a:t> is </a:t>
            </a:r>
            <a:r>
              <a:rPr lang="en-US" dirty="0"/>
              <a:t>not correct. </a:t>
            </a:r>
            <a:r>
              <a:rPr lang="en-US" dirty="0" smtClean="0"/>
              <a:t>In fact</a:t>
            </a:r>
            <a:endParaRPr lang="en-US" dirty="0"/>
          </a:p>
          <a:p>
            <a:r>
              <a:rPr lang="en-US" dirty="0"/>
              <a:t>(a</a:t>
            </a:r>
            <a:r>
              <a:rPr lang="en-US"/>
              <a:t>) I</a:t>
            </a:r>
            <a:r>
              <a:rPr lang="en-US" smtClean="0"/>
              <a:t>t </a:t>
            </a:r>
            <a:r>
              <a:rPr lang="en-US" dirty="0"/>
              <a:t>is possible that </a:t>
            </a:r>
            <a:r>
              <a:rPr lang="en-US" i="1" dirty="0"/>
              <a:t>e</a:t>
            </a:r>
            <a:r>
              <a:rPr lang="en-US" dirty="0"/>
              <a:t>  </a:t>
            </a:r>
            <a:r>
              <a:rPr lang="en-US" i="1" dirty="0"/>
              <a:t>does </a:t>
            </a:r>
            <a:r>
              <a:rPr lang="en-US" dirty="0"/>
              <a:t>belong to a MST of </a:t>
            </a:r>
            <a:r>
              <a:rPr lang="en-US" i="1" dirty="0"/>
              <a:t>G.</a:t>
            </a:r>
          </a:p>
          <a:p>
            <a:r>
              <a:rPr lang="en-US" dirty="0"/>
              <a:t>(b) But, it  is also possible that </a:t>
            </a:r>
            <a:r>
              <a:rPr lang="en-US" i="1" dirty="0"/>
              <a:t>e</a:t>
            </a:r>
            <a:r>
              <a:rPr lang="en-US" dirty="0"/>
              <a:t> does not belong to any MST for </a:t>
            </a:r>
            <a:r>
              <a:rPr lang="en-US" i="1" dirty="0"/>
              <a:t>G.</a:t>
            </a:r>
            <a:r>
              <a:rPr lang="en-US" dirty="0"/>
              <a:t/>
            </a:r>
            <a:br>
              <a:rPr lang="en-US" dirty="0"/>
            </a:br>
            <a:endParaRPr lang="en-US" altLang="zh-CN" dirty="0">
              <a:cs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3B031D-7F61-48F1-AE47-A1CC44A55D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3EFA4-6284-4AB8-B3E7-5E7F2FB51AB8}" type="slidenum">
              <a:rPr lang="en-US" altLang="en-US" smtClean="0"/>
              <a:pPr/>
              <a:t>13</a:t>
            </a:fld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097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56FD3-A234-41A0-B8BA-88581F316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 5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3B031D-7F61-48F1-AE47-A1CC44A55D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3EFA4-6284-4AB8-B3E7-5E7F2FB51AB8}" type="slidenum">
              <a:rPr lang="en-US" altLang="en-US" smtClean="0"/>
              <a:pPr/>
              <a:t>14</a:t>
            </a:fld>
            <a:endParaRPr lang="en-US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 bwMode="auto">
              <a:xfrm>
                <a:off x="3769567" y="3726824"/>
                <a:ext cx="802433" cy="802433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  <a:ex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en-US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92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9567" y="3726824"/>
                <a:ext cx="802433" cy="80243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/>
          <p:cNvSpPr/>
          <p:nvPr/>
        </p:nvSpPr>
        <p:spPr bwMode="auto">
          <a:xfrm>
            <a:off x="1421363" y="5059859"/>
            <a:ext cx="802433" cy="8024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cxnSp>
        <p:nvCxnSpPr>
          <p:cNvPr id="11" name="Straight Connector 10"/>
          <p:cNvCxnSpPr>
            <a:stCxn id="8" idx="1"/>
            <a:endCxn id="40" idx="6"/>
          </p:cNvCxnSpPr>
          <p:nvPr/>
        </p:nvCxnSpPr>
        <p:spPr bwMode="auto">
          <a:xfrm flipH="1" flipV="1">
            <a:off x="2209459" y="2943695"/>
            <a:ext cx="1677622" cy="9006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>
            <a:stCxn id="8" idx="3"/>
          </p:cNvCxnSpPr>
          <p:nvPr/>
        </p:nvCxnSpPr>
        <p:spPr bwMode="auto">
          <a:xfrm flipH="1">
            <a:off x="2223796" y="4411743"/>
            <a:ext cx="1663285" cy="10493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3081706" y="2988811"/>
            <a:ext cx="387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3399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81706" y="4798249"/>
            <a:ext cx="387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3399"/>
                </a:solidFill>
                <a:latin typeface="Calibri" panose="020F0502020204030204" pitchFamily="34" charset="0"/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/>
              <p:cNvSpPr/>
              <p:nvPr/>
            </p:nvSpPr>
            <p:spPr bwMode="auto">
              <a:xfrm>
                <a:off x="5244878" y="3726823"/>
                <a:ext cx="802433" cy="802433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  <a:ex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en-US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92" charset="0"/>
                </a:endParaRPr>
              </a:p>
            </p:txBody>
          </p:sp>
        </mc:Choice>
        <mc:Fallback xmlns="">
          <p:sp>
            <p:nvSpPr>
              <p:cNvPr id="19" name="Ova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44878" y="3726823"/>
                <a:ext cx="802433" cy="80243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/>
          <p:cNvSpPr/>
          <p:nvPr/>
        </p:nvSpPr>
        <p:spPr bwMode="auto">
          <a:xfrm>
            <a:off x="7405108" y="2455625"/>
            <a:ext cx="802433" cy="8024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7405108" y="4945928"/>
            <a:ext cx="802433" cy="8024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cxnSp>
        <p:nvCxnSpPr>
          <p:cNvPr id="23" name="Straight Connector 22"/>
          <p:cNvCxnSpPr>
            <a:stCxn id="20" idx="2"/>
            <a:endCxn id="19" idx="7"/>
          </p:cNvCxnSpPr>
          <p:nvPr/>
        </p:nvCxnSpPr>
        <p:spPr bwMode="auto">
          <a:xfrm flipH="1">
            <a:off x="5929797" y="2856842"/>
            <a:ext cx="1475311" cy="9874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>
            <a:stCxn id="21" idx="2"/>
            <a:endCxn id="19" idx="5"/>
          </p:cNvCxnSpPr>
          <p:nvPr/>
        </p:nvCxnSpPr>
        <p:spPr bwMode="auto">
          <a:xfrm flipH="1" flipV="1">
            <a:off x="5929797" y="4411742"/>
            <a:ext cx="1475311" cy="93540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>
            <a:stCxn id="19" idx="2"/>
            <a:endCxn id="8" idx="6"/>
          </p:cNvCxnSpPr>
          <p:nvPr/>
        </p:nvCxnSpPr>
        <p:spPr bwMode="auto">
          <a:xfrm flipH="1">
            <a:off x="4572000" y="4128040"/>
            <a:ext cx="67287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1" name="TextBox 30"/>
          <p:cNvSpPr txBox="1"/>
          <p:nvPr/>
        </p:nvSpPr>
        <p:spPr>
          <a:xfrm>
            <a:off x="6539035" y="2802076"/>
            <a:ext cx="387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3399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539035" y="4879443"/>
            <a:ext cx="387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3399"/>
                </a:solidFill>
                <a:latin typeface="Calibri" panose="020F0502020204030204" pitchFamily="34" charset="0"/>
              </a:rPr>
              <a:t>4</a:t>
            </a:r>
          </a:p>
        </p:txBody>
      </p:sp>
      <p:cxnSp>
        <p:nvCxnSpPr>
          <p:cNvPr id="33" name="Straight Connector 32"/>
          <p:cNvCxnSpPr>
            <a:stCxn id="20" idx="4"/>
            <a:endCxn id="21" idx="0"/>
          </p:cNvCxnSpPr>
          <p:nvPr/>
        </p:nvCxnSpPr>
        <p:spPr bwMode="auto">
          <a:xfrm>
            <a:off x="7806325" y="3258058"/>
            <a:ext cx="0" cy="16878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>
            <a:stCxn id="40" idx="4"/>
            <a:endCxn id="9" idx="0"/>
          </p:cNvCxnSpPr>
          <p:nvPr/>
        </p:nvCxnSpPr>
        <p:spPr bwMode="auto">
          <a:xfrm>
            <a:off x="1808243" y="3344911"/>
            <a:ext cx="14337" cy="17149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0" name="Oval 39"/>
          <p:cNvSpPr/>
          <p:nvPr/>
        </p:nvSpPr>
        <p:spPr bwMode="auto">
          <a:xfrm>
            <a:off x="1407026" y="2542478"/>
            <a:ext cx="802433" cy="8024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 flipH="1">
            <a:off x="4515254" y="3568671"/>
            <a:ext cx="915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3399"/>
                </a:solidFill>
                <a:latin typeface="Calibri" panose="020F0502020204030204" pitchFamily="34" charset="0"/>
              </a:rPr>
              <a:t>100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214488" y="1151885"/>
                <a:ext cx="818444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a)  If the removal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makes G disconnected, 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in the MST regardless of its weight.  </a:t>
                </a: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88" y="1151885"/>
                <a:ext cx="8184445" cy="769441"/>
              </a:xfrm>
              <a:prstGeom prst="rect">
                <a:avLst/>
              </a:prstGeom>
              <a:blipFill>
                <a:blip r:embed="rId4"/>
                <a:stretch>
                  <a:fillRect l="-968" t="-5556" r="-372" b="-15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1811258" y="3840383"/>
            <a:ext cx="387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3399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91715" y="3767931"/>
            <a:ext cx="387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3399"/>
                </a:solidFill>
                <a:latin typeface="Calibri" panose="020F050202020403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7765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56FD3-A234-41A0-B8BA-88581F316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 5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3B031D-7F61-48F1-AE47-A1CC44A55D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3EFA4-6284-4AB8-B3E7-5E7F2FB51AB8}" type="slidenum">
              <a:rPr lang="en-US" altLang="en-US" smtClean="0"/>
              <a:pPr/>
              <a:t>15</a:t>
            </a:fld>
            <a:endParaRPr lang="en-US" altLang="en-US" sz="1400" dirty="0"/>
          </a:p>
        </p:txBody>
      </p:sp>
      <p:sp>
        <p:nvSpPr>
          <p:cNvPr id="8" name="Oval 7"/>
          <p:cNvSpPr/>
          <p:nvPr/>
        </p:nvSpPr>
        <p:spPr bwMode="auto">
          <a:xfrm>
            <a:off x="3769567" y="3726824"/>
            <a:ext cx="802433" cy="8024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endParaRPr kumimoji="1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cxnSp>
        <p:nvCxnSpPr>
          <p:cNvPr id="11" name="Straight Connector 10"/>
          <p:cNvCxnSpPr>
            <a:stCxn id="8" idx="1"/>
            <a:endCxn id="40" idx="6"/>
          </p:cNvCxnSpPr>
          <p:nvPr/>
        </p:nvCxnSpPr>
        <p:spPr bwMode="auto">
          <a:xfrm flipH="1" flipV="1">
            <a:off x="2209459" y="2943695"/>
            <a:ext cx="1677622" cy="9006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>
            <a:stCxn id="8" idx="3"/>
            <a:endCxn id="26" idx="6"/>
          </p:cNvCxnSpPr>
          <p:nvPr/>
        </p:nvCxnSpPr>
        <p:spPr bwMode="auto">
          <a:xfrm flipH="1">
            <a:off x="2216627" y="4411743"/>
            <a:ext cx="1670454" cy="10493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3081706" y="2988811"/>
            <a:ext cx="387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3399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81706" y="4798249"/>
            <a:ext cx="387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3399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19" name="Oval 18"/>
          <p:cNvSpPr/>
          <p:nvPr/>
        </p:nvSpPr>
        <p:spPr bwMode="auto">
          <a:xfrm>
            <a:off x="5244878" y="3726823"/>
            <a:ext cx="802433" cy="8024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7405108" y="2455625"/>
            <a:ext cx="802433" cy="8024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7405108" y="4945928"/>
            <a:ext cx="802433" cy="8024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cxnSp>
        <p:nvCxnSpPr>
          <p:cNvPr id="23" name="Straight Connector 22"/>
          <p:cNvCxnSpPr>
            <a:stCxn id="20" idx="2"/>
            <a:endCxn id="19" idx="7"/>
          </p:cNvCxnSpPr>
          <p:nvPr/>
        </p:nvCxnSpPr>
        <p:spPr bwMode="auto">
          <a:xfrm flipH="1">
            <a:off x="5929797" y="2856842"/>
            <a:ext cx="1475311" cy="9874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>
            <a:stCxn id="21" idx="2"/>
            <a:endCxn id="19" idx="5"/>
          </p:cNvCxnSpPr>
          <p:nvPr/>
        </p:nvCxnSpPr>
        <p:spPr bwMode="auto">
          <a:xfrm flipH="1" flipV="1">
            <a:off x="5929797" y="4411742"/>
            <a:ext cx="1475311" cy="93540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>
            <a:stCxn id="19" idx="2"/>
            <a:endCxn id="8" idx="6"/>
          </p:cNvCxnSpPr>
          <p:nvPr/>
        </p:nvCxnSpPr>
        <p:spPr bwMode="auto">
          <a:xfrm flipH="1">
            <a:off x="4572000" y="4128040"/>
            <a:ext cx="67287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1" name="TextBox 30"/>
          <p:cNvSpPr txBox="1"/>
          <p:nvPr/>
        </p:nvSpPr>
        <p:spPr>
          <a:xfrm>
            <a:off x="6539035" y="2802076"/>
            <a:ext cx="387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3399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539035" y="4879443"/>
            <a:ext cx="387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3399"/>
                </a:solidFill>
                <a:latin typeface="Calibri" panose="020F0502020204030204" pitchFamily="34" charset="0"/>
              </a:rPr>
              <a:t>4</a:t>
            </a:r>
          </a:p>
        </p:txBody>
      </p:sp>
      <p:cxnSp>
        <p:nvCxnSpPr>
          <p:cNvPr id="33" name="Straight Connector 32"/>
          <p:cNvCxnSpPr>
            <a:stCxn id="20" idx="4"/>
            <a:endCxn id="21" idx="0"/>
          </p:cNvCxnSpPr>
          <p:nvPr/>
        </p:nvCxnSpPr>
        <p:spPr bwMode="auto">
          <a:xfrm>
            <a:off x="7806325" y="3258058"/>
            <a:ext cx="0" cy="16878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>
            <a:stCxn id="40" idx="4"/>
            <a:endCxn id="26" idx="0"/>
          </p:cNvCxnSpPr>
          <p:nvPr/>
        </p:nvCxnSpPr>
        <p:spPr bwMode="auto">
          <a:xfrm>
            <a:off x="1808243" y="3344911"/>
            <a:ext cx="7168" cy="17149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/>
              <p:cNvSpPr/>
              <p:nvPr/>
            </p:nvSpPr>
            <p:spPr bwMode="auto">
              <a:xfrm>
                <a:off x="1407026" y="2542478"/>
                <a:ext cx="802433" cy="802433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  <a:ex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en-US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92" charset="0"/>
                </a:endParaRPr>
              </a:p>
            </p:txBody>
          </p:sp>
        </mc:Choice>
        <mc:Fallback xmlns="">
          <p:sp>
            <p:nvSpPr>
              <p:cNvPr id="40" name="Oval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7026" y="2542478"/>
                <a:ext cx="802433" cy="80243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 flipH="1">
            <a:off x="4602470" y="3543819"/>
            <a:ext cx="612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3399"/>
                </a:solidFill>
                <a:latin typeface="Calibri" panose="020F0502020204030204" pitchFamily="34" charset="0"/>
              </a:rPr>
              <a:t> 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14488" y="1151885"/>
            <a:ext cx="86134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b)  There are many cases when the heaviest edge is NOT part of any MST.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811258" y="3840383"/>
            <a:ext cx="387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3399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91715" y="3767931"/>
            <a:ext cx="387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3399"/>
                </a:solidFill>
                <a:latin typeface="Calibri" panose="020F0502020204030204" pitchFamily="34" charset="0"/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/>
              <p:cNvSpPr/>
              <p:nvPr/>
            </p:nvSpPr>
            <p:spPr bwMode="auto">
              <a:xfrm>
                <a:off x="1414194" y="5059859"/>
                <a:ext cx="802433" cy="802433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  <a:ex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en-US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92" charset="0"/>
                </a:endParaRPr>
              </a:p>
            </p:txBody>
          </p:sp>
        </mc:Choice>
        <mc:Fallback xmlns=""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14194" y="5059859"/>
                <a:ext cx="802433" cy="80243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822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45" y="2354918"/>
                <a:ext cx="7848600" cy="1353856"/>
              </a:xfrm>
            </p:spPr>
            <p:txBody>
              <a:bodyPr/>
              <a:lstStyle/>
              <a:p>
                <a:r>
                  <a:rPr lang="en-US" dirty="0"/>
                  <a:t>Give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 algorithm to compute a minimum spanning tree of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Justify the running  time of your algorithm.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45" y="2354918"/>
                <a:ext cx="7848600" cy="1353856"/>
              </a:xfrm>
              <a:blipFill>
                <a:blip r:embed="rId2"/>
                <a:stretch>
                  <a:fillRect l="-1010" t="-2703" b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3EFA4-6284-4AB8-B3E7-5E7F2FB51AB8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72E91ED3-99A6-4217-ACA3-1998F3B4BB6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22945" y="1174817"/>
                <a:ext cx="7321420" cy="8307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zh-CN" kern="0" dirty="0"/>
                  <a:t>Let </a:t>
                </a:r>
                <a14:m>
                  <m:oMath xmlns:m="http://schemas.openxmlformats.org/officeDocument/2006/math">
                    <m:r>
                      <a:rPr lang="en-US" altLang="zh-CN" i="1" kern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kern="0" dirty="0"/>
                  <a:t> be a connected undirected graph </a:t>
                </a:r>
                <a:r>
                  <a:rPr lang="en-US" dirty="0"/>
                  <a:t>in which all edges have weight either 1 or 2.</a:t>
                </a:r>
                <a:endParaRPr lang="en-US" altLang="zh-CN" kern="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72E91ED3-99A6-4217-ACA3-1998F3B4B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2945" y="1174817"/>
                <a:ext cx="7321420" cy="830736"/>
              </a:xfrm>
              <a:prstGeom prst="rect">
                <a:avLst/>
              </a:prstGeom>
              <a:blipFill>
                <a:blip r:embed="rId3"/>
                <a:stretch>
                  <a:fillRect l="-1082" t="-5147" r="-1249" b="-661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822945" y="4143657"/>
            <a:ext cx="7848600" cy="961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3399"/>
              </a:buClr>
              <a:buSzPct val="50000"/>
              <a:buFont typeface="Monotype Sorts" pitchFamily="92" charset="2"/>
              <a:defRPr kumimoji="1" sz="2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346075" indent="-231775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35000"/>
              <a:buFont typeface="Monotype Sorts" pitchFamily="92" charset="2"/>
              <a:buChar char="n"/>
              <a:defRPr kumimoji="1" sz="2200" baseline="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627063" indent="-16668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 sz="2200" baseline="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147763" indent="-40481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92" charset="2"/>
              <a:buChar char="!"/>
              <a:defRPr kumimoji="1" sz="2200" baseline="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398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200" baseline="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9970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6pPr>
            <a:lvl7pPr marL="24542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7pPr>
            <a:lvl8pPr marL="29114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8pPr>
            <a:lvl9pPr marL="33686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Note: You may either present a new algorithm or just show how to modify an algorithm taught in  class.</a:t>
            </a:r>
          </a:p>
        </p:txBody>
      </p:sp>
    </p:spTree>
    <p:extLst>
      <p:ext uri="{BB962C8B-B14F-4D97-AF65-F5344CB8AC3E}">
        <p14:creationId xmlns:p14="http://schemas.microsoft.com/office/powerpoint/2010/main" val="91409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49" y="1881429"/>
            <a:ext cx="7848600" cy="1170957"/>
          </a:xfrm>
        </p:spPr>
        <p:txBody>
          <a:bodyPr/>
          <a:lstStyle/>
          <a:p>
            <a:r>
              <a:rPr lang="en-US" dirty="0">
                <a:solidFill>
                  <a:srgbClr val="003399"/>
                </a:solidFill>
              </a:rPr>
              <a:t>One approach is to run Prim's algorithm, except taking advantage of the fact that all edges are  1 or 2 to implement the priority queue more efficiently. </a:t>
            </a:r>
          </a:p>
          <a:p>
            <a:endParaRPr lang="en-US" dirty="0">
              <a:solidFill>
                <a:srgbClr val="003399"/>
              </a:solidFill>
            </a:endParaRPr>
          </a:p>
          <a:p>
            <a:r>
              <a:rPr lang="en-US" dirty="0">
                <a:solidFill>
                  <a:srgbClr val="003399"/>
                </a:solidFill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3EFA4-6284-4AB8-B3E7-5E7F2FB51AB8}" type="slidenum">
              <a:rPr lang="en-US" altLang="en-US" smtClean="0"/>
              <a:pPr/>
              <a:t>17</a:t>
            </a:fld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72E91ED3-99A6-4217-ACA3-1998F3B4BB6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84839" y="826161"/>
                <a:ext cx="8544721" cy="8447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i="1" kern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kern="0" dirty="0"/>
                  <a:t> is  a connected undirected graph </a:t>
                </a:r>
                <a:r>
                  <a:rPr lang="en-US" dirty="0"/>
                  <a:t>in which all edges have weight either 1 or 2.  We want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algorithm to compute the MST of </a:t>
                </a:r>
                <a14:m>
                  <m:oMath xmlns:m="http://schemas.openxmlformats.org/officeDocument/2006/math">
                    <m:r>
                      <a:rPr lang="en-US" altLang="zh-CN" i="1" ker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. </a:t>
                </a:r>
                <a:endParaRPr lang="en-US" altLang="zh-CN" kern="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72E91ED3-99A6-4217-ACA3-1998F3B4B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4839" y="826161"/>
                <a:ext cx="8544721" cy="844758"/>
              </a:xfrm>
              <a:prstGeom prst="rect">
                <a:avLst/>
              </a:prstGeom>
              <a:blipFill>
                <a:blip r:embed="rId2"/>
                <a:stretch>
                  <a:fillRect l="-927" t="-5072" b="-507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 bwMode="auto">
              <a:xfrm>
                <a:off x="184838" y="4950735"/>
                <a:ext cx="8912027" cy="8448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kern="0" dirty="0">
                    <a:solidFill>
                      <a:schemeClr val="tx1"/>
                    </a:solidFill>
                  </a:rPr>
                  <a:t>We will now see, how, IN THIS SPECIAL CASE, we can implement every heap operation in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cs typeface="Calibri" panose="020F0502020204030204" pitchFamily="34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time, which will lead to an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</m:oMath>
                </a14:m>
                <a:r>
                  <a:rPr lang="en-US" kern="0" dirty="0">
                    <a:solidFill>
                      <a:schemeClr val="tx1"/>
                    </a:solidFill>
                  </a:rPr>
                  <a:t> alg.</a:t>
                </a: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4838" y="4950735"/>
                <a:ext cx="8912027" cy="844852"/>
              </a:xfrm>
              <a:prstGeom prst="rect">
                <a:avLst/>
              </a:prstGeom>
              <a:blipFill>
                <a:blip r:embed="rId3"/>
                <a:stretch>
                  <a:fillRect l="-855" t="-4478" r="-142" b="-447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4839" y="3262896"/>
                <a:ext cx="8807857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solidFill>
                      <a:srgbClr val="00339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Recall that Prim’s algorithm was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func>
                      <m:func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400" dirty="0">
                    <a:solidFill>
                      <a:srgbClr val="00339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because it made</a:t>
                </a:r>
                <a:r>
                  <a:rPr lang="en-US" sz="2200" dirty="0">
                    <a:solidFill>
                      <a:srgbClr val="00339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/>
                </a:r>
                <a:br>
                  <a:rPr lang="en-US" sz="2200" dirty="0">
                    <a:solidFill>
                      <a:srgbClr val="00339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200" dirty="0" smtClean="0">
                    <a:solidFill>
                      <a:srgbClr val="00339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rgbClr val="00339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calls to Heap Insert       =&gt;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func>
                      <m:func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  <m:r>
                      <a:rPr lang="en-US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rgbClr val="00339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calls to Extract-Min       =&gt;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func>
                      <m:func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  <m:r>
                      <a:rPr lang="en-US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rgbClr val="00339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calls to Decrease-Key    =&gt;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func>
                      <m:func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  <m:r>
                      <a:rPr lang="en-US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39" y="3262896"/>
                <a:ext cx="8807857" cy="1477328"/>
              </a:xfrm>
              <a:prstGeom prst="rect">
                <a:avLst/>
              </a:prstGeom>
              <a:blipFill>
                <a:blip r:embed="rId4"/>
                <a:stretch>
                  <a:fillRect l="-900" t="-3292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84838" y="6039813"/>
            <a:ext cx="80651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33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Important:  We are NOT changing the MST algorithm.  </a:t>
            </a:r>
            <a:br>
              <a:rPr lang="en-US" sz="2000" dirty="0">
                <a:solidFill>
                  <a:srgbClr val="003399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rgbClr val="0033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are only changing the data structure it calls.</a:t>
            </a:r>
          </a:p>
        </p:txBody>
      </p:sp>
    </p:spTree>
    <p:extLst>
      <p:ext uri="{BB962C8B-B14F-4D97-AF65-F5344CB8AC3E}">
        <p14:creationId xmlns:p14="http://schemas.microsoft.com/office/powerpoint/2010/main" val="75198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7938" y="1575736"/>
                <a:ext cx="8788123" cy="1010999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003399"/>
                    </a:solidFill>
                  </a:rPr>
                  <a:t>We are going to create a priority queue (min-heap) data structure that uses only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3399"/>
                    </a:solidFill>
                    <a:cs typeface="Calibri" panose="020F0502020204030204" pitchFamily="34" charset="0"/>
                  </a:rPr>
                  <a:t>  time per operation when all values are 0, 1 or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rgbClr val="003399"/>
                    </a:solidFill>
                  </a:rPr>
                  <a:t>.</a:t>
                </a:r>
                <a:br>
                  <a:rPr lang="en-US" dirty="0">
                    <a:solidFill>
                      <a:srgbClr val="003399"/>
                    </a:solidFill>
                  </a:rPr>
                </a:br>
                <a:r>
                  <a:rPr lang="en-US" sz="1600" i="1" dirty="0">
                    <a:solidFill>
                      <a:srgbClr val="003399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∞</m:t>
                    </m:r>
                  </m:oMath>
                </a14:m>
                <a:r>
                  <a:rPr lang="en-US" sz="1600" i="1" dirty="0">
                    <a:solidFill>
                      <a:srgbClr val="003399"/>
                    </a:solidFill>
                  </a:rPr>
                  <a:t> is needed because the heap keys  in Prim’s algorithm can take the value of an edge or the value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∞</m:t>
                    </m:r>
                    <m:r>
                      <a:rPr lang="en-US" sz="16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i="1" dirty="0">
                    <a:solidFill>
                      <a:srgbClr val="003399"/>
                    </a:solidFill>
                  </a:rPr>
                  <a:t>.</a:t>
                </a:r>
              </a:p>
              <a:p>
                <a:endParaRPr lang="en-US" dirty="0">
                  <a:solidFill>
                    <a:srgbClr val="003399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938" y="1575736"/>
                <a:ext cx="8788123" cy="1010999"/>
              </a:xfrm>
              <a:blipFill>
                <a:blip r:embed="rId2"/>
                <a:stretch>
                  <a:fillRect l="-722" t="-3704" r="-1010" b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3EFA4-6284-4AB8-B3E7-5E7F2FB51AB8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72E91ED3-99A6-4217-ACA3-1998F3B4BB6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84839" y="699536"/>
                <a:ext cx="8544721" cy="8447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i="1" kern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kern="0" dirty="0"/>
                  <a:t> is  a connected undirected graph </a:t>
                </a:r>
                <a:r>
                  <a:rPr lang="en-US" dirty="0"/>
                  <a:t>in which all edges have weight either 1 or 2.  We want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algorithm to compute the MST of </a:t>
                </a:r>
                <a14:m>
                  <m:oMath xmlns:m="http://schemas.openxmlformats.org/officeDocument/2006/math">
                    <m:r>
                      <a:rPr lang="en-US" altLang="zh-CN" i="1" ker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. </a:t>
                </a:r>
                <a:endParaRPr lang="en-US" altLang="zh-CN" kern="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72E91ED3-99A6-4217-ACA3-1998F3B4B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4839" y="699536"/>
                <a:ext cx="8544721" cy="844758"/>
              </a:xfrm>
              <a:prstGeom prst="rect">
                <a:avLst/>
              </a:prstGeom>
              <a:blipFill>
                <a:blip r:embed="rId3"/>
                <a:stretch>
                  <a:fillRect l="-927" t="-5072" b="-507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 bwMode="auto">
              <a:xfrm>
                <a:off x="177938" y="2618177"/>
                <a:ext cx="7848600" cy="2018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kern="0" dirty="0">
                    <a:solidFill>
                      <a:srgbClr val="003399"/>
                    </a:solidFill>
                  </a:rPr>
                  <a:t>The priority Queue will just be a  set of 3 doubly linked lists:</a:t>
                </a:r>
              </a:p>
              <a:p>
                <a:pPr marL="342900" indent="-342900">
                  <a:buSzPct val="100000"/>
                  <a:buFont typeface="Arial" panose="020B0604020202020204" pitchFamily="34" charset="0"/>
                  <a:buChar char="•"/>
                </a:pPr>
                <a:r>
                  <a:rPr lang="en-US" kern="0" dirty="0">
                    <a:solidFill>
                      <a:srgbClr val="003399"/>
                    </a:solidFill>
                  </a:rPr>
                  <a:t>List 0 contains all items with key value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∞</m:t>
                    </m:r>
                  </m:oMath>
                </a14:m>
                <a:endParaRPr lang="en-US" kern="0" dirty="0">
                  <a:solidFill>
                    <a:srgbClr val="003399"/>
                  </a:solidFill>
                </a:endParaRPr>
              </a:p>
              <a:p>
                <a:pPr marL="342900" indent="-342900">
                  <a:buSzPct val="100000"/>
                  <a:buFont typeface="Arial" panose="020B0604020202020204" pitchFamily="34" charset="0"/>
                  <a:buChar char="•"/>
                </a:pPr>
                <a:r>
                  <a:rPr lang="en-US" kern="0" dirty="0">
                    <a:solidFill>
                      <a:srgbClr val="003399"/>
                    </a:solidFill>
                  </a:rPr>
                  <a:t>List 1 contains all items with key value </a:t>
                </a:r>
                <a14:m>
                  <m:oMath xmlns:m="http://schemas.openxmlformats.org/officeDocument/2006/math">
                    <m:r>
                      <a:rPr lang="en-US" b="0" i="1" kern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kern="0" dirty="0">
                  <a:solidFill>
                    <a:srgbClr val="003399"/>
                  </a:solidFill>
                </a:endParaRPr>
              </a:p>
              <a:p>
                <a:pPr marL="342900" indent="-342900">
                  <a:buSzPct val="100000"/>
                  <a:buFont typeface="Arial" panose="020B0604020202020204" pitchFamily="34" charset="0"/>
                  <a:buChar char="•"/>
                </a:pPr>
                <a:r>
                  <a:rPr lang="en-US" kern="0" dirty="0">
                    <a:solidFill>
                      <a:srgbClr val="003399"/>
                    </a:solidFill>
                  </a:rPr>
                  <a:t>List 2 contains all items with key value </a:t>
                </a:r>
                <a14:m>
                  <m:oMath xmlns:m="http://schemas.openxmlformats.org/officeDocument/2006/math">
                    <m:r>
                      <a:rPr lang="en-US" b="0" i="1" kern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kern="0" dirty="0">
                    <a:solidFill>
                      <a:srgbClr val="003399"/>
                    </a:solidFill>
                  </a:rPr>
                  <a:t/>
                </a:r>
                <a:br>
                  <a:rPr lang="en-US" kern="0" dirty="0">
                    <a:solidFill>
                      <a:srgbClr val="003399"/>
                    </a:solidFill>
                  </a:rPr>
                </a:br>
                <a:endParaRPr lang="en-US" kern="0" dirty="0">
                  <a:solidFill>
                    <a:srgbClr val="003399"/>
                  </a:solidFill>
                </a:endParaRPr>
              </a:p>
              <a:p>
                <a:endParaRPr lang="en-US" kern="0" dirty="0">
                  <a:solidFill>
                    <a:srgbClr val="003399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7938" y="2618177"/>
                <a:ext cx="7848600" cy="2018476"/>
              </a:xfrm>
              <a:prstGeom prst="rect">
                <a:avLst/>
              </a:prstGeom>
              <a:blipFill>
                <a:blip r:embed="rId4"/>
                <a:stretch>
                  <a:fillRect l="-1009" t="-180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2494" y="4636653"/>
                <a:ext cx="9019010" cy="1807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u="sng" dirty="0">
                    <a:solidFill>
                      <a:srgbClr val="990033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Heap Insert: </a:t>
                </a:r>
              </a:p>
              <a:p>
                <a:r>
                  <a:rPr lang="en-US" sz="2200" dirty="0">
                    <a:solidFill>
                      <a:srgbClr val="990033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All nodes  get inserted into List 0 because all nodes have key value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9900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∞ </m:t>
                    </m:r>
                  </m:oMath>
                </a14:m>
                <a:r>
                  <a:rPr lang="en-US" sz="2200" dirty="0">
                    <a:solidFill>
                      <a:srgbClr val="990033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at start. </a:t>
                </a:r>
                <a:br>
                  <a:rPr lang="en-US" sz="2200" dirty="0">
                    <a:solidFill>
                      <a:srgbClr val="990033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sz="2200" dirty="0">
                    <a:solidFill>
                      <a:srgbClr val="990033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Inserting a node into a list uses </a:t>
                </a:r>
                <a:r>
                  <a:rPr lang="en-US" sz="2200" dirty="0">
                    <a:solidFill>
                      <a:srgbClr val="00339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𝑂(1)</a:t>
                </a:r>
                <a:r>
                  <a:rPr lang="en-US" sz="2200" dirty="0">
                    <a:solidFill>
                      <a:srgbClr val="990033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time.</a:t>
                </a:r>
                <a:br>
                  <a:rPr lang="en-US" sz="2200" dirty="0">
                    <a:solidFill>
                      <a:srgbClr val="990033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endParaRPr lang="en-US" sz="2200" dirty="0">
                  <a:solidFill>
                    <a:srgbClr val="990033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200" dirty="0">
                    <a:solidFill>
                      <a:srgbClr val="990033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=&gt; Heap Insert uses </a:t>
                </a:r>
                <a:r>
                  <a:rPr lang="en-US" sz="2200" dirty="0">
                    <a:solidFill>
                      <a:srgbClr val="00339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𝑂(1)</a:t>
                </a:r>
                <a:r>
                  <a:rPr lang="en-US" sz="2200" dirty="0">
                    <a:solidFill>
                      <a:srgbClr val="990033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time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94" y="4636653"/>
                <a:ext cx="9019010" cy="1807354"/>
              </a:xfrm>
              <a:prstGeom prst="rect">
                <a:avLst/>
              </a:prstGeom>
              <a:blipFill>
                <a:blip r:embed="rId5"/>
                <a:stretch>
                  <a:fillRect l="-878" t="-2365" r="-405" b="-6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37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7938" y="1575736"/>
                <a:ext cx="8788123" cy="1010999"/>
              </a:xfrm>
            </p:spPr>
            <p:txBody>
              <a:bodyPr/>
              <a:lstStyle/>
              <a:p>
                <a:r>
                  <a:rPr lang="en-US" dirty="0" smtClean="0">
                    <a:solidFill>
                      <a:srgbClr val="003399"/>
                    </a:solidFill>
                  </a:rPr>
                  <a:t>We are going to create a priority queue (min-heap) data structure that uses only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rgbClr val="003399"/>
                    </a:solidFill>
                    <a:cs typeface="Calibri" panose="020F0502020204030204" pitchFamily="34" charset="0"/>
                  </a:rPr>
                  <a:t>  time per operation when all values are 0, 1 or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rgbClr val="003399"/>
                    </a:solidFill>
                  </a:rPr>
                  <a:t>.</a:t>
                </a:r>
                <a:br>
                  <a:rPr lang="en-US" dirty="0">
                    <a:solidFill>
                      <a:srgbClr val="003399"/>
                    </a:solidFill>
                  </a:rPr>
                </a:br>
                <a:r>
                  <a:rPr lang="en-US" sz="1600" i="1" dirty="0">
                    <a:solidFill>
                      <a:srgbClr val="003399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∞</m:t>
                    </m:r>
                  </m:oMath>
                </a14:m>
                <a:r>
                  <a:rPr lang="en-US" sz="1600" i="1" dirty="0">
                    <a:solidFill>
                      <a:srgbClr val="003399"/>
                    </a:solidFill>
                  </a:rPr>
                  <a:t> is needed because the heap keys  in Prim’s algorithm can take the value of an edge or the value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∞</m:t>
                    </m:r>
                    <m:r>
                      <a:rPr lang="en-US" sz="16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i="1" dirty="0">
                    <a:solidFill>
                      <a:srgbClr val="003399"/>
                    </a:solidFill>
                  </a:rPr>
                  <a:t>.</a:t>
                </a:r>
              </a:p>
              <a:p>
                <a:endParaRPr lang="en-US" dirty="0">
                  <a:solidFill>
                    <a:srgbClr val="003399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938" y="1575736"/>
                <a:ext cx="8788123" cy="1010999"/>
              </a:xfrm>
              <a:blipFill>
                <a:blip r:embed="rId2"/>
                <a:stretch>
                  <a:fillRect l="-902" t="-3614" r="-1110" b="-7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3EFA4-6284-4AB8-B3E7-5E7F2FB51AB8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72E91ED3-99A6-4217-ACA3-1998F3B4BB6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84839" y="699536"/>
                <a:ext cx="8544721" cy="8447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i="1" kern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kern="0" dirty="0"/>
                  <a:t> is  a connected undirected graph </a:t>
                </a:r>
                <a:r>
                  <a:rPr lang="en-US" dirty="0"/>
                  <a:t>in which all edges have weight either 1 or 2.  We want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algorithm to compute the MST of </a:t>
                </a:r>
                <a14:m>
                  <m:oMath xmlns:m="http://schemas.openxmlformats.org/officeDocument/2006/math">
                    <m:r>
                      <a:rPr lang="en-US" altLang="zh-CN" i="1" ker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. </a:t>
                </a:r>
                <a:endParaRPr lang="en-US" altLang="zh-CN" kern="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72E91ED3-99A6-4217-ACA3-1998F3B4B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4839" y="699536"/>
                <a:ext cx="8544721" cy="844758"/>
              </a:xfrm>
              <a:prstGeom prst="rect">
                <a:avLst/>
              </a:prstGeom>
              <a:blipFill>
                <a:blip r:embed="rId3"/>
                <a:stretch>
                  <a:fillRect l="-927" t="-5072" b="-507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 bwMode="auto">
              <a:xfrm>
                <a:off x="177938" y="2618177"/>
                <a:ext cx="7848600" cy="2018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kern="0" dirty="0">
                    <a:solidFill>
                      <a:srgbClr val="003399"/>
                    </a:solidFill>
                  </a:rPr>
                  <a:t>The priority Queue will just be a  set of 3 doubly linked lists:</a:t>
                </a:r>
              </a:p>
              <a:p>
                <a:pPr marL="342900" indent="-342900">
                  <a:buSzPct val="100000"/>
                  <a:buFont typeface="Arial" panose="020B0604020202020204" pitchFamily="34" charset="0"/>
                  <a:buChar char="•"/>
                </a:pPr>
                <a:r>
                  <a:rPr lang="en-US" kern="0" dirty="0">
                    <a:solidFill>
                      <a:srgbClr val="003399"/>
                    </a:solidFill>
                  </a:rPr>
                  <a:t>List 0 contains all items with key value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∞</m:t>
                    </m:r>
                  </m:oMath>
                </a14:m>
                <a:endParaRPr lang="en-US" kern="0" dirty="0">
                  <a:solidFill>
                    <a:srgbClr val="003399"/>
                  </a:solidFill>
                </a:endParaRPr>
              </a:p>
              <a:p>
                <a:pPr marL="342900" indent="-342900">
                  <a:buSzPct val="100000"/>
                  <a:buFont typeface="Arial" panose="020B0604020202020204" pitchFamily="34" charset="0"/>
                  <a:buChar char="•"/>
                </a:pPr>
                <a:r>
                  <a:rPr lang="en-US" kern="0" dirty="0">
                    <a:solidFill>
                      <a:srgbClr val="003399"/>
                    </a:solidFill>
                  </a:rPr>
                  <a:t>List 1 contains all items with key value </a:t>
                </a:r>
                <a14:m>
                  <m:oMath xmlns:m="http://schemas.openxmlformats.org/officeDocument/2006/math">
                    <m:r>
                      <a:rPr lang="en-US" b="0" i="1" kern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kern="0" dirty="0">
                  <a:solidFill>
                    <a:srgbClr val="003399"/>
                  </a:solidFill>
                </a:endParaRPr>
              </a:p>
              <a:p>
                <a:pPr marL="342900" indent="-342900">
                  <a:buSzPct val="100000"/>
                  <a:buFont typeface="Arial" panose="020B0604020202020204" pitchFamily="34" charset="0"/>
                  <a:buChar char="•"/>
                </a:pPr>
                <a:r>
                  <a:rPr lang="en-US" kern="0" dirty="0">
                    <a:solidFill>
                      <a:srgbClr val="003399"/>
                    </a:solidFill>
                  </a:rPr>
                  <a:t>List 2 contains all items with key value </a:t>
                </a:r>
                <a14:m>
                  <m:oMath xmlns:m="http://schemas.openxmlformats.org/officeDocument/2006/math">
                    <m:r>
                      <a:rPr lang="en-US" b="0" i="1" kern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kern="0" dirty="0">
                    <a:solidFill>
                      <a:srgbClr val="003399"/>
                    </a:solidFill>
                  </a:rPr>
                  <a:t/>
                </a:r>
                <a:br>
                  <a:rPr lang="en-US" kern="0" dirty="0">
                    <a:solidFill>
                      <a:srgbClr val="003399"/>
                    </a:solidFill>
                  </a:rPr>
                </a:br>
                <a:endParaRPr lang="en-US" kern="0" dirty="0">
                  <a:solidFill>
                    <a:srgbClr val="003399"/>
                  </a:solidFill>
                </a:endParaRPr>
              </a:p>
              <a:p>
                <a:endParaRPr lang="en-US" kern="0" dirty="0">
                  <a:solidFill>
                    <a:srgbClr val="003399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7938" y="2618177"/>
                <a:ext cx="7848600" cy="2018476"/>
              </a:xfrm>
              <a:prstGeom prst="rect">
                <a:avLst/>
              </a:prstGeom>
              <a:blipFill>
                <a:blip r:embed="rId4"/>
                <a:stretch>
                  <a:fillRect l="-1009" t="-180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0" y="4636008"/>
            <a:ext cx="90190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solidFill>
                  <a:srgbClr val="9900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Extract Min: </a:t>
            </a:r>
            <a:br>
              <a:rPr lang="en-US" sz="2200" b="1" u="sng" dirty="0">
                <a:solidFill>
                  <a:srgbClr val="990033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 dirty="0">
                <a:solidFill>
                  <a:srgbClr val="9900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List 1 is not empty,  just pull off the first value in List 1. </a:t>
            </a:r>
            <a:r>
              <a:rPr lang="en-US" sz="2200" dirty="0">
                <a:solidFill>
                  <a:srgbClr val="0033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𝑂(1)</a:t>
            </a:r>
            <a:r>
              <a:rPr lang="en-US" sz="2200" dirty="0">
                <a:solidFill>
                  <a:srgbClr val="9900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200" dirty="0">
                <a:solidFill>
                  <a:srgbClr val="9900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Otherwise, if List 2 is not empty, just pull the first value off in List 2. </a:t>
            </a:r>
            <a:r>
              <a:rPr lang="en-US" sz="2200" dirty="0">
                <a:solidFill>
                  <a:srgbClr val="0033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𝑂(1)</a:t>
            </a:r>
            <a:r>
              <a:rPr lang="en-US" sz="2200" dirty="0">
                <a:solidFill>
                  <a:srgbClr val="9900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200" dirty="0">
                <a:solidFill>
                  <a:srgbClr val="9900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Otherwise, pull the first item off List 0 </a:t>
            </a:r>
            <a:r>
              <a:rPr lang="en-US" dirty="0">
                <a:solidFill>
                  <a:srgbClr val="9900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(this actually won't happen in Prim’s) </a:t>
            </a:r>
            <a:r>
              <a:rPr lang="en-US" sz="2200" dirty="0">
                <a:solidFill>
                  <a:srgbClr val="0033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𝑂(1)</a:t>
            </a:r>
            <a:r>
              <a:rPr lang="en-US" sz="2200" dirty="0">
                <a:solidFill>
                  <a:srgbClr val="9900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dirty="0">
                <a:solidFill>
                  <a:srgbClr val="9900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200" dirty="0">
                <a:solidFill>
                  <a:srgbClr val="9900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=&gt;  Extract Min takes </a:t>
            </a:r>
            <a:r>
              <a:rPr lang="en-US" sz="2200" dirty="0">
                <a:solidFill>
                  <a:srgbClr val="0033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𝑂(1)</a:t>
            </a:r>
            <a:r>
              <a:rPr lang="en-US" sz="2200" dirty="0">
                <a:solidFill>
                  <a:srgbClr val="9900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time </a:t>
            </a:r>
          </a:p>
        </p:txBody>
      </p:sp>
    </p:spTree>
    <p:extLst>
      <p:ext uri="{BB962C8B-B14F-4D97-AF65-F5344CB8AC3E}">
        <p14:creationId xmlns:p14="http://schemas.microsoft.com/office/powerpoint/2010/main" val="2128632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56FD3-A234-41A0-B8BA-88581F316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 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E91ED3-99A6-4217-ACA3-1998F3B4BB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33910" y="1223005"/>
                <a:ext cx="7321420" cy="1635894"/>
              </a:xfrm>
            </p:spPr>
            <p:txBody>
              <a:bodyPr/>
              <a:lstStyle/>
              <a:p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be a tree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Show that removing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zh-CN" dirty="0"/>
                  <a:t> from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 leaves a graph with exactly two connected components, with one component containing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and the other containing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i="1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E91ED3-99A6-4217-ACA3-1998F3B4BB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3910" y="1223005"/>
                <a:ext cx="7321420" cy="1635894"/>
              </a:xfrm>
              <a:blipFill>
                <a:blip r:embed="rId2"/>
                <a:stretch>
                  <a:fillRect l="-1082" t="-2612" b="-4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3B031D-7F61-48F1-AE47-A1CC44A55D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3EFA4-6284-4AB8-B3E7-5E7F2FB51AB8}" type="slidenum">
              <a:rPr lang="en-US" altLang="en-US" smtClean="0"/>
              <a:pPr/>
              <a:t>2</a:t>
            </a:fld>
            <a:endParaRPr lang="en-US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033910" y="3318394"/>
            <a:ext cx="7566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kern="0" dirty="0">
                <a:solidFill>
                  <a:schemeClr val="bg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Note:  This fact will be (implicitly) essential in the later design of optimal algorithms for constructing Minimal Spanning Trees</a:t>
            </a:r>
            <a:endParaRPr lang="en-US" dirty="0">
              <a:solidFill>
                <a:schemeClr val="bg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33909" y="4607831"/>
                <a:ext cx="7771423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200" kern="0" dirty="0">
                    <a:solidFill>
                      <a:srgbClr val="00339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We prove the statement  by showing that, </a:t>
                </a:r>
                <a:br>
                  <a:rPr lang="en-US" altLang="zh-CN" sz="2200" kern="0" dirty="0">
                    <a:solidFill>
                      <a:srgbClr val="00339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altLang="zh-CN" sz="2200" kern="0" dirty="0">
                    <a:solidFill>
                      <a:srgbClr val="00339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after removing</a:t>
                </a:r>
                <a:r>
                  <a:rPr lang="en-US" altLang="zh-CN" sz="2400" dirty="0">
                    <a:solidFill>
                      <a:srgbClr val="0033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200" i="1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2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2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2200" b="0" i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200" kern="0" dirty="0">
                    <a:solidFill>
                      <a:srgbClr val="00339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</a:t>
                </a:r>
                <a:br>
                  <a:rPr lang="en-US" altLang="zh-CN" sz="2200" kern="0" dirty="0">
                    <a:solidFill>
                      <a:srgbClr val="00339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altLang="zh-CN" sz="2200" kern="0" dirty="0">
                    <a:solidFill>
                      <a:srgbClr val="00339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the graph that remains will have only two connected components,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ker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ker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200" i="1" ker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sz="2200" i="1" ker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200" i="1" ker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ker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200" i="1" ker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solidFill>
                      <a:srgbClr val="00339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which, respectively, contain </a:t>
                </a:r>
                <a14:m>
                  <m:oMath xmlns:m="http://schemas.openxmlformats.org/officeDocument/2006/math">
                    <m:r>
                      <a:rPr lang="en-US" altLang="zh-CN" sz="2200" i="1" ker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200" kern="0" dirty="0">
                    <a:solidFill>
                      <a:srgbClr val="00339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200" i="1" ker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>
                  <a:solidFill>
                    <a:srgbClr val="003399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909" y="4607831"/>
                <a:ext cx="7771423" cy="1477328"/>
              </a:xfrm>
              <a:prstGeom prst="rect">
                <a:avLst/>
              </a:prstGeom>
              <a:blipFill>
                <a:blip r:embed="rId3"/>
                <a:stretch>
                  <a:fillRect l="-1020" t="-2893" r="-1099" b="-7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265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7938" y="1575736"/>
                <a:ext cx="8788123" cy="1010999"/>
              </a:xfrm>
            </p:spPr>
            <p:txBody>
              <a:bodyPr/>
              <a:lstStyle/>
              <a:p>
                <a:r>
                  <a:rPr lang="en-US" dirty="0" smtClean="0">
                    <a:solidFill>
                      <a:srgbClr val="003399"/>
                    </a:solidFill>
                  </a:rPr>
                  <a:t>We are going to create a priority queue (min-heap) data structure that uses only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rgbClr val="003399"/>
                    </a:solidFill>
                    <a:cs typeface="Calibri" panose="020F0502020204030204" pitchFamily="34" charset="0"/>
                  </a:rPr>
                  <a:t>  time per operation when all values are 0, 1 or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rgbClr val="003399"/>
                    </a:solidFill>
                  </a:rPr>
                  <a:t>.</a:t>
                </a:r>
                <a:br>
                  <a:rPr lang="en-US" dirty="0">
                    <a:solidFill>
                      <a:srgbClr val="003399"/>
                    </a:solidFill>
                  </a:rPr>
                </a:br>
                <a:r>
                  <a:rPr lang="en-US" sz="1600" i="1" dirty="0">
                    <a:solidFill>
                      <a:srgbClr val="003399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∞</m:t>
                    </m:r>
                  </m:oMath>
                </a14:m>
                <a:r>
                  <a:rPr lang="en-US" sz="1600" i="1" dirty="0">
                    <a:solidFill>
                      <a:srgbClr val="003399"/>
                    </a:solidFill>
                  </a:rPr>
                  <a:t> is needed because the heap keys  in Prim’s algorithm can take the value of an edge or the value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∞</m:t>
                    </m:r>
                    <m:r>
                      <a:rPr lang="en-US" sz="16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i="1" dirty="0">
                    <a:solidFill>
                      <a:srgbClr val="003399"/>
                    </a:solidFill>
                  </a:rPr>
                  <a:t>.</a:t>
                </a:r>
              </a:p>
              <a:p>
                <a:endParaRPr lang="en-US" dirty="0">
                  <a:solidFill>
                    <a:srgbClr val="003399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938" y="1575736"/>
                <a:ext cx="8788123" cy="1010999"/>
              </a:xfrm>
              <a:blipFill>
                <a:blip r:embed="rId2"/>
                <a:stretch>
                  <a:fillRect l="-902" t="-3614" r="-1110" b="-7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3EFA4-6284-4AB8-B3E7-5E7F2FB51AB8}" type="slidenum">
              <a:rPr lang="en-US" altLang="en-US" smtClean="0"/>
              <a:pPr/>
              <a:t>20</a:t>
            </a:fld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72E91ED3-99A6-4217-ACA3-1998F3B4BB6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84839" y="699536"/>
                <a:ext cx="8544721" cy="8447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i="1" kern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kern="0" dirty="0"/>
                  <a:t> is  a connected undirected graph </a:t>
                </a:r>
                <a:r>
                  <a:rPr lang="en-US" dirty="0"/>
                  <a:t>in which all edges have weight either 1 or 2.  We want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algorithm to compute the MST of </a:t>
                </a:r>
                <a14:m>
                  <m:oMath xmlns:m="http://schemas.openxmlformats.org/officeDocument/2006/math">
                    <m:r>
                      <a:rPr lang="en-US" altLang="zh-CN" i="1" ker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. </a:t>
                </a:r>
                <a:endParaRPr lang="en-US" altLang="zh-CN" kern="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72E91ED3-99A6-4217-ACA3-1998F3B4B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4839" y="699536"/>
                <a:ext cx="8544721" cy="844758"/>
              </a:xfrm>
              <a:prstGeom prst="rect">
                <a:avLst/>
              </a:prstGeom>
              <a:blipFill>
                <a:blip r:embed="rId3"/>
                <a:stretch>
                  <a:fillRect l="-927" t="-5072" b="-507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 bwMode="auto">
              <a:xfrm>
                <a:off x="177938" y="2618177"/>
                <a:ext cx="7848600" cy="2018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kern="0" dirty="0">
                    <a:solidFill>
                      <a:srgbClr val="003399"/>
                    </a:solidFill>
                  </a:rPr>
                  <a:t>The priority Queue will just be a  set of 3 doubly linked lists:</a:t>
                </a:r>
              </a:p>
              <a:p>
                <a:pPr marL="342900" indent="-342900">
                  <a:buSzPct val="100000"/>
                  <a:buFont typeface="Arial" panose="020B0604020202020204" pitchFamily="34" charset="0"/>
                  <a:buChar char="•"/>
                </a:pPr>
                <a:r>
                  <a:rPr lang="en-US" kern="0" dirty="0">
                    <a:solidFill>
                      <a:srgbClr val="003399"/>
                    </a:solidFill>
                  </a:rPr>
                  <a:t>List 0 contains all items with key value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∞</m:t>
                    </m:r>
                  </m:oMath>
                </a14:m>
                <a:endParaRPr lang="en-US" kern="0" dirty="0">
                  <a:solidFill>
                    <a:srgbClr val="003399"/>
                  </a:solidFill>
                </a:endParaRPr>
              </a:p>
              <a:p>
                <a:pPr marL="342900" indent="-342900">
                  <a:buSzPct val="100000"/>
                  <a:buFont typeface="Arial" panose="020B0604020202020204" pitchFamily="34" charset="0"/>
                  <a:buChar char="•"/>
                </a:pPr>
                <a:r>
                  <a:rPr lang="en-US" kern="0" dirty="0">
                    <a:solidFill>
                      <a:srgbClr val="003399"/>
                    </a:solidFill>
                  </a:rPr>
                  <a:t>List 1 contains all items with key value </a:t>
                </a:r>
                <a14:m>
                  <m:oMath xmlns:m="http://schemas.openxmlformats.org/officeDocument/2006/math">
                    <m:r>
                      <a:rPr lang="en-US" b="0" i="1" kern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kern="0" dirty="0">
                  <a:solidFill>
                    <a:srgbClr val="003399"/>
                  </a:solidFill>
                </a:endParaRPr>
              </a:p>
              <a:p>
                <a:pPr marL="342900" indent="-342900">
                  <a:buSzPct val="100000"/>
                  <a:buFont typeface="Arial" panose="020B0604020202020204" pitchFamily="34" charset="0"/>
                  <a:buChar char="•"/>
                </a:pPr>
                <a:r>
                  <a:rPr lang="en-US" kern="0" dirty="0">
                    <a:solidFill>
                      <a:srgbClr val="003399"/>
                    </a:solidFill>
                  </a:rPr>
                  <a:t>List 2 contains all items with key value </a:t>
                </a:r>
                <a14:m>
                  <m:oMath xmlns:m="http://schemas.openxmlformats.org/officeDocument/2006/math">
                    <m:r>
                      <a:rPr lang="en-US" b="0" i="1" kern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kern="0" dirty="0">
                    <a:solidFill>
                      <a:srgbClr val="003399"/>
                    </a:solidFill>
                  </a:rPr>
                  <a:t/>
                </a:r>
                <a:br>
                  <a:rPr lang="en-US" kern="0" dirty="0">
                    <a:solidFill>
                      <a:srgbClr val="003399"/>
                    </a:solidFill>
                  </a:rPr>
                </a:br>
                <a:endParaRPr lang="en-US" kern="0" dirty="0">
                  <a:solidFill>
                    <a:srgbClr val="003399"/>
                  </a:solidFill>
                </a:endParaRPr>
              </a:p>
              <a:p>
                <a:endParaRPr lang="en-US" kern="0" dirty="0">
                  <a:solidFill>
                    <a:srgbClr val="003399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7938" y="2618177"/>
                <a:ext cx="7848600" cy="2018476"/>
              </a:xfrm>
              <a:prstGeom prst="rect">
                <a:avLst/>
              </a:prstGeom>
              <a:blipFill>
                <a:blip r:embed="rId4"/>
                <a:stretch>
                  <a:fillRect l="-1009" t="-180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0" y="4636008"/>
            <a:ext cx="92221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solidFill>
                  <a:srgbClr val="9900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Decrease Key:</a:t>
            </a:r>
            <a:r>
              <a:rPr lang="en-US" sz="2200" dirty="0">
                <a:solidFill>
                  <a:srgbClr val="9900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1800" dirty="0">
                <a:solidFill>
                  <a:srgbClr val="9900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Will only move an item from list 0 to lists 1,2, or list 2 to list 1</a:t>
            </a:r>
            <a:br>
              <a:rPr lang="en-US" sz="1800" dirty="0">
                <a:solidFill>
                  <a:srgbClr val="990033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 dirty="0">
                <a:solidFill>
                  <a:srgbClr val="9900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200" dirty="0" err="1">
                <a:solidFill>
                  <a:srgbClr val="9900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200" dirty="0">
                <a:solidFill>
                  <a:srgbClr val="9900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remove item from its current list in </a:t>
            </a:r>
            <a:r>
              <a:rPr lang="en-US" sz="2200" dirty="0">
                <a:solidFill>
                  <a:srgbClr val="0033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𝑂(1)</a:t>
            </a:r>
            <a:r>
              <a:rPr lang="en-US" sz="2200" dirty="0">
                <a:solidFill>
                  <a:srgbClr val="9900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time </a:t>
            </a:r>
            <a:r>
              <a:rPr lang="en-US" sz="1800" dirty="0">
                <a:solidFill>
                  <a:srgbClr val="9900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(because  list is doubly linked). </a:t>
            </a:r>
          </a:p>
          <a:p>
            <a:r>
              <a:rPr lang="en-US" sz="2200" dirty="0">
                <a:solidFill>
                  <a:srgbClr val="9900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(ii) Insert item into the front of the appropriate  new list in </a:t>
            </a:r>
            <a:r>
              <a:rPr lang="en-US" sz="2200" dirty="0">
                <a:solidFill>
                  <a:srgbClr val="0033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𝑂(1) </a:t>
            </a:r>
            <a:r>
              <a:rPr lang="en-US" sz="2200" dirty="0">
                <a:solidFill>
                  <a:srgbClr val="9900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time.</a:t>
            </a:r>
            <a:br>
              <a:rPr lang="en-US" sz="2200" dirty="0">
                <a:solidFill>
                  <a:srgbClr val="990033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 dirty="0">
                <a:solidFill>
                  <a:srgbClr val="9900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This can be done in </a:t>
            </a:r>
            <a:r>
              <a:rPr lang="en-US" sz="2200" dirty="0">
                <a:solidFill>
                  <a:srgbClr val="0033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𝑂(1) </a:t>
            </a:r>
            <a:r>
              <a:rPr lang="en-US" sz="2200" dirty="0">
                <a:solidFill>
                  <a:srgbClr val="9900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 because there are only two such possible lists.</a:t>
            </a:r>
          </a:p>
          <a:p>
            <a:r>
              <a:rPr lang="en-US" dirty="0">
                <a:solidFill>
                  <a:srgbClr val="9900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200" dirty="0">
                <a:solidFill>
                  <a:srgbClr val="9900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=&gt;  Decrease Key takes </a:t>
            </a:r>
            <a:r>
              <a:rPr lang="en-US" sz="2200" dirty="0">
                <a:solidFill>
                  <a:srgbClr val="0033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𝑂(1)</a:t>
            </a:r>
            <a:r>
              <a:rPr lang="en-US" sz="2200" dirty="0">
                <a:solidFill>
                  <a:srgbClr val="9900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time </a:t>
            </a:r>
          </a:p>
        </p:txBody>
      </p:sp>
    </p:spTree>
    <p:extLst>
      <p:ext uri="{BB962C8B-B14F-4D97-AF65-F5344CB8AC3E}">
        <p14:creationId xmlns:p14="http://schemas.microsoft.com/office/powerpoint/2010/main" val="100655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43449" y="1881429"/>
                <a:ext cx="8853416" cy="1170957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003399"/>
                    </a:solidFill>
                  </a:rPr>
                  <a:t>Our approach is to run Prim's algorithm, except taking advantage of the fact that all edges are  1 or 2 to implement the priority queue more efficiently. </a:t>
                </a:r>
                <a:br>
                  <a:rPr lang="en-US" dirty="0">
                    <a:solidFill>
                      <a:srgbClr val="003399"/>
                    </a:solidFill>
                  </a:rPr>
                </a:br>
                <a:r>
                  <a:rPr lang="en-US" dirty="0">
                    <a:solidFill>
                      <a:srgbClr val="003399"/>
                    </a:solidFill>
                  </a:rPr>
                  <a:t>Have just seen that all operations can be implemented in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rgbClr val="003399"/>
                    </a:solidFill>
                  </a:rPr>
                  <a:t> time. </a:t>
                </a:r>
              </a:p>
              <a:p>
                <a:endParaRPr lang="en-US" dirty="0">
                  <a:solidFill>
                    <a:srgbClr val="003399"/>
                  </a:solidFill>
                </a:endParaRPr>
              </a:p>
              <a:p>
                <a:r>
                  <a:rPr lang="en-US" dirty="0">
                    <a:solidFill>
                      <a:srgbClr val="003399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3449" y="1881429"/>
                <a:ext cx="8853416" cy="1170957"/>
              </a:xfrm>
              <a:blipFill>
                <a:blip r:embed="rId2"/>
                <a:stretch>
                  <a:fillRect l="-895" t="-3646" r="-964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3EFA4-6284-4AB8-B3E7-5E7F2FB51AB8}" type="slidenum">
              <a:rPr lang="en-US" altLang="en-US" smtClean="0"/>
              <a:pPr/>
              <a:t>21</a:t>
            </a:fld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72E91ED3-99A6-4217-ACA3-1998F3B4BB6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84839" y="826161"/>
                <a:ext cx="8544721" cy="8447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i="1" kern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kern="0" dirty="0"/>
                  <a:t> is  a connected undirected graph </a:t>
                </a:r>
                <a:r>
                  <a:rPr lang="en-US" dirty="0"/>
                  <a:t>in which all edges have weight either 1 or 2.  We want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algorithm to compute the MST of </a:t>
                </a:r>
                <a14:m>
                  <m:oMath xmlns:m="http://schemas.openxmlformats.org/officeDocument/2006/math">
                    <m:r>
                      <a:rPr lang="en-US" altLang="zh-CN" i="1" ker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. </a:t>
                </a:r>
                <a:endParaRPr lang="en-US" altLang="zh-CN" kern="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72E91ED3-99A6-4217-ACA3-1998F3B4B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4839" y="826161"/>
                <a:ext cx="8544721" cy="844758"/>
              </a:xfrm>
              <a:prstGeom prst="rect">
                <a:avLst/>
              </a:prstGeom>
              <a:blipFill>
                <a:blip r:embed="rId3"/>
                <a:stretch>
                  <a:fillRect l="-927" t="-5072" b="-507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 bwMode="auto">
              <a:xfrm>
                <a:off x="184838" y="4950735"/>
                <a:ext cx="8912027" cy="8448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kern="0" dirty="0">
                    <a:solidFill>
                      <a:schemeClr val="tx1"/>
                    </a:solidFill>
                  </a:rPr>
                  <a:t>Thus, for this special case in which all edges have cost 1 or 2,  Prim’s algorithm wil</a:t>
                </a:r>
                <a:r>
                  <a:rPr lang="en-US" kern="0" dirty="0"/>
                  <a:t>l </a:t>
                </a:r>
                <a:r>
                  <a:rPr lang="en-US" kern="0" dirty="0">
                    <a:solidFill>
                      <a:schemeClr val="tx1"/>
                    </a:solidFill>
                  </a:rPr>
                  <a:t>run in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</m:oMath>
                </a14:m>
                <a:r>
                  <a:rPr lang="en-US" kern="0" dirty="0">
                    <a:solidFill>
                      <a:schemeClr val="tx1"/>
                    </a:solidFill>
                  </a:rPr>
                  <a:t> time.</a:t>
                </a: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4838" y="4950735"/>
                <a:ext cx="8912027" cy="844852"/>
              </a:xfrm>
              <a:prstGeom prst="rect">
                <a:avLst/>
              </a:prstGeom>
              <a:blipFill>
                <a:blip r:embed="rId4"/>
                <a:stretch>
                  <a:fillRect l="-855" t="-4478" b="-447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4839" y="3262896"/>
                <a:ext cx="8807857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solidFill>
                      <a:srgbClr val="00339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Recall that Prim’s algorithm uses </a:t>
                </a:r>
                <a:br>
                  <a:rPr lang="en-US" sz="2200" dirty="0">
                    <a:solidFill>
                      <a:srgbClr val="00339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200" dirty="0">
                    <a:solidFill>
                      <a:srgbClr val="00339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rgbClr val="00339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calls to Heap Insert       =&gt;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rgbClr val="00339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calls to Extract-Min       =&gt;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rgbClr val="00339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calls to Decrease-Key    =&gt;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39" y="3262896"/>
                <a:ext cx="8807857" cy="1477328"/>
              </a:xfrm>
              <a:prstGeom prst="rect">
                <a:avLst/>
              </a:prstGeom>
              <a:blipFill>
                <a:blip r:embed="rId5"/>
                <a:stretch>
                  <a:fillRect l="-865" t="-2564"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288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6 – Wrap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848600" cy="2399323"/>
          </a:xfrm>
        </p:spPr>
        <p:txBody>
          <a:bodyPr/>
          <a:lstStyle/>
          <a:p>
            <a:r>
              <a:rPr lang="en-US" dirty="0"/>
              <a:t>This idea of not changing the </a:t>
            </a:r>
            <a:r>
              <a:rPr lang="en-US" b="1" dirty="0"/>
              <a:t>algorithm</a:t>
            </a:r>
            <a:r>
              <a:rPr lang="en-US" dirty="0"/>
              <a:t> but changing the </a:t>
            </a:r>
            <a:r>
              <a:rPr lang="en-US" b="1" dirty="0"/>
              <a:t>data structure</a:t>
            </a:r>
            <a:r>
              <a:rPr lang="en-US" dirty="0"/>
              <a:t> the algorithm calls to take advantage of special input, is  a common one in </a:t>
            </a:r>
            <a:r>
              <a:rPr lang="en-US" dirty="0" err="1"/>
              <a:t>algorithmics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It is a very standard way of speeding up running times  in real life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3EFA4-6284-4AB8-B3E7-5E7F2FB51AB8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1194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520FF-A655-4AA6-82CB-EDD769F4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 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17FAD9A-E643-46CE-8081-1C6C008B9F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09828" y="865909"/>
                <a:ext cx="7324344" cy="1489280"/>
              </a:xfrm>
            </p:spPr>
            <p:txBody>
              <a:bodyPr/>
              <a:lstStyle/>
              <a:p>
                <a:r>
                  <a:rPr lang="en-US" altLang="zh-CN" dirty="0"/>
                  <a:t>First note that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 cannot be in the same connected component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altLang="zh-CN" dirty="0"/>
                  <a:t>. This is because if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 were connected by some path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dirty="0"/>
                  <a:t> in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altLang="zh-CN" dirty="0"/>
                  <a:t> then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zh-CN" dirty="0"/>
                  <a:t> together would create a cycle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, contradicting the fact that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 is a tree.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17FAD9A-E643-46CE-8081-1C6C008B9F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9828" y="865909"/>
                <a:ext cx="7324344" cy="1489280"/>
              </a:xfrm>
              <a:blipFill>
                <a:blip r:embed="rId3"/>
                <a:stretch>
                  <a:fillRect l="-1082" t="-2869" r="-1664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1B9C06-504C-4BB9-BA60-5261EDDD5A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3EFA4-6284-4AB8-B3E7-5E7F2FB51AB8}" type="slidenum">
              <a:rPr lang="en-US" altLang="en-US" smtClean="0"/>
              <a:pPr/>
              <a:t>3</a:t>
            </a:fld>
            <a:endParaRPr lang="en-US" altLang="en-US" sz="1400"/>
          </a:p>
        </p:txBody>
      </p:sp>
      <p:grpSp>
        <p:nvGrpSpPr>
          <p:cNvPr id="6" name="Group 5"/>
          <p:cNvGrpSpPr/>
          <p:nvPr/>
        </p:nvGrpSpPr>
        <p:grpSpPr>
          <a:xfrm>
            <a:off x="754304" y="2744964"/>
            <a:ext cx="7635392" cy="3863278"/>
            <a:chOff x="754304" y="2744964"/>
            <a:chExt cx="7635392" cy="38632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/>
                <p:cNvSpPr/>
                <p:nvPr/>
              </p:nvSpPr>
              <p:spPr bwMode="auto">
                <a:xfrm>
                  <a:off x="2201388" y="3503810"/>
                  <a:ext cx="374469" cy="374469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  <a:extLst/>
              </p:spPr>
              <p:txBody>
                <a:bodyPr vert="horz" wrap="square" lIns="64008" tIns="46038" rIns="92075" bIns="4603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sz="2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sz="2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kumimoji="1" lang="en-US" sz="2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" name="Oval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01388" y="3503810"/>
                  <a:ext cx="374469" cy="374469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  <a:ex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/>
                <p:cNvSpPr/>
                <p:nvPr/>
              </p:nvSpPr>
              <p:spPr bwMode="auto">
                <a:xfrm>
                  <a:off x="2967393" y="4137907"/>
                  <a:ext cx="374469" cy="374469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  <a:extLst/>
              </p:spPr>
              <p:txBody>
                <a:bodyPr vert="horz" wrap="square" lIns="64008" tIns="46038" rIns="92075" bIns="4603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sz="2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en-US" sz="2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2" name="Oval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67393" y="4137907"/>
                  <a:ext cx="374469" cy="374469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 b="-1587"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  <a:ex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/>
                <p:cNvSpPr/>
                <p:nvPr/>
              </p:nvSpPr>
              <p:spPr bwMode="auto">
                <a:xfrm>
                  <a:off x="1432334" y="4137907"/>
                  <a:ext cx="374469" cy="374469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  <a:extLst/>
              </p:spPr>
              <p:txBody>
                <a:bodyPr vert="horz" wrap="square" lIns="64008" tIns="46038" rIns="92075" bIns="4603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sz="2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en-US" sz="2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5" name="Oval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32334" y="4137907"/>
                  <a:ext cx="374469" cy="374469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  <a:ex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/>
                <p:cNvSpPr/>
                <p:nvPr/>
              </p:nvSpPr>
              <p:spPr bwMode="auto">
                <a:xfrm>
                  <a:off x="2199863" y="4828610"/>
                  <a:ext cx="374469" cy="374469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  <a:extLst/>
              </p:spPr>
              <p:txBody>
                <a:bodyPr vert="horz" wrap="square" lIns="64008" tIns="46038" rIns="92075" bIns="4603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sz="2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kumimoji="1" lang="en-US" sz="2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6" name="Oval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99863" y="4828610"/>
                  <a:ext cx="374469" cy="374469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  <a:ex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Connector 8"/>
            <p:cNvCxnSpPr>
              <a:stCxn id="15" idx="7"/>
              <a:endCxn id="5" idx="3"/>
            </p:cNvCxnSpPr>
            <p:nvPr/>
          </p:nvCxnSpPr>
          <p:spPr bwMode="auto">
            <a:xfrm flipV="1">
              <a:off x="1751963" y="3823439"/>
              <a:ext cx="504266" cy="369309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/>
            <p:cNvCxnSpPr>
              <a:stCxn id="5" idx="5"/>
              <a:endCxn id="12" idx="1"/>
            </p:cNvCxnSpPr>
            <p:nvPr/>
          </p:nvCxnSpPr>
          <p:spPr bwMode="auto">
            <a:xfrm>
              <a:off x="2521017" y="3823439"/>
              <a:ext cx="501216" cy="369309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0" name="Straight Connector 19"/>
            <p:cNvCxnSpPr>
              <a:stCxn id="12" idx="3"/>
              <a:endCxn id="16" idx="7"/>
            </p:cNvCxnSpPr>
            <p:nvPr/>
          </p:nvCxnSpPr>
          <p:spPr bwMode="auto">
            <a:xfrm flipH="1">
              <a:off x="2519492" y="4457536"/>
              <a:ext cx="502741" cy="425914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2" name="Straight Connector 21"/>
            <p:cNvCxnSpPr>
              <a:stCxn id="5" idx="1"/>
            </p:cNvCxnSpPr>
            <p:nvPr/>
          </p:nvCxnSpPr>
          <p:spPr bwMode="auto">
            <a:xfrm flipH="1" flipV="1">
              <a:off x="1806803" y="3170462"/>
              <a:ext cx="449426" cy="3881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4" name="Straight Connector 23"/>
            <p:cNvCxnSpPr>
              <a:stCxn id="12" idx="5"/>
            </p:cNvCxnSpPr>
            <p:nvPr/>
          </p:nvCxnSpPr>
          <p:spPr bwMode="auto">
            <a:xfrm>
              <a:off x="3287022" y="4457536"/>
              <a:ext cx="54840" cy="68554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6" name="Straight Connector 25"/>
            <p:cNvCxnSpPr>
              <a:stCxn id="15" idx="1"/>
            </p:cNvCxnSpPr>
            <p:nvPr/>
          </p:nvCxnSpPr>
          <p:spPr bwMode="auto">
            <a:xfrm flipH="1" flipV="1">
              <a:off x="982908" y="3977739"/>
              <a:ext cx="504266" cy="2150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2519492" y="5162279"/>
              <a:ext cx="183112" cy="52263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0" name="Oval 29"/>
            <p:cNvSpPr/>
            <p:nvPr/>
          </p:nvSpPr>
          <p:spPr bwMode="auto">
            <a:xfrm>
              <a:off x="1432334" y="3823439"/>
              <a:ext cx="54840" cy="5484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92" charset="0"/>
              </a:endParaRP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1562961" y="3692812"/>
              <a:ext cx="54840" cy="5484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92" charset="0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1693593" y="3562180"/>
              <a:ext cx="54840" cy="5484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92" charset="0"/>
              </a:endParaRP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2880132" y="5445411"/>
              <a:ext cx="54840" cy="5484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92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3010759" y="5314784"/>
              <a:ext cx="54840" cy="5484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92" charset="0"/>
              </a:endParaRP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3141391" y="5184152"/>
              <a:ext cx="54840" cy="5484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92" charset="0"/>
              </a:endParaRPr>
            </a:p>
          </p:txBody>
        </p:sp>
        <p:sp>
          <p:nvSpPr>
            <p:cNvPr id="42" name="Oval 41"/>
            <p:cNvSpPr/>
            <p:nvPr/>
          </p:nvSpPr>
          <p:spPr bwMode="auto">
            <a:xfrm>
              <a:off x="1367018" y="5205921"/>
              <a:ext cx="54840" cy="5484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92" charset="0"/>
              </a:endParaRP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1497645" y="5075294"/>
              <a:ext cx="54840" cy="5484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92" charset="0"/>
              </a:endParaRP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1628277" y="4944662"/>
              <a:ext cx="54840" cy="5484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9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754304" y="5684912"/>
                  <a:ext cx="3036219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dirty="0">
                      <a:latin typeface="Calibri" panose="020F0502020204030204" pitchFamily="34" charset="0"/>
                    </a:rPr>
                    <a:t>A connected component containing </a:t>
                  </a:r>
                  <a14:m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a14:m>
                  <a:r>
                    <a:rPr lang="en-US" sz="1800" dirty="0">
                      <a:latin typeface="Calibri" panose="020F0502020204030204" pitchFamily="34" charset="0"/>
                    </a:rPr>
                    <a:t>.</a:t>
                  </a:r>
                </a:p>
                <a:p>
                  <a:r>
                    <a:rPr lang="en-US" sz="1800" dirty="0">
                      <a:latin typeface="Calibri" panose="020F0502020204030204" pitchFamily="34" charset="0"/>
                    </a:rPr>
                    <a:t>The path </a:t>
                  </a:r>
                  <a14:m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</m:oMath>
                  </a14:m>
                  <a:endParaRPr lang="en-US" sz="1800" dirty="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304" y="5684912"/>
                  <a:ext cx="3036219" cy="923330"/>
                </a:xfrm>
                <a:prstGeom prst="rect">
                  <a:avLst/>
                </a:prstGeom>
                <a:blipFill>
                  <a:blip r:embed="rId8"/>
                  <a:stretch>
                    <a:fillRect l="-1250" t="-2740" b="-95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Oval 45"/>
                <p:cNvSpPr/>
                <p:nvPr/>
              </p:nvSpPr>
              <p:spPr bwMode="auto">
                <a:xfrm>
                  <a:off x="6800561" y="3503810"/>
                  <a:ext cx="374469" cy="374469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  <a:extLst/>
              </p:spPr>
              <p:txBody>
                <a:bodyPr vert="horz" wrap="square" lIns="64008" tIns="46038" rIns="92075" bIns="4603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sz="2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sz="2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kumimoji="1" lang="en-US" sz="2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6" name="Oval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00561" y="3503810"/>
                  <a:ext cx="374469" cy="374469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  <a:ex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val 46"/>
                <p:cNvSpPr/>
                <p:nvPr/>
              </p:nvSpPr>
              <p:spPr bwMode="auto">
                <a:xfrm>
                  <a:off x="7566566" y="4137907"/>
                  <a:ext cx="374469" cy="374469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  <a:extLst/>
              </p:spPr>
              <p:txBody>
                <a:bodyPr vert="horz" wrap="square" lIns="64008" tIns="46038" rIns="92075" bIns="4603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sz="2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en-US" sz="2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7" name="Oval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566566" y="4137907"/>
                  <a:ext cx="374469" cy="374469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 b="-1587"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  <a:ex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/>
                <p:cNvSpPr/>
                <p:nvPr/>
              </p:nvSpPr>
              <p:spPr bwMode="auto">
                <a:xfrm>
                  <a:off x="6031507" y="4137907"/>
                  <a:ext cx="374469" cy="374469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  <a:extLst/>
              </p:spPr>
              <p:txBody>
                <a:bodyPr vert="horz" wrap="square" lIns="64008" tIns="46038" rIns="92075" bIns="4603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sz="2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en-US" sz="2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8" name="Oval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31507" y="4137907"/>
                  <a:ext cx="374469" cy="374469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  <a:ex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48"/>
                <p:cNvSpPr/>
                <p:nvPr/>
              </p:nvSpPr>
              <p:spPr bwMode="auto">
                <a:xfrm>
                  <a:off x="6799036" y="4828610"/>
                  <a:ext cx="374469" cy="374469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  <a:extLst/>
              </p:spPr>
              <p:txBody>
                <a:bodyPr vert="horz" wrap="square" lIns="64008" tIns="46038" rIns="92075" bIns="4603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sz="2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kumimoji="1" lang="en-US" sz="2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9" name="Oval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799036" y="4828610"/>
                  <a:ext cx="374469" cy="374469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  <a:ex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/>
            <p:cNvCxnSpPr>
              <a:stCxn id="48" idx="7"/>
              <a:endCxn id="46" idx="3"/>
            </p:cNvCxnSpPr>
            <p:nvPr/>
          </p:nvCxnSpPr>
          <p:spPr bwMode="auto">
            <a:xfrm flipV="1">
              <a:off x="6351136" y="3823439"/>
              <a:ext cx="504266" cy="369309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1" name="Straight Connector 50"/>
            <p:cNvCxnSpPr>
              <a:stCxn id="46" idx="5"/>
              <a:endCxn id="47" idx="1"/>
            </p:cNvCxnSpPr>
            <p:nvPr/>
          </p:nvCxnSpPr>
          <p:spPr bwMode="auto">
            <a:xfrm>
              <a:off x="7120190" y="3823439"/>
              <a:ext cx="501216" cy="369309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" name="Straight Connector 51"/>
            <p:cNvCxnSpPr>
              <a:stCxn id="47" idx="3"/>
              <a:endCxn id="49" idx="7"/>
            </p:cNvCxnSpPr>
            <p:nvPr/>
          </p:nvCxnSpPr>
          <p:spPr bwMode="auto">
            <a:xfrm flipH="1">
              <a:off x="7118665" y="4457536"/>
              <a:ext cx="502741" cy="425914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3" name="Straight Connector 52"/>
            <p:cNvCxnSpPr>
              <a:stCxn id="46" idx="1"/>
            </p:cNvCxnSpPr>
            <p:nvPr/>
          </p:nvCxnSpPr>
          <p:spPr bwMode="auto">
            <a:xfrm flipH="1" flipV="1">
              <a:off x="6405976" y="3170462"/>
              <a:ext cx="449426" cy="3881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4" name="Straight Connector 53"/>
            <p:cNvCxnSpPr>
              <a:stCxn id="47" idx="5"/>
            </p:cNvCxnSpPr>
            <p:nvPr/>
          </p:nvCxnSpPr>
          <p:spPr bwMode="auto">
            <a:xfrm>
              <a:off x="7886195" y="4457536"/>
              <a:ext cx="54840" cy="68554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5" name="Straight Connector 54"/>
            <p:cNvCxnSpPr>
              <a:stCxn id="48" idx="1"/>
            </p:cNvCxnSpPr>
            <p:nvPr/>
          </p:nvCxnSpPr>
          <p:spPr bwMode="auto">
            <a:xfrm flipH="1" flipV="1">
              <a:off x="5582081" y="3977739"/>
              <a:ext cx="504266" cy="2150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7118665" y="5162279"/>
              <a:ext cx="183112" cy="52263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7" name="Oval 56"/>
            <p:cNvSpPr/>
            <p:nvPr/>
          </p:nvSpPr>
          <p:spPr bwMode="auto">
            <a:xfrm>
              <a:off x="6031507" y="3823439"/>
              <a:ext cx="54840" cy="5484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92" charset="0"/>
              </a:endParaRPr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6162134" y="3692812"/>
              <a:ext cx="54840" cy="5484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92" charset="0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6292766" y="3562180"/>
              <a:ext cx="54840" cy="5484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92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7479305" y="5445411"/>
              <a:ext cx="54840" cy="5484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92" charset="0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7609932" y="5314784"/>
              <a:ext cx="54840" cy="5484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92" charset="0"/>
              </a:endParaRPr>
            </a:p>
          </p:txBody>
        </p:sp>
        <p:sp>
          <p:nvSpPr>
            <p:cNvPr id="62" name="Oval 61"/>
            <p:cNvSpPr/>
            <p:nvPr/>
          </p:nvSpPr>
          <p:spPr bwMode="auto">
            <a:xfrm>
              <a:off x="7740564" y="5184152"/>
              <a:ext cx="54840" cy="5484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92" charset="0"/>
              </a:endParaRPr>
            </a:p>
          </p:txBody>
        </p:sp>
        <p:sp>
          <p:nvSpPr>
            <p:cNvPr id="63" name="Oval 62"/>
            <p:cNvSpPr/>
            <p:nvPr/>
          </p:nvSpPr>
          <p:spPr bwMode="auto">
            <a:xfrm>
              <a:off x="5966191" y="5205921"/>
              <a:ext cx="54840" cy="5484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92" charset="0"/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6096818" y="5075294"/>
              <a:ext cx="54840" cy="5484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92" charset="0"/>
              </a:endParaRPr>
            </a:p>
          </p:txBody>
        </p:sp>
        <p:sp>
          <p:nvSpPr>
            <p:cNvPr id="65" name="Oval 64"/>
            <p:cNvSpPr/>
            <p:nvPr/>
          </p:nvSpPr>
          <p:spPr bwMode="auto">
            <a:xfrm>
              <a:off x="6227450" y="4944662"/>
              <a:ext cx="54840" cy="5484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9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5353477" y="5684912"/>
                  <a:ext cx="3036219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</m:oMath>
                  </a14:m>
                  <a:r>
                    <a:rPr lang="en-US" sz="1800" dirty="0">
                      <a:latin typeface="Calibri" panose="020F0502020204030204" pitchFamily="34" charset="0"/>
                    </a:rPr>
                    <a:t> forms a cycle in </a:t>
                  </a:r>
                  <a14:m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en-US" sz="1800" dirty="0">
                      <a:latin typeface="Calibri" panose="020F0502020204030204" pitchFamily="34" charset="0"/>
                    </a:rPr>
                    <a:t>. Contradiction!</a:t>
                  </a: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3477" y="5684912"/>
                  <a:ext cx="3036219" cy="92333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606" b="-99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Curved Connector 89"/>
            <p:cNvCxnSpPr/>
            <p:nvPr/>
          </p:nvCxnSpPr>
          <p:spPr bwMode="auto">
            <a:xfrm rot="5400000" flipH="1" flipV="1">
              <a:off x="4443635" y="2074533"/>
              <a:ext cx="12700" cy="2801840"/>
            </a:xfrm>
            <a:prstGeom prst="curvedConnector3">
              <a:avLst>
                <a:gd name="adj1" fmla="val 2929732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3416818" y="3183097"/>
                  <a:ext cx="21232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800" dirty="0">
                      <a:solidFill>
                        <a:srgbClr val="C00000"/>
                      </a:solidFill>
                      <a:latin typeface="Calibri" panose="020F0502020204030204" pitchFamily="34" charset="0"/>
                    </a:rPr>
                    <a:t>add back </a:t>
                  </a:r>
                  <a14:m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a14:m>
                  <a:endParaRPr lang="en-US" sz="1800" dirty="0">
                    <a:solidFill>
                      <a:srgbClr val="C00000"/>
                    </a:solidFill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6818" y="3183097"/>
                  <a:ext cx="2123237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1655697" y="2744964"/>
                  <a:ext cx="106166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oMath>
                    </m:oMathPara>
                  </a14:m>
                  <a:endParaRPr lang="en-US" sz="2200" dirty="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5697" y="2744964"/>
                  <a:ext cx="1061660" cy="43088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6350614" y="2744964"/>
                  <a:ext cx="106166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200" dirty="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0614" y="2744964"/>
                  <a:ext cx="1061660" cy="43088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Connector 95"/>
            <p:cNvCxnSpPr>
              <a:stCxn id="48" idx="5"/>
              <a:endCxn id="49" idx="1"/>
            </p:cNvCxnSpPr>
            <p:nvPr/>
          </p:nvCxnSpPr>
          <p:spPr bwMode="auto">
            <a:xfrm>
              <a:off x="6351136" y="4457536"/>
              <a:ext cx="502740" cy="425914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35767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520FF-A655-4AA6-82CB-EDD769F4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 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17FAD9A-E643-46CE-8081-1C6C008B9F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9204" y="762001"/>
                <a:ext cx="7507224" cy="1082546"/>
              </a:xfrm>
            </p:spPr>
            <p:txBody>
              <a:bodyPr/>
              <a:lstStyle/>
              <a:p>
                <a:r>
                  <a:rPr lang="en-US" altLang="zh-CN" dirty="0"/>
                  <a:t>Now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dirty="0"/>
                  <a:t> be the connected components containing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. Let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 be </a:t>
                </a:r>
                <a:r>
                  <a:rPr lang="en-US" altLang="zh-CN" i="1" dirty="0"/>
                  <a:t>any</a:t>
                </a:r>
                <a:r>
                  <a:rPr lang="en-US" altLang="zh-CN" dirty="0"/>
                  <a:t> other vertex in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dirty="0"/>
                  <a:t>. We will show that either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dirty="0"/>
                  <a:t> or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altLang="zh-CN" dirty="0"/>
                  <a:t>This would prove the original statement.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17FAD9A-E643-46CE-8081-1C6C008B9F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9204" y="762001"/>
                <a:ext cx="7507224" cy="1082546"/>
              </a:xfrm>
              <a:blipFill>
                <a:blip r:embed="rId3"/>
                <a:stretch>
                  <a:fillRect l="-1055" t="-3933" b="-12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1B9C06-504C-4BB9-BA60-5261EDDD5A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3EFA4-6284-4AB8-B3E7-5E7F2FB51AB8}" type="slidenum">
              <a:rPr lang="en-US" altLang="en-US" smtClean="0"/>
              <a:pPr/>
              <a:t>4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817FAD9A-E643-46CE-8081-1C6C008B9F9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20021" y="2516323"/>
                <a:ext cx="7324344" cy="3930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zh-CN" kern="0" dirty="0">
                    <a:solidFill>
                      <a:srgbClr val="C0000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altLang="zh-CN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kern="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kern="0" dirty="0">
                    <a:solidFill>
                      <a:srgbClr val="C00000"/>
                    </a:solidFill>
                  </a:rPr>
                  <a:t>then every edge in 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kern="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kern="0" dirty="0">
                    <a:solidFill>
                      <a:srgbClr val="C00000"/>
                    </a:solidFill>
                  </a:rPr>
                  <a:t>is in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rgbClr val="C00000"/>
                    </a:solidFill>
                  </a:rPr>
                  <a:t>  so 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 ker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kern="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817FAD9A-E643-46CE-8081-1C6C008B9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0021" y="2516323"/>
                <a:ext cx="7324344" cy="393071"/>
              </a:xfrm>
              <a:prstGeom prst="rect">
                <a:avLst/>
              </a:prstGeom>
              <a:blipFill>
                <a:blip r:embed="rId4"/>
                <a:stretch>
                  <a:fillRect l="-1082" t="-10938" b="-4062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1460309" y="3175256"/>
            <a:ext cx="6561101" cy="3400725"/>
            <a:chOff x="1460309" y="3175256"/>
            <a:chExt cx="6561101" cy="34007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/>
                <p:cNvSpPr/>
                <p:nvPr/>
              </p:nvSpPr>
              <p:spPr bwMode="auto">
                <a:xfrm>
                  <a:off x="2678789" y="3934102"/>
                  <a:ext cx="374469" cy="374469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  <a:extLst/>
              </p:spPr>
              <p:txBody>
                <a:bodyPr vert="horz" wrap="square" lIns="64008" tIns="46038" rIns="92075" bIns="4603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sz="2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kumimoji="1" lang="en-US" sz="2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kumimoji="1" lang="en-US" sz="2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5" name="Oval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78789" y="3934102"/>
                  <a:ext cx="374469" cy="374469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  <a:ex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/>
                <p:cNvSpPr/>
                <p:nvPr/>
              </p:nvSpPr>
              <p:spPr bwMode="auto">
                <a:xfrm>
                  <a:off x="3444794" y="4568199"/>
                  <a:ext cx="374469" cy="374469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  <a:extLst/>
              </p:spPr>
              <p:txBody>
                <a:bodyPr vert="horz" wrap="square" lIns="64008" tIns="46038" rIns="92075" bIns="4603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sz="2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en-US" sz="2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6" name="Oval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44794" y="4568199"/>
                  <a:ext cx="374469" cy="374469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  <a:ex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val 16"/>
                <p:cNvSpPr/>
                <p:nvPr/>
              </p:nvSpPr>
              <p:spPr bwMode="auto">
                <a:xfrm>
                  <a:off x="1909735" y="4568199"/>
                  <a:ext cx="374469" cy="374469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  <a:extLst/>
              </p:spPr>
              <p:txBody>
                <a:bodyPr vert="horz" wrap="square" lIns="64008" tIns="46038" rIns="92075" bIns="4603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sz="2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en-US" sz="2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7" name="Oval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09735" y="4568199"/>
                  <a:ext cx="374469" cy="374469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  <a:ex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/>
                <p:cNvSpPr/>
                <p:nvPr/>
              </p:nvSpPr>
              <p:spPr bwMode="auto">
                <a:xfrm>
                  <a:off x="2677264" y="5258902"/>
                  <a:ext cx="374469" cy="374469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  <a:extLst/>
              </p:spPr>
              <p:txBody>
                <a:bodyPr vert="horz" wrap="square" lIns="64008" tIns="46038" rIns="92075" bIns="4603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sz="2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kumimoji="1" lang="en-US" sz="2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8" name="Oval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77264" y="5258902"/>
                  <a:ext cx="374469" cy="374469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  <a:ex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Connector 19"/>
            <p:cNvCxnSpPr>
              <a:stCxn id="15" idx="5"/>
              <a:endCxn id="16" idx="1"/>
            </p:cNvCxnSpPr>
            <p:nvPr/>
          </p:nvCxnSpPr>
          <p:spPr bwMode="auto">
            <a:xfrm>
              <a:off x="2998418" y="4253731"/>
              <a:ext cx="501216" cy="369309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1" name="Straight Connector 20"/>
            <p:cNvCxnSpPr>
              <a:stCxn id="16" idx="3"/>
              <a:endCxn id="18" idx="7"/>
            </p:cNvCxnSpPr>
            <p:nvPr/>
          </p:nvCxnSpPr>
          <p:spPr bwMode="auto">
            <a:xfrm flipH="1">
              <a:off x="2996893" y="4887828"/>
              <a:ext cx="502741" cy="425914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2" name="Straight Connector 21"/>
            <p:cNvCxnSpPr>
              <a:stCxn id="15" idx="1"/>
            </p:cNvCxnSpPr>
            <p:nvPr/>
          </p:nvCxnSpPr>
          <p:spPr bwMode="auto">
            <a:xfrm flipH="1" flipV="1">
              <a:off x="2284204" y="3600754"/>
              <a:ext cx="449426" cy="3881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3" name="Straight Connector 22"/>
            <p:cNvCxnSpPr>
              <a:stCxn id="16" idx="5"/>
            </p:cNvCxnSpPr>
            <p:nvPr/>
          </p:nvCxnSpPr>
          <p:spPr bwMode="auto">
            <a:xfrm>
              <a:off x="3764423" y="4887828"/>
              <a:ext cx="54840" cy="68554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4" name="Straight Connector 23"/>
            <p:cNvCxnSpPr>
              <a:stCxn id="17" idx="1"/>
            </p:cNvCxnSpPr>
            <p:nvPr/>
          </p:nvCxnSpPr>
          <p:spPr bwMode="auto">
            <a:xfrm flipH="1" flipV="1">
              <a:off x="1460309" y="4408031"/>
              <a:ext cx="504266" cy="2150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2996893" y="5592571"/>
              <a:ext cx="183112" cy="52263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" name="Oval 25"/>
            <p:cNvSpPr/>
            <p:nvPr/>
          </p:nvSpPr>
          <p:spPr bwMode="auto">
            <a:xfrm>
              <a:off x="1909735" y="4253731"/>
              <a:ext cx="54840" cy="5484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92" charset="0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2040362" y="4123104"/>
              <a:ext cx="54840" cy="5484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92" charset="0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2170994" y="3992472"/>
              <a:ext cx="54840" cy="5484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92" charset="0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3357533" y="5875703"/>
              <a:ext cx="54840" cy="5484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92" charset="0"/>
              </a:endParaRP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3488160" y="5745076"/>
              <a:ext cx="54840" cy="5484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92" charset="0"/>
              </a:endParaRP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3618792" y="5614444"/>
              <a:ext cx="54840" cy="5484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92" charset="0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1844419" y="5636213"/>
              <a:ext cx="54840" cy="5484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92" charset="0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1975046" y="5505586"/>
              <a:ext cx="54840" cy="5484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92" charset="0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2105678" y="5374954"/>
              <a:ext cx="54840" cy="5484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9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2228842" y="3175256"/>
                  <a:ext cx="106166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200" dirty="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8842" y="3175256"/>
                  <a:ext cx="1061660" cy="43088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Connector 35"/>
            <p:cNvCxnSpPr>
              <a:stCxn id="17" idx="5"/>
              <a:endCxn id="18" idx="1"/>
            </p:cNvCxnSpPr>
            <p:nvPr/>
          </p:nvCxnSpPr>
          <p:spPr bwMode="auto">
            <a:xfrm>
              <a:off x="2229364" y="4887828"/>
              <a:ext cx="502740" cy="42591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1460310" y="6206649"/>
                  <a:ext cx="2358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1800" dirty="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0310" y="6206649"/>
                  <a:ext cx="2358953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/>
                <p:cNvSpPr/>
                <p:nvPr/>
              </p:nvSpPr>
              <p:spPr bwMode="auto">
                <a:xfrm>
                  <a:off x="6543217" y="3934102"/>
                  <a:ext cx="374469" cy="374469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  <a:extLst/>
              </p:spPr>
              <p:txBody>
                <a:bodyPr vert="horz" wrap="square" lIns="64008" tIns="46038" rIns="92075" bIns="4603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sz="2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kumimoji="1" lang="en-US" sz="2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kumimoji="1" lang="en-US" sz="2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8" name="Oval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43217" y="3934102"/>
                  <a:ext cx="374469" cy="374469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  <a:ex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/>
                <p:cNvSpPr/>
                <p:nvPr/>
              </p:nvSpPr>
              <p:spPr bwMode="auto">
                <a:xfrm>
                  <a:off x="7309222" y="4568199"/>
                  <a:ext cx="374469" cy="374469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  <a:extLst/>
              </p:spPr>
              <p:txBody>
                <a:bodyPr vert="horz" wrap="square" lIns="64008" tIns="46038" rIns="92075" bIns="4603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sz="2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en-US" sz="2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9" name="Oval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309222" y="4568199"/>
                  <a:ext cx="374469" cy="374469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  <a:ex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val 39"/>
                <p:cNvSpPr/>
                <p:nvPr/>
              </p:nvSpPr>
              <p:spPr bwMode="auto">
                <a:xfrm>
                  <a:off x="5774163" y="4568199"/>
                  <a:ext cx="374469" cy="374469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  <a:extLst/>
              </p:spPr>
              <p:txBody>
                <a:bodyPr vert="horz" wrap="square" lIns="64008" tIns="46038" rIns="92075" bIns="4603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sz="2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en-US" sz="2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0" name="Oval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74163" y="4568199"/>
                  <a:ext cx="374469" cy="374469"/>
                </a:xfrm>
                <a:prstGeom prst="ellipse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  <a:ex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Oval 40"/>
                <p:cNvSpPr/>
                <p:nvPr/>
              </p:nvSpPr>
              <p:spPr bwMode="auto">
                <a:xfrm>
                  <a:off x="6541692" y="5258902"/>
                  <a:ext cx="374469" cy="374469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  <a:extLst/>
              </p:spPr>
              <p:txBody>
                <a:bodyPr vert="horz" wrap="square" lIns="64008" tIns="46038" rIns="92075" bIns="4603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sz="2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kumimoji="1" lang="en-US" sz="2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1" name="Oval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41692" y="5258902"/>
                  <a:ext cx="374469" cy="374469"/>
                </a:xfrm>
                <a:prstGeom prst="ellipse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  <a:ex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Connector 41"/>
            <p:cNvCxnSpPr>
              <a:stCxn id="38" idx="5"/>
              <a:endCxn id="39" idx="1"/>
            </p:cNvCxnSpPr>
            <p:nvPr/>
          </p:nvCxnSpPr>
          <p:spPr bwMode="auto">
            <a:xfrm>
              <a:off x="6862846" y="4253731"/>
              <a:ext cx="501216" cy="369309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3" name="Straight Connector 42"/>
            <p:cNvCxnSpPr>
              <a:stCxn id="39" idx="3"/>
              <a:endCxn id="41" idx="7"/>
            </p:cNvCxnSpPr>
            <p:nvPr/>
          </p:nvCxnSpPr>
          <p:spPr bwMode="auto">
            <a:xfrm flipH="1">
              <a:off x="6861321" y="4887828"/>
              <a:ext cx="502741" cy="425914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4" name="Straight Connector 43"/>
            <p:cNvCxnSpPr>
              <a:stCxn id="38" idx="1"/>
            </p:cNvCxnSpPr>
            <p:nvPr/>
          </p:nvCxnSpPr>
          <p:spPr bwMode="auto">
            <a:xfrm flipH="1" flipV="1">
              <a:off x="6148632" y="3600754"/>
              <a:ext cx="449426" cy="3881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5" name="Straight Connector 44"/>
            <p:cNvCxnSpPr>
              <a:stCxn id="39" idx="5"/>
            </p:cNvCxnSpPr>
            <p:nvPr/>
          </p:nvCxnSpPr>
          <p:spPr bwMode="auto">
            <a:xfrm>
              <a:off x="7628851" y="4887828"/>
              <a:ext cx="54840" cy="68554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6" name="Straight Connector 45"/>
            <p:cNvCxnSpPr>
              <a:stCxn id="40" idx="1"/>
            </p:cNvCxnSpPr>
            <p:nvPr/>
          </p:nvCxnSpPr>
          <p:spPr bwMode="auto">
            <a:xfrm flipH="1" flipV="1">
              <a:off x="5324737" y="4408031"/>
              <a:ext cx="504266" cy="2150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7" name="Straight Connector 46"/>
            <p:cNvCxnSpPr/>
            <p:nvPr/>
          </p:nvCxnSpPr>
          <p:spPr bwMode="auto">
            <a:xfrm>
              <a:off x="6861321" y="5592571"/>
              <a:ext cx="183112" cy="52263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48" name="Oval 47"/>
            <p:cNvSpPr/>
            <p:nvPr/>
          </p:nvSpPr>
          <p:spPr bwMode="auto">
            <a:xfrm>
              <a:off x="5774163" y="4253731"/>
              <a:ext cx="54840" cy="5484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92" charset="0"/>
              </a:endParaRP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5904790" y="4123104"/>
              <a:ext cx="54840" cy="5484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92" charset="0"/>
              </a:endParaRP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6035422" y="3992472"/>
              <a:ext cx="54840" cy="5484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92" charset="0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7221961" y="5875703"/>
              <a:ext cx="54840" cy="5484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92" charset="0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7352588" y="5745076"/>
              <a:ext cx="54840" cy="5484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92" charset="0"/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7483220" y="5614444"/>
              <a:ext cx="54840" cy="5484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92" charset="0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5708847" y="5636213"/>
              <a:ext cx="54840" cy="5484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92" charset="0"/>
              </a:endParaRPr>
            </a:p>
          </p:txBody>
        </p:sp>
        <p:sp>
          <p:nvSpPr>
            <p:cNvPr id="55" name="Oval 54"/>
            <p:cNvSpPr/>
            <p:nvPr/>
          </p:nvSpPr>
          <p:spPr bwMode="auto">
            <a:xfrm>
              <a:off x="5839474" y="5505586"/>
              <a:ext cx="54840" cy="5484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92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5970106" y="5374954"/>
              <a:ext cx="54840" cy="5484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9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6093270" y="3175256"/>
                  <a:ext cx="106166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oMath>
                    </m:oMathPara>
                  </a14:m>
                  <a:endParaRPr lang="en-US" sz="2200" dirty="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3270" y="3175256"/>
                  <a:ext cx="1061660" cy="43088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5203970" y="6206649"/>
                  <a:ext cx="28174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b="0" dirty="0">
                      <a:latin typeface="Calibri" panose="020F0502020204030204" pitchFamily="34" charset="0"/>
                    </a:rPr>
                    <a:t>Every edge in </a:t>
                  </a:r>
                  <a14:m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a14:m>
                  <a:r>
                    <a:rPr lang="en-US" sz="1800" dirty="0">
                      <a:latin typeface="Calibri" panose="020F0502020204030204" pitchFamily="34" charset="0"/>
                    </a:rPr>
                    <a:t> is in </a:t>
                  </a:r>
                  <a14:m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</m:oMath>
                  </a14:m>
                  <a:endParaRPr lang="en-US" sz="1800" dirty="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3970" y="6206649"/>
                  <a:ext cx="2817440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948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内容占位符 2">
                <a:extLst>
                  <a:ext uri="{FF2B5EF4-FFF2-40B4-BE49-F238E27FC236}">
                    <a16:creationId xmlns:a16="http://schemas.microsoft.com/office/drawing/2014/main" id="{817FAD9A-E643-46CE-8081-1C6C008B9F9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19204" y="1955514"/>
                <a:ext cx="7507224" cy="3956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zh-CN" kern="0" dirty="0">
                    <a:solidFill>
                      <a:srgbClr val="003399"/>
                    </a:solidFill>
                  </a:rPr>
                  <a:t>Since 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kern="0" dirty="0">
                    <a:solidFill>
                      <a:srgbClr val="003399"/>
                    </a:solidFill>
                  </a:rPr>
                  <a:t> is connected it must contain a simple path 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kern="0" dirty="0">
                    <a:solidFill>
                      <a:srgbClr val="003399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 ker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kern="0" dirty="0">
                    <a:solidFill>
                      <a:srgbClr val="003399"/>
                    </a:solidFill>
                  </a:rPr>
                  <a:t>to 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kern="0" dirty="0">
                    <a:solidFill>
                      <a:srgbClr val="003399"/>
                    </a:solidFill>
                  </a:rPr>
                  <a:t>.</a:t>
                </a:r>
              </a:p>
              <a:p>
                <a:endParaRPr lang="zh-CN" altLang="en-US" kern="0" dirty="0">
                  <a:solidFill>
                    <a:srgbClr val="003399"/>
                  </a:solidFill>
                </a:endParaRPr>
              </a:p>
            </p:txBody>
          </p:sp>
        </mc:Choice>
        <mc:Fallback xmlns="">
          <p:sp>
            <p:nvSpPr>
              <p:cNvPr id="58" name="内容占位符 2">
                <a:extLst>
                  <a:ext uri="{FF2B5EF4-FFF2-40B4-BE49-F238E27FC236}">
                    <a16:creationId xmlns:a16="http://schemas.microsoft.com/office/drawing/2014/main" id="{817FAD9A-E643-46CE-8081-1C6C008B9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9204" y="1955514"/>
                <a:ext cx="7507224" cy="395620"/>
              </a:xfrm>
              <a:prstGeom prst="rect">
                <a:avLst/>
              </a:prstGeom>
              <a:blipFill>
                <a:blip r:embed="rId17"/>
                <a:stretch>
                  <a:fillRect l="-1055" t="-10769" r="-1948" b="-3846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263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520FF-A655-4AA6-82CB-EDD769F4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 2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1B9C06-504C-4BB9-BA60-5261EDDD5A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3EFA4-6284-4AB8-B3E7-5E7F2FB51AB8}" type="slidenum">
              <a:rPr lang="en-US" altLang="en-US" smtClean="0"/>
              <a:pPr/>
              <a:t>5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817FAD9A-E643-46CE-8081-1C6C008B9F9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19204" y="2423803"/>
                <a:ext cx="7324344" cy="7514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zh-CN" kern="0" dirty="0">
                    <a:solidFill>
                      <a:srgbClr val="C0000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i="1" ker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i="1" ker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kern="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kern="0" dirty="0">
                    <a:solidFill>
                      <a:srgbClr val="C00000"/>
                    </a:solidFill>
                  </a:rPr>
                  <a:t>(because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kern="0" dirty="0">
                    <a:solidFill>
                      <a:srgbClr val="C00000"/>
                    </a:solidFill>
                  </a:rPr>
                  <a:t> is simple), then 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zh-CN" altLang="en-US" kern="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kern="0" dirty="0">
                    <a:solidFill>
                      <a:srgbClr val="C00000"/>
                    </a:solidFill>
                  </a:rPr>
                  <a:t>must be the </a:t>
                </a:r>
                <a:r>
                  <a:rPr lang="en-US" altLang="zh-CN" i="1" kern="0" dirty="0">
                    <a:solidFill>
                      <a:srgbClr val="C00000"/>
                    </a:solidFill>
                  </a:rPr>
                  <a:t>last</a:t>
                </a:r>
                <a:r>
                  <a:rPr lang="en-US" altLang="zh-CN" kern="0" dirty="0">
                    <a:solidFill>
                      <a:srgbClr val="C00000"/>
                    </a:solidFill>
                  </a:rPr>
                  <a:t> edge on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kern="0" dirty="0">
                    <a:solidFill>
                      <a:srgbClr val="C00000"/>
                    </a:solidFill>
                  </a:rPr>
                  <a:t>,</a:t>
                </a:r>
                <a:r>
                  <a:rPr lang="zh-CN" altLang="en-US" kern="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kern="0" dirty="0">
                    <a:solidFill>
                      <a:srgbClr val="C00000"/>
                    </a:solidFill>
                  </a:rPr>
                  <a:t>so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zh-CN" altLang="en-US" kern="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kern="0" dirty="0">
                    <a:solidFill>
                      <a:srgbClr val="C00000"/>
                    </a:solidFill>
                  </a:rPr>
                  <a:t>is a path in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zh-CN" altLang="en-US" kern="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kern="0" dirty="0">
                    <a:solidFill>
                      <a:srgbClr val="C00000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 ker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kern="0" dirty="0">
                    <a:solidFill>
                      <a:srgbClr val="C00000"/>
                    </a:solidFill>
                  </a:rPr>
                  <a:t>to 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kern="0" dirty="0">
                    <a:solidFill>
                      <a:srgbClr val="C00000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 ker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kern="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817FAD9A-E643-46CE-8081-1C6C008B9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9204" y="2423803"/>
                <a:ext cx="7324344" cy="751435"/>
              </a:xfrm>
              <a:prstGeom prst="rect">
                <a:avLst/>
              </a:prstGeom>
              <a:blipFill>
                <a:blip r:embed="rId3"/>
                <a:stretch>
                  <a:fillRect l="-1082" t="-5691" r="-998" b="-1788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1460309" y="3175256"/>
            <a:ext cx="6590635" cy="3400725"/>
            <a:chOff x="1460309" y="3175256"/>
            <a:chExt cx="6590635" cy="34007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/>
                <p:cNvSpPr/>
                <p:nvPr/>
              </p:nvSpPr>
              <p:spPr bwMode="auto">
                <a:xfrm>
                  <a:off x="2678789" y="3934102"/>
                  <a:ext cx="374469" cy="374469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  <a:extLst/>
              </p:spPr>
              <p:txBody>
                <a:bodyPr vert="horz" wrap="square" lIns="64008" tIns="46038" rIns="92075" bIns="4603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sz="2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sz="2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kumimoji="1" lang="en-US" sz="2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5" name="Oval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78789" y="3934102"/>
                  <a:ext cx="374469" cy="374469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  <a:ex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/>
                <p:cNvSpPr/>
                <p:nvPr/>
              </p:nvSpPr>
              <p:spPr bwMode="auto">
                <a:xfrm>
                  <a:off x="3444794" y="4568199"/>
                  <a:ext cx="374469" cy="374469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  <a:extLst/>
              </p:spPr>
              <p:txBody>
                <a:bodyPr vert="horz" wrap="square" lIns="64008" tIns="46038" rIns="92075" bIns="4603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sz="2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kumimoji="1" lang="en-US" sz="2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6" name="Oval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44794" y="4568199"/>
                  <a:ext cx="374469" cy="374469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  <a:ex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val 16"/>
                <p:cNvSpPr/>
                <p:nvPr/>
              </p:nvSpPr>
              <p:spPr bwMode="auto">
                <a:xfrm>
                  <a:off x="1909735" y="4568199"/>
                  <a:ext cx="374469" cy="374469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  <a:extLst/>
              </p:spPr>
              <p:txBody>
                <a:bodyPr vert="horz" wrap="square" lIns="64008" tIns="46038" rIns="92075" bIns="4603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sz="2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en-US" sz="2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7" name="Oval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09735" y="4568199"/>
                  <a:ext cx="374469" cy="374469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  <a:ex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/>
                <p:cNvSpPr/>
                <p:nvPr/>
              </p:nvSpPr>
              <p:spPr bwMode="auto">
                <a:xfrm>
                  <a:off x="2677264" y="5258902"/>
                  <a:ext cx="374469" cy="374469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  <a:extLst/>
              </p:spPr>
              <p:txBody>
                <a:bodyPr vert="horz" wrap="square" lIns="64008" tIns="46038" rIns="92075" bIns="4603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sz="2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kumimoji="1" lang="en-US" sz="2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8" name="Oval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77264" y="5258902"/>
                  <a:ext cx="374469" cy="374469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  <a:ex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Connector 21"/>
            <p:cNvCxnSpPr>
              <a:stCxn id="15" idx="1"/>
            </p:cNvCxnSpPr>
            <p:nvPr/>
          </p:nvCxnSpPr>
          <p:spPr bwMode="auto">
            <a:xfrm flipH="1" flipV="1">
              <a:off x="2284204" y="3600754"/>
              <a:ext cx="449426" cy="3881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3" name="Straight Connector 22"/>
            <p:cNvCxnSpPr>
              <a:stCxn id="16" idx="5"/>
            </p:cNvCxnSpPr>
            <p:nvPr/>
          </p:nvCxnSpPr>
          <p:spPr bwMode="auto">
            <a:xfrm>
              <a:off x="3764423" y="4887828"/>
              <a:ext cx="54840" cy="68554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4" name="Straight Connector 23"/>
            <p:cNvCxnSpPr>
              <a:stCxn id="17" idx="1"/>
            </p:cNvCxnSpPr>
            <p:nvPr/>
          </p:nvCxnSpPr>
          <p:spPr bwMode="auto">
            <a:xfrm flipH="1" flipV="1">
              <a:off x="1460309" y="4408031"/>
              <a:ext cx="504266" cy="2150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2996893" y="5592571"/>
              <a:ext cx="183112" cy="52263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" name="Oval 25"/>
            <p:cNvSpPr/>
            <p:nvPr/>
          </p:nvSpPr>
          <p:spPr bwMode="auto">
            <a:xfrm>
              <a:off x="1909735" y="4253731"/>
              <a:ext cx="54840" cy="5484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92" charset="0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2040362" y="4123104"/>
              <a:ext cx="54840" cy="5484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92" charset="0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2170994" y="3992472"/>
              <a:ext cx="54840" cy="5484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92" charset="0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3357533" y="5875703"/>
              <a:ext cx="54840" cy="5484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92" charset="0"/>
              </a:endParaRP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3488160" y="5745076"/>
              <a:ext cx="54840" cy="5484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92" charset="0"/>
              </a:endParaRP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3618792" y="5614444"/>
              <a:ext cx="54840" cy="5484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92" charset="0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1844419" y="5636213"/>
              <a:ext cx="54840" cy="5484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92" charset="0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1975046" y="5505586"/>
              <a:ext cx="54840" cy="5484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92" charset="0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2105678" y="5374954"/>
              <a:ext cx="54840" cy="5484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9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2228842" y="3175256"/>
                  <a:ext cx="106166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200" dirty="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8842" y="3175256"/>
                  <a:ext cx="1061660" cy="43088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Connector 35"/>
            <p:cNvCxnSpPr>
              <a:stCxn id="17" idx="5"/>
              <a:endCxn id="18" idx="1"/>
            </p:cNvCxnSpPr>
            <p:nvPr/>
          </p:nvCxnSpPr>
          <p:spPr bwMode="auto">
            <a:xfrm>
              <a:off x="2229364" y="4887828"/>
              <a:ext cx="502740" cy="425914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1460310" y="6206649"/>
                  <a:ext cx="2358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1800" dirty="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0310" y="6206649"/>
                  <a:ext cx="2358953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/>
                <p:cNvSpPr/>
                <p:nvPr/>
              </p:nvSpPr>
              <p:spPr bwMode="auto">
                <a:xfrm>
                  <a:off x="6543217" y="3934102"/>
                  <a:ext cx="374469" cy="374469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  <a:extLst/>
              </p:spPr>
              <p:txBody>
                <a:bodyPr vert="horz" wrap="square" lIns="64008" tIns="46038" rIns="92075" bIns="4603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sz="2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sz="2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kumimoji="1" lang="en-US" sz="2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8" name="Oval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43217" y="3934102"/>
                  <a:ext cx="374469" cy="374469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  <a:ex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/>
                <p:cNvSpPr/>
                <p:nvPr/>
              </p:nvSpPr>
              <p:spPr bwMode="auto">
                <a:xfrm>
                  <a:off x="7309222" y="4568199"/>
                  <a:ext cx="374469" cy="374469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  <a:extLst/>
              </p:spPr>
              <p:txBody>
                <a:bodyPr vert="horz" wrap="square" lIns="64008" tIns="46038" rIns="92075" bIns="4603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sz="2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kumimoji="1" lang="en-US" sz="2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9" name="Oval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309222" y="4568199"/>
                  <a:ext cx="374469" cy="374469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  <a:ex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val 39"/>
                <p:cNvSpPr/>
                <p:nvPr/>
              </p:nvSpPr>
              <p:spPr bwMode="auto">
                <a:xfrm>
                  <a:off x="5774163" y="4568199"/>
                  <a:ext cx="374469" cy="374469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  <a:extLst/>
              </p:spPr>
              <p:txBody>
                <a:bodyPr vert="horz" wrap="square" lIns="64008" tIns="46038" rIns="92075" bIns="4603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sz="2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en-US" sz="2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0" name="Oval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74163" y="4568199"/>
                  <a:ext cx="374469" cy="374469"/>
                </a:xfrm>
                <a:prstGeom prst="ellipse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  <a:ex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Oval 40"/>
                <p:cNvSpPr/>
                <p:nvPr/>
              </p:nvSpPr>
              <p:spPr bwMode="auto">
                <a:xfrm>
                  <a:off x="6541692" y="5258902"/>
                  <a:ext cx="374469" cy="374469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  <a:extLst/>
              </p:spPr>
              <p:txBody>
                <a:bodyPr vert="horz" wrap="square" lIns="64008" tIns="46038" rIns="92075" bIns="4603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sz="2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kumimoji="1" lang="en-US" sz="2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1" name="Oval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41692" y="5258902"/>
                  <a:ext cx="374469" cy="374469"/>
                </a:xfrm>
                <a:prstGeom prst="ellipse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  <a:ex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Connector 41"/>
            <p:cNvCxnSpPr>
              <a:stCxn id="38" idx="5"/>
              <a:endCxn id="39" idx="1"/>
            </p:cNvCxnSpPr>
            <p:nvPr/>
          </p:nvCxnSpPr>
          <p:spPr bwMode="auto">
            <a:xfrm>
              <a:off x="6862846" y="4253731"/>
              <a:ext cx="501216" cy="369309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4" name="Straight Connector 43"/>
            <p:cNvCxnSpPr>
              <a:stCxn id="38" idx="1"/>
            </p:cNvCxnSpPr>
            <p:nvPr/>
          </p:nvCxnSpPr>
          <p:spPr bwMode="auto">
            <a:xfrm flipH="1" flipV="1">
              <a:off x="6148632" y="3600754"/>
              <a:ext cx="449426" cy="3881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5" name="Straight Connector 44"/>
            <p:cNvCxnSpPr>
              <a:stCxn id="39" idx="5"/>
            </p:cNvCxnSpPr>
            <p:nvPr/>
          </p:nvCxnSpPr>
          <p:spPr bwMode="auto">
            <a:xfrm>
              <a:off x="7628851" y="4887828"/>
              <a:ext cx="54840" cy="68554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6" name="Straight Connector 45"/>
            <p:cNvCxnSpPr>
              <a:stCxn id="40" idx="1"/>
            </p:cNvCxnSpPr>
            <p:nvPr/>
          </p:nvCxnSpPr>
          <p:spPr bwMode="auto">
            <a:xfrm flipH="1" flipV="1">
              <a:off x="5324737" y="4408031"/>
              <a:ext cx="504266" cy="2150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7" name="Straight Connector 46"/>
            <p:cNvCxnSpPr/>
            <p:nvPr/>
          </p:nvCxnSpPr>
          <p:spPr bwMode="auto">
            <a:xfrm>
              <a:off x="6861321" y="5592571"/>
              <a:ext cx="183112" cy="52263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48" name="Oval 47"/>
            <p:cNvSpPr/>
            <p:nvPr/>
          </p:nvSpPr>
          <p:spPr bwMode="auto">
            <a:xfrm>
              <a:off x="5774163" y="4253731"/>
              <a:ext cx="54840" cy="5484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92" charset="0"/>
              </a:endParaRP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5904790" y="4123104"/>
              <a:ext cx="54840" cy="5484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92" charset="0"/>
              </a:endParaRP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6035422" y="3992472"/>
              <a:ext cx="54840" cy="5484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92" charset="0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7221961" y="5875703"/>
              <a:ext cx="54840" cy="5484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92" charset="0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7352588" y="5745076"/>
              <a:ext cx="54840" cy="5484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92" charset="0"/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7483220" y="5614444"/>
              <a:ext cx="54840" cy="5484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92" charset="0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5708847" y="5636213"/>
              <a:ext cx="54840" cy="5484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92" charset="0"/>
              </a:endParaRPr>
            </a:p>
          </p:txBody>
        </p:sp>
        <p:sp>
          <p:nvSpPr>
            <p:cNvPr id="55" name="Oval 54"/>
            <p:cNvSpPr/>
            <p:nvPr/>
          </p:nvSpPr>
          <p:spPr bwMode="auto">
            <a:xfrm>
              <a:off x="5839474" y="5505586"/>
              <a:ext cx="54840" cy="5484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92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5970106" y="5374954"/>
              <a:ext cx="54840" cy="5484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9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6093270" y="3175256"/>
                  <a:ext cx="106166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oMath>
                    </m:oMathPara>
                  </a14:m>
                  <a:endParaRPr lang="en-US" sz="2200" dirty="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3270" y="3175256"/>
                  <a:ext cx="1061660" cy="43088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5178096" y="6206649"/>
                  <a:ext cx="28728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</m:oMath>
                  </a14:m>
                  <a:r>
                    <a:rPr lang="en-US" sz="1800" dirty="0">
                      <a:latin typeface="Calibri" panose="020F0502020204030204" pitchFamily="34" charset="0"/>
                    </a:rPr>
                    <a:t> is a path from </a:t>
                  </a:r>
                  <a14:m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a14:m>
                  <a:r>
                    <a:rPr lang="en-US" sz="1800" dirty="0">
                      <a:latin typeface="Calibri" panose="020F0502020204030204" pitchFamily="34" charset="0"/>
                    </a:rPr>
                    <a:t> to </a:t>
                  </a:r>
                  <a14:m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a14:m>
                  <a:endParaRPr lang="en-US" sz="1800" dirty="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8096" y="6206649"/>
                  <a:ext cx="2872848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Straight Connector 57"/>
            <p:cNvCxnSpPr/>
            <p:nvPr/>
          </p:nvCxnSpPr>
          <p:spPr bwMode="auto">
            <a:xfrm>
              <a:off x="2990272" y="4253730"/>
              <a:ext cx="501216" cy="369309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" name="Straight Connector 5"/>
            <p:cNvCxnSpPr>
              <a:stCxn id="15" idx="3"/>
              <a:endCxn id="17" idx="7"/>
            </p:cNvCxnSpPr>
            <p:nvPr/>
          </p:nvCxnSpPr>
          <p:spPr bwMode="auto">
            <a:xfrm flipH="1">
              <a:off x="2229364" y="4253731"/>
              <a:ext cx="504265" cy="369308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8" name="Straight Connector 7"/>
            <p:cNvCxnSpPr>
              <a:stCxn id="38" idx="3"/>
              <a:endCxn id="40" idx="7"/>
            </p:cNvCxnSpPr>
            <p:nvPr/>
          </p:nvCxnSpPr>
          <p:spPr bwMode="auto">
            <a:xfrm flipH="1">
              <a:off x="6093792" y="4253731"/>
              <a:ext cx="504265" cy="369308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内容占位符 2">
                <a:extLst>
                  <a:ext uri="{FF2B5EF4-FFF2-40B4-BE49-F238E27FC236}">
                    <a16:creationId xmlns:a16="http://schemas.microsoft.com/office/drawing/2014/main" id="{817FAD9A-E643-46CE-8081-1C6C008B9F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9204" y="762001"/>
                <a:ext cx="7507224" cy="1082546"/>
              </a:xfrm>
            </p:spPr>
            <p:txBody>
              <a:bodyPr/>
              <a:lstStyle/>
              <a:p>
                <a:r>
                  <a:rPr lang="en-US" altLang="zh-CN" dirty="0"/>
                  <a:t>Now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dirty="0"/>
                  <a:t> be the connected components containing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. Let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 be </a:t>
                </a:r>
                <a:r>
                  <a:rPr lang="en-US" altLang="zh-CN" i="1" dirty="0"/>
                  <a:t>any</a:t>
                </a:r>
                <a:r>
                  <a:rPr lang="en-US" altLang="zh-CN" dirty="0"/>
                  <a:t> other vertex in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dirty="0"/>
                  <a:t>. We will show that either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dirty="0"/>
                  <a:t> or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altLang="zh-CN" dirty="0"/>
                  <a:t>This would prove the original statement.</a:t>
                </a:r>
              </a:p>
            </p:txBody>
          </p:sp>
        </mc:Choice>
        <mc:Fallback xmlns="">
          <p:sp>
            <p:nvSpPr>
              <p:cNvPr id="60" name="内容占位符 2">
                <a:extLst>
                  <a:ext uri="{FF2B5EF4-FFF2-40B4-BE49-F238E27FC236}">
                    <a16:creationId xmlns:a16="http://schemas.microsoft.com/office/drawing/2014/main" id="{817FAD9A-E643-46CE-8081-1C6C008B9F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9204" y="762001"/>
                <a:ext cx="7507224" cy="1082546"/>
              </a:xfrm>
              <a:blipFill>
                <a:blip r:embed="rId17"/>
                <a:stretch>
                  <a:fillRect l="-1055" t="-3933" b="-12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内容占位符 2">
                <a:extLst>
                  <a:ext uri="{FF2B5EF4-FFF2-40B4-BE49-F238E27FC236}">
                    <a16:creationId xmlns:a16="http://schemas.microsoft.com/office/drawing/2014/main" id="{817FAD9A-E643-46CE-8081-1C6C008B9F9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19204" y="1955514"/>
                <a:ext cx="7507224" cy="3956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zh-CN" kern="0" dirty="0">
                    <a:solidFill>
                      <a:srgbClr val="003399"/>
                    </a:solidFill>
                  </a:rPr>
                  <a:t>Since 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kern="0" dirty="0">
                    <a:solidFill>
                      <a:srgbClr val="003399"/>
                    </a:solidFill>
                  </a:rPr>
                  <a:t> is connected it must contain a simple path 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kern="0" dirty="0">
                    <a:solidFill>
                      <a:srgbClr val="003399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 ker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kern="0" dirty="0">
                    <a:solidFill>
                      <a:srgbClr val="003399"/>
                    </a:solidFill>
                  </a:rPr>
                  <a:t>to 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kern="0" dirty="0">
                    <a:solidFill>
                      <a:srgbClr val="003399"/>
                    </a:solidFill>
                  </a:rPr>
                  <a:t>.</a:t>
                </a:r>
              </a:p>
              <a:p>
                <a:endParaRPr lang="zh-CN" altLang="en-US" kern="0" dirty="0">
                  <a:solidFill>
                    <a:srgbClr val="003399"/>
                  </a:solidFill>
                </a:endParaRPr>
              </a:p>
            </p:txBody>
          </p:sp>
        </mc:Choice>
        <mc:Fallback xmlns="">
          <p:sp>
            <p:nvSpPr>
              <p:cNvPr id="61" name="内容占位符 2">
                <a:extLst>
                  <a:ext uri="{FF2B5EF4-FFF2-40B4-BE49-F238E27FC236}">
                    <a16:creationId xmlns:a16="http://schemas.microsoft.com/office/drawing/2014/main" id="{817FAD9A-E643-46CE-8081-1C6C008B9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9204" y="1955514"/>
                <a:ext cx="7507224" cy="395620"/>
              </a:xfrm>
              <a:prstGeom prst="rect">
                <a:avLst/>
              </a:prstGeom>
              <a:blipFill>
                <a:blip r:embed="rId18"/>
                <a:stretch>
                  <a:fillRect l="-1055" t="-10769" r="-1948" b="-3846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305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520FF-A655-4AA6-82CB-EDD769F4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 2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1B9C06-504C-4BB9-BA60-5261EDDD5A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3EFA4-6284-4AB8-B3E7-5E7F2FB51AB8}" type="slidenum">
              <a:rPr lang="en-US" altLang="en-US" smtClean="0"/>
              <a:pPr/>
              <a:t>6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817FAD9A-E643-46CE-8081-1C6C008B9F9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19204" y="2647921"/>
                <a:ext cx="7324344" cy="15356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buClr>
                    <a:srgbClr val="C00000"/>
                  </a:buClr>
                  <a:buSzPct val="100000"/>
                </a:pPr>
                <a:r>
                  <a:rPr lang="en-US" altLang="zh-CN" kern="0" dirty="0">
                    <a:solidFill>
                      <a:srgbClr val="C00000"/>
                    </a:solidFill>
                  </a:rPr>
                  <a:t>We just showed that </a:t>
                </a:r>
              </a:p>
              <a:p>
                <a:pPr marL="342900" indent="-342900">
                  <a:buClr>
                    <a:srgbClr val="C00000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kern="0" dirty="0">
                    <a:solidFill>
                      <a:srgbClr val="C0000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i="1" ker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altLang="zh-CN" i="1" ker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kern="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kern="0" dirty="0">
                    <a:solidFill>
                      <a:srgbClr val="C00000"/>
                    </a:solidFill>
                  </a:rPr>
                  <a:t>then 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 ker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kern="0" dirty="0">
                    <a:solidFill>
                      <a:srgbClr val="C00000"/>
                    </a:solidFill>
                  </a:rPr>
                  <a:t>.</a:t>
                </a:r>
              </a:p>
              <a:p>
                <a:pPr marL="342900" indent="-342900">
                  <a:buClr>
                    <a:srgbClr val="C00000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kern="0" dirty="0">
                    <a:solidFill>
                      <a:srgbClr val="C0000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i="1" ker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i="1" ker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kern="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kern="0" dirty="0">
                    <a:solidFill>
                      <a:srgbClr val="C00000"/>
                    </a:solidFill>
                  </a:rPr>
                  <a:t>then 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 ker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kern="0" dirty="0">
                    <a:solidFill>
                      <a:srgbClr val="C00000"/>
                    </a:solidFill>
                  </a:rPr>
                  <a:t>.</a:t>
                </a:r>
              </a:p>
              <a:p>
                <a:pPr>
                  <a:buClr>
                    <a:srgbClr val="C00000"/>
                  </a:buClr>
                  <a:buSzPct val="100000"/>
                </a:pPr>
                <a:endParaRPr lang="en-US" altLang="zh-CN" kern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817FAD9A-E643-46CE-8081-1C6C008B9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9204" y="2647921"/>
                <a:ext cx="7324344" cy="1535661"/>
              </a:xfrm>
              <a:prstGeom prst="rect">
                <a:avLst/>
              </a:prstGeom>
              <a:blipFill>
                <a:blip r:embed="rId3"/>
                <a:stretch>
                  <a:fillRect l="-1082" t="-238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内容占位符 2">
                <a:extLst>
                  <a:ext uri="{FF2B5EF4-FFF2-40B4-BE49-F238E27FC236}">
                    <a16:creationId xmlns:a16="http://schemas.microsoft.com/office/drawing/2014/main" id="{817FAD9A-E643-46CE-8081-1C6C008B9F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9204" y="762001"/>
                <a:ext cx="7507224" cy="1082546"/>
              </a:xfrm>
            </p:spPr>
            <p:txBody>
              <a:bodyPr/>
              <a:lstStyle/>
              <a:p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dirty="0"/>
                  <a:t> be the connected components containing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. </a:t>
                </a:r>
              </a:p>
              <a:p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 be </a:t>
                </a:r>
                <a:r>
                  <a:rPr lang="en-US" altLang="zh-CN" i="1" dirty="0"/>
                  <a:t>any</a:t>
                </a:r>
                <a:r>
                  <a:rPr lang="en-US" altLang="zh-CN" dirty="0"/>
                  <a:t> other vertex in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dirty="0"/>
                  <a:t>. </a:t>
                </a:r>
              </a:p>
            </p:txBody>
          </p:sp>
        </mc:Choice>
        <mc:Fallback xmlns="">
          <p:sp>
            <p:nvSpPr>
              <p:cNvPr id="60" name="内容占位符 2">
                <a:extLst>
                  <a:ext uri="{FF2B5EF4-FFF2-40B4-BE49-F238E27FC236}">
                    <a16:creationId xmlns:a16="http://schemas.microsoft.com/office/drawing/2014/main" id="{817FAD9A-E643-46CE-8081-1C6C008B9F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9204" y="762001"/>
                <a:ext cx="7507224" cy="1082546"/>
              </a:xfrm>
              <a:blipFill>
                <a:blip r:embed="rId4"/>
                <a:stretch>
                  <a:fillRect l="-1055" t="-3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内容占位符 2">
                <a:extLst>
                  <a:ext uri="{FF2B5EF4-FFF2-40B4-BE49-F238E27FC236}">
                    <a16:creationId xmlns:a16="http://schemas.microsoft.com/office/drawing/2014/main" id="{817FAD9A-E643-46CE-8081-1C6C008B9F9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19204" y="1955514"/>
                <a:ext cx="7847366" cy="3956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zh-CN" kern="0" dirty="0">
                    <a:solidFill>
                      <a:srgbClr val="003399"/>
                    </a:solidFill>
                  </a:rPr>
                  <a:t>Since 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kern="0" dirty="0">
                    <a:solidFill>
                      <a:srgbClr val="003399"/>
                    </a:solidFill>
                  </a:rPr>
                  <a:t> is connected, it must contain a simple path 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kern="0" dirty="0">
                    <a:solidFill>
                      <a:srgbClr val="003399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 ker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kern="0" dirty="0">
                    <a:solidFill>
                      <a:srgbClr val="003399"/>
                    </a:solidFill>
                  </a:rPr>
                  <a:t>to 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kern="0" dirty="0">
                    <a:solidFill>
                      <a:srgbClr val="003399"/>
                    </a:solidFill>
                  </a:rPr>
                  <a:t>.</a:t>
                </a:r>
              </a:p>
              <a:p>
                <a:endParaRPr lang="zh-CN" altLang="en-US" kern="0" dirty="0">
                  <a:solidFill>
                    <a:srgbClr val="003399"/>
                  </a:solidFill>
                </a:endParaRPr>
              </a:p>
            </p:txBody>
          </p:sp>
        </mc:Choice>
        <mc:Fallback xmlns="">
          <p:sp>
            <p:nvSpPr>
              <p:cNvPr id="61" name="内容占位符 2">
                <a:extLst>
                  <a:ext uri="{FF2B5EF4-FFF2-40B4-BE49-F238E27FC236}">
                    <a16:creationId xmlns:a16="http://schemas.microsoft.com/office/drawing/2014/main" id="{817FAD9A-E643-46CE-8081-1C6C008B9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9204" y="1955514"/>
                <a:ext cx="7847366" cy="395620"/>
              </a:xfrm>
              <a:prstGeom prst="rect">
                <a:avLst/>
              </a:prstGeom>
              <a:blipFill>
                <a:blip r:embed="rId5"/>
                <a:stretch>
                  <a:fillRect l="-1009" t="-10769" b="-3846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内容占位符 2">
            <a:extLst>
              <a:ext uri="{FF2B5EF4-FFF2-40B4-BE49-F238E27FC236}">
                <a16:creationId xmlns:a16="http://schemas.microsoft.com/office/drawing/2014/main" id="{817FAD9A-E643-46CE-8081-1C6C008B9F93}"/>
              </a:ext>
            </a:extLst>
          </p:cNvPr>
          <p:cNvSpPr txBox="1">
            <a:spLocks/>
          </p:cNvSpPr>
          <p:nvPr/>
        </p:nvSpPr>
        <p:spPr bwMode="auto">
          <a:xfrm>
            <a:off x="819204" y="4305091"/>
            <a:ext cx="7507224" cy="454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3399"/>
              </a:buClr>
              <a:buSzPct val="50000"/>
              <a:buFont typeface="Monotype Sorts" pitchFamily="92" charset="2"/>
              <a:defRPr kumimoji="1" sz="2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346075" indent="-231775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35000"/>
              <a:buFont typeface="Monotype Sorts" pitchFamily="92" charset="2"/>
              <a:buChar char="n"/>
              <a:defRPr kumimoji="1" sz="2200" baseline="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627063" indent="-16668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 sz="2200" baseline="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147763" indent="-40481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92" charset="2"/>
              <a:buChar char="!"/>
              <a:defRPr kumimoji="1" sz="2200" baseline="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398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200" baseline="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9970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6pPr>
            <a:lvl7pPr marL="24542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7pPr>
            <a:lvl8pPr marL="29114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8pPr>
            <a:lvl9pPr marL="33686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kern="0" dirty="0"/>
              <a:t>This proves the original statement.</a:t>
            </a:r>
          </a:p>
          <a:p>
            <a:endParaRPr lang="en-US" altLang="zh-CN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内容占位符 2">
                <a:extLst>
                  <a:ext uri="{FF2B5EF4-FFF2-40B4-BE49-F238E27FC236}">
                    <a16:creationId xmlns:a16="http://schemas.microsoft.com/office/drawing/2014/main" id="{72E91ED3-99A6-4217-ACA3-1998F3B4BB6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22128" y="4898193"/>
                <a:ext cx="7321420" cy="16358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zh-CN" kern="0" dirty="0"/>
                  <a:t>Let </a:t>
                </a:r>
                <a14:m>
                  <m:oMath xmlns:m="http://schemas.openxmlformats.org/officeDocument/2006/math">
                    <m:r>
                      <a:rPr lang="en-US" altLang="zh-CN" i="1" kern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kern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i="1" kern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i="1" kern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kern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 kern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kern="0" dirty="0"/>
                  <a:t> be a tree and </a:t>
                </a:r>
                <a14:m>
                  <m:oMath xmlns:m="http://schemas.openxmlformats.org/officeDocument/2006/math">
                    <m:r>
                      <a:rPr lang="en-US" altLang="zh-CN" i="1" kern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i="1" kern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i="1" kern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 kern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kern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 kern="0" smtClean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altLang="zh-CN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kern="0" dirty="0"/>
                  <a:t>.</a:t>
                </a:r>
              </a:p>
              <a:p>
                <a:r>
                  <a:rPr lang="en-US" altLang="zh-CN" kern="0" dirty="0"/>
                  <a:t>Show that removing </a:t>
                </a:r>
                <a14:m>
                  <m:oMath xmlns:m="http://schemas.openxmlformats.org/officeDocument/2006/math">
                    <m:r>
                      <a:rPr lang="en-US" altLang="zh-CN" i="1" ker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zh-CN" kern="0" dirty="0"/>
                  <a:t> from </a:t>
                </a:r>
                <a14:m>
                  <m:oMath xmlns:m="http://schemas.openxmlformats.org/officeDocument/2006/math">
                    <m:r>
                      <a:rPr lang="en-US" altLang="zh-CN" i="1" kern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kern="0" dirty="0"/>
                  <a:t> leaves a graph with exactly two connected components, with one component containing </a:t>
                </a:r>
                <a14:m>
                  <m:oMath xmlns:m="http://schemas.openxmlformats.org/officeDocument/2006/math">
                    <m:r>
                      <a:rPr lang="en-US" altLang="zh-CN" i="1" ker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 kern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kern="0" dirty="0"/>
                  <a:t>and the other containing </a:t>
                </a:r>
                <a14:m>
                  <m:oMath xmlns:m="http://schemas.openxmlformats.org/officeDocument/2006/math">
                    <m:r>
                      <a:rPr lang="en-US" altLang="zh-CN" i="1" ker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kern="0" dirty="0"/>
                  <a:t>.</a:t>
                </a:r>
                <a:endParaRPr lang="zh-CN" altLang="en-US" i="1" kern="0" dirty="0"/>
              </a:p>
            </p:txBody>
          </p:sp>
        </mc:Choice>
        <mc:Fallback xmlns="">
          <p:sp>
            <p:nvSpPr>
              <p:cNvPr id="63" name="内容占位符 2">
                <a:extLst>
                  <a:ext uri="{FF2B5EF4-FFF2-40B4-BE49-F238E27FC236}">
                    <a16:creationId xmlns:a16="http://schemas.microsoft.com/office/drawing/2014/main" id="{72E91ED3-99A6-4217-ACA3-1998F3B4B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2128" y="4898193"/>
                <a:ext cx="7321420" cy="1635894"/>
              </a:xfrm>
              <a:prstGeom prst="rect">
                <a:avLst/>
              </a:prstGeom>
              <a:blipFill>
                <a:blip r:embed="rId6"/>
                <a:stretch>
                  <a:fillRect l="-998" t="-2222" b="-4074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79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56FD3-A234-41A0-B8BA-88581F316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 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E91ED3-99A6-4217-ACA3-1998F3B4BB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2945" y="1602995"/>
                <a:ext cx="7321420" cy="1635894"/>
              </a:xfrm>
            </p:spPr>
            <p:txBody>
              <a:bodyPr/>
              <a:lstStyle/>
              <a:p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be a weighted graph with non-negative distinct edge weights. In class we showed that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 is the </a:t>
                </a:r>
                <a:r>
                  <a:rPr lang="en-US" altLang="zh-CN" i="1" dirty="0"/>
                  <a:t>unique</a:t>
                </a:r>
                <a:r>
                  <a:rPr lang="en-US" altLang="zh-CN" dirty="0"/>
                  <a:t> MST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Now replace every weight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with its square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  <a:endParaRPr lang="zh-CN" altLang="en-US" i="1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2E91ED3-99A6-4217-ACA3-1998F3B4BB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45" y="1602995"/>
                <a:ext cx="7321420" cy="1635894"/>
              </a:xfrm>
              <a:blipFill rotWithShape="0">
                <a:blip r:embed="rId2"/>
                <a:stretch>
                  <a:fillRect l="-1082" t="-2612" r="-1166" b="-4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3B031D-7F61-48F1-AE47-A1CC44A55D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3EFA4-6284-4AB8-B3E7-5E7F2FB51AB8}" type="slidenum">
              <a:rPr lang="en-US" altLang="en-US" smtClean="0"/>
              <a:pPr/>
              <a:t>7</a:t>
            </a:fld>
            <a:endParaRPr lang="en-US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72E91ED3-99A6-4217-ACA3-1998F3B4BB6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22945" y="3574118"/>
                <a:ext cx="7321420" cy="19946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zh-CN" kern="0" dirty="0"/>
                  <a:t>(a) Is 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kern="0" dirty="0"/>
                  <a:t> still a MST of 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kern="0" dirty="0"/>
                  <a:t> with the new weights? </a:t>
                </a:r>
                <a:br>
                  <a:rPr lang="en-US" altLang="zh-CN" kern="0" dirty="0"/>
                </a:br>
                <a:r>
                  <a:rPr lang="en-US" altLang="zh-CN" kern="0" dirty="0"/>
                  <a:t>Either prove that it is or give a counterexample.</a:t>
                </a:r>
              </a:p>
              <a:p>
                <a:r>
                  <a:rPr lang="en-US" altLang="zh-CN" kern="0" dirty="0"/>
                  <a:t>(b) Next consider a shortest path 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kern="0" dirty="0"/>
                  <a:t> in the original graph. Is this path still a shortest path with the new weights? </a:t>
                </a:r>
                <a:br>
                  <a:rPr lang="en-US" altLang="zh-CN" kern="0" dirty="0"/>
                </a:br>
                <a:r>
                  <a:rPr lang="en-US" altLang="zh-CN" kern="0" dirty="0"/>
                  <a:t>Either prove that it is or give a counterexample.</a:t>
                </a:r>
                <a:endParaRPr lang="zh-CN" altLang="en-US" i="1" kern="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72E91ED3-99A6-4217-ACA3-1998F3B4B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2945" y="3574118"/>
                <a:ext cx="7321420" cy="1994696"/>
              </a:xfrm>
              <a:prstGeom prst="rect">
                <a:avLst/>
              </a:prstGeom>
              <a:blipFill>
                <a:blip r:embed="rId3"/>
                <a:stretch>
                  <a:fillRect l="-1082" t="-1829" b="-243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7542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520FF-A655-4AA6-82CB-EDD769F4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 3a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17FAD9A-E643-46CE-8081-1C6C008B9F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55338" y="1141947"/>
                <a:ext cx="7324344" cy="1060077"/>
              </a:xfrm>
            </p:spPr>
            <p:txBody>
              <a:bodyPr/>
              <a:lstStyle/>
              <a:p>
                <a:r>
                  <a:rPr lang="en-US" altLang="zh-CN" dirty="0">
                    <a:solidFill>
                      <a:srgbClr val="C00000"/>
                    </a:solidFill>
                  </a:rPr>
                  <a:t>Yes, the MST remains unchanged when the weights are changing from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rgbClr val="C00000"/>
                    </a:solidFill>
                  </a:rPr>
                  <a:t>. There are many proofs of this statements. Here’s one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17FAD9A-E643-46CE-8081-1C6C008B9F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5338" y="1141947"/>
                <a:ext cx="7324344" cy="1060077"/>
              </a:xfrm>
              <a:blipFill>
                <a:blip r:embed="rId3"/>
                <a:stretch>
                  <a:fillRect l="-1082" t="-3448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1B9C06-504C-4BB9-BA60-5261EDDD5A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3EFA4-6284-4AB8-B3E7-5E7F2FB51AB8}" type="slidenum">
              <a:rPr lang="en-US" altLang="en-US" smtClean="0"/>
              <a:pPr/>
              <a:t>8</a:t>
            </a:fld>
            <a:endParaRPr lang="en-US" altLang="en-US" sz="140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817FAD9A-E643-46CE-8081-1C6C008B9F93}"/>
              </a:ext>
            </a:extLst>
          </p:cNvPr>
          <p:cNvSpPr txBox="1">
            <a:spLocks/>
          </p:cNvSpPr>
          <p:nvPr/>
        </p:nvSpPr>
        <p:spPr bwMode="auto">
          <a:xfrm>
            <a:off x="955338" y="2334204"/>
            <a:ext cx="7869066" cy="179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3399"/>
              </a:buClr>
              <a:buSzPct val="50000"/>
              <a:buFont typeface="Monotype Sorts" pitchFamily="92" charset="2"/>
              <a:defRPr kumimoji="1" sz="2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346075" indent="-231775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35000"/>
              <a:buFont typeface="Monotype Sorts" pitchFamily="92" charset="2"/>
              <a:buChar char="n"/>
              <a:defRPr kumimoji="1" sz="2200" baseline="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627063" indent="-16668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 sz="2200" baseline="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147763" indent="-40481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92" charset="2"/>
              <a:buChar char="!"/>
              <a:defRPr kumimoji="1" sz="2200" baseline="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398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200" baseline="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9970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6pPr>
            <a:lvl7pPr marL="24542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7pPr>
            <a:lvl8pPr marL="29114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8pPr>
            <a:lvl9pPr marL="33686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kern="0" dirty="0">
                <a:solidFill>
                  <a:srgbClr val="003399"/>
                </a:solidFill>
              </a:rPr>
              <a:t>Run </a:t>
            </a:r>
            <a:r>
              <a:rPr lang="en-US" altLang="zh-CN" kern="0" dirty="0" err="1">
                <a:solidFill>
                  <a:srgbClr val="003399"/>
                </a:solidFill>
              </a:rPr>
              <a:t>Kruskal’s</a:t>
            </a:r>
            <a:r>
              <a:rPr lang="en-US" altLang="zh-CN" kern="0" dirty="0">
                <a:solidFill>
                  <a:srgbClr val="003399"/>
                </a:solidFill>
              </a:rPr>
              <a:t> algorithm on the edges.</a:t>
            </a:r>
            <a:br>
              <a:rPr lang="en-US" altLang="zh-CN" kern="0" dirty="0">
                <a:solidFill>
                  <a:srgbClr val="003399"/>
                </a:solidFill>
              </a:rPr>
            </a:br>
            <a:r>
              <a:rPr lang="en-US" altLang="zh-CN" kern="0" dirty="0">
                <a:solidFill>
                  <a:srgbClr val="003399"/>
                </a:solidFill>
              </a:rPr>
              <a:t>The first step of </a:t>
            </a:r>
            <a:r>
              <a:rPr lang="en-US" altLang="zh-CN" kern="0" dirty="0" err="1">
                <a:solidFill>
                  <a:srgbClr val="003399"/>
                </a:solidFill>
              </a:rPr>
              <a:t>Kruskal’s</a:t>
            </a:r>
            <a:r>
              <a:rPr lang="en-US" altLang="zh-CN" kern="0" dirty="0">
                <a:solidFill>
                  <a:srgbClr val="003399"/>
                </a:solidFill>
              </a:rPr>
              <a:t> algorithm is to sort the edges by weight. </a:t>
            </a:r>
            <a:r>
              <a:rPr lang="en-US" altLang="zh-CN" kern="0" dirty="0"/>
              <a:t>Squaring the weights of the edges does not change their order so </a:t>
            </a:r>
            <a:r>
              <a:rPr lang="en-US" altLang="zh-CN" kern="0" dirty="0" err="1"/>
              <a:t>Kruskal’s</a:t>
            </a:r>
            <a:r>
              <a:rPr lang="en-US" altLang="zh-CN" kern="0" dirty="0"/>
              <a:t> algorithms on the new weights will start with the same ordering as with the old weights.</a:t>
            </a:r>
            <a:endParaRPr lang="zh-CN" altLang="en-US" kern="0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817FAD9A-E643-46CE-8081-1C6C008B9F93}"/>
              </a:ext>
            </a:extLst>
          </p:cNvPr>
          <p:cNvSpPr txBox="1">
            <a:spLocks/>
          </p:cNvSpPr>
          <p:nvPr/>
        </p:nvSpPr>
        <p:spPr bwMode="auto">
          <a:xfrm>
            <a:off x="955337" y="4584148"/>
            <a:ext cx="8007293" cy="2171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3399"/>
              </a:buClr>
              <a:buSzPct val="50000"/>
              <a:buFont typeface="Monotype Sorts" pitchFamily="92" charset="2"/>
              <a:defRPr kumimoji="1" sz="2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346075" indent="-231775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35000"/>
              <a:buFont typeface="Monotype Sorts" pitchFamily="92" charset="2"/>
              <a:buChar char="n"/>
              <a:defRPr kumimoji="1" sz="2200" baseline="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627063" indent="-16668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 sz="2200" baseline="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147763" indent="-40481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92" charset="2"/>
              <a:buChar char="!"/>
              <a:defRPr kumimoji="1" sz="2200" baseline="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398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200" baseline="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9970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6pPr>
            <a:lvl7pPr marL="24542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7pPr>
            <a:lvl8pPr marL="29114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8pPr>
            <a:lvl9pPr marL="33686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kern="0" dirty="0">
                <a:solidFill>
                  <a:srgbClr val="003399"/>
                </a:solidFill>
              </a:rPr>
              <a:t>After the sorting step, </a:t>
            </a:r>
            <a:r>
              <a:rPr lang="en-US" altLang="zh-CN" kern="0" dirty="0" err="1">
                <a:solidFill>
                  <a:srgbClr val="003399"/>
                </a:solidFill>
              </a:rPr>
              <a:t>Kruskal’s</a:t>
            </a:r>
            <a:r>
              <a:rPr lang="en-US" altLang="zh-CN" kern="0" dirty="0">
                <a:solidFill>
                  <a:srgbClr val="003399"/>
                </a:solidFill>
              </a:rPr>
              <a:t> algorithm never looks at the weights again; it just looks at which edges connect to which vertices. </a:t>
            </a:r>
            <a:br>
              <a:rPr lang="en-US" altLang="zh-CN" kern="0" dirty="0">
                <a:solidFill>
                  <a:srgbClr val="003399"/>
                </a:solidFill>
              </a:rPr>
            </a:br>
            <a:r>
              <a:rPr lang="en-US" altLang="zh-CN" kern="0" dirty="0"/>
              <a:t>=&gt;</a:t>
            </a:r>
            <a:r>
              <a:rPr lang="en-US" altLang="zh-CN" kern="0" dirty="0">
                <a:solidFill>
                  <a:srgbClr val="003399"/>
                </a:solidFill>
              </a:rPr>
              <a:t> </a:t>
            </a:r>
            <a:r>
              <a:rPr lang="en-US" altLang="zh-CN" kern="0" dirty="0"/>
              <a:t>the second part of the algorithm will perform exactly the same operations for both the original and squared edge weights. </a:t>
            </a:r>
            <a:br>
              <a:rPr lang="en-US" altLang="zh-CN" kern="0" dirty="0"/>
            </a:br>
            <a:r>
              <a:rPr lang="en-US" altLang="zh-CN" kern="0" dirty="0"/>
              <a:t>=&gt; the algorithm will output the same set of edges, e.g., the same MST, for both the original and squared edge weights. 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2484008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520FF-A655-4AA6-82CB-EDD769F4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 3b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17FAD9A-E643-46CE-8081-1C6C008B9F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55337" y="1141947"/>
                <a:ext cx="8002231" cy="1397067"/>
              </a:xfrm>
            </p:spPr>
            <p:txBody>
              <a:bodyPr/>
              <a:lstStyle/>
              <a:p>
                <a:r>
                  <a:rPr lang="en-US" altLang="zh-CN" dirty="0">
                    <a:solidFill>
                      <a:srgbClr val="C00000"/>
                    </a:solidFill>
                  </a:rPr>
                  <a:t>No, after squaring the weights the  old shortest path might not remain a shortest path in the new graph. </a:t>
                </a:r>
                <a:br>
                  <a:rPr lang="en-US" altLang="zh-CN" dirty="0">
                    <a:solidFill>
                      <a:srgbClr val="C00000"/>
                    </a:solidFill>
                  </a:rPr>
                </a:br>
                <a:r>
                  <a:rPr lang="en-US" altLang="zh-CN" dirty="0">
                    <a:solidFill>
                      <a:srgbClr val="C00000"/>
                    </a:solidFill>
                  </a:rPr>
                  <a:t>In the graph below the shortest path from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</a:rPr>
                  <a:t> for </a:t>
                </a:r>
                <a:r>
                  <a:rPr lang="en-US" altLang="zh-CN" dirty="0">
                    <a:solidFill>
                      <a:srgbClr val="003399"/>
                    </a:solidFill>
                  </a:rPr>
                  <a:t>original blue weights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 goes through the bottom but after 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squaring the weights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it goes through the top.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17FAD9A-E643-46CE-8081-1C6C008B9F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5337" y="1141947"/>
                <a:ext cx="8002231" cy="1397067"/>
              </a:xfrm>
              <a:blipFill>
                <a:blip r:embed="rId3"/>
                <a:stretch>
                  <a:fillRect l="-991" t="-2609" b="-3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1B9C06-504C-4BB9-BA60-5261EDDD5A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3EFA4-6284-4AB8-B3E7-5E7F2FB51AB8}" type="slidenum">
              <a:rPr lang="en-US" altLang="en-US" smtClean="0"/>
              <a:pPr/>
              <a:t>9</a:t>
            </a:fld>
            <a:endParaRPr lang="en-US" altLang="en-US" sz="1400"/>
          </a:p>
        </p:txBody>
      </p:sp>
      <p:grpSp>
        <p:nvGrpSpPr>
          <p:cNvPr id="6" name="Group 5"/>
          <p:cNvGrpSpPr/>
          <p:nvPr/>
        </p:nvGrpSpPr>
        <p:grpSpPr>
          <a:xfrm>
            <a:off x="1828800" y="3253137"/>
            <a:ext cx="5486400" cy="3292736"/>
            <a:chOff x="1828800" y="2734371"/>
            <a:chExt cx="5486400" cy="32927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/>
                <p:cNvSpPr/>
                <p:nvPr/>
              </p:nvSpPr>
              <p:spPr bwMode="auto">
                <a:xfrm>
                  <a:off x="1828800" y="3891640"/>
                  <a:ext cx="802433" cy="802433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  <a:extLst/>
              </p:spPr>
              <p:txBody>
                <a:bodyPr vert="horz" wrap="square" lIns="92075" tIns="46038" rIns="92075" bIns="46038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sz="2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92" charset="0"/>
                  </a:endParaRPr>
                </a:p>
              </p:txBody>
            </p:sp>
          </mc:Choice>
          <mc:Fallback xmlns="">
            <p:sp>
              <p:nvSpPr>
                <p:cNvPr id="5" name="Oval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28800" y="3891640"/>
                  <a:ext cx="802433" cy="802433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  <a:ex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/>
            <p:cNvSpPr/>
            <p:nvPr/>
          </p:nvSpPr>
          <p:spPr bwMode="auto">
            <a:xfrm>
              <a:off x="4164563" y="2734371"/>
              <a:ext cx="802433" cy="802433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9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/>
                <p:cNvSpPr/>
                <p:nvPr/>
              </p:nvSpPr>
              <p:spPr bwMode="auto">
                <a:xfrm>
                  <a:off x="6512767" y="3891639"/>
                  <a:ext cx="802433" cy="802433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  <a:extLst/>
              </p:spPr>
              <p:txBody>
                <a:bodyPr vert="horz" wrap="square" lIns="92075" tIns="46038" rIns="92075" bIns="46038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kumimoji="1" 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92" charset="0"/>
                  </a:endParaRPr>
                </a:p>
              </p:txBody>
            </p:sp>
          </mc:Choice>
          <mc:Fallback xmlns="">
            <p:sp>
              <p:nvSpPr>
                <p:cNvPr id="10" name="Oval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12767" y="3891639"/>
                  <a:ext cx="802433" cy="802433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  <a:ex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Oval 10"/>
            <p:cNvSpPr/>
            <p:nvPr/>
          </p:nvSpPr>
          <p:spPr bwMode="auto">
            <a:xfrm>
              <a:off x="4164563" y="5224674"/>
              <a:ext cx="802433" cy="802433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92" charset="0"/>
              </a:endParaRPr>
            </a:p>
          </p:txBody>
        </p:sp>
        <p:cxnSp>
          <p:nvCxnSpPr>
            <p:cNvPr id="15" name="Straight Connector 14"/>
            <p:cNvCxnSpPr>
              <a:stCxn id="5" idx="7"/>
              <a:endCxn id="8" idx="2"/>
            </p:cNvCxnSpPr>
            <p:nvPr/>
          </p:nvCxnSpPr>
          <p:spPr bwMode="auto">
            <a:xfrm flipV="1">
              <a:off x="2513719" y="3135588"/>
              <a:ext cx="1650844" cy="87356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" name="Straight Connector 16"/>
            <p:cNvCxnSpPr>
              <a:stCxn id="10" idx="1"/>
              <a:endCxn id="8" idx="6"/>
            </p:cNvCxnSpPr>
            <p:nvPr/>
          </p:nvCxnSpPr>
          <p:spPr bwMode="auto">
            <a:xfrm flipH="1" flipV="1">
              <a:off x="4966996" y="3135588"/>
              <a:ext cx="1663285" cy="87356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9" name="Straight Connector 18"/>
            <p:cNvCxnSpPr>
              <a:stCxn id="5" idx="5"/>
              <a:endCxn id="11" idx="2"/>
            </p:cNvCxnSpPr>
            <p:nvPr/>
          </p:nvCxnSpPr>
          <p:spPr bwMode="auto">
            <a:xfrm>
              <a:off x="2513719" y="4576559"/>
              <a:ext cx="1650844" cy="10493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1" name="Straight Connector 20"/>
            <p:cNvCxnSpPr>
              <a:stCxn id="10" idx="3"/>
            </p:cNvCxnSpPr>
            <p:nvPr/>
          </p:nvCxnSpPr>
          <p:spPr bwMode="auto">
            <a:xfrm flipH="1">
              <a:off x="4966996" y="4576558"/>
              <a:ext cx="1663285" cy="104933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3" name="TextBox 22"/>
            <p:cNvSpPr txBox="1"/>
            <p:nvPr/>
          </p:nvSpPr>
          <p:spPr>
            <a:xfrm>
              <a:off x="3052101" y="3153626"/>
              <a:ext cx="3877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3399"/>
                  </a:solidFill>
                  <a:latin typeface="Calibri" panose="020F0502020204030204" pitchFamily="34" charset="0"/>
                </a:rPr>
                <a:t>4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24906" y="3153626"/>
              <a:ext cx="3877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3399"/>
                  </a:solidFill>
                  <a:latin typeface="Calibri" panose="020F0502020204030204" pitchFamily="34" charset="0"/>
                </a:rPr>
                <a:t>4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824906" y="4963064"/>
              <a:ext cx="3877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3399"/>
                  </a:solidFill>
                  <a:latin typeface="Calibri" panose="020F0502020204030204" pitchFamily="34" charset="0"/>
                </a:rPr>
                <a:t>6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52100" y="4963064"/>
              <a:ext cx="3877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3399"/>
                  </a:solidFill>
                  <a:latin typeface="Calibri" panose="020F0502020204030204" pitchFamily="34" charset="0"/>
                </a:rPr>
                <a:t>1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298370" y="3399096"/>
            <a:ext cx="639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Calibri" panose="020F0502020204030204" pitchFamily="34" charset="0"/>
              </a:rPr>
              <a:t>16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79672" y="5691241"/>
            <a:ext cx="639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Calibri" panose="020F0502020204030204" pitchFamily="34" charset="0"/>
              </a:rPr>
              <a:t>36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79672" y="3392743"/>
            <a:ext cx="639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Calibri" panose="020F0502020204030204" pitchFamily="34" charset="0"/>
              </a:rPr>
              <a:t>16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86339" y="5743440"/>
            <a:ext cx="307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Calibri" panose="020F050202020403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8577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7" grpId="0"/>
      <p:bldP spid="28" grpId="0"/>
    </p:bldLst>
  </p:timing>
</p:sld>
</file>

<file path=ppt/theme/theme1.xml><?xml version="1.0" encoding="utf-8"?>
<a:theme xmlns:a="http://schemas.openxmlformats.org/drawingml/2006/main" name="Theme1">
  <a:themeElements>
    <a:clrScheme name="alg-design 7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660066"/>
      </a:folHlink>
    </a:clrScheme>
    <a:fontScheme name="alg-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lg-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-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.pptx" id="{AA307B08-B0FC-4A26-B9FC-0617943E04F9}" vid="{10C92630-FE6C-4CC0-8A49-508ECFFFA09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336699"/>
      </a:dk2>
      <a:lt2>
        <a:srgbClr val="010000"/>
      </a:lt2>
      <a:accent1>
        <a:srgbClr val="CCECFF"/>
      </a:accent1>
      <a:accent2>
        <a:srgbClr val="FFFFCC"/>
      </a:accent2>
      <a:accent3>
        <a:srgbClr val="FFFFFF"/>
      </a:accent3>
      <a:accent4>
        <a:srgbClr val="000000"/>
      </a:accent4>
      <a:accent5>
        <a:srgbClr val="E2F4FF"/>
      </a:accent5>
      <a:accent6>
        <a:srgbClr val="E7E7B9"/>
      </a:accent6>
      <a:hlink>
        <a:srgbClr val="FF6600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1615</TotalTime>
  <Words>1590</Words>
  <Application>Microsoft Office PowerPoint</Application>
  <PresentationFormat>On-screen Show (4:3)</PresentationFormat>
  <Paragraphs>246</Paragraphs>
  <Slides>22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宋体</vt:lpstr>
      <vt:lpstr>Arial</vt:lpstr>
      <vt:lpstr>Calibri</vt:lpstr>
      <vt:lpstr>Cambria Math</vt:lpstr>
      <vt:lpstr>Comic Sans MS</vt:lpstr>
      <vt:lpstr>Monotype Sorts</vt:lpstr>
      <vt:lpstr>Wingdings</vt:lpstr>
      <vt:lpstr>Theme1</vt:lpstr>
      <vt:lpstr>COMP3711: Design and Analysis of Algorithms</vt:lpstr>
      <vt:lpstr>Question 2</vt:lpstr>
      <vt:lpstr>Solution 2</vt:lpstr>
      <vt:lpstr>Solution 2</vt:lpstr>
      <vt:lpstr>Solution 2</vt:lpstr>
      <vt:lpstr>Solution 2</vt:lpstr>
      <vt:lpstr>Question 3</vt:lpstr>
      <vt:lpstr>Solution 3a</vt:lpstr>
      <vt:lpstr>Solution 3b</vt:lpstr>
      <vt:lpstr>Question 4</vt:lpstr>
      <vt:lpstr>Solution 4</vt:lpstr>
      <vt:lpstr>Solution 4</vt:lpstr>
      <vt:lpstr>Question 5</vt:lpstr>
      <vt:lpstr>Solution 5</vt:lpstr>
      <vt:lpstr>Solution 5</vt:lpstr>
      <vt:lpstr>Question 6</vt:lpstr>
      <vt:lpstr>Solution 6</vt:lpstr>
      <vt:lpstr>Solution 6</vt:lpstr>
      <vt:lpstr>Solution 6</vt:lpstr>
      <vt:lpstr>Solution 6</vt:lpstr>
      <vt:lpstr>Solution 6</vt:lpstr>
      <vt:lpstr>Solution 6 – Wrap up</vt:lpstr>
    </vt:vector>
  </TitlesOfParts>
  <Company>Dell Computer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Algorithms</dc:title>
  <dc:creator>Yilei WANG</dc:creator>
  <cp:lastModifiedBy>user</cp:lastModifiedBy>
  <cp:revision>151</cp:revision>
  <cp:lastPrinted>2005-06-06T18:11:37Z</cp:lastPrinted>
  <dcterms:created xsi:type="dcterms:W3CDTF">2018-02-04T08:10:11Z</dcterms:created>
  <dcterms:modified xsi:type="dcterms:W3CDTF">2019-04-01T13:55:51Z</dcterms:modified>
</cp:coreProperties>
</file>