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11"/>
  </p:notesMasterIdLst>
  <p:handoutMasterIdLst>
    <p:handoutMasterId r:id="rId12"/>
  </p:handoutMasterIdLst>
  <p:sldIdLst>
    <p:sldId id="555" r:id="rId2"/>
    <p:sldId id="556" r:id="rId3"/>
    <p:sldId id="557" r:id="rId4"/>
    <p:sldId id="558" r:id="rId5"/>
    <p:sldId id="559" r:id="rId6"/>
    <p:sldId id="560" r:id="rId7"/>
    <p:sldId id="561" r:id="rId8"/>
    <p:sldId id="563" r:id="rId9"/>
    <p:sldId id="562" r:id="rId10"/>
  </p:sldIdLst>
  <p:sldSz cx="9144000" cy="6858000" type="screen4x3"/>
  <p:notesSz cx="9918700" cy="6794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8080"/>
    <a:srgbClr val="006600"/>
    <a:srgbClr val="990033"/>
    <a:srgbClr val="CC0000"/>
    <a:srgbClr val="336699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6" autoAdjust="0"/>
    <p:restoredTop sz="95958" autoAdjust="0"/>
  </p:normalViewPr>
  <p:slideViewPr>
    <p:cSldViewPr>
      <p:cViewPr varScale="1">
        <p:scale>
          <a:sx n="133" d="100"/>
          <a:sy n="133" d="100"/>
        </p:scale>
        <p:origin x="9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139"/>
        <p:guide pos="3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693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A210236-2070-489A-A118-3D45D3CB0A43}" type="datetime1">
              <a:rPr lang="en-US" altLang="en-US"/>
              <a:pPr/>
              <a:t>4/10/2019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693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810DACB-6CC1-430D-8A68-85172C1077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584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072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986" y="3226697"/>
            <a:ext cx="7268731" cy="305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693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4B175FF-E595-4C9E-B17A-576885B2AFCE}" type="datetime1">
              <a:rPr lang="en-US" altLang="en-US"/>
              <a:pPr/>
              <a:t>4/10/2019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693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9BB2423D-1AB4-42A4-B287-0D32DA3E1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134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535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4E0E1E-A02C-4FA7-963D-2C9FEDD90AC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620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67A3EE-C4BB-4F62-8F31-54430724B74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485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E97DF6-8530-4AA9-A0BD-253AF5A1A0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8596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F39E0-0D49-40EB-88F9-3ECD03A727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386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2D1212-62E6-4D5A-A608-C53A48A0181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214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095AB1-043E-4E5D-98CF-30D9F43535B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8932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028E88-4E86-4D0E-BBC5-52E477371FC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074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F12E0-D231-438B-961E-2005A0179E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358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BDB7-34B3-4CAE-9C75-ACC7909DA2E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191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A063BE-5606-466D-B2EF-7169C213D91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048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08BB8DD2-BCD0-4070-9DD8-B6ABE93B609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0326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F64C-0858-40A5-A9B1-ACE8E7B5C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1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197752" y="1393575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the Bellman-Ford Algorithm, starting from vertex s.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2033"/>
              </p:ext>
            </p:extLst>
          </p:nvPr>
        </p:nvGraphicFramePr>
        <p:xfrm>
          <a:off x="52241" y="3224922"/>
          <a:ext cx="1055192" cy="3462432"/>
        </p:xfrm>
        <a:graphic>
          <a:graphicData uri="http://schemas.openxmlformats.org/drawingml/2006/table">
            <a:tbl>
              <a:tblPr firstRow="1"/>
              <a:tblGrid>
                <a:gridCol w="587494">
                  <a:extLst>
                    <a:ext uri="{9D8B030D-6E8A-4147-A177-3AD203B41FA5}">
                      <a16:colId xmlns:a16="http://schemas.microsoft.com/office/drawing/2014/main" val="2616668469"/>
                    </a:ext>
                  </a:extLst>
                </a:gridCol>
                <a:gridCol w="467698">
                  <a:extLst>
                    <a:ext uri="{9D8B030D-6E8A-4147-A177-3AD203B41FA5}">
                      <a16:colId xmlns:a16="http://schemas.microsoft.com/office/drawing/2014/main" val="2392280085"/>
                    </a:ext>
                  </a:extLst>
                </a:gridCol>
              </a:tblGrid>
              <a:tr h="499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(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v.p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1562"/>
                  </a:ext>
                </a:extLst>
              </a:tr>
              <a:tr h="272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88032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900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3603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68031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47974"/>
                  </a:ext>
                </a:extLst>
              </a:tr>
              <a:tr h="408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2313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2166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24221"/>
                  </a:ext>
                </a:extLst>
              </a:tr>
            </a:tbl>
          </a:graphicData>
        </a:graphic>
      </p:graphicFrame>
      <p:sp>
        <p:nvSpPr>
          <p:cNvPr id="83" name="Title 1">
            <a:extLst>
              <a:ext uri="{FF2B5EF4-FFF2-40B4-BE49-F238E27FC236}">
                <a16:creationId xmlns:a16="http://schemas.microsoft.com/office/drawing/2014/main" id="{84DD0292-6B9A-47FF-97C8-D76B302D1D0A}"/>
              </a:ext>
            </a:extLst>
          </p:cNvPr>
          <p:cNvSpPr txBox="1">
            <a:spLocks/>
          </p:cNvSpPr>
          <p:nvPr/>
        </p:nvSpPr>
        <p:spPr bwMode="auto">
          <a:xfrm>
            <a:off x="1436" y="108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kern="0"/>
              <a:t>Another Bellman-Ford Example</a:t>
            </a:r>
            <a:endParaRPr lang="en-US" kern="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1357975" y="164718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429413" y="99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421941" y="2314263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3272908" y="69710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3278966" y="275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169" idx="1"/>
            <a:endCxn id="171" idx="5"/>
          </p:cNvCxnSpPr>
          <p:nvPr/>
        </p:nvCxnSpPr>
        <p:spPr>
          <a:xfrm flipH="1" flipV="1">
            <a:off x="671997" y="1238565"/>
            <a:ext cx="727599" cy="4502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69" idx="3"/>
            <a:endCxn id="172" idx="7"/>
          </p:cNvCxnSpPr>
          <p:nvPr/>
        </p:nvCxnSpPr>
        <p:spPr>
          <a:xfrm flipH="1">
            <a:off x="664525" y="1889766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72" idx="6"/>
            <a:endCxn id="174" idx="2"/>
          </p:cNvCxnSpPr>
          <p:nvPr/>
        </p:nvCxnSpPr>
        <p:spPr>
          <a:xfrm>
            <a:off x="706146" y="2456366"/>
            <a:ext cx="2572820" cy="44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171" idx="4"/>
            <a:endCxn id="172" idx="0"/>
          </p:cNvCxnSpPr>
          <p:nvPr/>
        </p:nvCxnSpPr>
        <p:spPr>
          <a:xfrm flipH="1">
            <a:off x="564044" y="1280186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76322" y="17888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1440256" y="204450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301120" y="1536191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1922212" y="26877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837036" y="1159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2716157" y="200399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72909" y="124662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1" idx="2"/>
          </p:cNvCxnSpPr>
          <p:nvPr/>
        </p:nvCxnSpPr>
        <p:spPr bwMode="auto">
          <a:xfrm flipV="1">
            <a:off x="1642180" y="1388724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171" idx="6"/>
            <a:endCxn id="173" idx="2"/>
          </p:cNvCxnSpPr>
          <p:nvPr/>
        </p:nvCxnSpPr>
        <p:spPr bwMode="auto">
          <a:xfrm flipV="1">
            <a:off x="713618" y="839203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73" idx="4"/>
            <a:endCxn id="191" idx="0"/>
          </p:cNvCxnSpPr>
          <p:nvPr/>
        </p:nvCxnSpPr>
        <p:spPr bwMode="auto">
          <a:xfrm>
            <a:off x="3415011" y="981306"/>
            <a:ext cx="1" cy="26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321991" y="1665558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1778583" y="631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384981" y="1596311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66159" y="206059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2393583" y="216042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98" idx="0"/>
            <a:endCxn id="191" idx="4"/>
          </p:cNvCxnSpPr>
          <p:nvPr/>
        </p:nvCxnSpPr>
        <p:spPr bwMode="auto">
          <a:xfrm flipV="1">
            <a:off x="3408262" y="1530827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69" idx="6"/>
            <a:endCxn id="199" idx="1"/>
          </p:cNvCxnSpPr>
          <p:nvPr/>
        </p:nvCxnSpPr>
        <p:spPr>
          <a:xfrm>
            <a:off x="1642180" y="1789284"/>
            <a:ext cx="793024" cy="41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7"/>
            <a:endCxn id="173" idx="3"/>
          </p:cNvCxnSpPr>
          <p:nvPr/>
        </p:nvCxnSpPr>
        <p:spPr bwMode="auto">
          <a:xfrm flipV="1">
            <a:off x="1600559" y="939685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8" idx="1"/>
          </p:cNvCxnSpPr>
          <p:nvPr/>
        </p:nvCxnSpPr>
        <p:spPr bwMode="auto">
          <a:xfrm>
            <a:off x="1642180" y="1789284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99" idx="5"/>
            <a:endCxn id="174" idx="1"/>
          </p:cNvCxnSpPr>
          <p:nvPr/>
        </p:nvCxnSpPr>
        <p:spPr>
          <a:xfrm>
            <a:off x="2636167" y="2403009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99" idx="2"/>
            <a:endCxn id="172" idx="6"/>
          </p:cNvCxnSpPr>
          <p:nvPr/>
        </p:nvCxnSpPr>
        <p:spPr>
          <a:xfrm flipH="1">
            <a:off x="706146" y="2302527"/>
            <a:ext cx="1687437" cy="153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041891" y="12194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800947" y="2500688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946297" y="19434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3442595" y="23694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442595" y="915864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052769" y="10284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3408262" y="2344805"/>
            <a:ext cx="12807" cy="41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2677788" y="2202702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2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F64C-0858-40A5-A9B1-ACE8E7B5C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197752" y="1393575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the Bellman-Ford Algorithm, starting from vertex s.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31955"/>
              </p:ext>
            </p:extLst>
          </p:nvPr>
        </p:nvGraphicFramePr>
        <p:xfrm>
          <a:off x="52241" y="3224922"/>
          <a:ext cx="1582787" cy="3462432"/>
        </p:xfrm>
        <a:graphic>
          <a:graphicData uri="http://schemas.openxmlformats.org/drawingml/2006/table">
            <a:tbl>
              <a:tblPr firstRow="1"/>
              <a:tblGrid>
                <a:gridCol w="587494">
                  <a:extLst>
                    <a:ext uri="{9D8B030D-6E8A-4147-A177-3AD203B41FA5}">
                      <a16:colId xmlns:a16="http://schemas.microsoft.com/office/drawing/2014/main" val="2616668469"/>
                    </a:ext>
                  </a:extLst>
                </a:gridCol>
                <a:gridCol w="467698">
                  <a:extLst>
                    <a:ext uri="{9D8B030D-6E8A-4147-A177-3AD203B41FA5}">
                      <a16:colId xmlns:a16="http://schemas.microsoft.com/office/drawing/2014/main" val="2392280085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51491161"/>
                    </a:ext>
                  </a:extLst>
                </a:gridCol>
              </a:tblGrid>
              <a:tr h="499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(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v.p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1562"/>
                  </a:ext>
                </a:extLst>
              </a:tr>
              <a:tr h="272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88032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900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3603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68031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47974"/>
                  </a:ext>
                </a:extLst>
              </a:tr>
              <a:tr h="408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2313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2166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24221"/>
                  </a:ext>
                </a:extLst>
              </a:tr>
            </a:tbl>
          </a:graphicData>
        </a:graphic>
      </p:graphicFrame>
      <p:sp>
        <p:nvSpPr>
          <p:cNvPr id="83" name="Title 1">
            <a:extLst>
              <a:ext uri="{FF2B5EF4-FFF2-40B4-BE49-F238E27FC236}">
                <a16:creationId xmlns:a16="http://schemas.microsoft.com/office/drawing/2014/main" id="{84DD0292-6B9A-47FF-97C8-D76B302D1D0A}"/>
              </a:ext>
            </a:extLst>
          </p:cNvPr>
          <p:cNvSpPr txBox="1">
            <a:spLocks/>
          </p:cNvSpPr>
          <p:nvPr/>
        </p:nvSpPr>
        <p:spPr bwMode="auto">
          <a:xfrm>
            <a:off x="1436" y="108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kern="0"/>
              <a:t>Another Bellman-Ford Example</a:t>
            </a:r>
            <a:endParaRPr lang="en-US" kern="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1357975" y="164718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429413" y="99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421941" y="2314263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3272908" y="69710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3278966" y="275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169" idx="1"/>
            <a:endCxn id="171" idx="5"/>
          </p:cNvCxnSpPr>
          <p:nvPr/>
        </p:nvCxnSpPr>
        <p:spPr>
          <a:xfrm flipH="1" flipV="1">
            <a:off x="671997" y="1238565"/>
            <a:ext cx="727599" cy="4502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69" idx="3"/>
            <a:endCxn id="172" idx="7"/>
          </p:cNvCxnSpPr>
          <p:nvPr/>
        </p:nvCxnSpPr>
        <p:spPr>
          <a:xfrm flipH="1">
            <a:off x="664525" y="1889766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72" idx="6"/>
            <a:endCxn id="174" idx="2"/>
          </p:cNvCxnSpPr>
          <p:nvPr/>
        </p:nvCxnSpPr>
        <p:spPr>
          <a:xfrm>
            <a:off x="706146" y="2456366"/>
            <a:ext cx="2572820" cy="44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171" idx="4"/>
            <a:endCxn id="172" idx="0"/>
          </p:cNvCxnSpPr>
          <p:nvPr/>
        </p:nvCxnSpPr>
        <p:spPr>
          <a:xfrm flipH="1">
            <a:off x="564044" y="1280186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76322" y="17888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1440256" y="204450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301120" y="1536191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1922212" y="26877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837036" y="1159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2716157" y="200399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72909" y="124662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1" idx="2"/>
          </p:cNvCxnSpPr>
          <p:nvPr/>
        </p:nvCxnSpPr>
        <p:spPr bwMode="auto">
          <a:xfrm flipV="1">
            <a:off x="1642180" y="1388724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171" idx="6"/>
            <a:endCxn id="173" idx="2"/>
          </p:cNvCxnSpPr>
          <p:nvPr/>
        </p:nvCxnSpPr>
        <p:spPr bwMode="auto">
          <a:xfrm flipV="1">
            <a:off x="713618" y="839203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73" idx="4"/>
            <a:endCxn id="191" idx="0"/>
          </p:cNvCxnSpPr>
          <p:nvPr/>
        </p:nvCxnSpPr>
        <p:spPr bwMode="auto">
          <a:xfrm>
            <a:off x="3415011" y="981306"/>
            <a:ext cx="1" cy="26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321991" y="1665558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1778583" y="631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384981" y="1596311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66159" y="206059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2393583" y="216042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98" idx="0"/>
            <a:endCxn id="191" idx="4"/>
          </p:cNvCxnSpPr>
          <p:nvPr/>
        </p:nvCxnSpPr>
        <p:spPr bwMode="auto">
          <a:xfrm flipV="1">
            <a:off x="3408262" y="1530827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69" idx="6"/>
            <a:endCxn id="199" idx="1"/>
          </p:cNvCxnSpPr>
          <p:nvPr/>
        </p:nvCxnSpPr>
        <p:spPr>
          <a:xfrm>
            <a:off x="1642180" y="1789284"/>
            <a:ext cx="793024" cy="41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7"/>
            <a:endCxn id="173" idx="3"/>
          </p:cNvCxnSpPr>
          <p:nvPr/>
        </p:nvCxnSpPr>
        <p:spPr bwMode="auto">
          <a:xfrm flipV="1">
            <a:off x="1600559" y="939685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8" idx="1"/>
          </p:cNvCxnSpPr>
          <p:nvPr/>
        </p:nvCxnSpPr>
        <p:spPr bwMode="auto">
          <a:xfrm>
            <a:off x="1642180" y="1789284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99" idx="5"/>
            <a:endCxn id="174" idx="1"/>
          </p:cNvCxnSpPr>
          <p:nvPr/>
        </p:nvCxnSpPr>
        <p:spPr>
          <a:xfrm>
            <a:off x="2636167" y="2403009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99" idx="2"/>
            <a:endCxn id="172" idx="6"/>
          </p:cNvCxnSpPr>
          <p:nvPr/>
        </p:nvCxnSpPr>
        <p:spPr>
          <a:xfrm flipH="1">
            <a:off x="706146" y="2302527"/>
            <a:ext cx="1687437" cy="153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041891" y="12194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800947" y="2500688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946297" y="19434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3442595" y="23694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442595" y="915864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052769" y="10284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3408262" y="2344805"/>
            <a:ext cx="12807" cy="41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2677788" y="2202702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6463016" y="466989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5534454" y="401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5526982" y="5336978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8377949" y="371981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8384007" y="577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46" idx="1"/>
            <a:endCxn id="47" idx="5"/>
          </p:cNvCxnSpPr>
          <p:nvPr/>
        </p:nvCxnSpPr>
        <p:spPr>
          <a:xfrm flipH="1" flipV="1">
            <a:off x="5777038" y="4261280"/>
            <a:ext cx="727599" cy="45023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46" idx="3"/>
            <a:endCxn id="48" idx="7"/>
          </p:cNvCxnSpPr>
          <p:nvPr/>
        </p:nvCxnSpPr>
        <p:spPr>
          <a:xfrm flipH="1">
            <a:off x="5769566" y="4912481"/>
            <a:ext cx="735071" cy="46611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811187" y="5479081"/>
            <a:ext cx="2572820" cy="4417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 flipH="1">
            <a:off x="5669085" y="4302901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5981363" y="481154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6545297" y="506721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5406161" y="4558906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7027253" y="57104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942077" y="41822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7821198" y="50267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7950" y="426933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1" idx="2"/>
          </p:cNvCxnSpPr>
          <p:nvPr/>
        </p:nvCxnSpPr>
        <p:spPr bwMode="auto">
          <a:xfrm flipV="1">
            <a:off x="6747221" y="4411439"/>
            <a:ext cx="1630729" cy="4005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47" idx="6"/>
            <a:endCxn id="49" idx="2"/>
          </p:cNvCxnSpPr>
          <p:nvPr/>
        </p:nvCxnSpPr>
        <p:spPr bwMode="auto">
          <a:xfrm flipV="1">
            <a:off x="5818659" y="3861918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49" idx="4"/>
            <a:endCxn id="61" idx="0"/>
          </p:cNvCxnSpPr>
          <p:nvPr/>
        </p:nvCxnSpPr>
        <p:spPr bwMode="auto">
          <a:xfrm>
            <a:off x="8520052" y="4004021"/>
            <a:ext cx="1" cy="26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427032" y="4688273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6883624" y="3654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490022" y="4619026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1200" y="508331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7498624" y="518313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68" idx="0"/>
            <a:endCxn id="61" idx="4"/>
          </p:cNvCxnSpPr>
          <p:nvPr/>
        </p:nvCxnSpPr>
        <p:spPr bwMode="auto">
          <a:xfrm flipV="1">
            <a:off x="8513303" y="4553542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6" idx="6"/>
            <a:endCxn id="69" idx="1"/>
          </p:cNvCxnSpPr>
          <p:nvPr/>
        </p:nvCxnSpPr>
        <p:spPr>
          <a:xfrm>
            <a:off x="6747221" y="4811999"/>
            <a:ext cx="793024" cy="4127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7"/>
            <a:endCxn id="49" idx="3"/>
          </p:cNvCxnSpPr>
          <p:nvPr/>
        </p:nvCxnSpPr>
        <p:spPr bwMode="auto">
          <a:xfrm flipV="1">
            <a:off x="6705600" y="3962400"/>
            <a:ext cx="1713970" cy="7491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8" idx="1"/>
          </p:cNvCxnSpPr>
          <p:nvPr/>
        </p:nvCxnSpPr>
        <p:spPr bwMode="auto">
          <a:xfrm>
            <a:off x="6747221" y="4811999"/>
            <a:ext cx="1665600" cy="3129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69" idx="5"/>
            <a:endCxn id="50" idx="1"/>
          </p:cNvCxnSpPr>
          <p:nvPr/>
        </p:nvCxnSpPr>
        <p:spPr>
          <a:xfrm>
            <a:off x="7741208" y="5425724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69" idx="2"/>
            <a:endCxn id="48" idx="6"/>
          </p:cNvCxnSpPr>
          <p:nvPr/>
        </p:nvCxnSpPr>
        <p:spPr>
          <a:xfrm flipH="1">
            <a:off x="5811187" y="5325242"/>
            <a:ext cx="1687437" cy="1538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6146932" y="42421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905988" y="5523403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051338" y="49662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547636" y="53921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547636" y="3938579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157810" y="40512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8513303" y="5367520"/>
            <a:ext cx="12807" cy="41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7782829" y="5225417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,5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,9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562674" y="5078164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,20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74" y="5078164"/>
                <a:ext cx="59029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07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F64C-0858-40A5-A9B1-ACE8E7B5C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197752" y="1393575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the Bellman-Ford Algorithm, starting from vertex s.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17538"/>
              </p:ext>
            </p:extLst>
          </p:nvPr>
        </p:nvGraphicFramePr>
        <p:xfrm>
          <a:off x="52241" y="3224922"/>
          <a:ext cx="2110382" cy="3462432"/>
        </p:xfrm>
        <a:graphic>
          <a:graphicData uri="http://schemas.openxmlformats.org/drawingml/2006/table">
            <a:tbl>
              <a:tblPr firstRow="1"/>
              <a:tblGrid>
                <a:gridCol w="587494">
                  <a:extLst>
                    <a:ext uri="{9D8B030D-6E8A-4147-A177-3AD203B41FA5}">
                      <a16:colId xmlns:a16="http://schemas.microsoft.com/office/drawing/2014/main" val="2616668469"/>
                    </a:ext>
                  </a:extLst>
                </a:gridCol>
                <a:gridCol w="467698">
                  <a:extLst>
                    <a:ext uri="{9D8B030D-6E8A-4147-A177-3AD203B41FA5}">
                      <a16:colId xmlns:a16="http://schemas.microsoft.com/office/drawing/2014/main" val="2392280085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51491161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3944757542"/>
                    </a:ext>
                  </a:extLst>
                </a:gridCol>
              </a:tblGrid>
              <a:tr h="499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(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v.p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1562"/>
                  </a:ext>
                </a:extLst>
              </a:tr>
              <a:tr h="272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88032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900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3603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68031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</a:t>
                      </a:r>
                      <a:r>
                        <a:rPr lang="en-US" sz="1100" b="1" dirty="0" err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b,c</a:t>
                      </a:r>
                      <a:r>
                        <a:rPr lang="en-US" sz="11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47974"/>
                  </a:ext>
                </a:extLst>
              </a:tr>
              <a:tr h="408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12(c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2313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2166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24221"/>
                  </a:ext>
                </a:extLst>
              </a:tr>
            </a:tbl>
          </a:graphicData>
        </a:graphic>
      </p:graphicFrame>
      <p:sp>
        <p:nvSpPr>
          <p:cNvPr id="83" name="Title 1">
            <a:extLst>
              <a:ext uri="{FF2B5EF4-FFF2-40B4-BE49-F238E27FC236}">
                <a16:creationId xmlns:a16="http://schemas.microsoft.com/office/drawing/2014/main" id="{84DD0292-6B9A-47FF-97C8-D76B302D1D0A}"/>
              </a:ext>
            </a:extLst>
          </p:cNvPr>
          <p:cNvSpPr txBox="1">
            <a:spLocks/>
          </p:cNvSpPr>
          <p:nvPr/>
        </p:nvSpPr>
        <p:spPr bwMode="auto">
          <a:xfrm>
            <a:off x="1436" y="108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kern="0"/>
              <a:t>Another Bellman-Ford Example</a:t>
            </a:r>
            <a:endParaRPr lang="en-US" kern="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1357975" y="164718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429413" y="99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421941" y="2314263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3272908" y="69710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3278966" y="275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169" idx="1"/>
            <a:endCxn id="171" idx="5"/>
          </p:cNvCxnSpPr>
          <p:nvPr/>
        </p:nvCxnSpPr>
        <p:spPr>
          <a:xfrm flipH="1" flipV="1">
            <a:off x="671997" y="1238565"/>
            <a:ext cx="727599" cy="4502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69" idx="3"/>
            <a:endCxn id="172" idx="7"/>
          </p:cNvCxnSpPr>
          <p:nvPr/>
        </p:nvCxnSpPr>
        <p:spPr>
          <a:xfrm flipH="1">
            <a:off x="664525" y="1889766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72" idx="6"/>
            <a:endCxn id="174" idx="2"/>
          </p:cNvCxnSpPr>
          <p:nvPr/>
        </p:nvCxnSpPr>
        <p:spPr>
          <a:xfrm>
            <a:off x="706146" y="2456366"/>
            <a:ext cx="2572820" cy="44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171" idx="4"/>
            <a:endCxn id="172" idx="0"/>
          </p:cNvCxnSpPr>
          <p:nvPr/>
        </p:nvCxnSpPr>
        <p:spPr>
          <a:xfrm flipH="1">
            <a:off x="564044" y="1280186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76322" y="17888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1440256" y="204450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301120" y="1536191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1922212" y="26877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837036" y="1159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2716157" y="200399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72909" y="124662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1" idx="2"/>
          </p:cNvCxnSpPr>
          <p:nvPr/>
        </p:nvCxnSpPr>
        <p:spPr bwMode="auto">
          <a:xfrm flipV="1">
            <a:off x="1642180" y="1388724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171" idx="6"/>
            <a:endCxn id="173" idx="2"/>
          </p:cNvCxnSpPr>
          <p:nvPr/>
        </p:nvCxnSpPr>
        <p:spPr bwMode="auto">
          <a:xfrm flipV="1">
            <a:off x="713618" y="839203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73" idx="4"/>
            <a:endCxn id="191" idx="0"/>
          </p:cNvCxnSpPr>
          <p:nvPr/>
        </p:nvCxnSpPr>
        <p:spPr bwMode="auto">
          <a:xfrm>
            <a:off x="3415011" y="981306"/>
            <a:ext cx="1" cy="26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321991" y="1665558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1778583" y="631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384981" y="1596311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66159" y="206059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2393583" y="216042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98" idx="0"/>
            <a:endCxn id="191" idx="4"/>
          </p:cNvCxnSpPr>
          <p:nvPr/>
        </p:nvCxnSpPr>
        <p:spPr bwMode="auto">
          <a:xfrm flipV="1">
            <a:off x="3408262" y="1530827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69" idx="6"/>
            <a:endCxn id="199" idx="1"/>
          </p:cNvCxnSpPr>
          <p:nvPr/>
        </p:nvCxnSpPr>
        <p:spPr>
          <a:xfrm>
            <a:off x="1642180" y="1789284"/>
            <a:ext cx="793024" cy="41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7"/>
            <a:endCxn id="173" idx="3"/>
          </p:cNvCxnSpPr>
          <p:nvPr/>
        </p:nvCxnSpPr>
        <p:spPr bwMode="auto">
          <a:xfrm flipV="1">
            <a:off x="1600559" y="939685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8" idx="1"/>
          </p:cNvCxnSpPr>
          <p:nvPr/>
        </p:nvCxnSpPr>
        <p:spPr bwMode="auto">
          <a:xfrm>
            <a:off x="1642180" y="1789284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99" idx="5"/>
            <a:endCxn id="174" idx="1"/>
          </p:cNvCxnSpPr>
          <p:nvPr/>
        </p:nvCxnSpPr>
        <p:spPr>
          <a:xfrm>
            <a:off x="2636167" y="2403009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99" idx="2"/>
            <a:endCxn id="172" idx="6"/>
          </p:cNvCxnSpPr>
          <p:nvPr/>
        </p:nvCxnSpPr>
        <p:spPr>
          <a:xfrm flipH="1">
            <a:off x="706146" y="2302527"/>
            <a:ext cx="1687437" cy="153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041891" y="12194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800947" y="2500688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946297" y="19434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3442595" y="23694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442595" y="915864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052769" y="10284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3408262" y="2344805"/>
            <a:ext cx="12807" cy="41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2677788" y="2202702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6463016" y="466989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5534454" y="401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5526982" y="5336978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8377949" y="371981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8384007" y="577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85" idx="1"/>
            <a:endCxn id="86" idx="5"/>
          </p:cNvCxnSpPr>
          <p:nvPr/>
        </p:nvCxnSpPr>
        <p:spPr>
          <a:xfrm flipH="1" flipV="1">
            <a:off x="5777038" y="4261280"/>
            <a:ext cx="727599" cy="45023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85" idx="3"/>
            <a:endCxn id="87" idx="7"/>
          </p:cNvCxnSpPr>
          <p:nvPr/>
        </p:nvCxnSpPr>
        <p:spPr>
          <a:xfrm flipH="1">
            <a:off x="5769566" y="4912481"/>
            <a:ext cx="735071" cy="4661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87" idx="6"/>
            <a:endCxn id="89" idx="2"/>
          </p:cNvCxnSpPr>
          <p:nvPr/>
        </p:nvCxnSpPr>
        <p:spPr>
          <a:xfrm>
            <a:off x="5811187" y="5479081"/>
            <a:ext cx="2572820" cy="4417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86" idx="4"/>
            <a:endCxn id="87" idx="0"/>
          </p:cNvCxnSpPr>
          <p:nvPr/>
        </p:nvCxnSpPr>
        <p:spPr>
          <a:xfrm flipH="1">
            <a:off x="5669085" y="4302901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5981363" y="481154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6545297" y="506721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5406161" y="4558906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7027253" y="57104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942077" y="41822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7821198" y="50267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7950" y="426933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85" idx="6"/>
            <a:endCxn id="100" idx="2"/>
          </p:cNvCxnSpPr>
          <p:nvPr/>
        </p:nvCxnSpPr>
        <p:spPr bwMode="auto">
          <a:xfrm flipV="1">
            <a:off x="6747221" y="4411439"/>
            <a:ext cx="1630729" cy="4005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86" idx="6"/>
            <a:endCxn id="88" idx="2"/>
          </p:cNvCxnSpPr>
          <p:nvPr/>
        </p:nvCxnSpPr>
        <p:spPr bwMode="auto">
          <a:xfrm flipV="1">
            <a:off x="5818659" y="3861918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88" idx="4"/>
            <a:endCxn id="100" idx="0"/>
          </p:cNvCxnSpPr>
          <p:nvPr/>
        </p:nvCxnSpPr>
        <p:spPr bwMode="auto">
          <a:xfrm>
            <a:off x="8520052" y="4004021"/>
            <a:ext cx="1" cy="26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427032" y="4688273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6883624" y="3654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490022" y="4619026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1200" y="508331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7498624" y="518313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07" idx="0"/>
            <a:endCxn id="100" idx="4"/>
          </p:cNvCxnSpPr>
          <p:nvPr/>
        </p:nvCxnSpPr>
        <p:spPr bwMode="auto">
          <a:xfrm flipV="1">
            <a:off x="8513303" y="4553542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85" idx="6"/>
            <a:endCxn id="108" idx="1"/>
          </p:cNvCxnSpPr>
          <p:nvPr/>
        </p:nvCxnSpPr>
        <p:spPr>
          <a:xfrm>
            <a:off x="6747221" y="4811999"/>
            <a:ext cx="793024" cy="4127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85" idx="7"/>
            <a:endCxn id="88" idx="3"/>
          </p:cNvCxnSpPr>
          <p:nvPr/>
        </p:nvCxnSpPr>
        <p:spPr bwMode="auto">
          <a:xfrm flipV="1">
            <a:off x="6705600" y="3962400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85" idx="6"/>
            <a:endCxn id="107" idx="1"/>
          </p:cNvCxnSpPr>
          <p:nvPr/>
        </p:nvCxnSpPr>
        <p:spPr bwMode="auto">
          <a:xfrm>
            <a:off x="6747221" y="4811999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08" idx="5"/>
            <a:endCxn id="89" idx="1"/>
          </p:cNvCxnSpPr>
          <p:nvPr/>
        </p:nvCxnSpPr>
        <p:spPr>
          <a:xfrm>
            <a:off x="7741208" y="5425724"/>
            <a:ext cx="684420" cy="3945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08" idx="2"/>
            <a:endCxn id="87" idx="6"/>
          </p:cNvCxnSpPr>
          <p:nvPr/>
        </p:nvCxnSpPr>
        <p:spPr>
          <a:xfrm flipH="1">
            <a:off x="5811187" y="5325242"/>
            <a:ext cx="1687437" cy="1538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905988" y="5523403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051338" y="49662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547636" y="53921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547636" y="3938579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157810" y="40512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8513303" y="5367520"/>
            <a:ext cx="12807" cy="41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7782829" y="5225417"/>
            <a:ext cx="588371" cy="998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35555" y="2135719"/>
            <a:ext cx="483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 there are two possibilities for </a:t>
            </a:r>
            <a:r>
              <a:rPr lang="en-US" i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d.p</a:t>
            </a:r>
            <a:r>
              <a:rPr lang="en-US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 </a:t>
            </a:r>
            <a:r>
              <a:rPr lang="en-US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can break ties arbitrarily. We chose </a:t>
            </a:r>
            <a:r>
              <a:rPr lang="en-US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6146932" y="42421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,5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2,−1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,6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4,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9,6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562674" y="5078164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20,12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74" y="5078164"/>
                <a:ext cx="59029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16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F64C-0858-40A5-A9B1-ACE8E7B5C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197752" y="1393575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the Bellman-Ford Algorithm, starting from vertex s.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15264"/>
              </p:ext>
            </p:extLst>
          </p:nvPr>
        </p:nvGraphicFramePr>
        <p:xfrm>
          <a:off x="52241" y="3224922"/>
          <a:ext cx="2637977" cy="3462432"/>
        </p:xfrm>
        <a:graphic>
          <a:graphicData uri="http://schemas.openxmlformats.org/drawingml/2006/table">
            <a:tbl>
              <a:tblPr firstRow="1"/>
              <a:tblGrid>
                <a:gridCol w="587494">
                  <a:extLst>
                    <a:ext uri="{9D8B030D-6E8A-4147-A177-3AD203B41FA5}">
                      <a16:colId xmlns:a16="http://schemas.microsoft.com/office/drawing/2014/main" val="2616668469"/>
                    </a:ext>
                  </a:extLst>
                </a:gridCol>
                <a:gridCol w="467698">
                  <a:extLst>
                    <a:ext uri="{9D8B030D-6E8A-4147-A177-3AD203B41FA5}">
                      <a16:colId xmlns:a16="http://schemas.microsoft.com/office/drawing/2014/main" val="2392280085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51491161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3944757542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0591151"/>
                    </a:ext>
                  </a:extLst>
                </a:gridCol>
              </a:tblGrid>
              <a:tr h="499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(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v.p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1562"/>
                  </a:ext>
                </a:extLst>
              </a:tr>
              <a:tr h="272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88032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900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3603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68031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b,c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47974"/>
                  </a:ext>
                </a:extLst>
              </a:tr>
              <a:tr h="408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12(c)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2313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2166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24221"/>
                  </a:ext>
                </a:extLst>
              </a:tr>
            </a:tbl>
          </a:graphicData>
        </a:graphic>
      </p:graphicFrame>
      <p:sp>
        <p:nvSpPr>
          <p:cNvPr id="83" name="Title 1">
            <a:extLst>
              <a:ext uri="{FF2B5EF4-FFF2-40B4-BE49-F238E27FC236}">
                <a16:creationId xmlns:a16="http://schemas.microsoft.com/office/drawing/2014/main" id="{84DD0292-6B9A-47FF-97C8-D76B302D1D0A}"/>
              </a:ext>
            </a:extLst>
          </p:cNvPr>
          <p:cNvSpPr txBox="1">
            <a:spLocks/>
          </p:cNvSpPr>
          <p:nvPr/>
        </p:nvSpPr>
        <p:spPr bwMode="auto">
          <a:xfrm>
            <a:off x="1436" y="108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kern="0"/>
              <a:t>Another Bellman-Ford Example</a:t>
            </a:r>
            <a:endParaRPr lang="en-US" kern="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1357975" y="164718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429413" y="99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421941" y="2314263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3272908" y="69710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3278966" y="275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169" idx="1"/>
            <a:endCxn id="171" idx="5"/>
          </p:cNvCxnSpPr>
          <p:nvPr/>
        </p:nvCxnSpPr>
        <p:spPr>
          <a:xfrm flipH="1" flipV="1">
            <a:off x="671997" y="1238565"/>
            <a:ext cx="727599" cy="4502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69" idx="3"/>
            <a:endCxn id="172" idx="7"/>
          </p:cNvCxnSpPr>
          <p:nvPr/>
        </p:nvCxnSpPr>
        <p:spPr>
          <a:xfrm flipH="1">
            <a:off x="664525" y="1889766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72" idx="6"/>
            <a:endCxn id="174" idx="2"/>
          </p:cNvCxnSpPr>
          <p:nvPr/>
        </p:nvCxnSpPr>
        <p:spPr>
          <a:xfrm>
            <a:off x="706146" y="2456366"/>
            <a:ext cx="2572820" cy="44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171" idx="4"/>
            <a:endCxn id="172" idx="0"/>
          </p:cNvCxnSpPr>
          <p:nvPr/>
        </p:nvCxnSpPr>
        <p:spPr>
          <a:xfrm flipH="1">
            <a:off x="564044" y="1280186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76322" y="17888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1440256" y="204450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301120" y="1536191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1922212" y="26877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837036" y="1159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2716157" y="200399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72909" y="124662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1" idx="2"/>
          </p:cNvCxnSpPr>
          <p:nvPr/>
        </p:nvCxnSpPr>
        <p:spPr bwMode="auto">
          <a:xfrm flipV="1">
            <a:off x="1642180" y="1388724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171" idx="6"/>
            <a:endCxn id="173" idx="2"/>
          </p:cNvCxnSpPr>
          <p:nvPr/>
        </p:nvCxnSpPr>
        <p:spPr bwMode="auto">
          <a:xfrm flipV="1">
            <a:off x="713618" y="839203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73" idx="4"/>
            <a:endCxn id="191" idx="0"/>
          </p:cNvCxnSpPr>
          <p:nvPr/>
        </p:nvCxnSpPr>
        <p:spPr bwMode="auto">
          <a:xfrm>
            <a:off x="3415011" y="981306"/>
            <a:ext cx="1" cy="26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321991" y="1665558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1778583" y="631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384981" y="1596311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66159" y="206059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2393583" y="216042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98" idx="0"/>
            <a:endCxn id="191" idx="4"/>
          </p:cNvCxnSpPr>
          <p:nvPr/>
        </p:nvCxnSpPr>
        <p:spPr bwMode="auto">
          <a:xfrm flipV="1">
            <a:off x="3408262" y="1530827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69" idx="6"/>
            <a:endCxn id="199" idx="1"/>
          </p:cNvCxnSpPr>
          <p:nvPr/>
        </p:nvCxnSpPr>
        <p:spPr>
          <a:xfrm>
            <a:off x="1642180" y="1789284"/>
            <a:ext cx="793024" cy="41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7"/>
            <a:endCxn id="173" idx="3"/>
          </p:cNvCxnSpPr>
          <p:nvPr/>
        </p:nvCxnSpPr>
        <p:spPr bwMode="auto">
          <a:xfrm flipV="1">
            <a:off x="1600559" y="939685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8" idx="1"/>
          </p:cNvCxnSpPr>
          <p:nvPr/>
        </p:nvCxnSpPr>
        <p:spPr bwMode="auto">
          <a:xfrm>
            <a:off x="1642180" y="1789284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99" idx="5"/>
            <a:endCxn id="174" idx="1"/>
          </p:cNvCxnSpPr>
          <p:nvPr/>
        </p:nvCxnSpPr>
        <p:spPr>
          <a:xfrm>
            <a:off x="2636167" y="2403009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99" idx="2"/>
            <a:endCxn id="172" idx="6"/>
          </p:cNvCxnSpPr>
          <p:nvPr/>
        </p:nvCxnSpPr>
        <p:spPr>
          <a:xfrm flipH="1">
            <a:off x="706146" y="2302527"/>
            <a:ext cx="1687437" cy="153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041891" y="12194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800947" y="2500688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946297" y="19434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3442595" y="23694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442595" y="915864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052769" y="10284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3408262" y="2344805"/>
            <a:ext cx="12807" cy="41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2677788" y="2202702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6463016" y="466989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5534454" y="401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5526982" y="5336978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8377949" y="371981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8384007" y="577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85" idx="1"/>
            <a:endCxn id="86" idx="5"/>
          </p:cNvCxnSpPr>
          <p:nvPr/>
        </p:nvCxnSpPr>
        <p:spPr>
          <a:xfrm flipH="1" flipV="1">
            <a:off x="5777038" y="4261280"/>
            <a:ext cx="727599" cy="45023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85" idx="3"/>
            <a:endCxn id="87" idx="7"/>
          </p:cNvCxnSpPr>
          <p:nvPr/>
        </p:nvCxnSpPr>
        <p:spPr>
          <a:xfrm flipH="1">
            <a:off x="5769566" y="4912481"/>
            <a:ext cx="735071" cy="4661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87" idx="6"/>
            <a:endCxn id="89" idx="2"/>
          </p:cNvCxnSpPr>
          <p:nvPr/>
        </p:nvCxnSpPr>
        <p:spPr>
          <a:xfrm>
            <a:off x="5811187" y="5479081"/>
            <a:ext cx="2572820" cy="441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86" idx="4"/>
            <a:endCxn id="87" idx="0"/>
          </p:cNvCxnSpPr>
          <p:nvPr/>
        </p:nvCxnSpPr>
        <p:spPr>
          <a:xfrm flipH="1">
            <a:off x="5669085" y="4302901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5981363" y="481154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6545297" y="506721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7027253" y="57104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942077" y="41822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7821198" y="50267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7950" y="426933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85" idx="6"/>
            <a:endCxn id="99" idx="2"/>
          </p:cNvCxnSpPr>
          <p:nvPr/>
        </p:nvCxnSpPr>
        <p:spPr bwMode="auto">
          <a:xfrm flipV="1">
            <a:off x="6747221" y="4411439"/>
            <a:ext cx="1630729" cy="4005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86" idx="6"/>
            <a:endCxn id="88" idx="2"/>
          </p:cNvCxnSpPr>
          <p:nvPr/>
        </p:nvCxnSpPr>
        <p:spPr bwMode="auto">
          <a:xfrm flipV="1">
            <a:off x="5818659" y="3861918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88" idx="4"/>
            <a:endCxn id="99" idx="0"/>
          </p:cNvCxnSpPr>
          <p:nvPr/>
        </p:nvCxnSpPr>
        <p:spPr bwMode="auto">
          <a:xfrm>
            <a:off x="8520052" y="4004021"/>
            <a:ext cx="1" cy="26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427032" y="4688273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6883624" y="3654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490022" y="4619026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1200" y="508331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7498624" y="518313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06" idx="0"/>
            <a:endCxn id="99" idx="4"/>
          </p:cNvCxnSpPr>
          <p:nvPr/>
        </p:nvCxnSpPr>
        <p:spPr bwMode="auto">
          <a:xfrm flipV="1">
            <a:off x="8513303" y="4553542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85" idx="6"/>
            <a:endCxn id="107" idx="1"/>
          </p:cNvCxnSpPr>
          <p:nvPr/>
        </p:nvCxnSpPr>
        <p:spPr>
          <a:xfrm>
            <a:off x="6747221" y="4811999"/>
            <a:ext cx="793024" cy="4127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85" idx="7"/>
            <a:endCxn id="88" idx="3"/>
          </p:cNvCxnSpPr>
          <p:nvPr/>
        </p:nvCxnSpPr>
        <p:spPr bwMode="auto">
          <a:xfrm flipV="1">
            <a:off x="6705600" y="3962400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85" idx="6"/>
            <a:endCxn id="106" idx="1"/>
          </p:cNvCxnSpPr>
          <p:nvPr/>
        </p:nvCxnSpPr>
        <p:spPr bwMode="auto">
          <a:xfrm>
            <a:off x="6747221" y="4811999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07" idx="5"/>
            <a:endCxn id="89" idx="1"/>
          </p:cNvCxnSpPr>
          <p:nvPr/>
        </p:nvCxnSpPr>
        <p:spPr>
          <a:xfrm>
            <a:off x="7741208" y="5425724"/>
            <a:ext cx="684420" cy="3945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07" idx="2"/>
            <a:endCxn id="87" idx="6"/>
          </p:cNvCxnSpPr>
          <p:nvPr/>
        </p:nvCxnSpPr>
        <p:spPr>
          <a:xfrm flipH="1">
            <a:off x="5811187" y="5325242"/>
            <a:ext cx="1687437" cy="1538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905988" y="5523403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051338" y="49662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547636" y="53921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547636" y="3938579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157810" y="40512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8513303" y="5367520"/>
            <a:ext cx="12807" cy="411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7782829" y="5225417"/>
            <a:ext cx="588371" cy="998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5406161" y="4558906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6146932" y="42421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,5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−1,−1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blipFill>
                <a:blip r:embed="rId3"/>
                <a:stretch>
                  <a:fillRect r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4,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6,3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12,7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6,6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7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F64C-0858-40A5-A9B1-ACE8E7B5C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197752" y="1393575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the Bellman-Ford Algorithm, starting from vertex s.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7472"/>
              </p:ext>
            </p:extLst>
          </p:nvPr>
        </p:nvGraphicFramePr>
        <p:xfrm>
          <a:off x="52241" y="3224922"/>
          <a:ext cx="3165572" cy="3462432"/>
        </p:xfrm>
        <a:graphic>
          <a:graphicData uri="http://schemas.openxmlformats.org/drawingml/2006/table">
            <a:tbl>
              <a:tblPr firstRow="1"/>
              <a:tblGrid>
                <a:gridCol w="587494">
                  <a:extLst>
                    <a:ext uri="{9D8B030D-6E8A-4147-A177-3AD203B41FA5}">
                      <a16:colId xmlns:a16="http://schemas.microsoft.com/office/drawing/2014/main" val="2616668469"/>
                    </a:ext>
                  </a:extLst>
                </a:gridCol>
                <a:gridCol w="467698">
                  <a:extLst>
                    <a:ext uri="{9D8B030D-6E8A-4147-A177-3AD203B41FA5}">
                      <a16:colId xmlns:a16="http://schemas.microsoft.com/office/drawing/2014/main" val="2392280085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51491161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3944757542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0591151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647700986"/>
                    </a:ext>
                  </a:extLst>
                </a:gridCol>
              </a:tblGrid>
              <a:tr h="499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(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v.p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1562"/>
                  </a:ext>
                </a:extLst>
              </a:tr>
              <a:tr h="272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88032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900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3603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68031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b,c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47974"/>
                  </a:ext>
                </a:extLst>
              </a:tr>
              <a:tr h="408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12(c)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4(d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2313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2166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24221"/>
                  </a:ext>
                </a:extLst>
              </a:tr>
            </a:tbl>
          </a:graphicData>
        </a:graphic>
      </p:graphicFrame>
      <p:sp>
        <p:nvSpPr>
          <p:cNvPr id="83" name="Title 1">
            <a:extLst>
              <a:ext uri="{FF2B5EF4-FFF2-40B4-BE49-F238E27FC236}">
                <a16:creationId xmlns:a16="http://schemas.microsoft.com/office/drawing/2014/main" id="{84DD0292-6B9A-47FF-97C8-D76B302D1D0A}"/>
              </a:ext>
            </a:extLst>
          </p:cNvPr>
          <p:cNvSpPr txBox="1">
            <a:spLocks/>
          </p:cNvSpPr>
          <p:nvPr/>
        </p:nvSpPr>
        <p:spPr bwMode="auto">
          <a:xfrm>
            <a:off x="1436" y="108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kern="0"/>
              <a:t>Another Bellman-Ford Example</a:t>
            </a:r>
            <a:endParaRPr lang="en-US" kern="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1357975" y="164718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429413" y="99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421941" y="2314263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3272908" y="69710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3278966" y="275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169" idx="1"/>
            <a:endCxn id="171" idx="5"/>
          </p:cNvCxnSpPr>
          <p:nvPr/>
        </p:nvCxnSpPr>
        <p:spPr>
          <a:xfrm flipH="1" flipV="1">
            <a:off x="671997" y="1238565"/>
            <a:ext cx="727599" cy="4502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69" idx="3"/>
            <a:endCxn id="172" idx="7"/>
          </p:cNvCxnSpPr>
          <p:nvPr/>
        </p:nvCxnSpPr>
        <p:spPr>
          <a:xfrm flipH="1">
            <a:off x="664525" y="1889766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72" idx="6"/>
            <a:endCxn id="174" idx="2"/>
          </p:cNvCxnSpPr>
          <p:nvPr/>
        </p:nvCxnSpPr>
        <p:spPr>
          <a:xfrm>
            <a:off x="706146" y="2456366"/>
            <a:ext cx="2572820" cy="44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171" idx="4"/>
            <a:endCxn id="172" idx="0"/>
          </p:cNvCxnSpPr>
          <p:nvPr/>
        </p:nvCxnSpPr>
        <p:spPr>
          <a:xfrm flipH="1">
            <a:off x="564044" y="1280186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76322" y="17888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1440256" y="204450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301120" y="1536191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1922212" y="26877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837036" y="1159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2716157" y="200399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72909" y="124662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1" idx="2"/>
          </p:cNvCxnSpPr>
          <p:nvPr/>
        </p:nvCxnSpPr>
        <p:spPr bwMode="auto">
          <a:xfrm flipV="1">
            <a:off x="1642180" y="1388724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171" idx="6"/>
            <a:endCxn id="173" idx="2"/>
          </p:cNvCxnSpPr>
          <p:nvPr/>
        </p:nvCxnSpPr>
        <p:spPr bwMode="auto">
          <a:xfrm flipV="1">
            <a:off x="713618" y="839203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73" idx="4"/>
            <a:endCxn id="191" idx="0"/>
          </p:cNvCxnSpPr>
          <p:nvPr/>
        </p:nvCxnSpPr>
        <p:spPr bwMode="auto">
          <a:xfrm>
            <a:off x="3415011" y="981306"/>
            <a:ext cx="1" cy="26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321991" y="1665558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1778583" y="631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384981" y="1596311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66159" y="206059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2393583" y="216042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98" idx="0"/>
            <a:endCxn id="191" idx="4"/>
          </p:cNvCxnSpPr>
          <p:nvPr/>
        </p:nvCxnSpPr>
        <p:spPr bwMode="auto">
          <a:xfrm flipV="1">
            <a:off x="3408262" y="1530827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69" idx="6"/>
            <a:endCxn id="199" idx="1"/>
          </p:cNvCxnSpPr>
          <p:nvPr/>
        </p:nvCxnSpPr>
        <p:spPr>
          <a:xfrm>
            <a:off x="1642180" y="1789284"/>
            <a:ext cx="793024" cy="41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7"/>
            <a:endCxn id="173" idx="3"/>
          </p:cNvCxnSpPr>
          <p:nvPr/>
        </p:nvCxnSpPr>
        <p:spPr bwMode="auto">
          <a:xfrm flipV="1">
            <a:off x="1600559" y="939685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8" idx="1"/>
          </p:cNvCxnSpPr>
          <p:nvPr/>
        </p:nvCxnSpPr>
        <p:spPr bwMode="auto">
          <a:xfrm>
            <a:off x="1642180" y="1789284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99" idx="5"/>
            <a:endCxn id="174" idx="1"/>
          </p:cNvCxnSpPr>
          <p:nvPr/>
        </p:nvCxnSpPr>
        <p:spPr>
          <a:xfrm>
            <a:off x="2636167" y="2403009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99" idx="2"/>
            <a:endCxn id="172" idx="6"/>
          </p:cNvCxnSpPr>
          <p:nvPr/>
        </p:nvCxnSpPr>
        <p:spPr>
          <a:xfrm flipH="1">
            <a:off x="706146" y="2302527"/>
            <a:ext cx="1687437" cy="153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041891" y="12194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800947" y="2500688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946297" y="19434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3442595" y="23694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442595" y="915864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052769" y="10284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3408262" y="2344805"/>
            <a:ext cx="12807" cy="41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2677788" y="2202702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6463016" y="466989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5534454" y="401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5526982" y="5336978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8377949" y="371981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8384007" y="577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46" idx="1"/>
            <a:endCxn id="47" idx="5"/>
          </p:cNvCxnSpPr>
          <p:nvPr/>
        </p:nvCxnSpPr>
        <p:spPr>
          <a:xfrm flipH="1" flipV="1">
            <a:off x="5777038" y="4261280"/>
            <a:ext cx="727599" cy="45023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46" idx="3"/>
            <a:endCxn id="48" idx="7"/>
          </p:cNvCxnSpPr>
          <p:nvPr/>
        </p:nvCxnSpPr>
        <p:spPr>
          <a:xfrm flipH="1">
            <a:off x="5769566" y="4912481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811187" y="5479081"/>
            <a:ext cx="2572820" cy="441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 flipH="1">
            <a:off x="5669085" y="4302901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5981363" y="481154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6545297" y="506721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5406161" y="4558906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7027253" y="57104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942077" y="41822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7821198" y="50267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7950" y="426933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1" idx="2"/>
          </p:cNvCxnSpPr>
          <p:nvPr/>
        </p:nvCxnSpPr>
        <p:spPr bwMode="auto">
          <a:xfrm flipV="1">
            <a:off x="6747221" y="4411439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47" idx="6"/>
            <a:endCxn id="49" idx="2"/>
          </p:cNvCxnSpPr>
          <p:nvPr/>
        </p:nvCxnSpPr>
        <p:spPr bwMode="auto">
          <a:xfrm flipV="1">
            <a:off x="5818659" y="3861918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49" idx="4"/>
            <a:endCxn id="61" idx="0"/>
          </p:cNvCxnSpPr>
          <p:nvPr/>
        </p:nvCxnSpPr>
        <p:spPr bwMode="auto">
          <a:xfrm>
            <a:off x="8520052" y="4004021"/>
            <a:ext cx="1" cy="26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427032" y="4688273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6883624" y="3654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490022" y="4619026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1200" y="508331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7498624" y="518313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68" idx="0"/>
            <a:endCxn id="61" idx="4"/>
          </p:cNvCxnSpPr>
          <p:nvPr/>
        </p:nvCxnSpPr>
        <p:spPr bwMode="auto">
          <a:xfrm flipV="1">
            <a:off x="8513303" y="4553542"/>
            <a:ext cx="6750" cy="5297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6" idx="6"/>
            <a:endCxn id="69" idx="1"/>
          </p:cNvCxnSpPr>
          <p:nvPr/>
        </p:nvCxnSpPr>
        <p:spPr>
          <a:xfrm>
            <a:off x="6747221" y="4811999"/>
            <a:ext cx="793024" cy="4127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7"/>
            <a:endCxn id="49" idx="3"/>
          </p:cNvCxnSpPr>
          <p:nvPr/>
        </p:nvCxnSpPr>
        <p:spPr bwMode="auto">
          <a:xfrm flipV="1">
            <a:off x="6705600" y="3962400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8" idx="1"/>
          </p:cNvCxnSpPr>
          <p:nvPr/>
        </p:nvCxnSpPr>
        <p:spPr bwMode="auto">
          <a:xfrm>
            <a:off x="6747221" y="4811999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69" idx="5"/>
            <a:endCxn id="50" idx="1"/>
          </p:cNvCxnSpPr>
          <p:nvPr/>
        </p:nvCxnSpPr>
        <p:spPr>
          <a:xfrm>
            <a:off x="7741208" y="5425724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69" idx="2"/>
            <a:endCxn id="48" idx="6"/>
          </p:cNvCxnSpPr>
          <p:nvPr/>
        </p:nvCxnSpPr>
        <p:spPr>
          <a:xfrm flipH="1">
            <a:off x="5811187" y="5325242"/>
            <a:ext cx="1687437" cy="1538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905988" y="5523403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051338" y="49662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547636" y="53921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547636" y="3938579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157810" y="40512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8513303" y="5367520"/>
            <a:ext cx="12807" cy="411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7782829" y="5225417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6146932" y="42421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,5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−1,−1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blipFill>
                <a:blip r:embed="rId3"/>
                <a:stretch>
                  <a:fillRect r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3,3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4,3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6,6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09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F64C-0858-40A5-A9B1-ACE8E7B5C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197752" y="1393575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the Bellman-Ford Algorithm, starting from vertex s.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15393"/>
              </p:ext>
            </p:extLst>
          </p:nvPr>
        </p:nvGraphicFramePr>
        <p:xfrm>
          <a:off x="52241" y="3224922"/>
          <a:ext cx="3693167" cy="3462432"/>
        </p:xfrm>
        <a:graphic>
          <a:graphicData uri="http://schemas.openxmlformats.org/drawingml/2006/table">
            <a:tbl>
              <a:tblPr firstRow="1"/>
              <a:tblGrid>
                <a:gridCol w="587494">
                  <a:extLst>
                    <a:ext uri="{9D8B030D-6E8A-4147-A177-3AD203B41FA5}">
                      <a16:colId xmlns:a16="http://schemas.microsoft.com/office/drawing/2014/main" val="2616668469"/>
                    </a:ext>
                  </a:extLst>
                </a:gridCol>
                <a:gridCol w="467698">
                  <a:extLst>
                    <a:ext uri="{9D8B030D-6E8A-4147-A177-3AD203B41FA5}">
                      <a16:colId xmlns:a16="http://schemas.microsoft.com/office/drawing/2014/main" val="2392280085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51491161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3944757542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0591151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647700986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239027"/>
                    </a:ext>
                  </a:extLst>
                </a:gridCol>
              </a:tblGrid>
              <a:tr h="499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(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v.p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=5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1562"/>
                  </a:ext>
                </a:extLst>
              </a:tr>
              <a:tr h="272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88032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900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3603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68031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b,c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47974"/>
                  </a:ext>
                </a:extLst>
              </a:tr>
              <a:tr h="408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12(c)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2313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0(e)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2166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24221"/>
                  </a:ext>
                </a:extLst>
              </a:tr>
            </a:tbl>
          </a:graphicData>
        </a:graphic>
      </p:graphicFrame>
      <p:sp>
        <p:nvSpPr>
          <p:cNvPr id="83" name="Title 1">
            <a:extLst>
              <a:ext uri="{FF2B5EF4-FFF2-40B4-BE49-F238E27FC236}">
                <a16:creationId xmlns:a16="http://schemas.microsoft.com/office/drawing/2014/main" id="{84DD0292-6B9A-47FF-97C8-D76B302D1D0A}"/>
              </a:ext>
            </a:extLst>
          </p:cNvPr>
          <p:cNvSpPr txBox="1">
            <a:spLocks/>
          </p:cNvSpPr>
          <p:nvPr/>
        </p:nvSpPr>
        <p:spPr bwMode="auto">
          <a:xfrm>
            <a:off x="1436" y="108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kern="0"/>
              <a:t>Another Bellman-Ford Example</a:t>
            </a:r>
            <a:endParaRPr lang="en-US" kern="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1357975" y="164718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429413" y="99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421941" y="2314263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3272908" y="69710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3278966" y="275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169" idx="1"/>
            <a:endCxn id="171" idx="5"/>
          </p:cNvCxnSpPr>
          <p:nvPr/>
        </p:nvCxnSpPr>
        <p:spPr>
          <a:xfrm flipH="1" flipV="1">
            <a:off x="671997" y="1238565"/>
            <a:ext cx="727599" cy="4502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69" idx="3"/>
            <a:endCxn id="172" idx="7"/>
          </p:cNvCxnSpPr>
          <p:nvPr/>
        </p:nvCxnSpPr>
        <p:spPr>
          <a:xfrm flipH="1">
            <a:off x="664525" y="1889766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72" idx="6"/>
            <a:endCxn id="174" idx="2"/>
          </p:cNvCxnSpPr>
          <p:nvPr/>
        </p:nvCxnSpPr>
        <p:spPr>
          <a:xfrm>
            <a:off x="706146" y="2456366"/>
            <a:ext cx="2572820" cy="44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171" idx="4"/>
            <a:endCxn id="172" idx="0"/>
          </p:cNvCxnSpPr>
          <p:nvPr/>
        </p:nvCxnSpPr>
        <p:spPr>
          <a:xfrm flipH="1">
            <a:off x="564044" y="1280186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76322" y="17888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1440256" y="204450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301120" y="1536191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1922212" y="26877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837036" y="1159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2716157" y="200399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72909" y="124662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1" idx="2"/>
          </p:cNvCxnSpPr>
          <p:nvPr/>
        </p:nvCxnSpPr>
        <p:spPr bwMode="auto">
          <a:xfrm flipV="1">
            <a:off x="1642180" y="1388724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171" idx="6"/>
            <a:endCxn id="173" idx="2"/>
          </p:cNvCxnSpPr>
          <p:nvPr/>
        </p:nvCxnSpPr>
        <p:spPr bwMode="auto">
          <a:xfrm flipV="1">
            <a:off x="713618" y="839203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73" idx="4"/>
            <a:endCxn id="191" idx="0"/>
          </p:cNvCxnSpPr>
          <p:nvPr/>
        </p:nvCxnSpPr>
        <p:spPr bwMode="auto">
          <a:xfrm>
            <a:off x="3415011" y="981306"/>
            <a:ext cx="1" cy="26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321991" y="1665558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1778583" y="631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384981" y="1596311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66159" y="206059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2393583" y="216042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98" idx="0"/>
            <a:endCxn id="191" idx="4"/>
          </p:cNvCxnSpPr>
          <p:nvPr/>
        </p:nvCxnSpPr>
        <p:spPr bwMode="auto">
          <a:xfrm flipV="1">
            <a:off x="3408262" y="1530827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69" idx="6"/>
            <a:endCxn id="199" idx="1"/>
          </p:cNvCxnSpPr>
          <p:nvPr/>
        </p:nvCxnSpPr>
        <p:spPr>
          <a:xfrm>
            <a:off x="1642180" y="1789284"/>
            <a:ext cx="793024" cy="41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7"/>
            <a:endCxn id="173" idx="3"/>
          </p:cNvCxnSpPr>
          <p:nvPr/>
        </p:nvCxnSpPr>
        <p:spPr bwMode="auto">
          <a:xfrm flipV="1">
            <a:off x="1600559" y="939685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8" idx="1"/>
          </p:cNvCxnSpPr>
          <p:nvPr/>
        </p:nvCxnSpPr>
        <p:spPr bwMode="auto">
          <a:xfrm>
            <a:off x="1642180" y="1789284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99" idx="5"/>
            <a:endCxn id="174" idx="1"/>
          </p:cNvCxnSpPr>
          <p:nvPr/>
        </p:nvCxnSpPr>
        <p:spPr>
          <a:xfrm>
            <a:off x="2636167" y="2403009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99" idx="2"/>
            <a:endCxn id="172" idx="6"/>
          </p:cNvCxnSpPr>
          <p:nvPr/>
        </p:nvCxnSpPr>
        <p:spPr>
          <a:xfrm flipH="1">
            <a:off x="706146" y="2302527"/>
            <a:ext cx="1687437" cy="153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041891" y="12194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800947" y="2500688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946297" y="19434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3442595" y="23694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442595" y="915864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052769" y="10284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3408262" y="2344805"/>
            <a:ext cx="12807" cy="41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2677788" y="2202702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6463016" y="466989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5534454" y="401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5526982" y="5336978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8377949" y="371981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8384007" y="577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46" idx="1"/>
            <a:endCxn id="47" idx="5"/>
          </p:cNvCxnSpPr>
          <p:nvPr/>
        </p:nvCxnSpPr>
        <p:spPr>
          <a:xfrm flipH="1" flipV="1">
            <a:off x="5777038" y="4261280"/>
            <a:ext cx="727599" cy="45023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46" idx="3"/>
            <a:endCxn id="48" idx="7"/>
          </p:cNvCxnSpPr>
          <p:nvPr/>
        </p:nvCxnSpPr>
        <p:spPr>
          <a:xfrm flipH="1">
            <a:off x="5769566" y="4912481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811187" y="5479081"/>
            <a:ext cx="2572820" cy="441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 flipH="1">
            <a:off x="5669085" y="4302901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5981363" y="481154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6545297" y="506721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5406161" y="4558906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7027253" y="57104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942077" y="41822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7821198" y="50267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7950" y="426933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1" idx="2"/>
          </p:cNvCxnSpPr>
          <p:nvPr/>
        </p:nvCxnSpPr>
        <p:spPr bwMode="auto">
          <a:xfrm flipV="1">
            <a:off x="6747221" y="4411439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47" idx="6"/>
            <a:endCxn id="49" idx="2"/>
          </p:cNvCxnSpPr>
          <p:nvPr/>
        </p:nvCxnSpPr>
        <p:spPr bwMode="auto">
          <a:xfrm flipV="1">
            <a:off x="5818659" y="3861918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49" idx="4"/>
            <a:endCxn id="61" idx="0"/>
          </p:cNvCxnSpPr>
          <p:nvPr/>
        </p:nvCxnSpPr>
        <p:spPr bwMode="auto">
          <a:xfrm>
            <a:off x="8520052" y="4004021"/>
            <a:ext cx="1" cy="26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427032" y="4688273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6883624" y="3654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490022" y="4619026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1200" y="508331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7498624" y="518313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68" idx="0"/>
            <a:endCxn id="61" idx="4"/>
          </p:cNvCxnSpPr>
          <p:nvPr/>
        </p:nvCxnSpPr>
        <p:spPr bwMode="auto">
          <a:xfrm flipV="1">
            <a:off x="8513303" y="4553542"/>
            <a:ext cx="6750" cy="5297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6" idx="6"/>
            <a:endCxn id="69" idx="1"/>
          </p:cNvCxnSpPr>
          <p:nvPr/>
        </p:nvCxnSpPr>
        <p:spPr>
          <a:xfrm>
            <a:off x="6747221" y="4811999"/>
            <a:ext cx="793024" cy="4127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7"/>
            <a:endCxn id="49" idx="3"/>
          </p:cNvCxnSpPr>
          <p:nvPr/>
        </p:nvCxnSpPr>
        <p:spPr bwMode="auto">
          <a:xfrm flipV="1">
            <a:off x="6705600" y="3962400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8" idx="1"/>
          </p:cNvCxnSpPr>
          <p:nvPr/>
        </p:nvCxnSpPr>
        <p:spPr bwMode="auto">
          <a:xfrm>
            <a:off x="6747221" y="4811999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69" idx="5"/>
            <a:endCxn id="50" idx="1"/>
          </p:cNvCxnSpPr>
          <p:nvPr/>
        </p:nvCxnSpPr>
        <p:spPr>
          <a:xfrm>
            <a:off x="7741208" y="5425724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69" idx="2"/>
            <a:endCxn id="48" idx="6"/>
          </p:cNvCxnSpPr>
          <p:nvPr/>
        </p:nvCxnSpPr>
        <p:spPr>
          <a:xfrm flipH="1">
            <a:off x="5811187" y="5325242"/>
            <a:ext cx="1687437" cy="1538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905988" y="5523403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051338" y="49662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547636" y="53921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547636" y="3938579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157810" y="40512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8513303" y="5367520"/>
            <a:ext cx="12807" cy="411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7782829" y="5225417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6146932" y="42421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,5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−1,−1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blipFill>
                <a:blip r:embed="rId3"/>
                <a:stretch>
                  <a:fillRect r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3,3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3,0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6,5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30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F64C-0858-40A5-A9B1-ACE8E7B5C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197752" y="1393575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the Bellman-Ford Algorithm, starting from vertex s.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34910"/>
              </p:ext>
            </p:extLst>
          </p:nvPr>
        </p:nvGraphicFramePr>
        <p:xfrm>
          <a:off x="52241" y="3224922"/>
          <a:ext cx="4220762" cy="3462432"/>
        </p:xfrm>
        <a:graphic>
          <a:graphicData uri="http://schemas.openxmlformats.org/drawingml/2006/table">
            <a:tbl>
              <a:tblPr firstRow="1"/>
              <a:tblGrid>
                <a:gridCol w="587494">
                  <a:extLst>
                    <a:ext uri="{9D8B030D-6E8A-4147-A177-3AD203B41FA5}">
                      <a16:colId xmlns:a16="http://schemas.microsoft.com/office/drawing/2014/main" val="2616668469"/>
                    </a:ext>
                  </a:extLst>
                </a:gridCol>
                <a:gridCol w="467698">
                  <a:extLst>
                    <a:ext uri="{9D8B030D-6E8A-4147-A177-3AD203B41FA5}">
                      <a16:colId xmlns:a16="http://schemas.microsoft.com/office/drawing/2014/main" val="2392280085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51491161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3944757542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0591151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647700986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21239027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888340044"/>
                    </a:ext>
                  </a:extLst>
                </a:gridCol>
              </a:tblGrid>
              <a:tr h="499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(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v.p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=5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=6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1562"/>
                  </a:ext>
                </a:extLst>
              </a:tr>
              <a:tr h="272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88032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900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3603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68031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b,c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47974"/>
                  </a:ext>
                </a:extLst>
              </a:tr>
              <a:tr h="408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12(c)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2313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0(e)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0(e)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2166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24221"/>
                  </a:ext>
                </a:extLst>
              </a:tr>
            </a:tbl>
          </a:graphicData>
        </a:graphic>
      </p:graphicFrame>
      <p:sp>
        <p:nvSpPr>
          <p:cNvPr id="83" name="Title 1">
            <a:extLst>
              <a:ext uri="{FF2B5EF4-FFF2-40B4-BE49-F238E27FC236}">
                <a16:creationId xmlns:a16="http://schemas.microsoft.com/office/drawing/2014/main" id="{84DD0292-6B9A-47FF-97C8-D76B302D1D0A}"/>
              </a:ext>
            </a:extLst>
          </p:cNvPr>
          <p:cNvSpPr txBox="1">
            <a:spLocks/>
          </p:cNvSpPr>
          <p:nvPr/>
        </p:nvSpPr>
        <p:spPr bwMode="auto">
          <a:xfrm>
            <a:off x="1436" y="108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kern="0"/>
              <a:t>Another Bellman-Ford Example</a:t>
            </a:r>
            <a:endParaRPr lang="en-US" kern="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1357975" y="164718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429413" y="99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421941" y="2314263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3272908" y="69710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3278966" y="275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169" idx="1"/>
            <a:endCxn id="171" idx="5"/>
          </p:cNvCxnSpPr>
          <p:nvPr/>
        </p:nvCxnSpPr>
        <p:spPr>
          <a:xfrm flipH="1" flipV="1">
            <a:off x="671997" y="1238565"/>
            <a:ext cx="727599" cy="4502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69" idx="3"/>
            <a:endCxn id="172" idx="7"/>
          </p:cNvCxnSpPr>
          <p:nvPr/>
        </p:nvCxnSpPr>
        <p:spPr>
          <a:xfrm flipH="1">
            <a:off x="664525" y="1889766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72" idx="6"/>
            <a:endCxn id="174" idx="2"/>
          </p:cNvCxnSpPr>
          <p:nvPr/>
        </p:nvCxnSpPr>
        <p:spPr>
          <a:xfrm>
            <a:off x="706146" y="2456366"/>
            <a:ext cx="2572820" cy="44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171" idx="4"/>
            <a:endCxn id="172" idx="0"/>
          </p:cNvCxnSpPr>
          <p:nvPr/>
        </p:nvCxnSpPr>
        <p:spPr>
          <a:xfrm flipH="1">
            <a:off x="564044" y="1280186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76322" y="17888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1440256" y="204450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301120" y="1536191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1922212" y="26877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837036" y="1159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2716157" y="200399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72909" y="124662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1" idx="2"/>
          </p:cNvCxnSpPr>
          <p:nvPr/>
        </p:nvCxnSpPr>
        <p:spPr bwMode="auto">
          <a:xfrm flipV="1">
            <a:off x="1642180" y="1388724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171" idx="6"/>
            <a:endCxn id="173" idx="2"/>
          </p:cNvCxnSpPr>
          <p:nvPr/>
        </p:nvCxnSpPr>
        <p:spPr bwMode="auto">
          <a:xfrm flipV="1">
            <a:off x="713618" y="839203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73" idx="4"/>
            <a:endCxn id="191" idx="0"/>
          </p:cNvCxnSpPr>
          <p:nvPr/>
        </p:nvCxnSpPr>
        <p:spPr bwMode="auto">
          <a:xfrm>
            <a:off x="3415011" y="981306"/>
            <a:ext cx="1" cy="26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321991" y="1665558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1778583" y="631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384981" y="1596311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66159" y="206059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2393583" y="216042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98" idx="0"/>
            <a:endCxn id="191" idx="4"/>
          </p:cNvCxnSpPr>
          <p:nvPr/>
        </p:nvCxnSpPr>
        <p:spPr bwMode="auto">
          <a:xfrm flipV="1">
            <a:off x="3408262" y="1530827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69" idx="6"/>
            <a:endCxn id="199" idx="1"/>
          </p:cNvCxnSpPr>
          <p:nvPr/>
        </p:nvCxnSpPr>
        <p:spPr>
          <a:xfrm>
            <a:off x="1642180" y="1789284"/>
            <a:ext cx="793024" cy="41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7"/>
            <a:endCxn id="173" idx="3"/>
          </p:cNvCxnSpPr>
          <p:nvPr/>
        </p:nvCxnSpPr>
        <p:spPr bwMode="auto">
          <a:xfrm flipV="1">
            <a:off x="1600559" y="939685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8" idx="1"/>
          </p:cNvCxnSpPr>
          <p:nvPr/>
        </p:nvCxnSpPr>
        <p:spPr bwMode="auto">
          <a:xfrm>
            <a:off x="1642180" y="1789284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99" idx="5"/>
            <a:endCxn id="174" idx="1"/>
          </p:cNvCxnSpPr>
          <p:nvPr/>
        </p:nvCxnSpPr>
        <p:spPr>
          <a:xfrm>
            <a:off x="2636167" y="2403009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99" idx="2"/>
            <a:endCxn id="172" idx="6"/>
          </p:cNvCxnSpPr>
          <p:nvPr/>
        </p:nvCxnSpPr>
        <p:spPr>
          <a:xfrm flipH="1">
            <a:off x="706146" y="2302527"/>
            <a:ext cx="1687437" cy="153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041891" y="12194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800947" y="2500688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946297" y="19434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3442595" y="23694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442595" y="915864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052769" y="10284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3408262" y="2344805"/>
            <a:ext cx="12807" cy="41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2677788" y="2202702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6463016" y="466989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5534454" y="401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5526982" y="5336978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8377949" y="371981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8384007" y="577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46" idx="1"/>
            <a:endCxn id="47" idx="5"/>
          </p:cNvCxnSpPr>
          <p:nvPr/>
        </p:nvCxnSpPr>
        <p:spPr>
          <a:xfrm flipH="1" flipV="1">
            <a:off x="5777038" y="4261280"/>
            <a:ext cx="727599" cy="45023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46" idx="3"/>
            <a:endCxn id="48" idx="7"/>
          </p:cNvCxnSpPr>
          <p:nvPr/>
        </p:nvCxnSpPr>
        <p:spPr>
          <a:xfrm flipH="1">
            <a:off x="5769566" y="4912481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811187" y="5479081"/>
            <a:ext cx="2572820" cy="441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 flipH="1">
            <a:off x="5669085" y="4302901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5981363" y="481154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6545297" y="506721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5406161" y="4558906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7027253" y="57104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942077" y="41822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7821198" y="50267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7950" y="426933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1" idx="2"/>
          </p:cNvCxnSpPr>
          <p:nvPr/>
        </p:nvCxnSpPr>
        <p:spPr bwMode="auto">
          <a:xfrm flipV="1">
            <a:off x="6747221" y="4411439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47" idx="6"/>
            <a:endCxn id="49" idx="2"/>
          </p:cNvCxnSpPr>
          <p:nvPr/>
        </p:nvCxnSpPr>
        <p:spPr bwMode="auto">
          <a:xfrm flipV="1">
            <a:off x="5818659" y="3861918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49" idx="4"/>
            <a:endCxn id="61" idx="0"/>
          </p:cNvCxnSpPr>
          <p:nvPr/>
        </p:nvCxnSpPr>
        <p:spPr bwMode="auto">
          <a:xfrm>
            <a:off x="8520052" y="4004021"/>
            <a:ext cx="1" cy="26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427032" y="4688273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6883624" y="3654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490022" y="4619026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1200" y="508331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7498624" y="518313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68" idx="0"/>
            <a:endCxn id="61" idx="4"/>
          </p:cNvCxnSpPr>
          <p:nvPr/>
        </p:nvCxnSpPr>
        <p:spPr bwMode="auto">
          <a:xfrm flipV="1">
            <a:off x="8513303" y="4553542"/>
            <a:ext cx="6750" cy="5297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6" idx="6"/>
            <a:endCxn id="69" idx="1"/>
          </p:cNvCxnSpPr>
          <p:nvPr/>
        </p:nvCxnSpPr>
        <p:spPr>
          <a:xfrm>
            <a:off x="6747221" y="4811999"/>
            <a:ext cx="793024" cy="4127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7"/>
            <a:endCxn id="49" idx="3"/>
          </p:cNvCxnSpPr>
          <p:nvPr/>
        </p:nvCxnSpPr>
        <p:spPr bwMode="auto">
          <a:xfrm flipV="1">
            <a:off x="6705600" y="3962400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8" idx="1"/>
          </p:cNvCxnSpPr>
          <p:nvPr/>
        </p:nvCxnSpPr>
        <p:spPr bwMode="auto">
          <a:xfrm>
            <a:off x="6747221" y="4811999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69" idx="5"/>
            <a:endCxn id="50" idx="1"/>
          </p:cNvCxnSpPr>
          <p:nvPr/>
        </p:nvCxnSpPr>
        <p:spPr>
          <a:xfrm>
            <a:off x="7741208" y="5425724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69" idx="2"/>
            <a:endCxn id="48" idx="6"/>
          </p:cNvCxnSpPr>
          <p:nvPr/>
        </p:nvCxnSpPr>
        <p:spPr>
          <a:xfrm flipH="1">
            <a:off x="5811187" y="5325242"/>
            <a:ext cx="1687437" cy="1538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905988" y="5523403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051338" y="49662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547636" y="53921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547636" y="3938579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157810" y="40512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8513303" y="5367520"/>
            <a:ext cx="12807" cy="411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7782829" y="5225417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6146932" y="42421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,5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−1,−1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blipFill>
                <a:blip r:embed="rId3"/>
                <a:stretch>
                  <a:fillRect r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3,3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5,2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8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F64C-0858-40A5-A9B1-ACE8E7B5C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197752" y="1393575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the Bellman-Ford Algorithm, starting from vertex s.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21177"/>
              </p:ext>
            </p:extLst>
          </p:nvPr>
        </p:nvGraphicFramePr>
        <p:xfrm>
          <a:off x="52244" y="3227832"/>
          <a:ext cx="4681647" cy="3533020"/>
        </p:xfrm>
        <a:graphic>
          <a:graphicData uri="http://schemas.openxmlformats.org/drawingml/2006/table">
            <a:tbl>
              <a:tblPr firstRow="1"/>
              <a:tblGrid>
                <a:gridCol w="584071">
                  <a:extLst>
                    <a:ext uri="{9D8B030D-6E8A-4147-A177-3AD203B41FA5}">
                      <a16:colId xmlns:a16="http://schemas.microsoft.com/office/drawing/2014/main" val="2616668469"/>
                    </a:ext>
                  </a:extLst>
                </a:gridCol>
                <a:gridCol w="464974">
                  <a:extLst>
                    <a:ext uri="{9D8B030D-6E8A-4147-A177-3AD203B41FA5}">
                      <a16:colId xmlns:a16="http://schemas.microsoft.com/office/drawing/2014/main" val="2392280085"/>
                    </a:ext>
                  </a:extLst>
                </a:gridCol>
                <a:gridCol w="524520">
                  <a:extLst>
                    <a:ext uri="{9D8B030D-6E8A-4147-A177-3AD203B41FA5}">
                      <a16:colId xmlns:a16="http://schemas.microsoft.com/office/drawing/2014/main" val="2151491161"/>
                    </a:ext>
                  </a:extLst>
                </a:gridCol>
                <a:gridCol w="524520">
                  <a:extLst>
                    <a:ext uri="{9D8B030D-6E8A-4147-A177-3AD203B41FA5}">
                      <a16:colId xmlns:a16="http://schemas.microsoft.com/office/drawing/2014/main" val="3944757542"/>
                    </a:ext>
                  </a:extLst>
                </a:gridCol>
                <a:gridCol w="524520">
                  <a:extLst>
                    <a:ext uri="{9D8B030D-6E8A-4147-A177-3AD203B41FA5}">
                      <a16:colId xmlns:a16="http://schemas.microsoft.com/office/drawing/2014/main" val="210591151"/>
                    </a:ext>
                  </a:extLst>
                </a:gridCol>
                <a:gridCol w="524520">
                  <a:extLst>
                    <a:ext uri="{9D8B030D-6E8A-4147-A177-3AD203B41FA5}">
                      <a16:colId xmlns:a16="http://schemas.microsoft.com/office/drawing/2014/main" val="2647700986"/>
                    </a:ext>
                  </a:extLst>
                </a:gridCol>
                <a:gridCol w="524520">
                  <a:extLst>
                    <a:ext uri="{9D8B030D-6E8A-4147-A177-3AD203B41FA5}">
                      <a16:colId xmlns:a16="http://schemas.microsoft.com/office/drawing/2014/main" val="21239027"/>
                    </a:ext>
                  </a:extLst>
                </a:gridCol>
                <a:gridCol w="524520">
                  <a:extLst>
                    <a:ext uri="{9D8B030D-6E8A-4147-A177-3AD203B41FA5}">
                      <a16:colId xmlns:a16="http://schemas.microsoft.com/office/drawing/2014/main" val="888340044"/>
                    </a:ext>
                  </a:extLst>
                </a:gridCol>
                <a:gridCol w="485482">
                  <a:extLst>
                    <a:ext uri="{9D8B030D-6E8A-4147-A177-3AD203B41FA5}">
                      <a16:colId xmlns:a16="http://schemas.microsoft.com/office/drawing/2014/main" val="359802934"/>
                    </a:ext>
                  </a:extLst>
                </a:gridCol>
              </a:tblGrid>
              <a:tr h="6037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(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v.p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=5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=6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=7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1562"/>
                  </a:ext>
                </a:extLst>
              </a:tr>
              <a:tr h="267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88032"/>
                  </a:ext>
                </a:extLst>
              </a:tr>
              <a:tr h="3567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9002"/>
                  </a:ext>
                </a:extLst>
              </a:tr>
              <a:tr h="3567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36032"/>
                  </a:ext>
                </a:extLst>
              </a:tr>
              <a:tr h="3567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68031"/>
                  </a:ext>
                </a:extLst>
              </a:tr>
              <a:tr h="368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b,c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47974"/>
                  </a:ext>
                </a:extLst>
              </a:tr>
              <a:tr h="4459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12(c)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2313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0(e)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0(e)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0(e)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2166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24221"/>
                  </a:ext>
                </a:extLst>
              </a:tr>
            </a:tbl>
          </a:graphicData>
        </a:graphic>
      </p:graphicFrame>
      <p:sp>
        <p:nvSpPr>
          <p:cNvPr id="83" name="Title 1">
            <a:extLst>
              <a:ext uri="{FF2B5EF4-FFF2-40B4-BE49-F238E27FC236}">
                <a16:creationId xmlns:a16="http://schemas.microsoft.com/office/drawing/2014/main" id="{84DD0292-6B9A-47FF-97C8-D76B302D1D0A}"/>
              </a:ext>
            </a:extLst>
          </p:cNvPr>
          <p:cNvSpPr txBox="1">
            <a:spLocks/>
          </p:cNvSpPr>
          <p:nvPr/>
        </p:nvSpPr>
        <p:spPr bwMode="auto">
          <a:xfrm>
            <a:off x="1436" y="108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kern="0"/>
              <a:t>Another Bellman-Ford Example</a:t>
            </a:r>
            <a:endParaRPr lang="en-US" kern="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1357975" y="164718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429413" y="99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421941" y="2314263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3272908" y="69710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3278966" y="275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169" idx="1"/>
            <a:endCxn id="171" idx="5"/>
          </p:cNvCxnSpPr>
          <p:nvPr/>
        </p:nvCxnSpPr>
        <p:spPr>
          <a:xfrm flipH="1" flipV="1">
            <a:off x="671997" y="1238565"/>
            <a:ext cx="727599" cy="4502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69" idx="3"/>
            <a:endCxn id="172" idx="7"/>
          </p:cNvCxnSpPr>
          <p:nvPr/>
        </p:nvCxnSpPr>
        <p:spPr>
          <a:xfrm flipH="1">
            <a:off x="664525" y="1889766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72" idx="6"/>
            <a:endCxn id="174" idx="2"/>
          </p:cNvCxnSpPr>
          <p:nvPr/>
        </p:nvCxnSpPr>
        <p:spPr>
          <a:xfrm>
            <a:off x="706146" y="2456366"/>
            <a:ext cx="2572820" cy="44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171" idx="4"/>
            <a:endCxn id="172" idx="0"/>
          </p:cNvCxnSpPr>
          <p:nvPr/>
        </p:nvCxnSpPr>
        <p:spPr>
          <a:xfrm flipH="1">
            <a:off x="564044" y="1280186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76322" y="17888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1440256" y="204450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301120" y="1536191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1922212" y="26877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837036" y="1159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2716157" y="200399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72909" y="124662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1" idx="2"/>
          </p:cNvCxnSpPr>
          <p:nvPr/>
        </p:nvCxnSpPr>
        <p:spPr bwMode="auto">
          <a:xfrm flipV="1">
            <a:off x="1642180" y="1388724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171" idx="6"/>
            <a:endCxn id="173" idx="2"/>
          </p:cNvCxnSpPr>
          <p:nvPr/>
        </p:nvCxnSpPr>
        <p:spPr bwMode="auto">
          <a:xfrm flipV="1">
            <a:off x="713618" y="839203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73" idx="4"/>
            <a:endCxn id="191" idx="0"/>
          </p:cNvCxnSpPr>
          <p:nvPr/>
        </p:nvCxnSpPr>
        <p:spPr bwMode="auto">
          <a:xfrm>
            <a:off x="3415011" y="981306"/>
            <a:ext cx="1" cy="26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321991" y="1665558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1778583" y="631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384981" y="1596311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66159" y="206059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2393583" y="216042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98" idx="0"/>
            <a:endCxn id="191" idx="4"/>
          </p:cNvCxnSpPr>
          <p:nvPr/>
        </p:nvCxnSpPr>
        <p:spPr bwMode="auto">
          <a:xfrm flipV="1">
            <a:off x="3408262" y="1530827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69" idx="6"/>
            <a:endCxn id="199" idx="1"/>
          </p:cNvCxnSpPr>
          <p:nvPr/>
        </p:nvCxnSpPr>
        <p:spPr>
          <a:xfrm>
            <a:off x="1642180" y="1789284"/>
            <a:ext cx="793024" cy="41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7"/>
            <a:endCxn id="173" idx="3"/>
          </p:cNvCxnSpPr>
          <p:nvPr/>
        </p:nvCxnSpPr>
        <p:spPr bwMode="auto">
          <a:xfrm flipV="1">
            <a:off x="1600559" y="939685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8" idx="1"/>
          </p:cNvCxnSpPr>
          <p:nvPr/>
        </p:nvCxnSpPr>
        <p:spPr bwMode="auto">
          <a:xfrm>
            <a:off x="1642180" y="1789284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99" idx="5"/>
            <a:endCxn id="174" idx="1"/>
          </p:cNvCxnSpPr>
          <p:nvPr/>
        </p:nvCxnSpPr>
        <p:spPr>
          <a:xfrm>
            <a:off x="2636167" y="2403009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99" idx="2"/>
            <a:endCxn id="172" idx="6"/>
          </p:cNvCxnSpPr>
          <p:nvPr/>
        </p:nvCxnSpPr>
        <p:spPr>
          <a:xfrm flipH="1">
            <a:off x="706146" y="2302527"/>
            <a:ext cx="1687437" cy="153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041891" y="12194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800947" y="2500688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946297" y="19434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3442595" y="23694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442595" y="915864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052769" y="10284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3408262" y="2344805"/>
            <a:ext cx="12807" cy="41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2677788" y="2202702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6463016" y="466989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5534454" y="401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5526982" y="5336978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8377949" y="371981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8384007" y="577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46" idx="1"/>
            <a:endCxn id="47" idx="5"/>
          </p:cNvCxnSpPr>
          <p:nvPr/>
        </p:nvCxnSpPr>
        <p:spPr>
          <a:xfrm flipH="1" flipV="1">
            <a:off x="5777038" y="4261280"/>
            <a:ext cx="727599" cy="45023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46" idx="3"/>
            <a:endCxn id="48" idx="7"/>
          </p:cNvCxnSpPr>
          <p:nvPr/>
        </p:nvCxnSpPr>
        <p:spPr>
          <a:xfrm flipH="1">
            <a:off x="5769566" y="4912481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811187" y="5479081"/>
            <a:ext cx="2572820" cy="441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 flipH="1">
            <a:off x="5669085" y="4302901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5981363" y="481154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6545297" y="506721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5406161" y="4558906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7027253" y="57104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942077" y="41822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7821198" y="50267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7950" y="426933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1" idx="2"/>
          </p:cNvCxnSpPr>
          <p:nvPr/>
        </p:nvCxnSpPr>
        <p:spPr bwMode="auto">
          <a:xfrm flipV="1">
            <a:off x="6747221" y="4411439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47" idx="6"/>
            <a:endCxn id="49" idx="2"/>
          </p:cNvCxnSpPr>
          <p:nvPr/>
        </p:nvCxnSpPr>
        <p:spPr bwMode="auto">
          <a:xfrm flipV="1">
            <a:off x="5818659" y="3861918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49" idx="4"/>
            <a:endCxn id="61" idx="0"/>
          </p:cNvCxnSpPr>
          <p:nvPr/>
        </p:nvCxnSpPr>
        <p:spPr bwMode="auto">
          <a:xfrm>
            <a:off x="8520052" y="4004021"/>
            <a:ext cx="1" cy="26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427032" y="4688273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6883624" y="3654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490022" y="4619026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1200" y="508331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7498624" y="518313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68" idx="0"/>
            <a:endCxn id="61" idx="4"/>
          </p:cNvCxnSpPr>
          <p:nvPr/>
        </p:nvCxnSpPr>
        <p:spPr bwMode="auto">
          <a:xfrm flipV="1">
            <a:off x="8513303" y="4553542"/>
            <a:ext cx="6750" cy="5297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6" idx="6"/>
            <a:endCxn id="69" idx="1"/>
          </p:cNvCxnSpPr>
          <p:nvPr/>
        </p:nvCxnSpPr>
        <p:spPr>
          <a:xfrm>
            <a:off x="6747221" y="4811999"/>
            <a:ext cx="793024" cy="4127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7"/>
            <a:endCxn id="49" idx="3"/>
          </p:cNvCxnSpPr>
          <p:nvPr/>
        </p:nvCxnSpPr>
        <p:spPr bwMode="auto">
          <a:xfrm flipV="1">
            <a:off x="6705600" y="3962400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8" idx="1"/>
          </p:cNvCxnSpPr>
          <p:nvPr/>
        </p:nvCxnSpPr>
        <p:spPr bwMode="auto">
          <a:xfrm>
            <a:off x="6747221" y="4811999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69" idx="5"/>
            <a:endCxn id="50" idx="1"/>
          </p:cNvCxnSpPr>
          <p:nvPr/>
        </p:nvCxnSpPr>
        <p:spPr>
          <a:xfrm>
            <a:off x="7741208" y="5425724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69" idx="2"/>
            <a:endCxn id="48" idx="6"/>
          </p:cNvCxnSpPr>
          <p:nvPr/>
        </p:nvCxnSpPr>
        <p:spPr>
          <a:xfrm flipH="1">
            <a:off x="5811187" y="5325242"/>
            <a:ext cx="1687437" cy="1538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905988" y="5523403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051338" y="49662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547636" y="53921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547636" y="3938579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157810" y="40512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8513303" y="5367520"/>
            <a:ext cx="12807" cy="411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7782829" y="5225417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6146932" y="42421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,5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−1,−1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blipFill>
                <a:blip r:embed="rId3"/>
                <a:stretch>
                  <a:fillRect r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3,3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62" y="6420879"/>
                <a:ext cx="2360469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25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F64C-0858-40A5-A9B1-ACE8E7B5C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197752" y="1393575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the Bellman-Ford Algorithm, starting from vertex s.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83930"/>
              </p:ext>
            </p:extLst>
          </p:nvPr>
        </p:nvGraphicFramePr>
        <p:xfrm>
          <a:off x="52241" y="3224922"/>
          <a:ext cx="1115089" cy="3450924"/>
        </p:xfrm>
        <a:graphic>
          <a:graphicData uri="http://schemas.openxmlformats.org/drawingml/2006/table">
            <a:tbl>
              <a:tblPr firstRow="1"/>
              <a:tblGrid>
                <a:gridCol w="587494">
                  <a:extLst>
                    <a:ext uri="{9D8B030D-6E8A-4147-A177-3AD203B41FA5}">
                      <a16:colId xmlns:a16="http://schemas.microsoft.com/office/drawing/2014/main" val="2616668469"/>
                    </a:ext>
                  </a:extLst>
                </a:gridCol>
                <a:gridCol w="527595">
                  <a:extLst>
                    <a:ext uri="{9D8B030D-6E8A-4147-A177-3AD203B41FA5}">
                      <a16:colId xmlns:a16="http://schemas.microsoft.com/office/drawing/2014/main" val="888340044"/>
                    </a:ext>
                  </a:extLst>
                </a:gridCol>
              </a:tblGrid>
              <a:tr h="499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v.d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(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v.p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=7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1562"/>
                  </a:ext>
                </a:extLst>
              </a:tr>
              <a:tr h="272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88032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900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-1(c)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36032"/>
                  </a:ext>
                </a:extLst>
              </a:tr>
              <a:tr h="36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4(s)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68031"/>
                  </a:ext>
                </a:extLst>
              </a:tr>
              <a:tr h="40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3(b)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47974"/>
                  </a:ext>
                </a:extLst>
              </a:tr>
              <a:tr h="408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4(d)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2313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0(e)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2166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2(f)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24221"/>
                  </a:ext>
                </a:extLst>
              </a:tr>
            </a:tbl>
          </a:graphicData>
        </a:graphic>
      </p:graphicFrame>
      <p:sp>
        <p:nvSpPr>
          <p:cNvPr id="83" name="Title 1">
            <a:extLst>
              <a:ext uri="{FF2B5EF4-FFF2-40B4-BE49-F238E27FC236}">
                <a16:creationId xmlns:a16="http://schemas.microsoft.com/office/drawing/2014/main" id="{84DD0292-6B9A-47FF-97C8-D76B302D1D0A}"/>
              </a:ext>
            </a:extLst>
          </p:cNvPr>
          <p:cNvSpPr txBox="1">
            <a:spLocks/>
          </p:cNvSpPr>
          <p:nvPr/>
        </p:nvSpPr>
        <p:spPr bwMode="auto">
          <a:xfrm>
            <a:off x="1436" y="108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kern="0"/>
              <a:t>Another Bellman-Ford Example</a:t>
            </a:r>
            <a:endParaRPr lang="en-US" kern="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1357975" y="164718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429413" y="99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421941" y="2314263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3272908" y="69710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3278966" y="2755980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169" idx="1"/>
            <a:endCxn id="171" idx="5"/>
          </p:cNvCxnSpPr>
          <p:nvPr/>
        </p:nvCxnSpPr>
        <p:spPr>
          <a:xfrm flipH="1" flipV="1">
            <a:off x="671997" y="1238565"/>
            <a:ext cx="727599" cy="4502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69" idx="3"/>
            <a:endCxn id="172" idx="7"/>
          </p:cNvCxnSpPr>
          <p:nvPr/>
        </p:nvCxnSpPr>
        <p:spPr>
          <a:xfrm flipH="1">
            <a:off x="664525" y="1889766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72" idx="6"/>
            <a:endCxn id="174" idx="2"/>
          </p:cNvCxnSpPr>
          <p:nvPr/>
        </p:nvCxnSpPr>
        <p:spPr>
          <a:xfrm>
            <a:off x="706146" y="2456366"/>
            <a:ext cx="2572820" cy="44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171" idx="4"/>
            <a:endCxn id="172" idx="0"/>
          </p:cNvCxnSpPr>
          <p:nvPr/>
        </p:nvCxnSpPr>
        <p:spPr>
          <a:xfrm flipH="1">
            <a:off x="564044" y="1280186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76322" y="17888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1440256" y="204450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301120" y="1536191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1922212" y="26877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837036" y="11595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2716157" y="200399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72909" y="1246621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1" idx="2"/>
          </p:cNvCxnSpPr>
          <p:nvPr/>
        </p:nvCxnSpPr>
        <p:spPr bwMode="auto">
          <a:xfrm flipV="1">
            <a:off x="1642180" y="1388724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171" idx="6"/>
            <a:endCxn id="173" idx="2"/>
          </p:cNvCxnSpPr>
          <p:nvPr/>
        </p:nvCxnSpPr>
        <p:spPr bwMode="auto">
          <a:xfrm flipV="1">
            <a:off x="713618" y="839203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73" idx="4"/>
            <a:endCxn id="191" idx="0"/>
          </p:cNvCxnSpPr>
          <p:nvPr/>
        </p:nvCxnSpPr>
        <p:spPr bwMode="auto">
          <a:xfrm>
            <a:off x="3415011" y="981306"/>
            <a:ext cx="1" cy="265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321991" y="1665558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1778583" y="631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384981" y="1596311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3266159" y="206059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2393583" y="216042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198" idx="0"/>
            <a:endCxn id="191" idx="4"/>
          </p:cNvCxnSpPr>
          <p:nvPr/>
        </p:nvCxnSpPr>
        <p:spPr bwMode="auto">
          <a:xfrm flipV="1">
            <a:off x="3408262" y="1530827"/>
            <a:ext cx="6750" cy="529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69" idx="6"/>
            <a:endCxn id="199" idx="1"/>
          </p:cNvCxnSpPr>
          <p:nvPr/>
        </p:nvCxnSpPr>
        <p:spPr>
          <a:xfrm>
            <a:off x="1642180" y="1789284"/>
            <a:ext cx="793024" cy="41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7"/>
            <a:endCxn id="173" idx="3"/>
          </p:cNvCxnSpPr>
          <p:nvPr/>
        </p:nvCxnSpPr>
        <p:spPr bwMode="auto">
          <a:xfrm flipV="1">
            <a:off x="1600559" y="939685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169" idx="6"/>
            <a:endCxn id="198" idx="1"/>
          </p:cNvCxnSpPr>
          <p:nvPr/>
        </p:nvCxnSpPr>
        <p:spPr bwMode="auto">
          <a:xfrm>
            <a:off x="1642180" y="1789284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199" idx="5"/>
            <a:endCxn id="174" idx="1"/>
          </p:cNvCxnSpPr>
          <p:nvPr/>
        </p:nvCxnSpPr>
        <p:spPr>
          <a:xfrm>
            <a:off x="2636167" y="2403009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199" idx="2"/>
            <a:endCxn id="172" idx="6"/>
          </p:cNvCxnSpPr>
          <p:nvPr/>
        </p:nvCxnSpPr>
        <p:spPr>
          <a:xfrm flipH="1">
            <a:off x="706146" y="2302527"/>
            <a:ext cx="1687437" cy="153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041891" y="12194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2800947" y="2500688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1946297" y="19434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3442595" y="23694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3442595" y="915864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2052769" y="10284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3408262" y="2344805"/>
            <a:ext cx="12807" cy="41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2677788" y="2202702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00D9DF8-75A7-427B-9058-FBB3EEB22E16}"/>
              </a:ext>
            </a:extLst>
          </p:cNvPr>
          <p:cNvSpPr/>
          <p:nvPr/>
        </p:nvSpPr>
        <p:spPr>
          <a:xfrm>
            <a:off x="6463016" y="466989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71CED86-4C52-4881-B625-E79F8593390D}"/>
              </a:ext>
            </a:extLst>
          </p:cNvPr>
          <p:cNvSpPr/>
          <p:nvPr/>
        </p:nvSpPr>
        <p:spPr>
          <a:xfrm>
            <a:off x="5534454" y="401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81F0FE-E1D1-4697-80E3-545F21B674B6}"/>
              </a:ext>
            </a:extLst>
          </p:cNvPr>
          <p:cNvSpPr/>
          <p:nvPr/>
        </p:nvSpPr>
        <p:spPr>
          <a:xfrm>
            <a:off x="5526982" y="5336978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EBDF70-191A-48CD-99E9-A1D045C20119}"/>
              </a:ext>
            </a:extLst>
          </p:cNvPr>
          <p:cNvSpPr/>
          <p:nvPr/>
        </p:nvSpPr>
        <p:spPr>
          <a:xfrm>
            <a:off x="8377949" y="371981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g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2CA70A-1217-419E-AEE3-E431A2ACE876}"/>
              </a:ext>
            </a:extLst>
          </p:cNvPr>
          <p:cNvSpPr/>
          <p:nvPr/>
        </p:nvSpPr>
        <p:spPr>
          <a:xfrm>
            <a:off x="8384007" y="5778695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d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87DF2D-5BF6-4949-A8BC-0A234FBCB3C0}"/>
              </a:ext>
            </a:extLst>
          </p:cNvPr>
          <p:cNvCxnSpPr>
            <a:stCxn id="46" idx="1"/>
            <a:endCxn id="47" idx="5"/>
          </p:cNvCxnSpPr>
          <p:nvPr/>
        </p:nvCxnSpPr>
        <p:spPr>
          <a:xfrm flipH="1" flipV="1">
            <a:off x="5777038" y="4261280"/>
            <a:ext cx="727599" cy="45023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46" idx="3"/>
            <a:endCxn id="48" idx="7"/>
          </p:cNvCxnSpPr>
          <p:nvPr/>
        </p:nvCxnSpPr>
        <p:spPr>
          <a:xfrm flipH="1">
            <a:off x="5769566" y="4912481"/>
            <a:ext cx="735071" cy="46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811187" y="5479081"/>
            <a:ext cx="2572820" cy="441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A32C50-51D8-4898-A442-7BC6E97FC0B2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 flipH="1">
            <a:off x="5669085" y="4302901"/>
            <a:ext cx="7472" cy="10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5981363" y="481154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513585-7E7F-4239-9AA8-6BE36D989483}"/>
              </a:ext>
            </a:extLst>
          </p:cNvPr>
          <p:cNvSpPr txBox="1"/>
          <p:nvPr/>
        </p:nvSpPr>
        <p:spPr>
          <a:xfrm>
            <a:off x="6545297" y="506721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67B2AD-1EF2-4F29-A66C-07DAD4F7F71C}"/>
              </a:ext>
            </a:extLst>
          </p:cNvPr>
          <p:cNvSpPr txBox="1"/>
          <p:nvPr/>
        </p:nvSpPr>
        <p:spPr>
          <a:xfrm>
            <a:off x="5406161" y="4558906"/>
            <a:ext cx="30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7D54DE-402B-44E2-9B9B-A309F5CB83E8}"/>
              </a:ext>
            </a:extLst>
          </p:cNvPr>
          <p:cNvSpPr txBox="1"/>
          <p:nvPr/>
        </p:nvSpPr>
        <p:spPr>
          <a:xfrm>
            <a:off x="7027253" y="57104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942077" y="41822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9D65D4-9FD6-4C59-8888-157FABF0BD80}"/>
              </a:ext>
            </a:extLst>
          </p:cNvPr>
          <p:cNvSpPr txBox="1"/>
          <p:nvPr/>
        </p:nvSpPr>
        <p:spPr>
          <a:xfrm>
            <a:off x="7821198" y="50267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7950" y="4269336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1" idx="2"/>
          </p:cNvCxnSpPr>
          <p:nvPr/>
        </p:nvCxnSpPr>
        <p:spPr bwMode="auto">
          <a:xfrm flipV="1">
            <a:off x="6747221" y="4411439"/>
            <a:ext cx="1630729" cy="40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E4A677-860B-4517-92E3-0E1F9EEE9FFA}"/>
              </a:ext>
            </a:extLst>
          </p:cNvPr>
          <p:cNvCxnSpPr>
            <a:stCxn id="47" idx="6"/>
            <a:endCxn id="49" idx="2"/>
          </p:cNvCxnSpPr>
          <p:nvPr/>
        </p:nvCxnSpPr>
        <p:spPr bwMode="auto">
          <a:xfrm flipV="1">
            <a:off x="5818659" y="3861918"/>
            <a:ext cx="2559290" cy="29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49" idx="4"/>
            <a:endCxn id="61" idx="0"/>
          </p:cNvCxnSpPr>
          <p:nvPr/>
        </p:nvCxnSpPr>
        <p:spPr bwMode="auto">
          <a:xfrm>
            <a:off x="8520052" y="4004021"/>
            <a:ext cx="1" cy="26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427032" y="4688273"/>
            <a:ext cx="47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F023F-0361-44E2-BEFC-AF79FA4022EE}"/>
              </a:ext>
            </a:extLst>
          </p:cNvPr>
          <p:cNvSpPr txBox="1"/>
          <p:nvPr/>
        </p:nvSpPr>
        <p:spPr>
          <a:xfrm>
            <a:off x="6883624" y="3654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490022" y="4619026"/>
            <a:ext cx="4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8371200" y="5083314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BD6FD6-4385-4B11-8947-77B3F1E20686}"/>
              </a:ext>
            </a:extLst>
          </p:cNvPr>
          <p:cNvSpPr/>
          <p:nvPr/>
        </p:nvSpPr>
        <p:spPr>
          <a:xfrm>
            <a:off x="7498624" y="5183139"/>
            <a:ext cx="284205" cy="284206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>
            <a:stCxn id="68" idx="0"/>
            <a:endCxn id="61" idx="4"/>
          </p:cNvCxnSpPr>
          <p:nvPr/>
        </p:nvCxnSpPr>
        <p:spPr bwMode="auto">
          <a:xfrm flipV="1">
            <a:off x="8513303" y="4553542"/>
            <a:ext cx="6750" cy="5297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46" idx="6"/>
            <a:endCxn id="69" idx="1"/>
          </p:cNvCxnSpPr>
          <p:nvPr/>
        </p:nvCxnSpPr>
        <p:spPr>
          <a:xfrm>
            <a:off x="6747221" y="4811999"/>
            <a:ext cx="793024" cy="4127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7"/>
            <a:endCxn id="49" idx="3"/>
          </p:cNvCxnSpPr>
          <p:nvPr/>
        </p:nvCxnSpPr>
        <p:spPr bwMode="auto">
          <a:xfrm flipV="1">
            <a:off x="6705600" y="3962400"/>
            <a:ext cx="1713970" cy="749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B0B9BC-FEA3-45C9-B302-5293F8062E2B}"/>
              </a:ext>
            </a:extLst>
          </p:cNvPr>
          <p:cNvCxnSpPr>
            <a:stCxn id="46" idx="6"/>
            <a:endCxn id="68" idx="1"/>
          </p:cNvCxnSpPr>
          <p:nvPr/>
        </p:nvCxnSpPr>
        <p:spPr bwMode="auto">
          <a:xfrm>
            <a:off x="6747221" y="4811999"/>
            <a:ext cx="1665600" cy="312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>
            <a:stCxn id="69" idx="5"/>
            <a:endCxn id="50" idx="1"/>
          </p:cNvCxnSpPr>
          <p:nvPr/>
        </p:nvCxnSpPr>
        <p:spPr>
          <a:xfrm>
            <a:off x="7741208" y="5425724"/>
            <a:ext cx="684420" cy="3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4F549F-2A31-4CC1-B91E-3B91AC70CA29}"/>
              </a:ext>
            </a:extLst>
          </p:cNvPr>
          <p:cNvCxnSpPr>
            <a:stCxn id="69" idx="2"/>
            <a:endCxn id="48" idx="6"/>
          </p:cNvCxnSpPr>
          <p:nvPr/>
        </p:nvCxnSpPr>
        <p:spPr>
          <a:xfrm flipH="1">
            <a:off x="5811187" y="5325242"/>
            <a:ext cx="1687437" cy="1538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7905988" y="5523403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051338" y="49662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B7D618-667F-4BE6-B83F-B202D6BD7CF2}"/>
              </a:ext>
            </a:extLst>
          </p:cNvPr>
          <p:cNvSpPr txBox="1"/>
          <p:nvPr/>
        </p:nvSpPr>
        <p:spPr>
          <a:xfrm>
            <a:off x="8547636" y="53921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813A96-868C-4797-B343-59F4ABFB2B2F}"/>
              </a:ext>
            </a:extLst>
          </p:cNvPr>
          <p:cNvSpPr txBox="1"/>
          <p:nvPr/>
        </p:nvSpPr>
        <p:spPr>
          <a:xfrm>
            <a:off x="8547636" y="3938579"/>
            <a:ext cx="3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7157810" y="40512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33A63E-F0DF-4257-B858-8DE561C9D473}"/>
              </a:ext>
            </a:extLst>
          </p:cNvPr>
          <p:cNvCxnSpPr/>
          <p:nvPr/>
        </p:nvCxnSpPr>
        <p:spPr bwMode="auto">
          <a:xfrm>
            <a:off x="8513303" y="5367520"/>
            <a:ext cx="12807" cy="411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125F5BD-A9F1-4F9B-B109-AD3F683F81F6}"/>
              </a:ext>
            </a:extLst>
          </p:cNvPr>
          <p:cNvCxnSpPr/>
          <p:nvPr/>
        </p:nvCxnSpPr>
        <p:spPr>
          <a:xfrm flipV="1">
            <a:off x="7782829" y="5225417"/>
            <a:ext cx="588371" cy="9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ECEDC15-D1A3-466C-8307-AAFC9235F897}"/>
              </a:ext>
            </a:extLst>
          </p:cNvPr>
          <p:cNvSpPr txBox="1"/>
          <p:nvPr/>
        </p:nvSpPr>
        <p:spPr>
          <a:xfrm>
            <a:off x="6146932" y="42421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90" y="3719760"/>
                <a:ext cx="59029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70" y="5636523"/>
                <a:ext cx="5902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85" y="5764577"/>
                <a:ext cx="59029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965" y="5058636"/>
                <a:ext cx="59029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3" y="4283383"/>
                <a:ext cx="59029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533" y="3704031"/>
                <a:ext cx="59029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/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DF023F-0361-44E2-BEFC-AF79FA40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79" y="5448369"/>
                <a:ext cx="5902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1718966" y="4101376"/>
            <a:ext cx="2953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column </a:t>
            </a:r>
            <a:r>
              <a:rPr lang="en-US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v.d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values  report shortest path distances from s.</a:t>
            </a:r>
          </a:p>
          <a:p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v.p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values form a shortest path tree.</a:t>
            </a:r>
          </a:p>
        </p:txBody>
      </p:sp>
    </p:spTree>
    <p:extLst>
      <p:ext uri="{BB962C8B-B14F-4D97-AF65-F5344CB8AC3E}">
        <p14:creationId xmlns:p14="http://schemas.microsoft.com/office/powerpoint/2010/main" val="18878263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12146</TotalTime>
  <Words>1380</Words>
  <Application>Microsoft Office PowerPoint</Application>
  <PresentationFormat>On-screen Show (4:3)</PresentationFormat>
  <Paragraphs>899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Cambria Math</vt:lpstr>
      <vt:lpstr>Comic Sans MS</vt:lpstr>
      <vt:lpstr>Monotype Sorts</vt:lpstr>
      <vt:lpstr>Symbol</vt:lpstr>
      <vt:lpstr>Times New Roman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user</cp:lastModifiedBy>
  <cp:revision>1088</cp:revision>
  <cp:lastPrinted>2017-04-08T03:28:15Z</cp:lastPrinted>
  <dcterms:created xsi:type="dcterms:W3CDTF">1999-12-31T01:41:01Z</dcterms:created>
  <dcterms:modified xsi:type="dcterms:W3CDTF">2019-04-10T14:23:32Z</dcterms:modified>
</cp:coreProperties>
</file>