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2" r:id="rId5"/>
    <p:sldId id="323" r:id="rId6"/>
    <p:sldId id="324" r:id="rId7"/>
    <p:sldId id="259" r:id="rId8"/>
    <p:sldId id="321" r:id="rId9"/>
    <p:sldId id="303" r:id="rId10"/>
    <p:sldId id="305" r:id="rId11"/>
    <p:sldId id="306" r:id="rId12"/>
    <p:sldId id="307" r:id="rId13"/>
    <p:sldId id="308" r:id="rId14"/>
    <p:sldId id="309" r:id="rId15"/>
    <p:sldId id="315" r:id="rId16"/>
    <p:sldId id="316" r:id="rId17"/>
    <p:sldId id="304" r:id="rId18"/>
    <p:sldId id="325" r:id="rId19"/>
    <p:sldId id="317" r:id="rId20"/>
    <p:sldId id="318" r:id="rId21"/>
    <p:sldId id="319" r:id="rId22"/>
    <p:sldId id="320" r:id="rId23"/>
    <p:sldId id="328" r:id="rId24"/>
    <p:sldId id="260" r:id="rId25"/>
    <p:sldId id="261" r:id="rId26"/>
    <p:sldId id="262" r:id="rId27"/>
    <p:sldId id="263" r:id="rId28"/>
    <p:sldId id="264" r:id="rId29"/>
    <p:sldId id="265" r:id="rId30"/>
    <p:sldId id="26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18" d="100"/>
          <a:sy n="118" d="100"/>
        </p:scale>
        <p:origin x="324" y="9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DBE8-EEA5-41E4-AF6C-8F1F24635BD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8E29BA0-14B7-4FCE-A1C2-5BB052F21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E833C33-21DF-404C-A4E9-463E86A05634}"/>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2D12E958-BC4F-496B-BCDF-BD4118F2DA1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430864-BDA0-4409-A217-8B39434811CB}"/>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137911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DFBE-ED8A-4BC1-9831-E07D10D6432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030C905-0CA3-40C5-933A-C8C3D4BF70EC}"/>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CF02A82-8C8F-42E4-814E-10A45238FBAD}"/>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AC536FC4-60F1-4110-BE9A-9C8E980532A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3F5B675-BDA0-45A1-8BE2-504101907031}"/>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136322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691B8-7B10-4610-84F8-475651BF9AA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090D3DF-4B18-4DE3-8A57-B382415EAB74}"/>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5BC8ED6-4A98-4554-BDB4-9585E2B93F86}"/>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0406BB9A-06F6-43B4-A1AB-9FE6117C995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925C0AF-34BA-415E-8CBB-357056EDFAFD}"/>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68344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7552-9058-4919-A572-BC907F40F99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2C148A7-454C-4C35-A4B8-B4230A52A7FB}"/>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DAB3DDA-C374-49ED-9A34-5208396E0649}"/>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BF6F9BE5-6B30-4876-8B71-B64AA5E029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8EFC11-B088-4795-BC0A-9EA9B726BA5B}"/>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95686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07D9-448E-4E6F-9F57-969B0C0935F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0919C79-F9CC-444F-AC2E-E057AC2D9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47477BAB-DE8C-42E8-9E4A-FF3F263C1E63}"/>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B1647EC1-BB19-4559-B295-C8A40D9F36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69A811C-3410-4C67-B7E7-2FCBD5C2CDA0}"/>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9898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28DF-342A-43A8-9EF5-29B3DE81AE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427C812-E634-4391-8D8D-3D031F28881F}"/>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6971533-2BD2-460E-9E7E-8F89C5FA80CB}"/>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7879CC8-FFC8-4F1A-A8B4-F29F693FDD9F}"/>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6" name="Footer Placeholder 5">
            <a:extLst>
              <a:ext uri="{FF2B5EF4-FFF2-40B4-BE49-F238E27FC236}">
                <a16:creationId xmlns:a16="http://schemas.microsoft.com/office/drawing/2014/main" id="{C0CED54F-A90D-457C-A3EB-91ABB31C32D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73ACF3-1D3E-4962-A37A-FF29C5D80656}"/>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19586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D85-892D-4241-8E89-902D678E429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15C1FCF-500E-4AA1-9E40-E5AE79775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2B5AA87-412B-4E22-AF69-20F2B51C3939}"/>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A1DDC64-D4D9-4CEE-BBD1-CAAA8E083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1F133479-E835-4D3D-86CF-119725D23E99}"/>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AF8C670-9C4F-4FE0-8039-7E6D668F6E0B}"/>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8" name="Footer Placeholder 7">
            <a:extLst>
              <a:ext uri="{FF2B5EF4-FFF2-40B4-BE49-F238E27FC236}">
                <a16:creationId xmlns:a16="http://schemas.microsoft.com/office/drawing/2014/main" id="{6F490862-BF36-4EBC-9BA1-463AC7D17AA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3522621-1855-4C0A-A2CA-C55F464B6C11}"/>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5706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180A-BE45-4F02-9BE3-F16B4C217E3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6F14E56-4B96-48DE-AD02-B0F9A087139F}"/>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4" name="Footer Placeholder 3">
            <a:extLst>
              <a:ext uri="{FF2B5EF4-FFF2-40B4-BE49-F238E27FC236}">
                <a16:creationId xmlns:a16="http://schemas.microsoft.com/office/drawing/2014/main" id="{0F033816-9A50-44DE-A958-0AB32D754DE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4E00729-114E-48A5-A786-7718D1B4FD1A}"/>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80922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27DF6-7317-4FDE-BC1D-91A1444DD02C}"/>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3" name="Footer Placeholder 2">
            <a:extLst>
              <a:ext uri="{FF2B5EF4-FFF2-40B4-BE49-F238E27FC236}">
                <a16:creationId xmlns:a16="http://schemas.microsoft.com/office/drawing/2014/main" id="{F83C17F7-A984-4D4B-8F09-E999140C08F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8C08658-A439-4B33-B620-24CCA9F45D2A}"/>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181484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58B1-5086-4C23-9A1A-23EB47D9DE5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B93B2F-04C7-45B8-87CE-D48C29818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D7E8BB2-AB42-4B0E-A321-D84CE58A7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A77639F-10DE-4F08-8184-BD6000C7B774}"/>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6" name="Footer Placeholder 5">
            <a:extLst>
              <a:ext uri="{FF2B5EF4-FFF2-40B4-BE49-F238E27FC236}">
                <a16:creationId xmlns:a16="http://schemas.microsoft.com/office/drawing/2014/main" id="{CDD29F1F-C94E-4793-9E8A-E9C897505D3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DBFF8E-30E7-483F-A817-413145BC9CAA}"/>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33133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D6A-EE20-414F-8CC6-607B234E7D5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D39B569-7B11-4E59-9C90-090AD4D28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EDDD7FA-E4DF-40EC-8DBE-2BF555533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41FC3398-D3AD-4AD7-ACE3-E0ADCC5CEAAF}"/>
              </a:ext>
            </a:extLst>
          </p:cNvPr>
          <p:cNvSpPr>
            <a:spLocks noGrp="1"/>
          </p:cNvSpPr>
          <p:nvPr>
            <p:ph type="dt" sz="half" idx="10"/>
          </p:nvPr>
        </p:nvSpPr>
        <p:spPr/>
        <p:txBody>
          <a:bodyPr/>
          <a:lstStyle/>
          <a:p>
            <a:fld id="{E0EA27CD-0138-47EF-ACAF-D8DF1527D24D}" type="datetimeFigureOut">
              <a:rPr lang="zh-CN" altLang="en-US" smtClean="0"/>
              <a:t>2019/4/7</a:t>
            </a:fld>
            <a:endParaRPr lang="zh-CN" altLang="en-US"/>
          </a:p>
        </p:txBody>
      </p:sp>
      <p:sp>
        <p:nvSpPr>
          <p:cNvPr id="6" name="Footer Placeholder 5">
            <a:extLst>
              <a:ext uri="{FF2B5EF4-FFF2-40B4-BE49-F238E27FC236}">
                <a16:creationId xmlns:a16="http://schemas.microsoft.com/office/drawing/2014/main" id="{DA4C16C4-217D-415B-A023-F7689102B78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A6CB1E2-48B3-4C49-AF95-13E451673948}"/>
              </a:ext>
            </a:extLst>
          </p:cNvPr>
          <p:cNvSpPr>
            <a:spLocks noGrp="1"/>
          </p:cNvSpPr>
          <p:nvPr>
            <p:ph type="sldNum" sz="quarter" idx="12"/>
          </p:nvPr>
        </p:nvSpPr>
        <p:spPr/>
        <p:txBody>
          <a:body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202487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70757-E614-4C30-A8C4-77F636016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40704A4-6384-4029-A989-304DA8B57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DD84D6-3591-49D3-9F49-7AAB1351E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A27CD-0138-47EF-ACAF-D8DF1527D24D}" type="datetimeFigureOut">
              <a:rPr lang="zh-CN" altLang="en-US" smtClean="0"/>
              <a:t>2019/4/7</a:t>
            </a:fld>
            <a:endParaRPr lang="zh-CN" altLang="en-US"/>
          </a:p>
        </p:txBody>
      </p:sp>
      <p:sp>
        <p:nvSpPr>
          <p:cNvPr id="5" name="Footer Placeholder 4">
            <a:extLst>
              <a:ext uri="{FF2B5EF4-FFF2-40B4-BE49-F238E27FC236}">
                <a16:creationId xmlns:a16="http://schemas.microsoft.com/office/drawing/2014/main" id="{4D2235E7-47A6-43FE-AFB7-24CAA3709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CDA1746-BEA3-4B0C-A80B-342F82747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F3089-3EBF-4FCF-95C6-AB89D658C3C3}" type="slidenum">
              <a:rPr lang="zh-CN" altLang="en-US" smtClean="0"/>
              <a:t>‹#›</a:t>
            </a:fld>
            <a:endParaRPr lang="zh-CN" altLang="en-US"/>
          </a:p>
        </p:txBody>
      </p:sp>
    </p:spTree>
    <p:extLst>
      <p:ext uri="{BB962C8B-B14F-4D97-AF65-F5344CB8AC3E}">
        <p14:creationId xmlns:p14="http://schemas.microsoft.com/office/powerpoint/2010/main" val="364747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0C8E-EC65-47B6-A981-3E42A7A5320B}"/>
              </a:ext>
            </a:extLst>
          </p:cNvPr>
          <p:cNvSpPr>
            <a:spLocks noGrp="1"/>
          </p:cNvSpPr>
          <p:nvPr>
            <p:ph type="ctrTitle"/>
          </p:nvPr>
        </p:nvSpPr>
        <p:spPr/>
        <p:txBody>
          <a:bodyPr/>
          <a:lstStyle/>
          <a:p>
            <a:r>
              <a:rPr lang="en-US" altLang="zh-CN" dirty="0"/>
              <a:t>COMP 3711 </a:t>
            </a:r>
            <a:br>
              <a:rPr lang="en-US" altLang="zh-CN" dirty="0"/>
            </a:br>
            <a:r>
              <a:rPr lang="en-US" altLang="zh-CN" dirty="0"/>
              <a:t>Tutorial 9 </a:t>
            </a:r>
            <a:endParaRPr lang="zh-CN" altLang="en-US" dirty="0"/>
          </a:p>
        </p:txBody>
      </p:sp>
    </p:spTree>
    <p:extLst>
      <p:ext uri="{BB962C8B-B14F-4D97-AF65-F5344CB8AC3E}">
        <p14:creationId xmlns:p14="http://schemas.microsoft.com/office/powerpoint/2010/main" val="370998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3E94F3-D82A-4D43-ADF4-08A1B666FA0F}"/>
              </a:ext>
            </a:extLst>
          </p:cNvPr>
          <p:cNvCxnSpPr>
            <a:stCxn id="10" idx="5"/>
            <a:endCxn id="9" idx="1"/>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44" name="Title 1">
            <a:extLst>
              <a:ext uri="{FF2B5EF4-FFF2-40B4-BE49-F238E27FC236}">
                <a16:creationId xmlns:a16="http://schemas.microsoft.com/office/drawing/2014/main" id="{3A13E0EE-87E9-5A4C-9354-D60C2B65051E}"/>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411519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3E94F3-D82A-4D43-ADF4-08A1B666FA0F}"/>
              </a:ext>
            </a:extLst>
          </p:cNvPr>
          <p:cNvCxnSpPr>
            <a:stCxn id="10" idx="5"/>
            <a:endCxn id="9" idx="1"/>
          </p:cNvCxnSpPr>
          <p:nvPr/>
        </p:nvCxnSpPr>
        <p:spPr>
          <a:xfrm>
            <a:off x="2093108" y="4448451"/>
            <a:ext cx="1376386" cy="141391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44" name="Title 1">
            <a:extLst>
              <a:ext uri="{FF2B5EF4-FFF2-40B4-BE49-F238E27FC236}">
                <a16:creationId xmlns:a16="http://schemas.microsoft.com/office/drawing/2014/main" id="{67253EC2-EA51-F04C-BB70-A19E317A0094}"/>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224541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3E94F3-D82A-4D43-ADF4-08A1B666FA0F}"/>
              </a:ext>
            </a:extLst>
          </p:cNvPr>
          <p:cNvCxnSpPr>
            <a:stCxn id="10" idx="5"/>
            <a:endCxn id="9" idx="1"/>
          </p:cNvCxnSpPr>
          <p:nvPr/>
        </p:nvCxnSpPr>
        <p:spPr>
          <a:xfrm>
            <a:off x="2093108" y="4448451"/>
            <a:ext cx="1376386" cy="141391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44" name="Title 1">
            <a:extLst>
              <a:ext uri="{FF2B5EF4-FFF2-40B4-BE49-F238E27FC236}">
                <a16:creationId xmlns:a16="http://schemas.microsoft.com/office/drawing/2014/main" id="{D3A71E3F-C3FB-1B46-9690-4A2A49C97241}"/>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288222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cxnSp>
        <p:nvCxnSpPr>
          <p:cNvPr id="44" name="Straight Connector 43">
            <a:extLst>
              <a:ext uri="{FF2B5EF4-FFF2-40B4-BE49-F238E27FC236}">
                <a16:creationId xmlns:a16="http://schemas.microsoft.com/office/drawing/2014/main" id="{9E39D3DF-10E1-4551-8BD8-8B1F2D5DC575}"/>
              </a:ext>
            </a:extLst>
          </p:cNvPr>
          <p:cNvCxnSpPr/>
          <p:nvPr/>
        </p:nvCxnSpPr>
        <p:spPr>
          <a:xfrm>
            <a:off x="2093108" y="4439168"/>
            <a:ext cx="1376386" cy="141391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5" name="Title 1">
            <a:extLst>
              <a:ext uri="{FF2B5EF4-FFF2-40B4-BE49-F238E27FC236}">
                <a16:creationId xmlns:a16="http://schemas.microsoft.com/office/drawing/2014/main" id="{AC23EEFF-60A6-0D4C-8B40-518C376D8CEC}"/>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422391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cxnSp>
        <p:nvCxnSpPr>
          <p:cNvPr id="44" name="Straight Connector 43">
            <a:extLst>
              <a:ext uri="{FF2B5EF4-FFF2-40B4-BE49-F238E27FC236}">
                <a16:creationId xmlns:a16="http://schemas.microsoft.com/office/drawing/2014/main" id="{51CE6B9F-5269-4042-AEC5-EC324142DB52}"/>
              </a:ext>
            </a:extLst>
          </p:cNvPr>
          <p:cNvCxnSpPr/>
          <p:nvPr/>
        </p:nvCxnSpPr>
        <p:spPr>
          <a:xfrm>
            <a:off x="2093108" y="4474091"/>
            <a:ext cx="1376386" cy="141391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5" name="Title 1">
            <a:extLst>
              <a:ext uri="{FF2B5EF4-FFF2-40B4-BE49-F238E27FC236}">
                <a16:creationId xmlns:a16="http://schemas.microsoft.com/office/drawing/2014/main" id="{5757A7EB-951A-224F-86C8-6463969AFB54}"/>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100969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cxnSpLocks/>
            <a:stCxn id="6" idx="3"/>
          </p:cNvCxnSpPr>
          <p:nvPr/>
        </p:nvCxnSpPr>
        <p:spPr>
          <a:xfrm flipH="1">
            <a:off x="7917646" y="2652988"/>
            <a:ext cx="1076348" cy="127028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cxnSp>
        <p:nvCxnSpPr>
          <p:cNvPr id="44" name="Straight Connector 43">
            <a:extLst>
              <a:ext uri="{FF2B5EF4-FFF2-40B4-BE49-F238E27FC236}">
                <a16:creationId xmlns:a16="http://schemas.microsoft.com/office/drawing/2014/main" id="{4FC6D17D-F7EE-4D53-8077-FE218CBEEAE2}"/>
              </a:ext>
            </a:extLst>
          </p:cNvPr>
          <p:cNvCxnSpPr/>
          <p:nvPr/>
        </p:nvCxnSpPr>
        <p:spPr>
          <a:xfrm>
            <a:off x="2093108" y="4439168"/>
            <a:ext cx="1376386" cy="141391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5" name="Title 1">
            <a:extLst>
              <a:ext uri="{FF2B5EF4-FFF2-40B4-BE49-F238E27FC236}">
                <a16:creationId xmlns:a16="http://schemas.microsoft.com/office/drawing/2014/main" id="{78E1C4D3-09BB-A949-A7C5-3E7413BC809E}"/>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195091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B1CD2AEE-E195-EB4F-AE78-4569E46287BA}"/>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341183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109C1186-A255-E942-8D5C-9320B8A7C8AE}"/>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110213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9A6298C7-0BB6-974E-B473-A0FC4C36C9FF}"/>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291505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D4D3E7E9-ABEB-8F47-9E8C-73A44EE152AD}"/>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146462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283CC-A7EF-441B-949F-542F785A761B}"/>
              </a:ext>
            </a:extLst>
          </p:cNvPr>
          <p:cNvSpPr>
            <a:spLocks noGrp="1"/>
          </p:cNvSpPr>
          <p:nvPr>
            <p:ph idx="1"/>
          </p:nvPr>
        </p:nvSpPr>
        <p:spPr>
          <a:xfrm>
            <a:off x="623830" y="1176101"/>
            <a:ext cx="10515600" cy="2141464"/>
          </a:xfrm>
        </p:spPr>
        <p:txBody>
          <a:bodyPr>
            <a:normAutofit/>
          </a:bodyPr>
          <a:lstStyle/>
          <a:p>
            <a:pPr marL="0"/>
            <a:r>
              <a:rPr lang="en-US" altLang="zh-CN" sz="2200" dirty="0">
                <a:latin typeface="Calibri" panose="020F0502020204030204" pitchFamily="34" charset="0"/>
                <a:cs typeface="Calibri" panose="020F0502020204030204" pitchFamily="34" charset="0"/>
              </a:rPr>
              <a:t>Execute Dijkstra’s algorithm on the following digraph, where u is the source vertex.</a:t>
            </a:r>
          </a:p>
          <a:p>
            <a:pPr marL="0"/>
            <a:r>
              <a:rPr lang="en-US" altLang="zh-CN" sz="2200" dirty="0">
                <a:latin typeface="Calibri" panose="020F0502020204030204" pitchFamily="34" charset="0"/>
                <a:cs typeface="Calibri" panose="020F0502020204030204" pitchFamily="34" charset="0"/>
              </a:rPr>
              <a:t>You need to indicate only the following:</a:t>
            </a:r>
          </a:p>
          <a:p>
            <a:pPr marL="0"/>
            <a:r>
              <a:rPr lang="en-US" altLang="zh-CN" sz="2200" dirty="0">
                <a:latin typeface="Calibri" panose="020F0502020204030204" pitchFamily="34" charset="0"/>
                <a:cs typeface="Calibri" panose="020F0502020204030204" pitchFamily="34" charset="0"/>
              </a:rPr>
              <a:t>(a) the order in which the vertices are removed from the priority queue</a:t>
            </a:r>
          </a:p>
          <a:p>
            <a:pPr marL="0"/>
            <a:r>
              <a:rPr lang="en-US" altLang="zh-CN" sz="2200" dirty="0">
                <a:latin typeface="Calibri" panose="020F0502020204030204" pitchFamily="34" charset="0"/>
                <a:cs typeface="Calibri" panose="020F0502020204030204" pitchFamily="34" charset="0"/>
              </a:rPr>
              <a:t>(b) the final distance values d[] for each vertex</a:t>
            </a:r>
          </a:p>
          <a:p>
            <a:pPr marL="0"/>
            <a:r>
              <a:rPr lang="en-US" altLang="zh-CN" sz="2200" dirty="0">
                <a:latin typeface="Calibri" panose="020F0502020204030204" pitchFamily="34" charset="0"/>
                <a:cs typeface="Calibri" panose="020F0502020204030204" pitchFamily="34" charset="0"/>
              </a:rPr>
              <a:t>(c) the different distance values d[] assigned to vertex w, as the algorithm executes</a:t>
            </a:r>
          </a:p>
        </p:txBody>
      </p:sp>
      <p:sp>
        <p:nvSpPr>
          <p:cNvPr id="4" name="Title 1">
            <a:extLst>
              <a:ext uri="{FF2B5EF4-FFF2-40B4-BE49-F238E27FC236}">
                <a16:creationId xmlns:a16="http://schemas.microsoft.com/office/drawing/2014/main" id="{4868C1DE-5E04-9B42-B212-967F8AD826BA}"/>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Problem 1</a:t>
            </a:r>
            <a:endParaRPr lang="zh-CN" altLang="en-US" dirty="0">
              <a:solidFill>
                <a:srgbClr val="7030A0"/>
              </a:solidFill>
            </a:endParaRPr>
          </a:p>
        </p:txBody>
      </p:sp>
      <p:sp>
        <p:nvSpPr>
          <p:cNvPr id="6" name="Oval 5">
            <a:extLst>
              <a:ext uri="{FF2B5EF4-FFF2-40B4-BE49-F238E27FC236}">
                <a16:creationId xmlns:a16="http://schemas.microsoft.com/office/drawing/2014/main" id="{3FF013BD-C6AA-9D43-B7BE-1AAFC5C7B556}"/>
              </a:ext>
            </a:extLst>
          </p:cNvPr>
          <p:cNvSpPr/>
          <p:nvPr/>
        </p:nvSpPr>
        <p:spPr>
          <a:xfrm>
            <a:off x="3748837" y="3728495"/>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7" name="Oval 6">
            <a:extLst>
              <a:ext uri="{FF2B5EF4-FFF2-40B4-BE49-F238E27FC236}">
                <a16:creationId xmlns:a16="http://schemas.microsoft.com/office/drawing/2014/main" id="{F9BB98FE-D0F0-5146-9E03-BAA18F6542AF}"/>
              </a:ext>
            </a:extLst>
          </p:cNvPr>
          <p:cNvSpPr/>
          <p:nvPr/>
        </p:nvSpPr>
        <p:spPr>
          <a:xfrm>
            <a:off x="7394600" y="3728495"/>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Oval 7">
            <a:extLst>
              <a:ext uri="{FF2B5EF4-FFF2-40B4-BE49-F238E27FC236}">
                <a16:creationId xmlns:a16="http://schemas.microsoft.com/office/drawing/2014/main" id="{AAB0360B-320F-E64D-A445-EF1C1B450741}"/>
              </a:ext>
            </a:extLst>
          </p:cNvPr>
          <p:cNvSpPr/>
          <p:nvPr/>
        </p:nvSpPr>
        <p:spPr>
          <a:xfrm>
            <a:off x="3748837" y="5984902"/>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Oval 8">
            <a:extLst>
              <a:ext uri="{FF2B5EF4-FFF2-40B4-BE49-F238E27FC236}">
                <a16:creationId xmlns:a16="http://schemas.microsoft.com/office/drawing/2014/main" id="{B3828140-1804-304D-B3F3-2DA373132A0D}"/>
              </a:ext>
            </a:extLst>
          </p:cNvPr>
          <p:cNvSpPr/>
          <p:nvPr/>
        </p:nvSpPr>
        <p:spPr>
          <a:xfrm>
            <a:off x="7394600" y="5984902"/>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endParaRPr lang="zh-CN" altLang="en-US" dirty="0"/>
          </a:p>
        </p:txBody>
      </p:sp>
      <p:cxnSp>
        <p:nvCxnSpPr>
          <p:cNvPr id="10" name="Straight Arrow Connector 9">
            <a:extLst>
              <a:ext uri="{FF2B5EF4-FFF2-40B4-BE49-F238E27FC236}">
                <a16:creationId xmlns:a16="http://schemas.microsoft.com/office/drawing/2014/main" id="{3A1BC448-9BD9-D043-A8F1-C8DF47767A4A}"/>
              </a:ext>
            </a:extLst>
          </p:cNvPr>
          <p:cNvCxnSpPr>
            <a:stCxn id="6" idx="6"/>
            <a:endCxn id="7" idx="2"/>
          </p:cNvCxnSpPr>
          <p:nvPr/>
        </p:nvCxnSpPr>
        <p:spPr>
          <a:xfrm>
            <a:off x="4427978" y="4052530"/>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4C43A1-723A-8846-B2F8-44624B58CC89}"/>
              </a:ext>
            </a:extLst>
          </p:cNvPr>
          <p:cNvCxnSpPr/>
          <p:nvPr/>
        </p:nvCxnSpPr>
        <p:spPr>
          <a:xfrm flipV="1">
            <a:off x="4259302" y="4194572"/>
            <a:ext cx="3135298" cy="179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45CCA-D28E-BD4B-B86B-0CD00D1560C6}"/>
              </a:ext>
            </a:extLst>
          </p:cNvPr>
          <p:cNvCxnSpPr>
            <a:stCxn id="7" idx="3"/>
            <a:endCxn id="8" idx="7"/>
          </p:cNvCxnSpPr>
          <p:nvPr/>
        </p:nvCxnSpPr>
        <p:spPr>
          <a:xfrm flipH="1">
            <a:off x="4328520" y="4281657"/>
            <a:ext cx="3165538"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6A675C-098A-8D44-876C-436C5177AE9E}"/>
              </a:ext>
            </a:extLst>
          </p:cNvPr>
          <p:cNvCxnSpPr>
            <a:stCxn id="7" idx="4"/>
            <a:endCxn id="9" idx="0"/>
          </p:cNvCxnSpPr>
          <p:nvPr/>
        </p:nvCxnSpPr>
        <p:spPr>
          <a:xfrm>
            <a:off x="7734171" y="4376565"/>
            <a:ext cx="0" cy="160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97D542-6C94-5640-83C3-9FE1B526B886}"/>
              </a:ext>
            </a:extLst>
          </p:cNvPr>
          <p:cNvCxnSpPr>
            <a:stCxn id="8" idx="6"/>
            <a:endCxn id="9" idx="2"/>
          </p:cNvCxnSpPr>
          <p:nvPr/>
        </p:nvCxnSpPr>
        <p:spPr>
          <a:xfrm>
            <a:off x="4427978" y="6308937"/>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DBA50F-01F0-A947-8380-559CFFF6BCB4}"/>
              </a:ext>
            </a:extLst>
          </p:cNvPr>
          <p:cNvCxnSpPr>
            <a:stCxn id="6" idx="4"/>
            <a:endCxn id="8" idx="0"/>
          </p:cNvCxnSpPr>
          <p:nvPr/>
        </p:nvCxnSpPr>
        <p:spPr>
          <a:xfrm>
            <a:off x="4088408" y="4376565"/>
            <a:ext cx="0" cy="160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83C01B3-1C01-5445-878D-A6AC4890DD2F}"/>
              </a:ext>
            </a:extLst>
          </p:cNvPr>
          <p:cNvSpPr txBox="1"/>
          <p:nvPr/>
        </p:nvSpPr>
        <p:spPr>
          <a:xfrm>
            <a:off x="5786724" y="3710677"/>
            <a:ext cx="476250" cy="369332"/>
          </a:xfrm>
          <a:prstGeom prst="rect">
            <a:avLst/>
          </a:prstGeom>
          <a:noFill/>
        </p:spPr>
        <p:txBody>
          <a:bodyPr wrap="square" rtlCol="0">
            <a:spAutoFit/>
          </a:bodyPr>
          <a:lstStyle/>
          <a:p>
            <a:r>
              <a:rPr lang="en-US" altLang="zh-CN" dirty="0">
                <a:latin typeface="Calibri" panose="020F0502020204030204" pitchFamily="34" charset="0"/>
              </a:rPr>
              <a:t>6</a:t>
            </a:r>
            <a:endParaRPr lang="zh-CN" altLang="en-US" dirty="0">
              <a:latin typeface="Calibri" panose="020F0502020204030204" pitchFamily="34" charset="0"/>
            </a:endParaRPr>
          </a:p>
        </p:txBody>
      </p:sp>
      <p:sp>
        <p:nvSpPr>
          <p:cNvPr id="17" name="TextBox 16">
            <a:extLst>
              <a:ext uri="{FF2B5EF4-FFF2-40B4-BE49-F238E27FC236}">
                <a16:creationId xmlns:a16="http://schemas.microsoft.com/office/drawing/2014/main" id="{AAE9D41E-E8C6-8345-BA04-178886FF4BB5}"/>
              </a:ext>
            </a:extLst>
          </p:cNvPr>
          <p:cNvSpPr txBox="1"/>
          <p:nvPr/>
        </p:nvSpPr>
        <p:spPr>
          <a:xfrm>
            <a:off x="5786724" y="4643341"/>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18" name="TextBox 17">
            <a:extLst>
              <a:ext uri="{FF2B5EF4-FFF2-40B4-BE49-F238E27FC236}">
                <a16:creationId xmlns:a16="http://schemas.microsoft.com/office/drawing/2014/main" id="{F38AE4F8-5E8C-694F-BDE5-F2857397F025}"/>
              </a:ext>
            </a:extLst>
          </p:cNvPr>
          <p:cNvSpPr txBox="1"/>
          <p:nvPr/>
        </p:nvSpPr>
        <p:spPr>
          <a:xfrm>
            <a:off x="5786724" y="5189691"/>
            <a:ext cx="476250" cy="369332"/>
          </a:xfrm>
          <a:prstGeom prst="rect">
            <a:avLst/>
          </a:prstGeom>
          <a:noFill/>
        </p:spPr>
        <p:txBody>
          <a:bodyPr wrap="square" rtlCol="0">
            <a:spAutoFit/>
          </a:bodyPr>
          <a:lstStyle/>
          <a:p>
            <a:r>
              <a:rPr lang="en-US" altLang="zh-CN" dirty="0">
                <a:latin typeface="Calibri" panose="020F0502020204030204" pitchFamily="34" charset="0"/>
              </a:rPr>
              <a:t>2</a:t>
            </a:r>
            <a:endParaRPr lang="zh-CN" altLang="en-US" dirty="0">
              <a:latin typeface="Calibri" panose="020F0502020204030204" pitchFamily="34" charset="0"/>
            </a:endParaRPr>
          </a:p>
        </p:txBody>
      </p:sp>
      <p:sp>
        <p:nvSpPr>
          <p:cNvPr id="19" name="TextBox 18">
            <a:extLst>
              <a:ext uri="{FF2B5EF4-FFF2-40B4-BE49-F238E27FC236}">
                <a16:creationId xmlns:a16="http://schemas.microsoft.com/office/drawing/2014/main" id="{1966B783-5D9E-D84B-AB8F-CB3517295AE0}"/>
              </a:ext>
            </a:extLst>
          </p:cNvPr>
          <p:cNvSpPr txBox="1"/>
          <p:nvPr/>
        </p:nvSpPr>
        <p:spPr>
          <a:xfrm>
            <a:off x="5826951" y="5920789"/>
            <a:ext cx="476250" cy="369332"/>
          </a:xfrm>
          <a:prstGeom prst="rect">
            <a:avLst/>
          </a:prstGeom>
          <a:noFill/>
        </p:spPr>
        <p:txBody>
          <a:bodyPr wrap="square" rtlCol="0">
            <a:spAutoFit/>
          </a:bodyPr>
          <a:lstStyle/>
          <a:p>
            <a:r>
              <a:rPr lang="en-US" altLang="zh-CN" dirty="0">
                <a:latin typeface="Calibri" panose="020F0502020204030204" pitchFamily="34" charset="0"/>
              </a:rPr>
              <a:t>4</a:t>
            </a:r>
            <a:endParaRPr lang="zh-CN" altLang="en-US" dirty="0">
              <a:latin typeface="Calibri" panose="020F0502020204030204" pitchFamily="34" charset="0"/>
            </a:endParaRPr>
          </a:p>
        </p:txBody>
      </p:sp>
      <p:sp>
        <p:nvSpPr>
          <p:cNvPr id="20" name="TextBox 19">
            <a:extLst>
              <a:ext uri="{FF2B5EF4-FFF2-40B4-BE49-F238E27FC236}">
                <a16:creationId xmlns:a16="http://schemas.microsoft.com/office/drawing/2014/main" id="{492ACD25-99D9-4849-8ACE-5D70F79745D5}"/>
              </a:ext>
            </a:extLst>
          </p:cNvPr>
          <p:cNvSpPr txBox="1"/>
          <p:nvPr/>
        </p:nvSpPr>
        <p:spPr>
          <a:xfrm>
            <a:off x="3536629" y="4970460"/>
            <a:ext cx="476250" cy="369332"/>
          </a:xfrm>
          <a:prstGeom prst="rect">
            <a:avLst/>
          </a:prstGeom>
          <a:noFill/>
        </p:spPr>
        <p:txBody>
          <a:bodyPr wrap="square" rtlCol="0">
            <a:spAutoFit/>
          </a:bodyPr>
          <a:lstStyle/>
          <a:p>
            <a:r>
              <a:rPr lang="en-US" altLang="zh-CN" dirty="0">
                <a:latin typeface="Calibri" panose="020F0502020204030204" pitchFamily="34" charset="0"/>
              </a:rPr>
              <a:t>3</a:t>
            </a:r>
            <a:endParaRPr lang="zh-CN" altLang="en-US" dirty="0">
              <a:latin typeface="Calibri" panose="020F0502020204030204" pitchFamily="34" charset="0"/>
            </a:endParaRPr>
          </a:p>
        </p:txBody>
      </p:sp>
      <p:sp>
        <p:nvSpPr>
          <p:cNvPr id="21" name="TextBox 20">
            <a:extLst>
              <a:ext uri="{FF2B5EF4-FFF2-40B4-BE49-F238E27FC236}">
                <a16:creationId xmlns:a16="http://schemas.microsoft.com/office/drawing/2014/main" id="{BDF40CAB-A45E-5A4F-891C-70F05A49F4A3}"/>
              </a:ext>
            </a:extLst>
          </p:cNvPr>
          <p:cNvSpPr txBox="1"/>
          <p:nvPr/>
        </p:nvSpPr>
        <p:spPr>
          <a:xfrm>
            <a:off x="8115586" y="4996067"/>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Tree>
    <p:extLst>
      <p:ext uri="{BB962C8B-B14F-4D97-AF65-F5344CB8AC3E}">
        <p14:creationId xmlns:p14="http://schemas.microsoft.com/office/powerpoint/2010/main" val="208728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41CF134B-ED4E-A74C-B792-D144137680AF}"/>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93093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0"/>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a:ln w="635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stCxn id="8" idx="5"/>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DBD742EF-10FA-5840-8DCE-19C125959166}"/>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121776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1"/>
            <a:ext cx="666750" cy="6810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cxnSpLocks/>
            <a:stCxn id="3" idx="3"/>
            <a:endCxn id="8" idx="7"/>
          </p:cNvCxnSpPr>
          <p:nvPr/>
        </p:nvCxnSpPr>
        <p:spPr>
          <a:xfrm flipH="1">
            <a:off x="2093108" y="2652989"/>
            <a:ext cx="1376386" cy="1313897"/>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cxnSpLocks/>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a:ln w="635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stCxn id="5" idx="3"/>
            <a:endCxn id="6" idx="7"/>
          </p:cNvCxnSpPr>
          <p:nvPr/>
        </p:nvCxnSpPr>
        <p:spPr>
          <a:xfrm flipH="1">
            <a:off x="7917646" y="2652988"/>
            <a:ext cx="1076348" cy="13138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cxnSpLocks/>
            <a:stCxn id="8" idx="5"/>
          </p:cNvCxnSpPr>
          <p:nvPr/>
        </p:nvCxnSpPr>
        <p:spPr>
          <a:xfrm>
            <a:off x="2093108" y="4448452"/>
            <a:ext cx="1376386"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33" name="Title 1">
            <a:extLst>
              <a:ext uri="{FF2B5EF4-FFF2-40B4-BE49-F238E27FC236}">
                <a16:creationId xmlns:a16="http://schemas.microsoft.com/office/drawing/2014/main" id="{12C5A698-6C6E-3B46-AF4A-2BD6BC71AA9C}"/>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err="1">
                <a:solidFill>
                  <a:srgbClr val="7030A0"/>
                </a:solidFill>
              </a:rPr>
              <a:t>Solution:Prim</a:t>
            </a:r>
            <a:endParaRPr lang="zh-CN" altLang="en-US" dirty="0">
              <a:solidFill>
                <a:srgbClr val="7030A0"/>
              </a:solidFill>
            </a:endParaRPr>
          </a:p>
        </p:txBody>
      </p:sp>
    </p:spTree>
    <p:extLst>
      <p:ext uri="{BB962C8B-B14F-4D97-AF65-F5344CB8AC3E}">
        <p14:creationId xmlns:p14="http://schemas.microsoft.com/office/powerpoint/2010/main" val="32855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2CC6DB0-8217-2E41-B7AC-01B7B569BCBD}"/>
              </a:ext>
            </a:extLst>
          </p:cNvPr>
          <p:cNvGrpSpPr>
            <a:grpSpLocks noChangeAspect="1"/>
          </p:cNvGrpSpPr>
          <p:nvPr/>
        </p:nvGrpSpPr>
        <p:grpSpPr>
          <a:xfrm>
            <a:off x="5979057" y="1860679"/>
            <a:ext cx="5534036" cy="3009626"/>
            <a:chOff x="1524001" y="2071687"/>
            <a:chExt cx="8039100" cy="4371976"/>
          </a:xfrm>
        </p:grpSpPr>
        <p:sp>
          <p:nvSpPr>
            <p:cNvPr id="3" name="Oval 2">
              <a:extLst>
                <a:ext uri="{FF2B5EF4-FFF2-40B4-BE49-F238E27FC236}">
                  <a16:creationId xmlns:a16="http://schemas.microsoft.com/office/drawing/2014/main" id="{B38B6E0C-FDA0-41D3-84CB-15325A27F7AB}"/>
                </a:ext>
              </a:extLst>
            </p:cNvPr>
            <p:cNvSpPr/>
            <p:nvPr/>
          </p:nvSpPr>
          <p:spPr>
            <a:xfrm>
              <a:off x="3371851"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 name="Oval 3">
              <a:extLst>
                <a:ext uri="{FF2B5EF4-FFF2-40B4-BE49-F238E27FC236}">
                  <a16:creationId xmlns:a16="http://schemas.microsoft.com/office/drawing/2014/main" id="{CA814CA0-ED88-4042-BFCB-6108294F8C98}"/>
                </a:ext>
              </a:extLst>
            </p:cNvPr>
            <p:cNvSpPr/>
            <p:nvPr/>
          </p:nvSpPr>
          <p:spPr>
            <a:xfrm>
              <a:off x="5991226" y="2071688"/>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5" name="Oval 4">
              <a:extLst>
                <a:ext uri="{FF2B5EF4-FFF2-40B4-BE49-F238E27FC236}">
                  <a16:creationId xmlns:a16="http://schemas.microsoft.com/office/drawing/2014/main" id="{CB1881FF-C4B5-4D3D-8E41-B0FF0C71D790}"/>
                </a:ext>
              </a:extLst>
            </p:cNvPr>
            <p:cNvSpPr/>
            <p:nvPr/>
          </p:nvSpPr>
          <p:spPr>
            <a:xfrm>
              <a:off x="8896351" y="2071687"/>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6" name="Oval 5">
              <a:extLst>
                <a:ext uri="{FF2B5EF4-FFF2-40B4-BE49-F238E27FC236}">
                  <a16:creationId xmlns:a16="http://schemas.microsoft.com/office/drawing/2014/main" id="{DA5FA064-5A41-4299-9873-C7DF17333F7D}"/>
                </a:ext>
              </a:extLst>
            </p:cNvPr>
            <p:cNvSpPr/>
            <p:nvPr/>
          </p:nvSpPr>
          <p:spPr>
            <a:xfrm>
              <a:off x="7348539"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7" name="Oval 6">
              <a:extLst>
                <a:ext uri="{FF2B5EF4-FFF2-40B4-BE49-F238E27FC236}">
                  <a16:creationId xmlns:a16="http://schemas.microsoft.com/office/drawing/2014/main" id="{72A88770-09F2-4C67-B7D8-5955BEC3FBAA}"/>
                </a:ext>
              </a:extLst>
            </p:cNvPr>
            <p:cNvSpPr/>
            <p:nvPr/>
          </p:nvSpPr>
          <p:spPr>
            <a:xfrm>
              <a:off x="3371851" y="3867151"/>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8" name="Oval 7">
              <a:extLst>
                <a:ext uri="{FF2B5EF4-FFF2-40B4-BE49-F238E27FC236}">
                  <a16:creationId xmlns:a16="http://schemas.microsoft.com/office/drawing/2014/main" id="{76B54A38-6316-404D-A4E4-69EC3EDF035D}"/>
                </a:ext>
              </a:extLst>
            </p:cNvPr>
            <p:cNvSpPr/>
            <p:nvPr/>
          </p:nvSpPr>
          <p:spPr>
            <a:xfrm>
              <a:off x="1524001" y="3867151"/>
              <a:ext cx="666750" cy="6810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cxnSp>
          <p:nvCxnSpPr>
            <p:cNvPr id="9" name="Straight Connector 8">
              <a:extLst>
                <a:ext uri="{FF2B5EF4-FFF2-40B4-BE49-F238E27FC236}">
                  <a16:creationId xmlns:a16="http://schemas.microsoft.com/office/drawing/2014/main" id="{59B5D0E5-21A5-49D1-A1B3-163542B0B7AF}"/>
                </a:ext>
              </a:extLst>
            </p:cNvPr>
            <p:cNvCxnSpPr>
              <a:cxnSpLocks/>
              <a:stCxn id="3" idx="3"/>
              <a:endCxn id="8" idx="7"/>
            </p:cNvCxnSpPr>
            <p:nvPr/>
          </p:nvCxnSpPr>
          <p:spPr>
            <a:xfrm flipH="1">
              <a:off x="2093108" y="2652989"/>
              <a:ext cx="1376386" cy="13138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1C2804CB-3969-4D7A-922F-2B3D5A3C6803}"/>
                </a:ext>
              </a:extLst>
            </p:cNvPr>
            <p:cNvCxnSpPr>
              <a:cxnSpLocks/>
              <a:stCxn id="8" idx="6"/>
              <a:endCxn id="7"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E704D6-7523-49F7-8543-B745E7ABDEB9}"/>
                </a:ext>
              </a:extLst>
            </p:cNvPr>
            <p:cNvCxnSpPr>
              <a:stCxn id="3" idx="6"/>
              <a:endCxn id="4" idx="2"/>
            </p:cNvCxnSpPr>
            <p:nvPr/>
          </p:nvCxnSpPr>
          <p:spPr>
            <a:xfrm>
              <a:off x="4038601" y="2412207"/>
              <a:ext cx="1952625"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3F3641F-209E-4D67-ADC8-B23ABAD48A38}"/>
                </a:ext>
              </a:extLst>
            </p:cNvPr>
            <p:cNvCxnSpPr>
              <a:stCxn id="4" idx="6"/>
              <a:endCxn id="5" idx="2"/>
            </p:cNvCxnSpPr>
            <p:nvPr/>
          </p:nvCxnSpPr>
          <p:spPr>
            <a:xfrm flipV="1">
              <a:off x="6657976" y="2412206"/>
              <a:ext cx="2238375" cy="1"/>
            </a:xfrm>
            <a:prstGeom prst="line">
              <a:avLst/>
            </a:prstGeom>
            <a:ln w="635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CC14EDB-FAB4-4F3B-A1AA-90914AD96F7E}"/>
                </a:ext>
              </a:extLst>
            </p:cNvPr>
            <p:cNvCxnSpPr>
              <a:cxnSpLocks/>
              <a:stCxn id="5" idx="3"/>
              <a:endCxn id="6" idx="7"/>
            </p:cNvCxnSpPr>
            <p:nvPr/>
          </p:nvCxnSpPr>
          <p:spPr>
            <a:xfrm flipH="1">
              <a:off x="7917646" y="2652988"/>
              <a:ext cx="1076349" cy="131389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FF2DA-865C-44CB-ACD1-0228F80E1890}"/>
                </a:ext>
              </a:extLst>
            </p:cNvPr>
            <p:cNvCxnSpPr>
              <a:stCxn id="4" idx="5"/>
              <a:endCxn id="6" idx="1"/>
            </p:cNvCxnSpPr>
            <p:nvPr/>
          </p:nvCxnSpPr>
          <p:spPr>
            <a:xfrm>
              <a:off x="6560333" y="2652989"/>
              <a:ext cx="885849" cy="131389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44B513A2-0911-4E6B-ACE5-EA0B51332280}"/>
                </a:ext>
              </a:extLst>
            </p:cNvPr>
            <p:cNvCxnSpPr>
              <a:stCxn id="6" idx="3"/>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0057-1B29-4867-87EC-1598D05543B2}"/>
                </a:ext>
              </a:extLst>
            </p:cNvPr>
            <p:cNvCxnSpPr/>
            <p:nvPr/>
          </p:nvCxnSpPr>
          <p:spPr>
            <a:xfrm flipH="1">
              <a:off x="3824288" y="2752724"/>
              <a:ext cx="2328862" cy="30096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E0AD63E-4E53-4462-B808-349FEDF6229B}"/>
                </a:ext>
              </a:extLst>
            </p:cNvPr>
            <p:cNvCxnSpPr>
              <a:stCxn id="4" idx="3"/>
              <a:endCxn id="7" idx="7"/>
            </p:cNvCxnSpPr>
            <p:nvPr/>
          </p:nvCxnSpPr>
          <p:spPr>
            <a:xfrm flipH="1">
              <a:off x="3940958" y="2652989"/>
              <a:ext cx="2147911" cy="131389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35F451E-78BE-403F-8DFA-A51F6BFC8935}"/>
                </a:ext>
              </a:extLst>
            </p:cNvPr>
            <p:cNvCxnSpPr>
              <a:cxnSpLocks/>
              <a:stCxn id="8" idx="5"/>
            </p:cNvCxnSpPr>
            <p:nvPr/>
          </p:nvCxnSpPr>
          <p:spPr>
            <a:xfrm>
              <a:off x="2093108" y="4448452"/>
              <a:ext cx="1376386"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40BFE-12CB-4294-9A48-BAD48D91F721}"/>
                </a:ext>
              </a:extLst>
            </p:cNvPr>
            <p:cNvCxnSpPr>
              <a:stCxn id="7" idx="4"/>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BDE92D-4852-4085-ABB9-30EE38AE08A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21" name="TextBox 20">
              <a:extLst>
                <a:ext uri="{FF2B5EF4-FFF2-40B4-BE49-F238E27FC236}">
                  <a16:creationId xmlns:a16="http://schemas.microsoft.com/office/drawing/2014/main" id="{4200E346-8D63-4E30-875A-4C312AF1EB64}"/>
                </a:ext>
              </a:extLst>
            </p:cNvPr>
            <p:cNvSpPr txBox="1"/>
            <p:nvPr/>
          </p:nvSpPr>
          <p:spPr>
            <a:xfrm>
              <a:off x="7281865" y="2071687"/>
              <a:ext cx="871536" cy="536515"/>
            </a:xfrm>
            <a:prstGeom prst="rect">
              <a:avLst/>
            </a:prstGeom>
            <a:noFill/>
          </p:spPr>
          <p:txBody>
            <a:bodyPr wrap="square" rtlCol="0">
              <a:spAutoFit/>
            </a:bodyPr>
            <a:lstStyle/>
            <a:p>
              <a:r>
                <a:rPr lang="en-US" altLang="zh-CN" dirty="0"/>
                <a:t>10</a:t>
              </a:r>
              <a:endParaRPr lang="zh-CN" altLang="en-US" dirty="0"/>
            </a:p>
          </p:txBody>
        </p:sp>
        <p:sp>
          <p:nvSpPr>
            <p:cNvPr id="22" name="TextBox 21">
              <a:extLst>
                <a:ext uri="{FF2B5EF4-FFF2-40B4-BE49-F238E27FC236}">
                  <a16:creationId xmlns:a16="http://schemas.microsoft.com/office/drawing/2014/main" id="{DBD8DA36-34CC-4334-A588-11BB16A316BF}"/>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23" name="TextBox 22">
              <a:extLst>
                <a:ext uri="{FF2B5EF4-FFF2-40B4-BE49-F238E27FC236}">
                  <a16:creationId xmlns:a16="http://schemas.microsoft.com/office/drawing/2014/main" id="{42975CC9-8BA1-4FB9-A557-6EF5A80CB4F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24" name="TextBox 23">
              <a:extLst>
                <a:ext uri="{FF2B5EF4-FFF2-40B4-BE49-F238E27FC236}">
                  <a16:creationId xmlns:a16="http://schemas.microsoft.com/office/drawing/2014/main" id="{AD337C54-799C-4629-9488-5FA548B00B36}"/>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25" name="TextBox 24">
              <a:extLst>
                <a:ext uri="{FF2B5EF4-FFF2-40B4-BE49-F238E27FC236}">
                  <a16:creationId xmlns:a16="http://schemas.microsoft.com/office/drawing/2014/main" id="{61475A94-C33C-4F07-8730-40E82E6011B6}"/>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26" name="TextBox 25">
              <a:extLst>
                <a:ext uri="{FF2B5EF4-FFF2-40B4-BE49-F238E27FC236}">
                  <a16:creationId xmlns:a16="http://schemas.microsoft.com/office/drawing/2014/main" id="{E4F012B0-3529-43DB-9E74-CF5B03D7B806}"/>
                </a:ext>
              </a:extLst>
            </p:cNvPr>
            <p:cNvSpPr txBox="1"/>
            <p:nvPr/>
          </p:nvSpPr>
          <p:spPr>
            <a:xfrm>
              <a:off x="3123003" y="4788971"/>
              <a:ext cx="672710" cy="536515"/>
            </a:xfrm>
            <a:prstGeom prst="rect">
              <a:avLst/>
            </a:prstGeom>
            <a:noFill/>
          </p:spPr>
          <p:txBody>
            <a:bodyPr wrap="square" rtlCol="0">
              <a:spAutoFit/>
            </a:bodyPr>
            <a:lstStyle/>
            <a:p>
              <a:r>
                <a:rPr lang="en-US" altLang="zh-CN" dirty="0"/>
                <a:t>11</a:t>
              </a:r>
              <a:endParaRPr lang="zh-CN" altLang="en-US" dirty="0"/>
            </a:p>
          </p:txBody>
        </p:sp>
        <p:sp>
          <p:nvSpPr>
            <p:cNvPr id="27" name="TextBox 26">
              <a:extLst>
                <a:ext uri="{FF2B5EF4-FFF2-40B4-BE49-F238E27FC236}">
                  <a16:creationId xmlns:a16="http://schemas.microsoft.com/office/drawing/2014/main" id="{99235E17-0748-4914-A70A-2E5E257B7181}"/>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28" name="TextBox 27">
              <a:extLst>
                <a:ext uri="{FF2B5EF4-FFF2-40B4-BE49-F238E27FC236}">
                  <a16:creationId xmlns:a16="http://schemas.microsoft.com/office/drawing/2014/main" id="{FD4B6C90-9282-4E83-93FA-49F018CBECEE}"/>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29" name="TextBox 28">
              <a:extLst>
                <a:ext uri="{FF2B5EF4-FFF2-40B4-BE49-F238E27FC236}">
                  <a16:creationId xmlns:a16="http://schemas.microsoft.com/office/drawing/2014/main" id="{BDFB08EF-EF0D-454D-B3DC-2DAF2B310269}"/>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30" name="TextBox 29">
              <a:extLst>
                <a:ext uri="{FF2B5EF4-FFF2-40B4-BE49-F238E27FC236}">
                  <a16:creationId xmlns:a16="http://schemas.microsoft.com/office/drawing/2014/main" id="{191A86E6-49BF-4A52-A388-C5267AB4FE93}"/>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31" name="Oval 30">
              <a:extLst>
                <a:ext uri="{FF2B5EF4-FFF2-40B4-BE49-F238E27FC236}">
                  <a16:creationId xmlns:a16="http://schemas.microsoft.com/office/drawing/2014/main" id="{C65C7C71-0FF1-4089-9CE4-3822D702F61D}"/>
                </a:ext>
              </a:extLst>
            </p:cNvPr>
            <p:cNvSpPr/>
            <p:nvPr/>
          </p:nvSpPr>
          <p:spPr>
            <a:xfrm>
              <a:off x="3371851" y="5762626"/>
              <a:ext cx="666750" cy="6810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grpSp>
      <p:sp>
        <p:nvSpPr>
          <p:cNvPr id="33" name="Title 1">
            <a:extLst>
              <a:ext uri="{FF2B5EF4-FFF2-40B4-BE49-F238E27FC236}">
                <a16:creationId xmlns:a16="http://schemas.microsoft.com/office/drawing/2014/main" id="{12C5A698-6C6E-3B46-AF4A-2BD6BC71AA9C}"/>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grpSp>
        <p:nvGrpSpPr>
          <p:cNvPr id="34" name="Group 33">
            <a:extLst>
              <a:ext uri="{FF2B5EF4-FFF2-40B4-BE49-F238E27FC236}">
                <a16:creationId xmlns:a16="http://schemas.microsoft.com/office/drawing/2014/main" id="{C2B912B9-3D87-C045-BDE7-BA6FE12F39DE}"/>
              </a:ext>
            </a:extLst>
          </p:cNvPr>
          <p:cNvGrpSpPr>
            <a:grpSpLocks noChangeAspect="1"/>
          </p:cNvGrpSpPr>
          <p:nvPr/>
        </p:nvGrpSpPr>
        <p:grpSpPr>
          <a:xfrm>
            <a:off x="325756" y="1860679"/>
            <a:ext cx="5587724" cy="3038823"/>
            <a:chOff x="1524001" y="2071687"/>
            <a:chExt cx="8039100" cy="4371976"/>
          </a:xfrm>
        </p:grpSpPr>
        <p:sp>
          <p:nvSpPr>
            <p:cNvPr id="35" name="Oval 34">
              <a:extLst>
                <a:ext uri="{FF2B5EF4-FFF2-40B4-BE49-F238E27FC236}">
                  <a16:creationId xmlns:a16="http://schemas.microsoft.com/office/drawing/2014/main" id="{01A14859-E889-754B-BA36-B3BFE2442FD9}"/>
                </a:ext>
              </a:extLst>
            </p:cNvPr>
            <p:cNvSpPr/>
            <p:nvPr/>
          </p:nvSpPr>
          <p:spPr>
            <a:xfrm>
              <a:off x="3371851"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36" name="Oval 35">
              <a:extLst>
                <a:ext uri="{FF2B5EF4-FFF2-40B4-BE49-F238E27FC236}">
                  <a16:creationId xmlns:a16="http://schemas.microsoft.com/office/drawing/2014/main" id="{5B24299C-E0A8-CC4B-B711-820289B02BF0}"/>
                </a:ext>
              </a:extLst>
            </p:cNvPr>
            <p:cNvSpPr/>
            <p:nvPr/>
          </p:nvSpPr>
          <p:spPr>
            <a:xfrm>
              <a:off x="5991226" y="2071688"/>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37" name="Oval 36">
              <a:extLst>
                <a:ext uri="{FF2B5EF4-FFF2-40B4-BE49-F238E27FC236}">
                  <a16:creationId xmlns:a16="http://schemas.microsoft.com/office/drawing/2014/main" id="{0E36E991-4A55-4B40-9FFF-CE13485C6974}"/>
                </a:ext>
              </a:extLst>
            </p:cNvPr>
            <p:cNvSpPr/>
            <p:nvPr/>
          </p:nvSpPr>
          <p:spPr>
            <a:xfrm>
              <a:off x="8896351" y="2071687"/>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g</a:t>
              </a:r>
              <a:endParaRPr lang="zh-CN" altLang="en-US" dirty="0"/>
            </a:p>
          </p:txBody>
        </p:sp>
        <p:sp>
          <p:nvSpPr>
            <p:cNvPr id="38" name="Oval 37">
              <a:extLst>
                <a:ext uri="{FF2B5EF4-FFF2-40B4-BE49-F238E27FC236}">
                  <a16:creationId xmlns:a16="http://schemas.microsoft.com/office/drawing/2014/main" id="{13E7CA93-A7C7-2143-990F-1ADC0B16C323}"/>
                </a:ext>
              </a:extLst>
            </p:cNvPr>
            <p:cNvSpPr/>
            <p:nvPr/>
          </p:nvSpPr>
          <p:spPr>
            <a:xfrm>
              <a:off x="7348539"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t>
              </a:r>
              <a:endParaRPr lang="zh-CN" altLang="en-US" dirty="0"/>
            </a:p>
          </p:txBody>
        </p:sp>
        <p:sp>
          <p:nvSpPr>
            <p:cNvPr id="39" name="Oval 38">
              <a:extLst>
                <a:ext uri="{FF2B5EF4-FFF2-40B4-BE49-F238E27FC236}">
                  <a16:creationId xmlns:a16="http://schemas.microsoft.com/office/drawing/2014/main" id="{22B3ADFF-3E6B-004F-A2EB-B84F5E803FAC}"/>
                </a:ext>
              </a:extLst>
            </p:cNvPr>
            <p:cNvSpPr/>
            <p:nvPr/>
          </p:nvSpPr>
          <p:spPr>
            <a:xfrm>
              <a:off x="3371851" y="3867151"/>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40" name="Oval 39">
              <a:extLst>
                <a:ext uri="{FF2B5EF4-FFF2-40B4-BE49-F238E27FC236}">
                  <a16:creationId xmlns:a16="http://schemas.microsoft.com/office/drawing/2014/main" id="{E64EF233-C590-014F-AF53-392E8FD185E2}"/>
                </a:ext>
              </a:extLst>
            </p:cNvPr>
            <p:cNvSpPr/>
            <p:nvPr/>
          </p:nvSpPr>
          <p:spPr>
            <a:xfrm>
              <a:off x="3371851" y="5762626"/>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41" name="Oval 40">
              <a:extLst>
                <a:ext uri="{FF2B5EF4-FFF2-40B4-BE49-F238E27FC236}">
                  <a16:creationId xmlns:a16="http://schemas.microsoft.com/office/drawing/2014/main" id="{1FEA8223-ABB1-1541-AB76-C5911F36B2D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42" name="Straight Connector 41">
              <a:extLst>
                <a:ext uri="{FF2B5EF4-FFF2-40B4-BE49-F238E27FC236}">
                  <a16:creationId xmlns:a16="http://schemas.microsoft.com/office/drawing/2014/main" id="{D3F80AF9-DAD8-5849-89CD-57BC8AA2016C}"/>
                </a:ext>
              </a:extLst>
            </p:cNvPr>
            <p:cNvCxnSpPr>
              <a:stCxn id="35" idx="3"/>
              <a:endCxn id="41" idx="7"/>
            </p:cNvCxnSpPr>
            <p:nvPr/>
          </p:nvCxnSpPr>
          <p:spPr>
            <a:xfrm flipH="1">
              <a:off x="2093108" y="2652989"/>
              <a:ext cx="1376386" cy="131389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FE9AF505-82BA-8047-9480-CAA8A70A6F56}"/>
                </a:ext>
              </a:extLst>
            </p:cNvPr>
            <p:cNvCxnSpPr>
              <a:stCxn id="41" idx="6"/>
              <a:endCxn id="39" idx="2"/>
            </p:cNvCxnSpPr>
            <p:nvPr/>
          </p:nvCxnSpPr>
          <p:spPr>
            <a:xfrm>
              <a:off x="2190751" y="4207669"/>
              <a:ext cx="1181100"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036941B7-ED3D-7548-9604-E2E393F41AC1}"/>
                </a:ext>
              </a:extLst>
            </p:cNvPr>
            <p:cNvCxnSpPr>
              <a:stCxn id="35" idx="6"/>
              <a:endCxn id="36" idx="2"/>
            </p:cNvCxnSpPr>
            <p:nvPr/>
          </p:nvCxnSpPr>
          <p:spPr>
            <a:xfrm>
              <a:off x="4038601" y="2412207"/>
              <a:ext cx="1952625"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FFF8F12F-382E-2E45-BB69-6A42B31CFCF4}"/>
                </a:ext>
              </a:extLst>
            </p:cNvPr>
            <p:cNvCxnSpPr>
              <a:stCxn id="36" idx="6"/>
              <a:endCxn id="37"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043C139-7E17-D74E-9616-5A8953EAE98C}"/>
                </a:ext>
              </a:extLst>
            </p:cNvPr>
            <p:cNvCxnSpPr>
              <a:cxnSpLocks/>
              <a:stCxn id="37" idx="3"/>
            </p:cNvCxnSpPr>
            <p:nvPr/>
          </p:nvCxnSpPr>
          <p:spPr>
            <a:xfrm flipH="1">
              <a:off x="7917646" y="2652988"/>
              <a:ext cx="1076349" cy="127028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3DFD0B1E-FD82-AF4D-935F-835B00F9B9B6}"/>
                </a:ext>
              </a:extLst>
            </p:cNvPr>
            <p:cNvCxnSpPr>
              <a:stCxn id="36" idx="5"/>
              <a:endCxn id="38" idx="1"/>
            </p:cNvCxnSpPr>
            <p:nvPr/>
          </p:nvCxnSpPr>
          <p:spPr>
            <a:xfrm>
              <a:off x="6560333" y="2652989"/>
              <a:ext cx="885849" cy="131389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0EC9E030-941E-9243-B847-DAE3E5037D4F}"/>
                </a:ext>
              </a:extLst>
            </p:cNvPr>
            <p:cNvCxnSpPr>
              <a:stCxn id="38" idx="3"/>
              <a:endCxn id="40"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90B69A-D64C-F54F-84AE-1CB4BE39AC4B}"/>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080BF6-096E-C44E-9BB0-0B717302BBAC}"/>
                </a:ext>
              </a:extLst>
            </p:cNvPr>
            <p:cNvCxnSpPr>
              <a:stCxn id="36" idx="3"/>
              <a:endCxn id="39"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67FC6A9-CFF0-3A4C-B38D-F50F6A19077D}"/>
                </a:ext>
              </a:extLst>
            </p:cNvPr>
            <p:cNvCxnSpPr>
              <a:stCxn id="39" idx="4"/>
              <a:endCxn id="40"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1668EC7-B692-E64B-8DB2-A4CC4CA9780F}"/>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53" name="TextBox 52">
              <a:extLst>
                <a:ext uri="{FF2B5EF4-FFF2-40B4-BE49-F238E27FC236}">
                  <a16:creationId xmlns:a16="http://schemas.microsoft.com/office/drawing/2014/main" id="{45BDF0D0-B1BD-C34F-B09C-751B80C766CF}"/>
                </a:ext>
              </a:extLst>
            </p:cNvPr>
            <p:cNvSpPr txBox="1"/>
            <p:nvPr/>
          </p:nvSpPr>
          <p:spPr>
            <a:xfrm>
              <a:off x="7422356" y="2127805"/>
              <a:ext cx="731045" cy="531361"/>
            </a:xfrm>
            <a:prstGeom prst="rect">
              <a:avLst/>
            </a:prstGeom>
            <a:noFill/>
          </p:spPr>
          <p:txBody>
            <a:bodyPr wrap="square" rtlCol="0">
              <a:spAutoFit/>
            </a:bodyPr>
            <a:lstStyle/>
            <a:p>
              <a:r>
                <a:rPr lang="en-US" altLang="zh-CN" dirty="0"/>
                <a:t>10</a:t>
              </a:r>
              <a:endParaRPr lang="zh-CN" altLang="en-US" dirty="0"/>
            </a:p>
          </p:txBody>
        </p:sp>
        <p:sp>
          <p:nvSpPr>
            <p:cNvPr id="54" name="TextBox 53">
              <a:extLst>
                <a:ext uri="{FF2B5EF4-FFF2-40B4-BE49-F238E27FC236}">
                  <a16:creationId xmlns:a16="http://schemas.microsoft.com/office/drawing/2014/main" id="{1A85DBD6-E587-F54C-8D27-464310F4A0E2}"/>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55" name="TextBox 54">
              <a:extLst>
                <a:ext uri="{FF2B5EF4-FFF2-40B4-BE49-F238E27FC236}">
                  <a16:creationId xmlns:a16="http://schemas.microsoft.com/office/drawing/2014/main" id="{94644513-6BE2-E845-B5DE-00DE8E7ABF08}"/>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56" name="TextBox 55">
              <a:extLst>
                <a:ext uri="{FF2B5EF4-FFF2-40B4-BE49-F238E27FC236}">
                  <a16:creationId xmlns:a16="http://schemas.microsoft.com/office/drawing/2014/main" id="{ED22E753-B0C9-C94A-AAC8-6501517088AA}"/>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57" name="TextBox 56">
              <a:extLst>
                <a:ext uri="{FF2B5EF4-FFF2-40B4-BE49-F238E27FC236}">
                  <a16:creationId xmlns:a16="http://schemas.microsoft.com/office/drawing/2014/main" id="{7145B44F-2F63-FE43-9B06-60F620D4E4A1}"/>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58" name="TextBox 57">
              <a:extLst>
                <a:ext uri="{FF2B5EF4-FFF2-40B4-BE49-F238E27FC236}">
                  <a16:creationId xmlns:a16="http://schemas.microsoft.com/office/drawing/2014/main" id="{7F4BB1A4-D1FA-E84E-B0BA-13EE1D78BDD1}"/>
                </a:ext>
              </a:extLst>
            </p:cNvPr>
            <p:cNvSpPr txBox="1"/>
            <p:nvPr/>
          </p:nvSpPr>
          <p:spPr>
            <a:xfrm>
              <a:off x="3129741" y="4942886"/>
              <a:ext cx="665973" cy="531361"/>
            </a:xfrm>
            <a:prstGeom prst="rect">
              <a:avLst/>
            </a:prstGeom>
            <a:noFill/>
          </p:spPr>
          <p:txBody>
            <a:bodyPr wrap="square" rtlCol="0">
              <a:spAutoFit/>
            </a:bodyPr>
            <a:lstStyle/>
            <a:p>
              <a:r>
                <a:rPr lang="en-US" altLang="zh-CN" dirty="0"/>
                <a:t>11</a:t>
              </a:r>
              <a:endParaRPr lang="zh-CN" altLang="en-US" dirty="0"/>
            </a:p>
          </p:txBody>
        </p:sp>
        <p:sp>
          <p:nvSpPr>
            <p:cNvPr id="59" name="TextBox 58">
              <a:extLst>
                <a:ext uri="{FF2B5EF4-FFF2-40B4-BE49-F238E27FC236}">
                  <a16:creationId xmlns:a16="http://schemas.microsoft.com/office/drawing/2014/main" id="{7B2B1F35-03F5-A844-89D8-EC29915E3FC0}"/>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60" name="TextBox 59">
              <a:extLst>
                <a:ext uri="{FF2B5EF4-FFF2-40B4-BE49-F238E27FC236}">
                  <a16:creationId xmlns:a16="http://schemas.microsoft.com/office/drawing/2014/main" id="{1361D5D5-68AC-4A46-8D5F-88EAD533DAA3}"/>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61" name="TextBox 60">
              <a:extLst>
                <a:ext uri="{FF2B5EF4-FFF2-40B4-BE49-F238E27FC236}">
                  <a16:creationId xmlns:a16="http://schemas.microsoft.com/office/drawing/2014/main" id="{8D99B066-156F-4346-B05F-69028ECF9822}"/>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62" name="TextBox 61">
              <a:extLst>
                <a:ext uri="{FF2B5EF4-FFF2-40B4-BE49-F238E27FC236}">
                  <a16:creationId xmlns:a16="http://schemas.microsoft.com/office/drawing/2014/main" id="{8AE8B9B0-CFC4-904E-B911-23A448685BF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cxnSp>
          <p:nvCxnSpPr>
            <p:cNvPr id="63" name="Straight Connector 62">
              <a:extLst>
                <a:ext uri="{FF2B5EF4-FFF2-40B4-BE49-F238E27FC236}">
                  <a16:creationId xmlns:a16="http://schemas.microsoft.com/office/drawing/2014/main" id="{AEE5486E-03D0-C249-A85A-BEB5F8CD9405}"/>
                </a:ext>
              </a:extLst>
            </p:cNvPr>
            <p:cNvCxnSpPr/>
            <p:nvPr/>
          </p:nvCxnSpPr>
          <p:spPr>
            <a:xfrm>
              <a:off x="2093108" y="4439168"/>
              <a:ext cx="1376386" cy="1413911"/>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65" name="TextBox 64">
            <a:extLst>
              <a:ext uri="{FF2B5EF4-FFF2-40B4-BE49-F238E27FC236}">
                <a16:creationId xmlns:a16="http://schemas.microsoft.com/office/drawing/2014/main" id="{B8A36790-C484-024F-BCD4-98927E204842}"/>
              </a:ext>
            </a:extLst>
          </p:cNvPr>
          <p:cNvSpPr txBox="1"/>
          <p:nvPr/>
        </p:nvSpPr>
        <p:spPr>
          <a:xfrm>
            <a:off x="6290935" y="5168455"/>
            <a:ext cx="2703862" cy="830997"/>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MST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(from Prim)</a:t>
            </a:r>
          </a:p>
        </p:txBody>
      </p:sp>
      <p:sp>
        <p:nvSpPr>
          <p:cNvPr id="66" name="TextBox 65">
            <a:extLst>
              <a:ext uri="{FF2B5EF4-FFF2-40B4-BE49-F238E27FC236}">
                <a16:creationId xmlns:a16="http://schemas.microsoft.com/office/drawing/2014/main" id="{58EE351D-3B69-5849-8009-A2E737D8490A}"/>
              </a:ext>
            </a:extLst>
          </p:cNvPr>
          <p:cNvSpPr txBox="1"/>
          <p:nvPr/>
        </p:nvSpPr>
        <p:spPr>
          <a:xfrm>
            <a:off x="979708" y="5246613"/>
            <a:ext cx="2703862"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Shortest Path</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(from Dijkstra)</a:t>
            </a:r>
          </a:p>
        </p:txBody>
      </p:sp>
    </p:spTree>
    <p:extLst>
      <p:ext uri="{BB962C8B-B14F-4D97-AF65-F5344CB8AC3E}">
        <p14:creationId xmlns:p14="http://schemas.microsoft.com/office/powerpoint/2010/main" val="143519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5F6A7-EA31-4178-884C-D3EDF0327FAE}"/>
              </a:ext>
            </a:extLst>
          </p:cNvPr>
          <p:cNvSpPr>
            <a:spLocks noGrp="1"/>
          </p:cNvSpPr>
          <p:nvPr>
            <p:ph idx="1"/>
          </p:nvPr>
        </p:nvSpPr>
        <p:spPr>
          <a:xfrm>
            <a:off x="683455" y="1180824"/>
            <a:ext cx="10978662" cy="780323"/>
          </a:xfrm>
        </p:spPr>
        <p:txBody>
          <a:bodyPr>
            <a:noAutofit/>
          </a:bodyPr>
          <a:lstStyle/>
          <a:p>
            <a:pPr marL="0" indent="0">
              <a:buNone/>
            </a:pPr>
            <a:r>
              <a:rPr lang="en-US" altLang="zh-CN" dirty="0">
                <a:latin typeface="Calibri" panose="020F0502020204030204" pitchFamily="34" charset="0"/>
              </a:rPr>
              <a:t>Note: </a:t>
            </a:r>
            <a:br>
              <a:rPr lang="en-US" altLang="zh-CN" dirty="0">
                <a:latin typeface="Calibri" panose="020F0502020204030204" pitchFamily="34" charset="0"/>
              </a:rPr>
            </a:br>
            <a:r>
              <a:rPr lang="en-US" altLang="zh-CN" dirty="0">
                <a:latin typeface="Calibri" panose="020F0502020204030204" pitchFamily="34" charset="0"/>
              </a:rPr>
              <a:t>Although the algorithms are very similar they output two different trees!</a:t>
            </a:r>
          </a:p>
          <a:p>
            <a:pPr marL="0" indent="0">
              <a:buNone/>
            </a:pPr>
            <a:endParaRPr lang="zh-CN" altLang="en-US" dirty="0"/>
          </a:p>
        </p:txBody>
      </p:sp>
      <p:sp>
        <p:nvSpPr>
          <p:cNvPr id="5" name="Title 1">
            <a:extLst>
              <a:ext uri="{FF2B5EF4-FFF2-40B4-BE49-F238E27FC236}">
                <a16:creationId xmlns:a16="http://schemas.microsoft.com/office/drawing/2014/main" id="{AF2254F2-CEEA-6147-9D12-97BA8073DEED}"/>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Content Placeholder 2">
            <a:extLst>
              <a:ext uri="{FF2B5EF4-FFF2-40B4-BE49-F238E27FC236}">
                <a16:creationId xmlns:a16="http://schemas.microsoft.com/office/drawing/2014/main" id="{FD3852B7-E393-FE47-9ACF-F7F4CE610635}"/>
              </a:ext>
            </a:extLst>
          </p:cNvPr>
          <p:cNvSpPr txBox="1">
            <a:spLocks/>
          </p:cNvSpPr>
          <p:nvPr/>
        </p:nvSpPr>
        <p:spPr>
          <a:xfrm>
            <a:off x="683455" y="2337945"/>
            <a:ext cx="11274083" cy="3816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u="sng" dirty="0">
                <a:solidFill>
                  <a:srgbClr val="002060"/>
                </a:solidFill>
                <a:latin typeface="Calibri" panose="020F0502020204030204" pitchFamily="34" charset="0"/>
              </a:rPr>
              <a:t>MST: </a:t>
            </a:r>
            <a:r>
              <a:rPr lang="en-US" altLang="zh-CN" dirty="0">
                <a:solidFill>
                  <a:srgbClr val="002060"/>
                </a:solidFill>
                <a:latin typeface="Calibri" panose="020F0502020204030204" pitchFamily="34" charset="0"/>
              </a:rPr>
              <a:t/>
            </a:r>
            <a:br>
              <a:rPr lang="en-US" altLang="zh-CN" dirty="0">
                <a:solidFill>
                  <a:srgbClr val="002060"/>
                </a:solidFill>
                <a:latin typeface="Calibri" panose="020F0502020204030204" pitchFamily="34" charset="0"/>
              </a:rPr>
            </a:br>
            <a:r>
              <a:rPr lang="en-US" altLang="zh-CN" dirty="0">
                <a:solidFill>
                  <a:srgbClr val="002060"/>
                </a:solidFill>
                <a:latin typeface="Calibri" panose="020F0502020204030204" pitchFamily="34" charset="0"/>
              </a:rPr>
              <a:t>If the edges are all distinct,  the MST is unique. </a:t>
            </a:r>
            <a:br>
              <a:rPr lang="en-US" altLang="zh-CN" dirty="0">
                <a:solidFill>
                  <a:srgbClr val="002060"/>
                </a:solidFill>
                <a:latin typeface="Calibri" panose="020F0502020204030204" pitchFamily="34" charset="0"/>
              </a:rPr>
            </a:br>
            <a:r>
              <a:rPr lang="en-US" altLang="zh-CN" dirty="0">
                <a:solidFill>
                  <a:srgbClr val="002060"/>
                </a:solidFill>
                <a:latin typeface="Calibri" panose="020F0502020204030204" pitchFamily="34" charset="0"/>
              </a:rPr>
              <a:t>=&gt; Prim’s algorithm outputs the same (MST) Tree, </a:t>
            </a:r>
            <a:br>
              <a:rPr lang="en-US" altLang="zh-CN" dirty="0">
                <a:solidFill>
                  <a:srgbClr val="002060"/>
                </a:solidFill>
                <a:latin typeface="Calibri" panose="020F0502020204030204" pitchFamily="34" charset="0"/>
              </a:rPr>
            </a:br>
            <a:r>
              <a:rPr lang="en-US" altLang="zh-CN" dirty="0">
                <a:solidFill>
                  <a:srgbClr val="002060"/>
                </a:solidFill>
                <a:latin typeface="Calibri" panose="020F0502020204030204" pitchFamily="34" charset="0"/>
              </a:rPr>
              <a:t>      </a:t>
            </a:r>
            <a:r>
              <a:rPr lang="en-US" altLang="zh-CN" b="1" dirty="0">
                <a:solidFill>
                  <a:srgbClr val="002060"/>
                </a:solidFill>
                <a:latin typeface="Calibri" panose="020F0502020204030204" pitchFamily="34" charset="0"/>
              </a:rPr>
              <a:t>independent of the initial vertex.</a:t>
            </a:r>
          </a:p>
          <a:p>
            <a:pPr marL="0"/>
            <a:endParaRPr lang="en-US" altLang="zh-CN" b="1" dirty="0">
              <a:latin typeface="Calibri" panose="020F0502020204030204" pitchFamily="34" charset="0"/>
            </a:endParaRPr>
          </a:p>
          <a:p>
            <a:pPr marL="0" indent="0">
              <a:buNone/>
            </a:pPr>
            <a:r>
              <a:rPr lang="en-US" altLang="zh-CN" b="1" u="sng" dirty="0">
                <a:solidFill>
                  <a:srgbClr val="C00000"/>
                </a:solidFill>
                <a:latin typeface="Calibri" panose="020F0502020204030204" pitchFamily="34" charset="0"/>
              </a:rPr>
              <a:t>Shortest Path:</a:t>
            </a:r>
            <a:r>
              <a:rPr lang="en-US" altLang="zh-CN" dirty="0">
                <a:solidFill>
                  <a:srgbClr val="C00000"/>
                </a:solidFill>
                <a:latin typeface="Calibri" panose="020F0502020204030204" pitchFamily="34" charset="0"/>
              </a:rPr>
              <a:t/>
            </a:r>
            <a:br>
              <a:rPr lang="en-US" altLang="zh-CN" dirty="0">
                <a:solidFill>
                  <a:srgbClr val="C00000"/>
                </a:solidFill>
                <a:latin typeface="Calibri" panose="020F0502020204030204" pitchFamily="34" charset="0"/>
              </a:rPr>
            </a:br>
            <a:r>
              <a:rPr lang="en-US" altLang="zh-CN" dirty="0">
                <a:solidFill>
                  <a:srgbClr val="C00000"/>
                </a:solidFill>
                <a:latin typeface="Calibri" panose="020F0502020204030204" pitchFamily="34" charset="0"/>
              </a:rPr>
              <a:t>The shortest path tree, is totally dependent upon its starting vertex since the tree paths are specifically the shortest paths from the starting vertex. </a:t>
            </a:r>
            <a:br>
              <a:rPr lang="en-US" altLang="zh-CN" dirty="0">
                <a:solidFill>
                  <a:srgbClr val="C00000"/>
                </a:solidFill>
                <a:latin typeface="Calibri" panose="020F0502020204030204" pitchFamily="34" charset="0"/>
              </a:rPr>
            </a:br>
            <a:r>
              <a:rPr lang="en-US" altLang="zh-CN" dirty="0">
                <a:solidFill>
                  <a:srgbClr val="C00000"/>
                </a:solidFill>
                <a:latin typeface="Calibri" panose="020F0502020204030204" pitchFamily="34" charset="0"/>
              </a:rPr>
              <a:t>So, Dijkstra’s algorithm can output a totally different tree for each starting vertex!</a:t>
            </a:r>
          </a:p>
          <a:p>
            <a:endParaRPr lang="zh-CN" altLang="en-US" dirty="0"/>
          </a:p>
        </p:txBody>
      </p:sp>
    </p:spTree>
    <p:extLst>
      <p:ext uri="{BB962C8B-B14F-4D97-AF65-F5344CB8AC3E}">
        <p14:creationId xmlns:p14="http://schemas.microsoft.com/office/powerpoint/2010/main" val="128736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19E27-DE31-42A4-87CE-369566648866}"/>
              </a:ext>
            </a:extLst>
          </p:cNvPr>
          <p:cNvSpPr>
            <a:spLocks noGrp="1"/>
          </p:cNvSpPr>
          <p:nvPr>
            <p:ph idx="1"/>
          </p:nvPr>
        </p:nvSpPr>
        <p:spPr>
          <a:xfrm>
            <a:off x="749392" y="1442664"/>
            <a:ext cx="10515600" cy="3888991"/>
          </a:xfrm>
        </p:spPr>
        <p:txBody>
          <a:bodyPr>
            <a:noAutofit/>
          </a:bodyPr>
          <a:lstStyle/>
          <a:p>
            <a:pPr marL="0"/>
            <a:r>
              <a:rPr lang="en-US" altLang="zh-CN" dirty="0">
                <a:latin typeface="Calibri" panose="020F0502020204030204" pitchFamily="34" charset="0"/>
              </a:rPr>
              <a:t>Suppose that </a:t>
            </a:r>
            <a:r>
              <a:rPr lang="en-US" altLang="zh-CN" b="1" dirty="0">
                <a:solidFill>
                  <a:srgbClr val="C00000"/>
                </a:solidFill>
                <a:latin typeface="Calibri" panose="020F0502020204030204" pitchFamily="34" charset="0"/>
              </a:rPr>
              <a:t>instead of using a heap </a:t>
            </a:r>
            <a:r>
              <a:rPr lang="en-US" altLang="zh-CN" dirty="0">
                <a:latin typeface="Calibri" panose="020F0502020204030204" pitchFamily="34" charset="0"/>
              </a:rPr>
              <a:t>to store the tentative vertex distances, Dijkstra’s algorithm </a:t>
            </a:r>
            <a:r>
              <a:rPr lang="en-US" altLang="zh-CN" b="1" dirty="0">
                <a:solidFill>
                  <a:srgbClr val="C00000"/>
                </a:solidFill>
                <a:latin typeface="Calibri" panose="020F0502020204030204" pitchFamily="34" charset="0"/>
              </a:rPr>
              <a:t>just kept an array</a:t>
            </a:r>
            <a:r>
              <a:rPr lang="en-US" altLang="zh-CN" dirty="0">
                <a:latin typeface="Calibri" panose="020F0502020204030204" pitchFamily="34" charset="0"/>
              </a:rPr>
              <a:t> in which it stored each vertex’s tentative distance.</a:t>
            </a:r>
          </a:p>
          <a:p>
            <a:pPr marL="0"/>
            <a:r>
              <a:rPr lang="en-US" altLang="zh-CN" dirty="0">
                <a:latin typeface="Calibri" panose="020F0502020204030204" pitchFamily="34" charset="0"/>
              </a:rPr>
              <a:t>It then finds the next vertex </a:t>
            </a:r>
            <a:r>
              <a:rPr lang="en-US" altLang="zh-CN" b="1" dirty="0">
                <a:solidFill>
                  <a:srgbClr val="C00000"/>
                </a:solidFill>
                <a:latin typeface="Calibri" panose="020F0502020204030204" pitchFamily="34" charset="0"/>
              </a:rPr>
              <a:t>by running through the entire array </a:t>
            </a:r>
            <a:r>
              <a:rPr lang="en-US" altLang="zh-CN" dirty="0">
                <a:latin typeface="Calibri" panose="020F0502020204030204" pitchFamily="34" charset="0"/>
              </a:rPr>
              <a:t>and choosing the vertex with lowest tentative distance</a:t>
            </a:r>
          </a:p>
          <a:p>
            <a:pPr marL="0"/>
            <a:r>
              <a:rPr lang="en-US" altLang="zh-CN" dirty="0">
                <a:latin typeface="Calibri" panose="020F0502020204030204" pitchFamily="34" charset="0"/>
              </a:rPr>
              <a:t>What would the algorithm’s running time be?</a:t>
            </a:r>
          </a:p>
          <a:p>
            <a:pPr marL="0"/>
            <a:r>
              <a:rPr lang="en-US" altLang="zh-CN" dirty="0">
                <a:latin typeface="Calibri" panose="020F0502020204030204" pitchFamily="34" charset="0"/>
              </a:rPr>
              <a:t>Is this better than our implementation for some graphs?</a:t>
            </a:r>
          </a:p>
        </p:txBody>
      </p:sp>
      <p:sp>
        <p:nvSpPr>
          <p:cNvPr id="4" name="Title 1">
            <a:extLst>
              <a:ext uri="{FF2B5EF4-FFF2-40B4-BE49-F238E27FC236}">
                <a16:creationId xmlns:a16="http://schemas.microsoft.com/office/drawing/2014/main" id="{E8AD19AF-AE0B-4A49-A7DC-BB50777AC49C}"/>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Problem 3</a:t>
            </a:r>
            <a:endParaRPr lang="zh-CN" altLang="en-US" dirty="0">
              <a:solidFill>
                <a:srgbClr val="7030A0"/>
              </a:solidFill>
            </a:endParaRPr>
          </a:p>
        </p:txBody>
      </p:sp>
    </p:spTree>
    <p:extLst>
      <p:ext uri="{BB962C8B-B14F-4D97-AF65-F5344CB8AC3E}">
        <p14:creationId xmlns:p14="http://schemas.microsoft.com/office/powerpoint/2010/main" val="2101717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57AA9-D70C-423B-8A9A-52525B18153C}"/>
              </a:ext>
            </a:extLst>
          </p:cNvPr>
          <p:cNvSpPr>
            <a:spLocks noGrp="1"/>
          </p:cNvSpPr>
          <p:nvPr>
            <p:ph idx="1"/>
          </p:nvPr>
        </p:nvSpPr>
        <p:spPr>
          <a:xfrm>
            <a:off x="411767" y="1116449"/>
            <a:ext cx="10515600" cy="652429"/>
          </a:xfrm>
        </p:spPr>
        <p:txBody>
          <a:bodyPr>
            <a:noAutofit/>
          </a:bodyPr>
          <a:lstStyle/>
          <a:p>
            <a:pPr marL="0" indent="0">
              <a:buNone/>
            </a:pPr>
            <a:r>
              <a:rPr lang="en-US" altLang="zh-CN" sz="2400" dirty="0">
                <a:solidFill>
                  <a:srgbClr val="C00000"/>
                </a:solidFill>
                <a:latin typeface="Calibri" panose="020F0502020204030204" pitchFamily="34" charset="0"/>
              </a:rPr>
              <a:t>Let n be the number of vertices and </a:t>
            </a:r>
            <a:r>
              <a:rPr lang="en-US" altLang="zh-CN" sz="2400">
                <a:solidFill>
                  <a:srgbClr val="C00000"/>
                </a:solidFill>
                <a:latin typeface="Calibri" panose="020F0502020204030204" pitchFamily="34" charset="0"/>
              </a:rPr>
              <a:t>m the number </a:t>
            </a:r>
            <a:r>
              <a:rPr lang="en-US" altLang="zh-CN" sz="2400" dirty="0">
                <a:solidFill>
                  <a:srgbClr val="C00000"/>
                </a:solidFill>
                <a:latin typeface="Calibri" panose="020F0502020204030204" pitchFamily="34" charset="0"/>
              </a:rPr>
              <a:t>of edges.</a:t>
            </a:r>
          </a:p>
        </p:txBody>
      </p:sp>
      <p:sp>
        <p:nvSpPr>
          <p:cNvPr id="7" name="Title 1">
            <a:extLst>
              <a:ext uri="{FF2B5EF4-FFF2-40B4-BE49-F238E27FC236}">
                <a16:creationId xmlns:a16="http://schemas.microsoft.com/office/drawing/2014/main" id="{3896859B-4793-A049-BA22-16C30767847B}"/>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EB4CC64-A65E-974F-9A20-EE9D8CB53A79}"/>
                  </a:ext>
                </a:extLst>
              </p:cNvPr>
              <p:cNvSpPr txBox="1">
                <a:spLocks/>
              </p:cNvSpPr>
              <p:nvPr/>
            </p:nvSpPr>
            <p:spPr>
              <a:xfrm>
                <a:off x="411766" y="1697256"/>
                <a:ext cx="11306621" cy="1815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CN" sz="2400" dirty="0">
                    <a:solidFill>
                      <a:srgbClr val="002060"/>
                    </a:solidFill>
                    <a:latin typeface="Calibri" panose="020F0502020204030204" pitchFamily="34" charset="0"/>
                  </a:rPr>
                  <a:t>At each step, algorithm uses </a:t>
                </a:r>
                <a14:m>
                  <m:oMath xmlns:m="http://schemas.openxmlformats.org/officeDocument/2006/math">
                    <m:r>
                      <a:rPr lang="en-US" altLang="zh-CN" sz="2400" i="1" dirty="0" smtClean="0">
                        <a:solidFill>
                          <a:srgbClr val="002060"/>
                        </a:solidFill>
                        <a:latin typeface="Cambria Math" panose="02040503050406030204" pitchFamily="18" charset="0"/>
                      </a:rPr>
                      <m:t>𝑂</m:t>
                    </m:r>
                    <m:r>
                      <a:rPr lang="en-US" altLang="zh-CN" sz="2400" i="1" dirty="0" smtClean="0">
                        <a:solidFill>
                          <a:srgbClr val="002060"/>
                        </a:solidFill>
                        <a:latin typeface="Cambria Math" panose="02040503050406030204" pitchFamily="18" charset="0"/>
                      </a:rPr>
                      <m:t>(</m:t>
                    </m:r>
                    <m:r>
                      <a:rPr lang="en-US" altLang="zh-CN" sz="2400" i="1" dirty="0" smtClean="0">
                        <a:solidFill>
                          <a:srgbClr val="002060"/>
                        </a:solidFill>
                        <a:latin typeface="Cambria Math" panose="02040503050406030204" pitchFamily="18" charset="0"/>
                      </a:rPr>
                      <m:t>𝑛</m:t>
                    </m:r>
                    <m:r>
                      <a:rPr lang="en-US" altLang="zh-CN" sz="2400" i="1" dirty="0" smtClean="0">
                        <a:solidFill>
                          <a:srgbClr val="002060"/>
                        </a:solidFill>
                        <a:latin typeface="Cambria Math" panose="02040503050406030204" pitchFamily="18" charset="0"/>
                      </a:rPr>
                      <m:t>)</m:t>
                    </m:r>
                  </m:oMath>
                </a14:m>
                <a:r>
                  <a:rPr lang="en-US" altLang="zh-CN" sz="2400" dirty="0">
                    <a:solidFill>
                      <a:srgbClr val="002060"/>
                    </a:solidFill>
                    <a:latin typeface="Calibri" panose="020F0502020204030204" pitchFamily="34" charset="0"/>
                  </a:rPr>
                  <a:t> time to scan through all of the remaining vertices. </a:t>
                </a:r>
                <a:br>
                  <a:rPr lang="en-US" altLang="zh-CN" sz="2400" dirty="0">
                    <a:solidFill>
                      <a:srgbClr val="002060"/>
                    </a:solidFill>
                    <a:latin typeface="Calibri" panose="020F0502020204030204" pitchFamily="34" charset="0"/>
                  </a:rPr>
                </a:br>
                <a:r>
                  <a:rPr lang="en-US" altLang="zh-CN" sz="2400" dirty="0">
                    <a:solidFill>
                      <a:srgbClr val="002060"/>
                    </a:solidFill>
                    <a:latin typeface="Calibri" panose="020F0502020204030204" pitchFamily="34" charset="0"/>
                  </a:rPr>
                  <a:t>    It also uses </a:t>
                </a:r>
                <a14:m>
                  <m:oMath xmlns:m="http://schemas.openxmlformats.org/officeDocument/2006/math">
                    <m:r>
                      <a:rPr lang="en-US" altLang="zh-CN" sz="2400" i="1" dirty="0" smtClean="0">
                        <a:solidFill>
                          <a:srgbClr val="002060"/>
                        </a:solidFill>
                        <a:latin typeface="Cambria Math" panose="02040503050406030204" pitchFamily="18" charset="0"/>
                      </a:rPr>
                      <m:t>𝑂</m:t>
                    </m:r>
                    <m:r>
                      <a:rPr lang="en-US" altLang="zh-CN" sz="2400" i="1" dirty="0" smtClean="0">
                        <a:solidFill>
                          <a:srgbClr val="002060"/>
                        </a:solidFill>
                        <a:latin typeface="Cambria Math" panose="02040503050406030204" pitchFamily="18" charset="0"/>
                      </a:rPr>
                      <m:t>(</m:t>
                    </m:r>
                    <m:r>
                      <a:rPr lang="en-US" altLang="zh-CN" sz="2400" i="1" dirty="0" smtClean="0">
                        <a:solidFill>
                          <a:srgbClr val="002060"/>
                        </a:solidFill>
                        <a:latin typeface="Cambria Math" panose="02040503050406030204" pitchFamily="18" charset="0"/>
                      </a:rPr>
                      <m:t>𝑚</m:t>
                    </m:r>
                    <m:r>
                      <a:rPr lang="en-US" altLang="zh-CN" sz="2400" i="1" dirty="0" smtClean="0">
                        <a:solidFill>
                          <a:srgbClr val="002060"/>
                        </a:solidFill>
                        <a:latin typeface="Cambria Math" panose="02040503050406030204" pitchFamily="18" charset="0"/>
                      </a:rPr>
                      <m:t>) </m:t>
                    </m:r>
                  </m:oMath>
                </a14:m>
                <a:r>
                  <a:rPr lang="en-US" altLang="zh-CN" sz="2400" dirty="0">
                    <a:solidFill>
                      <a:srgbClr val="002060"/>
                    </a:solidFill>
                    <a:latin typeface="Calibri" panose="020F0502020204030204" pitchFamily="34" charset="0"/>
                  </a:rPr>
                  <a:t>time to update the tentative distances </a:t>
                </a:r>
                <a:br>
                  <a:rPr lang="en-US" altLang="zh-CN" sz="2400" dirty="0">
                    <a:solidFill>
                      <a:srgbClr val="002060"/>
                    </a:solidFill>
                    <a:latin typeface="Calibri" panose="020F0502020204030204" pitchFamily="34" charset="0"/>
                  </a:rPr>
                </a:br>
                <a:r>
                  <a:rPr lang="en-US" altLang="zh-CN" sz="2400" dirty="0">
                    <a:solidFill>
                      <a:srgbClr val="002060"/>
                    </a:solidFill>
                    <a:latin typeface="Calibri" panose="020F0502020204030204" pitchFamily="34" charset="0"/>
                  </a:rPr>
                  <a:t>    (since the cost of one update is </a:t>
                </a:r>
                <a14:m>
                  <m:oMath xmlns:m="http://schemas.openxmlformats.org/officeDocument/2006/math">
                    <m:r>
                      <a:rPr lang="en-US" altLang="zh-CN" sz="2400" i="1" dirty="0" smtClean="0">
                        <a:solidFill>
                          <a:srgbClr val="002060"/>
                        </a:solidFill>
                        <a:latin typeface="Cambria Math" panose="02040503050406030204" pitchFamily="18" charset="0"/>
                      </a:rPr>
                      <m:t>𝑂</m:t>
                    </m:r>
                    <m:r>
                      <a:rPr lang="en-US" altLang="zh-CN" sz="2400" i="1" dirty="0" smtClean="0">
                        <a:solidFill>
                          <a:srgbClr val="002060"/>
                        </a:solidFill>
                        <a:latin typeface="Cambria Math" panose="02040503050406030204" pitchFamily="18" charset="0"/>
                      </a:rPr>
                      <m:t>(1)</m:t>
                    </m:r>
                  </m:oMath>
                </a14:m>
                <a:r>
                  <a:rPr lang="en-US" altLang="zh-CN" sz="2400" dirty="0">
                    <a:solidFill>
                      <a:srgbClr val="002060"/>
                    </a:solidFill>
                    <a:latin typeface="Calibri" panose="020F0502020204030204" pitchFamily="34" charset="0"/>
                  </a:rPr>
                  <a:t> in changing an array value, </a:t>
                </a:r>
                <a:br>
                  <a:rPr lang="en-US" altLang="zh-CN" sz="2400" dirty="0">
                    <a:solidFill>
                      <a:srgbClr val="002060"/>
                    </a:solidFill>
                    <a:latin typeface="Calibri" panose="020F0502020204030204" pitchFamily="34" charset="0"/>
                  </a:rPr>
                </a:br>
                <a:r>
                  <a:rPr lang="en-US" altLang="zh-CN" sz="2400" dirty="0">
                    <a:solidFill>
                      <a:srgbClr val="002060"/>
                    </a:solidFill>
                    <a:latin typeface="Calibri" panose="020F0502020204030204" pitchFamily="34" charset="0"/>
                  </a:rPr>
                  <a:t>     rather than </a:t>
                </a:r>
                <a14:m>
                  <m:oMath xmlns:m="http://schemas.openxmlformats.org/officeDocument/2006/math">
                    <m:r>
                      <a:rPr lang="en-US" altLang="zh-CN" sz="2400" i="1" dirty="0" smtClean="0">
                        <a:solidFill>
                          <a:srgbClr val="002060"/>
                        </a:solidFill>
                        <a:latin typeface="Cambria Math" panose="02040503050406030204" pitchFamily="18" charset="0"/>
                      </a:rPr>
                      <m:t>𝑂</m:t>
                    </m:r>
                    <m:r>
                      <a:rPr lang="en-US" altLang="zh-CN" sz="2400" i="1" dirty="0" smtClean="0">
                        <a:solidFill>
                          <a:srgbClr val="002060"/>
                        </a:solidFill>
                        <a:latin typeface="Cambria Math" panose="02040503050406030204" pitchFamily="18" charset="0"/>
                      </a:rPr>
                      <m:t>(</m:t>
                    </m:r>
                    <m:r>
                      <m:rPr>
                        <m:sty m:val="p"/>
                      </m:rPr>
                      <a:rPr lang="en-US" altLang="zh-CN" sz="2400" i="1" dirty="0" smtClean="0">
                        <a:solidFill>
                          <a:srgbClr val="002060"/>
                        </a:solidFill>
                        <a:latin typeface="Cambria Math" panose="02040503050406030204" pitchFamily="18" charset="0"/>
                      </a:rPr>
                      <m:t>log</m:t>
                    </m:r>
                    <m:r>
                      <a:rPr lang="en-US" altLang="zh-CN" sz="2400" i="1" dirty="0" smtClean="0">
                        <a:solidFill>
                          <a:srgbClr val="002060"/>
                        </a:solidFill>
                        <a:latin typeface="Cambria Math" panose="02040503050406030204" pitchFamily="18" charset="0"/>
                      </a:rPr>
                      <m:t>⁡</m:t>
                    </m:r>
                    <m:r>
                      <a:rPr lang="en-US" altLang="zh-CN" sz="2400" i="1" dirty="0" smtClean="0">
                        <a:solidFill>
                          <a:srgbClr val="002060"/>
                        </a:solidFill>
                        <a:latin typeface="Cambria Math" panose="02040503050406030204" pitchFamily="18" charset="0"/>
                      </a:rPr>
                      <m:t>𝑛</m:t>
                    </m:r>
                    <m:r>
                      <a:rPr lang="en-US" altLang="zh-CN" sz="2400" i="1" dirty="0" smtClean="0">
                        <a:solidFill>
                          <a:srgbClr val="002060"/>
                        </a:solidFill>
                        <a:latin typeface="Cambria Math" panose="02040503050406030204" pitchFamily="18" charset="0"/>
                      </a:rPr>
                      <m:t>) </m:t>
                    </m:r>
                  </m:oMath>
                </a14:m>
                <a:r>
                  <a:rPr lang="en-US" altLang="zh-CN" sz="2400" dirty="0">
                    <a:solidFill>
                      <a:srgbClr val="002060"/>
                    </a:solidFill>
                    <a:latin typeface="Calibri" panose="020F0502020204030204" pitchFamily="34" charset="0"/>
                  </a:rPr>
                  <a:t>for a decrease key).</a:t>
                </a:r>
              </a:p>
              <a:p>
                <a:pPr marL="0"/>
                <a:r>
                  <a:rPr lang="en-US" altLang="zh-CN" sz="2400" dirty="0">
                    <a:solidFill>
                      <a:srgbClr val="002060"/>
                    </a:solidFill>
                    <a:latin typeface="Calibri" panose="020F0502020204030204" pitchFamily="34" charset="0"/>
                  </a:rPr>
                  <a:t>=&gt; The algorithm will use </a:t>
                </a:r>
                <a14:m>
                  <m:oMath xmlns:m="http://schemas.openxmlformats.org/officeDocument/2006/math">
                    <m:r>
                      <a:rPr lang="en-US" altLang="zh-CN" sz="2400" i="1" dirty="0">
                        <a:solidFill>
                          <a:srgbClr val="002060"/>
                        </a:solidFill>
                        <a:latin typeface="Cambria Math" panose="02040503050406030204" pitchFamily="18" charset="0"/>
                      </a:rPr>
                      <m:t>𝑂</m:t>
                    </m:r>
                    <m:r>
                      <a:rPr lang="en-US" altLang="zh-CN" sz="2400" i="1" dirty="0">
                        <a:solidFill>
                          <a:srgbClr val="002060"/>
                        </a:solidFill>
                        <a:latin typeface="Cambria Math" panose="02040503050406030204" pitchFamily="18" charset="0"/>
                      </a:rPr>
                      <m:t>(</m:t>
                    </m:r>
                    <m:sSup>
                      <m:sSupPr>
                        <m:ctrlPr>
                          <a:rPr lang="en-US" altLang="zh-CN" sz="2400" i="1" dirty="0">
                            <a:solidFill>
                              <a:srgbClr val="002060"/>
                            </a:solidFill>
                            <a:latin typeface="Cambria Math" panose="02040503050406030204" pitchFamily="18" charset="0"/>
                          </a:rPr>
                        </m:ctrlPr>
                      </m:sSupPr>
                      <m:e>
                        <m:r>
                          <a:rPr lang="en-US" altLang="zh-CN" sz="2400" i="1" dirty="0">
                            <a:solidFill>
                              <a:srgbClr val="002060"/>
                            </a:solidFill>
                            <a:latin typeface="Cambria Math" panose="02040503050406030204" pitchFamily="18" charset="0"/>
                          </a:rPr>
                          <m:t>𝑛</m:t>
                        </m:r>
                      </m:e>
                      <m:sup>
                        <m:r>
                          <a:rPr lang="en-US" altLang="zh-CN" sz="2400" i="1" dirty="0">
                            <a:solidFill>
                              <a:srgbClr val="002060"/>
                            </a:solidFill>
                            <a:latin typeface="Cambria Math" panose="02040503050406030204" pitchFamily="18" charset="0"/>
                          </a:rPr>
                          <m:t>2</m:t>
                        </m:r>
                      </m:sup>
                    </m:sSup>
                    <m:r>
                      <a:rPr lang="en-US" altLang="zh-CN" sz="2400" i="1" dirty="0">
                        <a:solidFill>
                          <a:srgbClr val="002060"/>
                        </a:solidFill>
                        <a:latin typeface="Cambria Math" panose="02040503050406030204" pitchFamily="18" charset="0"/>
                      </a:rPr>
                      <m:t>) </m:t>
                    </m:r>
                  </m:oMath>
                </a14:m>
                <a:r>
                  <a:rPr lang="en-US" altLang="zh-CN" sz="2400" dirty="0">
                    <a:solidFill>
                      <a:srgbClr val="002060"/>
                    </a:solidFill>
                    <a:latin typeface="Calibri" panose="020F0502020204030204" pitchFamily="34" charset="0"/>
                  </a:rPr>
                  <a:t>time (independent of m):</a:t>
                </a:r>
              </a:p>
            </p:txBody>
          </p:sp>
        </mc:Choice>
        <mc:Fallback xmlns="">
          <p:sp>
            <p:nvSpPr>
              <p:cNvPr id="8" name="Content Placeholder 2">
                <a:extLst>
                  <a:ext uri="{FF2B5EF4-FFF2-40B4-BE49-F238E27FC236}">
                    <a16:creationId xmlns:a16="http://schemas.microsoft.com/office/drawing/2014/main" id="{8EB4CC64-A65E-974F-9A20-EE9D8CB53A79}"/>
                  </a:ext>
                </a:extLst>
              </p:cNvPr>
              <p:cNvSpPr txBox="1">
                <a:spLocks noRot="1" noChangeAspect="1" noMove="1" noResize="1" noEditPoints="1" noAdjustHandles="1" noChangeArrowheads="1" noChangeShapeType="1" noTextEdit="1"/>
              </p:cNvSpPr>
              <p:nvPr/>
            </p:nvSpPr>
            <p:spPr>
              <a:xfrm>
                <a:off x="411766" y="1697256"/>
                <a:ext cx="11306621" cy="1815726"/>
              </a:xfrm>
              <a:prstGeom prst="rect">
                <a:avLst/>
              </a:prstGeom>
              <a:blipFill>
                <a:blip r:embed="rId2"/>
                <a:stretch>
                  <a:fillRect l="-673" t="-4167" b="-90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D865D584-02EA-A640-B7C5-E2EA05A4822F}"/>
                  </a:ext>
                </a:extLst>
              </p:cNvPr>
              <p:cNvSpPr txBox="1">
                <a:spLocks/>
              </p:cNvSpPr>
              <p:nvPr/>
            </p:nvSpPr>
            <p:spPr>
              <a:xfrm>
                <a:off x="411767" y="3897569"/>
                <a:ext cx="10515600" cy="836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C00000"/>
                    </a:solidFill>
                    <a:latin typeface="Calibri" panose="020F0502020204030204" pitchFamily="34" charset="0"/>
                  </a:rPr>
                  <a:t>This is “better” than the </a:t>
                </a:r>
                <a14:m>
                  <m:oMath xmlns:m="http://schemas.openxmlformats.org/officeDocument/2006/math">
                    <m:r>
                      <a:rPr lang="en-US" altLang="zh-CN" sz="2400" i="1" dirty="0" smtClean="0">
                        <a:solidFill>
                          <a:srgbClr val="C00000"/>
                        </a:solidFill>
                        <a:latin typeface="Cambria Math" panose="02040503050406030204" pitchFamily="18" charset="0"/>
                      </a:rPr>
                      <m:t>𝑂</m:t>
                    </m:r>
                    <m:r>
                      <a:rPr lang="en-US" altLang="zh-CN" sz="2400" i="1" dirty="0" smtClean="0">
                        <a:solidFill>
                          <a:srgbClr val="C00000"/>
                        </a:solidFill>
                        <a:latin typeface="Cambria Math" panose="02040503050406030204" pitchFamily="18" charset="0"/>
                      </a:rPr>
                      <m:t>((</m:t>
                    </m:r>
                    <m:r>
                      <a:rPr lang="en-US" altLang="zh-CN" sz="2400" i="1" dirty="0" err="1">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𝑚</m:t>
                    </m:r>
                    <m:r>
                      <a:rPr lang="en-US" altLang="zh-CN" sz="2400" i="1" dirty="0">
                        <a:solidFill>
                          <a:srgbClr val="C00000"/>
                        </a:solidFill>
                        <a:latin typeface="Cambria Math" panose="02040503050406030204" pitchFamily="18" charset="0"/>
                      </a:rPr>
                      <m:t>)</m:t>
                    </m:r>
                    <m:r>
                      <m:rPr>
                        <m:sty m:val="p"/>
                      </m:rPr>
                      <a:rPr lang="en-US" altLang="zh-CN" sz="2400" i="1" dirty="0">
                        <a:solidFill>
                          <a:srgbClr val="C00000"/>
                        </a:solidFill>
                        <a:latin typeface="Cambria Math" panose="02040503050406030204" pitchFamily="18" charset="0"/>
                      </a:rPr>
                      <m:t>log</m:t>
                    </m:r>
                    <m:r>
                      <a:rPr lang="en-US" altLang="zh-CN" sz="2400" i="1" dirty="0">
                        <a:solidFill>
                          <a:srgbClr val="C00000"/>
                        </a:solidFill>
                        <a:latin typeface="Cambria Math" panose="02040503050406030204" pitchFamily="18" charset="0"/>
                      </a:rPr>
                      <m:t>⁡</m:t>
                    </m:r>
                    <m:r>
                      <a:rPr lang="en-US" altLang="zh-CN" sz="2400" i="1" dirty="0">
                        <a:solidFill>
                          <a:srgbClr val="C00000"/>
                        </a:solidFill>
                        <a:latin typeface="Cambria Math" panose="02040503050406030204" pitchFamily="18" charset="0"/>
                      </a:rPr>
                      <m:t>𝑛</m:t>
                    </m:r>
                    <m:r>
                      <a:rPr lang="en-US" altLang="zh-CN" sz="2400" i="1" dirty="0">
                        <a:solidFill>
                          <a:srgbClr val="C00000"/>
                        </a:solidFill>
                        <a:latin typeface="Cambria Math" panose="02040503050406030204" pitchFamily="18" charset="0"/>
                      </a:rPr>
                      <m:t>) </m:t>
                    </m:r>
                  </m:oMath>
                </a14:m>
                <a:r>
                  <a:rPr lang="en-US" altLang="zh-CN" sz="2400" dirty="0">
                    <a:solidFill>
                      <a:srgbClr val="C00000"/>
                    </a:solidFill>
                    <a:latin typeface="Calibri" panose="020F0502020204030204" pitchFamily="34" charset="0"/>
                  </a:rPr>
                  <a:t>implementation we learned in class if the graph has </a:t>
                </a:r>
                <a14:m>
                  <m:oMath xmlns:m="http://schemas.openxmlformats.org/officeDocument/2006/math">
                    <m:r>
                      <a:rPr lang="en-US" altLang="zh-CN" sz="2400" i="1" dirty="0" smtClean="0">
                        <a:solidFill>
                          <a:srgbClr val="C00000"/>
                        </a:solidFill>
                        <a:latin typeface="Cambria Math" panose="02040503050406030204" pitchFamily="18" charset="0"/>
                      </a:rPr>
                      <m:t>𝑚</m:t>
                    </m:r>
                    <m:r>
                      <a:rPr lang="en-US" altLang="zh-CN" sz="2400" i="1" dirty="0" smtClean="0">
                        <a:solidFill>
                          <a:srgbClr val="C00000"/>
                        </a:solidFill>
                        <a:latin typeface="Cambria Math" panose="02040503050406030204" pitchFamily="18" charset="0"/>
                      </a:rPr>
                      <m:t> = Ω </m:t>
                    </m:r>
                    <m:d>
                      <m:dPr>
                        <m:ctrlPr>
                          <a:rPr lang="en-US" altLang="zh-CN" sz="2400" i="1" dirty="0" smtClean="0">
                            <a:solidFill>
                              <a:srgbClr val="C00000"/>
                            </a:solidFill>
                            <a:latin typeface="Cambria Math" panose="02040503050406030204" pitchFamily="18" charset="0"/>
                          </a:rPr>
                        </m:ctrlPr>
                      </m:dPr>
                      <m:e>
                        <m:f>
                          <m:fPr>
                            <m:ctrlPr>
                              <a:rPr lang="en-US" altLang="zh-CN" sz="2400" i="1" dirty="0">
                                <a:solidFill>
                                  <a:srgbClr val="C00000"/>
                                </a:solidFill>
                                <a:latin typeface="Cambria Math" panose="02040503050406030204" pitchFamily="18" charset="0"/>
                              </a:rPr>
                            </m:ctrlPr>
                          </m:fPr>
                          <m:num>
                            <m:sSup>
                              <m:sSupPr>
                                <m:ctrlPr>
                                  <a:rPr lang="en-US" altLang="zh-CN" sz="2400" i="1" dirty="0">
                                    <a:solidFill>
                                      <a:srgbClr val="C00000"/>
                                    </a:solidFill>
                                    <a:latin typeface="Cambria Math" panose="02040503050406030204" pitchFamily="18" charset="0"/>
                                  </a:rPr>
                                </m:ctrlPr>
                              </m:sSupPr>
                              <m:e>
                                <m:r>
                                  <a:rPr lang="en-US" altLang="zh-CN" sz="2400" i="1" dirty="0">
                                    <a:solidFill>
                                      <a:srgbClr val="C00000"/>
                                    </a:solidFill>
                                    <a:latin typeface="Cambria Math" panose="02040503050406030204" pitchFamily="18" charset="0"/>
                                  </a:rPr>
                                  <m:t>𝑛</m:t>
                                </m:r>
                              </m:e>
                              <m:sup>
                                <m:r>
                                  <a:rPr lang="en-US" altLang="zh-CN" sz="2400" i="1" dirty="0">
                                    <a:solidFill>
                                      <a:srgbClr val="C00000"/>
                                    </a:solidFill>
                                    <a:latin typeface="Cambria Math" panose="02040503050406030204" pitchFamily="18" charset="0"/>
                                  </a:rPr>
                                  <m:t>2</m:t>
                                </m:r>
                              </m:sup>
                            </m:sSup>
                          </m:num>
                          <m:den>
                            <m:func>
                              <m:funcPr>
                                <m:ctrlPr>
                                  <a:rPr lang="en-US" altLang="zh-CN" sz="2400" i="1" dirty="0">
                                    <a:solidFill>
                                      <a:srgbClr val="C00000"/>
                                    </a:solidFill>
                                    <a:latin typeface="Cambria Math" panose="02040503050406030204" pitchFamily="18" charset="0"/>
                                  </a:rPr>
                                </m:ctrlPr>
                              </m:funcPr>
                              <m:fName>
                                <m:r>
                                  <m:rPr>
                                    <m:sty m:val="p"/>
                                  </m:rPr>
                                  <a:rPr lang="en-US" altLang="zh-CN" sz="2400" dirty="0">
                                    <a:solidFill>
                                      <a:srgbClr val="C00000"/>
                                    </a:solidFill>
                                    <a:latin typeface="Cambria Math" panose="02040503050406030204" pitchFamily="18" charset="0"/>
                                  </a:rPr>
                                  <m:t>log</m:t>
                                </m:r>
                              </m:fName>
                              <m:e>
                                <m:r>
                                  <a:rPr lang="en-US" altLang="zh-CN" sz="2400" i="1" dirty="0">
                                    <a:solidFill>
                                      <a:srgbClr val="C00000"/>
                                    </a:solidFill>
                                    <a:latin typeface="Cambria Math" panose="02040503050406030204" pitchFamily="18" charset="0"/>
                                  </a:rPr>
                                  <m:t>𝑛</m:t>
                                </m:r>
                              </m:e>
                            </m:func>
                          </m:den>
                        </m:f>
                      </m:e>
                    </m:d>
                    <m:r>
                      <a:rPr lang="en-US" altLang="zh-CN" sz="2400" b="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  </m:t>
                    </m:r>
                  </m:oMath>
                </a14:m>
                <a:r>
                  <a:rPr lang="en-US" altLang="zh-CN" sz="2400" dirty="0">
                    <a:solidFill>
                      <a:srgbClr val="C00000"/>
                    </a:solidFill>
                    <a:latin typeface="Calibri" panose="020F0502020204030204" pitchFamily="34" charset="0"/>
                  </a:rPr>
                  <a:t/>
                </a:r>
                <a:br>
                  <a:rPr lang="en-US" altLang="zh-CN" sz="2400" dirty="0">
                    <a:solidFill>
                      <a:srgbClr val="C00000"/>
                    </a:solidFill>
                    <a:latin typeface="Calibri" panose="020F0502020204030204" pitchFamily="34" charset="0"/>
                  </a:rPr>
                </a:br>
                <a:endParaRPr lang="en-US" altLang="zh-CN" sz="2400" dirty="0">
                  <a:solidFill>
                    <a:srgbClr val="C00000"/>
                  </a:solidFill>
                  <a:latin typeface="Calibri" panose="020F0502020204030204" pitchFamily="34" charset="0"/>
                </a:endParaRPr>
              </a:p>
            </p:txBody>
          </p:sp>
        </mc:Choice>
        <mc:Fallback>
          <p:sp>
            <p:nvSpPr>
              <p:cNvPr id="9" name="Content Placeholder 2">
                <a:extLst>
                  <a:ext uri="{FF2B5EF4-FFF2-40B4-BE49-F238E27FC236}">
                    <a16:creationId xmlns:a16="http://schemas.microsoft.com/office/drawing/2014/main" id="{D865D584-02EA-A640-B7C5-E2EA05A4822F}"/>
                  </a:ext>
                </a:extLst>
              </p:cNvPr>
              <p:cNvSpPr txBox="1">
                <a:spLocks noRot="1" noChangeAspect="1" noMove="1" noResize="1" noEditPoints="1" noAdjustHandles="1" noChangeArrowheads="1" noChangeShapeType="1" noTextEdit="1"/>
              </p:cNvSpPr>
              <p:nvPr/>
            </p:nvSpPr>
            <p:spPr>
              <a:xfrm>
                <a:off x="411767" y="3897569"/>
                <a:ext cx="10515600" cy="836272"/>
              </a:xfrm>
              <a:prstGeom prst="rect">
                <a:avLst/>
              </a:prstGeom>
              <a:blipFill>
                <a:blip r:embed="rId3"/>
                <a:stretch>
                  <a:fillRect l="-812" t="-10145" b="-202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13CA28C-F4B3-6D4F-AACF-B5811778D4CB}"/>
              </a:ext>
            </a:extLst>
          </p:cNvPr>
          <p:cNvSpPr txBox="1"/>
          <p:nvPr/>
        </p:nvSpPr>
        <p:spPr>
          <a:xfrm>
            <a:off x="576775" y="6079558"/>
            <a:ext cx="10350592" cy="646331"/>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Note: This is actually the “original” implementation of Dijkstra’s algorithm by Dijkstra. </a:t>
            </a:r>
            <a:br>
              <a:rPr lang="en-US" i="1"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The use of priority queues to save time came later.</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D865D584-02EA-A640-B7C5-E2EA05A4822F}"/>
                  </a:ext>
                </a:extLst>
              </p:cNvPr>
              <p:cNvSpPr txBox="1">
                <a:spLocks/>
              </p:cNvSpPr>
              <p:nvPr/>
            </p:nvSpPr>
            <p:spPr>
              <a:xfrm>
                <a:off x="411767" y="5010921"/>
                <a:ext cx="10515600" cy="791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C00000"/>
                    </a:solidFill>
                    <a:latin typeface="Calibri" panose="020F0502020204030204" pitchFamily="34" charset="0"/>
                  </a:rPr>
                  <a:t>For </a:t>
                </a:r>
                <a:r>
                  <a:rPr lang="en-US" altLang="zh-CN" sz="2400" dirty="0">
                    <a:solidFill>
                      <a:srgbClr val="C00000"/>
                    </a:solidFill>
                    <a:latin typeface="Calibri" panose="020F0502020204030204" pitchFamily="34" charset="0"/>
                  </a:rPr>
                  <a:t>example, if  </a:t>
                </a:r>
                <a14:m>
                  <m:oMath xmlns:m="http://schemas.openxmlformats.org/officeDocument/2006/math">
                    <m:r>
                      <a:rPr lang="en-US" altLang="zh-CN" sz="2400" i="1" dirty="0" smtClean="0">
                        <a:solidFill>
                          <a:srgbClr val="C00000"/>
                        </a:solidFill>
                        <a:latin typeface="Cambria Math" panose="02040503050406030204" pitchFamily="18" charset="0"/>
                      </a:rPr>
                      <m:t>𝑚</m:t>
                    </m:r>
                    <m:r>
                      <a:rPr lang="en-US" altLang="zh-CN" sz="2400" i="1" dirty="0" smtClean="0">
                        <a:solidFill>
                          <a:srgbClr val="C00000"/>
                        </a:solidFill>
                        <a:latin typeface="Cambria Math" panose="02040503050406030204" pitchFamily="18" charset="0"/>
                      </a:rPr>
                      <m:t> = </m:t>
                    </m:r>
                    <m:r>
                      <m:rPr>
                        <m:sty m:val="p"/>
                      </m:rPr>
                      <a:rPr lang="en-US" altLang="zh-CN" sz="2400" dirty="0">
                        <a:solidFill>
                          <a:srgbClr val="C00000"/>
                        </a:solidFill>
                        <a:latin typeface="Cambria Math" panose="02040503050406030204" pitchFamily="18" charset="0"/>
                      </a:rPr>
                      <m:t>Θ</m:t>
                    </m:r>
                    <m:r>
                      <a:rPr lang="en-US" altLang="zh-CN" sz="2400" i="1" dirty="0">
                        <a:solidFill>
                          <a:srgbClr val="C00000"/>
                        </a:solidFill>
                        <a:latin typeface="Cambria Math" panose="02040503050406030204" pitchFamily="18" charset="0"/>
                      </a:rPr>
                      <m:t>(</m:t>
                    </m:r>
                    <m:sSup>
                      <m:sSupPr>
                        <m:ctrlPr>
                          <a:rPr lang="en-US" altLang="zh-CN" sz="2400" i="1" dirty="0" smtClean="0">
                            <a:solidFill>
                              <a:srgbClr val="C00000"/>
                            </a:solidFill>
                            <a:latin typeface="Cambria Math" panose="02040503050406030204" pitchFamily="18" charset="0"/>
                          </a:rPr>
                        </m:ctrlPr>
                      </m:sSupPr>
                      <m:e>
                        <m:r>
                          <a:rPr lang="en-US" altLang="zh-CN" sz="2400" i="1" dirty="0">
                            <a:solidFill>
                              <a:srgbClr val="C00000"/>
                            </a:solidFill>
                            <a:latin typeface="Cambria Math" panose="02040503050406030204" pitchFamily="18" charset="0"/>
                          </a:rPr>
                          <m:t>𝑛</m:t>
                        </m:r>
                      </m:e>
                      <m:sup>
                        <m:r>
                          <a:rPr lang="en-US" altLang="zh-CN" sz="2400" i="1" dirty="0" smtClean="0">
                            <a:solidFill>
                              <a:srgbClr val="C00000"/>
                            </a:solidFill>
                            <a:latin typeface="Cambria Math" panose="02040503050406030204" pitchFamily="18" charset="0"/>
                          </a:rPr>
                          <m:t>2</m:t>
                        </m:r>
                      </m:sup>
                    </m:sSup>
                    <m:r>
                      <a:rPr lang="en-US" altLang="zh-CN" sz="2400" i="1" dirty="0">
                        <a:solidFill>
                          <a:srgbClr val="C00000"/>
                        </a:solidFill>
                        <a:latin typeface="Cambria Math" panose="02040503050406030204" pitchFamily="18" charset="0"/>
                      </a:rPr>
                      <m:t>) </m:t>
                    </m:r>
                  </m:oMath>
                </a14:m>
                <a:r>
                  <a:rPr lang="en-US" altLang="zh-CN" sz="2400" dirty="0">
                    <a:solidFill>
                      <a:srgbClr val="C00000"/>
                    </a:solidFill>
                    <a:latin typeface="Calibri" panose="020F0502020204030204" pitchFamily="34" charset="0"/>
                  </a:rPr>
                  <a:t>then Dijkstra’s original version runs in </a:t>
                </a:r>
                <a14:m>
                  <m:oMath xmlns:m="http://schemas.openxmlformats.org/officeDocument/2006/math">
                    <m:r>
                      <a:rPr lang="en-US" altLang="zh-CN" sz="2400" i="1" dirty="0" smtClean="0">
                        <a:solidFill>
                          <a:srgbClr val="C00000"/>
                        </a:solidFill>
                        <a:latin typeface="Cambria Math" panose="02040503050406030204" pitchFamily="18" charset="0"/>
                      </a:rPr>
                      <m:t>𝑂</m:t>
                    </m:r>
                    <m:r>
                      <a:rPr lang="en-US" altLang="zh-CN" sz="2400" i="1" dirty="0" smtClean="0">
                        <a:solidFill>
                          <a:srgbClr val="C00000"/>
                        </a:solidFill>
                        <a:latin typeface="Cambria Math" panose="02040503050406030204" pitchFamily="18" charset="0"/>
                      </a:rPr>
                      <m:t>(</m:t>
                    </m:r>
                    <m:sSup>
                      <m:sSupPr>
                        <m:ctrlPr>
                          <a:rPr lang="en-US" altLang="zh-CN" sz="2400" i="1" dirty="0" smtClean="0">
                            <a:solidFill>
                              <a:srgbClr val="C00000"/>
                            </a:solidFill>
                            <a:latin typeface="Cambria Math" panose="02040503050406030204" pitchFamily="18" charset="0"/>
                          </a:rPr>
                        </m:ctrlPr>
                      </m:sSupPr>
                      <m:e>
                        <m:r>
                          <a:rPr lang="en-US" altLang="zh-CN" sz="2400" i="1" dirty="0" smtClean="0">
                            <a:solidFill>
                              <a:srgbClr val="C00000"/>
                            </a:solidFill>
                            <a:latin typeface="Cambria Math" panose="02040503050406030204" pitchFamily="18" charset="0"/>
                          </a:rPr>
                          <m:t>𝑛</m:t>
                        </m:r>
                      </m:e>
                      <m:sup>
                        <m:r>
                          <a:rPr lang="en-US" altLang="zh-CN" sz="2400" i="1" dirty="0" smtClean="0">
                            <a:solidFill>
                              <a:srgbClr val="C00000"/>
                            </a:solidFill>
                            <a:latin typeface="Cambria Math" panose="02040503050406030204" pitchFamily="18" charset="0"/>
                          </a:rPr>
                          <m:t>2</m:t>
                        </m:r>
                      </m:sup>
                    </m:sSup>
                    <m:r>
                      <a:rPr lang="en-US" altLang="zh-CN" sz="2400" i="1" dirty="0" smtClean="0">
                        <a:solidFill>
                          <a:srgbClr val="C00000"/>
                        </a:solidFill>
                        <a:latin typeface="Cambria Math" panose="02040503050406030204" pitchFamily="18" charset="0"/>
                      </a:rPr>
                      <m:t>) </m:t>
                    </m:r>
                  </m:oMath>
                </a14:m>
                <a:r>
                  <a:rPr lang="en-US" altLang="zh-CN" sz="2400" dirty="0" smtClean="0">
                    <a:solidFill>
                      <a:srgbClr val="C00000"/>
                    </a:solidFill>
                    <a:latin typeface="Calibri" panose="020F0502020204030204" pitchFamily="34" charset="0"/>
                  </a:rPr>
                  <a:t>time, </a:t>
                </a:r>
                <a:r>
                  <a:rPr lang="en-US" altLang="zh-CN" sz="2400" dirty="0">
                    <a:solidFill>
                      <a:srgbClr val="C00000"/>
                    </a:solidFill>
                    <a:latin typeface="Calibri" panose="020F0502020204030204" pitchFamily="34" charset="0"/>
                  </a:rPr>
                  <a:t>while the version taught in class uses </a:t>
                </a:r>
                <a14:m>
                  <m:oMath xmlns:m="http://schemas.openxmlformats.org/officeDocument/2006/math">
                    <m:r>
                      <a:rPr lang="en-US" altLang="zh-CN" sz="2400" i="1" dirty="0" smtClean="0">
                        <a:solidFill>
                          <a:srgbClr val="C00000"/>
                        </a:solidFill>
                        <a:latin typeface="Cambria Math" panose="02040503050406030204" pitchFamily="18" charset="0"/>
                      </a:rPr>
                      <m:t>𝑂</m:t>
                    </m:r>
                    <m:r>
                      <a:rPr lang="en-US" altLang="zh-CN" sz="2400" i="1" dirty="0" smtClean="0">
                        <a:solidFill>
                          <a:srgbClr val="C00000"/>
                        </a:solidFill>
                        <a:latin typeface="Cambria Math" panose="02040503050406030204" pitchFamily="18" charset="0"/>
                      </a:rPr>
                      <m:t>(</m:t>
                    </m:r>
                    <m:sSup>
                      <m:sSupPr>
                        <m:ctrlPr>
                          <a:rPr lang="en-US" altLang="zh-CN" sz="2400" i="1" dirty="0" smtClean="0">
                            <a:solidFill>
                              <a:srgbClr val="C00000"/>
                            </a:solidFill>
                            <a:latin typeface="Cambria Math" panose="02040503050406030204" pitchFamily="18" charset="0"/>
                          </a:rPr>
                        </m:ctrlPr>
                      </m:sSupPr>
                      <m:e>
                        <m:r>
                          <a:rPr lang="en-US" altLang="zh-CN" sz="2400" i="1" dirty="0" smtClean="0">
                            <a:solidFill>
                              <a:srgbClr val="C00000"/>
                            </a:solidFill>
                            <a:latin typeface="Cambria Math" panose="02040503050406030204" pitchFamily="18" charset="0"/>
                          </a:rPr>
                          <m:t>𝑛</m:t>
                        </m:r>
                      </m:e>
                      <m:sup>
                        <m:r>
                          <a:rPr lang="en-US" altLang="zh-CN" sz="2400" i="1" dirty="0" smtClean="0">
                            <a:solidFill>
                              <a:srgbClr val="C00000"/>
                            </a:solidFill>
                            <a:latin typeface="Cambria Math" panose="02040503050406030204" pitchFamily="18" charset="0"/>
                          </a:rPr>
                          <m:t>2</m:t>
                        </m:r>
                      </m:sup>
                    </m:sSup>
                    <m:r>
                      <m:rPr>
                        <m:sty m:val="p"/>
                      </m:rPr>
                      <a:rPr lang="en-US" altLang="zh-CN" sz="2400" i="1" dirty="0" smtClean="0">
                        <a:solidFill>
                          <a:srgbClr val="C00000"/>
                        </a:solidFill>
                        <a:latin typeface="Cambria Math" panose="02040503050406030204" pitchFamily="18" charset="0"/>
                      </a:rPr>
                      <m:t>log</m:t>
                    </m:r>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 </m:t>
                    </m:r>
                  </m:oMath>
                </a14:m>
                <a:r>
                  <a:rPr lang="en-US" altLang="zh-CN" sz="2400" dirty="0">
                    <a:solidFill>
                      <a:srgbClr val="C00000"/>
                    </a:solidFill>
                    <a:latin typeface="Calibri" panose="020F0502020204030204" pitchFamily="34" charset="0"/>
                  </a:rPr>
                  <a:t>time</a:t>
                </a:r>
              </a:p>
            </p:txBody>
          </p:sp>
        </mc:Choice>
        <mc:Fallback>
          <p:sp>
            <p:nvSpPr>
              <p:cNvPr id="11" name="Content Placeholder 2">
                <a:extLst>
                  <a:ext uri="{FF2B5EF4-FFF2-40B4-BE49-F238E27FC236}">
                    <a16:creationId xmlns:a16="http://schemas.microsoft.com/office/drawing/2014/main" id="{D865D584-02EA-A640-B7C5-E2EA05A4822F}"/>
                  </a:ext>
                </a:extLst>
              </p:cNvPr>
              <p:cNvSpPr txBox="1">
                <a:spLocks noRot="1" noChangeAspect="1" noMove="1" noResize="1" noEditPoints="1" noAdjustHandles="1" noChangeArrowheads="1" noChangeShapeType="1" noTextEdit="1"/>
              </p:cNvSpPr>
              <p:nvPr/>
            </p:nvSpPr>
            <p:spPr>
              <a:xfrm>
                <a:off x="411767" y="5010921"/>
                <a:ext cx="10515600" cy="791557"/>
              </a:xfrm>
              <a:prstGeom prst="rect">
                <a:avLst/>
              </a:prstGeom>
              <a:blipFill>
                <a:blip r:embed="rId4"/>
                <a:stretch>
                  <a:fillRect l="-812" t="-10769" b="-12308"/>
                </a:stretch>
              </a:blipFill>
            </p:spPr>
            <p:txBody>
              <a:bodyPr/>
              <a:lstStyle/>
              <a:p>
                <a:r>
                  <a:rPr lang="en-US">
                    <a:noFill/>
                  </a:rPr>
                  <a:t> </a:t>
                </a:r>
              </a:p>
            </p:txBody>
          </p:sp>
        </mc:Fallback>
      </mc:AlternateContent>
    </p:spTree>
    <p:extLst>
      <p:ext uri="{BB962C8B-B14F-4D97-AF65-F5344CB8AC3E}">
        <p14:creationId xmlns:p14="http://schemas.microsoft.com/office/powerpoint/2010/main" val="28359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032A0A-0F77-4FCC-A0D3-B90AA2C1636D}"/>
                  </a:ext>
                </a:extLst>
              </p:cNvPr>
              <p:cNvSpPr>
                <a:spLocks noGrp="1"/>
              </p:cNvSpPr>
              <p:nvPr>
                <p:ph idx="1"/>
              </p:nvPr>
            </p:nvSpPr>
            <p:spPr>
              <a:xfrm>
                <a:off x="749392" y="1141875"/>
                <a:ext cx="8851808" cy="5655967"/>
              </a:xfrm>
            </p:spPr>
            <p:txBody>
              <a:bodyPr>
                <a:noAutofit/>
              </a:bodyPr>
              <a:lstStyle/>
              <a:p>
                <a:pPr marL="0">
                  <a:lnSpc>
                    <a:spcPct val="100000"/>
                  </a:lnSpc>
                  <a:spcBef>
                    <a:spcPts val="1800"/>
                  </a:spcBef>
                </a:pPr>
                <a:r>
                  <a:rPr lang="en-US" altLang="zh-CN" sz="2400" dirty="0">
                    <a:latin typeface="Calibri" panose="020F0502020204030204" pitchFamily="34" charset="0"/>
                  </a:rPr>
                  <a:t>Suppose that  a cable network of n sites is connected by duplex communication channels. Unfortunately, the communication channels are not perfect. </a:t>
                </a:r>
              </a:p>
              <a:p>
                <a:pPr marL="0">
                  <a:lnSpc>
                    <a:spcPct val="100000"/>
                  </a:lnSpc>
                  <a:spcBef>
                    <a:spcPts val="1800"/>
                  </a:spcBef>
                </a:pPr>
                <a:r>
                  <a:rPr lang="en-US" altLang="zh-CN" sz="2400" dirty="0">
                    <a:latin typeface="Calibri" panose="020F0502020204030204" pitchFamily="34" charset="0"/>
                  </a:rPr>
                  <a:t>The channel between sites u and v is known to</a:t>
                </a:r>
                <a:br>
                  <a:rPr lang="en-US" altLang="zh-CN" sz="2400" dirty="0">
                    <a:latin typeface="Calibri" panose="020F0502020204030204" pitchFamily="34" charset="0"/>
                  </a:rPr>
                </a:br>
                <a:r>
                  <a:rPr lang="en-US" altLang="zh-CN" sz="2400" dirty="0">
                    <a:latin typeface="Calibri" panose="020F0502020204030204" pitchFamily="34" charset="0"/>
                  </a:rPr>
                  <a:t> </a:t>
                </a:r>
                <a:r>
                  <a:rPr lang="en-US" altLang="zh-CN" sz="2400" dirty="0">
                    <a:solidFill>
                      <a:srgbClr val="C00000"/>
                    </a:solidFill>
                    <a:latin typeface="Calibri" panose="020F0502020204030204" pitchFamily="34" charset="0"/>
                  </a:rPr>
                  <a:t>fail with (given) probability </a:t>
                </a:r>
                <a14:m>
                  <m:oMath xmlns:m="http://schemas.openxmlformats.org/officeDocument/2006/math">
                    <m:r>
                      <a:rPr lang="en-US" altLang="zh-CN" sz="2400" i="1" dirty="0" smtClean="0">
                        <a:solidFill>
                          <a:srgbClr val="C00000"/>
                        </a:solidFill>
                        <a:latin typeface="Cambria Math" panose="02040503050406030204" pitchFamily="18" charset="0"/>
                      </a:rPr>
                      <m:t>𝑓</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𝑢</m:t>
                    </m:r>
                    <m:r>
                      <a:rPr lang="en-US" altLang="zh-CN" sz="2400" i="1" dirty="0" smtClean="0">
                        <a:solidFill>
                          <a:srgbClr val="C00000"/>
                        </a:solidFill>
                        <a:latin typeface="Cambria Math" panose="02040503050406030204" pitchFamily="18" charset="0"/>
                      </a:rPr>
                      <m:t>, </m:t>
                    </m:r>
                    <m:r>
                      <a:rPr lang="en-US" altLang="zh-CN" sz="2400" i="1" dirty="0" smtClean="0">
                        <a:solidFill>
                          <a:srgbClr val="C00000"/>
                        </a:solidFill>
                        <a:latin typeface="Cambria Math" panose="02040503050406030204" pitchFamily="18" charset="0"/>
                      </a:rPr>
                      <m:t>𝑣</m:t>
                    </m:r>
                    <m:r>
                      <a:rPr lang="en-US" altLang="zh-CN" sz="2400" i="1" dirty="0" smtClean="0">
                        <a:solidFill>
                          <a:srgbClr val="C00000"/>
                        </a:solidFill>
                        <a:latin typeface="Cambria Math" panose="02040503050406030204" pitchFamily="18" charset="0"/>
                      </a:rPr>
                      <m:t>)</m:t>
                    </m:r>
                  </m:oMath>
                </a14:m>
                <a:endParaRPr lang="en-US" altLang="zh-CN" sz="2400" dirty="0">
                  <a:latin typeface="Calibri" panose="020F0502020204030204" pitchFamily="34" charset="0"/>
                </a:endParaRPr>
              </a:p>
              <a:p>
                <a:pPr marL="0">
                  <a:lnSpc>
                    <a:spcPct val="100000"/>
                  </a:lnSpc>
                  <a:spcBef>
                    <a:spcPts val="1800"/>
                  </a:spcBef>
                </a:pPr>
                <a:r>
                  <a:rPr lang="en-US" altLang="zh-CN" sz="2400" dirty="0">
                    <a:latin typeface="Calibri" panose="020F0502020204030204" pitchFamily="34" charset="0"/>
                  </a:rPr>
                  <a:t> The probabilities of failure for different channels are </a:t>
                </a:r>
                <a:br>
                  <a:rPr lang="en-US" altLang="zh-CN" sz="2400" dirty="0">
                    <a:latin typeface="Calibri" panose="020F0502020204030204" pitchFamily="34" charset="0"/>
                  </a:rPr>
                </a:br>
                <a:r>
                  <a:rPr lang="en-US" altLang="zh-CN" sz="2400" dirty="0">
                    <a:solidFill>
                      <a:srgbClr val="C00000"/>
                    </a:solidFill>
                    <a:latin typeface="Calibri" panose="020F0502020204030204" pitchFamily="34" charset="0"/>
                  </a:rPr>
                  <a:t>known to be mutually independent events. </a:t>
                </a:r>
              </a:p>
              <a:p>
                <a:pPr marL="0">
                  <a:lnSpc>
                    <a:spcPct val="100000"/>
                  </a:lnSpc>
                  <a:spcBef>
                    <a:spcPts val="1800"/>
                  </a:spcBef>
                </a:pPr>
                <a:r>
                  <a:rPr lang="en-US" altLang="zh-CN" sz="2400" dirty="0">
                    <a:solidFill>
                      <a:srgbClr val="002060"/>
                    </a:solidFill>
                    <a:latin typeface="Calibri" panose="020F0502020204030204" pitchFamily="34" charset="0"/>
                  </a:rPr>
                  <a:t>One of the </a:t>
                </a:r>
                <a:r>
                  <a:rPr lang="en-US" altLang="zh-CN" sz="2400" i="1" dirty="0">
                    <a:solidFill>
                      <a:srgbClr val="002060"/>
                    </a:solidFill>
                    <a:latin typeface="Calibri" panose="020F0502020204030204" pitchFamily="34" charset="0"/>
                  </a:rPr>
                  <a:t>n</a:t>
                </a:r>
                <a:r>
                  <a:rPr lang="en-US" altLang="zh-CN" sz="2400" dirty="0">
                    <a:solidFill>
                      <a:srgbClr val="002060"/>
                    </a:solidFill>
                    <a:latin typeface="Calibri" panose="020F0502020204030204" pitchFamily="34" charset="0"/>
                  </a:rPr>
                  <a:t> sites is the central station. </a:t>
                </a:r>
                <a:br>
                  <a:rPr lang="en-US" altLang="zh-CN" sz="2400" dirty="0">
                    <a:solidFill>
                      <a:srgbClr val="002060"/>
                    </a:solidFill>
                    <a:latin typeface="Calibri" panose="020F0502020204030204" pitchFamily="34" charset="0"/>
                  </a:rPr>
                </a:br>
                <a:r>
                  <a:rPr lang="en-US" altLang="zh-CN" sz="2400" dirty="0">
                    <a:solidFill>
                      <a:srgbClr val="002060"/>
                    </a:solidFill>
                    <a:latin typeface="Calibri" panose="020F0502020204030204" pitchFamily="34" charset="0"/>
                  </a:rPr>
                  <a:t>Your problem is to compute the most reliable paths from the central station to all other sites (i.e., the paths of lowest failure probabilities from the central station to all other sites). </a:t>
                </a:r>
              </a:p>
              <a:p>
                <a:pPr marL="0">
                  <a:lnSpc>
                    <a:spcPct val="100000"/>
                  </a:lnSpc>
                  <a:spcBef>
                    <a:spcPts val="1800"/>
                  </a:spcBef>
                </a:pPr>
                <a:r>
                  <a:rPr lang="en-US" altLang="zh-CN" sz="2400" dirty="0">
                    <a:latin typeface="Calibri" panose="020F0502020204030204" pitchFamily="34" charset="0"/>
                  </a:rPr>
                  <a:t>Design an algorithm for solving this problem, justify its correctness, and analyze its time and space complexities.</a:t>
                </a:r>
                <a:endParaRPr lang="zh-CN" altLang="en-US" sz="2400" dirty="0">
                  <a:latin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8F032A0A-0F77-4FCC-A0D3-B90AA2C1636D}"/>
                  </a:ext>
                </a:extLst>
              </p:cNvPr>
              <p:cNvSpPr>
                <a:spLocks noGrp="1" noRot="1" noChangeAspect="1" noMove="1" noResize="1" noEditPoints="1" noAdjustHandles="1" noChangeArrowheads="1" noChangeShapeType="1" noTextEdit="1"/>
              </p:cNvSpPr>
              <p:nvPr>
                <p:ph idx="1"/>
              </p:nvPr>
            </p:nvSpPr>
            <p:spPr>
              <a:xfrm>
                <a:off x="749392" y="1141875"/>
                <a:ext cx="8851808" cy="5655967"/>
              </a:xfrm>
              <a:blipFill>
                <a:blip r:embed="rId2"/>
                <a:stretch>
                  <a:fillRect l="-1003" t="-897" r="-1719" b="-426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29B7BB-2464-2F49-AA85-ADDB0FDA2E06}"/>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Extra Problem</a:t>
            </a:r>
            <a:endParaRPr lang="zh-CN" altLang="en-US" dirty="0">
              <a:solidFill>
                <a:srgbClr val="7030A0"/>
              </a:solidFill>
            </a:endParaRPr>
          </a:p>
        </p:txBody>
      </p:sp>
    </p:spTree>
    <p:extLst>
      <p:ext uri="{BB962C8B-B14F-4D97-AF65-F5344CB8AC3E}">
        <p14:creationId xmlns:p14="http://schemas.microsoft.com/office/powerpoint/2010/main" val="3477316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7205E-6C3F-4381-A2F3-B35322483022}"/>
                  </a:ext>
                </a:extLst>
              </p:cNvPr>
              <p:cNvSpPr>
                <a:spLocks noGrp="1"/>
              </p:cNvSpPr>
              <p:nvPr>
                <p:ph idx="1"/>
              </p:nvPr>
            </p:nvSpPr>
            <p:spPr>
              <a:xfrm>
                <a:off x="749392" y="1305120"/>
                <a:ext cx="11020865" cy="2436886"/>
              </a:xfrm>
            </p:spPr>
            <p:txBody>
              <a:bodyPr>
                <a:normAutofit/>
              </a:bodyPr>
              <a:lstStyle/>
              <a:p>
                <a:pPr marL="0" indent="0">
                  <a:buNone/>
                </a:pPr>
                <a:r>
                  <a:rPr lang="en-US" altLang="zh-CN" sz="2400" dirty="0">
                    <a:latin typeface="Calibri" panose="020F0502020204030204" pitchFamily="34" charset="0"/>
                    <a:cs typeface="Calibri" panose="020F0502020204030204" pitchFamily="34" charset="0"/>
                  </a:rPr>
                  <a:t>Let </a:t>
                </a:r>
                <a14:m>
                  <m:oMath xmlns:m="http://schemas.openxmlformats.org/officeDocument/2006/math">
                    <m:r>
                      <a:rPr lang="en-US" altLang="zh-CN" sz="2400" i="1" dirty="0" smtClean="0">
                        <a:solidFill>
                          <a:srgbClr val="C00000"/>
                        </a:solidFill>
                        <a:latin typeface="Cambria Math" panose="02040503050406030204" pitchFamily="18" charset="0"/>
                      </a:rPr>
                      <m:t>𝑓</m:t>
                    </m:r>
                    <m:r>
                      <a:rPr lang="en-US" altLang="zh-CN" sz="2400" b="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𝑢</m:t>
                    </m:r>
                    <m:r>
                      <a:rPr lang="en-US" altLang="zh-CN" sz="2400" i="1" dirty="0" smtClean="0">
                        <a:solidFill>
                          <a:srgbClr val="C00000"/>
                        </a:solidFill>
                        <a:latin typeface="Cambria Math" panose="02040503050406030204" pitchFamily="18" charset="0"/>
                      </a:rPr>
                      <m:t>, </m:t>
                    </m:r>
                    <m:r>
                      <a:rPr lang="en-US" altLang="zh-CN" sz="2400" i="1" dirty="0" smtClean="0">
                        <a:solidFill>
                          <a:srgbClr val="C00000"/>
                        </a:solidFill>
                        <a:latin typeface="Cambria Math" panose="02040503050406030204" pitchFamily="18" charset="0"/>
                      </a:rPr>
                      <m:t>𝑣</m:t>
                    </m:r>
                    <m:r>
                      <a:rPr lang="en-US" altLang="zh-CN" sz="2400" i="1" dirty="0" smtClean="0">
                        <a:solidFill>
                          <a:srgbClr val="C00000"/>
                        </a:solidFill>
                        <a:latin typeface="Cambria Math" panose="02040503050406030204" pitchFamily="18" charset="0"/>
                      </a:rPr>
                      <m:t>) = 1 − </m:t>
                    </m:r>
                    <m:r>
                      <a:rPr lang="en-US" altLang="zh-CN" sz="2400" i="1" dirty="0" smtClean="0">
                        <a:solidFill>
                          <a:srgbClr val="C00000"/>
                        </a:solidFill>
                        <a:latin typeface="Cambria Math" panose="02040503050406030204" pitchFamily="18" charset="0"/>
                      </a:rPr>
                      <m:t>𝑓</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𝑢</m:t>
                    </m:r>
                    <m:r>
                      <a:rPr lang="en-US" altLang="zh-CN" sz="2400" i="1" dirty="0" smtClean="0">
                        <a:solidFill>
                          <a:srgbClr val="C00000"/>
                        </a:solidFill>
                        <a:latin typeface="Cambria Math" panose="02040503050406030204" pitchFamily="18" charset="0"/>
                      </a:rPr>
                      <m:t>, </m:t>
                    </m:r>
                    <m:r>
                      <a:rPr lang="en-US" altLang="zh-CN" sz="2400" i="1" dirty="0" smtClean="0">
                        <a:solidFill>
                          <a:srgbClr val="C00000"/>
                        </a:solidFill>
                        <a:latin typeface="Cambria Math" panose="02040503050406030204" pitchFamily="18" charset="0"/>
                      </a:rPr>
                      <m:t>𝑣</m:t>
                    </m:r>
                    <m:r>
                      <a:rPr lang="en-US" altLang="zh-CN" sz="2400" i="1" dirty="0" smtClean="0">
                        <a:solidFill>
                          <a:srgbClr val="C00000"/>
                        </a:solidFill>
                        <a:latin typeface="Cambria Math" panose="02040503050406030204" pitchFamily="18" charset="0"/>
                      </a:rPr>
                      <m:t>) </m:t>
                    </m:r>
                  </m:oMath>
                </a14:m>
                <a:r>
                  <a:rPr lang="en-US" altLang="zh-CN" sz="2400" dirty="0">
                    <a:latin typeface="Calibri" panose="020F0502020204030204" pitchFamily="34" charset="0"/>
                  </a:rPr>
                  <a:t>which is the probability of edge </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𝑢</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𝑣</m:t>
                    </m:r>
                    <m:r>
                      <a:rPr lang="en-US" altLang="zh-CN" sz="2400" i="1" dirty="0" smtClean="0">
                        <a:latin typeface="Cambria Math" panose="02040503050406030204" pitchFamily="18" charset="0"/>
                      </a:rPr>
                      <m:t>) </m:t>
                    </m:r>
                  </m:oMath>
                </a14:m>
                <a:r>
                  <a:rPr lang="en-US" altLang="zh-CN" sz="2400" dirty="0">
                    <a:latin typeface="Calibri" panose="020F0502020204030204" pitchFamily="34" charset="0"/>
                  </a:rPr>
                  <a:t>NOT failing. </a:t>
                </a:r>
                <a:br>
                  <a:rPr lang="en-US" altLang="zh-CN" sz="2400" dirty="0">
                    <a:latin typeface="Calibri" panose="020F0502020204030204" pitchFamily="34" charset="0"/>
                  </a:rPr>
                </a:br>
                <a:r>
                  <a:rPr lang="en-US" altLang="zh-CN" sz="2400" dirty="0">
                    <a:latin typeface="Calibri" panose="020F0502020204030204" pitchFamily="34" charset="0"/>
                  </a:rPr>
                  <a:t>The probability of a path </a:t>
                </a:r>
                <a14:m>
                  <m:oMath xmlns:m="http://schemas.openxmlformats.org/officeDocument/2006/math">
                    <m:r>
                      <a:rPr lang="en-US" altLang="zh-CN" sz="2400" i="1" dirty="0" smtClean="0">
                        <a:latin typeface="Cambria Math" panose="02040503050406030204" pitchFamily="18" charset="0"/>
                      </a:rPr>
                      <m:t>𝑃</m:t>
                    </m:r>
                    <m:r>
                      <a:rPr lang="en-US" altLang="zh-CN" sz="2400" i="1" dirty="0" smtClean="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𝑢</m:t>
                        </m:r>
                      </m:e>
                      <m:sub>
                        <m:r>
                          <a:rPr lang="en-US" altLang="zh-CN" sz="2400" i="1" dirty="0" smtClean="0">
                            <a:latin typeface="Cambria Math" panose="02040503050406030204" pitchFamily="18" charset="0"/>
                          </a:rPr>
                          <m:t>0</m:t>
                        </m:r>
                      </m:sub>
                    </m:sSub>
                    <m:r>
                      <a:rPr lang="en-US" altLang="zh-CN"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𝑢</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𝑢</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 . . . </m:t>
                    </m:r>
                    <m:r>
                      <a:rPr lang="en-US" altLang="zh-CN" sz="2400" i="1" dirty="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err="1" smtClean="0">
                            <a:latin typeface="Cambria Math" panose="02040503050406030204" pitchFamily="18" charset="0"/>
                          </a:rPr>
                          <m:t>𝑢</m:t>
                        </m:r>
                      </m:e>
                      <m:sub>
                        <m:r>
                          <a:rPr lang="en-US" altLang="zh-CN" sz="2400" i="1" dirty="0" err="1" smtClean="0">
                            <a:latin typeface="Cambria Math" panose="02040503050406030204" pitchFamily="18" charset="0"/>
                          </a:rPr>
                          <m:t>𝑡</m:t>
                        </m:r>
                      </m:sub>
                    </m:sSub>
                    <m:r>
                      <a:rPr lang="en-US" altLang="zh-CN" sz="2400" i="1" dirty="0">
                        <a:latin typeface="Cambria Math" panose="02040503050406030204" pitchFamily="18" charset="0"/>
                      </a:rPr>
                      <m:t> </m:t>
                    </m:r>
                  </m:oMath>
                </a14:m>
                <a:r>
                  <a:rPr lang="en-US" altLang="zh-CN" sz="2400" dirty="0">
                    <a:latin typeface="Calibri" panose="020F0502020204030204" pitchFamily="34" charset="0"/>
                  </a:rPr>
                  <a:t>NOT failing </a:t>
                </a:r>
                <a:br>
                  <a:rPr lang="en-US" altLang="zh-CN" sz="2400" dirty="0">
                    <a:latin typeface="Calibri" panose="020F0502020204030204" pitchFamily="34" charset="0"/>
                  </a:rPr>
                </a:br>
                <a:r>
                  <a:rPr lang="en-US" altLang="zh-CN" sz="2400" dirty="0">
                    <a:latin typeface="Calibri" panose="020F0502020204030204" pitchFamily="34" charset="0"/>
                  </a:rPr>
                  <a:t>is then the product of the edge non-failures, i.e.,</a:t>
                </a:r>
                <a:br>
                  <a:rPr lang="en-US" altLang="zh-CN" sz="2400" dirty="0">
                    <a:latin typeface="Calibri" panose="020F0502020204030204" pitchFamily="34" charset="0"/>
                  </a:rPr>
                </a:br>
                <a:endParaRPr lang="en-US" altLang="zh-CN" sz="2400" dirty="0">
                  <a:latin typeface="Calibri" panose="020F0502020204030204" pitchFamily="34" charset="0"/>
                </a:endParaRPr>
              </a:p>
              <a:p>
                <a:pPr marL="0" indent="0" algn="just">
                  <a:buNone/>
                </a:pPr>
                <a14:m>
                  <m:oMathPara xmlns:m="http://schemas.openxmlformats.org/officeDocument/2006/math">
                    <m:oMathParaPr>
                      <m:jc m:val="center"/>
                    </m:oMathParaPr>
                    <m:oMath xmlns:m="http://schemas.openxmlformats.org/officeDocument/2006/math">
                      <m:r>
                        <a:rPr lang="en-US" altLang="zh-CN" sz="2400" i="1" dirty="0" smtClean="0">
                          <a:solidFill>
                            <a:srgbClr val="C00000"/>
                          </a:solidFill>
                          <a:latin typeface="Cambria Math" panose="02040503050406030204" pitchFamily="18" charset="0"/>
                        </a:rPr>
                        <m:t>𝐶𝑜𝑠𝑡</m:t>
                      </m:r>
                      <m:d>
                        <m:dPr>
                          <m:ctrlPr>
                            <a:rPr lang="en-US" altLang="zh-CN" sz="2400" i="1" dirty="0" smtClean="0">
                              <a:solidFill>
                                <a:srgbClr val="C00000"/>
                              </a:solidFill>
                              <a:latin typeface="Cambria Math" panose="02040503050406030204" pitchFamily="18" charset="0"/>
                            </a:rPr>
                          </m:ctrlPr>
                        </m:dPr>
                        <m:e>
                          <m:r>
                            <a:rPr lang="en-US" altLang="zh-CN" sz="2400" i="1" dirty="0" smtClean="0">
                              <a:solidFill>
                                <a:srgbClr val="C00000"/>
                              </a:solidFill>
                              <a:latin typeface="Cambria Math" panose="02040503050406030204" pitchFamily="18" charset="0"/>
                            </a:rPr>
                            <m:t>𝑃</m:t>
                          </m:r>
                        </m:e>
                      </m:d>
                      <m:r>
                        <a:rPr lang="en-US" altLang="zh-CN" sz="2400" i="1" dirty="0" smtClean="0">
                          <a:solidFill>
                            <a:srgbClr val="C00000"/>
                          </a:solidFill>
                          <a:latin typeface="Cambria Math" panose="02040503050406030204" pitchFamily="18" charset="0"/>
                        </a:rPr>
                        <m:t>=</m:t>
                      </m:r>
                      <m:nary>
                        <m:naryPr>
                          <m:chr m:val="∏"/>
                          <m:ctrlPr>
                            <a:rPr lang="en-US" altLang="zh-CN" sz="2400" b="0" i="1" dirty="0" smtClean="0">
                              <a:solidFill>
                                <a:srgbClr val="C00000"/>
                              </a:solidFill>
                              <a:latin typeface="Cambria Math" panose="02040503050406030204" pitchFamily="18" charset="0"/>
                            </a:rPr>
                          </m:ctrlPr>
                        </m:naryPr>
                        <m:sub>
                          <m:r>
                            <m:rPr>
                              <m:brk m:alnAt="23"/>
                            </m:rPr>
                            <a:rPr lang="en-US" altLang="zh-CN" sz="2400" b="0" i="1" dirty="0" smtClean="0">
                              <a:solidFill>
                                <a:srgbClr val="C00000"/>
                              </a:solidFill>
                              <a:latin typeface="Cambria Math" panose="02040503050406030204" pitchFamily="18" charset="0"/>
                            </a:rPr>
                            <m:t>𝑖</m:t>
                          </m:r>
                          <m:r>
                            <a:rPr lang="en-US" altLang="zh-CN" sz="2400" b="0" i="1" dirty="0" smtClean="0">
                              <a:solidFill>
                                <a:srgbClr val="C00000"/>
                              </a:solidFill>
                              <a:latin typeface="Cambria Math" panose="02040503050406030204" pitchFamily="18" charset="0"/>
                            </a:rPr>
                            <m:t>=0</m:t>
                          </m:r>
                        </m:sub>
                        <m:sup>
                          <m:r>
                            <a:rPr lang="en-US" altLang="zh-CN" sz="2400" b="0" i="1" dirty="0" smtClean="0">
                              <a:solidFill>
                                <a:srgbClr val="C00000"/>
                              </a:solidFill>
                              <a:latin typeface="Cambria Math" panose="02040503050406030204" pitchFamily="18" charset="0"/>
                            </a:rPr>
                            <m:t>𝑡</m:t>
                          </m:r>
                          <m:r>
                            <a:rPr lang="en-US" altLang="zh-CN" sz="2400" b="0" i="1" dirty="0" smtClean="0">
                              <a:solidFill>
                                <a:srgbClr val="C00000"/>
                              </a:solidFill>
                              <a:latin typeface="Cambria Math" panose="02040503050406030204" pitchFamily="18" charset="0"/>
                            </a:rPr>
                            <m:t>−1</m:t>
                          </m:r>
                        </m:sup>
                        <m:e>
                          <m:r>
                            <a:rPr lang="en-US" altLang="zh-CN" sz="2400" i="1" dirty="0" smtClean="0">
                              <a:solidFill>
                                <a:srgbClr val="C00000"/>
                              </a:solidFill>
                              <a:latin typeface="Cambria Math" panose="02040503050406030204" pitchFamily="18" charset="0"/>
                            </a:rPr>
                            <m:t>𝑓</m:t>
                          </m:r>
                          <m:r>
                            <a:rPr lang="en-US" altLang="zh-CN" sz="2400" b="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m:t>
                          </m:r>
                          <m:sSub>
                            <m:sSubPr>
                              <m:ctrlPr>
                                <a:rPr lang="en-US" altLang="zh-CN" sz="2400" b="0" i="1" dirty="0" smtClean="0">
                                  <a:solidFill>
                                    <a:srgbClr val="C00000"/>
                                  </a:solidFill>
                                  <a:latin typeface="Cambria Math" panose="02040503050406030204" pitchFamily="18" charset="0"/>
                                </a:rPr>
                              </m:ctrlPr>
                            </m:sSubPr>
                            <m:e>
                              <m:r>
                                <a:rPr lang="en-US" altLang="zh-CN" sz="2400" i="1" dirty="0" err="1" smtClean="0">
                                  <a:solidFill>
                                    <a:srgbClr val="C00000"/>
                                  </a:solidFill>
                                  <a:latin typeface="Cambria Math" panose="02040503050406030204" pitchFamily="18" charset="0"/>
                                </a:rPr>
                                <m:t>𝑢</m:t>
                              </m:r>
                            </m:e>
                            <m:sub>
                              <m:r>
                                <a:rPr lang="en-US" altLang="zh-CN" sz="2400" b="0" i="1" dirty="0" smtClean="0">
                                  <a:solidFill>
                                    <a:srgbClr val="C00000"/>
                                  </a:solidFill>
                                  <a:latin typeface="Cambria Math" panose="02040503050406030204" pitchFamily="18" charset="0"/>
                                </a:rPr>
                                <m:t>𝑖</m:t>
                              </m:r>
                            </m:sub>
                          </m:sSub>
                          <m:r>
                            <a:rPr lang="en-US" altLang="zh-CN" sz="2400" i="1" dirty="0" smtClean="0">
                              <a:solidFill>
                                <a:srgbClr val="C00000"/>
                              </a:solidFill>
                              <a:latin typeface="Cambria Math" panose="02040503050406030204" pitchFamily="18" charset="0"/>
                            </a:rPr>
                            <m:t> , </m:t>
                          </m:r>
                          <m:sSub>
                            <m:sSubPr>
                              <m:ctrlPr>
                                <a:rPr lang="en-US" altLang="zh-CN" sz="2400" b="0" i="1" dirty="0" smtClean="0">
                                  <a:solidFill>
                                    <a:srgbClr val="C00000"/>
                                  </a:solidFill>
                                  <a:latin typeface="Cambria Math" panose="02040503050406030204" pitchFamily="18" charset="0"/>
                                </a:rPr>
                              </m:ctrlPr>
                            </m:sSubPr>
                            <m:e>
                              <m:r>
                                <a:rPr lang="en-US" altLang="zh-CN" sz="2400" i="1" dirty="0" smtClean="0">
                                  <a:solidFill>
                                    <a:srgbClr val="C00000"/>
                                  </a:solidFill>
                                  <a:latin typeface="Cambria Math" panose="02040503050406030204" pitchFamily="18" charset="0"/>
                                </a:rPr>
                                <m:t>𝑢</m:t>
                              </m:r>
                            </m:e>
                            <m:sub>
                              <m:r>
                                <a:rPr lang="en-US" altLang="zh-CN" sz="2400" i="1" dirty="0" smtClean="0">
                                  <a:solidFill>
                                    <a:srgbClr val="C00000"/>
                                  </a:solidFill>
                                  <a:latin typeface="Cambria Math" panose="02040503050406030204" pitchFamily="18" charset="0"/>
                                </a:rPr>
                                <m:t>𝑖</m:t>
                              </m:r>
                              <m:r>
                                <a:rPr lang="en-US" altLang="zh-CN" sz="2400" b="0" i="1" dirty="0" smtClean="0">
                                  <a:solidFill>
                                    <a:srgbClr val="C00000"/>
                                  </a:solidFill>
                                  <a:latin typeface="Cambria Math" panose="02040503050406030204" pitchFamily="18" charset="0"/>
                                </a:rPr>
                                <m:t>+1</m:t>
                              </m:r>
                            </m:sub>
                          </m:sSub>
                          <m:r>
                            <a:rPr lang="en-US" altLang="zh-CN" sz="2400" i="1" dirty="0" smtClean="0">
                              <a:solidFill>
                                <a:srgbClr val="C00000"/>
                              </a:solidFill>
                              <a:latin typeface="Cambria Math" panose="02040503050406030204" pitchFamily="18" charset="0"/>
                            </a:rPr>
                            <m:t>)</m:t>
                          </m:r>
                        </m:e>
                      </m:nary>
                      <m:r>
                        <a:rPr lang="en-US" altLang="zh-CN" sz="2400" i="1" dirty="0" smtClean="0">
                          <a:solidFill>
                            <a:srgbClr val="C00000"/>
                          </a:solidFill>
                          <a:latin typeface="Cambria Math" panose="02040503050406030204" pitchFamily="18" charset="0"/>
                        </a:rPr>
                        <m:t>.</m:t>
                      </m:r>
                    </m:oMath>
                  </m:oMathPara>
                </a14:m>
                <a:endParaRPr lang="en-US" altLang="zh-CN" sz="2400" dirty="0">
                  <a:solidFill>
                    <a:srgbClr val="C00000"/>
                  </a:solidFill>
                  <a:latin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C77205E-6C3F-4381-A2F3-B35322483022}"/>
                  </a:ext>
                </a:extLst>
              </p:cNvPr>
              <p:cNvSpPr>
                <a:spLocks noGrp="1" noRot="1" noChangeAspect="1" noMove="1" noResize="1" noEditPoints="1" noAdjustHandles="1" noChangeArrowheads="1" noChangeShapeType="1" noTextEdit="1"/>
              </p:cNvSpPr>
              <p:nvPr>
                <p:ph idx="1"/>
              </p:nvPr>
            </p:nvSpPr>
            <p:spPr>
              <a:xfrm>
                <a:off x="749392" y="1305120"/>
                <a:ext cx="11020865" cy="2436886"/>
              </a:xfrm>
              <a:blipFill>
                <a:blip r:embed="rId2"/>
                <a:stretch>
                  <a:fillRect l="-806" t="-3109" b="-7046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1A2193C-0183-E344-9B78-D4841061FDA6}"/>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25947A1-F3C6-AA48-9A3D-D736C855CA8E}"/>
                  </a:ext>
                </a:extLst>
              </p:cNvPr>
              <p:cNvSpPr txBox="1">
                <a:spLocks/>
              </p:cNvSpPr>
              <p:nvPr/>
            </p:nvSpPr>
            <p:spPr>
              <a:xfrm>
                <a:off x="622782" y="4200721"/>
                <a:ext cx="11020865" cy="232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latin typeface="Calibri" panose="020F0502020204030204" pitchFamily="34" charset="0"/>
                  </a:rPr>
                  <a:t>Let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𝑢</m:t>
                        </m:r>
                      </m:e>
                      <m:sub>
                        <m:r>
                          <a:rPr lang="en-US" altLang="zh-CN" sz="2400" i="1" dirty="0" smtClean="0">
                            <a:latin typeface="Cambria Math" panose="02040503050406030204" pitchFamily="18" charset="0"/>
                          </a:rPr>
                          <m:t>0</m:t>
                        </m:r>
                      </m:sub>
                    </m:sSub>
                  </m:oMath>
                </a14:m>
                <a:r>
                  <a:rPr lang="en-US" altLang="zh-CN" sz="2400" dirty="0">
                    <a:latin typeface="Calibri" panose="020F0502020204030204" pitchFamily="34" charset="0"/>
                  </a:rPr>
                  <a:t> be the central station. </a:t>
                </a:r>
                <a:br>
                  <a:rPr lang="en-US" altLang="zh-CN" sz="2400" dirty="0">
                    <a:latin typeface="Calibri" panose="020F0502020204030204" pitchFamily="34" charset="0"/>
                  </a:rPr>
                </a:br>
                <a:r>
                  <a:rPr lang="en-US" altLang="zh-CN" sz="2400" dirty="0">
                    <a:latin typeface="Calibri" panose="020F0502020204030204" pitchFamily="34" charset="0"/>
                  </a:rPr>
                  <a:t>Our goal is to find, for every v, a path from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𝑢</m:t>
                        </m:r>
                      </m:e>
                      <m:sub>
                        <m:r>
                          <a:rPr lang="en-US" altLang="zh-CN" sz="2400" i="1" dirty="0" smtClean="0">
                            <a:latin typeface="Cambria Math" panose="02040503050406030204" pitchFamily="18" charset="0"/>
                          </a:rPr>
                          <m:t>0</m:t>
                        </m:r>
                      </m:sub>
                    </m:sSub>
                  </m:oMath>
                </a14:m>
                <a:r>
                  <a:rPr lang="en-US" altLang="zh-CN" sz="2400" dirty="0">
                    <a:latin typeface="Calibri" panose="020F0502020204030204" pitchFamily="34" charset="0"/>
                  </a:rPr>
                  <a:t> to v with MAXIMAL cost. </a:t>
                </a:r>
              </a:p>
              <a:p>
                <a:pPr marL="0" indent="0">
                  <a:buFont typeface="Arial" panose="020B0604020202020204" pitchFamily="34" charset="0"/>
                  <a:buNone/>
                </a:pPr>
                <a:r>
                  <a:rPr lang="en-US" altLang="zh-CN" sz="2400" dirty="0">
                    <a:latin typeface="Calibri" panose="020F0502020204030204" pitchFamily="34" charset="0"/>
                  </a:rPr>
                  <a:t>Finding </a:t>
                </a:r>
                <a:r>
                  <a:rPr lang="en-US" altLang="zh-CN" sz="2400" dirty="0">
                    <a:solidFill>
                      <a:srgbClr val="C00000"/>
                    </a:solidFill>
                    <a:latin typeface="Calibri" panose="020F0502020204030204" pitchFamily="34" charset="0"/>
                  </a:rPr>
                  <a:t>maximum </a:t>
                </a:r>
                <a:r>
                  <a:rPr lang="en-US" altLang="zh-CN" sz="2400" dirty="0">
                    <a:solidFill>
                      <a:srgbClr val="0070C0"/>
                    </a:solidFill>
                    <a:latin typeface="Calibri" panose="020F0502020204030204" pitchFamily="34" charset="0"/>
                  </a:rPr>
                  <a:t>Cost(P) </a:t>
                </a:r>
                <a:r>
                  <a:rPr lang="en-US" altLang="zh-CN" sz="2400" dirty="0">
                    <a:latin typeface="Calibri" panose="020F0502020204030204" pitchFamily="34" charset="0"/>
                  </a:rPr>
                  <a:t>is the same as finding </a:t>
                </a:r>
                <a:r>
                  <a:rPr lang="en-US" altLang="zh-CN" sz="2400" dirty="0">
                    <a:solidFill>
                      <a:srgbClr val="C00000"/>
                    </a:solidFill>
                    <a:latin typeface="Calibri" panose="020F0502020204030204" pitchFamily="34" charset="0"/>
                  </a:rPr>
                  <a:t>minimum </a:t>
                </a:r>
                <a14:m>
                  <m:oMath xmlns:m="http://schemas.openxmlformats.org/officeDocument/2006/math">
                    <m:f>
                      <m:fPr>
                        <m:ctrlPr>
                          <a:rPr lang="en-US" altLang="zh-CN" sz="2400" i="1" dirty="0" smtClean="0">
                            <a:solidFill>
                              <a:srgbClr val="0070C0"/>
                            </a:solidFill>
                            <a:latin typeface="Cambria Math" panose="02040503050406030204" pitchFamily="18" charset="0"/>
                          </a:rPr>
                        </m:ctrlPr>
                      </m:fPr>
                      <m:num>
                        <m:r>
                          <a:rPr lang="en-US" altLang="zh-CN" sz="2400" b="0" i="1" dirty="0" smtClean="0">
                            <a:solidFill>
                              <a:srgbClr val="0070C0"/>
                            </a:solidFill>
                            <a:latin typeface="Cambria Math" panose="02040503050406030204" pitchFamily="18" charset="0"/>
                          </a:rPr>
                          <m:t>1</m:t>
                        </m:r>
                      </m:num>
                      <m:den>
                        <m:r>
                          <a:rPr lang="en-US" altLang="zh-CN" sz="2400" b="0" i="1" dirty="0" smtClean="0">
                            <a:solidFill>
                              <a:srgbClr val="0070C0"/>
                            </a:solidFill>
                            <a:latin typeface="Cambria Math" panose="02040503050406030204" pitchFamily="18" charset="0"/>
                          </a:rPr>
                          <m:t>𝐶𝑜𝑠𝑡</m:t>
                        </m:r>
                        <m:d>
                          <m:dPr>
                            <m:ctrlPr>
                              <a:rPr lang="en-US" altLang="zh-CN" sz="2400" b="0" i="1" dirty="0" smtClean="0">
                                <a:solidFill>
                                  <a:srgbClr val="0070C0"/>
                                </a:solidFill>
                                <a:latin typeface="Cambria Math" panose="02040503050406030204" pitchFamily="18" charset="0"/>
                              </a:rPr>
                            </m:ctrlPr>
                          </m:dPr>
                          <m:e>
                            <m:r>
                              <a:rPr lang="en-US" altLang="zh-CN" sz="2400" b="0" i="1" dirty="0" smtClean="0">
                                <a:solidFill>
                                  <a:srgbClr val="0070C0"/>
                                </a:solidFill>
                                <a:latin typeface="Cambria Math" panose="02040503050406030204" pitchFamily="18" charset="0"/>
                              </a:rPr>
                              <m:t>𝑃</m:t>
                            </m:r>
                          </m:e>
                        </m:d>
                      </m:den>
                    </m:f>
                  </m:oMath>
                </a14:m>
                <a:r>
                  <a:rPr lang="en-US" altLang="zh-CN" sz="2400" dirty="0">
                    <a:solidFill>
                      <a:srgbClr val="C00000"/>
                    </a:solidFill>
                    <a:latin typeface="Calibri" panose="020F0502020204030204" pitchFamily="34" charset="0"/>
                  </a:rPr>
                  <a:t/>
                </a:r>
                <a:br>
                  <a:rPr lang="en-US" altLang="zh-CN" sz="2400" dirty="0">
                    <a:solidFill>
                      <a:srgbClr val="C00000"/>
                    </a:solidFill>
                    <a:latin typeface="Calibri" panose="020F0502020204030204" pitchFamily="34" charset="0"/>
                  </a:rPr>
                </a:br>
                <a:r>
                  <a:rPr lang="en-US" altLang="zh-CN" sz="2400" dirty="0">
                    <a:solidFill>
                      <a:srgbClr val="C00000"/>
                    </a:solidFill>
                    <a:latin typeface="Calibri" panose="020F0502020204030204" pitchFamily="34" charset="0"/>
                  </a:rPr>
                  <a:t/>
                </a:r>
                <a:br>
                  <a:rPr lang="en-US" altLang="zh-CN" sz="2400" dirty="0">
                    <a:solidFill>
                      <a:srgbClr val="C00000"/>
                    </a:solidFill>
                    <a:latin typeface="Calibri" panose="020F0502020204030204" pitchFamily="34" charset="0"/>
                  </a:rPr>
                </a:br>
                <a:r>
                  <a:rPr lang="en-US" altLang="zh-CN" sz="2400" dirty="0">
                    <a:latin typeface="Calibri" panose="020F0502020204030204" pitchFamily="34" charset="0"/>
                  </a:rPr>
                  <a:t>which is the same as finding the path with </a:t>
                </a:r>
                <a:r>
                  <a:rPr lang="en-US" altLang="zh-CN" sz="2400" dirty="0">
                    <a:solidFill>
                      <a:srgbClr val="C00000"/>
                    </a:solidFill>
                    <a:latin typeface="Calibri" panose="020F0502020204030204" pitchFamily="34" charset="0"/>
                  </a:rPr>
                  <a:t>minimum</a:t>
                </a:r>
                <a:r>
                  <a:rPr lang="en-US" altLang="zh-CN" sz="2400" dirty="0">
                    <a:latin typeface="Calibri" panose="020F0502020204030204" pitchFamily="34" charset="0"/>
                  </a:rPr>
                  <a:t> </a:t>
                </a:r>
                <a14:m>
                  <m:oMath xmlns:m="http://schemas.openxmlformats.org/officeDocument/2006/math">
                    <m:r>
                      <m:rPr>
                        <m:sty m:val="p"/>
                      </m:rPr>
                      <a:rPr lang="en-US" altLang="zh-CN" sz="2400" dirty="0" smtClean="0">
                        <a:solidFill>
                          <a:srgbClr val="0070C0"/>
                        </a:solidFill>
                        <a:latin typeface="Cambria Math" panose="02040503050406030204" pitchFamily="18" charset="0"/>
                      </a:rPr>
                      <m:t>log</m:t>
                    </m:r>
                    <m:f>
                      <m:fPr>
                        <m:ctrlPr>
                          <a:rPr lang="en-US" altLang="zh-CN" sz="2400" i="1" dirty="0" smtClean="0">
                            <a:solidFill>
                              <a:srgbClr val="0070C0"/>
                            </a:solidFill>
                            <a:latin typeface="Cambria Math" panose="02040503050406030204" pitchFamily="18" charset="0"/>
                          </a:rPr>
                        </m:ctrlPr>
                      </m:fPr>
                      <m:num>
                        <m:r>
                          <a:rPr lang="en-US" altLang="zh-CN" sz="2400" i="1" dirty="0" smtClean="0">
                            <a:solidFill>
                              <a:srgbClr val="0070C0"/>
                            </a:solidFill>
                            <a:latin typeface="Cambria Math" panose="02040503050406030204" pitchFamily="18" charset="0"/>
                          </a:rPr>
                          <m:t>1</m:t>
                        </m:r>
                      </m:num>
                      <m:den>
                        <m:r>
                          <a:rPr lang="en-US" altLang="zh-CN" sz="2400" i="1" dirty="0" smtClean="0">
                            <a:solidFill>
                              <a:srgbClr val="0070C0"/>
                            </a:solidFill>
                            <a:latin typeface="Cambria Math" panose="02040503050406030204" pitchFamily="18" charset="0"/>
                          </a:rPr>
                          <m:t>𝐶𝑜𝑠𝑡</m:t>
                        </m:r>
                        <m:d>
                          <m:dPr>
                            <m:ctrlPr>
                              <a:rPr lang="en-US" altLang="zh-CN" sz="2400" i="1" dirty="0" smtClean="0">
                                <a:solidFill>
                                  <a:srgbClr val="0070C0"/>
                                </a:solidFill>
                                <a:latin typeface="Cambria Math" panose="02040503050406030204" pitchFamily="18" charset="0"/>
                              </a:rPr>
                            </m:ctrlPr>
                          </m:dPr>
                          <m:e>
                            <m:r>
                              <a:rPr lang="en-US" altLang="zh-CN" sz="2400" i="1" dirty="0" smtClean="0">
                                <a:solidFill>
                                  <a:srgbClr val="0070C0"/>
                                </a:solidFill>
                                <a:latin typeface="Cambria Math" panose="02040503050406030204" pitchFamily="18" charset="0"/>
                              </a:rPr>
                              <m:t>𝑃</m:t>
                            </m:r>
                          </m:e>
                        </m:d>
                      </m:den>
                    </m:f>
                    <m:r>
                      <a:rPr lang="en-US" altLang="zh-CN" sz="2400" i="1" dirty="0" smtClean="0">
                        <a:solidFill>
                          <a:srgbClr val="C00000"/>
                        </a:solidFill>
                        <a:latin typeface="Cambria Math" panose="02040503050406030204" pitchFamily="18" charset="0"/>
                      </a:rPr>
                      <m:t> </m:t>
                    </m:r>
                  </m:oMath>
                </a14:m>
                <a:r>
                  <a:rPr lang="en-US" altLang="zh-CN" sz="2400" dirty="0">
                    <a:solidFill>
                      <a:srgbClr val="C00000"/>
                    </a:solidFill>
                    <a:latin typeface="Calibri" panose="020F0502020204030204" pitchFamily="34" charset="0"/>
                  </a:rPr>
                  <a:t>. </a:t>
                </a:r>
                <a:endParaRPr lang="zh-CN" altLang="en-US" sz="2400" dirty="0">
                  <a:latin typeface="Calibri" panose="020F0502020204030204" pitchFamily="34" charset="0"/>
                </a:endParaRPr>
              </a:p>
            </p:txBody>
          </p:sp>
        </mc:Choice>
        <mc:Fallback>
          <p:sp>
            <p:nvSpPr>
              <p:cNvPr id="6" name="Content Placeholder 2">
                <a:extLst>
                  <a:ext uri="{FF2B5EF4-FFF2-40B4-BE49-F238E27FC236}">
                    <a16:creationId xmlns:a16="http://schemas.microsoft.com/office/drawing/2014/main" id="{F25947A1-F3C6-AA48-9A3D-D736C855CA8E}"/>
                  </a:ext>
                </a:extLst>
              </p:cNvPr>
              <p:cNvSpPr txBox="1">
                <a:spLocks noRot="1" noChangeAspect="1" noMove="1" noResize="1" noEditPoints="1" noAdjustHandles="1" noChangeArrowheads="1" noChangeShapeType="1" noTextEdit="1"/>
              </p:cNvSpPr>
              <p:nvPr/>
            </p:nvSpPr>
            <p:spPr>
              <a:xfrm>
                <a:off x="622782" y="4200721"/>
                <a:ext cx="11020865" cy="2326688"/>
              </a:xfrm>
              <a:prstGeom prst="rect">
                <a:avLst/>
              </a:prstGeom>
              <a:blipFill>
                <a:blip r:embed="rId3"/>
                <a:stretch>
                  <a:fillRect l="-830" t="-3665"/>
                </a:stretch>
              </a:blipFill>
            </p:spPr>
            <p:txBody>
              <a:bodyPr/>
              <a:lstStyle/>
              <a:p>
                <a:r>
                  <a:rPr lang="en-US">
                    <a:noFill/>
                  </a:rPr>
                  <a:t> </a:t>
                </a:r>
              </a:p>
            </p:txBody>
          </p:sp>
        </mc:Fallback>
      </mc:AlternateContent>
    </p:spTree>
    <p:extLst>
      <p:ext uri="{BB962C8B-B14F-4D97-AF65-F5344CB8AC3E}">
        <p14:creationId xmlns:p14="http://schemas.microsoft.com/office/powerpoint/2010/main" val="12957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99A858-2E71-43D4-86F6-C4782120C552}"/>
                  </a:ext>
                </a:extLst>
              </p:cNvPr>
              <p:cNvSpPr>
                <a:spLocks noGrp="1"/>
              </p:cNvSpPr>
              <p:nvPr>
                <p:ph idx="1"/>
              </p:nvPr>
            </p:nvSpPr>
            <p:spPr>
              <a:xfrm>
                <a:off x="749392" y="1206647"/>
                <a:ext cx="10515600" cy="2394682"/>
              </a:xfrm>
            </p:spPr>
            <p:txBody>
              <a:bodyPr>
                <a:normAutofit lnSpcReduction="10000"/>
              </a:bodyPr>
              <a:lstStyle/>
              <a:p>
                <a:pPr marL="0" indent="0">
                  <a:buNone/>
                </a:pPr>
                <a:r>
                  <a:rPr lang="en-US" altLang="zh-CN" sz="2200" dirty="0">
                    <a:solidFill>
                      <a:srgbClr val="002060"/>
                    </a:solidFill>
                    <a:latin typeface="Calibri" panose="020F0502020204030204" pitchFamily="34" charset="0"/>
                  </a:rPr>
                  <a:t>Now set </a:t>
                </a:r>
                <a:endParaRPr lang="en-US" altLang="zh-CN" sz="2200" i="1" dirty="0">
                  <a:solidFill>
                    <a:srgbClr val="002060"/>
                  </a:solidFill>
                  <a:latin typeface="Cambria Math" panose="02040503050406030204" pitchFamily="18" charset="0"/>
                </a:endParaRPr>
              </a:p>
              <a:p>
                <a:pPr marL="0" indent="0">
                  <a:buNone/>
                </a:pPr>
                <a:r>
                  <a:rPr lang="en-US" altLang="zh-CN" sz="2200" dirty="0">
                    <a:solidFill>
                      <a:srgbClr val="002060"/>
                    </a:solidFill>
                  </a:rPr>
                  <a:t>		</a:t>
                </a:r>
                <a14:m>
                  <m:oMath xmlns:m="http://schemas.openxmlformats.org/officeDocument/2006/math">
                    <m:r>
                      <a:rPr lang="en-US" altLang="zh-CN" sz="2200" i="1" dirty="0" smtClean="0">
                        <a:solidFill>
                          <a:srgbClr val="C00000"/>
                        </a:solidFill>
                        <a:latin typeface="Cambria Math" panose="02040503050406030204" pitchFamily="18" charset="0"/>
                      </a:rPr>
                      <m:t>𝑤</m:t>
                    </m:r>
                    <m:d>
                      <m:dPr>
                        <m:ctrlPr>
                          <a:rPr lang="en-US" altLang="zh-CN" sz="2200" i="1" dirty="0" smtClean="0">
                            <a:solidFill>
                              <a:srgbClr val="C00000"/>
                            </a:solidFill>
                            <a:latin typeface="Cambria Math" panose="02040503050406030204" pitchFamily="18" charset="0"/>
                          </a:rPr>
                        </m:ctrlPr>
                      </m:dPr>
                      <m:e>
                        <m:r>
                          <a:rPr lang="en-US" altLang="zh-CN" sz="2200" i="1" dirty="0" smtClean="0">
                            <a:solidFill>
                              <a:srgbClr val="C00000"/>
                            </a:solidFill>
                            <a:latin typeface="Cambria Math" panose="02040503050406030204" pitchFamily="18" charset="0"/>
                          </a:rPr>
                          <m:t>𝑢</m:t>
                        </m:r>
                        <m:r>
                          <a:rPr lang="en-US" altLang="zh-CN" sz="2200" i="1" dirty="0" smtClean="0">
                            <a:solidFill>
                              <a:srgbClr val="C00000"/>
                            </a:solidFill>
                            <a:latin typeface="Cambria Math" panose="02040503050406030204" pitchFamily="18" charset="0"/>
                          </a:rPr>
                          <m:t>, </m:t>
                        </m:r>
                        <m:r>
                          <a:rPr lang="en-US" altLang="zh-CN" sz="2200" i="1" dirty="0" smtClean="0">
                            <a:solidFill>
                              <a:srgbClr val="C00000"/>
                            </a:solidFill>
                            <a:latin typeface="Cambria Math" panose="02040503050406030204" pitchFamily="18" charset="0"/>
                          </a:rPr>
                          <m:t>𝑣</m:t>
                        </m:r>
                      </m:e>
                    </m:d>
                    <m:r>
                      <a:rPr lang="en-US" altLang="zh-CN" sz="2200" i="1" dirty="0" smtClean="0">
                        <a:solidFill>
                          <a:srgbClr val="C00000"/>
                        </a:solidFill>
                        <a:latin typeface="Cambria Math" panose="02040503050406030204" pitchFamily="18" charset="0"/>
                      </a:rPr>
                      <m:t>= −</m:t>
                    </m:r>
                    <m:func>
                      <m:funcPr>
                        <m:ctrlPr>
                          <a:rPr lang="en-US" altLang="zh-CN" sz="2200" i="1" dirty="0" smtClean="0">
                            <a:solidFill>
                              <a:srgbClr val="C00000"/>
                            </a:solidFill>
                            <a:latin typeface="Cambria Math" panose="02040503050406030204" pitchFamily="18" charset="0"/>
                          </a:rPr>
                        </m:ctrlPr>
                      </m:funcPr>
                      <m:fName>
                        <m:r>
                          <m:rPr>
                            <m:sty m:val="p"/>
                          </m:rPr>
                          <a:rPr lang="en-US" altLang="zh-CN" sz="2200" i="0" dirty="0" smtClean="0">
                            <a:solidFill>
                              <a:srgbClr val="C00000"/>
                            </a:solidFill>
                            <a:latin typeface="Cambria Math" panose="02040503050406030204" pitchFamily="18" charset="0"/>
                          </a:rPr>
                          <m:t>log</m:t>
                        </m:r>
                      </m:fName>
                      <m:e>
                        <m:sSup>
                          <m:sSupPr>
                            <m:ctrlPr>
                              <a:rPr lang="en-US" altLang="zh-CN" sz="2200" b="0" i="1" dirty="0" smtClean="0">
                                <a:solidFill>
                                  <a:srgbClr val="C00000"/>
                                </a:solidFill>
                                <a:latin typeface="Cambria Math" panose="02040503050406030204" pitchFamily="18" charset="0"/>
                              </a:rPr>
                            </m:ctrlPr>
                          </m:sSupPr>
                          <m:e>
                            <m:r>
                              <a:rPr lang="en-US" altLang="zh-CN" sz="2200" i="1" dirty="0" smtClean="0">
                                <a:solidFill>
                                  <a:srgbClr val="C00000"/>
                                </a:solidFill>
                                <a:latin typeface="Cambria Math" panose="02040503050406030204" pitchFamily="18" charset="0"/>
                              </a:rPr>
                              <m:t>𝑓</m:t>
                            </m:r>
                          </m:e>
                          <m:sup>
                            <m:r>
                              <a:rPr lang="en-US" altLang="zh-CN" sz="2200" b="0" i="1" dirty="0" smtClean="0">
                                <a:solidFill>
                                  <a:srgbClr val="C00000"/>
                                </a:solidFill>
                                <a:latin typeface="Cambria Math" panose="02040503050406030204" pitchFamily="18" charset="0"/>
                              </a:rPr>
                              <m:t>′</m:t>
                            </m:r>
                          </m:sup>
                        </m:sSup>
                        <m:d>
                          <m:dPr>
                            <m:ctrlPr>
                              <a:rPr lang="en-US" altLang="zh-CN" sz="2200" b="0" i="1" dirty="0" smtClean="0">
                                <a:solidFill>
                                  <a:srgbClr val="C00000"/>
                                </a:solidFill>
                                <a:latin typeface="Cambria Math" panose="02040503050406030204" pitchFamily="18" charset="0"/>
                              </a:rPr>
                            </m:ctrlPr>
                          </m:dPr>
                          <m:e>
                            <m:r>
                              <a:rPr lang="en-US" altLang="zh-CN" sz="2200" i="1" dirty="0" smtClean="0">
                                <a:solidFill>
                                  <a:srgbClr val="C00000"/>
                                </a:solidFill>
                                <a:latin typeface="Cambria Math" panose="02040503050406030204" pitchFamily="18" charset="0"/>
                              </a:rPr>
                              <m:t>𝑢</m:t>
                            </m:r>
                            <m:r>
                              <a:rPr lang="en-US" altLang="zh-CN" sz="2200" i="1" dirty="0" smtClean="0">
                                <a:solidFill>
                                  <a:srgbClr val="C00000"/>
                                </a:solidFill>
                                <a:latin typeface="Cambria Math" panose="02040503050406030204" pitchFamily="18" charset="0"/>
                              </a:rPr>
                              <m:t>, </m:t>
                            </m:r>
                            <m:r>
                              <a:rPr lang="en-US" altLang="zh-CN" sz="2200" i="1" dirty="0" smtClean="0">
                                <a:solidFill>
                                  <a:srgbClr val="C00000"/>
                                </a:solidFill>
                                <a:latin typeface="Cambria Math" panose="02040503050406030204" pitchFamily="18" charset="0"/>
                              </a:rPr>
                              <m:t>𝑣</m:t>
                            </m:r>
                          </m:e>
                        </m:d>
                      </m:e>
                    </m:func>
                    <m:r>
                      <a:rPr lang="en-US" altLang="zh-CN" sz="2200" i="1" dirty="0" smtClean="0">
                        <a:solidFill>
                          <a:srgbClr val="C00000"/>
                        </a:solidFill>
                        <a:latin typeface="Cambria Math" panose="02040503050406030204" pitchFamily="18" charset="0"/>
                      </a:rPr>
                      <m:t>=</m:t>
                    </m:r>
                    <m:func>
                      <m:funcPr>
                        <m:ctrlPr>
                          <a:rPr lang="en-US" altLang="zh-CN" sz="2200" b="0" i="1" dirty="0" smtClean="0">
                            <a:solidFill>
                              <a:srgbClr val="C00000"/>
                            </a:solidFill>
                            <a:latin typeface="Cambria Math" panose="02040503050406030204" pitchFamily="18" charset="0"/>
                          </a:rPr>
                        </m:ctrlPr>
                      </m:funcPr>
                      <m:fName>
                        <m:r>
                          <m:rPr>
                            <m:sty m:val="p"/>
                          </m:rPr>
                          <a:rPr lang="en-US" altLang="zh-CN" sz="2200" b="0" i="0" dirty="0" smtClean="0">
                            <a:solidFill>
                              <a:srgbClr val="C00000"/>
                            </a:solidFill>
                            <a:latin typeface="Cambria Math" panose="02040503050406030204" pitchFamily="18" charset="0"/>
                          </a:rPr>
                          <m:t>log</m:t>
                        </m:r>
                      </m:fName>
                      <m:e>
                        <m:f>
                          <m:fPr>
                            <m:ctrlPr>
                              <a:rPr lang="en-US" altLang="zh-CN" sz="2200" b="0" i="1" dirty="0" smtClean="0">
                                <a:solidFill>
                                  <a:srgbClr val="C00000"/>
                                </a:solidFill>
                                <a:latin typeface="Cambria Math" panose="02040503050406030204" pitchFamily="18" charset="0"/>
                              </a:rPr>
                            </m:ctrlPr>
                          </m:fPr>
                          <m:num>
                            <m:r>
                              <a:rPr lang="en-US" altLang="zh-CN" sz="2200" b="0" i="1" dirty="0" smtClean="0">
                                <a:solidFill>
                                  <a:srgbClr val="C00000"/>
                                </a:solidFill>
                                <a:latin typeface="Cambria Math" panose="02040503050406030204" pitchFamily="18" charset="0"/>
                              </a:rPr>
                              <m:t>1</m:t>
                            </m:r>
                          </m:num>
                          <m:den>
                            <m:sSup>
                              <m:sSupPr>
                                <m:ctrlPr>
                                  <a:rPr lang="en-US" altLang="zh-CN" sz="2200" b="0" i="1" dirty="0" smtClean="0">
                                    <a:solidFill>
                                      <a:srgbClr val="C00000"/>
                                    </a:solidFill>
                                    <a:latin typeface="Cambria Math" panose="02040503050406030204" pitchFamily="18" charset="0"/>
                                  </a:rPr>
                                </m:ctrlPr>
                              </m:sSupPr>
                              <m:e>
                                <m:r>
                                  <a:rPr lang="en-US" altLang="zh-CN" sz="2200" i="1" dirty="0" smtClean="0">
                                    <a:solidFill>
                                      <a:srgbClr val="C00000"/>
                                    </a:solidFill>
                                    <a:latin typeface="Cambria Math" panose="02040503050406030204" pitchFamily="18" charset="0"/>
                                  </a:rPr>
                                  <m:t>𝑓</m:t>
                                </m:r>
                              </m:e>
                              <m:sup>
                                <m:r>
                                  <a:rPr lang="en-US" altLang="zh-CN" sz="2200" b="0" i="1" dirty="0" smtClean="0">
                                    <a:solidFill>
                                      <a:srgbClr val="C00000"/>
                                    </a:solidFill>
                                    <a:latin typeface="Cambria Math" panose="02040503050406030204" pitchFamily="18" charset="0"/>
                                  </a:rPr>
                                  <m:t>′</m:t>
                                </m:r>
                              </m:sup>
                            </m:sSup>
                            <m:d>
                              <m:dPr>
                                <m:ctrlPr>
                                  <a:rPr lang="en-US" altLang="zh-CN" sz="2200" b="0" i="1" dirty="0" smtClean="0">
                                    <a:solidFill>
                                      <a:srgbClr val="C00000"/>
                                    </a:solidFill>
                                    <a:latin typeface="Cambria Math" panose="02040503050406030204" pitchFamily="18" charset="0"/>
                                  </a:rPr>
                                </m:ctrlPr>
                              </m:dPr>
                              <m:e>
                                <m:r>
                                  <a:rPr lang="en-US" altLang="zh-CN" sz="2200" i="1" dirty="0" err="1">
                                    <a:solidFill>
                                      <a:srgbClr val="C00000"/>
                                    </a:solidFill>
                                    <a:latin typeface="Cambria Math" panose="02040503050406030204" pitchFamily="18" charset="0"/>
                                  </a:rPr>
                                  <m:t>𝑢</m:t>
                                </m:r>
                                <m:r>
                                  <a:rPr lang="en-US" altLang="zh-CN" sz="2200" i="1" dirty="0" err="1">
                                    <a:solidFill>
                                      <a:srgbClr val="C00000"/>
                                    </a:solidFill>
                                    <a:latin typeface="Cambria Math" panose="02040503050406030204" pitchFamily="18" charset="0"/>
                                  </a:rPr>
                                  <m:t>,</m:t>
                                </m:r>
                                <m:r>
                                  <a:rPr lang="en-US" altLang="zh-CN" sz="2200" i="1" dirty="0" err="1" smtClean="0">
                                    <a:solidFill>
                                      <a:srgbClr val="C00000"/>
                                    </a:solidFill>
                                    <a:latin typeface="Cambria Math" panose="02040503050406030204" pitchFamily="18" charset="0"/>
                                  </a:rPr>
                                  <m:t>𝑣</m:t>
                                </m:r>
                              </m:e>
                            </m:d>
                          </m:den>
                        </m:f>
                      </m:e>
                    </m:func>
                  </m:oMath>
                </a14:m>
                <a:r>
                  <a:rPr lang="en-US" altLang="zh-CN" sz="2200" dirty="0">
                    <a:solidFill>
                      <a:srgbClr val="C00000"/>
                    </a:solidFill>
                    <a:latin typeface="Calibri" panose="020F0502020204030204" pitchFamily="34" charset="0"/>
                  </a:rPr>
                  <a:t> </a:t>
                </a:r>
              </a:p>
              <a:p>
                <a:pPr marL="0" indent="0">
                  <a:buNone/>
                </a:pPr>
                <a:r>
                  <a:rPr lang="en-US" altLang="zh-CN" sz="2200" dirty="0">
                    <a:solidFill>
                      <a:srgbClr val="002060"/>
                    </a:solidFill>
                    <a:latin typeface="Calibri" panose="020F0502020204030204" pitchFamily="34" charset="0"/>
                  </a:rPr>
                  <a:t>and recall that the log of the product of values is the sum of the logarithms of the values so</a:t>
                </a:r>
              </a:p>
              <a:p>
                <a:pPr marL="0" indent="0">
                  <a:buNone/>
                </a:pPr>
                <a:endParaRPr lang="en-US" altLang="zh-CN" sz="2200" dirty="0">
                  <a:solidFill>
                    <a:srgbClr val="002060"/>
                  </a:solidFill>
                  <a:latin typeface="Calibri" panose="020F0502020204030204" pitchFamily="34" charset="0"/>
                </a:endParaRPr>
              </a:p>
              <a:p>
                <a:pPr marL="0" indent="0">
                  <a:buNone/>
                </a:pPr>
                <a:r>
                  <a:rPr lang="en-US" altLang="zh-CN" sz="2200" dirty="0">
                    <a:solidFill>
                      <a:srgbClr val="002060"/>
                    </a:solidFill>
                    <a:latin typeface="Calibri" panose="020F0502020204030204" pitchFamily="34" charset="0"/>
                  </a:rPr>
                  <a:t> 		</a:t>
                </a:r>
                <a14:m>
                  <m:oMath xmlns:m="http://schemas.openxmlformats.org/officeDocument/2006/math">
                    <m:r>
                      <m:rPr>
                        <m:sty m:val="p"/>
                      </m:rPr>
                      <a:rPr lang="en-US" altLang="zh-CN" sz="2200" b="0" i="0" dirty="0" smtClean="0">
                        <a:solidFill>
                          <a:srgbClr val="C00000"/>
                        </a:solidFill>
                        <a:latin typeface="Cambria Math" panose="02040503050406030204" pitchFamily="18" charset="0"/>
                      </a:rPr>
                      <m:t>log</m:t>
                    </m:r>
                    <m:f>
                      <m:fPr>
                        <m:ctrlPr>
                          <a:rPr lang="en-US" altLang="zh-CN" sz="2200" b="0" i="1" dirty="0" smtClean="0">
                            <a:solidFill>
                              <a:srgbClr val="C00000"/>
                            </a:solidFill>
                            <a:latin typeface="Cambria Math" panose="02040503050406030204" pitchFamily="18" charset="0"/>
                          </a:rPr>
                        </m:ctrlPr>
                      </m:fPr>
                      <m:num>
                        <m:r>
                          <a:rPr lang="en-US" altLang="zh-CN" sz="2200" b="0" i="1" dirty="0" smtClean="0">
                            <a:solidFill>
                              <a:srgbClr val="C00000"/>
                            </a:solidFill>
                            <a:latin typeface="Cambria Math" panose="02040503050406030204" pitchFamily="18" charset="0"/>
                          </a:rPr>
                          <m:t>1</m:t>
                        </m:r>
                      </m:num>
                      <m:den>
                        <m:r>
                          <a:rPr lang="en-US" altLang="zh-CN" sz="2200" i="1" dirty="0">
                            <a:solidFill>
                              <a:srgbClr val="C00000"/>
                            </a:solidFill>
                            <a:latin typeface="Cambria Math" panose="02040503050406030204" pitchFamily="18" charset="0"/>
                          </a:rPr>
                          <m:t>𝐶𝑜𝑠𝑡</m:t>
                        </m:r>
                        <m:d>
                          <m:dPr>
                            <m:ctrlPr>
                              <a:rPr lang="en-US" altLang="zh-CN" sz="2200" i="1" dirty="0">
                                <a:solidFill>
                                  <a:srgbClr val="C00000"/>
                                </a:solidFill>
                                <a:latin typeface="Cambria Math" panose="02040503050406030204" pitchFamily="18" charset="0"/>
                              </a:rPr>
                            </m:ctrlPr>
                          </m:dPr>
                          <m:e>
                            <m:r>
                              <a:rPr lang="en-US" altLang="zh-CN" sz="2200" i="1" dirty="0">
                                <a:solidFill>
                                  <a:srgbClr val="C00000"/>
                                </a:solidFill>
                                <a:latin typeface="Cambria Math" panose="02040503050406030204" pitchFamily="18" charset="0"/>
                              </a:rPr>
                              <m:t>𝑃</m:t>
                            </m:r>
                          </m:e>
                        </m:d>
                      </m:den>
                    </m:f>
                    <m:r>
                      <a:rPr lang="en-US" altLang="zh-CN" sz="2200" i="1" dirty="0">
                        <a:solidFill>
                          <a:srgbClr val="C00000"/>
                        </a:solidFill>
                        <a:latin typeface="Cambria Math" panose="02040503050406030204" pitchFamily="18" charset="0"/>
                      </a:rPr>
                      <m:t> = </m:t>
                    </m:r>
                    <m:nary>
                      <m:naryPr>
                        <m:chr m:val="∑"/>
                        <m:ctrlPr>
                          <a:rPr lang="en-US" altLang="zh-CN" sz="2200" i="1" dirty="0" smtClean="0">
                            <a:solidFill>
                              <a:srgbClr val="C00000"/>
                            </a:solidFill>
                            <a:latin typeface="Cambria Math" panose="02040503050406030204" pitchFamily="18" charset="0"/>
                          </a:rPr>
                        </m:ctrlPr>
                      </m:naryPr>
                      <m:sub>
                        <m:r>
                          <m:rPr>
                            <m:brk m:alnAt="23"/>
                          </m:rPr>
                          <a:rPr lang="en-US" altLang="zh-CN" sz="2200" b="0" i="1" dirty="0" smtClean="0">
                            <a:solidFill>
                              <a:srgbClr val="C00000"/>
                            </a:solidFill>
                            <a:latin typeface="Cambria Math" panose="02040503050406030204" pitchFamily="18" charset="0"/>
                          </a:rPr>
                          <m:t>𝑖</m:t>
                        </m:r>
                        <m:r>
                          <a:rPr lang="en-US" altLang="zh-CN" sz="2200" b="0" i="1" dirty="0" smtClean="0">
                            <a:solidFill>
                              <a:srgbClr val="C00000"/>
                            </a:solidFill>
                            <a:latin typeface="Cambria Math" panose="02040503050406030204" pitchFamily="18" charset="0"/>
                          </a:rPr>
                          <m:t>=0</m:t>
                        </m:r>
                      </m:sub>
                      <m:sup>
                        <m:r>
                          <a:rPr lang="en-US" altLang="zh-CN" sz="2200" b="0" i="1" dirty="0" smtClean="0">
                            <a:solidFill>
                              <a:srgbClr val="C00000"/>
                            </a:solidFill>
                            <a:latin typeface="Cambria Math" panose="02040503050406030204" pitchFamily="18" charset="0"/>
                          </a:rPr>
                          <m:t>𝑡</m:t>
                        </m:r>
                        <m:r>
                          <a:rPr lang="en-US" altLang="zh-CN" sz="2200" b="0" i="1" dirty="0" smtClean="0">
                            <a:solidFill>
                              <a:srgbClr val="C00000"/>
                            </a:solidFill>
                            <a:latin typeface="Cambria Math" panose="02040503050406030204" pitchFamily="18" charset="0"/>
                          </a:rPr>
                          <m:t>−1</m:t>
                        </m:r>
                      </m:sup>
                      <m:e>
                        <m:func>
                          <m:funcPr>
                            <m:ctrlPr>
                              <a:rPr lang="en-US" altLang="zh-CN" sz="2200" b="0" i="1" dirty="0" smtClean="0">
                                <a:solidFill>
                                  <a:srgbClr val="C00000"/>
                                </a:solidFill>
                                <a:latin typeface="Cambria Math" panose="02040503050406030204" pitchFamily="18" charset="0"/>
                              </a:rPr>
                            </m:ctrlPr>
                          </m:funcPr>
                          <m:fName>
                            <m:r>
                              <m:rPr>
                                <m:sty m:val="p"/>
                              </m:rPr>
                              <a:rPr lang="en-US" altLang="zh-CN" sz="2200" b="0" i="0" dirty="0" smtClean="0">
                                <a:solidFill>
                                  <a:srgbClr val="C00000"/>
                                </a:solidFill>
                                <a:latin typeface="Cambria Math" panose="02040503050406030204" pitchFamily="18" charset="0"/>
                              </a:rPr>
                              <m:t>log</m:t>
                            </m:r>
                          </m:fName>
                          <m:e>
                            <m:f>
                              <m:fPr>
                                <m:ctrlPr>
                                  <a:rPr lang="en-US" altLang="zh-CN" sz="2200" b="0" i="1" dirty="0" smtClean="0">
                                    <a:solidFill>
                                      <a:srgbClr val="C00000"/>
                                    </a:solidFill>
                                    <a:latin typeface="Cambria Math" panose="02040503050406030204" pitchFamily="18" charset="0"/>
                                  </a:rPr>
                                </m:ctrlPr>
                              </m:fPr>
                              <m:num>
                                <m:r>
                                  <a:rPr lang="en-US" altLang="zh-CN" sz="2200" b="0" i="1" dirty="0" smtClean="0">
                                    <a:solidFill>
                                      <a:srgbClr val="C00000"/>
                                    </a:solidFill>
                                    <a:latin typeface="Cambria Math" panose="02040503050406030204" pitchFamily="18" charset="0"/>
                                  </a:rPr>
                                  <m:t>1</m:t>
                                </m:r>
                              </m:num>
                              <m:den>
                                <m:r>
                                  <a:rPr lang="en-US" altLang="zh-CN" sz="2200" b="0" i="1" dirty="0" smtClean="0">
                                    <a:solidFill>
                                      <a:srgbClr val="C00000"/>
                                    </a:solidFill>
                                    <a:latin typeface="Cambria Math" panose="02040503050406030204" pitchFamily="18" charset="0"/>
                                  </a:rPr>
                                  <m:t>𝑓</m:t>
                                </m:r>
                                <m:r>
                                  <a:rPr lang="en-US" altLang="zh-CN" sz="2200" b="0" i="1" dirty="0" smtClean="0">
                                    <a:solidFill>
                                      <a:srgbClr val="C00000"/>
                                    </a:solidFill>
                                    <a:latin typeface="Cambria Math" panose="02040503050406030204" pitchFamily="18" charset="0"/>
                                  </a:rPr>
                                  <m:t>′(</m:t>
                                </m:r>
                                <m:sSub>
                                  <m:sSubPr>
                                    <m:ctrlPr>
                                      <a:rPr lang="en-US" altLang="zh-CN" sz="2200" b="0" i="1" dirty="0" smtClean="0">
                                        <a:solidFill>
                                          <a:srgbClr val="C00000"/>
                                        </a:solidFill>
                                        <a:latin typeface="Cambria Math" panose="02040503050406030204" pitchFamily="18" charset="0"/>
                                      </a:rPr>
                                    </m:ctrlPr>
                                  </m:sSubPr>
                                  <m:e>
                                    <m:r>
                                      <a:rPr lang="en-US" altLang="zh-CN" sz="2200" b="0" i="1" dirty="0" smtClean="0">
                                        <a:solidFill>
                                          <a:srgbClr val="C00000"/>
                                        </a:solidFill>
                                        <a:latin typeface="Cambria Math" panose="02040503050406030204" pitchFamily="18" charset="0"/>
                                      </a:rPr>
                                      <m:t>𝑢</m:t>
                                    </m:r>
                                  </m:e>
                                  <m:sub>
                                    <m:r>
                                      <a:rPr lang="en-US" altLang="zh-CN" sz="2200" b="0" i="1" dirty="0" smtClean="0">
                                        <a:solidFill>
                                          <a:srgbClr val="C00000"/>
                                        </a:solidFill>
                                        <a:latin typeface="Cambria Math" panose="02040503050406030204" pitchFamily="18" charset="0"/>
                                      </a:rPr>
                                      <m:t>𝑖</m:t>
                                    </m:r>
                                  </m:sub>
                                </m:sSub>
                                <m:r>
                                  <a:rPr lang="en-US" altLang="zh-CN" sz="2200" b="0" i="1" dirty="0" smtClean="0">
                                    <a:solidFill>
                                      <a:srgbClr val="C00000"/>
                                    </a:solidFill>
                                    <a:latin typeface="Cambria Math" panose="02040503050406030204" pitchFamily="18" charset="0"/>
                                  </a:rPr>
                                  <m:t>,</m:t>
                                </m:r>
                                <m:sSub>
                                  <m:sSubPr>
                                    <m:ctrlPr>
                                      <a:rPr lang="en-US" altLang="zh-CN" sz="2200" b="0" i="1" dirty="0" smtClean="0">
                                        <a:solidFill>
                                          <a:srgbClr val="C00000"/>
                                        </a:solidFill>
                                        <a:latin typeface="Cambria Math" panose="02040503050406030204" pitchFamily="18" charset="0"/>
                                      </a:rPr>
                                    </m:ctrlPr>
                                  </m:sSubPr>
                                  <m:e>
                                    <m:r>
                                      <a:rPr lang="en-US" altLang="zh-CN" sz="2200" b="0" i="1" dirty="0" smtClean="0">
                                        <a:solidFill>
                                          <a:srgbClr val="C00000"/>
                                        </a:solidFill>
                                        <a:latin typeface="Cambria Math" panose="02040503050406030204" pitchFamily="18" charset="0"/>
                                      </a:rPr>
                                      <m:t>𝑢</m:t>
                                    </m:r>
                                  </m:e>
                                  <m:sub>
                                    <m:r>
                                      <a:rPr lang="en-US" altLang="zh-CN" sz="2200" b="0" i="1" dirty="0" smtClean="0">
                                        <a:solidFill>
                                          <a:srgbClr val="C00000"/>
                                        </a:solidFill>
                                        <a:latin typeface="Cambria Math" panose="02040503050406030204" pitchFamily="18" charset="0"/>
                                      </a:rPr>
                                      <m:t>𝑖</m:t>
                                    </m:r>
                                    <m:r>
                                      <a:rPr lang="en-US" altLang="zh-CN" sz="2200" b="0" i="1" dirty="0" smtClean="0">
                                        <a:solidFill>
                                          <a:srgbClr val="C00000"/>
                                        </a:solidFill>
                                        <a:latin typeface="Cambria Math" panose="02040503050406030204" pitchFamily="18" charset="0"/>
                                      </a:rPr>
                                      <m:t>+1</m:t>
                                    </m:r>
                                  </m:sub>
                                </m:sSub>
                                <m:r>
                                  <a:rPr lang="en-US" altLang="zh-CN" sz="2200" b="0" i="1" dirty="0" smtClean="0">
                                    <a:solidFill>
                                      <a:srgbClr val="C00000"/>
                                    </a:solidFill>
                                    <a:latin typeface="Cambria Math" panose="02040503050406030204" pitchFamily="18" charset="0"/>
                                  </a:rPr>
                                  <m:t>)</m:t>
                                </m:r>
                              </m:den>
                            </m:f>
                          </m:e>
                        </m:func>
                      </m:e>
                    </m:nary>
                    <m:r>
                      <a:rPr lang="en-US" altLang="zh-CN" sz="2200" i="1" dirty="0">
                        <a:solidFill>
                          <a:srgbClr val="C00000"/>
                        </a:solidFill>
                        <a:latin typeface="Cambria Math" panose="02040503050406030204" pitchFamily="18" charset="0"/>
                      </a:rPr>
                      <m:t>=</m:t>
                    </m:r>
                    <m:nary>
                      <m:naryPr>
                        <m:chr m:val="∑"/>
                        <m:ctrlPr>
                          <a:rPr lang="en-US" altLang="zh-CN" sz="2200" i="1" dirty="0" smtClean="0">
                            <a:solidFill>
                              <a:srgbClr val="C00000"/>
                            </a:solidFill>
                            <a:latin typeface="Cambria Math" panose="02040503050406030204" pitchFamily="18" charset="0"/>
                          </a:rPr>
                        </m:ctrlPr>
                      </m:naryPr>
                      <m:sub>
                        <m:r>
                          <m:rPr>
                            <m:brk m:alnAt="23"/>
                          </m:rPr>
                          <a:rPr lang="en-US" altLang="zh-CN" sz="2200" b="0" i="1" dirty="0" smtClean="0">
                            <a:solidFill>
                              <a:srgbClr val="C00000"/>
                            </a:solidFill>
                            <a:latin typeface="Cambria Math" panose="02040503050406030204" pitchFamily="18" charset="0"/>
                          </a:rPr>
                          <m:t>𝑖</m:t>
                        </m:r>
                        <m:r>
                          <a:rPr lang="en-US" altLang="zh-CN" sz="2200" b="0" i="1" dirty="0" smtClean="0">
                            <a:solidFill>
                              <a:srgbClr val="C00000"/>
                            </a:solidFill>
                            <a:latin typeface="Cambria Math" panose="02040503050406030204" pitchFamily="18" charset="0"/>
                          </a:rPr>
                          <m:t>=0</m:t>
                        </m:r>
                      </m:sub>
                      <m:sup>
                        <m:r>
                          <a:rPr lang="en-US" altLang="zh-CN" sz="2200" b="0" i="1" dirty="0" smtClean="0">
                            <a:solidFill>
                              <a:srgbClr val="C00000"/>
                            </a:solidFill>
                            <a:latin typeface="Cambria Math" panose="02040503050406030204" pitchFamily="18" charset="0"/>
                          </a:rPr>
                          <m:t>𝑡</m:t>
                        </m:r>
                        <m:r>
                          <a:rPr lang="en-US" altLang="zh-CN" sz="2200" b="0" i="1" dirty="0" smtClean="0">
                            <a:solidFill>
                              <a:srgbClr val="C00000"/>
                            </a:solidFill>
                            <a:latin typeface="Cambria Math" panose="02040503050406030204" pitchFamily="18" charset="0"/>
                          </a:rPr>
                          <m:t>−1</m:t>
                        </m:r>
                      </m:sup>
                      <m:e>
                        <m:r>
                          <a:rPr lang="en-US" altLang="zh-CN" sz="2200" b="0" i="1" dirty="0" smtClean="0">
                            <a:solidFill>
                              <a:srgbClr val="C00000"/>
                            </a:solidFill>
                            <a:latin typeface="Cambria Math" panose="02040503050406030204" pitchFamily="18" charset="0"/>
                          </a:rPr>
                          <m:t>𝑤</m:t>
                        </m:r>
                        <m:r>
                          <a:rPr lang="en-US" altLang="zh-CN" sz="2200" b="0" i="1" dirty="0" smtClean="0">
                            <a:solidFill>
                              <a:srgbClr val="C00000"/>
                            </a:solidFill>
                            <a:latin typeface="Cambria Math" panose="02040503050406030204" pitchFamily="18" charset="0"/>
                          </a:rPr>
                          <m:t>(</m:t>
                        </m:r>
                        <m:sSub>
                          <m:sSubPr>
                            <m:ctrlPr>
                              <a:rPr lang="en-US" altLang="zh-CN" sz="2200" b="0" i="1" dirty="0" smtClean="0">
                                <a:solidFill>
                                  <a:srgbClr val="C00000"/>
                                </a:solidFill>
                                <a:latin typeface="Cambria Math" panose="02040503050406030204" pitchFamily="18" charset="0"/>
                              </a:rPr>
                            </m:ctrlPr>
                          </m:sSubPr>
                          <m:e>
                            <m:r>
                              <a:rPr lang="en-US" altLang="zh-CN" sz="2200" b="0" i="1" dirty="0" smtClean="0">
                                <a:solidFill>
                                  <a:srgbClr val="C00000"/>
                                </a:solidFill>
                                <a:latin typeface="Cambria Math" panose="02040503050406030204" pitchFamily="18" charset="0"/>
                              </a:rPr>
                              <m:t>𝑢</m:t>
                            </m:r>
                          </m:e>
                          <m:sub>
                            <m:r>
                              <a:rPr lang="en-US" altLang="zh-CN" sz="2200" b="0" i="1" dirty="0" smtClean="0">
                                <a:solidFill>
                                  <a:srgbClr val="C00000"/>
                                </a:solidFill>
                                <a:latin typeface="Cambria Math" panose="02040503050406030204" pitchFamily="18" charset="0"/>
                              </a:rPr>
                              <m:t>𝑖</m:t>
                            </m:r>
                          </m:sub>
                        </m:sSub>
                        <m:r>
                          <a:rPr lang="en-US" altLang="zh-CN" sz="2200" b="0" i="1" dirty="0" smtClean="0">
                            <a:solidFill>
                              <a:srgbClr val="C00000"/>
                            </a:solidFill>
                            <a:latin typeface="Cambria Math" panose="02040503050406030204" pitchFamily="18" charset="0"/>
                          </a:rPr>
                          <m:t>,</m:t>
                        </m:r>
                        <m:sSub>
                          <m:sSubPr>
                            <m:ctrlPr>
                              <a:rPr lang="en-US" altLang="zh-CN" sz="2200" b="0" i="1" dirty="0" smtClean="0">
                                <a:solidFill>
                                  <a:srgbClr val="C00000"/>
                                </a:solidFill>
                                <a:latin typeface="Cambria Math" panose="02040503050406030204" pitchFamily="18" charset="0"/>
                              </a:rPr>
                            </m:ctrlPr>
                          </m:sSubPr>
                          <m:e>
                            <m:r>
                              <a:rPr lang="en-US" altLang="zh-CN" sz="2200" b="0" i="1" dirty="0" smtClean="0">
                                <a:solidFill>
                                  <a:srgbClr val="C00000"/>
                                </a:solidFill>
                                <a:latin typeface="Cambria Math" panose="02040503050406030204" pitchFamily="18" charset="0"/>
                              </a:rPr>
                              <m:t>𝑢</m:t>
                            </m:r>
                          </m:e>
                          <m:sub>
                            <m:r>
                              <a:rPr lang="en-US" altLang="zh-CN" sz="2200" b="0" i="1" dirty="0" smtClean="0">
                                <a:solidFill>
                                  <a:srgbClr val="C00000"/>
                                </a:solidFill>
                                <a:latin typeface="Cambria Math" panose="02040503050406030204" pitchFamily="18" charset="0"/>
                              </a:rPr>
                              <m:t>𝑖</m:t>
                            </m:r>
                            <m:r>
                              <a:rPr lang="en-US" altLang="zh-CN" sz="2200" b="0" i="1" dirty="0" smtClean="0">
                                <a:solidFill>
                                  <a:srgbClr val="C00000"/>
                                </a:solidFill>
                                <a:latin typeface="Cambria Math" panose="02040503050406030204" pitchFamily="18" charset="0"/>
                              </a:rPr>
                              <m:t>+1</m:t>
                            </m:r>
                          </m:sub>
                        </m:sSub>
                        <m:r>
                          <a:rPr lang="en-US" altLang="zh-CN" sz="2200" b="0" i="1" dirty="0" smtClean="0">
                            <a:solidFill>
                              <a:srgbClr val="C00000"/>
                            </a:solidFill>
                            <a:latin typeface="Cambria Math" panose="02040503050406030204" pitchFamily="18" charset="0"/>
                          </a:rPr>
                          <m:t>)</m:t>
                        </m:r>
                      </m:e>
                    </m:nary>
                  </m:oMath>
                </a14:m>
                <a:endParaRPr lang="en-US" altLang="zh-CN" sz="2200" b="0" dirty="0">
                  <a:solidFill>
                    <a:srgbClr val="002060"/>
                  </a:solidFill>
                  <a:latin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F699A858-2E71-43D4-86F6-C4782120C552}"/>
                  </a:ext>
                </a:extLst>
              </p:cNvPr>
              <p:cNvSpPr>
                <a:spLocks noGrp="1" noRot="1" noChangeAspect="1" noMove="1" noResize="1" noEditPoints="1" noAdjustHandles="1" noChangeArrowheads="1" noChangeShapeType="1" noTextEdit="1"/>
              </p:cNvSpPr>
              <p:nvPr>
                <p:ph idx="1"/>
              </p:nvPr>
            </p:nvSpPr>
            <p:spPr>
              <a:xfrm>
                <a:off x="749392" y="1206647"/>
                <a:ext cx="10515600" cy="2394682"/>
              </a:xfrm>
              <a:blipFill>
                <a:blip r:embed="rId2"/>
                <a:stretch>
                  <a:fillRect l="-724" t="-4211" r="-362" b="-23158"/>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1CBCE586-76F5-844B-9C6A-357C20E0ED42}"/>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734D3C4-3329-9848-A0CD-2ACDED4566CA}"/>
                  </a:ext>
                </a:extLst>
              </p:cNvPr>
              <p:cNvSpPr txBox="1">
                <a:spLocks/>
              </p:cNvSpPr>
              <p:nvPr/>
            </p:nvSpPr>
            <p:spPr>
              <a:xfrm>
                <a:off x="648573" y="5785680"/>
                <a:ext cx="10515600" cy="6854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dirty="0">
                    <a:solidFill>
                      <a:srgbClr val="7030A0"/>
                    </a:solidFill>
                    <a:latin typeface="Calibri" panose="020F0502020204030204" pitchFamily="34" charset="0"/>
                  </a:rPr>
                  <a:t>=&gt;  we can use Dijkstra’s single source shortest path algorithm to solve the problem in </a:t>
                </a:r>
                <a14:m>
                  <m:oMath xmlns:m="http://schemas.openxmlformats.org/officeDocument/2006/math">
                    <m:r>
                      <a:rPr lang="en-US" altLang="zh-CN" sz="2200" i="1" dirty="0" smtClean="0">
                        <a:solidFill>
                          <a:srgbClr val="7030A0"/>
                        </a:solidFill>
                        <a:latin typeface="Cambria Math" panose="02040503050406030204" pitchFamily="18" charset="0"/>
                      </a:rPr>
                      <m:t>𝑂</m:t>
                    </m:r>
                    <m:r>
                      <a:rPr lang="en-US" altLang="zh-CN" sz="2200" i="1" dirty="0" smtClean="0">
                        <a:solidFill>
                          <a:srgbClr val="7030A0"/>
                        </a:solidFill>
                        <a:latin typeface="Cambria Math" panose="02040503050406030204" pitchFamily="18" charset="0"/>
                      </a:rPr>
                      <m:t>(|</m:t>
                    </m:r>
                    <m:r>
                      <a:rPr lang="en-US" altLang="zh-CN" sz="2200" i="1" dirty="0" smtClean="0">
                        <a:solidFill>
                          <a:srgbClr val="7030A0"/>
                        </a:solidFill>
                        <a:latin typeface="Cambria Math" panose="02040503050406030204" pitchFamily="18" charset="0"/>
                      </a:rPr>
                      <m:t>𝐸</m:t>
                    </m:r>
                    <m:r>
                      <a:rPr lang="en-US" altLang="zh-CN" sz="2200" i="1" dirty="0" smtClean="0">
                        <a:solidFill>
                          <a:srgbClr val="7030A0"/>
                        </a:solidFill>
                        <a:latin typeface="Cambria Math" panose="02040503050406030204" pitchFamily="18" charset="0"/>
                      </a:rPr>
                      <m:t>|</m:t>
                    </m:r>
                    <m:r>
                      <m:rPr>
                        <m:sty m:val="p"/>
                      </m:rPr>
                      <a:rPr lang="en-US" altLang="zh-CN" sz="2200" i="1" dirty="0" smtClean="0">
                        <a:solidFill>
                          <a:srgbClr val="7030A0"/>
                        </a:solidFill>
                        <a:latin typeface="Cambria Math" panose="02040503050406030204" pitchFamily="18" charset="0"/>
                      </a:rPr>
                      <m:t>log</m:t>
                    </m:r>
                    <m:r>
                      <a:rPr lang="en-US" altLang="zh-CN" sz="2200" i="1" dirty="0" smtClean="0">
                        <a:solidFill>
                          <a:srgbClr val="7030A0"/>
                        </a:solidFill>
                        <a:latin typeface="Cambria Math" panose="02040503050406030204" pitchFamily="18" charset="0"/>
                      </a:rPr>
                      <m:t>⁡|</m:t>
                    </m:r>
                    <m:r>
                      <a:rPr lang="en-US" altLang="zh-CN" sz="2200" i="1" dirty="0" smtClean="0">
                        <a:solidFill>
                          <a:srgbClr val="7030A0"/>
                        </a:solidFill>
                        <a:latin typeface="Cambria Math" panose="02040503050406030204" pitchFamily="18" charset="0"/>
                      </a:rPr>
                      <m:t>𝑉</m:t>
                    </m:r>
                    <m:r>
                      <a:rPr lang="en-US" altLang="zh-CN" sz="2200" i="1" dirty="0" smtClean="0">
                        <a:solidFill>
                          <a:srgbClr val="7030A0"/>
                        </a:solidFill>
                        <a:latin typeface="Cambria Math" panose="02040503050406030204" pitchFamily="18" charset="0"/>
                      </a:rPr>
                      <m:t>|) </m:t>
                    </m:r>
                  </m:oMath>
                </a14:m>
                <a:r>
                  <a:rPr lang="en-US" altLang="zh-CN" sz="2200" dirty="0">
                    <a:solidFill>
                      <a:srgbClr val="7030A0"/>
                    </a:solidFill>
                    <a:latin typeface="Calibri" panose="020F0502020204030204" pitchFamily="34" charset="0"/>
                  </a:rPr>
                  <a:t>time.</a:t>
                </a:r>
                <a:endParaRPr lang="zh-CN" altLang="en-US" sz="2200" dirty="0">
                  <a:solidFill>
                    <a:srgbClr val="7030A0"/>
                  </a:solidFill>
                  <a:latin typeface="Calibri" panose="020F0502020204030204" pitchFamily="34" charset="0"/>
                </a:endParaRPr>
              </a:p>
            </p:txBody>
          </p:sp>
        </mc:Choice>
        <mc:Fallback xmlns="">
          <p:sp>
            <p:nvSpPr>
              <p:cNvPr id="6" name="Content Placeholder 2">
                <a:extLst>
                  <a:ext uri="{FF2B5EF4-FFF2-40B4-BE49-F238E27FC236}">
                    <a16:creationId xmlns:a16="http://schemas.microsoft.com/office/drawing/2014/main" id="{A734D3C4-3329-9848-A0CD-2ACDED4566CA}"/>
                  </a:ext>
                </a:extLst>
              </p:cNvPr>
              <p:cNvSpPr txBox="1">
                <a:spLocks noRot="1" noChangeAspect="1" noMove="1" noResize="1" noEditPoints="1" noAdjustHandles="1" noChangeArrowheads="1" noChangeShapeType="1" noTextEdit="1"/>
              </p:cNvSpPr>
              <p:nvPr/>
            </p:nvSpPr>
            <p:spPr>
              <a:xfrm>
                <a:off x="648573" y="5785680"/>
                <a:ext cx="10515600" cy="685459"/>
              </a:xfrm>
              <a:prstGeom prst="rect">
                <a:avLst/>
              </a:prstGeom>
              <a:blipFill>
                <a:blip r:embed="rId3"/>
                <a:stretch>
                  <a:fillRect l="-603" t="-16667" b="-92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858CB12C-1673-6A4B-93F7-4D7986DE2F86}"/>
                  </a:ext>
                </a:extLst>
              </p:cNvPr>
              <p:cNvSpPr txBox="1">
                <a:spLocks/>
              </p:cNvSpPr>
              <p:nvPr/>
            </p:nvSpPr>
            <p:spPr>
              <a:xfrm>
                <a:off x="749392" y="3895219"/>
                <a:ext cx="10515600" cy="13801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dirty="0">
                    <a:solidFill>
                      <a:srgbClr val="0070C0"/>
                    </a:solidFill>
                    <a:latin typeface="Calibri" panose="020F0502020204030204" pitchFamily="34" charset="0"/>
                  </a:rPr>
                  <a:t>Putting all the pieces together we have just shown that </a:t>
                </a:r>
                <a:br>
                  <a:rPr lang="en-US" altLang="zh-CN" sz="2200" dirty="0">
                    <a:solidFill>
                      <a:srgbClr val="0070C0"/>
                    </a:solidFill>
                    <a:latin typeface="Calibri" panose="020F0502020204030204" pitchFamily="34" charset="0"/>
                  </a:rPr>
                </a:br>
                <a:r>
                  <a:rPr lang="en-US" altLang="zh-CN" sz="2200" dirty="0">
                    <a:solidFill>
                      <a:srgbClr val="0070C0"/>
                    </a:solidFill>
                    <a:latin typeface="Calibri" panose="020F0502020204030204" pitchFamily="34" charset="0"/>
                  </a:rPr>
                  <a:t>			finding a </a:t>
                </a:r>
                <a:r>
                  <a:rPr lang="en-US" altLang="zh-CN" sz="2200" dirty="0" smtClean="0">
                    <a:solidFill>
                      <a:srgbClr val="0070C0"/>
                    </a:solidFill>
                    <a:latin typeface="Calibri" panose="020F0502020204030204" pitchFamily="34" charset="0"/>
                  </a:rPr>
                  <a:t>max-cost </a:t>
                </a:r>
                <a:r>
                  <a:rPr lang="en-US" altLang="zh-CN" sz="2200" dirty="0">
                    <a:solidFill>
                      <a:srgbClr val="0070C0"/>
                    </a:solidFill>
                    <a:latin typeface="Calibri" panose="020F0502020204030204" pitchFamily="34" charset="0"/>
                  </a:rPr>
                  <a:t>path from u to v</a:t>
                </a:r>
                <a:br>
                  <a:rPr lang="en-US" altLang="zh-CN" sz="2200" dirty="0">
                    <a:solidFill>
                      <a:srgbClr val="0070C0"/>
                    </a:solidFill>
                    <a:latin typeface="Calibri" panose="020F0502020204030204" pitchFamily="34" charset="0"/>
                  </a:rPr>
                </a:br>
                <a:r>
                  <a:rPr lang="en-US" altLang="zh-CN" sz="2200" dirty="0">
                    <a:solidFill>
                      <a:srgbClr val="0070C0"/>
                    </a:solidFill>
                    <a:latin typeface="Calibri" panose="020F0502020204030204" pitchFamily="34" charset="0"/>
                  </a:rPr>
                  <a:t> is exactly the same as </a:t>
                </a:r>
              </a:p>
              <a:p>
                <a:pPr marL="0" indent="0">
                  <a:buFont typeface="Arial" panose="020B0604020202020204" pitchFamily="34" charset="0"/>
                  <a:buNone/>
                </a:pPr>
                <a:r>
                  <a:rPr lang="en-US" altLang="zh-CN" sz="2200" dirty="0">
                    <a:solidFill>
                      <a:srgbClr val="0070C0"/>
                    </a:solidFill>
                    <a:latin typeface="Calibri" panose="020F0502020204030204" pitchFamily="34" charset="0"/>
                  </a:rPr>
                  <a:t>		finding a </a:t>
                </a:r>
                <a:r>
                  <a:rPr lang="en-US" altLang="zh-CN" sz="2200" dirty="0" smtClean="0">
                    <a:solidFill>
                      <a:srgbClr val="0070C0"/>
                    </a:solidFill>
                    <a:latin typeface="Calibri" panose="020F0502020204030204" pitchFamily="34" charset="0"/>
                  </a:rPr>
                  <a:t>min-distance </a:t>
                </a:r>
                <a:r>
                  <a:rPr lang="en-US" altLang="zh-CN" sz="2200" dirty="0" smtClean="0">
                    <a:solidFill>
                      <a:srgbClr val="0070C0"/>
                    </a:solidFill>
                    <a:latin typeface="Calibri" panose="020F0502020204030204" pitchFamily="34" charset="0"/>
                  </a:rPr>
                  <a:t> </a:t>
                </a:r>
                <a:r>
                  <a:rPr lang="en-US" altLang="zh-CN" sz="2200" dirty="0">
                    <a:solidFill>
                      <a:srgbClr val="0070C0"/>
                    </a:solidFill>
                    <a:latin typeface="Calibri" panose="020F0502020204030204" pitchFamily="34" charset="0"/>
                  </a:rPr>
                  <a:t>path from u to v with edge distances </a:t>
                </a:r>
                <a14:m>
                  <m:oMath xmlns:m="http://schemas.openxmlformats.org/officeDocument/2006/math">
                    <m:r>
                      <a:rPr lang="en-US" altLang="zh-CN" sz="2200" i="1" dirty="0" smtClean="0">
                        <a:solidFill>
                          <a:srgbClr val="0070C0"/>
                        </a:solidFill>
                        <a:latin typeface="Cambria Math" panose="02040503050406030204" pitchFamily="18" charset="0"/>
                      </a:rPr>
                      <m:t>𝑤</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𝑢</m:t>
                    </m:r>
                    <m:r>
                      <a:rPr lang="en-US" altLang="zh-CN" sz="2200" i="1" dirty="0" smtClean="0">
                        <a:solidFill>
                          <a:srgbClr val="0070C0"/>
                        </a:solidFill>
                        <a:latin typeface="Cambria Math" panose="02040503050406030204" pitchFamily="18" charset="0"/>
                      </a:rPr>
                      <m:t>, </m:t>
                    </m:r>
                    <m:r>
                      <a:rPr lang="en-US" altLang="zh-CN" sz="2200" i="1" dirty="0" smtClean="0">
                        <a:solidFill>
                          <a:srgbClr val="0070C0"/>
                        </a:solidFill>
                        <a:latin typeface="Cambria Math" panose="02040503050406030204" pitchFamily="18" charset="0"/>
                      </a:rPr>
                      <m:t>𝑣</m:t>
                    </m:r>
                    <m:r>
                      <a:rPr lang="en-US" altLang="zh-CN" sz="2200" i="1" dirty="0" smtClean="0">
                        <a:solidFill>
                          <a:srgbClr val="0070C0"/>
                        </a:solidFill>
                        <a:latin typeface="Cambria Math" panose="02040503050406030204" pitchFamily="18" charset="0"/>
                      </a:rPr>
                      <m:t>). </m:t>
                    </m:r>
                  </m:oMath>
                </a14:m>
                <a:endParaRPr lang="en-US" altLang="zh-CN" sz="2200" dirty="0">
                  <a:solidFill>
                    <a:srgbClr val="0070C0"/>
                  </a:solidFill>
                  <a:latin typeface="Calibri" panose="020F0502020204030204" pitchFamily="34" charset="0"/>
                </a:endParaRPr>
              </a:p>
            </p:txBody>
          </p:sp>
        </mc:Choice>
        <mc:Fallback>
          <p:sp>
            <p:nvSpPr>
              <p:cNvPr id="7" name="Content Placeholder 2">
                <a:extLst>
                  <a:ext uri="{FF2B5EF4-FFF2-40B4-BE49-F238E27FC236}">
                    <a16:creationId xmlns:a16="http://schemas.microsoft.com/office/drawing/2014/main" id="{858CB12C-1673-6A4B-93F7-4D7986DE2F86}"/>
                  </a:ext>
                </a:extLst>
              </p:cNvPr>
              <p:cNvSpPr txBox="1">
                <a:spLocks noRot="1" noChangeAspect="1" noMove="1" noResize="1" noEditPoints="1" noAdjustHandles="1" noChangeArrowheads="1" noChangeShapeType="1" noTextEdit="1"/>
              </p:cNvSpPr>
              <p:nvPr/>
            </p:nvSpPr>
            <p:spPr>
              <a:xfrm>
                <a:off x="749392" y="3895219"/>
                <a:ext cx="10515600" cy="1380166"/>
              </a:xfrm>
              <a:prstGeom prst="rect">
                <a:avLst/>
              </a:prstGeom>
              <a:blipFill>
                <a:blip r:embed="rId4"/>
                <a:stretch>
                  <a:fillRect l="-754" t="-7522" b="-3097"/>
                </a:stretch>
              </a:blipFill>
            </p:spPr>
            <p:txBody>
              <a:bodyPr/>
              <a:lstStyle/>
              <a:p>
                <a:r>
                  <a:rPr lang="en-US">
                    <a:noFill/>
                  </a:rPr>
                  <a:t> </a:t>
                </a:r>
              </a:p>
            </p:txBody>
          </p:sp>
        </mc:Fallback>
      </mc:AlternateContent>
    </p:spTree>
    <p:extLst>
      <p:ext uri="{BB962C8B-B14F-4D97-AF65-F5344CB8AC3E}">
        <p14:creationId xmlns:p14="http://schemas.microsoft.com/office/powerpoint/2010/main" val="24245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68A87-7A83-480C-ABCE-12FD7585B616}"/>
              </a:ext>
            </a:extLst>
          </p:cNvPr>
          <p:cNvSpPr>
            <a:spLocks noGrp="1"/>
          </p:cNvSpPr>
          <p:nvPr>
            <p:ph idx="1"/>
          </p:nvPr>
        </p:nvSpPr>
        <p:spPr>
          <a:xfrm>
            <a:off x="330751" y="1066926"/>
            <a:ext cx="7348006" cy="1312718"/>
          </a:xfrm>
        </p:spPr>
        <p:txBody>
          <a:bodyPr>
            <a:normAutofit/>
          </a:bodyPr>
          <a:lstStyle/>
          <a:p>
            <a:pPr marL="0" indent="0">
              <a:buNone/>
            </a:pPr>
            <a:r>
              <a:rPr lang="en-US" altLang="zh-CN" sz="2200" dirty="0">
                <a:latin typeface="Calibri" panose="020F0502020204030204" pitchFamily="34" charset="0"/>
              </a:rPr>
              <a:t>When running Dijkstra’s algorithm with u as the source vertex. </a:t>
            </a:r>
            <a:br>
              <a:rPr lang="en-US" altLang="zh-CN" sz="2200" dirty="0">
                <a:latin typeface="Calibri" panose="020F0502020204030204" pitchFamily="34" charset="0"/>
              </a:rPr>
            </a:br>
            <a:r>
              <a:rPr lang="en-US" altLang="zh-CN" sz="2200" dirty="0">
                <a:latin typeface="Calibri" panose="020F0502020204030204" pitchFamily="34" charset="0"/>
              </a:rPr>
              <a:t>(</a:t>
            </a:r>
            <a:r>
              <a:rPr lang="en-US" altLang="zh-CN" sz="2200" dirty="0" err="1">
                <a:latin typeface="Calibri" panose="020F0502020204030204" pitchFamily="34" charset="0"/>
              </a:rPr>
              <a:t>i</a:t>
            </a:r>
            <a:r>
              <a:rPr lang="en-US" altLang="zh-CN" sz="2200" dirty="0">
                <a:latin typeface="Calibri" panose="020F0502020204030204" pitchFamily="34" charset="0"/>
              </a:rPr>
              <a:t>)  x is removed first</a:t>
            </a:r>
            <a:br>
              <a:rPr lang="en-US" altLang="zh-CN" sz="2200" dirty="0">
                <a:latin typeface="Calibri" panose="020F0502020204030204" pitchFamily="34" charset="0"/>
              </a:rPr>
            </a:br>
            <a:r>
              <a:rPr lang="en-US" altLang="zh-CN" sz="2200" dirty="0">
                <a:latin typeface="Calibri" panose="020F0502020204030204" pitchFamily="34" charset="0"/>
              </a:rPr>
              <a:t>(ii) then v is removed</a:t>
            </a:r>
            <a:br>
              <a:rPr lang="en-US" altLang="zh-CN" sz="2200" dirty="0">
                <a:latin typeface="Calibri" panose="020F0502020204030204" pitchFamily="34" charset="0"/>
              </a:rPr>
            </a:br>
            <a:r>
              <a:rPr lang="en-US" altLang="zh-CN" sz="2200" dirty="0">
                <a:latin typeface="Calibri" panose="020F0502020204030204" pitchFamily="34" charset="0"/>
              </a:rPr>
              <a:t>(iii) then w is removed</a:t>
            </a:r>
          </a:p>
          <a:p>
            <a:endParaRPr lang="zh-CN" altLang="en-US" dirty="0"/>
          </a:p>
        </p:txBody>
      </p:sp>
      <p:sp>
        <p:nvSpPr>
          <p:cNvPr id="4" name="Title 1">
            <a:extLst>
              <a:ext uri="{FF2B5EF4-FFF2-40B4-BE49-F238E27FC236}">
                <a16:creationId xmlns:a16="http://schemas.microsoft.com/office/drawing/2014/main" id="{2CAE1E64-0B1D-4F41-B48A-EAD8508DECD2}"/>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Oval 5">
            <a:extLst>
              <a:ext uri="{FF2B5EF4-FFF2-40B4-BE49-F238E27FC236}">
                <a16:creationId xmlns:a16="http://schemas.microsoft.com/office/drawing/2014/main" id="{C915DAAC-37DB-FC4D-BA69-135028213688}"/>
              </a:ext>
            </a:extLst>
          </p:cNvPr>
          <p:cNvSpPr/>
          <p:nvPr/>
        </p:nvSpPr>
        <p:spPr>
          <a:xfrm>
            <a:off x="444481"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7" name="Oval 6">
            <a:extLst>
              <a:ext uri="{FF2B5EF4-FFF2-40B4-BE49-F238E27FC236}">
                <a16:creationId xmlns:a16="http://schemas.microsoft.com/office/drawing/2014/main" id="{44BD35D4-B1E5-3E4E-9349-4CB9B600127F}"/>
              </a:ext>
            </a:extLst>
          </p:cNvPr>
          <p:cNvSpPr/>
          <p:nvPr/>
        </p:nvSpPr>
        <p:spPr>
          <a:xfrm>
            <a:off x="4090244" y="3180666"/>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Oval 7">
            <a:extLst>
              <a:ext uri="{FF2B5EF4-FFF2-40B4-BE49-F238E27FC236}">
                <a16:creationId xmlns:a16="http://schemas.microsoft.com/office/drawing/2014/main" id="{58BD9DAA-FD63-C746-845C-952014BD5D86}"/>
              </a:ext>
            </a:extLst>
          </p:cNvPr>
          <p:cNvSpPr/>
          <p:nvPr/>
        </p:nvSpPr>
        <p:spPr>
          <a:xfrm>
            <a:off x="444481" y="5437073"/>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Oval 8">
            <a:extLst>
              <a:ext uri="{FF2B5EF4-FFF2-40B4-BE49-F238E27FC236}">
                <a16:creationId xmlns:a16="http://schemas.microsoft.com/office/drawing/2014/main" id="{ECEE1875-3914-D645-86B1-FD957848B433}"/>
              </a:ext>
            </a:extLst>
          </p:cNvPr>
          <p:cNvSpPr/>
          <p:nvPr/>
        </p:nvSpPr>
        <p:spPr>
          <a:xfrm>
            <a:off x="4090244" y="5437073"/>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endParaRPr lang="zh-CN" altLang="en-US" dirty="0"/>
          </a:p>
        </p:txBody>
      </p:sp>
      <p:cxnSp>
        <p:nvCxnSpPr>
          <p:cNvPr id="10" name="Straight Arrow Connector 9">
            <a:extLst>
              <a:ext uri="{FF2B5EF4-FFF2-40B4-BE49-F238E27FC236}">
                <a16:creationId xmlns:a16="http://schemas.microsoft.com/office/drawing/2014/main" id="{075DEA6C-F38D-C848-B452-DD05A1FC4AFA}"/>
              </a:ext>
            </a:extLst>
          </p:cNvPr>
          <p:cNvCxnSpPr>
            <a:stCxn id="6" idx="6"/>
            <a:endCxn id="7" idx="2"/>
          </p:cNvCxnSpPr>
          <p:nvPr/>
        </p:nvCxnSpPr>
        <p:spPr>
          <a:xfrm>
            <a:off x="1123622" y="3504701"/>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B50445-00F7-184C-8106-5A80660CDBA5}"/>
              </a:ext>
            </a:extLst>
          </p:cNvPr>
          <p:cNvCxnSpPr/>
          <p:nvPr/>
        </p:nvCxnSpPr>
        <p:spPr>
          <a:xfrm flipV="1">
            <a:off x="954946" y="3646743"/>
            <a:ext cx="3135298" cy="179033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A46634-5281-E244-9E97-16D58E0784C9}"/>
              </a:ext>
            </a:extLst>
          </p:cNvPr>
          <p:cNvCxnSpPr>
            <a:stCxn id="7" idx="3"/>
            <a:endCxn id="8" idx="7"/>
          </p:cNvCxnSpPr>
          <p:nvPr/>
        </p:nvCxnSpPr>
        <p:spPr>
          <a:xfrm flipH="1">
            <a:off x="1024164" y="3733828"/>
            <a:ext cx="3165538"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49574D-5849-9B41-9041-B6857FB3491A}"/>
              </a:ext>
            </a:extLst>
          </p:cNvPr>
          <p:cNvCxnSpPr>
            <a:stCxn id="7" idx="4"/>
            <a:endCxn id="9" idx="0"/>
          </p:cNvCxnSpPr>
          <p:nvPr/>
        </p:nvCxnSpPr>
        <p:spPr>
          <a:xfrm>
            <a:off x="4429815" y="3828736"/>
            <a:ext cx="0" cy="16083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FBC6A2-D8D1-834C-9E7B-CFD103E36D39}"/>
              </a:ext>
            </a:extLst>
          </p:cNvPr>
          <p:cNvCxnSpPr>
            <a:stCxn id="8" idx="6"/>
            <a:endCxn id="9" idx="2"/>
          </p:cNvCxnSpPr>
          <p:nvPr/>
        </p:nvCxnSpPr>
        <p:spPr>
          <a:xfrm>
            <a:off x="1123622" y="5761108"/>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19BDA-D2D5-EC4E-B72E-E27A5E6D7979}"/>
              </a:ext>
            </a:extLst>
          </p:cNvPr>
          <p:cNvCxnSpPr>
            <a:stCxn id="6" idx="4"/>
            <a:endCxn id="8" idx="0"/>
          </p:cNvCxnSpPr>
          <p:nvPr/>
        </p:nvCxnSpPr>
        <p:spPr>
          <a:xfrm>
            <a:off x="784052" y="3828736"/>
            <a:ext cx="0" cy="16083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092D0A-ACC6-0D48-AF5A-49B0D4CB29B3}"/>
              </a:ext>
            </a:extLst>
          </p:cNvPr>
          <p:cNvSpPr txBox="1"/>
          <p:nvPr/>
        </p:nvSpPr>
        <p:spPr>
          <a:xfrm>
            <a:off x="2482368" y="3162848"/>
            <a:ext cx="476250" cy="369332"/>
          </a:xfrm>
          <a:prstGeom prst="rect">
            <a:avLst/>
          </a:prstGeom>
          <a:noFill/>
        </p:spPr>
        <p:txBody>
          <a:bodyPr wrap="square" rtlCol="0">
            <a:spAutoFit/>
          </a:bodyPr>
          <a:lstStyle/>
          <a:p>
            <a:r>
              <a:rPr lang="en-US" altLang="zh-CN" dirty="0">
                <a:latin typeface="Calibri" panose="020F0502020204030204" pitchFamily="34" charset="0"/>
              </a:rPr>
              <a:t>6</a:t>
            </a:r>
            <a:endParaRPr lang="zh-CN" altLang="en-US" dirty="0">
              <a:latin typeface="Calibri" panose="020F0502020204030204" pitchFamily="34" charset="0"/>
            </a:endParaRPr>
          </a:p>
        </p:txBody>
      </p:sp>
      <p:sp>
        <p:nvSpPr>
          <p:cNvPr id="17" name="TextBox 16">
            <a:extLst>
              <a:ext uri="{FF2B5EF4-FFF2-40B4-BE49-F238E27FC236}">
                <a16:creationId xmlns:a16="http://schemas.microsoft.com/office/drawing/2014/main" id="{C5355211-4119-EB47-BDFB-0915E6F0568A}"/>
              </a:ext>
            </a:extLst>
          </p:cNvPr>
          <p:cNvSpPr txBox="1"/>
          <p:nvPr/>
        </p:nvSpPr>
        <p:spPr>
          <a:xfrm>
            <a:off x="2482368" y="4095512"/>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18" name="TextBox 17">
            <a:extLst>
              <a:ext uri="{FF2B5EF4-FFF2-40B4-BE49-F238E27FC236}">
                <a16:creationId xmlns:a16="http://schemas.microsoft.com/office/drawing/2014/main" id="{A4F7B95C-DBC3-2F4D-AC11-4E8A6A5F4A8E}"/>
              </a:ext>
            </a:extLst>
          </p:cNvPr>
          <p:cNvSpPr txBox="1"/>
          <p:nvPr/>
        </p:nvSpPr>
        <p:spPr>
          <a:xfrm>
            <a:off x="2482368" y="4641862"/>
            <a:ext cx="476250" cy="369332"/>
          </a:xfrm>
          <a:prstGeom prst="rect">
            <a:avLst/>
          </a:prstGeom>
          <a:noFill/>
        </p:spPr>
        <p:txBody>
          <a:bodyPr wrap="square" rtlCol="0">
            <a:spAutoFit/>
          </a:bodyPr>
          <a:lstStyle/>
          <a:p>
            <a:r>
              <a:rPr lang="en-US" altLang="zh-CN" dirty="0">
                <a:latin typeface="Calibri" panose="020F0502020204030204" pitchFamily="34" charset="0"/>
              </a:rPr>
              <a:t>2</a:t>
            </a:r>
            <a:endParaRPr lang="zh-CN" altLang="en-US" dirty="0">
              <a:latin typeface="Calibri" panose="020F0502020204030204" pitchFamily="34" charset="0"/>
            </a:endParaRPr>
          </a:p>
        </p:txBody>
      </p:sp>
      <p:sp>
        <p:nvSpPr>
          <p:cNvPr id="19" name="TextBox 18">
            <a:extLst>
              <a:ext uri="{FF2B5EF4-FFF2-40B4-BE49-F238E27FC236}">
                <a16:creationId xmlns:a16="http://schemas.microsoft.com/office/drawing/2014/main" id="{CF3D8740-A28C-DC4D-BDFF-9E1AE84299C4}"/>
              </a:ext>
            </a:extLst>
          </p:cNvPr>
          <p:cNvSpPr txBox="1"/>
          <p:nvPr/>
        </p:nvSpPr>
        <p:spPr>
          <a:xfrm>
            <a:off x="2482368" y="5990235"/>
            <a:ext cx="476250" cy="369332"/>
          </a:xfrm>
          <a:prstGeom prst="rect">
            <a:avLst/>
          </a:prstGeom>
          <a:noFill/>
        </p:spPr>
        <p:txBody>
          <a:bodyPr wrap="square" rtlCol="0">
            <a:spAutoFit/>
          </a:bodyPr>
          <a:lstStyle/>
          <a:p>
            <a:r>
              <a:rPr lang="en-US" altLang="zh-CN" dirty="0">
                <a:latin typeface="Calibri" panose="020F0502020204030204" pitchFamily="34" charset="0"/>
              </a:rPr>
              <a:t>4</a:t>
            </a:r>
            <a:endParaRPr lang="zh-CN" altLang="en-US" dirty="0">
              <a:latin typeface="Calibri" panose="020F0502020204030204" pitchFamily="34" charset="0"/>
            </a:endParaRPr>
          </a:p>
        </p:txBody>
      </p:sp>
      <p:sp>
        <p:nvSpPr>
          <p:cNvPr id="20" name="TextBox 19">
            <a:extLst>
              <a:ext uri="{FF2B5EF4-FFF2-40B4-BE49-F238E27FC236}">
                <a16:creationId xmlns:a16="http://schemas.microsoft.com/office/drawing/2014/main" id="{801A3320-ED99-064E-8C9C-1ECC51487982}"/>
              </a:ext>
            </a:extLst>
          </p:cNvPr>
          <p:cNvSpPr txBox="1"/>
          <p:nvPr/>
        </p:nvSpPr>
        <p:spPr>
          <a:xfrm>
            <a:off x="232273" y="4422631"/>
            <a:ext cx="476250" cy="369332"/>
          </a:xfrm>
          <a:prstGeom prst="rect">
            <a:avLst/>
          </a:prstGeom>
          <a:noFill/>
        </p:spPr>
        <p:txBody>
          <a:bodyPr wrap="square" rtlCol="0">
            <a:spAutoFit/>
          </a:bodyPr>
          <a:lstStyle/>
          <a:p>
            <a:r>
              <a:rPr lang="en-US" altLang="zh-CN" dirty="0">
                <a:latin typeface="Calibri" panose="020F0502020204030204" pitchFamily="34" charset="0"/>
              </a:rPr>
              <a:t>3</a:t>
            </a:r>
            <a:endParaRPr lang="zh-CN" altLang="en-US" dirty="0">
              <a:latin typeface="Calibri" panose="020F0502020204030204" pitchFamily="34" charset="0"/>
            </a:endParaRPr>
          </a:p>
        </p:txBody>
      </p:sp>
      <p:sp>
        <p:nvSpPr>
          <p:cNvPr id="21" name="TextBox 20">
            <a:extLst>
              <a:ext uri="{FF2B5EF4-FFF2-40B4-BE49-F238E27FC236}">
                <a16:creationId xmlns:a16="http://schemas.microsoft.com/office/drawing/2014/main" id="{2617A1DE-FD9D-1D46-B440-13E253B4D1CC}"/>
              </a:ext>
            </a:extLst>
          </p:cNvPr>
          <p:cNvSpPr txBox="1"/>
          <p:nvPr/>
        </p:nvSpPr>
        <p:spPr>
          <a:xfrm>
            <a:off x="4811230" y="4448238"/>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5031D81-2D70-434F-9F04-AF5162B5FC37}"/>
                  </a:ext>
                </a:extLst>
              </p:cNvPr>
              <p:cNvSpPr txBox="1"/>
              <p:nvPr/>
            </p:nvSpPr>
            <p:spPr>
              <a:xfrm>
                <a:off x="7736006" y="3124853"/>
                <a:ext cx="1902263" cy="2800767"/>
              </a:xfrm>
              <a:prstGeom prst="rect">
                <a:avLst/>
              </a:prstGeom>
              <a:noFill/>
            </p:spPr>
            <p:txBody>
              <a:bodyPr wrap="square" rtlCol="0">
                <a:spAutoFit/>
              </a:bodyPr>
              <a:lstStyle/>
              <a:p>
                <a:r>
                  <a:rPr lang="en-US" altLang="zh-CN" sz="2200" dirty="0">
                    <a:solidFill>
                      <a:srgbClr val="FF0000"/>
                    </a:solidFill>
                    <a:latin typeface="Calibri" panose="020F0502020204030204" pitchFamily="34" charset="0"/>
                  </a:rPr>
                  <a:t>d(u) = 0</a:t>
                </a:r>
              </a:p>
              <a:p>
                <a:endParaRPr lang="en-US" altLang="zh-CN" sz="2200" dirty="0">
                  <a:latin typeface="Calibri" panose="020F0502020204030204" pitchFamily="34" charset="0"/>
                </a:endParaRPr>
              </a:p>
              <a:p>
                <a:r>
                  <a:rPr lang="en-US" altLang="zh-CN" sz="2200" dirty="0">
                    <a:latin typeface="Calibri" panose="020F0502020204030204" pitchFamily="34" charset="0"/>
                  </a:rPr>
                  <a:t>d(x)  = 3</a:t>
                </a:r>
              </a:p>
              <a:p>
                <a:endParaRPr lang="en-US" altLang="zh-CN" sz="2200" dirty="0">
                  <a:latin typeface="Calibri" panose="020F0502020204030204" pitchFamily="34" charset="0"/>
                </a:endParaRPr>
              </a:p>
              <a:p>
                <a:r>
                  <a:rPr lang="en-US" altLang="zh-CN" sz="2200" dirty="0">
                    <a:latin typeface="Calibri" panose="020F0502020204030204" pitchFamily="34" charset="0"/>
                  </a:rPr>
                  <a:t>d(v)  = 6</a:t>
                </a:r>
              </a:p>
              <a:p>
                <a:endParaRPr lang="en-US" altLang="zh-CN" sz="2200" dirty="0">
                  <a:latin typeface="Calibri" panose="020F0502020204030204" pitchFamily="34" charset="0"/>
                </a:endParaRPr>
              </a:p>
              <a:p>
                <a:r>
                  <a:rPr lang="en-US" altLang="zh-CN" sz="2200" dirty="0">
                    <a:latin typeface="Calibri" panose="020F0502020204030204" pitchFamily="34" charset="0"/>
                  </a:rPr>
                  <a:t>d(w)  = </a:t>
                </a: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m:t>
                    </m:r>
                  </m:oMath>
                </a14:m>
                <a:endParaRPr lang="en-US" altLang="zh-CN" sz="2200" dirty="0">
                  <a:latin typeface="Calibri" panose="020F0502020204030204" pitchFamily="34" charset="0"/>
                </a:endParaRPr>
              </a:p>
              <a:p>
                <a:endParaRPr lang="en-US" altLang="zh-CN" sz="2200" dirty="0">
                  <a:latin typeface="Calibri" panose="020F0502020204030204" pitchFamily="34" charset="0"/>
                </a:endParaRPr>
              </a:p>
            </p:txBody>
          </p:sp>
        </mc:Choice>
        <mc:Fallback xmlns="">
          <p:sp>
            <p:nvSpPr>
              <p:cNvPr id="23" name="TextBox 22">
                <a:extLst>
                  <a:ext uri="{FF2B5EF4-FFF2-40B4-BE49-F238E27FC236}">
                    <a16:creationId xmlns:a16="http://schemas.microsoft.com/office/drawing/2014/main" id="{85031D81-2D70-434F-9F04-AF5162B5FC37}"/>
                  </a:ext>
                </a:extLst>
              </p:cNvPr>
              <p:cNvSpPr txBox="1">
                <a:spLocks noRot="1" noChangeAspect="1" noMove="1" noResize="1" noEditPoints="1" noAdjustHandles="1" noChangeArrowheads="1" noChangeShapeType="1" noTextEdit="1"/>
              </p:cNvSpPr>
              <p:nvPr/>
            </p:nvSpPr>
            <p:spPr>
              <a:xfrm>
                <a:off x="7736006" y="3124853"/>
                <a:ext cx="1902263" cy="2800767"/>
              </a:xfrm>
              <a:prstGeom prst="rect">
                <a:avLst/>
              </a:prstGeom>
              <a:blipFill>
                <a:blip r:embed="rId2"/>
                <a:stretch>
                  <a:fillRect l="-4167" t="-1525"/>
                </a:stretch>
              </a:blipFill>
            </p:spPr>
            <p:txBody>
              <a:bodyPr/>
              <a:lstStyle/>
              <a:p>
                <a:r>
                  <a:rPr lang="en-US">
                    <a:noFill/>
                  </a:rPr>
                  <a:t> </a:t>
                </a:r>
              </a:p>
            </p:txBody>
          </p:sp>
        </mc:Fallback>
      </mc:AlternateContent>
    </p:spTree>
    <p:extLst>
      <p:ext uri="{BB962C8B-B14F-4D97-AF65-F5344CB8AC3E}">
        <p14:creationId xmlns:p14="http://schemas.microsoft.com/office/powerpoint/2010/main" val="1541726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14740-EF61-45C6-BC19-4F4C0DE693F9}"/>
                  </a:ext>
                </a:extLst>
              </p:cNvPr>
              <p:cNvSpPr>
                <a:spLocks noGrp="1"/>
              </p:cNvSpPr>
              <p:nvPr>
                <p:ph idx="1"/>
              </p:nvPr>
            </p:nvSpPr>
            <p:spPr>
              <a:xfrm>
                <a:off x="922607" y="1220714"/>
                <a:ext cx="10515600" cy="2577563"/>
              </a:xfrm>
            </p:spPr>
            <p:txBody>
              <a:bodyPr>
                <a:normAutofit/>
              </a:bodyPr>
              <a:lstStyle/>
              <a:p>
                <a:pPr marL="0"/>
                <a:r>
                  <a:rPr lang="en-US" altLang="zh-CN" sz="2600" dirty="0">
                    <a:solidFill>
                      <a:srgbClr val="002060"/>
                    </a:solidFill>
                    <a:latin typeface="Calibri" panose="020F0502020204030204" pitchFamily="34" charset="0"/>
                  </a:rPr>
                  <a:t>Final Note: One issue that we did not explicitly discuss is that Dijkstra’s algorithm only works for edges that have non-negative weights. </a:t>
                </a:r>
              </a:p>
              <a:p>
                <a:pPr marL="0"/>
                <a:endParaRPr lang="en-US" altLang="zh-CN" sz="2600" dirty="0">
                  <a:solidFill>
                    <a:srgbClr val="002060"/>
                  </a:solidFill>
                  <a:latin typeface="Calibri" panose="020F0502020204030204" pitchFamily="34" charset="0"/>
                </a:endParaRPr>
              </a:p>
              <a:p>
                <a:pPr marL="0"/>
                <a:r>
                  <a:rPr lang="en-US" altLang="zh-CN" sz="2600" dirty="0">
                    <a:solidFill>
                      <a:srgbClr val="002060"/>
                    </a:solidFill>
                    <a:latin typeface="Calibri" panose="020F0502020204030204" pitchFamily="34" charset="0"/>
                  </a:rPr>
                  <a:t>This is not a problem, though, because the </a:t>
                </a:r>
                <a14:m>
                  <m:oMath xmlns:m="http://schemas.openxmlformats.org/officeDocument/2006/math">
                    <m:r>
                      <a:rPr lang="en-US" altLang="zh-CN" sz="2600" i="1" dirty="0" smtClean="0">
                        <a:solidFill>
                          <a:srgbClr val="002060"/>
                        </a:solidFill>
                        <a:latin typeface="Cambria Math" panose="02040503050406030204" pitchFamily="18" charset="0"/>
                      </a:rPr>
                      <m:t>𝑓</m:t>
                    </m:r>
                    <m:r>
                      <a:rPr lang="en-US" altLang="zh-CN" sz="2600" b="0" i="1" dirty="0" smtClean="0">
                        <a:solidFill>
                          <a:srgbClr val="002060"/>
                        </a:solidFill>
                        <a:latin typeface="Cambria Math" panose="02040503050406030204" pitchFamily="18" charset="0"/>
                      </a:rPr>
                      <m:t>′</m:t>
                    </m:r>
                    <m:r>
                      <a:rPr lang="en-US" altLang="zh-CN" sz="2600" i="1" dirty="0" smtClean="0">
                        <a:solidFill>
                          <a:srgbClr val="002060"/>
                        </a:solidFill>
                        <a:latin typeface="Cambria Math" panose="02040503050406030204" pitchFamily="18" charset="0"/>
                      </a:rPr>
                      <m:t>(</m:t>
                    </m:r>
                    <m:r>
                      <a:rPr lang="en-US" altLang="zh-CN" sz="2600" i="1" dirty="0" smtClean="0">
                        <a:solidFill>
                          <a:srgbClr val="002060"/>
                        </a:solidFill>
                        <a:latin typeface="Cambria Math" panose="02040503050406030204" pitchFamily="18" charset="0"/>
                      </a:rPr>
                      <m:t>𝑢</m:t>
                    </m:r>
                    <m:r>
                      <a:rPr lang="en-US" altLang="zh-CN" sz="2600" i="1" dirty="0" smtClean="0">
                        <a:solidFill>
                          <a:srgbClr val="002060"/>
                        </a:solidFill>
                        <a:latin typeface="Cambria Math" panose="02040503050406030204" pitchFamily="18" charset="0"/>
                      </a:rPr>
                      <m:t>, </m:t>
                    </m:r>
                    <m:r>
                      <a:rPr lang="en-US" altLang="zh-CN" sz="2600" i="1" dirty="0" smtClean="0">
                        <a:solidFill>
                          <a:srgbClr val="002060"/>
                        </a:solidFill>
                        <a:latin typeface="Cambria Math" panose="02040503050406030204" pitchFamily="18" charset="0"/>
                      </a:rPr>
                      <m:t>𝑣</m:t>
                    </m:r>
                    <m:r>
                      <a:rPr lang="en-US" altLang="zh-CN" sz="2600" i="1" dirty="0" smtClean="0">
                        <a:solidFill>
                          <a:srgbClr val="002060"/>
                        </a:solidFill>
                        <a:latin typeface="Cambria Math" panose="02040503050406030204" pitchFamily="18" charset="0"/>
                      </a:rPr>
                      <m:t>) </m:t>
                    </m:r>
                  </m:oMath>
                </a14:m>
                <a:r>
                  <a:rPr lang="en-US" altLang="zh-CN" sz="2600" dirty="0">
                    <a:solidFill>
                      <a:srgbClr val="002060"/>
                    </a:solidFill>
                    <a:latin typeface="Calibri" panose="020F0502020204030204" pitchFamily="34" charset="0"/>
                  </a:rPr>
                  <a:t>are all probabilities between 0 and 1.  Thus, the </a:t>
                </a:r>
                <a14:m>
                  <m:oMath xmlns:m="http://schemas.openxmlformats.org/officeDocument/2006/math">
                    <m:r>
                      <a:rPr lang="en-US" altLang="zh-CN" sz="2600" i="1" dirty="0" smtClean="0">
                        <a:solidFill>
                          <a:srgbClr val="002060"/>
                        </a:solidFill>
                        <a:latin typeface="Cambria Math" panose="02040503050406030204" pitchFamily="18" charset="0"/>
                      </a:rPr>
                      <m:t>𝑤</m:t>
                    </m:r>
                    <m:r>
                      <a:rPr lang="en-US" altLang="zh-CN" sz="2600" i="1" dirty="0" smtClean="0">
                        <a:solidFill>
                          <a:srgbClr val="002060"/>
                        </a:solidFill>
                        <a:latin typeface="Cambria Math" panose="02040503050406030204" pitchFamily="18" charset="0"/>
                      </a:rPr>
                      <m:t>(</m:t>
                    </m:r>
                    <m:r>
                      <a:rPr lang="en-US" altLang="zh-CN" sz="2600" i="1" dirty="0" smtClean="0">
                        <a:solidFill>
                          <a:srgbClr val="002060"/>
                        </a:solidFill>
                        <a:latin typeface="Cambria Math" panose="02040503050406030204" pitchFamily="18" charset="0"/>
                      </a:rPr>
                      <m:t>𝑢</m:t>
                    </m:r>
                    <m:r>
                      <a:rPr lang="en-US" altLang="zh-CN" sz="2600" i="1" dirty="0" smtClean="0">
                        <a:solidFill>
                          <a:srgbClr val="002060"/>
                        </a:solidFill>
                        <a:latin typeface="Cambria Math" panose="02040503050406030204" pitchFamily="18" charset="0"/>
                      </a:rPr>
                      <m:t>, </m:t>
                    </m:r>
                    <m:r>
                      <a:rPr lang="en-US" altLang="zh-CN" sz="2600" i="1" dirty="0" smtClean="0">
                        <a:solidFill>
                          <a:srgbClr val="002060"/>
                        </a:solidFill>
                        <a:latin typeface="Cambria Math" panose="02040503050406030204" pitchFamily="18" charset="0"/>
                      </a:rPr>
                      <m:t>𝑣</m:t>
                    </m:r>
                    <m:r>
                      <a:rPr lang="en-US" altLang="zh-CN" sz="2600" i="1" dirty="0" smtClean="0">
                        <a:solidFill>
                          <a:srgbClr val="002060"/>
                        </a:solidFill>
                        <a:latin typeface="Cambria Math" panose="02040503050406030204" pitchFamily="18" charset="0"/>
                      </a:rPr>
                      <m:t>) </m:t>
                    </m:r>
                  </m:oMath>
                </a14:m>
                <a:r>
                  <a:rPr lang="en-US" altLang="zh-CN" sz="2600" dirty="0">
                    <a:solidFill>
                      <a:srgbClr val="002060"/>
                    </a:solidFill>
                    <a:latin typeface="Calibri" panose="020F0502020204030204" pitchFamily="34" charset="0"/>
                  </a:rPr>
                  <a:t>are all non-negative and we can apply Dijkstra’s algorithm. </a:t>
                </a:r>
              </a:p>
              <a:p>
                <a:pPr marL="0" indent="0">
                  <a:buNone/>
                </a:pPr>
                <a:endParaRPr lang="en-US" altLang="zh-CN" sz="2600" dirty="0">
                  <a:latin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12714740-EF61-45C6-BC19-4F4C0DE693F9}"/>
                  </a:ext>
                </a:extLst>
              </p:cNvPr>
              <p:cNvSpPr>
                <a:spLocks noGrp="1" noRot="1" noChangeAspect="1" noMove="1" noResize="1" noEditPoints="1" noAdjustHandles="1" noChangeArrowheads="1" noChangeShapeType="1" noTextEdit="1"/>
              </p:cNvSpPr>
              <p:nvPr>
                <p:ph idx="1"/>
              </p:nvPr>
            </p:nvSpPr>
            <p:spPr>
              <a:xfrm>
                <a:off x="922607" y="1220714"/>
                <a:ext cx="10515600" cy="2577563"/>
              </a:xfrm>
              <a:blipFill>
                <a:blip r:embed="rId2"/>
                <a:stretch>
                  <a:fillRect l="-965" t="-3941" b="-2463"/>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19BBBB13-E97B-8649-8E56-168AB0CBD8E1}"/>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Content Placeholder 2">
            <a:extLst>
              <a:ext uri="{FF2B5EF4-FFF2-40B4-BE49-F238E27FC236}">
                <a16:creationId xmlns:a16="http://schemas.microsoft.com/office/drawing/2014/main" id="{320F278B-D948-9E44-9E0C-D11993A51E7B}"/>
              </a:ext>
            </a:extLst>
          </p:cNvPr>
          <p:cNvSpPr txBox="1">
            <a:spLocks/>
          </p:cNvSpPr>
          <p:nvPr/>
        </p:nvSpPr>
        <p:spPr>
          <a:xfrm>
            <a:off x="922607" y="3967088"/>
            <a:ext cx="10515600" cy="2377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600" dirty="0">
              <a:latin typeface="Calibri" panose="020F0502020204030204" pitchFamily="34" charset="0"/>
            </a:endParaRPr>
          </a:p>
          <a:p>
            <a:pPr marL="0"/>
            <a:r>
              <a:rPr lang="en-US" altLang="zh-CN" sz="2600" dirty="0">
                <a:solidFill>
                  <a:srgbClr val="7030A0"/>
                </a:solidFill>
                <a:latin typeface="Calibri" panose="020F0502020204030204" pitchFamily="34" charset="0"/>
              </a:rPr>
              <a:t>This transformation via logs of </a:t>
            </a:r>
            <a:br>
              <a:rPr lang="en-US" altLang="zh-CN" sz="2600" dirty="0">
                <a:solidFill>
                  <a:srgbClr val="7030A0"/>
                </a:solidFill>
                <a:latin typeface="Calibri" panose="020F0502020204030204" pitchFamily="34" charset="0"/>
              </a:rPr>
            </a:br>
            <a:r>
              <a:rPr lang="en-US" altLang="zh-CN" sz="2600" dirty="0">
                <a:solidFill>
                  <a:srgbClr val="7030A0"/>
                </a:solidFill>
                <a:latin typeface="Calibri" panose="020F0502020204030204" pitchFamily="34" charset="0"/>
              </a:rPr>
              <a:t>         </a:t>
            </a:r>
            <a:r>
              <a:rPr lang="en-US" altLang="zh-CN" sz="2600" dirty="0">
                <a:solidFill>
                  <a:srgbClr val="C00000"/>
                </a:solidFill>
                <a:latin typeface="Calibri" panose="020F0502020204030204" pitchFamily="34" charset="0"/>
              </a:rPr>
              <a:t>a max-weight path problem where path-weight is </a:t>
            </a:r>
            <a:r>
              <a:rPr lang="en-US" altLang="zh-CN" sz="2600" b="1" dirty="0">
                <a:solidFill>
                  <a:srgbClr val="C00000"/>
                </a:solidFill>
                <a:latin typeface="Calibri" panose="020F0502020204030204" pitchFamily="34" charset="0"/>
              </a:rPr>
              <a:t>product</a:t>
            </a:r>
            <a:r>
              <a:rPr lang="en-US" altLang="zh-CN" sz="2600" dirty="0">
                <a:solidFill>
                  <a:srgbClr val="C00000"/>
                </a:solidFill>
                <a:latin typeface="Calibri" panose="020F0502020204030204" pitchFamily="34" charset="0"/>
              </a:rPr>
              <a:t> of edge weights </a:t>
            </a:r>
          </a:p>
          <a:p>
            <a:pPr marL="0" indent="0">
              <a:buNone/>
            </a:pPr>
            <a:r>
              <a:rPr lang="en-US" altLang="zh-CN" sz="2600" dirty="0">
                <a:solidFill>
                  <a:srgbClr val="7030A0"/>
                </a:solidFill>
                <a:latin typeface="Calibri" panose="020F0502020204030204" pitchFamily="34" charset="0"/>
              </a:rPr>
              <a:t>   to </a:t>
            </a:r>
            <a:br>
              <a:rPr lang="en-US" altLang="zh-CN" sz="2600" dirty="0">
                <a:solidFill>
                  <a:srgbClr val="7030A0"/>
                </a:solidFill>
                <a:latin typeface="Calibri" panose="020F0502020204030204" pitchFamily="34" charset="0"/>
              </a:rPr>
            </a:br>
            <a:r>
              <a:rPr lang="en-US" altLang="zh-CN" sz="2600" dirty="0">
                <a:solidFill>
                  <a:srgbClr val="C00000"/>
                </a:solidFill>
                <a:latin typeface="Calibri" panose="020F0502020204030204" pitchFamily="34" charset="0"/>
              </a:rPr>
              <a:t>         a shortest-path problem, where path-length is </a:t>
            </a:r>
            <a:r>
              <a:rPr lang="en-US" altLang="zh-CN" sz="2600" b="1" dirty="0">
                <a:solidFill>
                  <a:srgbClr val="C00000"/>
                </a:solidFill>
                <a:latin typeface="Calibri" panose="020F0502020204030204" pitchFamily="34" charset="0"/>
              </a:rPr>
              <a:t>sum</a:t>
            </a:r>
            <a:r>
              <a:rPr lang="en-US" altLang="zh-CN" sz="2600" dirty="0">
                <a:solidFill>
                  <a:srgbClr val="C00000"/>
                </a:solidFill>
                <a:latin typeface="Calibri" panose="020F0502020204030204" pitchFamily="34" charset="0"/>
              </a:rPr>
              <a:t> of edge lengths</a:t>
            </a:r>
            <a:r>
              <a:rPr lang="en-US" altLang="zh-CN" sz="2600" dirty="0">
                <a:solidFill>
                  <a:srgbClr val="7030A0"/>
                </a:solidFill>
                <a:latin typeface="Calibri" panose="020F0502020204030204" pitchFamily="34" charset="0"/>
              </a:rPr>
              <a:t>,</a:t>
            </a:r>
          </a:p>
          <a:p>
            <a:pPr marL="0" indent="0">
              <a:buNone/>
            </a:pPr>
            <a:r>
              <a:rPr lang="en-US" altLang="zh-CN" sz="2600" dirty="0">
                <a:solidFill>
                  <a:srgbClr val="7030A0"/>
                </a:solidFill>
                <a:latin typeface="Calibri" panose="020F0502020204030204" pitchFamily="34" charset="0"/>
              </a:rPr>
              <a:t> is a very well known and  commonly used technique.</a:t>
            </a:r>
            <a:endParaRPr lang="zh-CN" altLang="en-US" sz="2600" dirty="0">
              <a:solidFill>
                <a:srgbClr val="7030A0"/>
              </a:solidFill>
              <a:latin typeface="Calibri" panose="020F0502020204030204" pitchFamily="34" charset="0"/>
            </a:endParaRPr>
          </a:p>
        </p:txBody>
      </p:sp>
    </p:spTree>
    <p:extLst>
      <p:ext uri="{BB962C8B-B14F-4D97-AF65-F5344CB8AC3E}">
        <p14:creationId xmlns:p14="http://schemas.microsoft.com/office/powerpoint/2010/main" val="1836501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68A87-7A83-480C-ABCE-12FD7585B616}"/>
              </a:ext>
            </a:extLst>
          </p:cNvPr>
          <p:cNvSpPr>
            <a:spLocks noGrp="1"/>
          </p:cNvSpPr>
          <p:nvPr>
            <p:ph idx="1"/>
          </p:nvPr>
        </p:nvSpPr>
        <p:spPr>
          <a:xfrm>
            <a:off x="330751" y="1066926"/>
            <a:ext cx="7348006" cy="1312718"/>
          </a:xfrm>
        </p:spPr>
        <p:txBody>
          <a:bodyPr>
            <a:normAutofit/>
          </a:bodyPr>
          <a:lstStyle/>
          <a:p>
            <a:pPr marL="0" indent="0">
              <a:buNone/>
            </a:pPr>
            <a:r>
              <a:rPr lang="en-US" altLang="zh-CN" sz="2200" dirty="0">
                <a:latin typeface="Calibri" panose="020F0502020204030204" pitchFamily="34" charset="0"/>
              </a:rPr>
              <a:t>When running Dijkstra’s algorithm with u as the source vertex. </a:t>
            </a:r>
            <a:br>
              <a:rPr lang="en-US" altLang="zh-CN" sz="2200" dirty="0">
                <a:latin typeface="Calibri" panose="020F0502020204030204" pitchFamily="34" charset="0"/>
              </a:rPr>
            </a:br>
            <a:r>
              <a:rPr lang="en-US" altLang="zh-CN" sz="2200" dirty="0">
                <a:latin typeface="Calibri" panose="020F0502020204030204" pitchFamily="34" charset="0"/>
              </a:rPr>
              <a:t>(</a:t>
            </a:r>
            <a:r>
              <a:rPr lang="en-US" altLang="zh-CN" sz="2200" dirty="0" err="1">
                <a:latin typeface="Calibri" panose="020F0502020204030204" pitchFamily="34" charset="0"/>
              </a:rPr>
              <a:t>i</a:t>
            </a:r>
            <a:r>
              <a:rPr lang="en-US" altLang="zh-CN" sz="2200" dirty="0">
                <a:latin typeface="Calibri" panose="020F0502020204030204" pitchFamily="34" charset="0"/>
              </a:rPr>
              <a:t>)  x is removed first</a:t>
            </a:r>
            <a:br>
              <a:rPr lang="en-US" altLang="zh-CN" sz="2200" dirty="0">
                <a:latin typeface="Calibri" panose="020F0502020204030204" pitchFamily="34" charset="0"/>
              </a:rPr>
            </a:br>
            <a:r>
              <a:rPr lang="en-US" altLang="zh-CN" sz="2200" dirty="0">
                <a:latin typeface="Calibri" panose="020F0502020204030204" pitchFamily="34" charset="0"/>
              </a:rPr>
              <a:t>(ii) then v is removed</a:t>
            </a:r>
            <a:br>
              <a:rPr lang="en-US" altLang="zh-CN" sz="2200" dirty="0">
                <a:latin typeface="Calibri" panose="020F0502020204030204" pitchFamily="34" charset="0"/>
              </a:rPr>
            </a:br>
            <a:r>
              <a:rPr lang="en-US" altLang="zh-CN" sz="2200" dirty="0">
                <a:latin typeface="Calibri" panose="020F0502020204030204" pitchFamily="34" charset="0"/>
              </a:rPr>
              <a:t>(iii) then w is removed</a:t>
            </a:r>
          </a:p>
          <a:p>
            <a:endParaRPr lang="zh-CN" altLang="en-US" dirty="0"/>
          </a:p>
        </p:txBody>
      </p:sp>
      <p:sp>
        <p:nvSpPr>
          <p:cNvPr id="4" name="Title 1">
            <a:extLst>
              <a:ext uri="{FF2B5EF4-FFF2-40B4-BE49-F238E27FC236}">
                <a16:creationId xmlns:a16="http://schemas.microsoft.com/office/drawing/2014/main" id="{2CAE1E64-0B1D-4F41-B48A-EAD8508DECD2}"/>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Oval 5">
            <a:extLst>
              <a:ext uri="{FF2B5EF4-FFF2-40B4-BE49-F238E27FC236}">
                <a16:creationId xmlns:a16="http://schemas.microsoft.com/office/drawing/2014/main" id="{C915DAAC-37DB-FC4D-BA69-135028213688}"/>
              </a:ext>
            </a:extLst>
          </p:cNvPr>
          <p:cNvSpPr/>
          <p:nvPr/>
        </p:nvSpPr>
        <p:spPr>
          <a:xfrm>
            <a:off x="444481"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7" name="Oval 6">
            <a:extLst>
              <a:ext uri="{FF2B5EF4-FFF2-40B4-BE49-F238E27FC236}">
                <a16:creationId xmlns:a16="http://schemas.microsoft.com/office/drawing/2014/main" id="{44BD35D4-B1E5-3E4E-9349-4CB9B600127F}"/>
              </a:ext>
            </a:extLst>
          </p:cNvPr>
          <p:cNvSpPr/>
          <p:nvPr/>
        </p:nvSpPr>
        <p:spPr>
          <a:xfrm>
            <a:off x="4090244" y="3180666"/>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Oval 7">
            <a:extLst>
              <a:ext uri="{FF2B5EF4-FFF2-40B4-BE49-F238E27FC236}">
                <a16:creationId xmlns:a16="http://schemas.microsoft.com/office/drawing/2014/main" id="{58BD9DAA-FD63-C746-845C-952014BD5D86}"/>
              </a:ext>
            </a:extLst>
          </p:cNvPr>
          <p:cNvSpPr/>
          <p:nvPr/>
        </p:nvSpPr>
        <p:spPr>
          <a:xfrm>
            <a:off x="444481" y="5437073"/>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Oval 8">
            <a:extLst>
              <a:ext uri="{FF2B5EF4-FFF2-40B4-BE49-F238E27FC236}">
                <a16:creationId xmlns:a16="http://schemas.microsoft.com/office/drawing/2014/main" id="{ECEE1875-3914-D645-86B1-FD957848B433}"/>
              </a:ext>
            </a:extLst>
          </p:cNvPr>
          <p:cNvSpPr/>
          <p:nvPr/>
        </p:nvSpPr>
        <p:spPr>
          <a:xfrm>
            <a:off x="4090244" y="5437073"/>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endParaRPr lang="zh-CN" altLang="en-US" dirty="0"/>
          </a:p>
        </p:txBody>
      </p:sp>
      <p:cxnSp>
        <p:nvCxnSpPr>
          <p:cNvPr id="10" name="Straight Arrow Connector 9">
            <a:extLst>
              <a:ext uri="{FF2B5EF4-FFF2-40B4-BE49-F238E27FC236}">
                <a16:creationId xmlns:a16="http://schemas.microsoft.com/office/drawing/2014/main" id="{075DEA6C-F38D-C848-B452-DD05A1FC4AFA}"/>
              </a:ext>
            </a:extLst>
          </p:cNvPr>
          <p:cNvCxnSpPr>
            <a:stCxn id="6" idx="6"/>
            <a:endCxn id="7" idx="2"/>
          </p:cNvCxnSpPr>
          <p:nvPr/>
        </p:nvCxnSpPr>
        <p:spPr>
          <a:xfrm>
            <a:off x="1123622" y="3504701"/>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B50445-00F7-184C-8106-5A80660CDBA5}"/>
              </a:ext>
            </a:extLst>
          </p:cNvPr>
          <p:cNvCxnSpPr/>
          <p:nvPr/>
        </p:nvCxnSpPr>
        <p:spPr>
          <a:xfrm flipV="1">
            <a:off x="954946" y="3646743"/>
            <a:ext cx="3135298" cy="179033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A46634-5281-E244-9E97-16D58E0784C9}"/>
              </a:ext>
            </a:extLst>
          </p:cNvPr>
          <p:cNvCxnSpPr>
            <a:stCxn id="7" idx="3"/>
            <a:endCxn id="8" idx="7"/>
          </p:cNvCxnSpPr>
          <p:nvPr/>
        </p:nvCxnSpPr>
        <p:spPr>
          <a:xfrm flipH="1">
            <a:off x="1024164" y="3733828"/>
            <a:ext cx="3165538"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49574D-5849-9B41-9041-B6857FB3491A}"/>
              </a:ext>
            </a:extLst>
          </p:cNvPr>
          <p:cNvCxnSpPr>
            <a:stCxn id="7" idx="4"/>
            <a:endCxn id="9" idx="0"/>
          </p:cNvCxnSpPr>
          <p:nvPr/>
        </p:nvCxnSpPr>
        <p:spPr>
          <a:xfrm>
            <a:off x="4429815" y="3828736"/>
            <a:ext cx="0" cy="16083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FBC6A2-D8D1-834C-9E7B-CFD103E36D39}"/>
              </a:ext>
            </a:extLst>
          </p:cNvPr>
          <p:cNvCxnSpPr>
            <a:stCxn id="8" idx="6"/>
            <a:endCxn id="9" idx="2"/>
          </p:cNvCxnSpPr>
          <p:nvPr/>
        </p:nvCxnSpPr>
        <p:spPr>
          <a:xfrm>
            <a:off x="1123622" y="5761108"/>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19BDA-D2D5-EC4E-B72E-E27A5E6D7979}"/>
              </a:ext>
            </a:extLst>
          </p:cNvPr>
          <p:cNvCxnSpPr>
            <a:stCxn id="6" idx="4"/>
            <a:endCxn id="8" idx="0"/>
          </p:cNvCxnSpPr>
          <p:nvPr/>
        </p:nvCxnSpPr>
        <p:spPr>
          <a:xfrm>
            <a:off x="784052" y="3828736"/>
            <a:ext cx="0" cy="16083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092D0A-ACC6-0D48-AF5A-49B0D4CB29B3}"/>
              </a:ext>
            </a:extLst>
          </p:cNvPr>
          <p:cNvSpPr txBox="1"/>
          <p:nvPr/>
        </p:nvSpPr>
        <p:spPr>
          <a:xfrm>
            <a:off x="2482368" y="3162848"/>
            <a:ext cx="476250" cy="369332"/>
          </a:xfrm>
          <a:prstGeom prst="rect">
            <a:avLst/>
          </a:prstGeom>
          <a:noFill/>
        </p:spPr>
        <p:txBody>
          <a:bodyPr wrap="square" rtlCol="0">
            <a:spAutoFit/>
          </a:bodyPr>
          <a:lstStyle/>
          <a:p>
            <a:r>
              <a:rPr lang="en-US" altLang="zh-CN" dirty="0">
                <a:latin typeface="Calibri" panose="020F0502020204030204" pitchFamily="34" charset="0"/>
              </a:rPr>
              <a:t>6</a:t>
            </a:r>
            <a:endParaRPr lang="zh-CN" altLang="en-US" dirty="0">
              <a:latin typeface="Calibri" panose="020F0502020204030204" pitchFamily="34" charset="0"/>
            </a:endParaRPr>
          </a:p>
        </p:txBody>
      </p:sp>
      <p:sp>
        <p:nvSpPr>
          <p:cNvPr id="17" name="TextBox 16">
            <a:extLst>
              <a:ext uri="{FF2B5EF4-FFF2-40B4-BE49-F238E27FC236}">
                <a16:creationId xmlns:a16="http://schemas.microsoft.com/office/drawing/2014/main" id="{C5355211-4119-EB47-BDFB-0915E6F0568A}"/>
              </a:ext>
            </a:extLst>
          </p:cNvPr>
          <p:cNvSpPr txBox="1"/>
          <p:nvPr/>
        </p:nvSpPr>
        <p:spPr>
          <a:xfrm>
            <a:off x="2482368" y="4095512"/>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18" name="TextBox 17">
            <a:extLst>
              <a:ext uri="{FF2B5EF4-FFF2-40B4-BE49-F238E27FC236}">
                <a16:creationId xmlns:a16="http://schemas.microsoft.com/office/drawing/2014/main" id="{A4F7B95C-DBC3-2F4D-AC11-4E8A6A5F4A8E}"/>
              </a:ext>
            </a:extLst>
          </p:cNvPr>
          <p:cNvSpPr txBox="1"/>
          <p:nvPr/>
        </p:nvSpPr>
        <p:spPr>
          <a:xfrm>
            <a:off x="2482368" y="4641862"/>
            <a:ext cx="476250" cy="369332"/>
          </a:xfrm>
          <a:prstGeom prst="rect">
            <a:avLst/>
          </a:prstGeom>
          <a:noFill/>
        </p:spPr>
        <p:txBody>
          <a:bodyPr wrap="square" rtlCol="0">
            <a:spAutoFit/>
          </a:bodyPr>
          <a:lstStyle/>
          <a:p>
            <a:r>
              <a:rPr lang="en-US" altLang="zh-CN" dirty="0">
                <a:latin typeface="Calibri" panose="020F0502020204030204" pitchFamily="34" charset="0"/>
              </a:rPr>
              <a:t>2</a:t>
            </a:r>
            <a:endParaRPr lang="zh-CN" altLang="en-US" dirty="0">
              <a:latin typeface="Calibri" panose="020F0502020204030204" pitchFamily="34" charset="0"/>
            </a:endParaRPr>
          </a:p>
        </p:txBody>
      </p:sp>
      <p:sp>
        <p:nvSpPr>
          <p:cNvPr id="19" name="TextBox 18">
            <a:extLst>
              <a:ext uri="{FF2B5EF4-FFF2-40B4-BE49-F238E27FC236}">
                <a16:creationId xmlns:a16="http://schemas.microsoft.com/office/drawing/2014/main" id="{CF3D8740-A28C-DC4D-BDFF-9E1AE84299C4}"/>
              </a:ext>
            </a:extLst>
          </p:cNvPr>
          <p:cNvSpPr txBox="1"/>
          <p:nvPr/>
        </p:nvSpPr>
        <p:spPr>
          <a:xfrm>
            <a:off x="2482368" y="5990235"/>
            <a:ext cx="476250" cy="369332"/>
          </a:xfrm>
          <a:prstGeom prst="rect">
            <a:avLst/>
          </a:prstGeom>
          <a:noFill/>
        </p:spPr>
        <p:txBody>
          <a:bodyPr wrap="square" rtlCol="0">
            <a:spAutoFit/>
          </a:bodyPr>
          <a:lstStyle/>
          <a:p>
            <a:r>
              <a:rPr lang="en-US" altLang="zh-CN" dirty="0">
                <a:latin typeface="Calibri" panose="020F0502020204030204" pitchFamily="34" charset="0"/>
              </a:rPr>
              <a:t>4</a:t>
            </a:r>
            <a:endParaRPr lang="zh-CN" altLang="en-US" dirty="0">
              <a:latin typeface="Calibri" panose="020F0502020204030204" pitchFamily="34" charset="0"/>
            </a:endParaRPr>
          </a:p>
        </p:txBody>
      </p:sp>
      <p:sp>
        <p:nvSpPr>
          <p:cNvPr id="20" name="TextBox 19">
            <a:extLst>
              <a:ext uri="{FF2B5EF4-FFF2-40B4-BE49-F238E27FC236}">
                <a16:creationId xmlns:a16="http://schemas.microsoft.com/office/drawing/2014/main" id="{801A3320-ED99-064E-8C9C-1ECC51487982}"/>
              </a:ext>
            </a:extLst>
          </p:cNvPr>
          <p:cNvSpPr txBox="1"/>
          <p:nvPr/>
        </p:nvSpPr>
        <p:spPr>
          <a:xfrm>
            <a:off x="232273" y="4422631"/>
            <a:ext cx="476250" cy="369332"/>
          </a:xfrm>
          <a:prstGeom prst="rect">
            <a:avLst/>
          </a:prstGeom>
          <a:noFill/>
        </p:spPr>
        <p:txBody>
          <a:bodyPr wrap="square" rtlCol="0">
            <a:spAutoFit/>
          </a:bodyPr>
          <a:lstStyle/>
          <a:p>
            <a:r>
              <a:rPr lang="en-US" altLang="zh-CN" dirty="0">
                <a:latin typeface="Calibri" panose="020F0502020204030204" pitchFamily="34" charset="0"/>
              </a:rPr>
              <a:t>3</a:t>
            </a:r>
            <a:endParaRPr lang="zh-CN" altLang="en-US" dirty="0">
              <a:latin typeface="Calibri" panose="020F0502020204030204" pitchFamily="34" charset="0"/>
            </a:endParaRPr>
          </a:p>
        </p:txBody>
      </p:sp>
      <p:sp>
        <p:nvSpPr>
          <p:cNvPr id="21" name="TextBox 20">
            <a:extLst>
              <a:ext uri="{FF2B5EF4-FFF2-40B4-BE49-F238E27FC236}">
                <a16:creationId xmlns:a16="http://schemas.microsoft.com/office/drawing/2014/main" id="{2617A1DE-FD9D-1D46-B440-13E253B4D1CC}"/>
              </a:ext>
            </a:extLst>
          </p:cNvPr>
          <p:cNvSpPr txBox="1"/>
          <p:nvPr/>
        </p:nvSpPr>
        <p:spPr>
          <a:xfrm>
            <a:off x="4811230" y="4448238"/>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24" name="TextBox 23">
            <a:extLst>
              <a:ext uri="{FF2B5EF4-FFF2-40B4-BE49-F238E27FC236}">
                <a16:creationId xmlns:a16="http://schemas.microsoft.com/office/drawing/2014/main" id="{85031D81-2D70-434F-9F04-AF5162B5FC37}"/>
              </a:ext>
            </a:extLst>
          </p:cNvPr>
          <p:cNvSpPr txBox="1"/>
          <p:nvPr/>
        </p:nvSpPr>
        <p:spPr>
          <a:xfrm>
            <a:off x="7736006" y="3124853"/>
            <a:ext cx="1902263" cy="2800767"/>
          </a:xfrm>
          <a:prstGeom prst="rect">
            <a:avLst/>
          </a:prstGeom>
          <a:noFill/>
        </p:spPr>
        <p:txBody>
          <a:bodyPr wrap="square" rtlCol="0">
            <a:spAutoFit/>
          </a:bodyPr>
          <a:lstStyle/>
          <a:p>
            <a:r>
              <a:rPr lang="en-US" altLang="zh-CN" sz="2200" dirty="0">
                <a:solidFill>
                  <a:srgbClr val="FF0000"/>
                </a:solidFill>
                <a:latin typeface="Calibri" panose="020F0502020204030204" pitchFamily="34" charset="0"/>
              </a:rPr>
              <a:t>d(u) = 0</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d(x)  = 3</a:t>
            </a:r>
          </a:p>
          <a:p>
            <a:endParaRPr lang="en-US" altLang="zh-CN" sz="2200" dirty="0">
              <a:latin typeface="Calibri" panose="020F0502020204030204" pitchFamily="34" charset="0"/>
            </a:endParaRPr>
          </a:p>
          <a:p>
            <a:r>
              <a:rPr lang="en-US" altLang="zh-CN" sz="2200" dirty="0">
                <a:latin typeface="Calibri" panose="020F0502020204030204" pitchFamily="34" charset="0"/>
              </a:rPr>
              <a:t>d(v)  = 4</a:t>
            </a:r>
          </a:p>
          <a:p>
            <a:endParaRPr lang="en-US" altLang="zh-CN" sz="2200" dirty="0">
              <a:latin typeface="Calibri" panose="020F0502020204030204" pitchFamily="34" charset="0"/>
            </a:endParaRPr>
          </a:p>
          <a:p>
            <a:r>
              <a:rPr lang="en-US" altLang="zh-CN" sz="2200" dirty="0">
                <a:latin typeface="Calibri" panose="020F0502020204030204" pitchFamily="34" charset="0"/>
              </a:rPr>
              <a:t>d(w)  = 7</a:t>
            </a:r>
          </a:p>
          <a:p>
            <a:endParaRPr lang="en-US" altLang="zh-CN" sz="2200" dirty="0">
              <a:latin typeface="Calibri" panose="020F0502020204030204" pitchFamily="34" charset="0"/>
            </a:endParaRPr>
          </a:p>
        </p:txBody>
      </p:sp>
    </p:spTree>
    <p:extLst>
      <p:ext uri="{BB962C8B-B14F-4D97-AF65-F5344CB8AC3E}">
        <p14:creationId xmlns:p14="http://schemas.microsoft.com/office/powerpoint/2010/main" val="234874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68A87-7A83-480C-ABCE-12FD7585B616}"/>
              </a:ext>
            </a:extLst>
          </p:cNvPr>
          <p:cNvSpPr>
            <a:spLocks noGrp="1"/>
          </p:cNvSpPr>
          <p:nvPr>
            <p:ph idx="1"/>
          </p:nvPr>
        </p:nvSpPr>
        <p:spPr>
          <a:xfrm>
            <a:off x="330751" y="1066926"/>
            <a:ext cx="7348006" cy="1312718"/>
          </a:xfrm>
        </p:spPr>
        <p:txBody>
          <a:bodyPr>
            <a:normAutofit/>
          </a:bodyPr>
          <a:lstStyle/>
          <a:p>
            <a:pPr marL="0" indent="0">
              <a:buNone/>
            </a:pPr>
            <a:r>
              <a:rPr lang="en-US" altLang="zh-CN" sz="2200" dirty="0">
                <a:latin typeface="Calibri" panose="020F0502020204030204" pitchFamily="34" charset="0"/>
              </a:rPr>
              <a:t>When running Dijkstra’s algorithm with u as the source vertex. </a:t>
            </a:r>
            <a:br>
              <a:rPr lang="en-US" altLang="zh-CN" sz="2200" dirty="0">
                <a:latin typeface="Calibri" panose="020F0502020204030204" pitchFamily="34" charset="0"/>
              </a:rPr>
            </a:br>
            <a:r>
              <a:rPr lang="en-US" altLang="zh-CN" sz="2200" dirty="0">
                <a:latin typeface="Calibri" panose="020F0502020204030204" pitchFamily="34" charset="0"/>
              </a:rPr>
              <a:t>(</a:t>
            </a:r>
            <a:r>
              <a:rPr lang="en-US" altLang="zh-CN" sz="2200" dirty="0" err="1">
                <a:latin typeface="Calibri" panose="020F0502020204030204" pitchFamily="34" charset="0"/>
              </a:rPr>
              <a:t>i</a:t>
            </a:r>
            <a:r>
              <a:rPr lang="en-US" altLang="zh-CN" sz="2200" dirty="0">
                <a:latin typeface="Calibri" panose="020F0502020204030204" pitchFamily="34" charset="0"/>
              </a:rPr>
              <a:t>)  x is removed first</a:t>
            </a:r>
            <a:br>
              <a:rPr lang="en-US" altLang="zh-CN" sz="2200" dirty="0">
                <a:latin typeface="Calibri" panose="020F0502020204030204" pitchFamily="34" charset="0"/>
              </a:rPr>
            </a:br>
            <a:r>
              <a:rPr lang="en-US" altLang="zh-CN" sz="2200" dirty="0">
                <a:latin typeface="Calibri" panose="020F0502020204030204" pitchFamily="34" charset="0"/>
              </a:rPr>
              <a:t>(ii) then v is removed</a:t>
            </a:r>
            <a:br>
              <a:rPr lang="en-US" altLang="zh-CN" sz="2200" dirty="0">
                <a:latin typeface="Calibri" panose="020F0502020204030204" pitchFamily="34" charset="0"/>
              </a:rPr>
            </a:br>
            <a:r>
              <a:rPr lang="en-US" altLang="zh-CN" sz="2200" dirty="0">
                <a:latin typeface="Calibri" panose="020F0502020204030204" pitchFamily="34" charset="0"/>
              </a:rPr>
              <a:t>(iii) then w is removed</a:t>
            </a:r>
          </a:p>
          <a:p>
            <a:endParaRPr lang="zh-CN" altLang="en-US" dirty="0"/>
          </a:p>
        </p:txBody>
      </p:sp>
      <p:sp>
        <p:nvSpPr>
          <p:cNvPr id="4" name="Title 1">
            <a:extLst>
              <a:ext uri="{FF2B5EF4-FFF2-40B4-BE49-F238E27FC236}">
                <a16:creationId xmlns:a16="http://schemas.microsoft.com/office/drawing/2014/main" id="{2CAE1E64-0B1D-4F41-B48A-EAD8508DECD2}"/>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Oval 5">
            <a:extLst>
              <a:ext uri="{FF2B5EF4-FFF2-40B4-BE49-F238E27FC236}">
                <a16:creationId xmlns:a16="http://schemas.microsoft.com/office/drawing/2014/main" id="{C915DAAC-37DB-FC4D-BA69-135028213688}"/>
              </a:ext>
            </a:extLst>
          </p:cNvPr>
          <p:cNvSpPr/>
          <p:nvPr/>
        </p:nvSpPr>
        <p:spPr>
          <a:xfrm>
            <a:off x="444481"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7" name="Oval 6">
            <a:extLst>
              <a:ext uri="{FF2B5EF4-FFF2-40B4-BE49-F238E27FC236}">
                <a16:creationId xmlns:a16="http://schemas.microsoft.com/office/drawing/2014/main" id="{44BD35D4-B1E5-3E4E-9349-4CB9B600127F}"/>
              </a:ext>
            </a:extLst>
          </p:cNvPr>
          <p:cNvSpPr/>
          <p:nvPr/>
        </p:nvSpPr>
        <p:spPr>
          <a:xfrm>
            <a:off x="4090244"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Oval 7">
            <a:extLst>
              <a:ext uri="{FF2B5EF4-FFF2-40B4-BE49-F238E27FC236}">
                <a16:creationId xmlns:a16="http://schemas.microsoft.com/office/drawing/2014/main" id="{58BD9DAA-FD63-C746-845C-952014BD5D86}"/>
              </a:ext>
            </a:extLst>
          </p:cNvPr>
          <p:cNvSpPr/>
          <p:nvPr/>
        </p:nvSpPr>
        <p:spPr>
          <a:xfrm>
            <a:off x="444481" y="5437073"/>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Oval 8">
            <a:extLst>
              <a:ext uri="{FF2B5EF4-FFF2-40B4-BE49-F238E27FC236}">
                <a16:creationId xmlns:a16="http://schemas.microsoft.com/office/drawing/2014/main" id="{ECEE1875-3914-D645-86B1-FD957848B433}"/>
              </a:ext>
            </a:extLst>
          </p:cNvPr>
          <p:cNvSpPr/>
          <p:nvPr/>
        </p:nvSpPr>
        <p:spPr>
          <a:xfrm>
            <a:off x="4090244" y="5437073"/>
            <a:ext cx="679141"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endParaRPr lang="zh-CN" altLang="en-US" dirty="0"/>
          </a:p>
        </p:txBody>
      </p:sp>
      <p:cxnSp>
        <p:nvCxnSpPr>
          <p:cNvPr id="10" name="Straight Arrow Connector 9">
            <a:extLst>
              <a:ext uri="{FF2B5EF4-FFF2-40B4-BE49-F238E27FC236}">
                <a16:creationId xmlns:a16="http://schemas.microsoft.com/office/drawing/2014/main" id="{075DEA6C-F38D-C848-B452-DD05A1FC4AFA}"/>
              </a:ext>
            </a:extLst>
          </p:cNvPr>
          <p:cNvCxnSpPr>
            <a:stCxn id="6" idx="6"/>
            <a:endCxn id="7" idx="2"/>
          </p:cNvCxnSpPr>
          <p:nvPr/>
        </p:nvCxnSpPr>
        <p:spPr>
          <a:xfrm>
            <a:off x="1123622" y="3504701"/>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B50445-00F7-184C-8106-5A80660CDBA5}"/>
              </a:ext>
            </a:extLst>
          </p:cNvPr>
          <p:cNvCxnSpPr/>
          <p:nvPr/>
        </p:nvCxnSpPr>
        <p:spPr>
          <a:xfrm flipV="1">
            <a:off x="954946" y="3646743"/>
            <a:ext cx="3135298" cy="179033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A46634-5281-E244-9E97-16D58E0784C9}"/>
              </a:ext>
            </a:extLst>
          </p:cNvPr>
          <p:cNvCxnSpPr>
            <a:stCxn id="7" idx="3"/>
            <a:endCxn id="8" idx="7"/>
          </p:cNvCxnSpPr>
          <p:nvPr/>
        </p:nvCxnSpPr>
        <p:spPr>
          <a:xfrm flipH="1">
            <a:off x="1024164" y="3733828"/>
            <a:ext cx="3165538"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49574D-5849-9B41-9041-B6857FB3491A}"/>
              </a:ext>
            </a:extLst>
          </p:cNvPr>
          <p:cNvCxnSpPr>
            <a:stCxn id="7" idx="4"/>
            <a:endCxn id="9" idx="0"/>
          </p:cNvCxnSpPr>
          <p:nvPr/>
        </p:nvCxnSpPr>
        <p:spPr>
          <a:xfrm>
            <a:off x="4429815" y="3828736"/>
            <a:ext cx="0" cy="16083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FBC6A2-D8D1-834C-9E7B-CFD103E36D39}"/>
              </a:ext>
            </a:extLst>
          </p:cNvPr>
          <p:cNvCxnSpPr>
            <a:stCxn id="8" idx="6"/>
            <a:endCxn id="9" idx="2"/>
          </p:cNvCxnSpPr>
          <p:nvPr/>
        </p:nvCxnSpPr>
        <p:spPr>
          <a:xfrm>
            <a:off x="1123622" y="5761108"/>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19BDA-D2D5-EC4E-B72E-E27A5E6D7979}"/>
              </a:ext>
            </a:extLst>
          </p:cNvPr>
          <p:cNvCxnSpPr>
            <a:stCxn id="6" idx="4"/>
            <a:endCxn id="8" idx="0"/>
          </p:cNvCxnSpPr>
          <p:nvPr/>
        </p:nvCxnSpPr>
        <p:spPr>
          <a:xfrm>
            <a:off x="784052" y="3828736"/>
            <a:ext cx="0" cy="16083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092D0A-ACC6-0D48-AF5A-49B0D4CB29B3}"/>
              </a:ext>
            </a:extLst>
          </p:cNvPr>
          <p:cNvSpPr txBox="1"/>
          <p:nvPr/>
        </p:nvSpPr>
        <p:spPr>
          <a:xfrm>
            <a:off x="2482368" y="3162848"/>
            <a:ext cx="476250" cy="369332"/>
          </a:xfrm>
          <a:prstGeom prst="rect">
            <a:avLst/>
          </a:prstGeom>
          <a:noFill/>
        </p:spPr>
        <p:txBody>
          <a:bodyPr wrap="square" rtlCol="0">
            <a:spAutoFit/>
          </a:bodyPr>
          <a:lstStyle/>
          <a:p>
            <a:r>
              <a:rPr lang="en-US" altLang="zh-CN" dirty="0">
                <a:latin typeface="Calibri" panose="020F0502020204030204" pitchFamily="34" charset="0"/>
              </a:rPr>
              <a:t>6</a:t>
            </a:r>
            <a:endParaRPr lang="zh-CN" altLang="en-US" dirty="0">
              <a:latin typeface="Calibri" panose="020F0502020204030204" pitchFamily="34" charset="0"/>
            </a:endParaRPr>
          </a:p>
        </p:txBody>
      </p:sp>
      <p:sp>
        <p:nvSpPr>
          <p:cNvPr id="17" name="TextBox 16">
            <a:extLst>
              <a:ext uri="{FF2B5EF4-FFF2-40B4-BE49-F238E27FC236}">
                <a16:creationId xmlns:a16="http://schemas.microsoft.com/office/drawing/2014/main" id="{C5355211-4119-EB47-BDFB-0915E6F0568A}"/>
              </a:ext>
            </a:extLst>
          </p:cNvPr>
          <p:cNvSpPr txBox="1"/>
          <p:nvPr/>
        </p:nvSpPr>
        <p:spPr>
          <a:xfrm>
            <a:off x="2482368" y="4095512"/>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18" name="TextBox 17">
            <a:extLst>
              <a:ext uri="{FF2B5EF4-FFF2-40B4-BE49-F238E27FC236}">
                <a16:creationId xmlns:a16="http://schemas.microsoft.com/office/drawing/2014/main" id="{A4F7B95C-DBC3-2F4D-AC11-4E8A6A5F4A8E}"/>
              </a:ext>
            </a:extLst>
          </p:cNvPr>
          <p:cNvSpPr txBox="1"/>
          <p:nvPr/>
        </p:nvSpPr>
        <p:spPr>
          <a:xfrm>
            <a:off x="2482368" y="4641862"/>
            <a:ext cx="476250" cy="369332"/>
          </a:xfrm>
          <a:prstGeom prst="rect">
            <a:avLst/>
          </a:prstGeom>
          <a:noFill/>
        </p:spPr>
        <p:txBody>
          <a:bodyPr wrap="square" rtlCol="0">
            <a:spAutoFit/>
          </a:bodyPr>
          <a:lstStyle/>
          <a:p>
            <a:r>
              <a:rPr lang="en-US" altLang="zh-CN" dirty="0">
                <a:latin typeface="Calibri" panose="020F0502020204030204" pitchFamily="34" charset="0"/>
              </a:rPr>
              <a:t>2</a:t>
            </a:r>
            <a:endParaRPr lang="zh-CN" altLang="en-US" dirty="0">
              <a:latin typeface="Calibri" panose="020F0502020204030204" pitchFamily="34" charset="0"/>
            </a:endParaRPr>
          </a:p>
        </p:txBody>
      </p:sp>
      <p:sp>
        <p:nvSpPr>
          <p:cNvPr id="19" name="TextBox 18">
            <a:extLst>
              <a:ext uri="{FF2B5EF4-FFF2-40B4-BE49-F238E27FC236}">
                <a16:creationId xmlns:a16="http://schemas.microsoft.com/office/drawing/2014/main" id="{CF3D8740-A28C-DC4D-BDFF-9E1AE84299C4}"/>
              </a:ext>
            </a:extLst>
          </p:cNvPr>
          <p:cNvSpPr txBox="1"/>
          <p:nvPr/>
        </p:nvSpPr>
        <p:spPr>
          <a:xfrm>
            <a:off x="2482368" y="5990235"/>
            <a:ext cx="476250" cy="369332"/>
          </a:xfrm>
          <a:prstGeom prst="rect">
            <a:avLst/>
          </a:prstGeom>
          <a:noFill/>
        </p:spPr>
        <p:txBody>
          <a:bodyPr wrap="square" rtlCol="0">
            <a:spAutoFit/>
          </a:bodyPr>
          <a:lstStyle/>
          <a:p>
            <a:r>
              <a:rPr lang="en-US" altLang="zh-CN" dirty="0">
                <a:latin typeface="Calibri" panose="020F0502020204030204" pitchFamily="34" charset="0"/>
              </a:rPr>
              <a:t>4</a:t>
            </a:r>
            <a:endParaRPr lang="zh-CN" altLang="en-US" dirty="0">
              <a:latin typeface="Calibri" panose="020F0502020204030204" pitchFamily="34" charset="0"/>
            </a:endParaRPr>
          </a:p>
        </p:txBody>
      </p:sp>
      <p:sp>
        <p:nvSpPr>
          <p:cNvPr id="20" name="TextBox 19">
            <a:extLst>
              <a:ext uri="{FF2B5EF4-FFF2-40B4-BE49-F238E27FC236}">
                <a16:creationId xmlns:a16="http://schemas.microsoft.com/office/drawing/2014/main" id="{801A3320-ED99-064E-8C9C-1ECC51487982}"/>
              </a:ext>
            </a:extLst>
          </p:cNvPr>
          <p:cNvSpPr txBox="1"/>
          <p:nvPr/>
        </p:nvSpPr>
        <p:spPr>
          <a:xfrm>
            <a:off x="232273" y="4422631"/>
            <a:ext cx="476250" cy="369332"/>
          </a:xfrm>
          <a:prstGeom prst="rect">
            <a:avLst/>
          </a:prstGeom>
          <a:noFill/>
        </p:spPr>
        <p:txBody>
          <a:bodyPr wrap="square" rtlCol="0">
            <a:spAutoFit/>
          </a:bodyPr>
          <a:lstStyle/>
          <a:p>
            <a:r>
              <a:rPr lang="en-US" altLang="zh-CN" dirty="0">
                <a:latin typeface="Calibri" panose="020F0502020204030204" pitchFamily="34" charset="0"/>
              </a:rPr>
              <a:t>3</a:t>
            </a:r>
            <a:endParaRPr lang="zh-CN" altLang="en-US" dirty="0">
              <a:latin typeface="Calibri" panose="020F0502020204030204" pitchFamily="34" charset="0"/>
            </a:endParaRPr>
          </a:p>
        </p:txBody>
      </p:sp>
      <p:sp>
        <p:nvSpPr>
          <p:cNvPr id="21" name="TextBox 20">
            <a:extLst>
              <a:ext uri="{FF2B5EF4-FFF2-40B4-BE49-F238E27FC236}">
                <a16:creationId xmlns:a16="http://schemas.microsoft.com/office/drawing/2014/main" id="{2617A1DE-FD9D-1D46-B440-13E253B4D1CC}"/>
              </a:ext>
            </a:extLst>
          </p:cNvPr>
          <p:cNvSpPr txBox="1"/>
          <p:nvPr/>
        </p:nvSpPr>
        <p:spPr>
          <a:xfrm>
            <a:off x="4811230" y="4448238"/>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24" name="TextBox 23">
            <a:extLst>
              <a:ext uri="{FF2B5EF4-FFF2-40B4-BE49-F238E27FC236}">
                <a16:creationId xmlns:a16="http://schemas.microsoft.com/office/drawing/2014/main" id="{85031D81-2D70-434F-9F04-AF5162B5FC37}"/>
              </a:ext>
            </a:extLst>
          </p:cNvPr>
          <p:cNvSpPr txBox="1"/>
          <p:nvPr/>
        </p:nvSpPr>
        <p:spPr>
          <a:xfrm>
            <a:off x="7736006" y="3124853"/>
            <a:ext cx="1902263" cy="2800767"/>
          </a:xfrm>
          <a:prstGeom prst="rect">
            <a:avLst/>
          </a:prstGeom>
          <a:noFill/>
        </p:spPr>
        <p:txBody>
          <a:bodyPr wrap="square" rtlCol="0">
            <a:spAutoFit/>
          </a:bodyPr>
          <a:lstStyle/>
          <a:p>
            <a:r>
              <a:rPr lang="en-US" altLang="zh-CN" sz="2200" dirty="0">
                <a:solidFill>
                  <a:srgbClr val="FF0000"/>
                </a:solidFill>
                <a:latin typeface="Calibri" panose="020F0502020204030204" pitchFamily="34" charset="0"/>
              </a:rPr>
              <a:t>d(u) = 0</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d(x)  = 3</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d(v)  = 4</a:t>
            </a:r>
          </a:p>
          <a:p>
            <a:endParaRPr lang="en-US" altLang="zh-CN" sz="2200" dirty="0">
              <a:latin typeface="Calibri" panose="020F0502020204030204" pitchFamily="34" charset="0"/>
            </a:endParaRPr>
          </a:p>
          <a:p>
            <a:r>
              <a:rPr lang="en-US" altLang="zh-CN" sz="2200" dirty="0">
                <a:latin typeface="Calibri" panose="020F0502020204030204" pitchFamily="34" charset="0"/>
              </a:rPr>
              <a:t>d(w)  = 5</a:t>
            </a:r>
          </a:p>
          <a:p>
            <a:endParaRPr lang="en-US" altLang="zh-CN" sz="2200" dirty="0">
              <a:latin typeface="Calibri" panose="020F0502020204030204" pitchFamily="34" charset="0"/>
            </a:endParaRPr>
          </a:p>
        </p:txBody>
      </p:sp>
    </p:spTree>
    <p:extLst>
      <p:ext uri="{BB962C8B-B14F-4D97-AF65-F5344CB8AC3E}">
        <p14:creationId xmlns:p14="http://schemas.microsoft.com/office/powerpoint/2010/main" val="11456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68A87-7A83-480C-ABCE-12FD7585B616}"/>
              </a:ext>
            </a:extLst>
          </p:cNvPr>
          <p:cNvSpPr>
            <a:spLocks noGrp="1"/>
          </p:cNvSpPr>
          <p:nvPr>
            <p:ph idx="1"/>
          </p:nvPr>
        </p:nvSpPr>
        <p:spPr>
          <a:xfrm>
            <a:off x="330751" y="1066926"/>
            <a:ext cx="7348006" cy="1312718"/>
          </a:xfrm>
        </p:spPr>
        <p:txBody>
          <a:bodyPr>
            <a:normAutofit/>
          </a:bodyPr>
          <a:lstStyle/>
          <a:p>
            <a:pPr marL="0" indent="0">
              <a:buNone/>
            </a:pPr>
            <a:r>
              <a:rPr lang="en-US" altLang="zh-CN" sz="2200" dirty="0">
                <a:latin typeface="Calibri" panose="020F0502020204030204" pitchFamily="34" charset="0"/>
              </a:rPr>
              <a:t>When running Dijkstra’s algorithm with u as the source vertex. </a:t>
            </a:r>
            <a:br>
              <a:rPr lang="en-US" altLang="zh-CN" sz="2200" dirty="0">
                <a:latin typeface="Calibri" panose="020F0502020204030204" pitchFamily="34" charset="0"/>
              </a:rPr>
            </a:br>
            <a:r>
              <a:rPr lang="en-US" altLang="zh-CN" sz="2200" dirty="0">
                <a:latin typeface="Calibri" panose="020F0502020204030204" pitchFamily="34" charset="0"/>
              </a:rPr>
              <a:t>(</a:t>
            </a:r>
            <a:r>
              <a:rPr lang="en-US" altLang="zh-CN" sz="2200" dirty="0" err="1">
                <a:latin typeface="Calibri" panose="020F0502020204030204" pitchFamily="34" charset="0"/>
              </a:rPr>
              <a:t>i</a:t>
            </a:r>
            <a:r>
              <a:rPr lang="en-US" altLang="zh-CN" sz="2200" dirty="0">
                <a:latin typeface="Calibri" panose="020F0502020204030204" pitchFamily="34" charset="0"/>
              </a:rPr>
              <a:t>)  x is removed first</a:t>
            </a:r>
            <a:br>
              <a:rPr lang="en-US" altLang="zh-CN" sz="2200" dirty="0">
                <a:latin typeface="Calibri" panose="020F0502020204030204" pitchFamily="34" charset="0"/>
              </a:rPr>
            </a:br>
            <a:r>
              <a:rPr lang="en-US" altLang="zh-CN" sz="2200" dirty="0">
                <a:latin typeface="Calibri" panose="020F0502020204030204" pitchFamily="34" charset="0"/>
              </a:rPr>
              <a:t>(ii) then v is removed</a:t>
            </a:r>
            <a:br>
              <a:rPr lang="en-US" altLang="zh-CN" sz="2200" dirty="0">
                <a:latin typeface="Calibri" panose="020F0502020204030204" pitchFamily="34" charset="0"/>
              </a:rPr>
            </a:br>
            <a:r>
              <a:rPr lang="en-US" altLang="zh-CN" sz="2200" dirty="0">
                <a:latin typeface="Calibri" panose="020F0502020204030204" pitchFamily="34" charset="0"/>
              </a:rPr>
              <a:t>(iii) then w is removed</a:t>
            </a:r>
          </a:p>
          <a:p>
            <a:endParaRPr lang="zh-CN" altLang="en-US" dirty="0"/>
          </a:p>
        </p:txBody>
      </p:sp>
      <p:sp>
        <p:nvSpPr>
          <p:cNvPr id="4" name="Title 1">
            <a:extLst>
              <a:ext uri="{FF2B5EF4-FFF2-40B4-BE49-F238E27FC236}">
                <a16:creationId xmlns:a16="http://schemas.microsoft.com/office/drawing/2014/main" id="{2CAE1E64-0B1D-4F41-B48A-EAD8508DECD2}"/>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a:t>
            </a:r>
            <a:endParaRPr lang="zh-CN" altLang="en-US" dirty="0">
              <a:solidFill>
                <a:srgbClr val="7030A0"/>
              </a:solidFill>
            </a:endParaRPr>
          </a:p>
        </p:txBody>
      </p:sp>
      <p:sp>
        <p:nvSpPr>
          <p:cNvPr id="6" name="Oval 5">
            <a:extLst>
              <a:ext uri="{FF2B5EF4-FFF2-40B4-BE49-F238E27FC236}">
                <a16:creationId xmlns:a16="http://schemas.microsoft.com/office/drawing/2014/main" id="{C915DAAC-37DB-FC4D-BA69-135028213688}"/>
              </a:ext>
            </a:extLst>
          </p:cNvPr>
          <p:cNvSpPr/>
          <p:nvPr/>
        </p:nvSpPr>
        <p:spPr>
          <a:xfrm>
            <a:off x="444481"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7" name="Oval 6">
            <a:extLst>
              <a:ext uri="{FF2B5EF4-FFF2-40B4-BE49-F238E27FC236}">
                <a16:creationId xmlns:a16="http://schemas.microsoft.com/office/drawing/2014/main" id="{44BD35D4-B1E5-3E4E-9349-4CB9B600127F}"/>
              </a:ext>
            </a:extLst>
          </p:cNvPr>
          <p:cNvSpPr/>
          <p:nvPr/>
        </p:nvSpPr>
        <p:spPr>
          <a:xfrm>
            <a:off x="4090244" y="3180666"/>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Oval 7">
            <a:extLst>
              <a:ext uri="{FF2B5EF4-FFF2-40B4-BE49-F238E27FC236}">
                <a16:creationId xmlns:a16="http://schemas.microsoft.com/office/drawing/2014/main" id="{58BD9DAA-FD63-C746-845C-952014BD5D86}"/>
              </a:ext>
            </a:extLst>
          </p:cNvPr>
          <p:cNvSpPr/>
          <p:nvPr/>
        </p:nvSpPr>
        <p:spPr>
          <a:xfrm>
            <a:off x="444481" y="5437073"/>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Oval 8">
            <a:extLst>
              <a:ext uri="{FF2B5EF4-FFF2-40B4-BE49-F238E27FC236}">
                <a16:creationId xmlns:a16="http://schemas.microsoft.com/office/drawing/2014/main" id="{ECEE1875-3914-D645-86B1-FD957848B433}"/>
              </a:ext>
            </a:extLst>
          </p:cNvPr>
          <p:cNvSpPr/>
          <p:nvPr/>
        </p:nvSpPr>
        <p:spPr>
          <a:xfrm>
            <a:off x="4090244" y="5437073"/>
            <a:ext cx="679141" cy="6480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endParaRPr lang="zh-CN" altLang="en-US" dirty="0"/>
          </a:p>
        </p:txBody>
      </p:sp>
      <p:cxnSp>
        <p:nvCxnSpPr>
          <p:cNvPr id="10" name="Straight Arrow Connector 9">
            <a:extLst>
              <a:ext uri="{FF2B5EF4-FFF2-40B4-BE49-F238E27FC236}">
                <a16:creationId xmlns:a16="http://schemas.microsoft.com/office/drawing/2014/main" id="{075DEA6C-F38D-C848-B452-DD05A1FC4AFA}"/>
              </a:ext>
            </a:extLst>
          </p:cNvPr>
          <p:cNvCxnSpPr>
            <a:stCxn id="6" idx="6"/>
            <a:endCxn id="7" idx="2"/>
          </p:cNvCxnSpPr>
          <p:nvPr/>
        </p:nvCxnSpPr>
        <p:spPr>
          <a:xfrm>
            <a:off x="1123622" y="3504701"/>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B50445-00F7-184C-8106-5A80660CDBA5}"/>
              </a:ext>
            </a:extLst>
          </p:cNvPr>
          <p:cNvCxnSpPr/>
          <p:nvPr/>
        </p:nvCxnSpPr>
        <p:spPr>
          <a:xfrm flipV="1">
            <a:off x="954946" y="3646743"/>
            <a:ext cx="3135298" cy="179033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A46634-5281-E244-9E97-16D58E0784C9}"/>
              </a:ext>
            </a:extLst>
          </p:cNvPr>
          <p:cNvCxnSpPr>
            <a:stCxn id="7" idx="3"/>
            <a:endCxn id="8" idx="7"/>
          </p:cNvCxnSpPr>
          <p:nvPr/>
        </p:nvCxnSpPr>
        <p:spPr>
          <a:xfrm flipH="1">
            <a:off x="1024164" y="3733828"/>
            <a:ext cx="3165538"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49574D-5849-9B41-9041-B6857FB3491A}"/>
              </a:ext>
            </a:extLst>
          </p:cNvPr>
          <p:cNvCxnSpPr>
            <a:stCxn id="7" idx="4"/>
            <a:endCxn id="9" idx="0"/>
          </p:cNvCxnSpPr>
          <p:nvPr/>
        </p:nvCxnSpPr>
        <p:spPr>
          <a:xfrm>
            <a:off x="4429815" y="3828736"/>
            <a:ext cx="0" cy="16083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FBC6A2-D8D1-834C-9E7B-CFD103E36D39}"/>
              </a:ext>
            </a:extLst>
          </p:cNvPr>
          <p:cNvCxnSpPr>
            <a:stCxn id="8" idx="6"/>
            <a:endCxn id="9" idx="2"/>
          </p:cNvCxnSpPr>
          <p:nvPr/>
        </p:nvCxnSpPr>
        <p:spPr>
          <a:xfrm>
            <a:off x="1123622" y="5761108"/>
            <a:ext cx="296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19BDA-D2D5-EC4E-B72E-E27A5E6D7979}"/>
              </a:ext>
            </a:extLst>
          </p:cNvPr>
          <p:cNvCxnSpPr>
            <a:stCxn id="6" idx="4"/>
            <a:endCxn id="8" idx="0"/>
          </p:cNvCxnSpPr>
          <p:nvPr/>
        </p:nvCxnSpPr>
        <p:spPr>
          <a:xfrm>
            <a:off x="784052" y="3828736"/>
            <a:ext cx="0" cy="16083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092D0A-ACC6-0D48-AF5A-49B0D4CB29B3}"/>
              </a:ext>
            </a:extLst>
          </p:cNvPr>
          <p:cNvSpPr txBox="1"/>
          <p:nvPr/>
        </p:nvSpPr>
        <p:spPr>
          <a:xfrm>
            <a:off x="2482368" y="3162848"/>
            <a:ext cx="476250" cy="369332"/>
          </a:xfrm>
          <a:prstGeom prst="rect">
            <a:avLst/>
          </a:prstGeom>
          <a:noFill/>
        </p:spPr>
        <p:txBody>
          <a:bodyPr wrap="square" rtlCol="0">
            <a:spAutoFit/>
          </a:bodyPr>
          <a:lstStyle/>
          <a:p>
            <a:r>
              <a:rPr lang="en-US" altLang="zh-CN" dirty="0">
                <a:latin typeface="Calibri" panose="020F0502020204030204" pitchFamily="34" charset="0"/>
              </a:rPr>
              <a:t>6</a:t>
            </a:r>
            <a:endParaRPr lang="zh-CN" altLang="en-US" dirty="0">
              <a:latin typeface="Calibri" panose="020F0502020204030204" pitchFamily="34" charset="0"/>
            </a:endParaRPr>
          </a:p>
        </p:txBody>
      </p:sp>
      <p:sp>
        <p:nvSpPr>
          <p:cNvPr id="17" name="TextBox 16">
            <a:extLst>
              <a:ext uri="{FF2B5EF4-FFF2-40B4-BE49-F238E27FC236}">
                <a16:creationId xmlns:a16="http://schemas.microsoft.com/office/drawing/2014/main" id="{C5355211-4119-EB47-BDFB-0915E6F0568A}"/>
              </a:ext>
            </a:extLst>
          </p:cNvPr>
          <p:cNvSpPr txBox="1"/>
          <p:nvPr/>
        </p:nvSpPr>
        <p:spPr>
          <a:xfrm>
            <a:off x="2482368" y="4095512"/>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18" name="TextBox 17">
            <a:extLst>
              <a:ext uri="{FF2B5EF4-FFF2-40B4-BE49-F238E27FC236}">
                <a16:creationId xmlns:a16="http://schemas.microsoft.com/office/drawing/2014/main" id="{A4F7B95C-DBC3-2F4D-AC11-4E8A6A5F4A8E}"/>
              </a:ext>
            </a:extLst>
          </p:cNvPr>
          <p:cNvSpPr txBox="1"/>
          <p:nvPr/>
        </p:nvSpPr>
        <p:spPr>
          <a:xfrm>
            <a:off x="2482368" y="4641862"/>
            <a:ext cx="476250" cy="369332"/>
          </a:xfrm>
          <a:prstGeom prst="rect">
            <a:avLst/>
          </a:prstGeom>
          <a:noFill/>
        </p:spPr>
        <p:txBody>
          <a:bodyPr wrap="square" rtlCol="0">
            <a:spAutoFit/>
          </a:bodyPr>
          <a:lstStyle/>
          <a:p>
            <a:r>
              <a:rPr lang="en-US" altLang="zh-CN" dirty="0">
                <a:latin typeface="Calibri" panose="020F0502020204030204" pitchFamily="34" charset="0"/>
              </a:rPr>
              <a:t>2</a:t>
            </a:r>
            <a:endParaRPr lang="zh-CN" altLang="en-US" dirty="0">
              <a:latin typeface="Calibri" panose="020F0502020204030204" pitchFamily="34" charset="0"/>
            </a:endParaRPr>
          </a:p>
        </p:txBody>
      </p:sp>
      <p:sp>
        <p:nvSpPr>
          <p:cNvPr id="19" name="TextBox 18">
            <a:extLst>
              <a:ext uri="{FF2B5EF4-FFF2-40B4-BE49-F238E27FC236}">
                <a16:creationId xmlns:a16="http://schemas.microsoft.com/office/drawing/2014/main" id="{CF3D8740-A28C-DC4D-BDFF-9E1AE84299C4}"/>
              </a:ext>
            </a:extLst>
          </p:cNvPr>
          <p:cNvSpPr txBox="1"/>
          <p:nvPr/>
        </p:nvSpPr>
        <p:spPr>
          <a:xfrm>
            <a:off x="2482368" y="5990235"/>
            <a:ext cx="476250" cy="369332"/>
          </a:xfrm>
          <a:prstGeom prst="rect">
            <a:avLst/>
          </a:prstGeom>
          <a:noFill/>
        </p:spPr>
        <p:txBody>
          <a:bodyPr wrap="square" rtlCol="0">
            <a:spAutoFit/>
          </a:bodyPr>
          <a:lstStyle/>
          <a:p>
            <a:r>
              <a:rPr lang="en-US" altLang="zh-CN" dirty="0">
                <a:latin typeface="Calibri" panose="020F0502020204030204" pitchFamily="34" charset="0"/>
              </a:rPr>
              <a:t>4</a:t>
            </a:r>
            <a:endParaRPr lang="zh-CN" altLang="en-US" dirty="0">
              <a:latin typeface="Calibri" panose="020F0502020204030204" pitchFamily="34" charset="0"/>
            </a:endParaRPr>
          </a:p>
        </p:txBody>
      </p:sp>
      <p:sp>
        <p:nvSpPr>
          <p:cNvPr id="20" name="TextBox 19">
            <a:extLst>
              <a:ext uri="{FF2B5EF4-FFF2-40B4-BE49-F238E27FC236}">
                <a16:creationId xmlns:a16="http://schemas.microsoft.com/office/drawing/2014/main" id="{801A3320-ED99-064E-8C9C-1ECC51487982}"/>
              </a:ext>
            </a:extLst>
          </p:cNvPr>
          <p:cNvSpPr txBox="1"/>
          <p:nvPr/>
        </p:nvSpPr>
        <p:spPr>
          <a:xfrm>
            <a:off x="232273" y="4422631"/>
            <a:ext cx="476250" cy="369332"/>
          </a:xfrm>
          <a:prstGeom prst="rect">
            <a:avLst/>
          </a:prstGeom>
          <a:noFill/>
        </p:spPr>
        <p:txBody>
          <a:bodyPr wrap="square" rtlCol="0">
            <a:spAutoFit/>
          </a:bodyPr>
          <a:lstStyle/>
          <a:p>
            <a:r>
              <a:rPr lang="en-US" altLang="zh-CN" dirty="0">
                <a:latin typeface="Calibri" panose="020F0502020204030204" pitchFamily="34" charset="0"/>
              </a:rPr>
              <a:t>3</a:t>
            </a:r>
            <a:endParaRPr lang="zh-CN" altLang="en-US" dirty="0">
              <a:latin typeface="Calibri" panose="020F0502020204030204" pitchFamily="34" charset="0"/>
            </a:endParaRPr>
          </a:p>
        </p:txBody>
      </p:sp>
      <p:sp>
        <p:nvSpPr>
          <p:cNvPr id="21" name="TextBox 20">
            <a:extLst>
              <a:ext uri="{FF2B5EF4-FFF2-40B4-BE49-F238E27FC236}">
                <a16:creationId xmlns:a16="http://schemas.microsoft.com/office/drawing/2014/main" id="{2617A1DE-FD9D-1D46-B440-13E253B4D1CC}"/>
              </a:ext>
            </a:extLst>
          </p:cNvPr>
          <p:cNvSpPr txBox="1"/>
          <p:nvPr/>
        </p:nvSpPr>
        <p:spPr>
          <a:xfrm>
            <a:off x="4811230" y="4448238"/>
            <a:ext cx="476250" cy="369332"/>
          </a:xfrm>
          <a:prstGeom prst="rect">
            <a:avLst/>
          </a:prstGeom>
          <a:noFill/>
        </p:spPr>
        <p:txBody>
          <a:bodyPr wrap="square" rtlCol="0">
            <a:spAutoFit/>
          </a:bodyPr>
          <a:lstStyle/>
          <a:p>
            <a:r>
              <a:rPr lang="en-US" altLang="zh-CN" dirty="0">
                <a:latin typeface="Calibri" panose="020F0502020204030204" pitchFamily="34" charset="0"/>
              </a:rPr>
              <a:t>1</a:t>
            </a:r>
            <a:endParaRPr lang="zh-CN" altLang="en-US" dirty="0">
              <a:latin typeface="Calibri" panose="020F0502020204030204" pitchFamily="34" charset="0"/>
            </a:endParaRPr>
          </a:p>
        </p:txBody>
      </p:sp>
      <p:sp>
        <p:nvSpPr>
          <p:cNvPr id="23" name="TextBox 22">
            <a:extLst>
              <a:ext uri="{FF2B5EF4-FFF2-40B4-BE49-F238E27FC236}">
                <a16:creationId xmlns:a16="http://schemas.microsoft.com/office/drawing/2014/main" id="{85031D81-2D70-434F-9F04-AF5162B5FC37}"/>
              </a:ext>
            </a:extLst>
          </p:cNvPr>
          <p:cNvSpPr txBox="1"/>
          <p:nvPr/>
        </p:nvSpPr>
        <p:spPr>
          <a:xfrm>
            <a:off x="7736006" y="3124853"/>
            <a:ext cx="1902263" cy="2800767"/>
          </a:xfrm>
          <a:prstGeom prst="rect">
            <a:avLst/>
          </a:prstGeom>
          <a:noFill/>
        </p:spPr>
        <p:txBody>
          <a:bodyPr wrap="square" rtlCol="0">
            <a:spAutoFit/>
          </a:bodyPr>
          <a:lstStyle/>
          <a:p>
            <a:r>
              <a:rPr lang="en-US" altLang="zh-CN" sz="2200" dirty="0">
                <a:solidFill>
                  <a:srgbClr val="FF0000"/>
                </a:solidFill>
                <a:latin typeface="Calibri" panose="020F0502020204030204" pitchFamily="34" charset="0"/>
              </a:rPr>
              <a:t>d(u) = 0</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d(x)  = 3</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d(v)  = 4</a:t>
            </a:r>
          </a:p>
          <a:p>
            <a:endParaRPr lang="en-US" altLang="zh-CN" sz="2200" dirty="0">
              <a:latin typeface="Calibri" panose="020F0502020204030204" pitchFamily="34" charset="0"/>
            </a:endParaRPr>
          </a:p>
          <a:p>
            <a:r>
              <a:rPr lang="en-US" altLang="zh-CN" sz="2200" dirty="0">
                <a:solidFill>
                  <a:srgbClr val="FF0000"/>
                </a:solidFill>
                <a:latin typeface="Calibri" panose="020F0502020204030204" pitchFamily="34" charset="0"/>
              </a:rPr>
              <a:t>d(w)  = 5</a:t>
            </a:r>
          </a:p>
          <a:p>
            <a:endParaRPr lang="en-US" altLang="zh-CN"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5925240" y="5916123"/>
                <a:ext cx="5090984" cy="461665"/>
              </a:xfrm>
              <a:prstGeom prst="rect">
                <a:avLst/>
              </a:prstGeom>
              <a:noFill/>
            </p:spPr>
            <p:txBody>
              <a:bodyPr wrap="square" rtlCol="0">
                <a:spAutoFit/>
              </a:bodyPr>
              <a:lstStyle/>
              <a:p>
                <a:r>
                  <a:rPr lang="en-US" sz="2400" dirty="0"/>
                  <a:t>w had the values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b="0" i="0" smtClean="0">
                        <a:latin typeface="Cambria Math" panose="02040503050406030204" pitchFamily="18" charset="0"/>
                        <a:ea typeface="Cambria Math" panose="02040503050406030204" pitchFamily="18" charset="0"/>
                      </a:rPr>
                      <m:t>, 7, 5</m:t>
                    </m:r>
                  </m:oMath>
                </a14:m>
                <a:r>
                  <a:rPr lang="en-US" sz="24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5925240" y="5916123"/>
                <a:ext cx="5090984" cy="461665"/>
              </a:xfrm>
              <a:prstGeom prst="rect">
                <a:avLst/>
              </a:prstGeom>
              <a:blipFill>
                <a:blip r:embed="rId2"/>
                <a:stretch>
                  <a:fillRect l="-1916"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0206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9619D-3CCD-4E59-8E34-77DD2FCE6352}"/>
              </a:ext>
            </a:extLst>
          </p:cNvPr>
          <p:cNvSpPr>
            <a:spLocks noGrp="1"/>
          </p:cNvSpPr>
          <p:nvPr>
            <p:ph idx="1"/>
          </p:nvPr>
        </p:nvSpPr>
        <p:spPr>
          <a:xfrm>
            <a:off x="256330" y="850995"/>
            <a:ext cx="4698669" cy="1456884"/>
          </a:xfrm>
        </p:spPr>
        <p:txBody>
          <a:bodyPr>
            <a:normAutofit/>
          </a:bodyPr>
          <a:lstStyle/>
          <a:p>
            <a:pPr marL="0" indent="0">
              <a:buNone/>
            </a:pPr>
            <a:r>
              <a:rPr lang="en-US" altLang="zh-CN" sz="2400" dirty="0">
                <a:latin typeface="Calibri" panose="020F0502020204030204" pitchFamily="34" charset="0"/>
              </a:rPr>
              <a:t>Prim’s minimum spanning tree algorithm and Dijkstra’s shortest path algorithm are very similar, but with crucial differences.</a:t>
            </a:r>
          </a:p>
        </p:txBody>
      </p:sp>
      <p:sp>
        <p:nvSpPr>
          <p:cNvPr id="5" name="Title 1">
            <a:extLst>
              <a:ext uri="{FF2B5EF4-FFF2-40B4-BE49-F238E27FC236}">
                <a16:creationId xmlns:a16="http://schemas.microsoft.com/office/drawing/2014/main" id="{A6569528-8BBC-3046-91C4-1C0AFF417784}"/>
              </a:ext>
            </a:extLst>
          </p:cNvPr>
          <p:cNvSpPr>
            <a:spLocks noGrp="1"/>
          </p:cNvSpPr>
          <p:nvPr>
            <p:ph type="title"/>
          </p:nvPr>
        </p:nvSpPr>
        <p:spPr>
          <a:xfrm>
            <a:off x="749392" y="117101"/>
            <a:ext cx="10515600" cy="1325563"/>
          </a:xfrm>
        </p:spPr>
        <p:txBody>
          <a:bodyPr/>
          <a:lstStyle/>
          <a:p>
            <a:pPr algn="ctr"/>
            <a:r>
              <a:rPr lang="en-US" altLang="zh-CN" dirty="0">
                <a:solidFill>
                  <a:srgbClr val="7030A0"/>
                </a:solidFill>
              </a:rPr>
              <a:t>Problem 2</a:t>
            </a:r>
            <a:endParaRPr lang="zh-CN" altLang="en-US" dirty="0">
              <a:solidFill>
                <a:srgbClr val="7030A0"/>
              </a:solidFill>
            </a:endParaRPr>
          </a:p>
        </p:txBody>
      </p:sp>
      <p:sp>
        <p:nvSpPr>
          <p:cNvPr id="6" name="Oval 5">
            <a:extLst>
              <a:ext uri="{FF2B5EF4-FFF2-40B4-BE49-F238E27FC236}">
                <a16:creationId xmlns:a16="http://schemas.microsoft.com/office/drawing/2014/main" id="{3FC3E862-5A26-6C49-95DE-631BE3DE12E3}"/>
              </a:ext>
            </a:extLst>
          </p:cNvPr>
          <p:cNvSpPr/>
          <p:nvPr/>
        </p:nvSpPr>
        <p:spPr>
          <a:xfrm>
            <a:off x="5795595" y="15933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7" name="Oval 6">
            <a:extLst>
              <a:ext uri="{FF2B5EF4-FFF2-40B4-BE49-F238E27FC236}">
                <a16:creationId xmlns:a16="http://schemas.microsoft.com/office/drawing/2014/main" id="{7561AD96-118F-564F-8550-2CCD13C3A3F2}"/>
              </a:ext>
            </a:extLst>
          </p:cNvPr>
          <p:cNvSpPr/>
          <p:nvPr/>
        </p:nvSpPr>
        <p:spPr>
          <a:xfrm>
            <a:off x="8414970" y="15933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8" name="Oval 7">
            <a:extLst>
              <a:ext uri="{FF2B5EF4-FFF2-40B4-BE49-F238E27FC236}">
                <a16:creationId xmlns:a16="http://schemas.microsoft.com/office/drawing/2014/main" id="{AE34BCEF-2799-AD44-BD44-B07452C942EE}"/>
              </a:ext>
            </a:extLst>
          </p:cNvPr>
          <p:cNvSpPr/>
          <p:nvPr/>
        </p:nvSpPr>
        <p:spPr>
          <a:xfrm>
            <a:off x="11320095" y="15933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9" name="Oval 8">
            <a:extLst>
              <a:ext uri="{FF2B5EF4-FFF2-40B4-BE49-F238E27FC236}">
                <a16:creationId xmlns:a16="http://schemas.microsoft.com/office/drawing/2014/main" id="{9B4A6447-0844-4547-B581-CC01926E207E}"/>
              </a:ext>
            </a:extLst>
          </p:cNvPr>
          <p:cNvSpPr/>
          <p:nvPr/>
        </p:nvSpPr>
        <p:spPr>
          <a:xfrm>
            <a:off x="9772283" y="33888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0" name="Oval 9">
            <a:extLst>
              <a:ext uri="{FF2B5EF4-FFF2-40B4-BE49-F238E27FC236}">
                <a16:creationId xmlns:a16="http://schemas.microsoft.com/office/drawing/2014/main" id="{B0A41050-565F-5644-9CDB-7131DED58A0E}"/>
              </a:ext>
            </a:extLst>
          </p:cNvPr>
          <p:cNvSpPr/>
          <p:nvPr/>
        </p:nvSpPr>
        <p:spPr>
          <a:xfrm>
            <a:off x="5795595" y="33888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Oval 10">
            <a:extLst>
              <a:ext uri="{FF2B5EF4-FFF2-40B4-BE49-F238E27FC236}">
                <a16:creationId xmlns:a16="http://schemas.microsoft.com/office/drawing/2014/main" id="{0AF0862A-55A0-BB4A-A2BE-B8A8E6918B45}"/>
              </a:ext>
            </a:extLst>
          </p:cNvPr>
          <p:cNvSpPr/>
          <p:nvPr/>
        </p:nvSpPr>
        <p:spPr>
          <a:xfrm>
            <a:off x="5795595" y="52843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2" name="Oval 11">
            <a:extLst>
              <a:ext uri="{FF2B5EF4-FFF2-40B4-BE49-F238E27FC236}">
                <a16:creationId xmlns:a16="http://schemas.microsoft.com/office/drawing/2014/main" id="{430A5C58-0E1A-C74A-9153-91E89E6BF6A3}"/>
              </a:ext>
            </a:extLst>
          </p:cNvPr>
          <p:cNvSpPr/>
          <p:nvPr/>
        </p:nvSpPr>
        <p:spPr>
          <a:xfrm>
            <a:off x="3947745" y="3388850"/>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3" name="Straight Connector 12">
            <a:extLst>
              <a:ext uri="{FF2B5EF4-FFF2-40B4-BE49-F238E27FC236}">
                <a16:creationId xmlns:a16="http://schemas.microsoft.com/office/drawing/2014/main" id="{A0A8AEE4-3A93-9544-9B4C-73CA90338231}"/>
              </a:ext>
            </a:extLst>
          </p:cNvPr>
          <p:cNvCxnSpPr>
            <a:stCxn id="6" idx="3"/>
            <a:endCxn id="12" idx="7"/>
          </p:cNvCxnSpPr>
          <p:nvPr/>
        </p:nvCxnSpPr>
        <p:spPr>
          <a:xfrm flipH="1">
            <a:off x="4516852" y="2174689"/>
            <a:ext cx="1376386" cy="1313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66FCCF-BE7B-6447-B3E6-6DE0E7D8C17E}"/>
              </a:ext>
            </a:extLst>
          </p:cNvPr>
          <p:cNvCxnSpPr>
            <a:stCxn id="12" idx="6"/>
            <a:endCxn id="10" idx="2"/>
          </p:cNvCxnSpPr>
          <p:nvPr/>
        </p:nvCxnSpPr>
        <p:spPr>
          <a:xfrm>
            <a:off x="4614495" y="37293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63EF74-2E3A-3445-9B6F-4CD9A93F5BF7}"/>
              </a:ext>
            </a:extLst>
          </p:cNvPr>
          <p:cNvCxnSpPr>
            <a:stCxn id="6" idx="6"/>
            <a:endCxn id="7" idx="2"/>
          </p:cNvCxnSpPr>
          <p:nvPr/>
        </p:nvCxnSpPr>
        <p:spPr>
          <a:xfrm>
            <a:off x="6462345" y="1933907"/>
            <a:ext cx="1952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D3B6D3-9909-4541-A79C-AFFA485DA901}"/>
              </a:ext>
            </a:extLst>
          </p:cNvPr>
          <p:cNvCxnSpPr>
            <a:stCxn id="7" idx="6"/>
            <a:endCxn id="8" idx="2"/>
          </p:cNvCxnSpPr>
          <p:nvPr/>
        </p:nvCxnSpPr>
        <p:spPr>
          <a:xfrm flipV="1">
            <a:off x="9081720" y="19339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A32783-C088-2941-AD8D-E3CCF79DE709}"/>
              </a:ext>
            </a:extLst>
          </p:cNvPr>
          <p:cNvCxnSpPr>
            <a:stCxn id="8" idx="3"/>
            <a:endCxn id="9" idx="7"/>
          </p:cNvCxnSpPr>
          <p:nvPr/>
        </p:nvCxnSpPr>
        <p:spPr>
          <a:xfrm flipH="1">
            <a:off x="10341390" y="21746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704FDB-FDED-9043-BB05-B33C2BA3AEB0}"/>
              </a:ext>
            </a:extLst>
          </p:cNvPr>
          <p:cNvCxnSpPr>
            <a:stCxn id="7" idx="5"/>
            <a:endCxn id="9" idx="1"/>
          </p:cNvCxnSpPr>
          <p:nvPr/>
        </p:nvCxnSpPr>
        <p:spPr>
          <a:xfrm>
            <a:off x="8984077" y="21746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AA24E1-88A8-5C40-9056-B6A56B429DA2}"/>
              </a:ext>
            </a:extLst>
          </p:cNvPr>
          <p:cNvCxnSpPr>
            <a:stCxn id="9" idx="3"/>
            <a:endCxn id="11" idx="7"/>
          </p:cNvCxnSpPr>
          <p:nvPr/>
        </p:nvCxnSpPr>
        <p:spPr>
          <a:xfrm flipH="1">
            <a:off x="6364702" y="39701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EC27A0-1352-3D4F-B95C-8E90411D133D}"/>
              </a:ext>
            </a:extLst>
          </p:cNvPr>
          <p:cNvCxnSpPr/>
          <p:nvPr/>
        </p:nvCxnSpPr>
        <p:spPr>
          <a:xfrm flipH="1">
            <a:off x="6248032" y="22744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4A6AC-2070-F044-B7AA-2755D295BCDF}"/>
              </a:ext>
            </a:extLst>
          </p:cNvPr>
          <p:cNvCxnSpPr>
            <a:stCxn id="7" idx="3"/>
            <a:endCxn id="10" idx="7"/>
          </p:cNvCxnSpPr>
          <p:nvPr/>
        </p:nvCxnSpPr>
        <p:spPr>
          <a:xfrm flipH="1">
            <a:off x="6364702" y="21746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3771AC-50AD-AB47-A09F-50BC9BADD705}"/>
              </a:ext>
            </a:extLst>
          </p:cNvPr>
          <p:cNvCxnSpPr>
            <a:stCxn id="12" idx="5"/>
            <a:endCxn id="11" idx="1"/>
          </p:cNvCxnSpPr>
          <p:nvPr/>
        </p:nvCxnSpPr>
        <p:spPr>
          <a:xfrm>
            <a:off x="4516852" y="39701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DE7A0D-82D6-AA4E-9EA2-D629BDED897F}"/>
              </a:ext>
            </a:extLst>
          </p:cNvPr>
          <p:cNvCxnSpPr>
            <a:stCxn id="10" idx="4"/>
            <a:endCxn id="11" idx="0"/>
          </p:cNvCxnSpPr>
          <p:nvPr/>
        </p:nvCxnSpPr>
        <p:spPr>
          <a:xfrm>
            <a:off x="6128970" y="40698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DA80250-3294-B148-9A9B-FF6981C7AE5E}"/>
              </a:ext>
            </a:extLst>
          </p:cNvPr>
          <p:cNvSpPr txBox="1"/>
          <p:nvPr/>
        </p:nvSpPr>
        <p:spPr>
          <a:xfrm>
            <a:off x="7371982" y="1609023"/>
            <a:ext cx="419100" cy="369332"/>
          </a:xfrm>
          <a:prstGeom prst="rect">
            <a:avLst/>
          </a:prstGeom>
          <a:noFill/>
        </p:spPr>
        <p:txBody>
          <a:bodyPr wrap="square" rtlCol="0">
            <a:spAutoFit/>
          </a:bodyPr>
          <a:lstStyle/>
          <a:p>
            <a:r>
              <a:rPr lang="en-US" altLang="zh-CN" dirty="0"/>
              <a:t>4</a:t>
            </a:r>
            <a:endParaRPr lang="zh-CN" altLang="en-US" dirty="0"/>
          </a:p>
        </p:txBody>
      </p:sp>
      <p:sp>
        <p:nvSpPr>
          <p:cNvPr id="25" name="TextBox 24">
            <a:extLst>
              <a:ext uri="{FF2B5EF4-FFF2-40B4-BE49-F238E27FC236}">
                <a16:creationId xmlns:a16="http://schemas.microsoft.com/office/drawing/2014/main" id="{C3BF4AE0-C1E0-2344-A8E3-7E0C1B9509ED}"/>
              </a:ext>
            </a:extLst>
          </p:cNvPr>
          <p:cNvSpPr txBox="1"/>
          <p:nvPr/>
        </p:nvSpPr>
        <p:spPr>
          <a:xfrm>
            <a:off x="10060425" y="1593387"/>
            <a:ext cx="516720" cy="369332"/>
          </a:xfrm>
          <a:prstGeom prst="rect">
            <a:avLst/>
          </a:prstGeom>
          <a:noFill/>
        </p:spPr>
        <p:txBody>
          <a:bodyPr wrap="square" rtlCol="0">
            <a:spAutoFit/>
          </a:bodyPr>
          <a:lstStyle/>
          <a:p>
            <a:r>
              <a:rPr lang="en-US" altLang="zh-CN" dirty="0"/>
              <a:t>10</a:t>
            </a:r>
            <a:endParaRPr lang="zh-CN" altLang="en-US" dirty="0"/>
          </a:p>
        </p:txBody>
      </p:sp>
      <p:sp>
        <p:nvSpPr>
          <p:cNvPr id="26" name="TextBox 25">
            <a:extLst>
              <a:ext uri="{FF2B5EF4-FFF2-40B4-BE49-F238E27FC236}">
                <a16:creationId xmlns:a16="http://schemas.microsoft.com/office/drawing/2014/main" id="{ACB19A5E-6A09-AE42-BB9A-7F544BD61B5D}"/>
              </a:ext>
            </a:extLst>
          </p:cNvPr>
          <p:cNvSpPr txBox="1"/>
          <p:nvPr/>
        </p:nvSpPr>
        <p:spPr>
          <a:xfrm>
            <a:off x="9427001" y="2518627"/>
            <a:ext cx="419100" cy="369332"/>
          </a:xfrm>
          <a:prstGeom prst="rect">
            <a:avLst/>
          </a:prstGeom>
          <a:noFill/>
        </p:spPr>
        <p:txBody>
          <a:bodyPr wrap="square" rtlCol="0">
            <a:spAutoFit/>
          </a:bodyPr>
          <a:lstStyle/>
          <a:p>
            <a:r>
              <a:rPr lang="en-US" altLang="zh-CN" dirty="0"/>
              <a:t>6</a:t>
            </a:r>
            <a:endParaRPr lang="zh-CN" altLang="en-US" dirty="0"/>
          </a:p>
        </p:txBody>
      </p:sp>
      <p:sp>
        <p:nvSpPr>
          <p:cNvPr id="27" name="TextBox 26">
            <a:extLst>
              <a:ext uri="{FF2B5EF4-FFF2-40B4-BE49-F238E27FC236}">
                <a16:creationId xmlns:a16="http://schemas.microsoft.com/office/drawing/2014/main" id="{28C1DF7B-82BC-4B42-92CF-B7787623A02C}"/>
              </a:ext>
            </a:extLst>
          </p:cNvPr>
          <p:cNvSpPr txBox="1"/>
          <p:nvPr/>
        </p:nvSpPr>
        <p:spPr>
          <a:xfrm>
            <a:off x="10873605" y="2887959"/>
            <a:ext cx="419100" cy="369332"/>
          </a:xfrm>
          <a:prstGeom prst="rect">
            <a:avLst/>
          </a:prstGeom>
          <a:noFill/>
        </p:spPr>
        <p:txBody>
          <a:bodyPr wrap="square" rtlCol="0">
            <a:spAutoFit/>
          </a:bodyPr>
          <a:lstStyle/>
          <a:p>
            <a:r>
              <a:rPr lang="en-US" altLang="zh-CN" dirty="0"/>
              <a:t>3</a:t>
            </a:r>
            <a:endParaRPr lang="zh-CN" altLang="en-US" dirty="0"/>
          </a:p>
        </p:txBody>
      </p:sp>
      <p:sp>
        <p:nvSpPr>
          <p:cNvPr id="28" name="TextBox 27">
            <a:extLst>
              <a:ext uri="{FF2B5EF4-FFF2-40B4-BE49-F238E27FC236}">
                <a16:creationId xmlns:a16="http://schemas.microsoft.com/office/drawing/2014/main" id="{94702819-21C6-E34E-A695-5CD92F360BBC}"/>
              </a:ext>
            </a:extLst>
          </p:cNvPr>
          <p:cNvSpPr txBox="1"/>
          <p:nvPr/>
        </p:nvSpPr>
        <p:spPr>
          <a:xfrm>
            <a:off x="7791082" y="3260303"/>
            <a:ext cx="419100" cy="369332"/>
          </a:xfrm>
          <a:prstGeom prst="rect">
            <a:avLst/>
          </a:prstGeom>
          <a:noFill/>
        </p:spPr>
        <p:txBody>
          <a:bodyPr wrap="square" rtlCol="0">
            <a:spAutoFit/>
          </a:bodyPr>
          <a:lstStyle/>
          <a:p>
            <a:r>
              <a:rPr lang="en-US" altLang="zh-CN" dirty="0"/>
              <a:t>2</a:t>
            </a:r>
            <a:endParaRPr lang="zh-CN" altLang="en-US" dirty="0"/>
          </a:p>
        </p:txBody>
      </p:sp>
      <p:sp>
        <p:nvSpPr>
          <p:cNvPr id="29" name="TextBox 28">
            <a:extLst>
              <a:ext uri="{FF2B5EF4-FFF2-40B4-BE49-F238E27FC236}">
                <a16:creationId xmlns:a16="http://schemas.microsoft.com/office/drawing/2014/main" id="{C898F2EC-2FDF-7843-9C19-84D6D8D7E0D7}"/>
              </a:ext>
            </a:extLst>
          </p:cNvPr>
          <p:cNvSpPr txBox="1"/>
          <p:nvPr/>
        </p:nvSpPr>
        <p:spPr>
          <a:xfrm>
            <a:off x="8232797" y="4576060"/>
            <a:ext cx="419100" cy="369332"/>
          </a:xfrm>
          <a:prstGeom prst="rect">
            <a:avLst/>
          </a:prstGeom>
          <a:noFill/>
        </p:spPr>
        <p:txBody>
          <a:bodyPr wrap="square" rtlCol="0">
            <a:spAutoFit/>
          </a:bodyPr>
          <a:lstStyle/>
          <a:p>
            <a:r>
              <a:rPr lang="en-US" altLang="zh-CN" dirty="0"/>
              <a:t>8</a:t>
            </a:r>
            <a:endParaRPr lang="zh-CN" altLang="en-US" dirty="0"/>
          </a:p>
        </p:txBody>
      </p:sp>
      <p:sp>
        <p:nvSpPr>
          <p:cNvPr id="30" name="TextBox 29">
            <a:extLst>
              <a:ext uri="{FF2B5EF4-FFF2-40B4-BE49-F238E27FC236}">
                <a16:creationId xmlns:a16="http://schemas.microsoft.com/office/drawing/2014/main" id="{7A2130E1-7EE1-B348-9FDB-B3D0D20DC06E}"/>
              </a:ext>
            </a:extLst>
          </p:cNvPr>
          <p:cNvSpPr txBox="1"/>
          <p:nvPr/>
        </p:nvSpPr>
        <p:spPr>
          <a:xfrm>
            <a:off x="5724160" y="4366787"/>
            <a:ext cx="495298" cy="369332"/>
          </a:xfrm>
          <a:prstGeom prst="rect">
            <a:avLst/>
          </a:prstGeom>
          <a:noFill/>
        </p:spPr>
        <p:txBody>
          <a:bodyPr wrap="square" rtlCol="0">
            <a:spAutoFit/>
          </a:bodyPr>
          <a:lstStyle/>
          <a:p>
            <a:r>
              <a:rPr lang="en-US" altLang="zh-CN" dirty="0"/>
              <a:t>11</a:t>
            </a:r>
            <a:endParaRPr lang="zh-CN" altLang="en-US" dirty="0"/>
          </a:p>
        </p:txBody>
      </p:sp>
      <p:sp>
        <p:nvSpPr>
          <p:cNvPr id="31" name="TextBox 30">
            <a:extLst>
              <a:ext uri="{FF2B5EF4-FFF2-40B4-BE49-F238E27FC236}">
                <a16:creationId xmlns:a16="http://schemas.microsoft.com/office/drawing/2014/main" id="{56588CEB-11A6-8F47-A9E8-62AEA5E3CF00}"/>
              </a:ext>
            </a:extLst>
          </p:cNvPr>
          <p:cNvSpPr txBox="1"/>
          <p:nvPr/>
        </p:nvSpPr>
        <p:spPr>
          <a:xfrm>
            <a:off x="6955276" y="2703293"/>
            <a:ext cx="419100" cy="369332"/>
          </a:xfrm>
          <a:prstGeom prst="rect">
            <a:avLst/>
          </a:prstGeom>
          <a:noFill/>
        </p:spPr>
        <p:txBody>
          <a:bodyPr wrap="square" rtlCol="0">
            <a:spAutoFit/>
          </a:bodyPr>
          <a:lstStyle/>
          <a:p>
            <a:r>
              <a:rPr lang="en-US" altLang="zh-CN" dirty="0"/>
              <a:t>7</a:t>
            </a:r>
            <a:endParaRPr lang="zh-CN" altLang="en-US" dirty="0"/>
          </a:p>
        </p:txBody>
      </p:sp>
      <p:sp>
        <p:nvSpPr>
          <p:cNvPr id="32" name="TextBox 31">
            <a:extLst>
              <a:ext uri="{FF2B5EF4-FFF2-40B4-BE49-F238E27FC236}">
                <a16:creationId xmlns:a16="http://schemas.microsoft.com/office/drawing/2014/main" id="{722DE43A-1AA8-AE42-9F6F-12648A98E2E8}"/>
              </a:ext>
            </a:extLst>
          </p:cNvPr>
          <p:cNvSpPr txBox="1"/>
          <p:nvPr/>
        </p:nvSpPr>
        <p:spPr>
          <a:xfrm>
            <a:off x="4690695" y="2646971"/>
            <a:ext cx="419100" cy="369332"/>
          </a:xfrm>
          <a:prstGeom prst="rect">
            <a:avLst/>
          </a:prstGeom>
          <a:noFill/>
        </p:spPr>
        <p:txBody>
          <a:bodyPr wrap="square" rtlCol="0">
            <a:spAutoFit/>
          </a:bodyPr>
          <a:lstStyle/>
          <a:p>
            <a:r>
              <a:rPr lang="en-US" altLang="zh-CN" dirty="0"/>
              <a:t>1</a:t>
            </a:r>
            <a:endParaRPr lang="zh-CN" altLang="en-US" dirty="0"/>
          </a:p>
        </p:txBody>
      </p:sp>
      <p:sp>
        <p:nvSpPr>
          <p:cNvPr id="33" name="TextBox 32">
            <a:extLst>
              <a:ext uri="{FF2B5EF4-FFF2-40B4-BE49-F238E27FC236}">
                <a16:creationId xmlns:a16="http://schemas.microsoft.com/office/drawing/2014/main" id="{917C5812-3C69-8B45-9D48-DF41F744C381}"/>
              </a:ext>
            </a:extLst>
          </p:cNvPr>
          <p:cNvSpPr txBox="1"/>
          <p:nvPr/>
        </p:nvSpPr>
        <p:spPr>
          <a:xfrm>
            <a:off x="5049092" y="3355395"/>
            <a:ext cx="419100" cy="369332"/>
          </a:xfrm>
          <a:prstGeom prst="rect">
            <a:avLst/>
          </a:prstGeom>
          <a:noFill/>
        </p:spPr>
        <p:txBody>
          <a:bodyPr wrap="square" rtlCol="0">
            <a:spAutoFit/>
          </a:bodyPr>
          <a:lstStyle/>
          <a:p>
            <a:r>
              <a:rPr lang="en-US" altLang="zh-CN" dirty="0"/>
              <a:t>9</a:t>
            </a:r>
            <a:endParaRPr lang="zh-CN" altLang="en-US" dirty="0"/>
          </a:p>
        </p:txBody>
      </p:sp>
      <p:sp>
        <p:nvSpPr>
          <p:cNvPr id="34" name="TextBox 33">
            <a:extLst>
              <a:ext uri="{FF2B5EF4-FFF2-40B4-BE49-F238E27FC236}">
                <a16:creationId xmlns:a16="http://schemas.microsoft.com/office/drawing/2014/main" id="{5AE4673A-EF65-6946-A688-CF52945AB7D8}"/>
              </a:ext>
            </a:extLst>
          </p:cNvPr>
          <p:cNvSpPr txBox="1"/>
          <p:nvPr/>
        </p:nvSpPr>
        <p:spPr>
          <a:xfrm>
            <a:off x="4772853" y="4492440"/>
            <a:ext cx="419100" cy="369332"/>
          </a:xfrm>
          <a:prstGeom prst="rect">
            <a:avLst/>
          </a:prstGeom>
          <a:noFill/>
        </p:spPr>
        <p:txBody>
          <a:bodyPr wrap="square" rtlCol="0">
            <a:spAutoFit/>
          </a:bodyPr>
          <a:lstStyle/>
          <a:p>
            <a:r>
              <a:rPr lang="en-US" altLang="zh-CN" dirty="0"/>
              <a:t>5</a:t>
            </a:r>
            <a:endParaRPr lang="zh-CN" altLang="en-US" dirty="0"/>
          </a:p>
        </p:txBody>
      </p:sp>
      <p:sp>
        <p:nvSpPr>
          <p:cNvPr id="35" name="Content Placeholder 2">
            <a:extLst>
              <a:ext uri="{FF2B5EF4-FFF2-40B4-BE49-F238E27FC236}">
                <a16:creationId xmlns:a16="http://schemas.microsoft.com/office/drawing/2014/main" id="{54270E60-632E-6E4B-8971-3C24FEB9D176}"/>
              </a:ext>
            </a:extLst>
          </p:cNvPr>
          <p:cNvSpPr txBox="1">
            <a:spLocks/>
          </p:cNvSpPr>
          <p:nvPr/>
        </p:nvSpPr>
        <p:spPr>
          <a:xfrm>
            <a:off x="340870" y="4756033"/>
            <a:ext cx="4236696" cy="1874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Calibri" panose="020F0502020204030204" pitchFamily="34" charset="0"/>
              </a:rPr>
              <a:t>Run both algorithms on the graph (starting from a) and show the partial MST / shortest path tree after every new edge has been added. </a:t>
            </a:r>
          </a:p>
          <a:p>
            <a:endParaRPr lang="zh-CN" altLang="en-US" sz="2400" dirty="0"/>
          </a:p>
        </p:txBody>
      </p:sp>
    </p:spTree>
    <p:extLst>
      <p:ext uri="{BB962C8B-B14F-4D97-AF65-F5344CB8AC3E}">
        <p14:creationId xmlns:p14="http://schemas.microsoft.com/office/powerpoint/2010/main" val="306064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3E94F3-D82A-4D43-ADF4-08A1B666FA0F}"/>
              </a:ext>
            </a:extLst>
          </p:cNvPr>
          <p:cNvCxnSpPr>
            <a:stCxn id="10" idx="5"/>
            <a:endCxn id="9" idx="1"/>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Tree>
    <p:extLst>
      <p:ext uri="{BB962C8B-B14F-4D97-AF65-F5344CB8AC3E}">
        <p14:creationId xmlns:p14="http://schemas.microsoft.com/office/powerpoint/2010/main" val="14170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D1532A1-DFD1-401D-B7DA-726ECA3DEF0E}"/>
              </a:ext>
            </a:extLst>
          </p:cNvPr>
          <p:cNvSpPr/>
          <p:nvPr/>
        </p:nvSpPr>
        <p:spPr>
          <a:xfrm>
            <a:off x="3371851"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5" name="Oval 4">
            <a:extLst>
              <a:ext uri="{FF2B5EF4-FFF2-40B4-BE49-F238E27FC236}">
                <a16:creationId xmlns:a16="http://schemas.microsoft.com/office/drawing/2014/main" id="{65EADFDF-1A40-47C1-9C7B-DC12A2EFA7CB}"/>
              </a:ext>
            </a:extLst>
          </p:cNvPr>
          <p:cNvSpPr/>
          <p:nvPr/>
        </p:nvSpPr>
        <p:spPr>
          <a:xfrm>
            <a:off x="5991226" y="2071688"/>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6" name="Oval 5">
            <a:extLst>
              <a:ext uri="{FF2B5EF4-FFF2-40B4-BE49-F238E27FC236}">
                <a16:creationId xmlns:a16="http://schemas.microsoft.com/office/drawing/2014/main" id="{9B2A2B5B-3887-49A4-ACEB-1B6FAEF7499E}"/>
              </a:ext>
            </a:extLst>
          </p:cNvPr>
          <p:cNvSpPr/>
          <p:nvPr/>
        </p:nvSpPr>
        <p:spPr>
          <a:xfrm>
            <a:off x="8896351" y="2071687"/>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7" name="Oval 6">
            <a:extLst>
              <a:ext uri="{FF2B5EF4-FFF2-40B4-BE49-F238E27FC236}">
                <a16:creationId xmlns:a16="http://schemas.microsoft.com/office/drawing/2014/main" id="{79FCE84D-0605-46E2-8CA9-36D7540E1410}"/>
              </a:ext>
            </a:extLst>
          </p:cNvPr>
          <p:cNvSpPr/>
          <p:nvPr/>
        </p:nvSpPr>
        <p:spPr>
          <a:xfrm>
            <a:off x="7348539"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8" name="Oval 7">
            <a:extLst>
              <a:ext uri="{FF2B5EF4-FFF2-40B4-BE49-F238E27FC236}">
                <a16:creationId xmlns:a16="http://schemas.microsoft.com/office/drawing/2014/main" id="{13A9CCD2-DCBF-4D25-BEB1-978BF16776C1}"/>
              </a:ext>
            </a:extLst>
          </p:cNvPr>
          <p:cNvSpPr/>
          <p:nvPr/>
        </p:nvSpPr>
        <p:spPr>
          <a:xfrm>
            <a:off x="3371851" y="3867151"/>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Oval 8">
            <a:extLst>
              <a:ext uri="{FF2B5EF4-FFF2-40B4-BE49-F238E27FC236}">
                <a16:creationId xmlns:a16="http://schemas.microsoft.com/office/drawing/2014/main" id="{855DE35E-725C-425E-9315-8D1EFB21DBE6}"/>
              </a:ext>
            </a:extLst>
          </p:cNvPr>
          <p:cNvSpPr/>
          <p:nvPr/>
        </p:nvSpPr>
        <p:spPr>
          <a:xfrm>
            <a:off x="3371851" y="5762626"/>
            <a:ext cx="666750" cy="681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Oval 9">
            <a:extLst>
              <a:ext uri="{FF2B5EF4-FFF2-40B4-BE49-F238E27FC236}">
                <a16:creationId xmlns:a16="http://schemas.microsoft.com/office/drawing/2014/main" id="{E98771DF-98C7-4FCA-B8FA-08B15A7B3E59}"/>
              </a:ext>
            </a:extLst>
          </p:cNvPr>
          <p:cNvSpPr/>
          <p:nvPr/>
        </p:nvSpPr>
        <p:spPr>
          <a:xfrm>
            <a:off x="1524001" y="3867150"/>
            <a:ext cx="666750" cy="681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cxnSp>
        <p:nvCxnSpPr>
          <p:cNvPr id="12" name="Straight Connector 11">
            <a:extLst>
              <a:ext uri="{FF2B5EF4-FFF2-40B4-BE49-F238E27FC236}">
                <a16:creationId xmlns:a16="http://schemas.microsoft.com/office/drawing/2014/main" id="{AB973EF7-6F7C-405D-84F9-304501293894}"/>
              </a:ext>
            </a:extLst>
          </p:cNvPr>
          <p:cNvCxnSpPr>
            <a:stCxn id="4" idx="3"/>
            <a:endCxn id="10" idx="7"/>
          </p:cNvCxnSpPr>
          <p:nvPr/>
        </p:nvCxnSpPr>
        <p:spPr>
          <a:xfrm flipH="1">
            <a:off x="2093108" y="2652989"/>
            <a:ext cx="1376386" cy="1313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B26CED-DCBD-47B2-82B8-B657B133C824}"/>
              </a:ext>
            </a:extLst>
          </p:cNvPr>
          <p:cNvCxnSpPr>
            <a:stCxn id="10" idx="6"/>
            <a:endCxn id="8" idx="2"/>
          </p:cNvCxnSpPr>
          <p:nvPr/>
        </p:nvCxnSpPr>
        <p:spPr>
          <a:xfrm>
            <a:off x="2190751" y="4207669"/>
            <a:ext cx="11811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19B70B-0031-459F-8055-5301769FC5A0}"/>
              </a:ext>
            </a:extLst>
          </p:cNvPr>
          <p:cNvCxnSpPr>
            <a:stCxn id="4" idx="6"/>
            <a:endCxn id="5" idx="2"/>
          </p:cNvCxnSpPr>
          <p:nvPr/>
        </p:nvCxnSpPr>
        <p:spPr>
          <a:xfrm>
            <a:off x="4038601" y="2412207"/>
            <a:ext cx="1952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9DD733-37AF-4D33-83AA-3584E4617258}"/>
              </a:ext>
            </a:extLst>
          </p:cNvPr>
          <p:cNvCxnSpPr>
            <a:stCxn id="5" idx="6"/>
            <a:endCxn id="6" idx="2"/>
          </p:cNvCxnSpPr>
          <p:nvPr/>
        </p:nvCxnSpPr>
        <p:spPr>
          <a:xfrm flipV="1">
            <a:off x="6657976" y="2412206"/>
            <a:ext cx="22383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CAC44D-C86E-4B65-AE74-E36B9BA4B17F}"/>
              </a:ext>
            </a:extLst>
          </p:cNvPr>
          <p:cNvCxnSpPr>
            <a:stCxn id="6" idx="3"/>
            <a:endCxn id="7" idx="7"/>
          </p:cNvCxnSpPr>
          <p:nvPr/>
        </p:nvCxnSpPr>
        <p:spPr>
          <a:xfrm flipH="1">
            <a:off x="7917646" y="2652988"/>
            <a:ext cx="1076348" cy="131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A29870-B60A-46BF-8692-57E13E481642}"/>
              </a:ext>
            </a:extLst>
          </p:cNvPr>
          <p:cNvCxnSpPr>
            <a:stCxn id="5" idx="5"/>
            <a:endCxn id="7" idx="1"/>
          </p:cNvCxnSpPr>
          <p:nvPr/>
        </p:nvCxnSpPr>
        <p:spPr>
          <a:xfrm>
            <a:off x="6560333" y="2652989"/>
            <a:ext cx="885849"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6DABB-9D63-4F66-8DB6-CA7D5CD5CC07}"/>
              </a:ext>
            </a:extLst>
          </p:cNvPr>
          <p:cNvCxnSpPr>
            <a:stCxn id="7" idx="3"/>
            <a:endCxn id="9" idx="7"/>
          </p:cNvCxnSpPr>
          <p:nvPr/>
        </p:nvCxnSpPr>
        <p:spPr>
          <a:xfrm flipH="1">
            <a:off x="3940958" y="4448452"/>
            <a:ext cx="3505224" cy="141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15221-0441-4DD6-B6FF-B9337DE86798}"/>
              </a:ext>
            </a:extLst>
          </p:cNvPr>
          <p:cNvCxnSpPr/>
          <p:nvPr/>
        </p:nvCxnSpPr>
        <p:spPr>
          <a:xfrm flipH="1">
            <a:off x="3824288" y="2752724"/>
            <a:ext cx="2328862" cy="300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899EB-E00C-4BE2-86A4-99C1E1C1B6EA}"/>
              </a:ext>
            </a:extLst>
          </p:cNvPr>
          <p:cNvCxnSpPr>
            <a:stCxn id="5" idx="3"/>
            <a:endCxn id="8" idx="7"/>
          </p:cNvCxnSpPr>
          <p:nvPr/>
        </p:nvCxnSpPr>
        <p:spPr>
          <a:xfrm flipH="1">
            <a:off x="3940958" y="2652989"/>
            <a:ext cx="2147911" cy="131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3E94F3-D82A-4D43-ADF4-08A1B666FA0F}"/>
              </a:ext>
            </a:extLst>
          </p:cNvPr>
          <p:cNvCxnSpPr>
            <a:stCxn id="10" idx="5"/>
            <a:endCxn id="9" idx="1"/>
          </p:cNvCxnSpPr>
          <p:nvPr/>
        </p:nvCxnSpPr>
        <p:spPr>
          <a:xfrm>
            <a:off x="2093108" y="4448451"/>
            <a:ext cx="1376386" cy="14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5DBB7-5293-4863-907A-C6F5EB55F4F3}"/>
              </a:ext>
            </a:extLst>
          </p:cNvPr>
          <p:cNvCxnSpPr>
            <a:stCxn id="8" idx="4"/>
            <a:endCxn id="9" idx="0"/>
          </p:cNvCxnSpPr>
          <p:nvPr/>
        </p:nvCxnSpPr>
        <p:spPr>
          <a:xfrm>
            <a:off x="3705226" y="4548188"/>
            <a:ext cx="0" cy="12144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054A5-7884-4B20-9900-6012545325B6}"/>
              </a:ext>
            </a:extLst>
          </p:cNvPr>
          <p:cNvSpPr txBox="1"/>
          <p:nvPr/>
        </p:nvSpPr>
        <p:spPr>
          <a:xfrm>
            <a:off x="4948238" y="2087323"/>
            <a:ext cx="419100" cy="369332"/>
          </a:xfrm>
          <a:prstGeom prst="rect">
            <a:avLst/>
          </a:prstGeom>
          <a:noFill/>
        </p:spPr>
        <p:txBody>
          <a:bodyPr wrap="square" rtlCol="0">
            <a:spAutoFit/>
          </a:bodyPr>
          <a:lstStyle/>
          <a:p>
            <a:r>
              <a:rPr lang="en-US" altLang="zh-CN" dirty="0"/>
              <a:t>4</a:t>
            </a:r>
            <a:endParaRPr lang="zh-CN" altLang="en-US" dirty="0"/>
          </a:p>
        </p:txBody>
      </p:sp>
      <p:sp>
        <p:nvSpPr>
          <p:cNvPr id="34" name="TextBox 33">
            <a:extLst>
              <a:ext uri="{FF2B5EF4-FFF2-40B4-BE49-F238E27FC236}">
                <a16:creationId xmlns:a16="http://schemas.microsoft.com/office/drawing/2014/main" id="{A40D225A-AB0C-4C32-B2AE-2D4B9C6E3EDB}"/>
              </a:ext>
            </a:extLst>
          </p:cNvPr>
          <p:cNvSpPr txBox="1"/>
          <p:nvPr/>
        </p:nvSpPr>
        <p:spPr>
          <a:xfrm>
            <a:off x="7636681" y="2071687"/>
            <a:ext cx="516720" cy="369332"/>
          </a:xfrm>
          <a:prstGeom prst="rect">
            <a:avLst/>
          </a:prstGeom>
          <a:noFill/>
        </p:spPr>
        <p:txBody>
          <a:bodyPr wrap="square" rtlCol="0">
            <a:spAutoFit/>
          </a:bodyPr>
          <a:lstStyle/>
          <a:p>
            <a:r>
              <a:rPr lang="en-US" altLang="zh-CN" dirty="0"/>
              <a:t>10</a:t>
            </a:r>
            <a:endParaRPr lang="zh-CN" altLang="en-US" dirty="0"/>
          </a:p>
        </p:txBody>
      </p:sp>
      <p:sp>
        <p:nvSpPr>
          <p:cNvPr id="35" name="TextBox 34">
            <a:extLst>
              <a:ext uri="{FF2B5EF4-FFF2-40B4-BE49-F238E27FC236}">
                <a16:creationId xmlns:a16="http://schemas.microsoft.com/office/drawing/2014/main" id="{0276198B-5EE1-48F5-BFD7-1D78A64939D9}"/>
              </a:ext>
            </a:extLst>
          </p:cNvPr>
          <p:cNvSpPr txBox="1"/>
          <p:nvPr/>
        </p:nvSpPr>
        <p:spPr>
          <a:xfrm>
            <a:off x="7003257" y="2996927"/>
            <a:ext cx="419100" cy="369332"/>
          </a:xfrm>
          <a:prstGeom prst="rect">
            <a:avLst/>
          </a:prstGeom>
          <a:noFill/>
        </p:spPr>
        <p:txBody>
          <a:bodyPr wrap="square" rtlCol="0">
            <a:spAutoFit/>
          </a:bodyPr>
          <a:lstStyle/>
          <a:p>
            <a:r>
              <a:rPr lang="en-US" altLang="zh-CN" dirty="0"/>
              <a:t>6</a:t>
            </a:r>
            <a:endParaRPr lang="zh-CN" altLang="en-US" dirty="0"/>
          </a:p>
        </p:txBody>
      </p:sp>
      <p:sp>
        <p:nvSpPr>
          <p:cNvPr id="36" name="TextBox 35">
            <a:extLst>
              <a:ext uri="{FF2B5EF4-FFF2-40B4-BE49-F238E27FC236}">
                <a16:creationId xmlns:a16="http://schemas.microsoft.com/office/drawing/2014/main" id="{98662589-2BD3-40A4-A6E4-C8088622CBDB}"/>
              </a:ext>
            </a:extLst>
          </p:cNvPr>
          <p:cNvSpPr txBox="1"/>
          <p:nvPr/>
        </p:nvSpPr>
        <p:spPr>
          <a:xfrm>
            <a:off x="8449861" y="3366259"/>
            <a:ext cx="419100" cy="369332"/>
          </a:xfrm>
          <a:prstGeom prst="rect">
            <a:avLst/>
          </a:prstGeom>
          <a:noFill/>
        </p:spPr>
        <p:txBody>
          <a:bodyPr wrap="square" rtlCol="0">
            <a:spAutoFit/>
          </a:bodyPr>
          <a:lstStyle/>
          <a:p>
            <a:r>
              <a:rPr lang="en-US" altLang="zh-CN" dirty="0"/>
              <a:t>3</a:t>
            </a:r>
            <a:endParaRPr lang="zh-CN" altLang="en-US" dirty="0"/>
          </a:p>
        </p:txBody>
      </p:sp>
      <p:sp>
        <p:nvSpPr>
          <p:cNvPr id="37" name="TextBox 36">
            <a:extLst>
              <a:ext uri="{FF2B5EF4-FFF2-40B4-BE49-F238E27FC236}">
                <a16:creationId xmlns:a16="http://schemas.microsoft.com/office/drawing/2014/main" id="{E52ABDCA-1557-4A58-AA94-606C6BA8B048}"/>
              </a:ext>
            </a:extLst>
          </p:cNvPr>
          <p:cNvSpPr txBox="1"/>
          <p:nvPr/>
        </p:nvSpPr>
        <p:spPr>
          <a:xfrm>
            <a:off x="5367338" y="3738603"/>
            <a:ext cx="419100" cy="369332"/>
          </a:xfrm>
          <a:prstGeom prst="rect">
            <a:avLst/>
          </a:prstGeom>
          <a:noFill/>
        </p:spPr>
        <p:txBody>
          <a:bodyPr wrap="squar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06BADFE1-B83B-4CBA-978A-938ED45679DD}"/>
              </a:ext>
            </a:extLst>
          </p:cNvPr>
          <p:cNvSpPr txBox="1"/>
          <p:nvPr/>
        </p:nvSpPr>
        <p:spPr>
          <a:xfrm>
            <a:off x="5809053" y="5054360"/>
            <a:ext cx="419100" cy="369332"/>
          </a:xfrm>
          <a:prstGeom prst="rect">
            <a:avLst/>
          </a:prstGeom>
          <a:noFill/>
        </p:spPr>
        <p:txBody>
          <a:bodyPr wrap="square" rtlCol="0">
            <a:spAutoFit/>
          </a:bodyPr>
          <a:lstStyle/>
          <a:p>
            <a:r>
              <a:rPr lang="en-US" altLang="zh-CN" dirty="0"/>
              <a:t>8</a:t>
            </a:r>
            <a:endParaRPr lang="zh-CN" altLang="en-US" dirty="0"/>
          </a:p>
        </p:txBody>
      </p:sp>
      <p:sp>
        <p:nvSpPr>
          <p:cNvPr id="39" name="TextBox 38">
            <a:extLst>
              <a:ext uri="{FF2B5EF4-FFF2-40B4-BE49-F238E27FC236}">
                <a16:creationId xmlns:a16="http://schemas.microsoft.com/office/drawing/2014/main" id="{BBD6BB4C-6938-42E1-9E7F-6E210E128C8C}"/>
              </a:ext>
            </a:extLst>
          </p:cNvPr>
          <p:cNvSpPr txBox="1"/>
          <p:nvPr/>
        </p:nvSpPr>
        <p:spPr>
          <a:xfrm>
            <a:off x="3300416" y="4845087"/>
            <a:ext cx="495298" cy="369332"/>
          </a:xfrm>
          <a:prstGeom prst="rect">
            <a:avLst/>
          </a:prstGeom>
          <a:noFill/>
        </p:spPr>
        <p:txBody>
          <a:bodyPr wrap="square" rtlCol="0">
            <a:spAutoFit/>
          </a:bodyPr>
          <a:lstStyle/>
          <a:p>
            <a:r>
              <a:rPr lang="en-US" altLang="zh-CN" dirty="0"/>
              <a:t>11</a:t>
            </a:r>
            <a:endParaRPr lang="zh-CN" altLang="en-US" dirty="0"/>
          </a:p>
        </p:txBody>
      </p:sp>
      <p:sp>
        <p:nvSpPr>
          <p:cNvPr id="40" name="TextBox 39">
            <a:extLst>
              <a:ext uri="{FF2B5EF4-FFF2-40B4-BE49-F238E27FC236}">
                <a16:creationId xmlns:a16="http://schemas.microsoft.com/office/drawing/2014/main" id="{9A734768-E14C-4677-8F29-6AAD3D946D1C}"/>
              </a:ext>
            </a:extLst>
          </p:cNvPr>
          <p:cNvSpPr txBox="1"/>
          <p:nvPr/>
        </p:nvSpPr>
        <p:spPr>
          <a:xfrm>
            <a:off x="4531532" y="3181593"/>
            <a:ext cx="419100" cy="369332"/>
          </a:xfrm>
          <a:prstGeom prst="rect">
            <a:avLst/>
          </a:prstGeom>
          <a:noFill/>
        </p:spPr>
        <p:txBody>
          <a:bodyPr wrap="square" rtlCol="0">
            <a:spAutoFit/>
          </a:bodyPr>
          <a:lstStyle/>
          <a:p>
            <a:r>
              <a:rPr lang="en-US" altLang="zh-CN" dirty="0"/>
              <a:t>7</a:t>
            </a:r>
            <a:endParaRPr lang="zh-CN" altLang="en-US" dirty="0"/>
          </a:p>
        </p:txBody>
      </p:sp>
      <p:sp>
        <p:nvSpPr>
          <p:cNvPr id="41" name="TextBox 40">
            <a:extLst>
              <a:ext uri="{FF2B5EF4-FFF2-40B4-BE49-F238E27FC236}">
                <a16:creationId xmlns:a16="http://schemas.microsoft.com/office/drawing/2014/main" id="{A28FA13B-B86E-4FB6-B1C5-C6303DFBECA4}"/>
              </a:ext>
            </a:extLst>
          </p:cNvPr>
          <p:cNvSpPr txBox="1"/>
          <p:nvPr/>
        </p:nvSpPr>
        <p:spPr>
          <a:xfrm>
            <a:off x="2266951" y="3125271"/>
            <a:ext cx="419100" cy="369332"/>
          </a:xfrm>
          <a:prstGeom prst="rect">
            <a:avLst/>
          </a:prstGeom>
          <a:noFill/>
        </p:spPr>
        <p:txBody>
          <a:bodyPr wrap="square" rtlCol="0">
            <a:spAutoFit/>
          </a:bodyPr>
          <a:lstStyle/>
          <a:p>
            <a:r>
              <a:rPr lang="en-US" altLang="zh-CN" dirty="0"/>
              <a:t>1</a:t>
            </a:r>
            <a:endParaRPr lang="zh-CN" altLang="en-US" dirty="0"/>
          </a:p>
        </p:txBody>
      </p:sp>
      <p:sp>
        <p:nvSpPr>
          <p:cNvPr id="42" name="TextBox 41">
            <a:extLst>
              <a:ext uri="{FF2B5EF4-FFF2-40B4-BE49-F238E27FC236}">
                <a16:creationId xmlns:a16="http://schemas.microsoft.com/office/drawing/2014/main" id="{122764CE-14E9-4732-9020-FDE4AB487033}"/>
              </a:ext>
            </a:extLst>
          </p:cNvPr>
          <p:cNvSpPr txBox="1"/>
          <p:nvPr/>
        </p:nvSpPr>
        <p:spPr>
          <a:xfrm>
            <a:off x="2625348" y="3833695"/>
            <a:ext cx="419100" cy="369332"/>
          </a:xfrm>
          <a:prstGeom prst="rect">
            <a:avLst/>
          </a:prstGeom>
          <a:noFill/>
        </p:spPr>
        <p:txBody>
          <a:bodyPr wrap="square" rtlCol="0">
            <a:spAutoFit/>
          </a:bodyPr>
          <a:lstStyle/>
          <a:p>
            <a:r>
              <a:rPr lang="en-US" altLang="zh-CN" dirty="0"/>
              <a:t>9</a:t>
            </a:r>
            <a:endParaRPr lang="zh-CN" altLang="en-US" dirty="0"/>
          </a:p>
        </p:txBody>
      </p:sp>
      <p:sp>
        <p:nvSpPr>
          <p:cNvPr id="43" name="TextBox 42">
            <a:extLst>
              <a:ext uri="{FF2B5EF4-FFF2-40B4-BE49-F238E27FC236}">
                <a16:creationId xmlns:a16="http://schemas.microsoft.com/office/drawing/2014/main" id="{FE852354-3794-435A-8D44-4F6D072B009F}"/>
              </a:ext>
            </a:extLst>
          </p:cNvPr>
          <p:cNvSpPr txBox="1"/>
          <p:nvPr/>
        </p:nvSpPr>
        <p:spPr>
          <a:xfrm>
            <a:off x="2349109" y="4970740"/>
            <a:ext cx="419100" cy="369332"/>
          </a:xfrm>
          <a:prstGeom prst="rect">
            <a:avLst/>
          </a:prstGeom>
          <a:noFill/>
        </p:spPr>
        <p:txBody>
          <a:bodyPr wrap="square" rtlCol="0">
            <a:spAutoFit/>
          </a:bodyPr>
          <a:lstStyle/>
          <a:p>
            <a:r>
              <a:rPr lang="en-US" altLang="zh-CN" dirty="0"/>
              <a:t>5</a:t>
            </a:r>
            <a:endParaRPr lang="zh-CN" altLang="en-US" dirty="0"/>
          </a:p>
        </p:txBody>
      </p:sp>
      <p:sp>
        <p:nvSpPr>
          <p:cNvPr id="44" name="Title 1">
            <a:extLst>
              <a:ext uri="{FF2B5EF4-FFF2-40B4-BE49-F238E27FC236}">
                <a16:creationId xmlns:a16="http://schemas.microsoft.com/office/drawing/2014/main" id="{44448867-1FC4-4C4E-A659-4C9FF1793F46}"/>
              </a:ext>
            </a:extLst>
          </p:cNvPr>
          <p:cNvSpPr txBox="1">
            <a:spLocks/>
          </p:cNvSpPr>
          <p:nvPr/>
        </p:nvSpPr>
        <p:spPr>
          <a:xfrm>
            <a:off x="749392" y="1171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7030A0"/>
                </a:solidFill>
              </a:rPr>
              <a:t>Solution: Dijkstra</a:t>
            </a:r>
            <a:endParaRPr lang="zh-CN" altLang="en-US" dirty="0">
              <a:solidFill>
                <a:srgbClr val="7030A0"/>
              </a:solidFill>
            </a:endParaRPr>
          </a:p>
        </p:txBody>
      </p:sp>
    </p:spTree>
    <p:extLst>
      <p:ext uri="{BB962C8B-B14F-4D97-AF65-F5344CB8AC3E}">
        <p14:creationId xmlns:p14="http://schemas.microsoft.com/office/powerpoint/2010/main" val="286192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992</Words>
  <Application>Microsoft Office PowerPoint</Application>
  <PresentationFormat>Widescreen</PresentationFormat>
  <Paragraphs>483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等线</vt:lpstr>
      <vt:lpstr>等线 Light</vt:lpstr>
      <vt:lpstr>Office Theme</vt:lpstr>
      <vt:lpstr>COMP 3711  Tutorial 9 </vt:lpstr>
      <vt:lpstr>PowerPoint Presentation</vt:lpstr>
      <vt:lpstr>PowerPoint Presentation</vt:lpstr>
      <vt:lpstr>PowerPoint Presentation</vt:lpstr>
      <vt:lpstr>PowerPoint Presentation</vt:lpstr>
      <vt:lpstr>PowerPoint Presentation</vt:lpstr>
      <vt:lpstr>Problem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Junhong Cao</dc:creator>
  <cp:lastModifiedBy>user</cp:lastModifiedBy>
  <cp:revision>28</cp:revision>
  <dcterms:created xsi:type="dcterms:W3CDTF">2018-04-06T11:19:41Z</dcterms:created>
  <dcterms:modified xsi:type="dcterms:W3CDTF">2019-04-07T08:48:51Z</dcterms:modified>
</cp:coreProperties>
</file>