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514" r:id="rId2"/>
    <p:sldId id="511" r:id="rId3"/>
    <p:sldId id="512" r:id="rId4"/>
    <p:sldId id="515" r:id="rId5"/>
    <p:sldId id="516" r:id="rId6"/>
  </p:sldIdLst>
  <p:sldSz cx="9144000" cy="6858000" type="screen4x3"/>
  <p:notesSz cx="9918700" cy="6794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008080"/>
    <a:srgbClr val="990033"/>
    <a:srgbClr val="CC0000"/>
    <a:srgbClr val="336699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6" autoAdjust="0"/>
    <p:restoredTop sz="95958" autoAdjust="0"/>
  </p:normalViewPr>
  <p:slideViewPr>
    <p:cSldViewPr>
      <p:cViewPr varScale="1">
        <p:scale>
          <a:sx n="199" d="100"/>
          <a:sy n="199" d="100"/>
        </p:scale>
        <p:origin x="13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846" y="-90"/>
      </p:cViewPr>
      <p:guideLst>
        <p:guide orient="horz" pos="2139"/>
        <p:guide pos="3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96009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693" y="0"/>
            <a:ext cx="4296009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8A210236-2070-489A-A118-3D45D3CB0A43}" type="datetime1">
              <a:rPr lang="en-US" altLang="en-US"/>
              <a:pPr/>
              <a:t>4/15/19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4930"/>
            <a:ext cx="4296009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693" y="6454930"/>
            <a:ext cx="4296009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810DACB-6CC1-430D-8A68-85172C1077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584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96009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60725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986" y="3226697"/>
            <a:ext cx="7268731" cy="305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693" y="0"/>
            <a:ext cx="4296009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84B175FF-E595-4C9E-B17A-576885B2AFCE}" type="datetime1">
              <a:rPr lang="en-US" altLang="en-US"/>
              <a:pPr/>
              <a:t>4/15/19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4930"/>
            <a:ext cx="4296009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693" y="6454930"/>
            <a:ext cx="4296009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9BB2423D-1AB4-42A4-B287-0D32DA3E1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134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535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4E0E1E-A02C-4FA7-963D-2C9FEDD90AC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620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67A3EE-C4BB-4F62-8F31-54430724B74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485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E97DF6-8530-4AA9-A0BD-253AF5A1A00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8596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2F39E0-0D49-40EB-88F9-3ECD03A727F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3386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2D1212-62E6-4D5A-A608-C53A48A0181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2143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095AB1-043E-4E5D-98CF-30D9F43535B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8932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028E88-4E86-4D0E-BBC5-52E477371FC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0749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9F12E0-D231-438B-961E-2005A0179E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358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4BDB7-34B3-4CAE-9C75-ACC7909DA2E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1191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A063BE-5606-466D-B2EF-7169C213D91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048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08BB8DD2-BCD0-4070-9DD8-B6ABE93B609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0326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32004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lecture note slides on the Floyd-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Warshall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Algorithm we said that it was possible to reduce the space requirement from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-not keeping each of the 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𝑛𝑋𝑛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matrices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</a:t>
                </a:r>
                <a:b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-instead keeping only ONE matrix and reusing it. </a:t>
                </a:r>
              </a:p>
              <a:p>
                <a:b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then wrote the code for doing that.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3200400"/>
              </a:xfrm>
              <a:blipFill>
                <a:blip r:embed="rId2"/>
                <a:stretch>
                  <a:fillRect l="-1780" t="-2381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1</a:t>
            </a:fld>
            <a:endParaRPr lang="en-US" altLang="en-US" sz="1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E286A0-E4C8-2D4A-986B-6E12152B6385}"/>
              </a:ext>
            </a:extLst>
          </p:cNvPr>
          <p:cNvSpPr txBox="1">
            <a:spLocks/>
          </p:cNvSpPr>
          <p:nvPr/>
        </p:nvSpPr>
        <p:spPr bwMode="auto">
          <a:xfrm>
            <a:off x="762000" y="4648200"/>
            <a:ext cx="716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does this space-reduced code work and give the correct answer?</a:t>
            </a:r>
          </a:p>
          <a:p>
            <a:br>
              <a:rPr lang="en-US" sz="18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3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829" y="73084"/>
            <a:ext cx="9144000" cy="457200"/>
          </a:xfrm>
        </p:spPr>
        <p:txBody>
          <a:bodyPr/>
          <a:lstStyle/>
          <a:p>
            <a:r>
              <a:rPr lang="en-US" dirty="0"/>
              <a:t>Recurrence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30829" y="3429000"/>
                <a:ext cx="9174829" cy="31242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en-US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br>
                  <a:rPr lang="en-US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When computing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there are two cases:</a:t>
                </a:r>
              </a:p>
              <a:p>
                <a:endParaRPr lang="en-US" u="sng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Case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not a vertex on the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br>
                  <a:rPr lang="en-US" b="0" dirty="0">
                    <a:solidFill>
                      <a:schemeClr val="tx1"/>
                    </a:solidFill>
                  </a:rPr>
                </a:br>
                <a:r>
                  <a:rPr lang="en-US" b="0" dirty="0">
                    <a:solidFill>
                      <a:schemeClr val="tx1"/>
                    </a:solidFill>
                  </a:rPr>
                  <a:t>=&gt; </a:t>
                </a:r>
                <a:r>
                  <a:rPr lang="en-US" dirty="0">
                    <a:solidFill>
                      <a:schemeClr val="tx1"/>
                    </a:solidFill>
                  </a:rPr>
                  <a:t>then the path uses only vertices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alt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143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/>
                  <a:t>Case 2: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an intermediate node on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=&gt;  path can be split into </a:t>
                </a:r>
                <a:r>
                  <a:rPr lang="en-US" dirty="0">
                    <a:solidFill>
                      <a:srgbClr val="003399"/>
                    </a:solidFill>
                  </a:rPr>
                  <a:t>shortest  </a:t>
                </a:r>
                <a:r>
                  <a:rPr lang="en-US" dirty="0" err="1">
                    <a:solidFill>
                      <a:srgbClr val="003399"/>
                    </a:solidFill>
                  </a:rPr>
                  <a:t>subpath</a:t>
                </a:r>
                <a:r>
                  <a:rPr lang="en-US" dirty="0">
                    <a:solidFill>
                      <a:srgbClr val="003399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3399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3399"/>
                    </a:solidFill>
                  </a:rPr>
                  <a:t>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003399"/>
                    </a:solidFill>
                  </a:rPr>
                  <a:t>a </a:t>
                </a:r>
                <a:r>
                  <a:rPr lang="en-US" dirty="0" err="1">
                    <a:solidFill>
                      <a:srgbClr val="003399"/>
                    </a:solidFill>
                  </a:rPr>
                  <a:t>subpath</a:t>
                </a:r>
                <a:r>
                  <a:rPr lang="en-US" dirty="0">
                    <a:solidFill>
                      <a:srgbClr val="003399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3399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Both </a:t>
                </a:r>
                <a:r>
                  <a:rPr lang="en-US" dirty="0" err="1"/>
                  <a:t>subpaths</a:t>
                </a:r>
                <a:r>
                  <a:rPr lang="en-US" dirty="0"/>
                  <a:t> use only 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d>
                          <m:dPr>
                            <m:ctrlPr>
                              <a:rPr lang="en-US" altLang="en-US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en-US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en-US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0829" y="3429000"/>
                <a:ext cx="9174829" cy="3124200"/>
              </a:xfrm>
              <a:blipFill>
                <a:blip r:embed="rId2"/>
                <a:stretch>
                  <a:fillRect l="-532" t="-586" r="-1262" b="-9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03" y="530284"/>
            <a:ext cx="3255593" cy="28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2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4033629"/>
                <a:ext cx="8991600" cy="800446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Surprising discovery: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we just drop all the superscripts, </a:t>
                </a:r>
                <a:b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i.e., the algorithm just uses one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=&gt; the algorithm still works! </a:t>
                </a:r>
                <a:r>
                  <a:rPr lang="en-US" sz="2000" b="1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WHY?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4033629"/>
                <a:ext cx="8991600" cy="800446"/>
              </a:xfrm>
              <a:blipFill>
                <a:blip r:embed="rId2"/>
                <a:stretch>
                  <a:fillRect l="-706" t="-3125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0" y="706175"/>
                <a:ext cx="4953000" cy="32939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Floyd-</a:t>
                </a:r>
                <a:r>
                  <a:rPr lang="en-US" altLang="en-US" b="1" u="sng" dirty="0" err="1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Warshall</a:t>
                </a:r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altLang="en-US" i="1" dirty="0">
                    <a:latin typeface="Cambria Math" panose="02040503050406030204" pitchFamily="18" charset="0"/>
                  </a:rPr>
                </a:b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 new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matrix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706175"/>
                <a:ext cx="4953000" cy="32939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5048250" y="1066800"/>
                <a:ext cx="4095750" cy="22138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Floyd-</a:t>
                </a:r>
                <a:r>
                  <a:rPr lang="en-US" altLang="en-US" b="1" u="sng" dirty="0" err="1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Warshall</a:t>
                </a:r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II 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altLang="en-US" i="1" dirty="0">
                    <a:latin typeface="Cambria Math" panose="02040503050406030204" pitchFamily="18" charset="0"/>
                  </a:rPr>
                </a:b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en-US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8250" y="1066800"/>
                <a:ext cx="4095750" cy="2213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809B02-CB22-6341-AD3C-B165F3B86D3C}"/>
              </a:ext>
            </a:extLst>
          </p:cNvPr>
          <p:cNvSpPr txBox="1">
            <a:spLocks/>
          </p:cNvSpPr>
          <p:nvPr/>
        </p:nvSpPr>
        <p:spPr bwMode="auto">
          <a:xfrm>
            <a:off x="228600" y="4793157"/>
            <a:ext cx="8915400" cy="35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will show that </a:t>
            </a:r>
            <a:b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7F61BE1-F955-C949-9AF1-940AA550DCA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8600" y="6089795"/>
                <a:ext cx="8991600" cy="6539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 that if this statement is correct </a:t>
                </a:r>
                <a:b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=&gt; at the very end of the algorithm,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20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Sup>
                      <m:sSubSupPr>
                        <m:ctrlPr>
                          <a:rPr lang="en-US" altLang="en-US" sz="20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0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2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sz="2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holds the correct answer</a:t>
                </a:r>
              </a:p>
              <a:p>
                <a:endParaRPr lang="en-US" sz="1800" kern="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7F61BE1-F955-C949-9AF1-940AA550D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089795"/>
                <a:ext cx="8991600" cy="653905"/>
              </a:xfrm>
              <a:prstGeom prst="rect">
                <a:avLst/>
              </a:prstGeom>
              <a:blipFill>
                <a:blip r:embed="rId5"/>
                <a:stretch>
                  <a:fillRect l="-705" t="-3922" b="-254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4913986-6CD2-2241-9422-4301859562E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52600" y="5167954"/>
                <a:ext cx="5943600" cy="9218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at the START of the </a:t>
                </a:r>
                <a:r>
                  <a:rPr lang="en-US" sz="2000" kern="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k’th</a:t>
                </a:r>
                <a:r>
                  <a:rPr lang="en-US" sz="20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stage in F-W 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sz="2000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00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2000" kern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=&gt;   at the END of the </a:t>
                </a:r>
                <a:r>
                  <a:rPr lang="en-US" sz="2000" kern="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k’th</a:t>
                </a:r>
                <a:r>
                  <a:rPr lang="en-US" sz="20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stage in F-W II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sz="2000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1800" kern="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4913986-6CD2-2241-9422-43018595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5167954"/>
                <a:ext cx="5943600" cy="921841"/>
              </a:xfrm>
              <a:prstGeom prst="rect">
                <a:avLst/>
              </a:prstGeom>
              <a:blipFill>
                <a:blip r:embed="rId6"/>
                <a:stretch>
                  <a:fillRect l="-1064" t="-4000" b="-266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92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3393141"/>
                <a:ext cx="9369380" cy="3352800"/>
              </a:xfrm>
            </p:spPr>
            <p:txBody>
              <a:bodyPr/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We will show that     if at the START of the </a:t>
                </a:r>
                <a:r>
                  <a:rPr lang="en-US" b="1" dirty="0" err="1">
                    <a:latin typeface="Cambria" panose="02040503050406030204" pitchFamily="18" charset="0"/>
                  </a:rPr>
                  <a:t>k’th</a:t>
                </a:r>
                <a:r>
                  <a:rPr lang="en-US" b="1" dirty="0">
                    <a:latin typeface="Cambria" panose="02040503050406030204" pitchFamily="18" charset="0"/>
                  </a:rPr>
                  <a:t> stage in F-W II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en-US" b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b="1" dirty="0">
                    <a:latin typeface="Cambria" panose="02040503050406030204" pitchFamily="18" charset="0"/>
                  </a:rPr>
                  <a:t> </a:t>
                </a:r>
                <a:br>
                  <a:rPr lang="en-US" b="1" dirty="0">
                    <a:latin typeface="Cambria" panose="02040503050406030204" pitchFamily="18" charset="0"/>
                  </a:rPr>
                </a:br>
                <a:r>
                  <a:rPr lang="en-US" b="1" dirty="0">
                    <a:latin typeface="Cambria" panose="02040503050406030204" pitchFamily="18" charset="0"/>
                  </a:rPr>
                  <a:t>                                          =&gt;    at the END of the </a:t>
                </a:r>
                <a:r>
                  <a:rPr lang="en-US" b="1" dirty="0" err="1">
                    <a:latin typeface="Cambria" panose="02040503050406030204" pitchFamily="18" charset="0"/>
                  </a:rPr>
                  <a:t>k’th</a:t>
                </a:r>
                <a:r>
                  <a:rPr lang="en-US" b="1" dirty="0">
                    <a:latin typeface="Cambria" panose="02040503050406030204" pitchFamily="18" charset="0"/>
                  </a:rPr>
                  <a:t> stage in F-W II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en-US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b="1" dirty="0"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Observation is that during  kth stage of F-W II  the items in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are not changed. </a:t>
                </a:r>
                <a:br>
                  <a:rPr lang="en-US" dirty="0">
                    <a:latin typeface="Cambria" panose="02040503050406030204" pitchFamily="18" charset="0"/>
                  </a:rPr>
                </a:br>
                <a:r>
                  <a:rPr lang="en-US" dirty="0">
                    <a:latin typeface="Cambria" panose="02040503050406030204" pitchFamily="18" charset="0"/>
                  </a:rPr>
                  <a:t> This is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  <m:r>
                      <a:rPr lang="en-US" alt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, so when processing 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ambria" panose="02040503050406030204" pitchFamily="18" charset="0"/>
                  </a:rPr>
                  <a:t>		</a:t>
                </a:r>
                <a:r>
                  <a:rPr lang="en-US" altLang="en-US" b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b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 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the </a:t>
                </a:r>
                <a:r>
                  <a:rPr lang="en-US" b="1" dirty="0">
                    <a:latin typeface="Cambria" panose="02040503050406030204" pitchFamily="18" charset="0"/>
                  </a:rPr>
                  <a:t>if</a:t>
                </a:r>
                <a:r>
                  <a:rPr lang="en-US" dirty="0">
                    <a:latin typeface="Cambria" panose="02040503050406030204" pitchFamily="18" charset="0"/>
                  </a:rPr>
                  <a:t> statement is not activated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doesn’t change during  entire </a:t>
                </a:r>
                <a:r>
                  <a:rPr lang="en-US" dirty="0" err="1">
                    <a:latin typeface="Cambria" panose="02040503050406030204" pitchFamily="18" charset="0"/>
                  </a:rPr>
                  <a:t>k’th</a:t>
                </a:r>
                <a:r>
                  <a:rPr lang="en-US" dirty="0">
                    <a:latin typeface="Cambria" panose="02040503050406030204" pitchFamily="18" charset="0"/>
                  </a:rPr>
                  <a:t> phase.</a:t>
                </a:r>
              </a:p>
              <a:p>
                <a:r>
                  <a:rPr lang="en-US" dirty="0">
                    <a:latin typeface="Cambria" panose="02040503050406030204" pitchFamily="18" charset="0"/>
                  </a:rPr>
                  <a:t>Similarly, no items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 change at all during the </a:t>
                </a:r>
                <a:r>
                  <a:rPr lang="en-US" dirty="0" err="1">
                    <a:latin typeface="Cambria" panose="02040503050406030204" pitchFamily="18" charset="0"/>
                  </a:rPr>
                  <a:t>k’th</a:t>
                </a:r>
                <a:r>
                  <a:rPr lang="en-US" dirty="0">
                    <a:latin typeface="Cambria" panose="02040503050406030204" pitchFamily="18" charset="0"/>
                  </a:rPr>
                  <a:t> stage so</a:t>
                </a:r>
                <a:br>
                  <a:rPr lang="en-US" dirty="0">
                    <a:latin typeface="Cambria" panose="02040503050406030204" pitchFamily="18" charset="0"/>
                  </a:rPr>
                </a:br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during the entire </a:t>
                </a:r>
                <a:r>
                  <a:rPr lang="en-US" dirty="0" err="1">
                    <a:latin typeface="Cambria" panose="02040503050406030204" pitchFamily="18" charset="0"/>
                  </a:rPr>
                  <a:t>k’th</a:t>
                </a:r>
                <a:r>
                  <a:rPr lang="en-US" dirty="0">
                    <a:latin typeface="Cambria" panose="02040503050406030204" pitchFamily="18" charset="0"/>
                  </a:rPr>
                  <a:t> phase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3393141"/>
                <a:ext cx="9369380" cy="3352800"/>
              </a:xfrm>
              <a:blipFill>
                <a:blip r:embed="rId2"/>
                <a:stretch>
                  <a:fillRect l="-541" t="-755" b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-2146" y="26831"/>
                <a:ext cx="4953000" cy="32939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Floyd-</a:t>
                </a:r>
                <a:r>
                  <a:rPr lang="en-US" altLang="en-US" b="1" u="sng" dirty="0" err="1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Warshall</a:t>
                </a:r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altLang="en-US" i="1" dirty="0">
                    <a:latin typeface="Cambria Math" panose="02040503050406030204" pitchFamily="18" charset="0"/>
                  </a:rPr>
                </a:b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 new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matrix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146" y="26831"/>
                <a:ext cx="4953000" cy="3293979"/>
              </a:xfrm>
              <a:prstGeom prst="rect">
                <a:avLst/>
              </a:prstGeom>
              <a:blipFill>
                <a:blip r:embed="rId3"/>
                <a:stretch>
                  <a:fillRect b="-18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5048250" y="406114"/>
                <a:ext cx="4095750" cy="22138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Floyd-</a:t>
                </a:r>
                <a:r>
                  <a:rPr lang="en-US" altLang="en-US" b="1" u="sng" dirty="0" err="1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Warshall</a:t>
                </a:r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II 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altLang="en-US" i="1" dirty="0">
                    <a:latin typeface="Cambria Math" panose="02040503050406030204" pitchFamily="18" charset="0"/>
                  </a:rPr>
                </a:b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8250" y="406114"/>
                <a:ext cx="4095750" cy="2213876"/>
              </a:xfrm>
              <a:prstGeom prst="rect">
                <a:avLst/>
              </a:prstGeom>
              <a:blipFill>
                <a:blip r:embed="rId4"/>
                <a:stretch>
                  <a:fillRect b="-82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3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3392280"/>
                <a:ext cx="8991600" cy="827910"/>
              </a:xfrm>
            </p:spPr>
            <p:txBody>
              <a:bodyPr/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We will show that     if at the START of the </a:t>
                </a:r>
                <a:r>
                  <a:rPr lang="en-US" b="1" dirty="0" err="1">
                    <a:latin typeface="Cambria" panose="02040503050406030204" pitchFamily="18" charset="0"/>
                  </a:rPr>
                  <a:t>k’th</a:t>
                </a:r>
                <a:r>
                  <a:rPr lang="en-US" b="1" dirty="0">
                    <a:latin typeface="Cambria" panose="02040503050406030204" pitchFamily="18" charset="0"/>
                  </a:rPr>
                  <a:t> stage in F-W II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en-US" b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b="1" dirty="0">
                    <a:latin typeface="Cambria" panose="02040503050406030204" pitchFamily="18" charset="0"/>
                  </a:rPr>
                  <a:t> </a:t>
                </a:r>
                <a:br>
                  <a:rPr lang="en-US" b="1" dirty="0">
                    <a:latin typeface="Cambria" panose="02040503050406030204" pitchFamily="18" charset="0"/>
                  </a:rPr>
                </a:br>
                <a:r>
                  <a:rPr lang="en-US" b="1" dirty="0">
                    <a:latin typeface="Cambria" panose="02040503050406030204" pitchFamily="18" charset="0"/>
                  </a:rPr>
                  <a:t>                                          =&gt;    at the END of the </a:t>
                </a:r>
                <a:r>
                  <a:rPr lang="en-US" b="1" dirty="0" err="1">
                    <a:latin typeface="Cambria" panose="02040503050406030204" pitchFamily="18" charset="0"/>
                  </a:rPr>
                  <a:t>k’th</a:t>
                </a:r>
                <a:r>
                  <a:rPr lang="en-US" b="1" dirty="0">
                    <a:latin typeface="Cambria" panose="02040503050406030204" pitchFamily="18" charset="0"/>
                  </a:rPr>
                  <a:t> stage in F-W II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en-US" b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3392280"/>
                <a:ext cx="8991600" cy="827910"/>
              </a:xfrm>
              <a:blipFill>
                <a:blip r:embed="rId2"/>
                <a:stretch>
                  <a:fillRect l="-564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-2146" y="26831"/>
                <a:ext cx="4953000" cy="32939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Floyd-</a:t>
                </a:r>
                <a:r>
                  <a:rPr lang="en-US" altLang="en-US" b="1" u="sng" dirty="0" err="1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Warshall</a:t>
                </a:r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altLang="en-US" i="1" dirty="0">
                    <a:latin typeface="Cambria Math" panose="02040503050406030204" pitchFamily="18" charset="0"/>
                  </a:rPr>
                </a:b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 new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matrix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146" y="26831"/>
                <a:ext cx="4953000" cy="3293979"/>
              </a:xfrm>
              <a:prstGeom prst="rect">
                <a:avLst/>
              </a:prstGeom>
              <a:blipFill>
                <a:blip r:embed="rId3"/>
                <a:stretch>
                  <a:fillRect b="-18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5048250" y="406114"/>
                <a:ext cx="4095750" cy="22138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Floyd-</a:t>
                </a:r>
                <a:r>
                  <a:rPr lang="en-US" altLang="en-US" b="1" u="sng" dirty="0" err="1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Warshall</a:t>
                </a:r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II 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altLang="en-US" i="1" dirty="0">
                    <a:latin typeface="Cambria Math" panose="02040503050406030204" pitchFamily="18" charset="0"/>
                  </a:rPr>
                </a:b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8250" y="406114"/>
                <a:ext cx="4095750" cy="2213876"/>
              </a:xfrm>
              <a:prstGeom prst="rect">
                <a:avLst/>
              </a:prstGeom>
              <a:blipFill>
                <a:blip r:embed="rId4"/>
                <a:stretch>
                  <a:fillRect b="-82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A40E5D1-C615-D848-98EE-0E6F762BC3C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400" y="4428566"/>
                <a:ext cx="8991600" cy="1956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Thus the if-then statement </a:t>
                </a:r>
                <a:b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en-US" altLang="en-US" sz="1800" b="1" kern="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en-US" sz="18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en-US" sz="18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sz="1800" b="1" kern="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sz="18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en-US" sz="18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b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will be activated if and only if the if-then statement </a:t>
                </a:r>
              </a:p>
              <a:p>
                <a:r>
                  <a:rPr lang="en-US" altLang="en-US" sz="1800" b="1" kern="0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en-US" altLang="en-US" sz="1800" b="1" kern="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sz="18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sz="18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altLang="en-US" sz="1800" b="1" kern="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then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sz="18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sz="18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1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1800" kern="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activated.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A40E5D1-C615-D848-98EE-0E6F762BC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428566"/>
                <a:ext cx="8991600" cy="1956354"/>
              </a:xfrm>
              <a:prstGeom prst="rect">
                <a:avLst/>
              </a:prstGeom>
              <a:blipFill>
                <a:blip r:embed="rId5"/>
                <a:stretch>
                  <a:fillRect l="-565" b="-83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D4AC620-A746-0141-9E1A-39442410D83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" y="4119144"/>
                <a:ext cx="8991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b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Just saw that during the entire </a:t>
                </a:r>
                <a:r>
                  <a:rPr lang="en-US" sz="1800" b="1" kern="0" dirty="0" err="1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1800" b="1" kern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’th</a:t>
                </a:r>
                <a:r>
                  <a:rPr lang="en-US" sz="1800" b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phase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sz="1800" b="1" i="1" kern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r>
                      <a:rPr lang="en-US" altLang="en-US" sz="1800" b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18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sz="1800" b="1" i="1" kern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  <m:sup>
                        <m:r>
                          <a:rPr lang="en-US" altLang="en-US" sz="18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b="1" i="1" kern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1800" b="1" i="1" kern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800" b="1" i="1" kern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en-US" sz="18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800" b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sz="1800" b="1" i="1" kern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𝒌𝒋</m:t>
                        </m:r>
                      </m:sub>
                    </m:sSub>
                    <m:r>
                      <a:rPr lang="en-US" altLang="en-US" sz="1800" b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18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sz="1800" b="1" i="1" kern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𝒌𝒋</m:t>
                        </m:r>
                      </m:sub>
                      <m:sup>
                        <m:r>
                          <a:rPr lang="en-US" altLang="en-US" sz="18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b="1" i="1" kern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1800" b="1" i="1" kern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800" b="1" i="1" kern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en-US" sz="18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800" b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D4AC620-A746-0141-9E1A-39442410D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119144"/>
                <a:ext cx="8991600" cy="457200"/>
              </a:xfrm>
              <a:prstGeom prst="rect">
                <a:avLst/>
              </a:prstGeom>
              <a:blipFill>
                <a:blip r:embed="rId6"/>
                <a:stretch>
                  <a:fillRect l="-564" t="-2778" b="-55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1844063-A3A0-134F-BFBE-CDECF8712FC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09800" y="6389211"/>
                <a:ext cx="4343400" cy="441318"/>
              </a:xfrm>
              <a:prstGeom prst="rect">
                <a:avLst/>
              </a:prstGeom>
              <a:noFill/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=&gt;  at the end of the phase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sz="1800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18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sz="18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18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1844063-A3A0-134F-BFBE-CDECF8712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6389211"/>
                <a:ext cx="4343400" cy="441318"/>
              </a:xfrm>
              <a:prstGeom prst="rect">
                <a:avLst/>
              </a:prstGeom>
              <a:blipFill>
                <a:blip r:embed="rId7"/>
                <a:stretch>
                  <a:fillRect l="-1163" b="-5405"/>
                </a:stretch>
              </a:blipFill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11092</TotalTime>
  <Words>309</Words>
  <Application>Microsoft Macintosh PowerPoint</Application>
  <PresentationFormat>On-screen Show (4:3)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Cambria</vt:lpstr>
      <vt:lpstr>Cambria Math</vt:lpstr>
      <vt:lpstr>Comic Sans MS</vt:lpstr>
      <vt:lpstr>Courier New</vt:lpstr>
      <vt:lpstr>Monotype Sorts</vt:lpstr>
      <vt:lpstr>Times New Roman</vt:lpstr>
      <vt:lpstr>Wingdings</vt:lpstr>
      <vt:lpstr>Theme1</vt:lpstr>
      <vt:lpstr>PowerPoint Presentation</vt:lpstr>
      <vt:lpstr>Recurrence</vt:lpstr>
      <vt:lpstr>The Floyd-Warshall Algorithm</vt:lpstr>
      <vt:lpstr>PowerPoint Presentation</vt:lpstr>
      <vt:lpstr>PowerPoint Presentation</vt:lpstr>
    </vt:vector>
  </TitlesOfParts>
  <Company>Dell Computer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Microsoft Office User</cp:lastModifiedBy>
  <cp:revision>1046</cp:revision>
  <cp:lastPrinted>2017-04-08T03:28:15Z</cp:lastPrinted>
  <dcterms:created xsi:type="dcterms:W3CDTF">1999-12-31T01:41:01Z</dcterms:created>
  <dcterms:modified xsi:type="dcterms:W3CDTF">2019-04-15T02:41:56Z</dcterms:modified>
</cp:coreProperties>
</file>