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4" r:id="rId1"/>
  </p:sldMasterIdLst>
  <p:notesMasterIdLst>
    <p:notesMasterId r:id="rId6"/>
  </p:notesMasterIdLst>
  <p:handoutMasterIdLst>
    <p:handoutMasterId r:id="rId7"/>
  </p:handoutMasterIdLst>
  <p:sldIdLst>
    <p:sldId id="460" r:id="rId2"/>
    <p:sldId id="488" r:id="rId3"/>
    <p:sldId id="491" r:id="rId4"/>
    <p:sldId id="490" r:id="rId5"/>
  </p:sldIdLst>
  <p:sldSz cx="9144000" cy="6858000" type="screen4x3"/>
  <p:notesSz cx="9918700" cy="6794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89" userDrawn="1">
          <p15:clr>
            <a:srgbClr val="A4A3A4"/>
          </p15:clr>
        </p15:guide>
        <p15:guide id="2" pos="2896" userDrawn="1">
          <p15:clr>
            <a:srgbClr val="A4A3A4"/>
          </p15:clr>
        </p15:guide>
        <p15:guide id="3" orient="horz" pos="2140" userDrawn="1">
          <p15:clr>
            <a:srgbClr val="A4A3A4"/>
          </p15:clr>
        </p15:guide>
        <p15:guide id="4" pos="31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9FB2D9"/>
    <a:srgbClr val="008080"/>
    <a:srgbClr val="009999"/>
    <a:srgbClr val="990033"/>
    <a:srgbClr val="CC0000"/>
    <a:srgbClr val="006600"/>
    <a:srgbClr val="B9FF00"/>
    <a:srgbClr val="336699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 autoAdjust="0"/>
    <p:restoredTop sz="87949" autoAdjust="0"/>
  </p:normalViewPr>
  <p:slideViewPr>
    <p:cSldViewPr>
      <p:cViewPr varScale="1">
        <p:scale>
          <a:sx n="105" d="100"/>
          <a:sy n="105" d="100"/>
        </p:scale>
        <p:origin x="153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818" y="-90"/>
      </p:cViewPr>
      <p:guideLst>
        <p:guide orient="horz" pos="2189"/>
        <p:guide pos="2896"/>
        <p:guide orient="horz" pos="2140"/>
        <p:guide pos="3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97707" cy="339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249" tIns="46124" rIns="92249" bIns="46124" numCol="1" anchor="t" anchorCtr="0" compatLnSpc="1">
            <a:prstTxWarp prst="textNoShape">
              <a:avLst/>
            </a:prstTxWarp>
          </a:bodyPr>
          <a:lstStyle>
            <a:lvl1pPr defTabSz="921996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0994" y="0"/>
            <a:ext cx="4297707" cy="339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249" tIns="46124" rIns="92249" bIns="46124" numCol="1" anchor="t" anchorCtr="0" compatLnSpc="1">
            <a:prstTxWarp prst="textNoShape">
              <a:avLst/>
            </a:prstTxWarp>
          </a:bodyPr>
          <a:lstStyle>
            <a:lvl1pPr algn="r" defTabSz="921996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4930"/>
            <a:ext cx="4297707" cy="339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249" tIns="46124" rIns="92249" bIns="46124" numCol="1" anchor="b" anchorCtr="0" compatLnSpc="1">
            <a:prstTxWarp prst="textNoShape">
              <a:avLst/>
            </a:prstTxWarp>
          </a:bodyPr>
          <a:lstStyle>
            <a:lvl1pPr defTabSz="921996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0994" y="6454930"/>
            <a:ext cx="4297707" cy="339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249" tIns="46124" rIns="92249" bIns="46124" numCol="1" anchor="b" anchorCtr="0" compatLnSpc="1">
            <a:prstTxWarp prst="textNoShape">
              <a:avLst/>
            </a:prstTxWarp>
          </a:bodyPr>
          <a:lstStyle>
            <a:lvl1pPr algn="r" defTabSz="921996">
              <a:defRPr kumimoji="0" sz="1200"/>
            </a:lvl1pPr>
          </a:lstStyle>
          <a:p>
            <a:fld id="{829C07FC-17C5-4FDF-B29E-B9F2C1A5E5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892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97707" cy="339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249" tIns="46124" rIns="92249" bIns="46124" numCol="1" anchor="t" anchorCtr="0" compatLnSpc="1">
            <a:prstTxWarp prst="textNoShape">
              <a:avLst/>
            </a:prstTxWarp>
          </a:bodyPr>
          <a:lstStyle>
            <a:lvl1pPr defTabSz="921996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262313" y="511175"/>
            <a:ext cx="3394075" cy="2546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289" y="3228235"/>
            <a:ext cx="7272127" cy="3056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249" tIns="46124" rIns="92249" bIns="461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620994" y="0"/>
            <a:ext cx="4297707" cy="339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249" tIns="46124" rIns="92249" bIns="46124" numCol="1" anchor="t" anchorCtr="0" compatLnSpc="1">
            <a:prstTxWarp prst="textNoShape">
              <a:avLst/>
            </a:prstTxWarp>
          </a:bodyPr>
          <a:lstStyle>
            <a:lvl1pPr algn="r" defTabSz="921996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4930"/>
            <a:ext cx="4297707" cy="339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249" tIns="46124" rIns="92249" bIns="46124" numCol="1" anchor="b" anchorCtr="0" compatLnSpc="1">
            <a:prstTxWarp prst="textNoShape">
              <a:avLst/>
            </a:prstTxWarp>
          </a:bodyPr>
          <a:lstStyle>
            <a:lvl1pPr defTabSz="921996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0994" y="6454930"/>
            <a:ext cx="4297707" cy="339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249" tIns="46124" rIns="92249" bIns="46124" numCol="1" anchor="b" anchorCtr="0" compatLnSpc="1">
            <a:prstTxWarp prst="textNoShape">
              <a:avLst/>
            </a:prstTxWarp>
          </a:bodyPr>
          <a:lstStyle>
            <a:lvl1pPr algn="r" defTabSz="921996">
              <a:defRPr kumimoji="0" sz="1200"/>
            </a:lvl1pPr>
          </a:lstStyle>
          <a:p>
            <a:fld id="{7DD8809C-BD0C-4CFB-9699-73237526F5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10203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2313" y="511175"/>
            <a:ext cx="3394075" cy="25463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3289" y="3226698"/>
            <a:ext cx="7272127" cy="305767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8809C-BD0C-4CFB-9699-73237526F5DE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2759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8460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91F32C1-44FA-4E65-AE07-51416DA26AE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3356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601A9DA-9A36-490F-90E1-AC03341C0F80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0610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7B309C-5540-4CCC-AA9D-127DD58D9775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55625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299D5D0-4AB9-46B3-8AE5-419773793A3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255065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5754025-7B2B-408E-BFB7-93F6E1B2000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935198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A0AE9A-9A98-4891-9E1D-8FA80E7C37AB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0197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7CB15C-FC5C-42CD-BF87-6996519F94A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747587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8401A8-74F4-482A-91D4-46FE7B46823F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61186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D5FE3A-58B1-405E-9313-81A06FE3F26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98097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D1A6C3-2828-4D82-8772-31F30F7C6DE0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3633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AEFE285B-3AB1-4DB2-A9F2-688DC297430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10444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/>
              <a:t>A Stable </a:t>
            </a:r>
            <a:r>
              <a:rPr lang="en-US" altLang="zh-CN" smtClean="0"/>
              <a:t>Marriage Example</a:t>
            </a: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2590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Version of </a:t>
            </a:r>
            <a:r>
              <a:rPr lang="en-US"/>
              <a:t>N</a:t>
            </a:r>
            <a:r>
              <a:rPr lang="en-US" smtClean="0"/>
              <a:t>ovember 25, 2016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Preference Lists</a:t>
            </a:r>
            <a:endParaRPr 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548618"/>
              </p:ext>
            </p:extLst>
          </p:nvPr>
        </p:nvGraphicFramePr>
        <p:xfrm>
          <a:off x="762000" y="1143000"/>
          <a:ext cx="3581400" cy="1905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6280"/>
                <a:gridCol w="716280"/>
                <a:gridCol w="716280"/>
                <a:gridCol w="716280"/>
                <a:gridCol w="71628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en-US" altLang="zh-CN" baseline="30000" dirty="0" smtClean="0"/>
                        <a:t>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en-US" altLang="zh-CN" baseline="30000" dirty="0" smtClean="0"/>
                        <a:t>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r>
                        <a:rPr lang="en-US" altLang="zh-CN" baseline="30000" dirty="0" smtClean="0"/>
                        <a:t>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r>
                        <a:rPr lang="en-US" altLang="zh-CN" baseline="30000" dirty="0" smtClean="0"/>
                        <a:t>th</a:t>
                      </a:r>
                      <a:endParaRPr lang="zh-CN" alt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7" name="表格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008731"/>
              </p:ext>
            </p:extLst>
          </p:nvPr>
        </p:nvGraphicFramePr>
        <p:xfrm>
          <a:off x="4724400" y="1143000"/>
          <a:ext cx="3886200" cy="1905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6020"/>
                <a:gridCol w="798377"/>
                <a:gridCol w="730601"/>
                <a:gridCol w="730601"/>
                <a:gridCol w="730601"/>
              </a:tblGrid>
              <a:tr h="38100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Woman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en-US" altLang="zh-CN" baseline="30000" dirty="0" smtClean="0"/>
                        <a:t>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en-US" altLang="zh-CN" baseline="30000" dirty="0" smtClean="0"/>
                        <a:t>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r>
                        <a:rPr lang="en-US" altLang="zh-CN" baseline="30000" dirty="0" smtClean="0"/>
                        <a:t>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r>
                        <a:rPr lang="en-US" altLang="zh-CN" baseline="30000" dirty="0" smtClean="0"/>
                        <a:t>th</a:t>
                      </a:r>
                      <a:endParaRPr lang="zh-CN" alt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Rectangle 4"/>
          <p:cNvSpPr/>
          <p:nvPr/>
        </p:nvSpPr>
        <p:spPr>
          <a:xfrm>
            <a:off x="762000" y="3657600"/>
            <a:ext cx="7924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6"/>
              </a:spcBef>
              <a:buClr>
                <a:srgbClr val="231F20"/>
              </a:buClr>
            </a:pPr>
            <a:r>
              <a:rPr lang="en-US" sz="1600" dirty="0" smtClean="0">
                <a:latin typeface="+mn-lt"/>
                <a:cs typeface="Arial"/>
              </a:rPr>
              <a:t>Find Stable Matchings based on the above preference lists.</a:t>
            </a:r>
            <a:endParaRPr lang="en-US" sz="1600" dirty="0">
              <a:latin typeface="+mn-lt"/>
              <a:cs typeface="Arial"/>
            </a:endParaRPr>
          </a:p>
          <a:p>
            <a:pPr>
              <a:spcBef>
                <a:spcPts val="26"/>
              </a:spcBef>
              <a:buClr>
                <a:srgbClr val="231F20"/>
              </a:buClr>
            </a:pPr>
            <a:endParaRPr lang="en-US" sz="1600" dirty="0">
              <a:latin typeface="+mn-lt"/>
              <a:cs typeface="Arial"/>
            </a:endParaRPr>
          </a:p>
          <a:p>
            <a:pPr marL="342900" indent="-342900">
              <a:spcBef>
                <a:spcPts val="26"/>
              </a:spcBef>
              <a:buClr>
                <a:srgbClr val="231F20"/>
              </a:buClr>
              <a:buFont typeface="+mj-lt"/>
              <a:buAutoNum type="arabicPeriod"/>
            </a:pPr>
            <a:r>
              <a:rPr lang="en-US" sz="1600" dirty="0" smtClean="0">
                <a:latin typeface="+mn-lt"/>
                <a:cs typeface="Arial"/>
              </a:rPr>
              <a:t>What is the Man-Optimal matching?</a:t>
            </a:r>
          </a:p>
          <a:p>
            <a:pPr marL="342900" indent="-342900">
              <a:spcBef>
                <a:spcPts val="26"/>
              </a:spcBef>
              <a:buClr>
                <a:srgbClr val="231F20"/>
              </a:buClr>
              <a:buFont typeface="+mj-lt"/>
              <a:buAutoNum type="arabicPeriod"/>
            </a:pPr>
            <a:endParaRPr lang="en-US" sz="1600" dirty="0" smtClean="0">
              <a:latin typeface="+mn-lt"/>
              <a:cs typeface="Arial"/>
            </a:endParaRPr>
          </a:p>
          <a:p>
            <a:pPr marL="342900" indent="-342900">
              <a:spcBef>
                <a:spcPts val="26"/>
              </a:spcBef>
              <a:buClr>
                <a:srgbClr val="231F20"/>
              </a:buClr>
              <a:buFont typeface="+mj-lt"/>
              <a:buAutoNum type="arabicPeriod"/>
            </a:pPr>
            <a:r>
              <a:rPr lang="en-US" sz="1600" dirty="0" smtClean="0">
                <a:latin typeface="+mn-lt"/>
                <a:cs typeface="Arial"/>
              </a:rPr>
              <a:t>What is the Woman-Optimal matching</a:t>
            </a:r>
          </a:p>
          <a:p>
            <a:pPr marL="342900" indent="-342900">
              <a:spcBef>
                <a:spcPts val="26"/>
              </a:spcBef>
              <a:buClr>
                <a:srgbClr val="231F20"/>
              </a:buClr>
              <a:buFont typeface="+mj-lt"/>
              <a:buAutoNum type="arabicPeriod"/>
            </a:pPr>
            <a:endParaRPr lang="en-US" sz="1600" dirty="0" smtClean="0">
              <a:latin typeface="+mn-lt"/>
              <a:cs typeface="Arial"/>
            </a:endParaRPr>
          </a:p>
          <a:p>
            <a:pPr marL="342900" indent="-342900">
              <a:spcBef>
                <a:spcPts val="26"/>
              </a:spcBef>
              <a:buClr>
                <a:srgbClr val="231F20"/>
              </a:buClr>
              <a:buFont typeface="+mj-lt"/>
              <a:buAutoNum type="arabicPeriod"/>
            </a:pPr>
            <a:r>
              <a:rPr lang="en-US" sz="1600" dirty="0" smtClean="0">
                <a:latin typeface="+mn-lt"/>
                <a:cs typeface="Arial"/>
              </a:rPr>
              <a:t>Are they the same?</a:t>
            </a:r>
          </a:p>
        </p:txBody>
      </p:sp>
    </p:spTree>
    <p:extLst>
      <p:ext uri="{BB962C8B-B14F-4D97-AF65-F5344CB8AC3E}">
        <p14:creationId xmlns:p14="http://schemas.microsoft.com/office/powerpoint/2010/main" val="76498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Preference Lists</a:t>
            </a:r>
            <a:endParaRPr 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762000" y="1143000"/>
          <a:ext cx="3581400" cy="1905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6280"/>
                <a:gridCol w="716280"/>
                <a:gridCol w="716280"/>
                <a:gridCol w="716280"/>
                <a:gridCol w="71628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en-US" altLang="zh-CN" baseline="30000" dirty="0" smtClean="0"/>
                        <a:t>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en-US" altLang="zh-CN" baseline="30000" dirty="0" smtClean="0"/>
                        <a:t>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r>
                        <a:rPr lang="en-US" altLang="zh-CN" baseline="30000" dirty="0" smtClean="0"/>
                        <a:t>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r>
                        <a:rPr lang="en-US" altLang="zh-CN" baseline="30000" dirty="0" smtClean="0"/>
                        <a:t>th</a:t>
                      </a:r>
                      <a:endParaRPr lang="zh-CN" alt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7" name="表格 126"/>
          <p:cNvGraphicFramePr>
            <a:graphicFrameLocks noGrp="1"/>
          </p:cNvGraphicFramePr>
          <p:nvPr>
            <p:extLst/>
          </p:nvPr>
        </p:nvGraphicFramePr>
        <p:xfrm>
          <a:off x="4724400" y="1143000"/>
          <a:ext cx="3886200" cy="1905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6020"/>
                <a:gridCol w="798377"/>
                <a:gridCol w="730601"/>
                <a:gridCol w="730601"/>
                <a:gridCol w="730601"/>
              </a:tblGrid>
              <a:tr h="38100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Woman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en-US" altLang="zh-CN" baseline="30000" dirty="0" smtClean="0"/>
                        <a:t>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en-US" altLang="zh-CN" baseline="30000" dirty="0" smtClean="0"/>
                        <a:t>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r>
                        <a:rPr lang="en-US" altLang="zh-CN" baseline="30000" dirty="0" smtClean="0"/>
                        <a:t>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r>
                        <a:rPr lang="en-US" altLang="zh-CN" baseline="30000" dirty="0" smtClean="0"/>
                        <a:t>th</a:t>
                      </a:r>
                      <a:endParaRPr lang="zh-CN" alt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Rectangle 4"/>
          <p:cNvSpPr/>
          <p:nvPr/>
        </p:nvSpPr>
        <p:spPr>
          <a:xfrm>
            <a:off x="743712" y="3505200"/>
            <a:ext cx="7924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6"/>
              </a:spcBef>
              <a:buClr>
                <a:srgbClr val="231F20"/>
              </a:buClr>
            </a:pPr>
            <a:r>
              <a:rPr lang="en-US" altLang="zh-CN" dirty="0">
                <a:cs typeface="Arial"/>
              </a:rPr>
              <a:t> </a:t>
            </a:r>
            <a:r>
              <a:rPr lang="en-US" altLang="zh-CN" dirty="0" smtClean="0">
                <a:cs typeface="Arial"/>
              </a:rPr>
              <a:t>    Run Propose-And-Reject Algorithm based on Man’s preferences</a:t>
            </a:r>
          </a:p>
          <a:p>
            <a:pPr>
              <a:spcBef>
                <a:spcPts val="26"/>
              </a:spcBef>
              <a:buClr>
                <a:srgbClr val="231F20"/>
              </a:buClr>
            </a:pPr>
            <a:endParaRPr lang="en-US" altLang="zh-CN" dirty="0" smtClean="0">
              <a:cs typeface="Arial"/>
            </a:endParaRPr>
          </a:p>
          <a:p>
            <a:pPr marL="342900" indent="-342900">
              <a:spcBef>
                <a:spcPts val="26"/>
              </a:spcBef>
              <a:buClr>
                <a:srgbClr val="231F20"/>
              </a:buClr>
              <a:buAutoNum type="arabicPeriod"/>
            </a:pPr>
            <a:r>
              <a:rPr lang="en-US" dirty="0" smtClean="0">
                <a:latin typeface="+mn-lt"/>
                <a:cs typeface="Arial"/>
              </a:rPr>
              <a:t>A proposes to c, c is free =&gt; </a:t>
            </a:r>
            <a:r>
              <a:rPr lang="en-US" dirty="0" smtClean="0">
                <a:solidFill>
                  <a:srgbClr val="FF0000"/>
                </a:solidFill>
                <a:latin typeface="+mn-lt"/>
                <a:cs typeface="Arial"/>
              </a:rPr>
              <a:t>A-c</a:t>
            </a:r>
          </a:p>
          <a:p>
            <a:pPr marL="342900" indent="-342900">
              <a:spcBef>
                <a:spcPts val="26"/>
              </a:spcBef>
              <a:buClr>
                <a:srgbClr val="231F20"/>
              </a:buClr>
              <a:buAutoNum type="arabicPeriod"/>
            </a:pPr>
            <a:r>
              <a:rPr lang="en-US" sz="1600" dirty="0" smtClean="0">
                <a:latin typeface="+mn-lt"/>
                <a:cs typeface="Arial"/>
              </a:rPr>
              <a:t>B proposes to a, a is free       =&gt; </a:t>
            </a:r>
            <a:r>
              <a:rPr lang="en-US" sz="1600" dirty="0" smtClean="0">
                <a:solidFill>
                  <a:srgbClr val="FF0000"/>
                </a:solidFill>
                <a:latin typeface="+mn-lt"/>
                <a:cs typeface="Arial"/>
              </a:rPr>
              <a:t>B-a</a:t>
            </a:r>
          </a:p>
          <a:p>
            <a:pPr marL="342900" indent="-342900">
              <a:spcBef>
                <a:spcPts val="26"/>
              </a:spcBef>
              <a:buClr>
                <a:srgbClr val="231F20"/>
              </a:buClr>
              <a:buAutoNum type="arabicPeriod"/>
            </a:pPr>
            <a:r>
              <a:rPr lang="en-US" sz="1600" dirty="0" smtClean="0">
                <a:latin typeface="+mn-lt"/>
                <a:cs typeface="Arial"/>
              </a:rPr>
              <a:t>C proposes to d, d is free       =&gt;  C-d</a:t>
            </a:r>
          </a:p>
          <a:p>
            <a:pPr marL="342900" indent="-342900">
              <a:spcBef>
                <a:spcPts val="26"/>
              </a:spcBef>
              <a:buClr>
                <a:srgbClr val="231F20"/>
              </a:buClr>
              <a:buAutoNum type="arabicPeriod"/>
            </a:pPr>
            <a:r>
              <a:rPr lang="en-US" sz="1600" dirty="0" smtClean="0">
                <a:latin typeface="+mn-lt"/>
                <a:cs typeface="Arial"/>
              </a:rPr>
              <a:t>D proposes to d, d is engaged to C but d prefers D to C. </a:t>
            </a:r>
            <a:br>
              <a:rPr lang="en-US" sz="1600" dirty="0" smtClean="0">
                <a:latin typeface="+mn-lt"/>
                <a:cs typeface="Arial"/>
              </a:rPr>
            </a:br>
            <a:r>
              <a:rPr lang="en-US" sz="1600" dirty="0" smtClean="0">
                <a:latin typeface="+mn-lt"/>
                <a:cs typeface="Arial"/>
              </a:rPr>
              <a:t>So, </a:t>
            </a:r>
            <a:r>
              <a:rPr lang="en-US" sz="1600" dirty="0" smtClean="0">
                <a:solidFill>
                  <a:srgbClr val="FF0000"/>
                </a:solidFill>
                <a:latin typeface="+mn-lt"/>
                <a:cs typeface="Arial"/>
              </a:rPr>
              <a:t>D-d</a:t>
            </a:r>
            <a:r>
              <a:rPr lang="en-US" sz="1600" dirty="0" smtClean="0">
                <a:latin typeface="+mn-lt"/>
                <a:cs typeface="Arial"/>
              </a:rPr>
              <a:t>, and C is freed.</a:t>
            </a:r>
          </a:p>
          <a:p>
            <a:pPr marL="342900" indent="-342900">
              <a:spcBef>
                <a:spcPts val="26"/>
              </a:spcBef>
              <a:buClr>
                <a:srgbClr val="231F20"/>
              </a:buClr>
              <a:buAutoNum type="arabicPeriod"/>
            </a:pPr>
            <a:r>
              <a:rPr lang="en-US" sz="1600" dirty="0" smtClean="0">
                <a:latin typeface="+mn-lt"/>
                <a:cs typeface="Arial"/>
              </a:rPr>
              <a:t>C proposes to a, but a is engaged and a prefers B. </a:t>
            </a:r>
            <a:br>
              <a:rPr lang="en-US" sz="1600" dirty="0" smtClean="0">
                <a:latin typeface="+mn-lt"/>
                <a:cs typeface="Arial"/>
              </a:rPr>
            </a:br>
            <a:r>
              <a:rPr lang="en-US" sz="1600" dirty="0" smtClean="0">
                <a:latin typeface="+mn-lt"/>
                <a:cs typeface="Arial"/>
              </a:rPr>
              <a:t>So C proposes to b.  b is free</a:t>
            </a:r>
            <a:r>
              <a:rPr lang="en-US" sz="1600" dirty="0">
                <a:latin typeface="+mn-lt"/>
                <a:cs typeface="Arial"/>
              </a:rPr>
              <a:t> </a:t>
            </a:r>
            <a:r>
              <a:rPr lang="en-US" sz="1600" dirty="0" smtClean="0">
                <a:latin typeface="+mn-lt"/>
                <a:cs typeface="Arial"/>
              </a:rPr>
              <a:t> =&gt; </a:t>
            </a:r>
            <a:r>
              <a:rPr lang="en-US" sz="1600" dirty="0" smtClean="0">
                <a:solidFill>
                  <a:srgbClr val="FF0000"/>
                </a:solidFill>
                <a:latin typeface="+mn-lt"/>
                <a:cs typeface="Arial"/>
              </a:rPr>
              <a:t>C-b</a:t>
            </a:r>
            <a:r>
              <a:rPr lang="en-US" sz="1600" dirty="0" smtClean="0">
                <a:latin typeface="+mn-lt"/>
                <a:cs typeface="Arial"/>
              </a:rPr>
              <a:t>.</a:t>
            </a:r>
          </a:p>
          <a:p>
            <a:pPr>
              <a:spcBef>
                <a:spcPts val="26"/>
              </a:spcBef>
              <a:buClr>
                <a:srgbClr val="231F20"/>
              </a:buClr>
            </a:pPr>
            <a:endParaRPr lang="en-US" sz="1600" dirty="0">
              <a:latin typeface="+mn-lt"/>
              <a:cs typeface="Arial"/>
            </a:endParaRPr>
          </a:p>
          <a:p>
            <a:pPr>
              <a:spcBef>
                <a:spcPts val="26"/>
              </a:spcBef>
              <a:buClr>
                <a:srgbClr val="231F20"/>
              </a:buClr>
            </a:pPr>
            <a:r>
              <a:rPr lang="en-US" sz="1600" dirty="0" smtClean="0">
                <a:latin typeface="+mn-lt"/>
                <a:cs typeface="Arial"/>
              </a:rPr>
              <a:t>The result if we run algorithm based on Man’s preferences is</a:t>
            </a:r>
          </a:p>
          <a:p>
            <a:pPr>
              <a:spcBef>
                <a:spcPts val="26"/>
              </a:spcBef>
              <a:buClr>
                <a:srgbClr val="231F20"/>
              </a:buClr>
            </a:pPr>
            <a:r>
              <a:rPr lang="en-US" sz="1600" dirty="0" smtClean="0">
                <a:latin typeface="+mn-lt"/>
                <a:cs typeface="Arial"/>
              </a:rPr>
              <a:t>The Man-Optimal Solution     </a:t>
            </a:r>
            <a:r>
              <a:rPr lang="en-US" sz="1600" dirty="0" smtClean="0">
                <a:solidFill>
                  <a:srgbClr val="7030A0"/>
                </a:solidFill>
                <a:latin typeface="+mn-lt"/>
                <a:cs typeface="Arial"/>
              </a:rPr>
              <a:t>A-c, B-a, C-b, </a:t>
            </a:r>
            <a:r>
              <a:rPr lang="en-US" altLang="zh-CN" sz="1600" dirty="0" smtClean="0">
                <a:solidFill>
                  <a:srgbClr val="7030A0"/>
                </a:solidFill>
                <a:cs typeface="Arial"/>
              </a:rPr>
              <a:t>D-d</a:t>
            </a:r>
            <a:endParaRPr lang="en-US" sz="1600" dirty="0">
              <a:solidFill>
                <a:srgbClr val="7030A0"/>
              </a:solidFill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757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Preference Lists</a:t>
            </a:r>
            <a:endParaRPr 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944249"/>
              </p:ext>
            </p:extLst>
          </p:nvPr>
        </p:nvGraphicFramePr>
        <p:xfrm>
          <a:off x="762000" y="1066800"/>
          <a:ext cx="3581400" cy="1905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6280"/>
                <a:gridCol w="716280"/>
                <a:gridCol w="716280"/>
                <a:gridCol w="716280"/>
                <a:gridCol w="71628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en-US" altLang="zh-CN" baseline="30000" dirty="0" smtClean="0"/>
                        <a:t>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en-US" altLang="zh-CN" baseline="30000" dirty="0" smtClean="0"/>
                        <a:t>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r>
                        <a:rPr lang="en-US" altLang="zh-CN" baseline="30000" dirty="0" smtClean="0"/>
                        <a:t>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r>
                        <a:rPr lang="en-US" altLang="zh-CN" baseline="30000" dirty="0" smtClean="0"/>
                        <a:t>th</a:t>
                      </a:r>
                      <a:endParaRPr lang="zh-CN" alt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7" name="表格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372909"/>
              </p:ext>
            </p:extLst>
          </p:nvPr>
        </p:nvGraphicFramePr>
        <p:xfrm>
          <a:off x="4724400" y="1066800"/>
          <a:ext cx="3886200" cy="1905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6020"/>
                <a:gridCol w="798377"/>
                <a:gridCol w="730601"/>
                <a:gridCol w="730601"/>
                <a:gridCol w="730601"/>
              </a:tblGrid>
              <a:tr h="38100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Woman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en-US" altLang="zh-CN" baseline="30000" dirty="0" smtClean="0"/>
                        <a:t>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en-US" altLang="zh-CN" baseline="30000" dirty="0" smtClean="0"/>
                        <a:t>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r>
                        <a:rPr lang="en-US" altLang="zh-CN" baseline="30000" dirty="0" smtClean="0"/>
                        <a:t>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r>
                        <a:rPr lang="en-US" altLang="zh-CN" baseline="30000" dirty="0" smtClean="0"/>
                        <a:t>th</a:t>
                      </a:r>
                      <a:endParaRPr lang="zh-CN" alt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Rectangle 4"/>
          <p:cNvSpPr/>
          <p:nvPr/>
        </p:nvSpPr>
        <p:spPr>
          <a:xfrm>
            <a:off x="762000" y="3200400"/>
            <a:ext cx="79248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6"/>
              </a:spcBef>
              <a:buClr>
                <a:srgbClr val="231F20"/>
              </a:buClr>
            </a:pPr>
            <a:r>
              <a:rPr lang="en-US" altLang="zh-CN" dirty="0">
                <a:cs typeface="Arial"/>
              </a:rPr>
              <a:t> </a:t>
            </a:r>
            <a:r>
              <a:rPr lang="en-US" altLang="zh-CN" dirty="0" smtClean="0">
                <a:cs typeface="Arial"/>
              </a:rPr>
              <a:t>Run Propose-And-Reject Algorithm based on Woman’s preferences</a:t>
            </a:r>
          </a:p>
          <a:p>
            <a:pPr marL="342900" indent="-342900">
              <a:spcBef>
                <a:spcPts val="26"/>
              </a:spcBef>
              <a:buClr>
                <a:srgbClr val="231F20"/>
              </a:buClr>
              <a:buAutoNum type="arabicPeriod"/>
            </a:pPr>
            <a:r>
              <a:rPr lang="en-US" dirty="0">
                <a:latin typeface="+mn-lt"/>
                <a:cs typeface="Arial"/>
              </a:rPr>
              <a:t>a</a:t>
            </a:r>
            <a:r>
              <a:rPr lang="en-US" dirty="0" smtClean="0">
                <a:latin typeface="+mn-lt"/>
                <a:cs typeface="Arial"/>
              </a:rPr>
              <a:t> proposes to B, </a:t>
            </a:r>
            <a:r>
              <a:rPr lang="en-US" dirty="0">
                <a:latin typeface="+mn-lt"/>
                <a:cs typeface="Arial"/>
              </a:rPr>
              <a:t>B</a:t>
            </a:r>
            <a:r>
              <a:rPr lang="en-US" dirty="0" smtClean="0">
                <a:latin typeface="+mn-lt"/>
                <a:cs typeface="Arial"/>
              </a:rPr>
              <a:t> is free =&gt; </a:t>
            </a:r>
            <a:r>
              <a:rPr lang="en-US" dirty="0" smtClean="0">
                <a:solidFill>
                  <a:srgbClr val="C00000"/>
                </a:solidFill>
                <a:latin typeface="+mn-lt"/>
                <a:cs typeface="Arial"/>
              </a:rPr>
              <a:t>a-B</a:t>
            </a:r>
          </a:p>
          <a:p>
            <a:pPr marL="342900" indent="-342900">
              <a:spcBef>
                <a:spcPts val="26"/>
              </a:spcBef>
              <a:buClr>
                <a:srgbClr val="231F20"/>
              </a:buClr>
              <a:buAutoNum type="arabicPeriod"/>
            </a:pPr>
            <a:r>
              <a:rPr lang="en-US" sz="1600" dirty="0">
                <a:latin typeface="+mn-lt"/>
                <a:cs typeface="Arial"/>
              </a:rPr>
              <a:t>b</a:t>
            </a:r>
            <a:r>
              <a:rPr lang="en-US" sz="1600" dirty="0" smtClean="0">
                <a:latin typeface="+mn-lt"/>
                <a:cs typeface="Arial"/>
              </a:rPr>
              <a:t> proposes to A, </a:t>
            </a:r>
            <a:r>
              <a:rPr lang="en-US" sz="1600" dirty="0">
                <a:latin typeface="+mn-lt"/>
                <a:cs typeface="Arial"/>
              </a:rPr>
              <a:t>A</a:t>
            </a:r>
            <a:r>
              <a:rPr lang="en-US" sz="1600" dirty="0" smtClean="0">
                <a:latin typeface="+mn-lt"/>
                <a:cs typeface="Arial"/>
              </a:rPr>
              <a:t> is free     =&gt;  </a:t>
            </a:r>
            <a:r>
              <a:rPr lang="en-US" sz="1600" dirty="0" smtClean="0">
                <a:solidFill>
                  <a:srgbClr val="C00000"/>
                </a:solidFill>
                <a:latin typeface="+mn-lt"/>
                <a:cs typeface="Arial"/>
              </a:rPr>
              <a:t>b-A</a:t>
            </a:r>
          </a:p>
          <a:p>
            <a:pPr marL="342900" indent="-342900">
              <a:spcBef>
                <a:spcPts val="26"/>
              </a:spcBef>
              <a:buClr>
                <a:srgbClr val="231F20"/>
              </a:buClr>
              <a:buAutoNum type="arabicPeriod"/>
            </a:pPr>
            <a:r>
              <a:rPr lang="en-US" sz="1600" dirty="0">
                <a:latin typeface="+mn-lt"/>
                <a:cs typeface="Arial"/>
              </a:rPr>
              <a:t>c</a:t>
            </a:r>
            <a:r>
              <a:rPr lang="en-US" sz="1600" dirty="0" smtClean="0">
                <a:latin typeface="+mn-lt"/>
                <a:cs typeface="Arial"/>
              </a:rPr>
              <a:t> proposes to B</a:t>
            </a:r>
            <a:r>
              <a:rPr lang="en-US" sz="1600" smtClean="0">
                <a:latin typeface="+mn-lt"/>
                <a:cs typeface="Arial"/>
              </a:rPr>
              <a:t>, but B </a:t>
            </a:r>
            <a:r>
              <a:rPr lang="en-US" sz="1600" dirty="0" smtClean="0">
                <a:latin typeface="+mn-lt"/>
                <a:cs typeface="Arial"/>
              </a:rPr>
              <a:t>is engaged and B prefers a to c. </a:t>
            </a:r>
            <a:br>
              <a:rPr lang="en-US" sz="1600" dirty="0" smtClean="0">
                <a:latin typeface="+mn-lt"/>
                <a:cs typeface="Arial"/>
              </a:rPr>
            </a:br>
            <a:r>
              <a:rPr lang="en-US" sz="1600" dirty="0" smtClean="0">
                <a:latin typeface="+mn-lt"/>
                <a:cs typeface="Arial"/>
              </a:rPr>
              <a:t>So c proposes to D, D is free, </a:t>
            </a:r>
            <a:r>
              <a:rPr lang="en-US" sz="1600" dirty="0">
                <a:latin typeface="+mn-lt"/>
                <a:cs typeface="Arial"/>
              </a:rPr>
              <a:t> </a:t>
            </a:r>
            <a:r>
              <a:rPr lang="en-US" sz="1600" dirty="0" smtClean="0">
                <a:latin typeface="+mn-lt"/>
                <a:cs typeface="Arial"/>
              </a:rPr>
              <a:t>=&gt; c-D.</a:t>
            </a:r>
          </a:p>
          <a:p>
            <a:pPr marL="342900" indent="-342900">
              <a:spcBef>
                <a:spcPts val="26"/>
              </a:spcBef>
              <a:buClr>
                <a:srgbClr val="231F20"/>
              </a:buClr>
              <a:buAutoNum type="arabicPeriod"/>
            </a:pPr>
            <a:r>
              <a:rPr lang="en-US" sz="1600" dirty="0" smtClean="0">
                <a:latin typeface="+mn-lt"/>
                <a:cs typeface="Arial"/>
              </a:rPr>
              <a:t>d proposes to A, but A is engaged and A prefers b to d. </a:t>
            </a:r>
            <a:br>
              <a:rPr lang="en-US" sz="1600" dirty="0" smtClean="0">
                <a:latin typeface="+mn-lt"/>
                <a:cs typeface="Arial"/>
              </a:rPr>
            </a:br>
            <a:r>
              <a:rPr lang="en-US" sz="1600" dirty="0" smtClean="0">
                <a:latin typeface="+mn-lt"/>
                <a:cs typeface="Arial"/>
              </a:rPr>
              <a:t>So d proposes to D. D is engaged, and D prefers d to c. </a:t>
            </a:r>
            <a:br>
              <a:rPr lang="en-US" sz="1600" dirty="0" smtClean="0">
                <a:latin typeface="+mn-lt"/>
                <a:cs typeface="Arial"/>
              </a:rPr>
            </a:br>
            <a:r>
              <a:rPr lang="en-US" sz="1600" dirty="0" smtClean="0">
                <a:latin typeface="+mn-lt"/>
                <a:cs typeface="Arial"/>
              </a:rPr>
              <a:t>=&gt; </a:t>
            </a:r>
            <a:r>
              <a:rPr lang="en-US" sz="1600" dirty="0" smtClean="0">
                <a:solidFill>
                  <a:srgbClr val="C00000"/>
                </a:solidFill>
                <a:latin typeface="+mn-lt"/>
                <a:cs typeface="Arial"/>
              </a:rPr>
              <a:t>d-D</a:t>
            </a:r>
            <a:r>
              <a:rPr lang="en-US" sz="1600" dirty="0" smtClean="0">
                <a:latin typeface="+mn-lt"/>
                <a:cs typeface="Arial"/>
              </a:rPr>
              <a:t>, and c is freed now.</a:t>
            </a:r>
          </a:p>
          <a:p>
            <a:pPr marL="342900" indent="-342900">
              <a:spcBef>
                <a:spcPts val="26"/>
              </a:spcBef>
              <a:buClr>
                <a:srgbClr val="231F20"/>
              </a:buClr>
              <a:buAutoNum type="arabicPeriod"/>
            </a:pPr>
            <a:r>
              <a:rPr lang="en-US" sz="1600" dirty="0">
                <a:latin typeface="+mn-lt"/>
                <a:cs typeface="Arial"/>
              </a:rPr>
              <a:t>c</a:t>
            </a:r>
            <a:r>
              <a:rPr lang="en-US" sz="1600" dirty="0" smtClean="0">
                <a:latin typeface="+mn-lt"/>
                <a:cs typeface="Arial"/>
              </a:rPr>
              <a:t> proposes to C, and C is free, so </a:t>
            </a:r>
            <a:r>
              <a:rPr lang="en-US" sz="1600" dirty="0" smtClean="0">
                <a:solidFill>
                  <a:srgbClr val="C00000"/>
                </a:solidFill>
                <a:latin typeface="+mn-lt"/>
                <a:cs typeface="Arial"/>
              </a:rPr>
              <a:t>c-C.</a:t>
            </a:r>
          </a:p>
          <a:p>
            <a:pPr marL="342900" indent="-342900">
              <a:spcBef>
                <a:spcPts val="26"/>
              </a:spcBef>
              <a:buClr>
                <a:srgbClr val="231F20"/>
              </a:buClr>
              <a:buAutoNum type="arabicPeriod"/>
            </a:pPr>
            <a:endParaRPr lang="en-US" sz="1600" dirty="0">
              <a:latin typeface="+mn-lt"/>
              <a:cs typeface="Arial"/>
            </a:endParaRPr>
          </a:p>
          <a:p>
            <a:pPr>
              <a:spcBef>
                <a:spcPts val="26"/>
              </a:spcBef>
              <a:buClr>
                <a:srgbClr val="231F20"/>
              </a:buClr>
            </a:pPr>
            <a:r>
              <a:rPr lang="en-US" sz="1600" dirty="0" smtClean="0">
                <a:latin typeface="+mn-lt"/>
                <a:cs typeface="Arial"/>
              </a:rPr>
              <a:t>The result if we run algorithm based on Woman’s preferences is</a:t>
            </a:r>
          </a:p>
          <a:p>
            <a:pPr>
              <a:spcBef>
                <a:spcPts val="26"/>
              </a:spcBef>
              <a:buClr>
                <a:srgbClr val="231F20"/>
              </a:buClr>
            </a:pPr>
            <a:r>
              <a:rPr lang="en-US" sz="1600" dirty="0" smtClean="0">
                <a:latin typeface="+mn-lt"/>
                <a:cs typeface="Arial"/>
              </a:rPr>
              <a:t>The Woman-Optimal solution    </a:t>
            </a:r>
            <a:r>
              <a:rPr lang="en-US" sz="1600" dirty="0" smtClean="0">
                <a:solidFill>
                  <a:srgbClr val="7030A0"/>
                </a:solidFill>
                <a:latin typeface="+mn-lt"/>
                <a:cs typeface="Arial"/>
              </a:rPr>
              <a:t>a-B, b-A, c-C, d-D.</a:t>
            </a:r>
          </a:p>
          <a:p>
            <a:pPr>
              <a:spcBef>
                <a:spcPts val="26"/>
              </a:spcBef>
              <a:buClr>
                <a:srgbClr val="231F20"/>
              </a:buClr>
            </a:pPr>
            <a:endParaRPr lang="en-US" sz="1400" dirty="0">
              <a:solidFill>
                <a:srgbClr val="C00000"/>
              </a:solidFill>
              <a:latin typeface="+mn-lt"/>
              <a:cs typeface="Arial"/>
            </a:endParaRPr>
          </a:p>
          <a:p>
            <a:pPr>
              <a:spcBef>
                <a:spcPts val="26"/>
              </a:spcBef>
              <a:buClr>
                <a:srgbClr val="231F20"/>
              </a:buClr>
            </a:pPr>
            <a:r>
              <a:rPr lang="en-US" sz="1400" dirty="0" smtClean="0">
                <a:solidFill>
                  <a:srgbClr val="C00000"/>
                </a:solidFill>
                <a:latin typeface="+mn-lt"/>
                <a:cs typeface="Arial"/>
              </a:rPr>
              <a:t>Note:  this solution is  different from the man-optimal solution</a:t>
            </a:r>
            <a:br>
              <a:rPr lang="en-US" sz="1400" dirty="0" smtClean="0">
                <a:solidFill>
                  <a:srgbClr val="C00000"/>
                </a:solidFill>
                <a:latin typeface="+mn-lt"/>
                <a:cs typeface="Arial"/>
              </a:rPr>
            </a:br>
            <a:endParaRPr lang="en-US" sz="1400" dirty="0" smtClean="0">
              <a:solidFill>
                <a:srgbClr val="C00000"/>
              </a:solidFill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171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17460</TotalTime>
  <Words>292</Words>
  <Application>Microsoft Office PowerPoint</Application>
  <PresentationFormat>On-screen Show (4:3)</PresentationFormat>
  <Paragraphs>184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Comic Sans MS</vt:lpstr>
      <vt:lpstr>Monotype Sorts</vt:lpstr>
      <vt:lpstr>Wingdings</vt:lpstr>
      <vt:lpstr>Theme1</vt:lpstr>
      <vt:lpstr>A Stable Marriage Example</vt:lpstr>
      <vt:lpstr>Preference Lists</vt:lpstr>
      <vt:lpstr>Preference Lists</vt:lpstr>
      <vt:lpstr>Preference Lists</vt:lpstr>
    </vt:vector>
  </TitlesOfParts>
  <Company>Dell Computer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Mordecai J. Golin</cp:lastModifiedBy>
  <cp:revision>1031</cp:revision>
  <cp:lastPrinted>2016-11-25T05:26:35Z</cp:lastPrinted>
  <dcterms:created xsi:type="dcterms:W3CDTF">1999-12-31T01:41:01Z</dcterms:created>
  <dcterms:modified xsi:type="dcterms:W3CDTF">2016-11-26T03:22:53Z</dcterms:modified>
</cp:coreProperties>
</file>