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1"/>
    <p:restoredTop sz="94648"/>
  </p:normalViewPr>
  <p:slideViewPr>
    <p:cSldViewPr snapToGrid="0">
      <p:cViewPr varScale="1">
        <p:scale>
          <a:sx n="94" d="100"/>
          <a:sy n="94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A69F6-621E-4DD8-8510-399B96D39F3F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F8FA4-903A-4C7C-A20C-88A94EA1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44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64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7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651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4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653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0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8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1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2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8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B05B-7F37-459E-9332-0ECEF5EA3CD2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9FA5-3606-4AD2-8756-187552CB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Taxi Scheduling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of 18/04/2019</a:t>
            </a:r>
          </a:p>
        </p:txBody>
      </p:sp>
    </p:spTree>
    <p:extLst>
      <p:ext uri="{BB962C8B-B14F-4D97-AF65-F5344CB8AC3E}">
        <p14:creationId xmlns:p14="http://schemas.microsoft.com/office/powerpoint/2010/main" val="30902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51764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7310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73100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7310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5406660" y="789493"/>
            <a:ext cx="1943100" cy="91757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5446348" y="1802317"/>
            <a:ext cx="18637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5406660" y="1897567"/>
            <a:ext cx="1943100" cy="10287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7445010" y="1937255"/>
            <a:ext cx="0" cy="9493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7579948" y="1802317"/>
            <a:ext cx="2055813" cy="11239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7579948" y="3021517"/>
            <a:ext cx="20161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7445010" y="829179"/>
            <a:ext cx="0" cy="83820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9596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9596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116915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9865948" y="694243"/>
            <a:ext cx="1865313" cy="10128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9826260" y="1937255"/>
            <a:ext cx="2000250" cy="989013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7540260" y="694243"/>
            <a:ext cx="2055812" cy="10128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5400310" y="398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5670185" y="533906"/>
            <a:ext cx="1679410" cy="6492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7540426" y="598827"/>
            <a:ext cx="2095169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9675449" y="155228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9731011" y="1822161"/>
            <a:ext cx="79376" cy="106441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94554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28" name="Oval 3"/>
          <p:cNvSpPr>
            <a:spLocks noChangeAspect="1" noChangeArrowheads="1"/>
          </p:cNvSpPr>
          <p:nvPr/>
        </p:nvSpPr>
        <p:spPr bwMode="auto">
          <a:xfrm>
            <a:off x="945540" y="15718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953844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34" name="Oval 5"/>
          <p:cNvSpPr>
            <a:spLocks noChangeAspect="1" noChangeArrowheads="1"/>
          </p:cNvSpPr>
          <p:nvPr/>
        </p:nvSpPr>
        <p:spPr bwMode="auto">
          <a:xfrm>
            <a:off x="953844" y="2819111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37" name="Oval 6"/>
          <p:cNvSpPr>
            <a:spLocks noChangeAspect="1" noChangeArrowheads="1"/>
          </p:cNvSpPr>
          <p:nvPr/>
        </p:nvSpPr>
        <p:spPr bwMode="auto">
          <a:xfrm>
            <a:off x="943964" y="333179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38" name="Oval 15"/>
          <p:cNvSpPr>
            <a:spLocks noChangeAspect="1" noChangeArrowheads="1"/>
          </p:cNvSpPr>
          <p:nvPr/>
        </p:nvSpPr>
        <p:spPr bwMode="auto">
          <a:xfrm>
            <a:off x="943964" y="379163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5</a:t>
            </a:r>
          </a:p>
        </p:txBody>
      </p:sp>
      <p:sp>
        <p:nvSpPr>
          <p:cNvPr id="39" name="Oval 3"/>
          <p:cNvSpPr>
            <a:spLocks noChangeAspect="1" noChangeArrowheads="1"/>
          </p:cNvSpPr>
          <p:nvPr/>
        </p:nvSpPr>
        <p:spPr bwMode="auto">
          <a:xfrm>
            <a:off x="95384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40" name="Oval 17"/>
          <p:cNvSpPr>
            <a:spLocks noChangeAspect="1" noChangeArrowheads="1"/>
          </p:cNvSpPr>
          <p:nvPr/>
        </p:nvSpPr>
        <p:spPr bwMode="auto">
          <a:xfrm>
            <a:off x="95384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41" name="Oval 20"/>
          <p:cNvSpPr>
            <a:spLocks noChangeAspect="1" noChangeArrowheads="1"/>
          </p:cNvSpPr>
          <p:nvPr/>
        </p:nvSpPr>
        <p:spPr bwMode="auto">
          <a:xfrm>
            <a:off x="94553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69215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45" name="Oval 3"/>
          <p:cNvSpPr>
            <a:spLocks noChangeAspect="1" noChangeArrowheads="1"/>
          </p:cNvSpPr>
          <p:nvPr/>
        </p:nvSpPr>
        <p:spPr bwMode="auto">
          <a:xfrm>
            <a:off x="2692150" y="15718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46" name="Oval 4"/>
          <p:cNvSpPr>
            <a:spLocks noChangeAspect="1" noChangeArrowheads="1"/>
          </p:cNvSpPr>
          <p:nvPr/>
        </p:nvSpPr>
        <p:spPr bwMode="auto">
          <a:xfrm>
            <a:off x="2700454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47" name="Oval 5"/>
          <p:cNvSpPr>
            <a:spLocks noChangeAspect="1" noChangeArrowheads="1"/>
          </p:cNvSpPr>
          <p:nvPr/>
        </p:nvSpPr>
        <p:spPr bwMode="auto">
          <a:xfrm>
            <a:off x="2700454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48" name="Oval 6"/>
          <p:cNvSpPr>
            <a:spLocks noChangeAspect="1" noChangeArrowheads="1"/>
          </p:cNvSpPr>
          <p:nvPr/>
        </p:nvSpPr>
        <p:spPr bwMode="auto">
          <a:xfrm>
            <a:off x="2731669" y="337135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49" name="Oval 15"/>
          <p:cNvSpPr>
            <a:spLocks noChangeAspect="1" noChangeArrowheads="1"/>
          </p:cNvSpPr>
          <p:nvPr/>
        </p:nvSpPr>
        <p:spPr bwMode="auto">
          <a:xfrm>
            <a:off x="2708758" y="383254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0" name="Oval 3"/>
          <p:cNvSpPr>
            <a:spLocks noChangeAspect="1" noChangeArrowheads="1"/>
          </p:cNvSpPr>
          <p:nvPr/>
        </p:nvSpPr>
        <p:spPr bwMode="auto">
          <a:xfrm>
            <a:off x="270045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51" name="Oval 17"/>
          <p:cNvSpPr>
            <a:spLocks noChangeAspect="1" noChangeArrowheads="1"/>
          </p:cNvSpPr>
          <p:nvPr/>
        </p:nvSpPr>
        <p:spPr bwMode="auto">
          <a:xfrm>
            <a:off x="270045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2" name="Oval 20"/>
          <p:cNvSpPr>
            <a:spLocks noChangeAspect="1" noChangeArrowheads="1"/>
          </p:cNvSpPr>
          <p:nvPr/>
        </p:nvSpPr>
        <p:spPr bwMode="auto">
          <a:xfrm>
            <a:off x="269214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3" name="AutoShape 7"/>
          <p:cNvCxnSpPr>
            <a:cxnSpLocks noChangeShapeType="1"/>
            <a:stCxn id="38" idx="6"/>
            <a:endCxn id="52" idx="2"/>
          </p:cNvCxnSpPr>
          <p:nvPr/>
        </p:nvCxnSpPr>
        <p:spPr bwMode="auto">
          <a:xfrm>
            <a:off x="1213839" y="3926576"/>
            <a:ext cx="1478307" cy="220375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7"/>
          <p:cNvCxnSpPr>
            <a:cxnSpLocks noChangeShapeType="1"/>
            <a:stCxn id="27" idx="6"/>
            <a:endCxn id="46" idx="2"/>
          </p:cNvCxnSpPr>
          <p:nvPr/>
        </p:nvCxnSpPr>
        <p:spPr bwMode="auto">
          <a:xfrm>
            <a:off x="1215416" y="1088727"/>
            <a:ext cx="1485038" cy="123615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7"/>
          <p:cNvCxnSpPr>
            <a:cxnSpLocks noChangeShapeType="1"/>
            <a:stCxn id="28" idx="6"/>
            <a:endCxn id="46" idx="2"/>
          </p:cNvCxnSpPr>
          <p:nvPr/>
        </p:nvCxnSpPr>
        <p:spPr bwMode="auto">
          <a:xfrm>
            <a:off x="1215415" y="1706806"/>
            <a:ext cx="1485039" cy="61807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7"/>
          <p:cNvCxnSpPr>
            <a:cxnSpLocks noChangeShapeType="1"/>
            <a:stCxn id="28" idx="6"/>
            <a:endCxn id="47" idx="2"/>
          </p:cNvCxnSpPr>
          <p:nvPr/>
        </p:nvCxnSpPr>
        <p:spPr bwMode="auto">
          <a:xfrm>
            <a:off x="1215415" y="1706806"/>
            <a:ext cx="1485039" cy="13147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AutoShape 7"/>
          <p:cNvCxnSpPr>
            <a:cxnSpLocks noChangeShapeType="1"/>
            <a:stCxn id="28" idx="6"/>
            <a:endCxn id="48" idx="2"/>
          </p:cNvCxnSpPr>
          <p:nvPr/>
        </p:nvCxnSpPr>
        <p:spPr bwMode="auto">
          <a:xfrm>
            <a:off x="1215415" y="1706806"/>
            <a:ext cx="1516254" cy="17994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7"/>
          <p:cNvCxnSpPr>
            <a:cxnSpLocks noChangeShapeType="1"/>
            <a:stCxn id="30" idx="6"/>
            <a:endCxn id="47" idx="2"/>
          </p:cNvCxnSpPr>
          <p:nvPr/>
        </p:nvCxnSpPr>
        <p:spPr bwMode="auto">
          <a:xfrm>
            <a:off x="1223719" y="2324885"/>
            <a:ext cx="1476735" cy="6966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7"/>
          <p:cNvCxnSpPr>
            <a:cxnSpLocks noChangeShapeType="1"/>
            <a:stCxn id="30" idx="6"/>
            <a:endCxn id="49" idx="2"/>
          </p:cNvCxnSpPr>
          <p:nvPr/>
        </p:nvCxnSpPr>
        <p:spPr bwMode="auto">
          <a:xfrm>
            <a:off x="1223719" y="2324885"/>
            <a:ext cx="1485039" cy="16426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AutoShape 7"/>
          <p:cNvCxnSpPr>
            <a:cxnSpLocks noChangeShapeType="1"/>
            <a:stCxn id="34" idx="6"/>
            <a:endCxn id="48" idx="2"/>
          </p:cNvCxnSpPr>
          <p:nvPr/>
        </p:nvCxnSpPr>
        <p:spPr bwMode="auto">
          <a:xfrm>
            <a:off x="1223719" y="2954049"/>
            <a:ext cx="1507950" cy="5522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7"/>
          <p:cNvCxnSpPr>
            <a:cxnSpLocks noChangeShapeType="1"/>
            <a:stCxn id="34" idx="6"/>
            <a:endCxn id="51" idx="2"/>
          </p:cNvCxnSpPr>
          <p:nvPr/>
        </p:nvCxnSpPr>
        <p:spPr bwMode="auto">
          <a:xfrm>
            <a:off x="1223719" y="2954049"/>
            <a:ext cx="1476735" cy="253764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7"/>
          <p:cNvCxnSpPr>
            <a:cxnSpLocks noChangeShapeType="1"/>
            <a:stCxn id="34" idx="6"/>
            <a:endCxn id="49" idx="2"/>
          </p:cNvCxnSpPr>
          <p:nvPr/>
        </p:nvCxnSpPr>
        <p:spPr bwMode="auto">
          <a:xfrm>
            <a:off x="1223719" y="2954049"/>
            <a:ext cx="1485039" cy="10134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7"/>
          <p:cNvCxnSpPr>
            <a:cxnSpLocks noChangeShapeType="1"/>
            <a:stCxn id="40" idx="7"/>
            <a:endCxn id="50" idx="2"/>
          </p:cNvCxnSpPr>
          <p:nvPr/>
        </p:nvCxnSpPr>
        <p:spPr bwMode="auto">
          <a:xfrm flipV="1">
            <a:off x="1184197" y="4875232"/>
            <a:ext cx="1516257" cy="52104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AutoShape 7"/>
          <p:cNvCxnSpPr>
            <a:cxnSpLocks noChangeShapeType="1"/>
            <a:stCxn id="40" idx="6"/>
            <a:endCxn id="52" idx="2"/>
          </p:cNvCxnSpPr>
          <p:nvPr/>
        </p:nvCxnSpPr>
        <p:spPr bwMode="auto">
          <a:xfrm>
            <a:off x="1223719" y="5491697"/>
            <a:ext cx="1468427" cy="6386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7"/>
          <p:cNvCxnSpPr>
            <a:cxnSpLocks noChangeShapeType="1"/>
            <a:stCxn id="37" idx="6"/>
            <a:endCxn id="51" idx="2"/>
          </p:cNvCxnSpPr>
          <p:nvPr/>
        </p:nvCxnSpPr>
        <p:spPr bwMode="auto">
          <a:xfrm>
            <a:off x="1213839" y="3466734"/>
            <a:ext cx="1486615" cy="20249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6" name="Oval 5"/>
          <p:cNvSpPr>
            <a:spLocks noChangeAspect="1" noChangeArrowheads="1"/>
          </p:cNvSpPr>
          <p:nvPr/>
        </p:nvSpPr>
        <p:spPr bwMode="auto">
          <a:xfrm>
            <a:off x="7770613" y="209867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58" name="AutoShape 12"/>
          <p:cNvCxnSpPr>
            <a:cxnSpLocks noChangeShapeType="1"/>
            <a:stCxn id="582662" idx="7"/>
          </p:cNvCxnSpPr>
          <p:nvPr/>
        </p:nvCxnSpPr>
        <p:spPr bwMode="auto">
          <a:xfrm flipV="1">
            <a:off x="7540426" y="2329031"/>
            <a:ext cx="269709" cy="597071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7"/>
          <p:cNvCxnSpPr>
            <a:cxnSpLocks noChangeShapeType="1"/>
            <a:stCxn id="37" idx="6"/>
            <a:endCxn id="65" idx="2"/>
          </p:cNvCxnSpPr>
          <p:nvPr/>
        </p:nvCxnSpPr>
        <p:spPr bwMode="auto">
          <a:xfrm>
            <a:off x="1213839" y="3466734"/>
            <a:ext cx="1494919" cy="93789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Oval 15"/>
          <p:cNvSpPr>
            <a:spLocks noChangeAspect="1" noChangeArrowheads="1"/>
          </p:cNvSpPr>
          <p:nvPr/>
        </p:nvSpPr>
        <p:spPr bwMode="auto">
          <a:xfrm>
            <a:off x="2708758" y="42696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sp>
        <p:nvSpPr>
          <p:cNvPr id="67" name="Oval 15"/>
          <p:cNvSpPr>
            <a:spLocks noChangeAspect="1" noChangeArrowheads="1"/>
          </p:cNvSpPr>
          <p:nvPr/>
        </p:nvSpPr>
        <p:spPr bwMode="auto">
          <a:xfrm>
            <a:off x="953844" y="428151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2326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51764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7310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73100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7310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5406660" y="789493"/>
            <a:ext cx="1943100" cy="91757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5446348" y="1802317"/>
            <a:ext cx="18637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5406660" y="1897567"/>
            <a:ext cx="1943100" cy="10287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7445010" y="1937255"/>
            <a:ext cx="0" cy="9493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7579948" y="1802317"/>
            <a:ext cx="2055813" cy="11239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7579948" y="3021517"/>
            <a:ext cx="20161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7445010" y="829179"/>
            <a:ext cx="0" cy="83820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9596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9596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116915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9865948" y="694243"/>
            <a:ext cx="1865313" cy="10128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9826260" y="1937255"/>
            <a:ext cx="2000250" cy="989013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7540260" y="694243"/>
            <a:ext cx="2055812" cy="10128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5400310" y="398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5670185" y="533906"/>
            <a:ext cx="1679410" cy="6492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7540426" y="598827"/>
            <a:ext cx="2095169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9675449" y="155228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9731011" y="1822161"/>
            <a:ext cx="79376" cy="106441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94554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28" name="Oval 3"/>
          <p:cNvSpPr>
            <a:spLocks noChangeAspect="1" noChangeArrowheads="1"/>
          </p:cNvSpPr>
          <p:nvPr/>
        </p:nvSpPr>
        <p:spPr bwMode="auto">
          <a:xfrm>
            <a:off x="945540" y="15718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953844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34" name="Oval 5"/>
          <p:cNvSpPr>
            <a:spLocks noChangeAspect="1" noChangeArrowheads="1"/>
          </p:cNvSpPr>
          <p:nvPr/>
        </p:nvSpPr>
        <p:spPr bwMode="auto">
          <a:xfrm>
            <a:off x="953844" y="281166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37" name="Oval 6"/>
          <p:cNvSpPr>
            <a:spLocks noChangeAspect="1" noChangeArrowheads="1"/>
          </p:cNvSpPr>
          <p:nvPr/>
        </p:nvSpPr>
        <p:spPr bwMode="auto">
          <a:xfrm>
            <a:off x="945537" y="34261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38" name="Oval 15"/>
          <p:cNvSpPr>
            <a:spLocks noChangeAspect="1" noChangeArrowheads="1"/>
          </p:cNvSpPr>
          <p:nvPr/>
        </p:nvSpPr>
        <p:spPr bwMode="auto">
          <a:xfrm>
            <a:off x="970455" y="3880792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39" name="Oval 3"/>
          <p:cNvSpPr>
            <a:spLocks noChangeAspect="1" noChangeArrowheads="1"/>
          </p:cNvSpPr>
          <p:nvPr/>
        </p:nvSpPr>
        <p:spPr bwMode="auto">
          <a:xfrm>
            <a:off x="95384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40" name="Oval 17"/>
          <p:cNvSpPr>
            <a:spLocks noChangeAspect="1" noChangeArrowheads="1"/>
          </p:cNvSpPr>
          <p:nvPr/>
        </p:nvSpPr>
        <p:spPr bwMode="auto">
          <a:xfrm>
            <a:off x="95384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41" name="Oval 20"/>
          <p:cNvSpPr>
            <a:spLocks noChangeAspect="1" noChangeArrowheads="1"/>
          </p:cNvSpPr>
          <p:nvPr/>
        </p:nvSpPr>
        <p:spPr bwMode="auto">
          <a:xfrm>
            <a:off x="94553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69215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45" name="Oval 3"/>
          <p:cNvSpPr>
            <a:spLocks noChangeAspect="1" noChangeArrowheads="1"/>
          </p:cNvSpPr>
          <p:nvPr/>
        </p:nvSpPr>
        <p:spPr bwMode="auto">
          <a:xfrm>
            <a:off x="2692150" y="15718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46" name="Oval 4"/>
          <p:cNvSpPr>
            <a:spLocks noChangeAspect="1" noChangeArrowheads="1"/>
          </p:cNvSpPr>
          <p:nvPr/>
        </p:nvSpPr>
        <p:spPr bwMode="auto">
          <a:xfrm>
            <a:off x="2700454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47" name="Oval 5"/>
          <p:cNvSpPr>
            <a:spLocks noChangeAspect="1" noChangeArrowheads="1"/>
          </p:cNvSpPr>
          <p:nvPr/>
        </p:nvSpPr>
        <p:spPr bwMode="auto">
          <a:xfrm>
            <a:off x="2700454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48" name="Oval 6"/>
          <p:cNvSpPr>
            <a:spLocks noChangeAspect="1" noChangeArrowheads="1"/>
          </p:cNvSpPr>
          <p:nvPr/>
        </p:nvSpPr>
        <p:spPr bwMode="auto">
          <a:xfrm>
            <a:off x="2692147" y="34261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49" name="Oval 15"/>
          <p:cNvSpPr>
            <a:spLocks noChangeAspect="1" noChangeArrowheads="1"/>
          </p:cNvSpPr>
          <p:nvPr/>
        </p:nvSpPr>
        <p:spPr bwMode="auto">
          <a:xfrm>
            <a:off x="2700454" y="388079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0" name="Oval 3"/>
          <p:cNvSpPr>
            <a:spLocks noChangeAspect="1" noChangeArrowheads="1"/>
          </p:cNvSpPr>
          <p:nvPr/>
        </p:nvSpPr>
        <p:spPr bwMode="auto">
          <a:xfrm>
            <a:off x="270045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51" name="Oval 17"/>
          <p:cNvSpPr>
            <a:spLocks noChangeAspect="1" noChangeArrowheads="1"/>
          </p:cNvSpPr>
          <p:nvPr/>
        </p:nvSpPr>
        <p:spPr bwMode="auto">
          <a:xfrm>
            <a:off x="270045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2" name="Oval 20"/>
          <p:cNvSpPr>
            <a:spLocks noChangeAspect="1" noChangeArrowheads="1"/>
          </p:cNvSpPr>
          <p:nvPr/>
        </p:nvSpPr>
        <p:spPr bwMode="auto">
          <a:xfrm>
            <a:off x="269214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3" name="AutoShape 7"/>
          <p:cNvCxnSpPr>
            <a:cxnSpLocks noChangeShapeType="1"/>
            <a:stCxn id="38" idx="6"/>
            <a:endCxn id="52" idx="2"/>
          </p:cNvCxnSpPr>
          <p:nvPr/>
        </p:nvCxnSpPr>
        <p:spPr bwMode="auto">
          <a:xfrm>
            <a:off x="1240330" y="4015730"/>
            <a:ext cx="1451816" cy="2114603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7"/>
          <p:cNvCxnSpPr>
            <a:cxnSpLocks noChangeShapeType="1"/>
            <a:stCxn id="27" idx="6"/>
            <a:endCxn id="46" idx="2"/>
          </p:cNvCxnSpPr>
          <p:nvPr/>
        </p:nvCxnSpPr>
        <p:spPr bwMode="auto">
          <a:xfrm>
            <a:off x="1215416" y="1088727"/>
            <a:ext cx="1485038" cy="1236158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7"/>
          <p:cNvCxnSpPr>
            <a:cxnSpLocks noChangeShapeType="1"/>
            <a:stCxn id="28" idx="6"/>
            <a:endCxn id="46" idx="2"/>
          </p:cNvCxnSpPr>
          <p:nvPr/>
        </p:nvCxnSpPr>
        <p:spPr bwMode="auto">
          <a:xfrm>
            <a:off x="1215415" y="1706806"/>
            <a:ext cx="1485039" cy="61807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7"/>
          <p:cNvCxnSpPr>
            <a:cxnSpLocks noChangeShapeType="1"/>
            <a:stCxn id="28" idx="6"/>
            <a:endCxn id="47" idx="2"/>
          </p:cNvCxnSpPr>
          <p:nvPr/>
        </p:nvCxnSpPr>
        <p:spPr bwMode="auto">
          <a:xfrm>
            <a:off x="1215415" y="1706806"/>
            <a:ext cx="1485039" cy="13147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AutoShape 7"/>
          <p:cNvCxnSpPr>
            <a:cxnSpLocks noChangeShapeType="1"/>
            <a:stCxn id="28" idx="6"/>
            <a:endCxn id="48" idx="2"/>
          </p:cNvCxnSpPr>
          <p:nvPr/>
        </p:nvCxnSpPr>
        <p:spPr bwMode="auto">
          <a:xfrm>
            <a:off x="1215415" y="1706806"/>
            <a:ext cx="1476732" cy="1854237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7"/>
          <p:cNvCxnSpPr>
            <a:cxnSpLocks noChangeShapeType="1"/>
            <a:stCxn id="30" idx="6"/>
            <a:endCxn id="47" idx="2"/>
          </p:cNvCxnSpPr>
          <p:nvPr/>
        </p:nvCxnSpPr>
        <p:spPr bwMode="auto">
          <a:xfrm>
            <a:off x="1223719" y="2324885"/>
            <a:ext cx="1476735" cy="6966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7"/>
          <p:cNvCxnSpPr>
            <a:cxnSpLocks noChangeShapeType="1"/>
            <a:stCxn id="30" idx="6"/>
            <a:endCxn id="49" idx="2"/>
          </p:cNvCxnSpPr>
          <p:nvPr/>
        </p:nvCxnSpPr>
        <p:spPr bwMode="auto">
          <a:xfrm>
            <a:off x="1223719" y="2324885"/>
            <a:ext cx="1476735" cy="1690846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AutoShape 7"/>
          <p:cNvCxnSpPr>
            <a:cxnSpLocks noChangeShapeType="1"/>
            <a:stCxn id="34" idx="6"/>
            <a:endCxn id="48" idx="2"/>
          </p:cNvCxnSpPr>
          <p:nvPr/>
        </p:nvCxnSpPr>
        <p:spPr bwMode="auto">
          <a:xfrm>
            <a:off x="1223719" y="2946607"/>
            <a:ext cx="1468428" cy="6144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7"/>
          <p:cNvCxnSpPr>
            <a:cxnSpLocks noChangeShapeType="1"/>
            <a:stCxn id="34" idx="6"/>
            <a:endCxn id="51" idx="2"/>
          </p:cNvCxnSpPr>
          <p:nvPr/>
        </p:nvCxnSpPr>
        <p:spPr bwMode="auto">
          <a:xfrm>
            <a:off x="1223719" y="2946607"/>
            <a:ext cx="1476735" cy="254509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7"/>
          <p:cNvCxnSpPr>
            <a:cxnSpLocks noChangeShapeType="1"/>
            <a:stCxn id="34" idx="6"/>
            <a:endCxn id="49" idx="2"/>
          </p:cNvCxnSpPr>
          <p:nvPr/>
        </p:nvCxnSpPr>
        <p:spPr bwMode="auto">
          <a:xfrm>
            <a:off x="1223719" y="2946607"/>
            <a:ext cx="1476735" cy="106912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7"/>
          <p:cNvCxnSpPr>
            <a:cxnSpLocks noChangeShapeType="1"/>
            <a:stCxn id="40" idx="7"/>
            <a:endCxn id="50" idx="2"/>
          </p:cNvCxnSpPr>
          <p:nvPr/>
        </p:nvCxnSpPr>
        <p:spPr bwMode="auto">
          <a:xfrm flipV="1">
            <a:off x="1184197" y="4875232"/>
            <a:ext cx="1516257" cy="521049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AutoShape 7"/>
          <p:cNvCxnSpPr>
            <a:cxnSpLocks noChangeShapeType="1"/>
            <a:stCxn id="40" idx="6"/>
            <a:endCxn id="52" idx="2"/>
          </p:cNvCxnSpPr>
          <p:nvPr/>
        </p:nvCxnSpPr>
        <p:spPr bwMode="auto">
          <a:xfrm>
            <a:off x="1223719" y="5491697"/>
            <a:ext cx="1468427" cy="6386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7"/>
          <p:cNvCxnSpPr>
            <a:cxnSpLocks noChangeShapeType="1"/>
            <a:stCxn id="37" idx="6"/>
            <a:endCxn id="51" idx="2"/>
          </p:cNvCxnSpPr>
          <p:nvPr/>
        </p:nvCxnSpPr>
        <p:spPr bwMode="auto">
          <a:xfrm>
            <a:off x="1215412" y="3561043"/>
            <a:ext cx="1485042" cy="19306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618892" y="3695980"/>
            <a:ext cx="707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colored edges to the left are a maximal matching of the graph</a:t>
            </a:r>
          </a:p>
          <a:p>
            <a:endParaRPr lang="en-US" dirty="0"/>
          </a:p>
        </p:txBody>
      </p:sp>
      <p:sp>
        <p:nvSpPr>
          <p:cNvPr id="56" name="Oval 5"/>
          <p:cNvSpPr>
            <a:spLocks noChangeAspect="1" noChangeArrowheads="1"/>
          </p:cNvSpPr>
          <p:nvPr/>
        </p:nvSpPr>
        <p:spPr bwMode="auto">
          <a:xfrm>
            <a:off x="7770613" y="209867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58" name="AutoShape 12"/>
          <p:cNvCxnSpPr>
            <a:cxnSpLocks noChangeShapeType="1"/>
          </p:cNvCxnSpPr>
          <p:nvPr/>
        </p:nvCxnSpPr>
        <p:spPr bwMode="auto">
          <a:xfrm flipV="1">
            <a:off x="7540426" y="2329031"/>
            <a:ext cx="269709" cy="597071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" name="Oval 15"/>
          <p:cNvSpPr>
            <a:spLocks noChangeAspect="1" noChangeArrowheads="1"/>
          </p:cNvSpPr>
          <p:nvPr/>
        </p:nvSpPr>
        <p:spPr bwMode="auto">
          <a:xfrm>
            <a:off x="2708758" y="42696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62" name="AutoShape 7"/>
          <p:cNvCxnSpPr>
            <a:cxnSpLocks noChangeShapeType="1"/>
          </p:cNvCxnSpPr>
          <p:nvPr/>
        </p:nvCxnSpPr>
        <p:spPr bwMode="auto">
          <a:xfrm>
            <a:off x="1215412" y="3561043"/>
            <a:ext cx="1493346" cy="843589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Oval 15"/>
          <p:cNvSpPr>
            <a:spLocks noChangeAspect="1" noChangeArrowheads="1"/>
          </p:cNvSpPr>
          <p:nvPr/>
        </p:nvSpPr>
        <p:spPr bwMode="auto">
          <a:xfrm>
            <a:off x="953843" y="426969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450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51764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7310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73100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7310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5406660" y="789493"/>
            <a:ext cx="1943100" cy="91757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5446348" y="1802317"/>
            <a:ext cx="18637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5406660" y="1897567"/>
            <a:ext cx="1943100" cy="10287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7445010" y="1937255"/>
            <a:ext cx="0" cy="9493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7579948" y="1802317"/>
            <a:ext cx="2055813" cy="11239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7579948" y="3021517"/>
            <a:ext cx="20161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7445010" y="829179"/>
            <a:ext cx="0" cy="83820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9596073" y="55930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9596073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11691573" y="16673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9865948" y="694243"/>
            <a:ext cx="1865313" cy="10128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9826260" y="1937255"/>
            <a:ext cx="2000250" cy="989013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7540260" y="694243"/>
            <a:ext cx="2055812" cy="10128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5400310" y="398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5670185" y="533906"/>
            <a:ext cx="1679410" cy="6492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7540426" y="598827"/>
            <a:ext cx="2095169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9675449" y="155228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9731011" y="1822161"/>
            <a:ext cx="79376" cy="106441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94554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28" name="Oval 3"/>
          <p:cNvSpPr>
            <a:spLocks noChangeAspect="1" noChangeArrowheads="1"/>
          </p:cNvSpPr>
          <p:nvPr/>
        </p:nvSpPr>
        <p:spPr bwMode="auto">
          <a:xfrm>
            <a:off x="945536" y="155232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945532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34" name="Oval 5"/>
          <p:cNvSpPr>
            <a:spLocks noChangeAspect="1" noChangeArrowheads="1"/>
          </p:cNvSpPr>
          <p:nvPr/>
        </p:nvSpPr>
        <p:spPr bwMode="auto">
          <a:xfrm>
            <a:off x="953844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37" name="Oval 6"/>
          <p:cNvSpPr>
            <a:spLocks noChangeAspect="1" noChangeArrowheads="1"/>
          </p:cNvSpPr>
          <p:nvPr/>
        </p:nvSpPr>
        <p:spPr bwMode="auto">
          <a:xfrm>
            <a:off x="945532" y="330743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38" name="Oval 15"/>
          <p:cNvSpPr>
            <a:spLocks noChangeAspect="1" noChangeArrowheads="1"/>
          </p:cNvSpPr>
          <p:nvPr/>
        </p:nvSpPr>
        <p:spPr bwMode="auto">
          <a:xfrm>
            <a:off x="953844" y="386152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39" name="Oval 3"/>
          <p:cNvSpPr>
            <a:spLocks noChangeAspect="1" noChangeArrowheads="1"/>
          </p:cNvSpPr>
          <p:nvPr/>
        </p:nvSpPr>
        <p:spPr bwMode="auto">
          <a:xfrm>
            <a:off x="95384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40" name="Oval 17"/>
          <p:cNvSpPr>
            <a:spLocks noChangeAspect="1" noChangeArrowheads="1"/>
          </p:cNvSpPr>
          <p:nvPr/>
        </p:nvSpPr>
        <p:spPr bwMode="auto">
          <a:xfrm>
            <a:off x="95384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41" name="Oval 20"/>
          <p:cNvSpPr>
            <a:spLocks noChangeAspect="1" noChangeArrowheads="1"/>
          </p:cNvSpPr>
          <p:nvPr/>
        </p:nvSpPr>
        <p:spPr bwMode="auto">
          <a:xfrm>
            <a:off x="94553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sp>
        <p:nvSpPr>
          <p:cNvPr id="42" name="Oval 4"/>
          <p:cNvSpPr>
            <a:spLocks noChangeAspect="1" noChangeArrowheads="1"/>
          </p:cNvSpPr>
          <p:nvPr/>
        </p:nvSpPr>
        <p:spPr bwMode="auto">
          <a:xfrm>
            <a:off x="2692151" y="9537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sp>
        <p:nvSpPr>
          <p:cNvPr id="45" name="Oval 3"/>
          <p:cNvSpPr>
            <a:spLocks noChangeAspect="1" noChangeArrowheads="1"/>
          </p:cNvSpPr>
          <p:nvPr/>
        </p:nvSpPr>
        <p:spPr bwMode="auto">
          <a:xfrm>
            <a:off x="2692150" y="15718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46" name="Oval 4"/>
          <p:cNvSpPr>
            <a:spLocks noChangeAspect="1" noChangeArrowheads="1"/>
          </p:cNvSpPr>
          <p:nvPr/>
        </p:nvSpPr>
        <p:spPr bwMode="auto">
          <a:xfrm>
            <a:off x="2700454" y="218994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47" name="Oval 5"/>
          <p:cNvSpPr>
            <a:spLocks noChangeAspect="1" noChangeArrowheads="1"/>
          </p:cNvSpPr>
          <p:nvPr/>
        </p:nvSpPr>
        <p:spPr bwMode="auto">
          <a:xfrm>
            <a:off x="2700454" y="2886580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3</a:t>
            </a:r>
          </a:p>
        </p:txBody>
      </p:sp>
      <p:sp>
        <p:nvSpPr>
          <p:cNvPr id="48" name="Oval 6"/>
          <p:cNvSpPr>
            <a:spLocks noChangeAspect="1" noChangeArrowheads="1"/>
          </p:cNvSpPr>
          <p:nvPr/>
        </p:nvSpPr>
        <p:spPr bwMode="auto">
          <a:xfrm>
            <a:off x="2692146" y="335883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49" name="Oval 15"/>
          <p:cNvSpPr>
            <a:spLocks noChangeAspect="1" noChangeArrowheads="1"/>
          </p:cNvSpPr>
          <p:nvPr/>
        </p:nvSpPr>
        <p:spPr bwMode="auto">
          <a:xfrm>
            <a:off x="2700454" y="386322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0" name="Oval 3"/>
          <p:cNvSpPr>
            <a:spLocks noChangeAspect="1" noChangeArrowheads="1"/>
          </p:cNvSpPr>
          <p:nvPr/>
        </p:nvSpPr>
        <p:spPr bwMode="auto">
          <a:xfrm>
            <a:off x="2700454" y="47402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sp>
        <p:nvSpPr>
          <p:cNvPr id="51" name="Oval 17"/>
          <p:cNvSpPr>
            <a:spLocks noChangeAspect="1" noChangeArrowheads="1"/>
          </p:cNvSpPr>
          <p:nvPr/>
        </p:nvSpPr>
        <p:spPr bwMode="auto">
          <a:xfrm>
            <a:off x="2700454" y="535675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2" name="Oval 20"/>
          <p:cNvSpPr>
            <a:spLocks noChangeAspect="1" noChangeArrowheads="1"/>
          </p:cNvSpPr>
          <p:nvPr/>
        </p:nvSpPr>
        <p:spPr bwMode="auto">
          <a:xfrm>
            <a:off x="2692146" y="5995395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3" name="AutoShape 7"/>
          <p:cNvCxnSpPr>
            <a:cxnSpLocks noChangeShapeType="1"/>
            <a:stCxn id="38" idx="6"/>
            <a:endCxn id="52" idx="2"/>
          </p:cNvCxnSpPr>
          <p:nvPr/>
        </p:nvCxnSpPr>
        <p:spPr bwMode="auto">
          <a:xfrm>
            <a:off x="1223719" y="3996462"/>
            <a:ext cx="1468427" cy="213387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7"/>
          <p:cNvCxnSpPr>
            <a:cxnSpLocks noChangeShapeType="1"/>
            <a:stCxn id="27" idx="6"/>
            <a:endCxn id="46" idx="2"/>
          </p:cNvCxnSpPr>
          <p:nvPr/>
        </p:nvCxnSpPr>
        <p:spPr bwMode="auto">
          <a:xfrm>
            <a:off x="1215416" y="1088727"/>
            <a:ext cx="1485038" cy="1236158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7"/>
          <p:cNvCxnSpPr>
            <a:cxnSpLocks noChangeShapeType="1"/>
            <a:stCxn id="28" idx="6"/>
            <a:endCxn id="46" idx="2"/>
          </p:cNvCxnSpPr>
          <p:nvPr/>
        </p:nvCxnSpPr>
        <p:spPr bwMode="auto">
          <a:xfrm>
            <a:off x="1215411" y="1687261"/>
            <a:ext cx="1485043" cy="63762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7"/>
          <p:cNvCxnSpPr>
            <a:cxnSpLocks noChangeShapeType="1"/>
            <a:stCxn id="28" idx="6"/>
            <a:endCxn id="47" idx="2"/>
          </p:cNvCxnSpPr>
          <p:nvPr/>
        </p:nvCxnSpPr>
        <p:spPr bwMode="auto">
          <a:xfrm>
            <a:off x="1215411" y="1687261"/>
            <a:ext cx="1485043" cy="133425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AutoShape 7"/>
          <p:cNvCxnSpPr>
            <a:cxnSpLocks noChangeShapeType="1"/>
            <a:stCxn id="28" idx="6"/>
            <a:endCxn id="48" idx="2"/>
          </p:cNvCxnSpPr>
          <p:nvPr/>
        </p:nvCxnSpPr>
        <p:spPr bwMode="auto">
          <a:xfrm>
            <a:off x="1215411" y="1687261"/>
            <a:ext cx="1476735" cy="1806514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7"/>
          <p:cNvCxnSpPr>
            <a:cxnSpLocks noChangeShapeType="1"/>
            <a:stCxn id="30" idx="6"/>
            <a:endCxn id="47" idx="2"/>
          </p:cNvCxnSpPr>
          <p:nvPr/>
        </p:nvCxnSpPr>
        <p:spPr bwMode="auto">
          <a:xfrm>
            <a:off x="1215407" y="2324885"/>
            <a:ext cx="1485047" cy="6966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7"/>
          <p:cNvCxnSpPr>
            <a:cxnSpLocks noChangeShapeType="1"/>
            <a:stCxn id="30" idx="6"/>
            <a:endCxn id="49" idx="2"/>
          </p:cNvCxnSpPr>
          <p:nvPr/>
        </p:nvCxnSpPr>
        <p:spPr bwMode="auto">
          <a:xfrm>
            <a:off x="1215407" y="2324885"/>
            <a:ext cx="1485047" cy="1673278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" name="AutoShape 7"/>
          <p:cNvCxnSpPr>
            <a:cxnSpLocks noChangeShapeType="1"/>
            <a:stCxn id="34" idx="6"/>
            <a:endCxn id="48" idx="2"/>
          </p:cNvCxnSpPr>
          <p:nvPr/>
        </p:nvCxnSpPr>
        <p:spPr bwMode="auto">
          <a:xfrm>
            <a:off x="1223719" y="3021518"/>
            <a:ext cx="1468427" cy="47225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7"/>
          <p:cNvCxnSpPr>
            <a:cxnSpLocks noChangeShapeType="1"/>
            <a:stCxn id="34" idx="6"/>
            <a:endCxn id="51" idx="2"/>
          </p:cNvCxnSpPr>
          <p:nvPr/>
        </p:nvCxnSpPr>
        <p:spPr bwMode="auto">
          <a:xfrm>
            <a:off x="1223719" y="3021518"/>
            <a:ext cx="1476735" cy="247017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" name="AutoShape 7"/>
          <p:cNvCxnSpPr>
            <a:cxnSpLocks noChangeShapeType="1"/>
            <a:stCxn id="34" idx="6"/>
            <a:endCxn id="49" idx="2"/>
          </p:cNvCxnSpPr>
          <p:nvPr/>
        </p:nvCxnSpPr>
        <p:spPr bwMode="auto">
          <a:xfrm>
            <a:off x="1223719" y="3021518"/>
            <a:ext cx="1476735" cy="9766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7"/>
          <p:cNvCxnSpPr>
            <a:cxnSpLocks noChangeShapeType="1"/>
            <a:stCxn id="40" idx="7"/>
            <a:endCxn id="50" idx="2"/>
          </p:cNvCxnSpPr>
          <p:nvPr/>
        </p:nvCxnSpPr>
        <p:spPr bwMode="auto">
          <a:xfrm flipV="1">
            <a:off x="1184197" y="4875232"/>
            <a:ext cx="1516257" cy="52104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AutoShape 7"/>
          <p:cNvCxnSpPr>
            <a:cxnSpLocks noChangeShapeType="1"/>
            <a:stCxn id="40" idx="6"/>
            <a:endCxn id="52" idx="2"/>
          </p:cNvCxnSpPr>
          <p:nvPr/>
        </p:nvCxnSpPr>
        <p:spPr bwMode="auto">
          <a:xfrm>
            <a:off x="1223719" y="5491697"/>
            <a:ext cx="1468427" cy="6386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7"/>
          <p:cNvCxnSpPr>
            <a:cxnSpLocks noChangeShapeType="1"/>
            <a:stCxn id="37" idx="6"/>
            <a:endCxn id="51" idx="2"/>
          </p:cNvCxnSpPr>
          <p:nvPr/>
        </p:nvCxnSpPr>
        <p:spPr bwMode="auto">
          <a:xfrm>
            <a:off x="1215407" y="3442371"/>
            <a:ext cx="1485047" cy="204932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618892" y="3695980"/>
            <a:ext cx="707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colored edges to the left are a maximal matching of the graph</a:t>
            </a:r>
          </a:p>
          <a:p>
            <a:endParaRPr lang="en-US" dirty="0"/>
          </a:p>
          <a:p>
            <a:r>
              <a:rPr lang="en-US" dirty="0"/>
              <a:t>They correspond to  a minimal path cover!</a:t>
            </a:r>
          </a:p>
        </p:txBody>
      </p:sp>
      <p:sp>
        <p:nvSpPr>
          <p:cNvPr id="56" name="Oval 5"/>
          <p:cNvSpPr>
            <a:spLocks noChangeAspect="1" noChangeArrowheads="1"/>
          </p:cNvSpPr>
          <p:nvPr/>
        </p:nvSpPr>
        <p:spPr bwMode="auto">
          <a:xfrm>
            <a:off x="7770613" y="2098677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58" name="AutoShape 12"/>
          <p:cNvCxnSpPr>
            <a:cxnSpLocks noChangeShapeType="1"/>
          </p:cNvCxnSpPr>
          <p:nvPr/>
        </p:nvCxnSpPr>
        <p:spPr bwMode="auto">
          <a:xfrm flipV="1">
            <a:off x="7540426" y="2329031"/>
            <a:ext cx="269709" cy="597071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Oval 15"/>
          <p:cNvSpPr>
            <a:spLocks noChangeAspect="1" noChangeArrowheads="1"/>
          </p:cNvSpPr>
          <p:nvPr/>
        </p:nvSpPr>
        <p:spPr bwMode="auto">
          <a:xfrm>
            <a:off x="2708758" y="426969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64" name="AutoShape 7"/>
          <p:cNvCxnSpPr>
            <a:cxnSpLocks noChangeShapeType="1"/>
            <a:stCxn id="37" idx="6"/>
            <a:endCxn id="62" idx="2"/>
          </p:cNvCxnSpPr>
          <p:nvPr/>
        </p:nvCxnSpPr>
        <p:spPr bwMode="auto">
          <a:xfrm>
            <a:off x="1215407" y="3442371"/>
            <a:ext cx="1493351" cy="962261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" name="Oval 15"/>
          <p:cNvSpPr>
            <a:spLocks noChangeAspect="1" noChangeArrowheads="1"/>
          </p:cNvSpPr>
          <p:nvPr/>
        </p:nvSpPr>
        <p:spPr bwMode="auto">
          <a:xfrm>
            <a:off x="962144" y="4313389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3022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Build bipartite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in O(V+E) time.</a:t>
                </a:r>
              </a:p>
              <a:p>
                <a:pPr lvl="1"/>
                <a:r>
                  <a:rPr lang="en-US" sz="3200" dirty="0"/>
                  <a:t>Note that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has 2V vertices and E edges, where V,E are the number of vertices, edges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lvl="1"/>
                <a:endParaRPr lang="en-US" sz="3200" dirty="0"/>
              </a:p>
              <a:p>
                <a:r>
                  <a:rPr lang="en-US" sz="3200" dirty="0"/>
                  <a:t>Run the maximum bipartite matching algorithm (from max-flow) that we learned in class.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This takes O(VE) time so the entire algorithm requires O(VE) time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782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52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 a taxi company that has received many reservations</a:t>
            </a:r>
          </a:p>
          <a:p>
            <a:r>
              <a:rPr lang="en-US" dirty="0"/>
              <a:t>It wants to calculate the minimum number of taxis it will need to service all of those requests.  How can it do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86A17D-3E5F-4643-AC9A-9B1F205D7FF0}"/>
                  </a:ext>
                </a:extLst>
              </p:cNvPr>
              <p:cNvSpPr txBox="1"/>
              <p:nvPr/>
            </p:nvSpPr>
            <p:spPr>
              <a:xfrm>
                <a:off x="838200" y="3459637"/>
                <a:ext cx="10721418" cy="3177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HK" sz="2800" dirty="0">
                    <a:solidFill>
                      <a:schemeClr val="accent1">
                        <a:lumMod val="50000"/>
                      </a:schemeClr>
                    </a:solidFill>
                  </a:rPr>
                  <a:t>More specifically,  you are given </a:t>
                </a:r>
                <a:r>
                  <a:rPr lang="en-HK" sz="2800" i="1" dirty="0">
                    <a:solidFill>
                      <a:schemeClr val="accent1">
                        <a:lumMod val="50000"/>
                      </a:schemeClr>
                    </a:solidFill>
                  </a:rPr>
                  <a:t>n</a:t>
                </a:r>
                <a:r>
                  <a:rPr lang="en-HK" sz="2800" dirty="0">
                    <a:solidFill>
                      <a:schemeClr val="accent1">
                        <a:lumMod val="50000"/>
                      </a:schemeClr>
                    </a:solidFill>
                  </a:rPr>
                  <a:t> taxi reservations</a:t>
                </a: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HK" sz="2800" dirty="0">
                    <a:solidFill>
                      <a:schemeClr val="accent1">
                        <a:lumMod val="50000"/>
                      </a:schemeClr>
                    </a:solidFill>
                  </a:rPr>
                  <a:t>For every pair of reservations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HK" sz="2800" dirty="0">
                    <a:solidFill>
                      <a:schemeClr val="accent1">
                        <a:lumMod val="50000"/>
                      </a:schemeClr>
                    </a:solidFill>
                  </a:rPr>
                  <a:t>  you are told if the same taxi can first satisfy reservation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HK" sz="2800" dirty="0">
                    <a:solidFill>
                      <a:schemeClr val="accent1">
                        <a:lumMod val="50000"/>
                      </a:schemeClr>
                    </a:solidFill>
                  </a:rPr>
                  <a:t> and then go on to satisfy reservation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HK" sz="28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HK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HK" sz="2800" dirty="0">
                    <a:solidFill>
                      <a:schemeClr val="accent1">
                        <a:lumMod val="50000"/>
                      </a:schemeClr>
                    </a:solidFill>
                  </a:rPr>
                  <a:t> Find the minimum number of taxis needed to satisfy all of the reservations.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86A17D-3E5F-4643-AC9A-9B1F205D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59637"/>
                <a:ext cx="10721418" cy="3177921"/>
              </a:xfrm>
              <a:prstGeom prst="rect">
                <a:avLst/>
              </a:prstGeom>
              <a:blipFill>
                <a:blip r:embed="rId2"/>
                <a:stretch>
                  <a:fillRect l="-947" t="-1587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9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01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Graph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5388"/>
                <a:ext cx="11353800" cy="52863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 be the different requests.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request we are given pickup and </a:t>
                </a:r>
                <a:r>
                  <a:rPr lang="en-US" dirty="0" err="1"/>
                  <a:t>dropoff</a:t>
                </a:r>
                <a:r>
                  <a:rPr lang="en-US" dirty="0"/>
                  <a:t> time.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also know how long it takes to get from one place to another.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=&gt; From (1) and (2) we can figure out, </a:t>
                </a:r>
                <a:br>
                  <a:rPr lang="en-US" dirty="0"/>
                </a:br>
                <a:r>
                  <a:rPr lang="en-US" dirty="0"/>
                  <a:t>      for each pair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:br>
                  <a:rPr lang="en-US" dirty="0"/>
                </a:br>
                <a:r>
                  <a:rPr lang="en-US" dirty="0"/>
                  <a:t>           whether a taxi can first service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then go and service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This information can be encoded in a directed graph </a:t>
                </a:r>
              </a:p>
              <a:p>
                <a:pPr lvl="1"/>
                <a:r>
                  <a:rPr lang="en-US" dirty="0"/>
                  <a:t>with vertices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  if and only if a taxi can first service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then go and service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dirty="0"/>
                  <a:t>Note that this graph is a DAG (why?)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5388"/>
                <a:ext cx="11353800" cy="5286376"/>
              </a:xfrm>
              <a:blipFill>
                <a:blip r:embed="rId2"/>
                <a:stretch>
                  <a:fillRect l="-894" t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4700" y="441324"/>
                <a:ext cx="10515600" cy="62007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one taxi servicing a sequence of reservations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That can be viewed as the taxi following the path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/>
                  <a:t>…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 in the  graph.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To service all of the reservations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Each taxi’s route will be a path in the graph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Every vertex in the graph will appear on exactly one path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A collection of disjoint paths that touches every vertex exactly once is known as a </a:t>
                </a:r>
                <a:r>
                  <a:rPr lang="en-US" b="1" dirty="0">
                    <a:solidFill>
                      <a:srgbClr val="C00000"/>
                    </a:solidFill>
                  </a:rPr>
                  <a:t>path cover</a:t>
                </a:r>
              </a:p>
              <a:p>
                <a:r>
                  <a:rPr lang="en-US" dirty="0"/>
                  <a:t>Our problem  now is to find a </a:t>
                </a:r>
                <a:r>
                  <a:rPr lang="en-US" b="1" dirty="0">
                    <a:solidFill>
                      <a:srgbClr val="C00000"/>
                    </a:solidFill>
                  </a:rPr>
                  <a:t>minimal path cover</a:t>
                </a:r>
                <a:r>
                  <a:rPr lang="en-US" dirty="0"/>
                  <a:t>, i.e., </a:t>
                </a:r>
                <a:br>
                  <a:rPr lang="en-US" dirty="0"/>
                </a:br>
                <a:r>
                  <a:rPr lang="en-US" dirty="0"/>
                  <a:t>  a cover with the smallest number of paths.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700" y="441324"/>
                <a:ext cx="10515600" cy="6200776"/>
              </a:xfrm>
              <a:blipFill>
                <a:blip r:embed="rId2"/>
                <a:stretch>
                  <a:fillRect l="-1043" t="-1572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8858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3019426" y="692151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30194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3019426" y="30194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1116013" y="922339"/>
            <a:ext cx="1943100" cy="917575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1155701" y="1935163"/>
            <a:ext cx="1863725" cy="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1116013" y="2030413"/>
            <a:ext cx="1943100" cy="102870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3154363" y="2070101"/>
            <a:ext cx="0" cy="949325"/>
          </a:xfrm>
          <a:prstGeom prst="straightConnector1">
            <a:avLst/>
          </a:prstGeom>
          <a:noFill/>
          <a:ln w="508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3289301" y="1935163"/>
            <a:ext cx="2055813" cy="112395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3289301" y="3154363"/>
            <a:ext cx="2016125" cy="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3154363" y="962025"/>
            <a:ext cx="0" cy="83820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5305426" y="692151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5305426" y="30194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74009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5575301" y="827089"/>
            <a:ext cx="1865313" cy="1012825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5535613" y="2070101"/>
            <a:ext cx="2000250" cy="989013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3249613" y="827089"/>
            <a:ext cx="2055812" cy="1012825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1109663" y="53181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1379538" y="666752"/>
            <a:ext cx="1679410" cy="64921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3249779" y="731673"/>
            <a:ext cx="2095169" cy="0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5384802" y="1685132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5440364" y="1955007"/>
            <a:ext cx="79376" cy="1064419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155701" y="4021015"/>
            <a:ext cx="67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path cover for this DAG has size 3</a:t>
            </a:r>
          </a:p>
        </p:txBody>
      </p:sp>
      <p:sp>
        <p:nvSpPr>
          <p:cNvPr id="25" name="Oval 5"/>
          <p:cNvSpPr>
            <a:spLocks noChangeAspect="1" noChangeArrowheads="1"/>
          </p:cNvSpPr>
          <p:nvPr/>
        </p:nvSpPr>
        <p:spPr bwMode="auto">
          <a:xfrm>
            <a:off x="3424240" y="235227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26" name="AutoShape 12"/>
          <p:cNvCxnSpPr>
            <a:cxnSpLocks noChangeShapeType="1"/>
            <a:stCxn id="582662" idx="7"/>
            <a:endCxn id="25" idx="3"/>
          </p:cNvCxnSpPr>
          <p:nvPr/>
        </p:nvCxnSpPr>
        <p:spPr bwMode="auto">
          <a:xfrm flipV="1">
            <a:off x="3249779" y="2582631"/>
            <a:ext cx="213983" cy="476317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293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8858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3019426" y="692151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30194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3019426" y="30194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1116013" y="922339"/>
            <a:ext cx="1943100" cy="91757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1155701" y="1935163"/>
            <a:ext cx="18637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1116013" y="2030413"/>
            <a:ext cx="1943100" cy="10287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3154363" y="2070101"/>
            <a:ext cx="0" cy="9493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3289301" y="1935163"/>
            <a:ext cx="2055813" cy="11239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3289301" y="3154363"/>
            <a:ext cx="20161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3154363" y="962025"/>
            <a:ext cx="0" cy="83820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5305426" y="692151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5305426" y="30194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7400926" y="180022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5575301" y="827089"/>
            <a:ext cx="1865313" cy="10128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5535613" y="2070101"/>
            <a:ext cx="2000250" cy="989013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3249613" y="827089"/>
            <a:ext cx="2055812" cy="10128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1109663" y="53181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1379538" y="666752"/>
            <a:ext cx="1679410" cy="6492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3249779" y="731673"/>
            <a:ext cx="2095169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5384802" y="1685132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5440364" y="1955007"/>
            <a:ext cx="79376" cy="106441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155701" y="4021015"/>
            <a:ext cx="67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smallest path cover for this DAG has size 3</a:t>
            </a:r>
          </a:p>
        </p:txBody>
      </p:sp>
      <p:sp>
        <p:nvSpPr>
          <p:cNvPr id="25" name="Oval 5"/>
          <p:cNvSpPr>
            <a:spLocks noChangeAspect="1" noChangeArrowheads="1"/>
          </p:cNvSpPr>
          <p:nvPr/>
        </p:nvSpPr>
        <p:spPr bwMode="auto">
          <a:xfrm>
            <a:off x="3424240" y="235227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26" name="AutoShape 12"/>
          <p:cNvCxnSpPr>
            <a:cxnSpLocks noChangeShapeType="1"/>
          </p:cNvCxnSpPr>
          <p:nvPr/>
        </p:nvCxnSpPr>
        <p:spPr bwMode="auto">
          <a:xfrm flipV="1">
            <a:off x="3249779" y="2582631"/>
            <a:ext cx="213983" cy="476317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155701" y="4593884"/>
            <a:ext cx="6949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 the smallest  path cover is not necessarily unique. </a:t>
            </a:r>
            <a:br>
              <a:rPr lang="en-US" i="1" dirty="0"/>
            </a:br>
            <a:r>
              <a:rPr lang="en-US" i="1" dirty="0"/>
              <a:t>There are other path covers of size 3</a:t>
            </a:r>
          </a:p>
        </p:txBody>
      </p:sp>
    </p:spTree>
    <p:extLst>
      <p:ext uri="{BB962C8B-B14F-4D97-AF65-F5344CB8AC3E}">
        <p14:creationId xmlns:p14="http://schemas.microsoft.com/office/powerpoint/2010/main" val="198970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5293704" y="1644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7427304" y="53689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7427304" y="1644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7427304" y="28641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5523891" y="767081"/>
            <a:ext cx="1943100" cy="91757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5563579" y="1779905"/>
            <a:ext cx="18637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5523891" y="1875155"/>
            <a:ext cx="1943100" cy="10287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7562241" y="1914843"/>
            <a:ext cx="0" cy="9493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7697179" y="1779905"/>
            <a:ext cx="2055813" cy="11239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7697179" y="2999105"/>
            <a:ext cx="20161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7562241" y="806767"/>
            <a:ext cx="0" cy="83820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9713304" y="53689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9713304" y="28641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11808804" y="1644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9983179" y="671831"/>
            <a:ext cx="1865313" cy="10128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9943491" y="1914843"/>
            <a:ext cx="2000250" cy="989013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7657491" y="671831"/>
            <a:ext cx="2055812" cy="10128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5517541" y="37655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5787416" y="511494"/>
            <a:ext cx="1679410" cy="6492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7657657" y="576415"/>
            <a:ext cx="2095169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9792680" y="152987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9848242" y="1799749"/>
            <a:ext cx="79376" cy="106441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015289" y="4451529"/>
            <a:ext cx="471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start, each vertex is in its own path, so there are </a:t>
            </a:r>
            <a:r>
              <a:rPr lang="en-US" sz="2400" i="1" dirty="0"/>
              <a:t>N</a:t>
            </a:r>
            <a:r>
              <a:rPr lang="en-US" sz="2400" dirty="0"/>
              <a:t> paths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10" y="611814"/>
            <a:ext cx="4900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that after finding the path cover we removed all the edges and then reinserted the path edges one at a time, in any order.</a:t>
            </a:r>
          </a:p>
        </p:txBody>
      </p: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7820210" y="212380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28" name="AutoShape 12"/>
          <p:cNvCxnSpPr>
            <a:cxnSpLocks noChangeShapeType="1"/>
            <a:stCxn id="582662" idx="7"/>
          </p:cNvCxnSpPr>
          <p:nvPr/>
        </p:nvCxnSpPr>
        <p:spPr bwMode="auto">
          <a:xfrm flipV="1">
            <a:off x="7657657" y="2354162"/>
            <a:ext cx="202075" cy="549528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53E946-579B-5A4B-BE27-17C26B5C0EB0}"/>
              </a:ext>
            </a:extLst>
          </p:cNvPr>
          <p:cNvSpPr txBox="1"/>
          <p:nvPr/>
        </p:nvSpPr>
        <p:spPr>
          <a:xfrm>
            <a:off x="4055388" y="5407233"/>
            <a:ext cx="4535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new edge added combines two old paths, and thus decreases the number of paths by 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BF0C46-DA2E-874D-85F0-28385D622067}"/>
              </a:ext>
            </a:extLst>
          </p:cNvPr>
          <p:cNvSpPr txBox="1"/>
          <p:nvPr/>
        </p:nvSpPr>
        <p:spPr>
          <a:xfrm>
            <a:off x="4035608" y="3406126"/>
            <a:ext cx="5035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relationship between </a:t>
            </a:r>
            <a:br>
              <a:rPr lang="en-US" sz="2400" dirty="0"/>
            </a:br>
            <a:r>
              <a:rPr lang="en-US" sz="2400" dirty="0"/>
              <a:t># paths  and   # path edges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89194E-D2AB-6744-8372-FCF6E64BE2B3}"/>
              </a:ext>
            </a:extLst>
          </p:cNvPr>
          <p:cNvSpPr txBox="1"/>
          <p:nvPr/>
        </p:nvSpPr>
        <p:spPr>
          <a:xfrm>
            <a:off x="35892" y="2902837"/>
            <a:ext cx="121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# paths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3E265-9EC8-BF42-B45D-0E5F02DB8CF6}"/>
              </a:ext>
            </a:extLst>
          </p:cNvPr>
          <p:cNvSpPr txBox="1"/>
          <p:nvPr/>
        </p:nvSpPr>
        <p:spPr>
          <a:xfrm>
            <a:off x="1524239" y="2903210"/>
            <a:ext cx="182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# path edges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6E9C37-B0A0-7F4B-9A9B-21222101F0C4}"/>
              </a:ext>
            </a:extLst>
          </p:cNvPr>
          <p:cNvSpPr txBox="1"/>
          <p:nvPr/>
        </p:nvSpPr>
        <p:spPr>
          <a:xfrm>
            <a:off x="226377" y="3379621"/>
            <a:ext cx="55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8726FC-21CB-014C-B25D-09F1B5AE62BB}"/>
              </a:ext>
            </a:extLst>
          </p:cNvPr>
          <p:cNvSpPr txBox="1"/>
          <p:nvPr/>
        </p:nvSpPr>
        <p:spPr>
          <a:xfrm>
            <a:off x="363345" y="3751175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20E43-D4DB-3B4D-B24D-777C80EF9CD0}"/>
              </a:ext>
            </a:extLst>
          </p:cNvPr>
          <p:cNvSpPr txBox="1"/>
          <p:nvPr/>
        </p:nvSpPr>
        <p:spPr>
          <a:xfrm>
            <a:off x="363340" y="4147016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9438E5-ECFA-0846-B3F7-CC57A7C54D29}"/>
              </a:ext>
            </a:extLst>
          </p:cNvPr>
          <p:cNvSpPr txBox="1"/>
          <p:nvPr/>
        </p:nvSpPr>
        <p:spPr>
          <a:xfrm>
            <a:off x="363340" y="4565999"/>
            <a:ext cx="27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636F23-39CC-6040-8BE7-1AFBA5C13A83}"/>
              </a:ext>
            </a:extLst>
          </p:cNvPr>
          <p:cNvSpPr txBox="1"/>
          <p:nvPr/>
        </p:nvSpPr>
        <p:spPr>
          <a:xfrm>
            <a:off x="363345" y="5009195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C46282-1D71-9049-871C-F73D4746A135}"/>
              </a:ext>
            </a:extLst>
          </p:cNvPr>
          <p:cNvSpPr txBox="1"/>
          <p:nvPr/>
        </p:nvSpPr>
        <p:spPr>
          <a:xfrm>
            <a:off x="363340" y="5395868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5FDCA7-25D3-A340-A8D5-9A5EAA6D44EB}"/>
              </a:ext>
            </a:extLst>
          </p:cNvPr>
          <p:cNvSpPr txBox="1"/>
          <p:nvPr/>
        </p:nvSpPr>
        <p:spPr>
          <a:xfrm>
            <a:off x="363335" y="5791709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E37C79-C151-734B-A604-EFD729D57B7D}"/>
              </a:ext>
            </a:extLst>
          </p:cNvPr>
          <p:cNvSpPr txBox="1"/>
          <p:nvPr/>
        </p:nvSpPr>
        <p:spPr>
          <a:xfrm>
            <a:off x="363335" y="6210692"/>
            <a:ext cx="27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B502C-27B7-4549-98E3-A625BE89B6C0}"/>
              </a:ext>
            </a:extLst>
          </p:cNvPr>
          <p:cNvSpPr txBox="1"/>
          <p:nvPr/>
        </p:nvSpPr>
        <p:spPr>
          <a:xfrm>
            <a:off x="2134358" y="3331799"/>
            <a:ext cx="36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461E94-633E-0343-B4FF-20EA5DD345CF}"/>
              </a:ext>
            </a:extLst>
          </p:cNvPr>
          <p:cNvSpPr txBox="1"/>
          <p:nvPr/>
        </p:nvSpPr>
        <p:spPr>
          <a:xfrm>
            <a:off x="2135226" y="3751175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569A3C-31DF-064D-90ED-1A1F920C9FAB}"/>
              </a:ext>
            </a:extLst>
          </p:cNvPr>
          <p:cNvSpPr txBox="1"/>
          <p:nvPr/>
        </p:nvSpPr>
        <p:spPr>
          <a:xfrm>
            <a:off x="2135221" y="4147016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6D4F3-C275-5C47-AA52-7B5A90DBA738}"/>
              </a:ext>
            </a:extLst>
          </p:cNvPr>
          <p:cNvSpPr txBox="1"/>
          <p:nvPr/>
        </p:nvSpPr>
        <p:spPr>
          <a:xfrm>
            <a:off x="2135221" y="4565999"/>
            <a:ext cx="27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E1ECD7-2DB8-6A4D-8E70-9ABF627AC6F9}"/>
              </a:ext>
            </a:extLst>
          </p:cNvPr>
          <p:cNvSpPr txBox="1"/>
          <p:nvPr/>
        </p:nvSpPr>
        <p:spPr>
          <a:xfrm>
            <a:off x="2135226" y="5009195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FB261D-E150-C743-A156-B141A2597024}"/>
              </a:ext>
            </a:extLst>
          </p:cNvPr>
          <p:cNvSpPr txBox="1"/>
          <p:nvPr/>
        </p:nvSpPr>
        <p:spPr>
          <a:xfrm>
            <a:off x="2135221" y="5395868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D2B6F5-806E-7746-AF5F-CC7E290938E5}"/>
              </a:ext>
            </a:extLst>
          </p:cNvPr>
          <p:cNvSpPr txBox="1"/>
          <p:nvPr/>
        </p:nvSpPr>
        <p:spPr>
          <a:xfrm>
            <a:off x="2135216" y="5791709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4679E5-D56A-524F-A272-E7703B24FD27}"/>
              </a:ext>
            </a:extLst>
          </p:cNvPr>
          <p:cNvSpPr txBox="1"/>
          <p:nvPr/>
        </p:nvSpPr>
        <p:spPr>
          <a:xfrm>
            <a:off x="2135216" y="6210692"/>
            <a:ext cx="27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266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Oval 3"/>
          <p:cNvSpPr>
            <a:spLocks noChangeAspect="1" noChangeArrowheads="1"/>
          </p:cNvSpPr>
          <p:nvPr/>
        </p:nvSpPr>
        <p:spPr bwMode="auto">
          <a:xfrm>
            <a:off x="5293704" y="1644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e</a:t>
            </a:r>
          </a:p>
        </p:txBody>
      </p:sp>
      <p:sp>
        <p:nvSpPr>
          <p:cNvPr id="582660" name="Oval 4"/>
          <p:cNvSpPr>
            <a:spLocks noChangeAspect="1" noChangeArrowheads="1"/>
          </p:cNvSpPr>
          <p:nvPr/>
        </p:nvSpPr>
        <p:spPr bwMode="auto">
          <a:xfrm>
            <a:off x="7427304" y="53689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2</a:t>
            </a:r>
          </a:p>
        </p:txBody>
      </p:sp>
      <p:sp>
        <p:nvSpPr>
          <p:cNvPr id="582661" name="Oval 5"/>
          <p:cNvSpPr>
            <a:spLocks noChangeAspect="1" noChangeArrowheads="1"/>
          </p:cNvSpPr>
          <p:nvPr/>
        </p:nvSpPr>
        <p:spPr bwMode="auto">
          <a:xfrm>
            <a:off x="7427304" y="1644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3</a:t>
            </a:r>
          </a:p>
        </p:txBody>
      </p:sp>
      <p:sp>
        <p:nvSpPr>
          <p:cNvPr id="582662" name="Oval 6"/>
          <p:cNvSpPr>
            <a:spLocks noChangeAspect="1" noChangeArrowheads="1"/>
          </p:cNvSpPr>
          <p:nvPr/>
        </p:nvSpPr>
        <p:spPr bwMode="auto">
          <a:xfrm>
            <a:off x="7427304" y="28641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4</a:t>
            </a:r>
          </a:p>
        </p:txBody>
      </p:sp>
      <p:cxnSp>
        <p:nvCxnSpPr>
          <p:cNvPr id="582663" name="AutoShape 7"/>
          <p:cNvCxnSpPr>
            <a:cxnSpLocks noChangeShapeType="1"/>
            <a:stCxn id="582659" idx="7"/>
            <a:endCxn id="582660" idx="3"/>
          </p:cNvCxnSpPr>
          <p:nvPr/>
        </p:nvCxnSpPr>
        <p:spPr bwMode="auto">
          <a:xfrm flipV="1">
            <a:off x="5523891" y="767081"/>
            <a:ext cx="1943100" cy="91757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4" name="AutoShape 8"/>
          <p:cNvCxnSpPr>
            <a:cxnSpLocks noChangeShapeType="1"/>
            <a:stCxn id="582659" idx="6"/>
            <a:endCxn id="582661" idx="2"/>
          </p:cNvCxnSpPr>
          <p:nvPr/>
        </p:nvCxnSpPr>
        <p:spPr bwMode="auto">
          <a:xfrm>
            <a:off x="5563579" y="1779905"/>
            <a:ext cx="18637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5" name="AutoShape 9"/>
          <p:cNvCxnSpPr>
            <a:cxnSpLocks noChangeShapeType="1"/>
            <a:stCxn id="582659" idx="5"/>
            <a:endCxn id="582662" idx="1"/>
          </p:cNvCxnSpPr>
          <p:nvPr/>
        </p:nvCxnSpPr>
        <p:spPr bwMode="auto">
          <a:xfrm>
            <a:off x="5523891" y="1875155"/>
            <a:ext cx="1943100" cy="1028700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6" name="AutoShape 10"/>
          <p:cNvCxnSpPr>
            <a:cxnSpLocks noChangeShapeType="1"/>
            <a:stCxn id="582661" idx="4"/>
            <a:endCxn id="582662" idx="0"/>
          </p:cNvCxnSpPr>
          <p:nvPr/>
        </p:nvCxnSpPr>
        <p:spPr bwMode="auto">
          <a:xfrm>
            <a:off x="7562241" y="1914843"/>
            <a:ext cx="0" cy="9493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7" name="AutoShape 11"/>
          <p:cNvCxnSpPr>
            <a:cxnSpLocks noChangeShapeType="1"/>
            <a:stCxn id="582661" idx="6"/>
            <a:endCxn id="582673" idx="1"/>
          </p:cNvCxnSpPr>
          <p:nvPr/>
        </p:nvCxnSpPr>
        <p:spPr bwMode="auto">
          <a:xfrm>
            <a:off x="7697179" y="1779905"/>
            <a:ext cx="2055813" cy="1123950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68" name="AutoShape 12"/>
          <p:cNvCxnSpPr>
            <a:cxnSpLocks noChangeShapeType="1"/>
            <a:stCxn id="582662" idx="6"/>
            <a:endCxn id="582673" idx="2"/>
          </p:cNvCxnSpPr>
          <p:nvPr/>
        </p:nvCxnSpPr>
        <p:spPr bwMode="auto">
          <a:xfrm>
            <a:off x="7697179" y="2999105"/>
            <a:ext cx="2016125" cy="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0" name="AutoShape 14"/>
          <p:cNvCxnSpPr>
            <a:cxnSpLocks noChangeShapeType="1"/>
            <a:stCxn id="582660" idx="4"/>
            <a:endCxn id="582661" idx="0"/>
          </p:cNvCxnSpPr>
          <p:nvPr/>
        </p:nvCxnSpPr>
        <p:spPr bwMode="auto">
          <a:xfrm>
            <a:off x="7562241" y="806767"/>
            <a:ext cx="0" cy="838200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2671" name="Oval 15"/>
          <p:cNvSpPr>
            <a:spLocks noChangeAspect="1" noChangeArrowheads="1"/>
          </p:cNvSpPr>
          <p:nvPr/>
        </p:nvSpPr>
        <p:spPr bwMode="auto">
          <a:xfrm>
            <a:off x="9713304" y="536893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582673" name="Oval 17"/>
          <p:cNvSpPr>
            <a:spLocks noChangeAspect="1" noChangeArrowheads="1"/>
          </p:cNvSpPr>
          <p:nvPr/>
        </p:nvSpPr>
        <p:spPr bwMode="auto">
          <a:xfrm>
            <a:off x="9713304" y="28641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/>
              <a:t>7</a:t>
            </a:r>
          </a:p>
        </p:txBody>
      </p:sp>
      <p:sp>
        <p:nvSpPr>
          <p:cNvPr id="582676" name="Oval 20"/>
          <p:cNvSpPr>
            <a:spLocks noChangeAspect="1" noChangeArrowheads="1"/>
          </p:cNvSpPr>
          <p:nvPr/>
        </p:nvSpPr>
        <p:spPr bwMode="auto">
          <a:xfrm>
            <a:off x="11808804" y="164496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x</a:t>
            </a:r>
          </a:p>
        </p:txBody>
      </p:sp>
      <p:cxnSp>
        <p:nvCxnSpPr>
          <p:cNvPr id="582677" name="AutoShape 21"/>
          <p:cNvCxnSpPr>
            <a:cxnSpLocks noChangeShapeType="1"/>
            <a:stCxn id="582671" idx="6"/>
            <a:endCxn id="582676" idx="1"/>
          </p:cNvCxnSpPr>
          <p:nvPr/>
        </p:nvCxnSpPr>
        <p:spPr bwMode="auto">
          <a:xfrm>
            <a:off x="9983179" y="671831"/>
            <a:ext cx="1865313" cy="1012825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79" name="AutoShape 23"/>
          <p:cNvCxnSpPr>
            <a:cxnSpLocks noChangeShapeType="1"/>
            <a:stCxn id="582673" idx="7"/>
            <a:endCxn id="582676" idx="4"/>
          </p:cNvCxnSpPr>
          <p:nvPr/>
        </p:nvCxnSpPr>
        <p:spPr bwMode="auto">
          <a:xfrm flipV="1">
            <a:off x="9943491" y="1914843"/>
            <a:ext cx="2000250" cy="989013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2681" name="AutoShape 25"/>
          <p:cNvCxnSpPr>
            <a:cxnSpLocks noChangeShapeType="1"/>
            <a:stCxn id="582671" idx="2"/>
            <a:endCxn id="582661" idx="7"/>
          </p:cNvCxnSpPr>
          <p:nvPr/>
        </p:nvCxnSpPr>
        <p:spPr bwMode="auto">
          <a:xfrm flipH="1">
            <a:off x="7657491" y="671831"/>
            <a:ext cx="2055812" cy="1012825"/>
          </a:xfrm>
          <a:prstGeom prst="straightConnector1">
            <a:avLst/>
          </a:prstGeom>
          <a:noFill/>
          <a:ln w="12700">
            <a:solidFill>
              <a:srgbClr val="00206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Oval 4"/>
          <p:cNvSpPr>
            <a:spLocks noChangeAspect="1" noChangeArrowheads="1"/>
          </p:cNvSpPr>
          <p:nvPr/>
        </p:nvSpPr>
        <p:spPr bwMode="auto">
          <a:xfrm>
            <a:off x="5517541" y="376556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r</a:t>
            </a:r>
          </a:p>
        </p:txBody>
      </p:sp>
      <p:cxnSp>
        <p:nvCxnSpPr>
          <p:cNvPr id="32" name="AutoShape 7"/>
          <p:cNvCxnSpPr>
            <a:cxnSpLocks noChangeShapeType="1"/>
            <a:stCxn id="31" idx="6"/>
            <a:endCxn id="582660" idx="1"/>
          </p:cNvCxnSpPr>
          <p:nvPr/>
        </p:nvCxnSpPr>
        <p:spPr bwMode="auto">
          <a:xfrm>
            <a:off x="5787416" y="511494"/>
            <a:ext cx="1679410" cy="64921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1"/>
          <p:cNvCxnSpPr>
            <a:cxnSpLocks noChangeShapeType="1"/>
            <a:stCxn id="582660" idx="7"/>
            <a:endCxn id="582671" idx="1"/>
          </p:cNvCxnSpPr>
          <p:nvPr/>
        </p:nvCxnSpPr>
        <p:spPr bwMode="auto">
          <a:xfrm>
            <a:off x="7657657" y="576415"/>
            <a:ext cx="2095169" cy="0"/>
          </a:xfrm>
          <a:prstGeom prst="straightConnector1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Oval 3"/>
          <p:cNvSpPr>
            <a:spLocks noChangeAspect="1" noChangeArrowheads="1"/>
          </p:cNvSpPr>
          <p:nvPr/>
        </p:nvSpPr>
        <p:spPr bwMode="auto">
          <a:xfrm>
            <a:off x="9792680" y="1529874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t</a:t>
            </a:r>
          </a:p>
        </p:txBody>
      </p:sp>
      <p:cxnSp>
        <p:nvCxnSpPr>
          <p:cNvPr id="44" name="AutoShape 25"/>
          <p:cNvCxnSpPr>
            <a:cxnSpLocks noChangeShapeType="1"/>
            <a:stCxn id="43" idx="4"/>
            <a:endCxn id="582673" idx="0"/>
          </p:cNvCxnSpPr>
          <p:nvPr/>
        </p:nvCxnSpPr>
        <p:spPr bwMode="auto">
          <a:xfrm flipH="1">
            <a:off x="9848242" y="1799749"/>
            <a:ext cx="79376" cy="1064419"/>
          </a:xfrm>
          <a:prstGeom prst="straightConnector1">
            <a:avLst/>
          </a:prstGeom>
          <a:noFill/>
          <a:ln w="38100">
            <a:solidFill>
              <a:srgbClr val="FFC000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9310" y="611814"/>
            <a:ext cx="4900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that after finding the path cover we removed all the edges and then reinserted the path edges one at a time, in any order.</a:t>
            </a:r>
          </a:p>
        </p:txBody>
      </p:sp>
      <p:sp>
        <p:nvSpPr>
          <p:cNvPr id="27" name="Oval 5"/>
          <p:cNvSpPr>
            <a:spLocks noChangeAspect="1" noChangeArrowheads="1"/>
          </p:cNvSpPr>
          <p:nvPr/>
        </p:nvSpPr>
        <p:spPr bwMode="auto">
          <a:xfrm>
            <a:off x="7820210" y="2123808"/>
            <a:ext cx="269875" cy="269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400" dirty="0"/>
              <a:t>6</a:t>
            </a:r>
          </a:p>
        </p:txBody>
      </p:sp>
      <p:cxnSp>
        <p:nvCxnSpPr>
          <p:cNvPr id="28" name="AutoShape 12"/>
          <p:cNvCxnSpPr>
            <a:cxnSpLocks noChangeShapeType="1"/>
            <a:stCxn id="582662" idx="7"/>
          </p:cNvCxnSpPr>
          <p:nvPr/>
        </p:nvCxnSpPr>
        <p:spPr bwMode="auto">
          <a:xfrm flipV="1">
            <a:off x="7657657" y="2354162"/>
            <a:ext cx="202075" cy="549528"/>
          </a:xfrm>
          <a:prstGeom prst="straightConnector1">
            <a:avLst/>
          </a:prstGeom>
          <a:noFill/>
          <a:ln w="38100">
            <a:solidFill>
              <a:srgbClr val="7030A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989194E-D2AB-6744-8372-FCF6E64BE2B3}"/>
              </a:ext>
            </a:extLst>
          </p:cNvPr>
          <p:cNvSpPr txBox="1"/>
          <p:nvPr/>
        </p:nvSpPr>
        <p:spPr>
          <a:xfrm>
            <a:off x="35892" y="2902837"/>
            <a:ext cx="121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# paths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3E265-9EC8-BF42-B45D-0E5F02DB8CF6}"/>
              </a:ext>
            </a:extLst>
          </p:cNvPr>
          <p:cNvSpPr txBox="1"/>
          <p:nvPr/>
        </p:nvSpPr>
        <p:spPr>
          <a:xfrm>
            <a:off x="1524239" y="2903210"/>
            <a:ext cx="182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# path edges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6E9C37-B0A0-7F4B-9A9B-21222101F0C4}"/>
              </a:ext>
            </a:extLst>
          </p:cNvPr>
          <p:cNvSpPr txBox="1"/>
          <p:nvPr/>
        </p:nvSpPr>
        <p:spPr>
          <a:xfrm>
            <a:off x="226377" y="3379621"/>
            <a:ext cx="55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8726FC-21CB-014C-B25D-09F1B5AE62BB}"/>
              </a:ext>
            </a:extLst>
          </p:cNvPr>
          <p:cNvSpPr txBox="1"/>
          <p:nvPr/>
        </p:nvSpPr>
        <p:spPr>
          <a:xfrm>
            <a:off x="363345" y="3751175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20E43-D4DB-3B4D-B24D-777C80EF9CD0}"/>
              </a:ext>
            </a:extLst>
          </p:cNvPr>
          <p:cNvSpPr txBox="1"/>
          <p:nvPr/>
        </p:nvSpPr>
        <p:spPr>
          <a:xfrm>
            <a:off x="363340" y="4147016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9438E5-ECFA-0846-B3F7-CC57A7C54D29}"/>
              </a:ext>
            </a:extLst>
          </p:cNvPr>
          <p:cNvSpPr txBox="1"/>
          <p:nvPr/>
        </p:nvSpPr>
        <p:spPr>
          <a:xfrm>
            <a:off x="363340" y="4565999"/>
            <a:ext cx="27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636F23-39CC-6040-8BE7-1AFBA5C13A83}"/>
              </a:ext>
            </a:extLst>
          </p:cNvPr>
          <p:cNvSpPr txBox="1"/>
          <p:nvPr/>
        </p:nvSpPr>
        <p:spPr>
          <a:xfrm>
            <a:off x="363345" y="5009195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C46282-1D71-9049-871C-F73D4746A135}"/>
              </a:ext>
            </a:extLst>
          </p:cNvPr>
          <p:cNvSpPr txBox="1"/>
          <p:nvPr/>
        </p:nvSpPr>
        <p:spPr>
          <a:xfrm>
            <a:off x="363340" y="5395868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5FDCA7-25D3-A340-A8D5-9A5EAA6D44EB}"/>
              </a:ext>
            </a:extLst>
          </p:cNvPr>
          <p:cNvSpPr txBox="1"/>
          <p:nvPr/>
        </p:nvSpPr>
        <p:spPr>
          <a:xfrm>
            <a:off x="363335" y="5791709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E37C79-C151-734B-A604-EFD729D57B7D}"/>
              </a:ext>
            </a:extLst>
          </p:cNvPr>
          <p:cNvSpPr txBox="1"/>
          <p:nvPr/>
        </p:nvSpPr>
        <p:spPr>
          <a:xfrm>
            <a:off x="363335" y="6210692"/>
            <a:ext cx="27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B502C-27B7-4549-98E3-A625BE89B6C0}"/>
              </a:ext>
            </a:extLst>
          </p:cNvPr>
          <p:cNvSpPr txBox="1"/>
          <p:nvPr/>
        </p:nvSpPr>
        <p:spPr>
          <a:xfrm>
            <a:off x="2134358" y="3331799"/>
            <a:ext cx="36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461E94-633E-0343-B4FF-20EA5DD345CF}"/>
              </a:ext>
            </a:extLst>
          </p:cNvPr>
          <p:cNvSpPr txBox="1"/>
          <p:nvPr/>
        </p:nvSpPr>
        <p:spPr>
          <a:xfrm>
            <a:off x="2135226" y="3751175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569A3C-31DF-064D-90ED-1A1F920C9FAB}"/>
              </a:ext>
            </a:extLst>
          </p:cNvPr>
          <p:cNvSpPr txBox="1"/>
          <p:nvPr/>
        </p:nvSpPr>
        <p:spPr>
          <a:xfrm>
            <a:off x="2135221" y="4147016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C6D4F3-C275-5C47-AA52-7B5A90DBA738}"/>
              </a:ext>
            </a:extLst>
          </p:cNvPr>
          <p:cNvSpPr txBox="1"/>
          <p:nvPr/>
        </p:nvSpPr>
        <p:spPr>
          <a:xfrm>
            <a:off x="2135221" y="4565999"/>
            <a:ext cx="27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E1ECD7-2DB8-6A4D-8E70-9ABF627AC6F9}"/>
              </a:ext>
            </a:extLst>
          </p:cNvPr>
          <p:cNvSpPr txBox="1"/>
          <p:nvPr/>
        </p:nvSpPr>
        <p:spPr>
          <a:xfrm>
            <a:off x="2135226" y="5009195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FB261D-E150-C743-A156-B141A2597024}"/>
              </a:ext>
            </a:extLst>
          </p:cNvPr>
          <p:cNvSpPr txBox="1"/>
          <p:nvPr/>
        </p:nvSpPr>
        <p:spPr>
          <a:xfrm>
            <a:off x="2135221" y="5395868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D2B6F5-806E-7746-AF5F-CC7E290938E5}"/>
              </a:ext>
            </a:extLst>
          </p:cNvPr>
          <p:cNvSpPr txBox="1"/>
          <p:nvPr/>
        </p:nvSpPr>
        <p:spPr>
          <a:xfrm>
            <a:off x="2135216" y="5791709"/>
            <a:ext cx="279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4679E5-D56A-524F-A272-E7703B24FD27}"/>
              </a:ext>
            </a:extLst>
          </p:cNvPr>
          <p:cNvSpPr txBox="1"/>
          <p:nvPr/>
        </p:nvSpPr>
        <p:spPr>
          <a:xfrm>
            <a:off x="2135216" y="6210692"/>
            <a:ext cx="27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B2676C-BB56-AF4C-89E6-5AC7A6B51121}"/>
              </a:ext>
            </a:extLst>
          </p:cNvPr>
          <p:cNvSpPr txBox="1"/>
          <p:nvPr/>
        </p:nvSpPr>
        <p:spPr>
          <a:xfrm>
            <a:off x="3754618" y="3583457"/>
            <a:ext cx="7805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total number of paths at the end is    </a:t>
            </a:r>
            <a:r>
              <a:rPr lang="en-US" sz="2400" i="1" dirty="0"/>
              <a:t>N – M</a:t>
            </a:r>
            <a:r>
              <a:rPr lang="en-US" sz="2400" dirty="0"/>
              <a:t>, where 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i="1" dirty="0"/>
              <a:t>M</a:t>
            </a:r>
            <a:r>
              <a:rPr lang="en-US" sz="2400" dirty="0"/>
              <a:t> is the number of edges in the cover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C00000"/>
                </a:solidFill>
              </a:rPr>
              <a:t>=&gt; reducing the number of paths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           is same as maximizing the number of edges added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1F146F-9570-7F49-8A04-4DCB8408F28E}"/>
              </a:ext>
            </a:extLst>
          </p:cNvPr>
          <p:cNvSpPr txBox="1"/>
          <p:nvPr/>
        </p:nvSpPr>
        <p:spPr>
          <a:xfrm>
            <a:off x="3891070" y="5387223"/>
            <a:ext cx="7024765" cy="1200329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Note that the only constraint on adding edges is that 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</a:t>
            </a:r>
            <a:r>
              <a:rPr lang="en-US" sz="2400" i="1" dirty="0">
                <a:solidFill>
                  <a:srgbClr val="002060"/>
                </a:solidFill>
              </a:rPr>
              <a:t>each vertex can have at most one edge entering it</a:t>
            </a:r>
            <a:br>
              <a:rPr lang="en-US" sz="2400" i="1" dirty="0">
                <a:solidFill>
                  <a:srgbClr val="002060"/>
                </a:solidFill>
              </a:rPr>
            </a:br>
            <a:r>
              <a:rPr lang="en-US" sz="2400" i="1" dirty="0">
                <a:solidFill>
                  <a:srgbClr val="002060"/>
                </a:solidFill>
              </a:rPr>
              <a:t>       and one edge leaving it.</a:t>
            </a:r>
          </a:p>
        </p:txBody>
      </p:sp>
    </p:spTree>
    <p:extLst>
      <p:ext uri="{BB962C8B-B14F-4D97-AF65-F5344CB8AC3E}">
        <p14:creationId xmlns:p14="http://schemas.microsoft.com/office/powerpoint/2010/main" val="25734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369" y="113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“New”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38762"/>
                <a:ext cx="11506200" cy="54192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200" dirty="0"/>
                  <a:t>Given a DAG  G, find a largest subset of edges that satisfy condition</a:t>
                </a:r>
              </a:p>
              <a:p>
                <a:pPr lvl="1"/>
                <a:r>
                  <a:rPr lang="en-US" sz="3200" i="1" dirty="0">
                    <a:solidFill>
                      <a:srgbClr val="C00000"/>
                    </a:solidFill>
                  </a:rPr>
                  <a:t>Every vertex appears at most once as the start of an edge and at most once as the end of an edge.</a:t>
                </a:r>
              </a:p>
              <a:p>
                <a:pPr lvl="1"/>
                <a:endParaRPr lang="en-US" sz="3200" i="1" dirty="0">
                  <a:solidFill>
                    <a:srgbClr val="C00000"/>
                  </a:solidFill>
                </a:endParaRPr>
              </a:p>
              <a:p>
                <a:r>
                  <a:rPr lang="en-US" sz="3200" dirty="0">
                    <a:solidFill>
                      <a:srgbClr val="002060"/>
                    </a:solidFill>
                  </a:rPr>
                  <a:t>This can be solved by Max bipartite matching</a:t>
                </a:r>
              </a:p>
              <a:p>
                <a:pPr lvl="1"/>
                <a:r>
                  <a:rPr lang="en-US" sz="3200" dirty="0"/>
                  <a:t>Create a bipartite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200" dirty="0"/>
                  <a:t> with  N vertices on each side</a:t>
                </a:r>
              </a:p>
              <a:p>
                <a:pPr lvl="1"/>
                <a:r>
                  <a:rPr lang="en-US" sz="3200" dirty="0"/>
                  <a:t>Create  edge between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200" dirty="0"/>
                  <a:t> if and only if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lvl="1"/>
                <a:r>
                  <a:rPr lang="en-US" sz="3200" dirty="0"/>
                  <a:t>A matching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200" dirty="0"/>
                  <a:t> corresponds to subset of edges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in which each vertex appears at most once as a start and an  end</a:t>
                </a:r>
              </a:p>
              <a:p>
                <a:pPr lvl="1"/>
                <a:r>
                  <a:rPr lang="en-US" sz="3200" dirty="0"/>
                  <a:t>A maximum matching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200" dirty="0"/>
                  <a:t> is  a set of edges which forms the smallest path cover in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38762"/>
                <a:ext cx="11506200" cy="5419238"/>
              </a:xfrm>
              <a:blipFill>
                <a:blip r:embed="rId2"/>
                <a:stretch>
                  <a:fillRect l="-1113" t="-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45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717</Words>
  <Application>Microsoft Macintosh PowerPoint</Application>
  <PresentationFormat>Widescreen</PresentationFormat>
  <Paragraphs>229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The Taxi Scheduling Problem</vt:lpstr>
      <vt:lpstr>The Problem</vt:lpstr>
      <vt:lpstr>A 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“New” Problem</vt:lpstr>
      <vt:lpstr>PowerPoint Presentation</vt:lpstr>
      <vt:lpstr>PowerPoint Presentation</vt:lpstr>
      <vt:lpstr>PowerPoint Presentation</vt:lpstr>
      <vt:lpstr>The Algorithm</vt:lpstr>
    </vt:vector>
  </TitlesOfParts>
  <Company>HKUST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Mordecai J. Golin</dc:creator>
  <cp:lastModifiedBy>Microsoft Office User</cp:lastModifiedBy>
  <cp:revision>24</cp:revision>
  <dcterms:created xsi:type="dcterms:W3CDTF">2016-11-16T09:29:36Z</dcterms:created>
  <dcterms:modified xsi:type="dcterms:W3CDTF">2019-04-20T16:17:08Z</dcterms:modified>
</cp:coreProperties>
</file>