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E045-8439-41BF-BD3F-3BC16ABE8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FA08B-A816-4D46-AB98-E65E90EB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071C-973E-4E6A-BB93-4C536710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D0CEB-36B4-4E24-8107-6E39FA0998EE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ED48-6E25-4469-98C0-ADC8C8EC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DD17-5344-408F-9B04-9E4C3C32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8D980-F386-44A7-B799-6A74AA412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546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77B4-43D6-4CA0-9785-79E63FDC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534BA-A409-4ADE-87C3-94B1BD37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E610-48ED-45E2-A84D-1B5EBC7A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EF338B6-D1FA-496C-A421-8D47AC88C2D4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390-2250-4189-9804-92BD15F2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EC7C-E421-4430-B41E-5754DF82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82C986-3384-472D-A70D-9693956D1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62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F5712-A2BF-4E8E-AAEB-20593CD9F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371A-2962-4EEF-A676-B5331927E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46DD-8A44-4F3C-B6AF-1EBB6EE0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146D97F-0D40-4147-891E-7A8E70A2A4BE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973E-E6BD-4061-B921-E46E384C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C3DD-41D0-4986-B32D-ECDFD277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3414F2-A7DA-4425-949A-5E760BA09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580C-BBAE-4922-AC78-C117F78C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4D41-CFCE-4B43-A100-BA94AD30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1494-64BD-4808-9815-4F325DAE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219E3CD-413C-480C-8A63-59DA88759FD3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9F8A-F4AD-474A-ADD5-739BB3E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64ED-3069-4AE1-BEA1-8EB06423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BAF9E0-A5B7-4484-8459-FD73A2548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3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2F-7612-4959-8E22-13951329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C5E84-FD40-4A15-9FC0-A3BFA8291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4D22-7DCC-4A73-B037-3E8FB6C3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E85295B-F303-4927-8FE9-C18C0E3CF8E6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F3D0-CB49-4863-AB4F-3CE9B10E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0435-AE5E-4E27-8F96-C9B911C3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FF7F6-AB37-4B4F-9E4A-7377AB2C1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64BA-2614-41C9-B8DF-0293FC56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400E-AD5A-469A-8951-08E780BBC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5F81-D00E-45DF-B6BA-7C882FB4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E087E-B68D-441A-9BA9-62E383FD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7FAD6C-FF2A-4573-9F7C-61485F03F6D8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ED6A-502D-44B8-9D69-23C539C1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B92C3-440A-4899-B9F5-0DF8274D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22075A-5970-4C91-B3FE-9E60C7CD0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D706-1C39-44F9-BD5D-6A8AFB6F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0F276-9437-422B-B89C-D758A582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071-2F31-4F01-AFAC-061CE0DF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FB1CC-A761-40EC-853A-A07383298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BC51E-DFD3-4447-BA3F-BA405AA21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6BB2-B4CB-40A7-87DF-E4D08E17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67D638-7822-4214-ABDD-BC3106336466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C8E80-9DA2-4BA3-ACB2-A3631D8F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638B3-68AE-4331-A888-22F38EBD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9630FF-F2DB-4631-9F6D-80A960F34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7BE0-9FC7-4220-91E2-C4186414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E88B2-B1E5-434D-AF8C-F8907EA3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7BD5714-DA08-4F87-A27B-8128DA1A2211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4E54C-A224-43C1-89B5-72975F4C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448C1-BDEB-4F92-84AA-A7D5C346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9A3303-49B8-406F-8B7C-2C34D033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1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47DD2-2DE0-4872-B224-4240A67B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9CBE992-BE61-4225-8C8E-98EF3EA6A096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C8335-5453-4C21-AD84-3576514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D78EC-AC13-4A74-A496-9A83E6CB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4B7CE9-C270-4E8F-84A0-ED3516475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9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AD38-7A95-46B2-8D2B-682B49AD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6B41-7A06-4688-889D-6132492B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BE26C-6286-4232-879F-D1FF527C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DFA8D-302F-45EE-8A17-E2E0E0EF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EAAA4E2-DE8B-4898-8B0F-D1F43426F294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CA6F5-CECD-4FC9-AD16-0FC24081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CD69-A592-47E6-B501-B48FBA11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325601-E1FC-4DC8-8E9A-FB48CABD6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3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84ED-5B7A-4B14-99CB-7B3F2963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684CF-3131-432E-8F51-1930AB7A7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78F94-69F7-490F-BC49-19B4A4724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CF1CE-49EA-49E4-857D-7A45584D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12BBA47-11AA-481B-84F6-9B6BB0A917D6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44A0-AB75-4AD4-9047-AF19F141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92D32-268F-4E40-8518-709F3098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01CE7-5B04-4FAA-9E5F-FF7A274E1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7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CD9C5-3FB1-4D13-BCB7-5DDFF07A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BDC6-3D59-495C-9C8B-CEBBB025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4BE6-5267-4C2C-8C81-E754C740D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108A871F-6B5D-4388-913B-E8C272050CEA}" type="datetime1">
              <a:rPr lang="en-GB" smtClean="0"/>
              <a:pPr lvl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537A-390D-4CDF-93CF-40ADA879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792D-F5D4-4419-8C6D-79765BDA1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DF0973D-9AAA-495E-BA15-824A35F3C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myProject/simTest.ipynb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labLearn/colabLearn.github.io/blob/master/participantLogin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abLearn/colabLearn.github.io/blob/master/groupLogin.ph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abLearn/colabLearn.github.io/blob/master/chatroom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abLearn/colabLearn.github.io/blob/master/newmessage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github.com/colabLearn/colabLearn.github.io/blob/master/insert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-learn.herokuapp.com/admin2.php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98E1-335A-42C0-827B-9D7ACA04B22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295" y="256674"/>
            <a:ext cx="11662610" cy="6312571"/>
          </a:xfrm>
        </p:spPr>
        <p:txBody>
          <a:bodyPr>
            <a:normAutofit fontScale="90000"/>
          </a:bodyPr>
          <a:lstStyle/>
          <a:p>
            <a:pPr lvl="0"/>
            <a:r>
              <a:rPr lang="en-GB" sz="4900" dirty="0">
                <a:latin typeface="Arial Black" pitchFamily="34"/>
              </a:rPr>
              <a:t>Joint Problem-Solving Discourse Chat-room (JPSD Chat-room), An Environment to Investigate: Monitoring, Evaluating and Supporting online group collaboration.</a:t>
            </a:r>
            <a:br>
              <a:rPr lang="en-GB" sz="4900" dirty="0">
                <a:latin typeface="Arial Black" pitchFamily="34"/>
              </a:rPr>
            </a:br>
            <a:br>
              <a:rPr lang="en-GB" sz="4900" dirty="0">
                <a:latin typeface="Arial Black" pitchFamily="34"/>
              </a:rPr>
            </a:br>
            <a:r>
              <a:rPr lang="en-GB" sz="3100" dirty="0">
                <a:solidFill>
                  <a:srgbClr val="FF0000"/>
                </a:solidFill>
                <a:latin typeface="Arial Black" pitchFamily="34"/>
              </a:rPr>
              <a:t>By:</a:t>
            </a:r>
            <a:br>
              <a:rPr lang="en-GB" sz="4900" dirty="0">
                <a:latin typeface="Arial Black" pitchFamily="34"/>
              </a:rPr>
            </a:br>
            <a:r>
              <a:rPr lang="en-GB" sz="4000" i="1" dirty="0">
                <a:latin typeface="Arial Black" pitchFamily="34"/>
              </a:rPr>
              <a:t>Adeniran </a:t>
            </a:r>
            <a:r>
              <a:rPr lang="en-GB" sz="4000" i="1" dirty="0" err="1">
                <a:latin typeface="Arial Black" pitchFamily="34"/>
              </a:rPr>
              <a:t>Adetunji</a:t>
            </a:r>
            <a:r>
              <a:rPr lang="en-GB" sz="4900" dirty="0">
                <a:latin typeface="Arial Black" pitchFamily="34"/>
              </a:rPr>
              <a:t>,</a:t>
            </a:r>
            <a:br>
              <a:rPr lang="en-GB" sz="4900" dirty="0">
                <a:latin typeface="Arial Black" pitchFamily="34"/>
              </a:rPr>
            </a:br>
            <a:r>
              <a:rPr lang="en-GB" sz="3100" i="1" dirty="0">
                <a:solidFill>
                  <a:srgbClr val="FF0000"/>
                </a:solidFill>
                <a:latin typeface="Arial Black" pitchFamily="34"/>
              </a:rPr>
              <a:t>PhD Student,  Computing Science Department</a:t>
            </a:r>
            <a:br>
              <a:rPr lang="en-GB" sz="3100" i="1" dirty="0">
                <a:solidFill>
                  <a:srgbClr val="FF0000"/>
                </a:solidFill>
                <a:latin typeface="Arial Black" pitchFamily="34"/>
              </a:rPr>
            </a:br>
            <a:r>
              <a:rPr lang="en-GB" sz="3100" i="1" dirty="0">
                <a:solidFill>
                  <a:srgbClr val="FF0000"/>
                </a:solidFill>
                <a:latin typeface="Arial Black" pitchFamily="34"/>
              </a:rPr>
              <a:t>University of Aberdeen.</a:t>
            </a:r>
            <a:endParaRPr lang="en-GB" sz="4900" i="1" dirty="0">
              <a:solidFill>
                <a:srgbClr val="FF0000"/>
              </a:solidFill>
              <a:latin typeface="Arial Black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419F44B-6EF4-4896-97C8-1C86736D82B9}"/>
              </a:ext>
            </a:extLst>
          </p:cNvPr>
          <p:cNvSpPr/>
          <p:nvPr/>
        </p:nvSpPr>
        <p:spPr>
          <a:xfrm>
            <a:off x="267884" y="99079"/>
            <a:ext cx="11656232" cy="10156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 dirty="0">
                <a:solidFill>
                  <a:srgbClr val="000000"/>
                </a:solidFill>
                <a:uFillTx/>
                <a:latin typeface="Arial Black" pitchFamily="34"/>
              </a:rPr>
              <a:t>JPSD Chat-room Research Application: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dirty="0">
                <a:solidFill>
                  <a:srgbClr val="000000"/>
                </a:solidFill>
              </a:rPr>
              <a:t>Model-based time series plot of between-groups collaboration measure</a:t>
            </a:r>
            <a:endParaRPr lang="en-GB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B623E0-61A8-4F21-8EC2-BC16A2A0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1114742"/>
            <a:ext cx="12079705" cy="57073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0D559E-A9C0-4D0F-9533-FAD4B2712858}"/>
              </a:ext>
            </a:extLst>
          </p:cNvPr>
          <p:cNvSpPr txBox="1"/>
          <p:nvPr/>
        </p:nvSpPr>
        <p:spPr>
          <a:xfrm>
            <a:off x="5518484" y="5180115"/>
            <a:ext cx="64056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Real-time simulation of visualisation dashboard</a:t>
            </a:r>
            <a:r>
              <a:rPr lang="en-GB" b="1" dirty="0"/>
              <a:t>:</a:t>
            </a:r>
          </a:p>
          <a:p>
            <a:r>
              <a:rPr lang="en-GB" dirty="0">
                <a:hlinkClick r:id="rId3"/>
              </a:rPr>
              <a:t>http://localhost:8888/notebooks/myProject/simTest.ipynb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F658949-3213-48A1-BD59-CCD6897DDE21}"/>
              </a:ext>
            </a:extLst>
          </p:cNvPr>
          <p:cNvGrpSpPr/>
          <p:nvPr/>
        </p:nvGrpSpPr>
        <p:grpSpPr>
          <a:xfrm>
            <a:off x="267884" y="3843269"/>
            <a:ext cx="11811820" cy="3091254"/>
            <a:chOff x="316012" y="916463"/>
            <a:chExt cx="11811820" cy="309125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E7340F3-542A-4214-9291-A184337B2AF3}"/>
                </a:ext>
              </a:extLst>
            </p:cNvPr>
            <p:cNvGrpSpPr/>
            <p:nvPr/>
          </p:nvGrpSpPr>
          <p:grpSpPr>
            <a:xfrm>
              <a:off x="316012" y="1264517"/>
              <a:ext cx="11811820" cy="2743200"/>
              <a:chOff x="316012" y="1264517"/>
              <a:chExt cx="11811820" cy="274320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BD917D3-3DAB-439C-A004-1BB78D17C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012" y="1264517"/>
                <a:ext cx="4114800" cy="274320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2E7AA0A-AF72-4298-957F-992128675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8269" y="1264517"/>
                <a:ext cx="4114800" cy="274320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9813462-2DC5-42BF-B695-44C3026B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3032" y="1264517"/>
                <a:ext cx="4114800" cy="274320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24959-63F1-4570-B647-DFC2BF53B519}"/>
                </a:ext>
              </a:extLst>
            </p:cNvPr>
            <p:cNvSpPr txBox="1"/>
            <p:nvPr/>
          </p:nvSpPr>
          <p:spPr>
            <a:xfrm>
              <a:off x="2146410" y="916463"/>
              <a:ext cx="946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419AB9-0AAE-40F6-9531-8C786E363CD5}"/>
                </a:ext>
              </a:extLst>
            </p:cNvPr>
            <p:cNvSpPr txBox="1"/>
            <p:nvPr/>
          </p:nvSpPr>
          <p:spPr>
            <a:xfrm>
              <a:off x="5879428" y="916463"/>
              <a:ext cx="946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97AE5-3C66-457C-805B-3DE5674AB5EF}"/>
                </a:ext>
              </a:extLst>
            </p:cNvPr>
            <p:cNvSpPr txBox="1"/>
            <p:nvPr/>
          </p:nvSpPr>
          <p:spPr>
            <a:xfrm>
              <a:off x="9845841" y="948547"/>
              <a:ext cx="946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t6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C27331-387C-4B2C-9D69-94D383F4C3E4}"/>
              </a:ext>
            </a:extLst>
          </p:cNvPr>
          <p:cNvGrpSpPr/>
          <p:nvPr/>
        </p:nvGrpSpPr>
        <p:grpSpPr>
          <a:xfrm>
            <a:off x="93837" y="779432"/>
            <a:ext cx="12004326" cy="3128369"/>
            <a:chOff x="187674" y="3124041"/>
            <a:chExt cx="12004326" cy="312836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6FC3D35-21EA-4922-8547-89DA1BF4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74" y="3509210"/>
              <a:ext cx="4114800" cy="27432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3EAEBEA-8BD7-44C1-94FE-729FACD7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474" y="3509210"/>
              <a:ext cx="4114800" cy="27432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E946DDC-86D8-479F-91CC-1FFEFFEE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3509210"/>
              <a:ext cx="4114800" cy="27432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651D6F-F335-4C9A-87A9-AD3AE21C6DF7}"/>
                </a:ext>
              </a:extLst>
            </p:cNvPr>
            <p:cNvSpPr txBox="1"/>
            <p:nvPr/>
          </p:nvSpPr>
          <p:spPr>
            <a:xfrm>
              <a:off x="1716505" y="3209826"/>
              <a:ext cx="137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          t1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293938-2212-45BF-B19E-3A34B528C614}"/>
                </a:ext>
              </a:extLst>
            </p:cNvPr>
            <p:cNvSpPr txBox="1"/>
            <p:nvPr/>
          </p:nvSpPr>
          <p:spPr>
            <a:xfrm>
              <a:off x="5413389" y="3139878"/>
              <a:ext cx="137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          t2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D713C4-F8EB-4368-9D27-7883FDB40EFF}"/>
                </a:ext>
              </a:extLst>
            </p:cNvPr>
            <p:cNvSpPr txBox="1"/>
            <p:nvPr/>
          </p:nvSpPr>
          <p:spPr>
            <a:xfrm>
              <a:off x="9444789" y="3124041"/>
              <a:ext cx="137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          t3</a:t>
              </a:r>
            </a:p>
          </p:txBody>
        </p:sp>
      </p:grpSp>
      <p:sp>
        <p:nvSpPr>
          <p:cNvPr id="44" name="Rectangle 3">
            <a:extLst>
              <a:ext uri="{FF2B5EF4-FFF2-40B4-BE49-F238E27FC236}">
                <a16:creationId xmlns:a16="http://schemas.microsoft.com/office/drawing/2014/main" id="{8D60EA36-E772-4F33-9B9F-D413E9DF7C26}"/>
              </a:ext>
            </a:extLst>
          </p:cNvPr>
          <p:cNvSpPr/>
          <p:nvPr/>
        </p:nvSpPr>
        <p:spPr>
          <a:xfrm>
            <a:off x="267884" y="83037"/>
            <a:ext cx="11656232" cy="95410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dirty="0">
                <a:solidFill>
                  <a:srgbClr val="000000"/>
                </a:solidFill>
              </a:rPr>
              <a:t>Model-based time series visualization: Between groups collaboration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dirty="0">
                <a:solidFill>
                  <a:srgbClr val="000000"/>
                </a:solidFill>
              </a:rPr>
              <a:t> &amp; Within group individual participation</a:t>
            </a:r>
            <a:endParaRPr lang="en-GB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95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5A82F-1ACF-47DC-9BB7-E47205D2A84D}"/>
              </a:ext>
            </a:extLst>
          </p:cNvPr>
          <p:cNvSpPr/>
          <p:nvPr/>
        </p:nvSpPr>
        <p:spPr>
          <a:xfrm>
            <a:off x="1720509" y="291583"/>
            <a:ext cx="9123953" cy="58477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 dirty="0">
                <a:solidFill>
                  <a:srgbClr val="000000"/>
                </a:solidFill>
                <a:uFillTx/>
                <a:latin typeface="Arial Black" pitchFamily="34"/>
              </a:rPr>
              <a:t>JPSD Chat-room: Research Application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ABE45-05B5-4EF5-B35C-83ACD42790A1}"/>
              </a:ext>
            </a:extLst>
          </p:cNvPr>
          <p:cNvSpPr txBox="1"/>
          <p:nvPr/>
        </p:nvSpPr>
        <p:spPr>
          <a:xfrm>
            <a:off x="946485" y="927806"/>
            <a:ext cx="1092467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Further Application in research and Development:</a:t>
            </a:r>
          </a:p>
          <a:p>
            <a:pPr marL="457200" indent="-457200">
              <a:buFontTx/>
              <a:buChar char="-"/>
            </a:pPr>
            <a:r>
              <a:rPr lang="en-GB" sz="2800" b="1" dirty="0"/>
              <a:t>Investigating how to Support for groups to enhance collaboration.</a:t>
            </a:r>
          </a:p>
          <a:p>
            <a:pPr marL="457200" indent="-457200">
              <a:buFontTx/>
              <a:buChar char="-"/>
            </a:pPr>
            <a:r>
              <a:rPr lang="en-GB" sz="2800" b="1" dirty="0"/>
              <a:t>Evaluating effect of support intervention to group collaboration.</a:t>
            </a:r>
          </a:p>
          <a:p>
            <a:pPr marL="457200" indent="-457200">
              <a:buFontTx/>
              <a:buChar char="-"/>
            </a:pPr>
            <a:r>
              <a:rPr lang="en-GB" sz="2800" b="1" dirty="0"/>
              <a:t>Design of robust environment that support online group learning, to  further improve cognitive outcome of e-learning system</a:t>
            </a:r>
          </a:p>
          <a:p>
            <a:pPr marL="457200" indent="-457200">
              <a:buFontTx/>
              <a:buChar char="-"/>
            </a:pPr>
            <a:endParaRPr lang="en-GB" sz="2800" b="1" dirty="0"/>
          </a:p>
          <a:p>
            <a:pPr marL="457200" indent="-457200">
              <a:buFontTx/>
              <a:buChar char="-"/>
            </a:pPr>
            <a:endParaRPr lang="en-GB" sz="2800" b="1" dirty="0"/>
          </a:p>
          <a:p>
            <a:pPr algn="ctr"/>
            <a:r>
              <a:rPr lang="en-GB" sz="2800" b="1" dirty="0"/>
              <a:t>			</a:t>
            </a:r>
          </a:p>
          <a:p>
            <a:pPr algn="ctr"/>
            <a:r>
              <a:rPr lang="en-GB" sz="4800" b="1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48860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D60B-C6B2-4D81-A611-79A0F54D3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61884"/>
            <a:ext cx="10515600" cy="652515"/>
          </a:xfrm>
        </p:spPr>
        <p:txBody>
          <a:bodyPr anchorCtr="1"/>
          <a:lstStyle/>
          <a:p>
            <a:pPr lvl="0" algn="ctr"/>
            <a:r>
              <a:rPr lang="en-GB" sz="3200">
                <a:latin typeface="Arial Black" pitchFamily="34"/>
              </a:rPr>
              <a:t>JPSD Chatroom Purpose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5844-93BA-425C-877F-E27D4A2EA6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14400"/>
            <a:ext cx="10515600" cy="5543549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GB" sz="2900" dirty="0">
                <a:latin typeface="Arial" pitchFamily="34"/>
                <a:cs typeface="Arial" pitchFamily="34"/>
              </a:rPr>
              <a:t>Acceptance of online learning continues to increase as a way of providing education to numerous and geographically dispersed students and prospective students that might otherwise be limited in accessing a traditional classroom learning environment [1]. It is thus important to provide e-learning platform with features obtainable in traditional classroom. One of this feature is group learning. </a:t>
            </a:r>
          </a:p>
          <a:p>
            <a:pPr marL="0" lvl="0" indent="0" algn="just">
              <a:buNone/>
            </a:pPr>
            <a:r>
              <a:rPr lang="en-GB" sz="2900" dirty="0">
                <a:latin typeface="Arial" pitchFamily="34"/>
                <a:cs typeface="Arial" pitchFamily="34"/>
              </a:rPr>
              <a:t>We present here the design framework of an experimental system for a real-time monitoring and evaluation of group collaboration during joint problem-solving (JPS), to support  studies in this area of research.</a:t>
            </a:r>
          </a:p>
          <a:p>
            <a:pPr marL="0" lvl="0" indent="0" algn="just">
              <a:buNone/>
            </a:pPr>
            <a:r>
              <a:rPr lang="en-GB" sz="2900" dirty="0">
                <a:latin typeface="Arial" pitchFamily="34"/>
                <a:cs typeface="Arial" pitchFamily="34"/>
              </a:rPr>
              <a:t>Our system is a database driven web application using PHP, </a:t>
            </a:r>
            <a:r>
              <a:rPr lang="en-GB" sz="2900" dirty="0" err="1">
                <a:latin typeface="Arial" pitchFamily="34"/>
                <a:cs typeface="Arial" pitchFamily="34"/>
              </a:rPr>
              <a:t>Javascript</a:t>
            </a:r>
            <a:r>
              <a:rPr lang="en-GB" sz="2900" dirty="0">
                <a:latin typeface="Arial" pitchFamily="34"/>
                <a:cs typeface="Arial" pitchFamily="34"/>
              </a:rPr>
              <a:t>, Ajax with </a:t>
            </a:r>
            <a:r>
              <a:rPr lang="en-GB" sz="2900" dirty="0" err="1">
                <a:latin typeface="Arial" pitchFamily="34"/>
                <a:cs typeface="Arial" pitchFamily="34"/>
              </a:rPr>
              <a:t>PosgreSQL</a:t>
            </a:r>
            <a:r>
              <a:rPr lang="en-GB" sz="2900" dirty="0">
                <a:latin typeface="Arial" pitchFamily="34"/>
                <a:cs typeface="Arial" pitchFamily="34"/>
              </a:rPr>
              <a:t> databased power by Heroku.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0459-24BF-4CA5-BF52-9928D2472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786" y="120636"/>
            <a:ext cx="10515600" cy="652515"/>
          </a:xfrm>
        </p:spPr>
        <p:txBody>
          <a:bodyPr anchorCtr="1">
            <a:normAutofit/>
          </a:bodyPr>
          <a:lstStyle/>
          <a:p>
            <a:pPr lvl="0" algn="ctr"/>
            <a:r>
              <a:rPr lang="en-GB" sz="3200">
                <a:latin typeface="Arial Black" pitchFamily="34"/>
              </a:rPr>
              <a:t>JPSD Chat-room System Database and Tables</a:t>
            </a:r>
          </a:p>
        </p:txBody>
      </p:sp>
      <p:sp>
        <p:nvSpPr>
          <p:cNvPr id="3" name="Cylinder 4">
            <a:extLst>
              <a:ext uri="{FF2B5EF4-FFF2-40B4-BE49-F238E27FC236}">
                <a16:creationId xmlns:a16="http://schemas.microsoft.com/office/drawing/2014/main" id="{F26EA64B-9796-4DE2-BD47-45C16347EFB0}"/>
              </a:ext>
            </a:extLst>
          </p:cNvPr>
          <p:cNvSpPr/>
          <p:nvPr/>
        </p:nvSpPr>
        <p:spPr>
          <a:xfrm>
            <a:off x="509668" y="774752"/>
            <a:ext cx="11257617" cy="608324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solidFill>
            <a:srgbClr val="BFBFB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43">
            <a:extLst>
              <a:ext uri="{FF2B5EF4-FFF2-40B4-BE49-F238E27FC236}">
                <a16:creationId xmlns:a16="http://schemas.microsoft.com/office/drawing/2014/main" id="{64723621-270A-4085-AF01-7F8884590C28}"/>
              </a:ext>
            </a:extLst>
          </p:cNvPr>
          <p:cNvGrpSpPr/>
          <p:nvPr/>
        </p:nvGrpSpPr>
        <p:grpSpPr>
          <a:xfrm>
            <a:off x="8059155" y="683193"/>
            <a:ext cx="1643470" cy="1827191"/>
            <a:chOff x="8059155" y="683193"/>
            <a:chExt cx="1643470" cy="1827191"/>
          </a:xfrm>
        </p:grpSpPr>
        <p:grpSp>
          <p:nvGrpSpPr>
            <p:cNvPr id="5" name="Group 42">
              <a:extLst>
                <a:ext uri="{FF2B5EF4-FFF2-40B4-BE49-F238E27FC236}">
                  <a16:creationId xmlns:a16="http://schemas.microsoft.com/office/drawing/2014/main" id="{C2D070EB-6B67-4F61-8D82-D17CD0E060E4}"/>
                </a:ext>
              </a:extLst>
            </p:cNvPr>
            <p:cNvGrpSpPr/>
            <p:nvPr/>
          </p:nvGrpSpPr>
          <p:grpSpPr>
            <a:xfrm>
              <a:off x="8059155" y="683193"/>
              <a:ext cx="1401957" cy="1389980"/>
              <a:chOff x="8059155" y="683193"/>
              <a:chExt cx="1401957" cy="138998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DD9D336-D510-40B9-83F9-404FAD6DDD5F}"/>
                  </a:ext>
                </a:extLst>
              </p:cNvPr>
              <p:cNvSpPr/>
              <p:nvPr/>
            </p:nvSpPr>
            <p:spPr>
              <a:xfrm>
                <a:off x="8088370" y="699909"/>
                <a:ext cx="1351675" cy="1373264"/>
              </a:xfrm>
              <a:custGeom>
                <a:avLst>
                  <a:gd name="f1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3600"/>
                  <a:gd name="f11" fmla="abs f4"/>
                  <a:gd name="f12" fmla="abs f5"/>
                  <a:gd name="f13" fmla="abs f6"/>
                  <a:gd name="f14" fmla="*/ f8 1 180"/>
                  <a:gd name="f15" fmla="val f10"/>
                  <a:gd name="f16" fmla="+- 0 0 f2"/>
                  <a:gd name="f17" fmla="?: f11 f4 1"/>
                  <a:gd name="f18" fmla="?: f12 f5 1"/>
                  <a:gd name="f19" fmla="?: f13 f6 1"/>
                  <a:gd name="f20" fmla="*/ f9 f14 1"/>
                  <a:gd name="f21" fmla="+- f7 f15 0"/>
                  <a:gd name="f22" fmla="*/ f17 1 21600"/>
                  <a:gd name="f23" fmla="*/ f18 1 21600"/>
                  <a:gd name="f24" fmla="*/ 21600 f17 1"/>
                  <a:gd name="f25" fmla="*/ 21600 f18 1"/>
                  <a:gd name="f26" fmla="+- 0 0 f20"/>
                  <a:gd name="f27" fmla="+- f7 0 f21"/>
                  <a:gd name="f28" fmla="+- f21 0 f7"/>
                  <a:gd name="f29" fmla="min f23 f22"/>
                  <a:gd name="f30" fmla="*/ f24 1 f19"/>
                  <a:gd name="f31" fmla="*/ f25 1 f19"/>
                  <a:gd name="f32" fmla="*/ f26 f1 1"/>
                  <a:gd name="f33" fmla="abs f27"/>
                  <a:gd name="f34" fmla="abs f28"/>
                  <a:gd name="f35" fmla="?: f27 f16 f2"/>
                  <a:gd name="f36" fmla="?: f27 f2 f16"/>
                  <a:gd name="f37" fmla="?: f27 f3 f2"/>
                  <a:gd name="f38" fmla="?: f27 f2 f3"/>
                  <a:gd name="f39" fmla="?: f28 f16 f2"/>
                  <a:gd name="f40" fmla="?: f28 f2 f16"/>
                  <a:gd name="f41" fmla="?: f27 0 f1"/>
                  <a:gd name="f42" fmla="?: f27 f1 0"/>
                  <a:gd name="f43" fmla="val f30"/>
                  <a:gd name="f44" fmla="val f31"/>
                  <a:gd name="f45" fmla="*/ f32 1 f8"/>
                  <a:gd name="f46" fmla="?: f27 f38 f37"/>
                  <a:gd name="f47" fmla="?: f27 f37 f38"/>
                  <a:gd name="f48" fmla="?: f28 f36 f35"/>
                  <a:gd name="f49" fmla="*/ f21 f29 1"/>
                  <a:gd name="f50" fmla="*/ f7 f29 1"/>
                  <a:gd name="f51" fmla="*/ f33 f29 1"/>
                  <a:gd name="f52" fmla="*/ f34 f29 1"/>
                  <a:gd name="f53" fmla="+- f44 0 f15"/>
                  <a:gd name="f54" fmla="+- f43 0 f15"/>
                  <a:gd name="f55" fmla="+- f45 0 f2"/>
                  <a:gd name="f56" fmla="?: f28 f47 f46"/>
                  <a:gd name="f57" fmla="*/ f44 f29 1"/>
                  <a:gd name="f58" fmla="*/ f43 f29 1"/>
                  <a:gd name="f59" fmla="+- f55 f2 0"/>
                  <a:gd name="f60" fmla="+- f44 0 f53"/>
                  <a:gd name="f61" fmla="+- f43 0 f54"/>
                  <a:gd name="f62" fmla="+- f53 0 f44"/>
                  <a:gd name="f63" fmla="+- f54 0 f43"/>
                  <a:gd name="f64" fmla="*/ f53 f29 1"/>
                  <a:gd name="f65" fmla="*/ f54 f29 1"/>
                  <a:gd name="f66" fmla="*/ f59 f8 1"/>
                  <a:gd name="f67" fmla="abs f60"/>
                  <a:gd name="f68" fmla="?: f60 0 f1"/>
                  <a:gd name="f69" fmla="?: f60 f1 0"/>
                  <a:gd name="f70" fmla="?: f60 f39 f40"/>
                  <a:gd name="f71" fmla="abs f61"/>
                  <a:gd name="f72" fmla="abs f62"/>
                  <a:gd name="f73" fmla="?: f61 f16 f2"/>
                  <a:gd name="f74" fmla="?: f61 f2 f16"/>
                  <a:gd name="f75" fmla="?: f61 f3 f2"/>
                  <a:gd name="f76" fmla="?: f61 f2 f3"/>
                  <a:gd name="f77" fmla="abs f63"/>
                  <a:gd name="f78" fmla="?: f63 f16 f2"/>
                  <a:gd name="f79" fmla="?: f63 f2 f16"/>
                  <a:gd name="f80" fmla="?: f63 f42 f41"/>
                  <a:gd name="f81" fmla="?: f63 f41 f42"/>
                  <a:gd name="f82" fmla="*/ f66 1 f1"/>
                  <a:gd name="f83" fmla="?: f28 f69 f68"/>
                  <a:gd name="f84" fmla="?: f28 f68 f69"/>
                  <a:gd name="f85" fmla="?: f61 f76 f75"/>
                  <a:gd name="f86" fmla="?: f61 f75 f76"/>
                  <a:gd name="f87" fmla="?: f62 f74 f73"/>
                  <a:gd name="f88" fmla="?: f27 f80 f81"/>
                  <a:gd name="f89" fmla="?: f27 f78 f79"/>
                  <a:gd name="f90" fmla="*/ f67 f29 1"/>
                  <a:gd name="f91" fmla="*/ f71 f29 1"/>
                  <a:gd name="f92" fmla="*/ f72 f29 1"/>
                  <a:gd name="f93" fmla="*/ f77 f29 1"/>
                  <a:gd name="f94" fmla="+- 0 0 f82"/>
                  <a:gd name="f95" fmla="?: f60 f83 f84"/>
                  <a:gd name="f96" fmla="?: f62 f86 f85"/>
                  <a:gd name="f97" fmla="+- 0 0 f94"/>
                  <a:gd name="f98" fmla="*/ f97 f1 1"/>
                  <a:gd name="f99" fmla="*/ f98 1 f8"/>
                  <a:gd name="f100" fmla="+- f99 0 f2"/>
                  <a:gd name="f101" fmla="cos 1 f100"/>
                  <a:gd name="f102" fmla="+- 0 0 f101"/>
                  <a:gd name="f103" fmla="+- 0 0 f102"/>
                  <a:gd name="f104" fmla="val f103"/>
                  <a:gd name="f105" fmla="+- 0 0 f104"/>
                  <a:gd name="f106" fmla="*/ f15 f105 1"/>
                  <a:gd name="f107" fmla="*/ f106 3163 1"/>
                  <a:gd name="f108" fmla="*/ f107 1 7636"/>
                  <a:gd name="f109" fmla="+- f7 f108 0"/>
                  <a:gd name="f110" fmla="+- f43 0 f108"/>
                  <a:gd name="f111" fmla="+- f44 0 f108"/>
                  <a:gd name="f112" fmla="*/ f109 f29 1"/>
                  <a:gd name="f113" fmla="*/ f110 f29 1"/>
                  <a:gd name="f114" fmla="*/ f111 f2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2" t="f112" r="f113" b="f114"/>
                <a:pathLst>
                  <a:path>
                    <a:moveTo>
                      <a:pt x="f49" y="f50"/>
                    </a:moveTo>
                    <a:arcTo wR="f51" hR="f52" stAng="f56" swAng="f48"/>
                    <a:lnTo>
                      <a:pt x="f50" y="f64"/>
                    </a:lnTo>
                    <a:arcTo wR="f52" hR="f90" stAng="f95" swAng="f70"/>
                    <a:lnTo>
                      <a:pt x="f65" y="f57"/>
                    </a:lnTo>
                    <a:arcTo wR="f91" hR="f92" stAng="f96" swAng="f87"/>
                    <a:lnTo>
                      <a:pt x="f58" y="f49"/>
                    </a:lnTo>
                    <a:arcTo wR="f93" hR="f51" stAng="f88" swAng="f89"/>
                    <a:close/>
                  </a:path>
                </a:pathLst>
              </a:custGeom>
              <a:solidFill>
                <a:srgbClr val="BFBFBF"/>
              </a:solidFill>
              <a:ln w="5080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7" name="Straight Connector 9">
                <a:extLst>
                  <a:ext uri="{FF2B5EF4-FFF2-40B4-BE49-F238E27FC236}">
                    <a16:creationId xmlns:a16="http://schemas.microsoft.com/office/drawing/2014/main" id="{7A3D795C-464D-4C0C-A771-A0C9316F0977}"/>
                  </a:ext>
                </a:extLst>
              </p:cNvPr>
              <p:cNvCxnSpPr/>
              <p:nvPr/>
            </p:nvCxnSpPr>
            <p:spPr>
              <a:xfrm>
                <a:off x="8354507" y="713451"/>
                <a:ext cx="0" cy="1346801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8" name="Straight Connector 11">
                <a:extLst>
                  <a:ext uri="{FF2B5EF4-FFF2-40B4-BE49-F238E27FC236}">
                    <a16:creationId xmlns:a16="http://schemas.microsoft.com/office/drawing/2014/main" id="{07B02A74-B752-4D9C-BF5E-FD078BBDA329}"/>
                  </a:ext>
                </a:extLst>
              </p:cNvPr>
              <p:cNvCxnSpPr/>
              <p:nvPr/>
            </p:nvCxnSpPr>
            <p:spPr>
              <a:xfrm>
                <a:off x="8644262" y="715527"/>
                <a:ext cx="0" cy="1346801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9" name="Straight Connector 13">
                <a:extLst>
                  <a:ext uri="{FF2B5EF4-FFF2-40B4-BE49-F238E27FC236}">
                    <a16:creationId xmlns:a16="http://schemas.microsoft.com/office/drawing/2014/main" id="{1EE6F740-7E07-4EEE-ACEB-302E2FB8A0AE}"/>
                  </a:ext>
                </a:extLst>
              </p:cNvPr>
              <p:cNvCxnSpPr/>
              <p:nvPr/>
            </p:nvCxnSpPr>
            <p:spPr>
              <a:xfrm>
                <a:off x="8921142" y="715527"/>
                <a:ext cx="0" cy="1346801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10" name="Straight Connector 15">
                <a:extLst>
                  <a:ext uri="{FF2B5EF4-FFF2-40B4-BE49-F238E27FC236}">
                    <a16:creationId xmlns:a16="http://schemas.microsoft.com/office/drawing/2014/main" id="{408029A3-A590-4D9D-A8E5-D9A39543FEA2}"/>
                  </a:ext>
                </a:extLst>
              </p:cNvPr>
              <p:cNvCxnSpPr/>
              <p:nvPr/>
            </p:nvCxnSpPr>
            <p:spPr>
              <a:xfrm>
                <a:off x="9210888" y="717602"/>
                <a:ext cx="0" cy="1346811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11" name="Straight Connector 19">
                <a:extLst>
                  <a:ext uri="{FF2B5EF4-FFF2-40B4-BE49-F238E27FC236}">
                    <a16:creationId xmlns:a16="http://schemas.microsoft.com/office/drawing/2014/main" id="{4432C6FB-02AD-47C4-81B2-D34616BA9A9E}"/>
                  </a:ext>
                </a:extLst>
              </p:cNvPr>
              <p:cNvCxnSpPr/>
              <p:nvPr/>
            </p:nvCxnSpPr>
            <p:spPr>
              <a:xfrm rot="5400013">
                <a:off x="8785275" y="386996"/>
                <a:ext cx="0" cy="1351675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12" name="Straight Connector 21">
                <a:extLst>
                  <a:ext uri="{FF2B5EF4-FFF2-40B4-BE49-F238E27FC236}">
                    <a16:creationId xmlns:a16="http://schemas.microsoft.com/office/drawing/2014/main" id="{06CF571E-AC49-4FF5-9A7D-59E49926ABF8}"/>
                  </a:ext>
                </a:extLst>
              </p:cNvPr>
              <p:cNvCxnSpPr/>
              <p:nvPr/>
            </p:nvCxnSpPr>
            <p:spPr>
              <a:xfrm rot="5400013">
                <a:off x="8783191" y="675700"/>
                <a:ext cx="0" cy="1351676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13" name="Straight Connector 23">
                <a:extLst>
                  <a:ext uri="{FF2B5EF4-FFF2-40B4-BE49-F238E27FC236}">
                    <a16:creationId xmlns:a16="http://schemas.microsoft.com/office/drawing/2014/main" id="{278E1342-E443-4E37-9514-9E5679ED9E24}"/>
                  </a:ext>
                </a:extLst>
              </p:cNvPr>
              <p:cNvCxnSpPr/>
              <p:nvPr/>
            </p:nvCxnSpPr>
            <p:spPr>
              <a:xfrm rot="5400013">
                <a:off x="8783196" y="937406"/>
                <a:ext cx="0" cy="1351684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14" name="Straight Connector 25">
                <a:extLst>
                  <a:ext uri="{FF2B5EF4-FFF2-40B4-BE49-F238E27FC236}">
                    <a16:creationId xmlns:a16="http://schemas.microsoft.com/office/drawing/2014/main" id="{7C4184AB-BACF-4DED-A14D-422137591FD3}"/>
                  </a:ext>
                </a:extLst>
              </p:cNvPr>
              <p:cNvCxnSpPr/>
              <p:nvPr/>
            </p:nvCxnSpPr>
            <p:spPr>
              <a:xfrm rot="5400013">
                <a:off x="8781111" y="1226109"/>
                <a:ext cx="0" cy="1351685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15" name="Straight Connector 18">
                <a:extLst>
                  <a:ext uri="{FF2B5EF4-FFF2-40B4-BE49-F238E27FC236}">
                    <a16:creationId xmlns:a16="http://schemas.microsoft.com/office/drawing/2014/main" id="{013359B1-537C-4A4C-9371-1BED0442CF1B}"/>
                  </a:ext>
                </a:extLst>
              </p:cNvPr>
              <p:cNvCxnSpPr/>
              <p:nvPr/>
            </p:nvCxnSpPr>
            <p:spPr>
              <a:xfrm rot="5400013">
                <a:off x="8774865" y="260293"/>
                <a:ext cx="0" cy="1351684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16" name="Rectangle: Rounded Corners 26">
                <a:extLst>
                  <a:ext uri="{FF2B5EF4-FFF2-40B4-BE49-F238E27FC236}">
                    <a16:creationId xmlns:a16="http://schemas.microsoft.com/office/drawing/2014/main" id="{DFECE781-81CF-47E2-83F7-4A80C6E652CD}"/>
                  </a:ext>
                </a:extLst>
              </p:cNvPr>
              <p:cNvSpPr/>
              <p:nvPr/>
            </p:nvSpPr>
            <p:spPr>
              <a:xfrm>
                <a:off x="8059155" y="683193"/>
                <a:ext cx="1401135" cy="267507"/>
              </a:xfrm>
              <a:custGeom>
                <a:avLst>
                  <a:gd name="f1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3600"/>
                  <a:gd name="f11" fmla="abs f4"/>
                  <a:gd name="f12" fmla="abs f5"/>
                  <a:gd name="f13" fmla="abs f6"/>
                  <a:gd name="f14" fmla="*/ f8 1 180"/>
                  <a:gd name="f15" fmla="val f10"/>
                  <a:gd name="f16" fmla="+- 0 0 f2"/>
                  <a:gd name="f17" fmla="?: f11 f4 1"/>
                  <a:gd name="f18" fmla="?: f12 f5 1"/>
                  <a:gd name="f19" fmla="?: f13 f6 1"/>
                  <a:gd name="f20" fmla="*/ f9 f14 1"/>
                  <a:gd name="f21" fmla="+- f7 f15 0"/>
                  <a:gd name="f22" fmla="*/ f17 1 21600"/>
                  <a:gd name="f23" fmla="*/ f18 1 21600"/>
                  <a:gd name="f24" fmla="*/ 21600 f17 1"/>
                  <a:gd name="f25" fmla="*/ 21600 f18 1"/>
                  <a:gd name="f26" fmla="+- 0 0 f20"/>
                  <a:gd name="f27" fmla="+- f7 0 f21"/>
                  <a:gd name="f28" fmla="+- f21 0 f7"/>
                  <a:gd name="f29" fmla="min f23 f22"/>
                  <a:gd name="f30" fmla="*/ f24 1 f19"/>
                  <a:gd name="f31" fmla="*/ f25 1 f19"/>
                  <a:gd name="f32" fmla="*/ f26 f1 1"/>
                  <a:gd name="f33" fmla="abs f27"/>
                  <a:gd name="f34" fmla="abs f28"/>
                  <a:gd name="f35" fmla="?: f27 f16 f2"/>
                  <a:gd name="f36" fmla="?: f27 f2 f16"/>
                  <a:gd name="f37" fmla="?: f27 f3 f2"/>
                  <a:gd name="f38" fmla="?: f27 f2 f3"/>
                  <a:gd name="f39" fmla="?: f28 f16 f2"/>
                  <a:gd name="f40" fmla="?: f28 f2 f16"/>
                  <a:gd name="f41" fmla="?: f27 0 f1"/>
                  <a:gd name="f42" fmla="?: f27 f1 0"/>
                  <a:gd name="f43" fmla="val f30"/>
                  <a:gd name="f44" fmla="val f31"/>
                  <a:gd name="f45" fmla="*/ f32 1 f8"/>
                  <a:gd name="f46" fmla="?: f27 f38 f37"/>
                  <a:gd name="f47" fmla="?: f27 f37 f38"/>
                  <a:gd name="f48" fmla="?: f28 f36 f35"/>
                  <a:gd name="f49" fmla="*/ f21 f29 1"/>
                  <a:gd name="f50" fmla="*/ f7 f29 1"/>
                  <a:gd name="f51" fmla="*/ f33 f29 1"/>
                  <a:gd name="f52" fmla="*/ f34 f29 1"/>
                  <a:gd name="f53" fmla="+- f44 0 f15"/>
                  <a:gd name="f54" fmla="+- f43 0 f15"/>
                  <a:gd name="f55" fmla="+- f45 0 f2"/>
                  <a:gd name="f56" fmla="?: f28 f47 f46"/>
                  <a:gd name="f57" fmla="*/ f44 f29 1"/>
                  <a:gd name="f58" fmla="*/ f43 f29 1"/>
                  <a:gd name="f59" fmla="+- f55 f2 0"/>
                  <a:gd name="f60" fmla="+- f44 0 f53"/>
                  <a:gd name="f61" fmla="+- f43 0 f54"/>
                  <a:gd name="f62" fmla="+- f53 0 f44"/>
                  <a:gd name="f63" fmla="+- f54 0 f43"/>
                  <a:gd name="f64" fmla="*/ f53 f29 1"/>
                  <a:gd name="f65" fmla="*/ f54 f29 1"/>
                  <a:gd name="f66" fmla="*/ f59 f8 1"/>
                  <a:gd name="f67" fmla="abs f60"/>
                  <a:gd name="f68" fmla="?: f60 0 f1"/>
                  <a:gd name="f69" fmla="?: f60 f1 0"/>
                  <a:gd name="f70" fmla="?: f60 f39 f40"/>
                  <a:gd name="f71" fmla="abs f61"/>
                  <a:gd name="f72" fmla="abs f62"/>
                  <a:gd name="f73" fmla="?: f61 f16 f2"/>
                  <a:gd name="f74" fmla="?: f61 f2 f16"/>
                  <a:gd name="f75" fmla="?: f61 f3 f2"/>
                  <a:gd name="f76" fmla="?: f61 f2 f3"/>
                  <a:gd name="f77" fmla="abs f63"/>
                  <a:gd name="f78" fmla="?: f63 f16 f2"/>
                  <a:gd name="f79" fmla="?: f63 f2 f16"/>
                  <a:gd name="f80" fmla="?: f63 f42 f41"/>
                  <a:gd name="f81" fmla="?: f63 f41 f42"/>
                  <a:gd name="f82" fmla="*/ f66 1 f1"/>
                  <a:gd name="f83" fmla="?: f28 f69 f68"/>
                  <a:gd name="f84" fmla="?: f28 f68 f69"/>
                  <a:gd name="f85" fmla="?: f61 f76 f75"/>
                  <a:gd name="f86" fmla="?: f61 f75 f76"/>
                  <a:gd name="f87" fmla="?: f62 f74 f73"/>
                  <a:gd name="f88" fmla="?: f27 f80 f81"/>
                  <a:gd name="f89" fmla="?: f27 f78 f79"/>
                  <a:gd name="f90" fmla="*/ f67 f29 1"/>
                  <a:gd name="f91" fmla="*/ f71 f29 1"/>
                  <a:gd name="f92" fmla="*/ f72 f29 1"/>
                  <a:gd name="f93" fmla="*/ f77 f29 1"/>
                  <a:gd name="f94" fmla="+- 0 0 f82"/>
                  <a:gd name="f95" fmla="?: f60 f83 f84"/>
                  <a:gd name="f96" fmla="?: f62 f86 f85"/>
                  <a:gd name="f97" fmla="+- 0 0 f94"/>
                  <a:gd name="f98" fmla="*/ f97 f1 1"/>
                  <a:gd name="f99" fmla="*/ f98 1 f8"/>
                  <a:gd name="f100" fmla="+- f99 0 f2"/>
                  <a:gd name="f101" fmla="cos 1 f100"/>
                  <a:gd name="f102" fmla="+- 0 0 f101"/>
                  <a:gd name="f103" fmla="+- 0 0 f102"/>
                  <a:gd name="f104" fmla="val f103"/>
                  <a:gd name="f105" fmla="+- 0 0 f104"/>
                  <a:gd name="f106" fmla="*/ f15 f105 1"/>
                  <a:gd name="f107" fmla="*/ f106 3163 1"/>
                  <a:gd name="f108" fmla="*/ f107 1 7636"/>
                  <a:gd name="f109" fmla="+- f7 f108 0"/>
                  <a:gd name="f110" fmla="+- f43 0 f108"/>
                  <a:gd name="f111" fmla="+- f44 0 f108"/>
                  <a:gd name="f112" fmla="*/ f109 f29 1"/>
                  <a:gd name="f113" fmla="*/ f110 f29 1"/>
                  <a:gd name="f114" fmla="*/ f111 f2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2" t="f112" r="f113" b="f114"/>
                <a:pathLst>
                  <a:path>
                    <a:moveTo>
                      <a:pt x="f49" y="f50"/>
                    </a:moveTo>
                    <a:arcTo wR="f51" hR="f52" stAng="f56" swAng="f48"/>
                    <a:lnTo>
                      <a:pt x="f50" y="f64"/>
                    </a:lnTo>
                    <a:arcTo wR="f52" hR="f90" stAng="f95" swAng="f70"/>
                    <a:lnTo>
                      <a:pt x="f65" y="f57"/>
                    </a:lnTo>
                    <a:arcTo wR="f91" hR="f92" stAng="f96" swAng="f87"/>
                    <a:lnTo>
                      <a:pt x="f58" y="f49"/>
                    </a:lnTo>
                    <a:arcTo wR="f93" hR="f51" stAng="f88" swAng="f89"/>
                    <a:close/>
                  </a:path>
                </a:pathLst>
              </a:custGeom>
              <a:solidFill>
                <a:srgbClr val="000000"/>
              </a:solidFill>
              <a:ln w="1270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EEEF4F8-97B7-4097-AF9D-FA09F14BFFA3}"/>
                </a:ext>
              </a:extLst>
            </p:cNvPr>
            <p:cNvGrpSpPr/>
            <p:nvPr/>
          </p:nvGrpSpPr>
          <p:grpSpPr>
            <a:xfrm>
              <a:off x="8301490" y="1120405"/>
              <a:ext cx="1401135" cy="1389979"/>
              <a:chOff x="8301490" y="1120405"/>
              <a:chExt cx="1401135" cy="1389979"/>
            </a:xfrm>
          </p:grpSpPr>
          <p:sp>
            <p:nvSpPr>
              <p:cNvPr id="18" name="Rectangle: Rounded Corners 30">
                <a:extLst>
                  <a:ext uri="{FF2B5EF4-FFF2-40B4-BE49-F238E27FC236}">
                    <a16:creationId xmlns:a16="http://schemas.microsoft.com/office/drawing/2014/main" id="{AAAFB957-5E0E-4A9C-BA2B-1D2CE9E55248}"/>
                  </a:ext>
                </a:extLst>
              </p:cNvPr>
              <p:cNvSpPr/>
              <p:nvPr/>
            </p:nvSpPr>
            <p:spPr>
              <a:xfrm>
                <a:off x="8315727" y="1137120"/>
                <a:ext cx="1351675" cy="1373264"/>
              </a:xfrm>
              <a:custGeom>
                <a:avLst>
                  <a:gd name="f1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3600"/>
                  <a:gd name="f11" fmla="abs f4"/>
                  <a:gd name="f12" fmla="abs f5"/>
                  <a:gd name="f13" fmla="abs f6"/>
                  <a:gd name="f14" fmla="*/ f8 1 180"/>
                  <a:gd name="f15" fmla="val f10"/>
                  <a:gd name="f16" fmla="+- 0 0 f2"/>
                  <a:gd name="f17" fmla="?: f11 f4 1"/>
                  <a:gd name="f18" fmla="?: f12 f5 1"/>
                  <a:gd name="f19" fmla="?: f13 f6 1"/>
                  <a:gd name="f20" fmla="*/ f9 f14 1"/>
                  <a:gd name="f21" fmla="+- f7 f15 0"/>
                  <a:gd name="f22" fmla="*/ f17 1 21600"/>
                  <a:gd name="f23" fmla="*/ f18 1 21600"/>
                  <a:gd name="f24" fmla="*/ 21600 f17 1"/>
                  <a:gd name="f25" fmla="*/ 21600 f18 1"/>
                  <a:gd name="f26" fmla="+- 0 0 f20"/>
                  <a:gd name="f27" fmla="+- f7 0 f21"/>
                  <a:gd name="f28" fmla="+- f21 0 f7"/>
                  <a:gd name="f29" fmla="min f23 f22"/>
                  <a:gd name="f30" fmla="*/ f24 1 f19"/>
                  <a:gd name="f31" fmla="*/ f25 1 f19"/>
                  <a:gd name="f32" fmla="*/ f26 f1 1"/>
                  <a:gd name="f33" fmla="abs f27"/>
                  <a:gd name="f34" fmla="abs f28"/>
                  <a:gd name="f35" fmla="?: f27 f16 f2"/>
                  <a:gd name="f36" fmla="?: f27 f2 f16"/>
                  <a:gd name="f37" fmla="?: f27 f3 f2"/>
                  <a:gd name="f38" fmla="?: f27 f2 f3"/>
                  <a:gd name="f39" fmla="?: f28 f16 f2"/>
                  <a:gd name="f40" fmla="?: f28 f2 f16"/>
                  <a:gd name="f41" fmla="?: f27 0 f1"/>
                  <a:gd name="f42" fmla="?: f27 f1 0"/>
                  <a:gd name="f43" fmla="val f30"/>
                  <a:gd name="f44" fmla="val f31"/>
                  <a:gd name="f45" fmla="*/ f32 1 f8"/>
                  <a:gd name="f46" fmla="?: f27 f38 f37"/>
                  <a:gd name="f47" fmla="?: f27 f37 f38"/>
                  <a:gd name="f48" fmla="?: f28 f36 f35"/>
                  <a:gd name="f49" fmla="*/ f21 f29 1"/>
                  <a:gd name="f50" fmla="*/ f7 f29 1"/>
                  <a:gd name="f51" fmla="*/ f33 f29 1"/>
                  <a:gd name="f52" fmla="*/ f34 f29 1"/>
                  <a:gd name="f53" fmla="+- f44 0 f15"/>
                  <a:gd name="f54" fmla="+- f43 0 f15"/>
                  <a:gd name="f55" fmla="+- f45 0 f2"/>
                  <a:gd name="f56" fmla="?: f28 f47 f46"/>
                  <a:gd name="f57" fmla="*/ f44 f29 1"/>
                  <a:gd name="f58" fmla="*/ f43 f29 1"/>
                  <a:gd name="f59" fmla="+- f55 f2 0"/>
                  <a:gd name="f60" fmla="+- f44 0 f53"/>
                  <a:gd name="f61" fmla="+- f43 0 f54"/>
                  <a:gd name="f62" fmla="+- f53 0 f44"/>
                  <a:gd name="f63" fmla="+- f54 0 f43"/>
                  <a:gd name="f64" fmla="*/ f53 f29 1"/>
                  <a:gd name="f65" fmla="*/ f54 f29 1"/>
                  <a:gd name="f66" fmla="*/ f59 f8 1"/>
                  <a:gd name="f67" fmla="abs f60"/>
                  <a:gd name="f68" fmla="?: f60 0 f1"/>
                  <a:gd name="f69" fmla="?: f60 f1 0"/>
                  <a:gd name="f70" fmla="?: f60 f39 f40"/>
                  <a:gd name="f71" fmla="abs f61"/>
                  <a:gd name="f72" fmla="abs f62"/>
                  <a:gd name="f73" fmla="?: f61 f16 f2"/>
                  <a:gd name="f74" fmla="?: f61 f2 f16"/>
                  <a:gd name="f75" fmla="?: f61 f3 f2"/>
                  <a:gd name="f76" fmla="?: f61 f2 f3"/>
                  <a:gd name="f77" fmla="abs f63"/>
                  <a:gd name="f78" fmla="?: f63 f16 f2"/>
                  <a:gd name="f79" fmla="?: f63 f2 f16"/>
                  <a:gd name="f80" fmla="?: f63 f42 f41"/>
                  <a:gd name="f81" fmla="?: f63 f41 f42"/>
                  <a:gd name="f82" fmla="*/ f66 1 f1"/>
                  <a:gd name="f83" fmla="?: f28 f69 f68"/>
                  <a:gd name="f84" fmla="?: f28 f68 f69"/>
                  <a:gd name="f85" fmla="?: f61 f76 f75"/>
                  <a:gd name="f86" fmla="?: f61 f75 f76"/>
                  <a:gd name="f87" fmla="?: f62 f74 f73"/>
                  <a:gd name="f88" fmla="?: f27 f80 f81"/>
                  <a:gd name="f89" fmla="?: f27 f78 f79"/>
                  <a:gd name="f90" fmla="*/ f67 f29 1"/>
                  <a:gd name="f91" fmla="*/ f71 f29 1"/>
                  <a:gd name="f92" fmla="*/ f72 f29 1"/>
                  <a:gd name="f93" fmla="*/ f77 f29 1"/>
                  <a:gd name="f94" fmla="+- 0 0 f82"/>
                  <a:gd name="f95" fmla="?: f60 f83 f84"/>
                  <a:gd name="f96" fmla="?: f62 f86 f85"/>
                  <a:gd name="f97" fmla="+- 0 0 f94"/>
                  <a:gd name="f98" fmla="*/ f97 f1 1"/>
                  <a:gd name="f99" fmla="*/ f98 1 f8"/>
                  <a:gd name="f100" fmla="+- f99 0 f2"/>
                  <a:gd name="f101" fmla="cos 1 f100"/>
                  <a:gd name="f102" fmla="+- 0 0 f101"/>
                  <a:gd name="f103" fmla="+- 0 0 f102"/>
                  <a:gd name="f104" fmla="val f103"/>
                  <a:gd name="f105" fmla="+- 0 0 f104"/>
                  <a:gd name="f106" fmla="*/ f15 f105 1"/>
                  <a:gd name="f107" fmla="*/ f106 3163 1"/>
                  <a:gd name="f108" fmla="*/ f107 1 7636"/>
                  <a:gd name="f109" fmla="+- f7 f108 0"/>
                  <a:gd name="f110" fmla="+- f43 0 f108"/>
                  <a:gd name="f111" fmla="+- f44 0 f108"/>
                  <a:gd name="f112" fmla="*/ f109 f29 1"/>
                  <a:gd name="f113" fmla="*/ f110 f29 1"/>
                  <a:gd name="f114" fmla="*/ f111 f2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2" t="f112" r="f113" b="f114"/>
                <a:pathLst>
                  <a:path>
                    <a:moveTo>
                      <a:pt x="f49" y="f50"/>
                    </a:moveTo>
                    <a:arcTo wR="f51" hR="f52" stAng="f56" swAng="f48"/>
                    <a:lnTo>
                      <a:pt x="f50" y="f64"/>
                    </a:lnTo>
                    <a:arcTo wR="f52" hR="f90" stAng="f95" swAng="f70"/>
                    <a:lnTo>
                      <a:pt x="f65" y="f57"/>
                    </a:lnTo>
                    <a:arcTo wR="f91" hR="f92" stAng="f96" swAng="f87"/>
                    <a:lnTo>
                      <a:pt x="f58" y="f49"/>
                    </a:lnTo>
                    <a:arcTo wR="f93" hR="f51" stAng="f88" swAng="f89"/>
                    <a:close/>
                  </a:path>
                </a:pathLst>
              </a:custGeom>
              <a:solidFill>
                <a:srgbClr val="BFBFBF"/>
              </a:solidFill>
              <a:ln w="5080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19" name="Straight Connector 31">
                <a:extLst>
                  <a:ext uri="{FF2B5EF4-FFF2-40B4-BE49-F238E27FC236}">
                    <a16:creationId xmlns:a16="http://schemas.microsoft.com/office/drawing/2014/main" id="{C396C72B-6CD8-4EB6-8532-6850FEC03775}"/>
                  </a:ext>
                </a:extLst>
              </p:cNvPr>
              <p:cNvCxnSpPr/>
              <p:nvPr/>
            </p:nvCxnSpPr>
            <p:spPr>
              <a:xfrm>
                <a:off x="8581863" y="1150653"/>
                <a:ext cx="0" cy="1346811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0" name="Straight Connector 32">
                <a:extLst>
                  <a:ext uri="{FF2B5EF4-FFF2-40B4-BE49-F238E27FC236}">
                    <a16:creationId xmlns:a16="http://schemas.microsoft.com/office/drawing/2014/main" id="{A54FEDE7-41D7-4689-A00B-ABA8D98BE6BA}"/>
                  </a:ext>
                </a:extLst>
              </p:cNvPr>
              <p:cNvCxnSpPr/>
              <p:nvPr/>
            </p:nvCxnSpPr>
            <p:spPr>
              <a:xfrm>
                <a:off x="8871609" y="1152738"/>
                <a:ext cx="0" cy="1346801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1" name="Straight Connector 33">
                <a:extLst>
                  <a:ext uri="{FF2B5EF4-FFF2-40B4-BE49-F238E27FC236}">
                    <a16:creationId xmlns:a16="http://schemas.microsoft.com/office/drawing/2014/main" id="{CC29D2BF-5090-49E3-8D3C-962CDE93A4BE}"/>
                  </a:ext>
                </a:extLst>
              </p:cNvPr>
              <p:cNvCxnSpPr/>
              <p:nvPr/>
            </p:nvCxnSpPr>
            <p:spPr>
              <a:xfrm>
                <a:off x="9148489" y="1152738"/>
                <a:ext cx="0" cy="1346801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2" name="Straight Connector 34">
                <a:extLst>
                  <a:ext uri="{FF2B5EF4-FFF2-40B4-BE49-F238E27FC236}">
                    <a16:creationId xmlns:a16="http://schemas.microsoft.com/office/drawing/2014/main" id="{85CE8FEE-5D6D-460E-BE66-33544868EAB4}"/>
                  </a:ext>
                </a:extLst>
              </p:cNvPr>
              <p:cNvCxnSpPr/>
              <p:nvPr/>
            </p:nvCxnSpPr>
            <p:spPr>
              <a:xfrm>
                <a:off x="9438244" y="1154814"/>
                <a:ext cx="0" cy="1346810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3" name="Straight Connector 35">
                <a:extLst>
                  <a:ext uri="{FF2B5EF4-FFF2-40B4-BE49-F238E27FC236}">
                    <a16:creationId xmlns:a16="http://schemas.microsoft.com/office/drawing/2014/main" id="{E4B609B0-A73E-4092-928E-EE836EFEE527}"/>
                  </a:ext>
                </a:extLst>
              </p:cNvPr>
              <p:cNvCxnSpPr/>
              <p:nvPr/>
            </p:nvCxnSpPr>
            <p:spPr>
              <a:xfrm rot="5400013">
                <a:off x="9012637" y="824203"/>
                <a:ext cx="0" cy="1351684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4" name="Straight Connector 36">
                <a:extLst>
                  <a:ext uri="{FF2B5EF4-FFF2-40B4-BE49-F238E27FC236}">
                    <a16:creationId xmlns:a16="http://schemas.microsoft.com/office/drawing/2014/main" id="{9191329F-CD2B-4E7F-96D2-642D01B155BF}"/>
                  </a:ext>
                </a:extLst>
              </p:cNvPr>
              <p:cNvCxnSpPr/>
              <p:nvPr/>
            </p:nvCxnSpPr>
            <p:spPr>
              <a:xfrm rot="5400013">
                <a:off x="9010538" y="1112912"/>
                <a:ext cx="0" cy="1351675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5" name="Straight Connector 37">
                <a:extLst>
                  <a:ext uri="{FF2B5EF4-FFF2-40B4-BE49-F238E27FC236}">
                    <a16:creationId xmlns:a16="http://schemas.microsoft.com/office/drawing/2014/main" id="{6BFDDADB-B77D-450D-82F1-8CF20CE3E395}"/>
                  </a:ext>
                </a:extLst>
              </p:cNvPr>
              <p:cNvCxnSpPr/>
              <p:nvPr/>
            </p:nvCxnSpPr>
            <p:spPr>
              <a:xfrm rot="5400013">
                <a:off x="9010556" y="1374622"/>
                <a:ext cx="0" cy="1351675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6" name="Straight Connector 38">
                <a:extLst>
                  <a:ext uri="{FF2B5EF4-FFF2-40B4-BE49-F238E27FC236}">
                    <a16:creationId xmlns:a16="http://schemas.microsoft.com/office/drawing/2014/main" id="{7C336EE2-47E7-4DBA-A4E7-9D48C8E8B116}"/>
                  </a:ext>
                </a:extLst>
              </p:cNvPr>
              <p:cNvCxnSpPr/>
              <p:nvPr/>
            </p:nvCxnSpPr>
            <p:spPr>
              <a:xfrm rot="5400013">
                <a:off x="9008444" y="1663326"/>
                <a:ext cx="0" cy="1351675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7" name="Straight Connector 39">
                <a:extLst>
                  <a:ext uri="{FF2B5EF4-FFF2-40B4-BE49-F238E27FC236}">
                    <a16:creationId xmlns:a16="http://schemas.microsoft.com/office/drawing/2014/main" id="{6E676F0B-EE1C-4253-9528-A1DFAD0080CF}"/>
                  </a:ext>
                </a:extLst>
              </p:cNvPr>
              <p:cNvCxnSpPr/>
              <p:nvPr/>
            </p:nvCxnSpPr>
            <p:spPr>
              <a:xfrm rot="5400013">
                <a:off x="9002217" y="697508"/>
                <a:ext cx="0" cy="1351675"/>
              </a:xfrm>
              <a:prstGeom prst="straightConnector1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28" name="Rectangle: Rounded Corners 40">
                <a:extLst>
                  <a:ext uri="{FF2B5EF4-FFF2-40B4-BE49-F238E27FC236}">
                    <a16:creationId xmlns:a16="http://schemas.microsoft.com/office/drawing/2014/main" id="{C8E88C5B-D63C-4B72-B503-24C3886898B3}"/>
                  </a:ext>
                </a:extLst>
              </p:cNvPr>
              <p:cNvSpPr/>
              <p:nvPr/>
            </p:nvSpPr>
            <p:spPr>
              <a:xfrm>
                <a:off x="8301490" y="1120405"/>
                <a:ext cx="1401135" cy="267507"/>
              </a:xfrm>
              <a:custGeom>
                <a:avLst>
                  <a:gd name="f1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3600"/>
                  <a:gd name="f11" fmla="abs f4"/>
                  <a:gd name="f12" fmla="abs f5"/>
                  <a:gd name="f13" fmla="abs f6"/>
                  <a:gd name="f14" fmla="*/ f8 1 180"/>
                  <a:gd name="f15" fmla="val f10"/>
                  <a:gd name="f16" fmla="+- 0 0 f2"/>
                  <a:gd name="f17" fmla="?: f11 f4 1"/>
                  <a:gd name="f18" fmla="?: f12 f5 1"/>
                  <a:gd name="f19" fmla="?: f13 f6 1"/>
                  <a:gd name="f20" fmla="*/ f9 f14 1"/>
                  <a:gd name="f21" fmla="+- f7 f15 0"/>
                  <a:gd name="f22" fmla="*/ f17 1 21600"/>
                  <a:gd name="f23" fmla="*/ f18 1 21600"/>
                  <a:gd name="f24" fmla="*/ 21600 f17 1"/>
                  <a:gd name="f25" fmla="*/ 21600 f18 1"/>
                  <a:gd name="f26" fmla="+- 0 0 f20"/>
                  <a:gd name="f27" fmla="+- f7 0 f21"/>
                  <a:gd name="f28" fmla="+- f21 0 f7"/>
                  <a:gd name="f29" fmla="min f23 f22"/>
                  <a:gd name="f30" fmla="*/ f24 1 f19"/>
                  <a:gd name="f31" fmla="*/ f25 1 f19"/>
                  <a:gd name="f32" fmla="*/ f26 f1 1"/>
                  <a:gd name="f33" fmla="abs f27"/>
                  <a:gd name="f34" fmla="abs f28"/>
                  <a:gd name="f35" fmla="?: f27 f16 f2"/>
                  <a:gd name="f36" fmla="?: f27 f2 f16"/>
                  <a:gd name="f37" fmla="?: f27 f3 f2"/>
                  <a:gd name="f38" fmla="?: f27 f2 f3"/>
                  <a:gd name="f39" fmla="?: f28 f16 f2"/>
                  <a:gd name="f40" fmla="?: f28 f2 f16"/>
                  <a:gd name="f41" fmla="?: f27 0 f1"/>
                  <a:gd name="f42" fmla="?: f27 f1 0"/>
                  <a:gd name="f43" fmla="val f30"/>
                  <a:gd name="f44" fmla="val f31"/>
                  <a:gd name="f45" fmla="*/ f32 1 f8"/>
                  <a:gd name="f46" fmla="?: f27 f38 f37"/>
                  <a:gd name="f47" fmla="?: f27 f37 f38"/>
                  <a:gd name="f48" fmla="?: f28 f36 f35"/>
                  <a:gd name="f49" fmla="*/ f21 f29 1"/>
                  <a:gd name="f50" fmla="*/ f7 f29 1"/>
                  <a:gd name="f51" fmla="*/ f33 f29 1"/>
                  <a:gd name="f52" fmla="*/ f34 f29 1"/>
                  <a:gd name="f53" fmla="+- f44 0 f15"/>
                  <a:gd name="f54" fmla="+- f43 0 f15"/>
                  <a:gd name="f55" fmla="+- f45 0 f2"/>
                  <a:gd name="f56" fmla="?: f28 f47 f46"/>
                  <a:gd name="f57" fmla="*/ f44 f29 1"/>
                  <a:gd name="f58" fmla="*/ f43 f29 1"/>
                  <a:gd name="f59" fmla="+- f55 f2 0"/>
                  <a:gd name="f60" fmla="+- f44 0 f53"/>
                  <a:gd name="f61" fmla="+- f43 0 f54"/>
                  <a:gd name="f62" fmla="+- f53 0 f44"/>
                  <a:gd name="f63" fmla="+- f54 0 f43"/>
                  <a:gd name="f64" fmla="*/ f53 f29 1"/>
                  <a:gd name="f65" fmla="*/ f54 f29 1"/>
                  <a:gd name="f66" fmla="*/ f59 f8 1"/>
                  <a:gd name="f67" fmla="abs f60"/>
                  <a:gd name="f68" fmla="?: f60 0 f1"/>
                  <a:gd name="f69" fmla="?: f60 f1 0"/>
                  <a:gd name="f70" fmla="?: f60 f39 f40"/>
                  <a:gd name="f71" fmla="abs f61"/>
                  <a:gd name="f72" fmla="abs f62"/>
                  <a:gd name="f73" fmla="?: f61 f16 f2"/>
                  <a:gd name="f74" fmla="?: f61 f2 f16"/>
                  <a:gd name="f75" fmla="?: f61 f3 f2"/>
                  <a:gd name="f76" fmla="?: f61 f2 f3"/>
                  <a:gd name="f77" fmla="abs f63"/>
                  <a:gd name="f78" fmla="?: f63 f16 f2"/>
                  <a:gd name="f79" fmla="?: f63 f2 f16"/>
                  <a:gd name="f80" fmla="?: f63 f42 f41"/>
                  <a:gd name="f81" fmla="?: f63 f41 f42"/>
                  <a:gd name="f82" fmla="*/ f66 1 f1"/>
                  <a:gd name="f83" fmla="?: f28 f69 f68"/>
                  <a:gd name="f84" fmla="?: f28 f68 f69"/>
                  <a:gd name="f85" fmla="?: f61 f76 f75"/>
                  <a:gd name="f86" fmla="?: f61 f75 f76"/>
                  <a:gd name="f87" fmla="?: f62 f74 f73"/>
                  <a:gd name="f88" fmla="?: f27 f80 f81"/>
                  <a:gd name="f89" fmla="?: f27 f78 f79"/>
                  <a:gd name="f90" fmla="*/ f67 f29 1"/>
                  <a:gd name="f91" fmla="*/ f71 f29 1"/>
                  <a:gd name="f92" fmla="*/ f72 f29 1"/>
                  <a:gd name="f93" fmla="*/ f77 f29 1"/>
                  <a:gd name="f94" fmla="+- 0 0 f82"/>
                  <a:gd name="f95" fmla="?: f60 f83 f84"/>
                  <a:gd name="f96" fmla="?: f62 f86 f85"/>
                  <a:gd name="f97" fmla="+- 0 0 f94"/>
                  <a:gd name="f98" fmla="*/ f97 f1 1"/>
                  <a:gd name="f99" fmla="*/ f98 1 f8"/>
                  <a:gd name="f100" fmla="+- f99 0 f2"/>
                  <a:gd name="f101" fmla="cos 1 f100"/>
                  <a:gd name="f102" fmla="+- 0 0 f101"/>
                  <a:gd name="f103" fmla="+- 0 0 f102"/>
                  <a:gd name="f104" fmla="val f103"/>
                  <a:gd name="f105" fmla="+- 0 0 f104"/>
                  <a:gd name="f106" fmla="*/ f15 f105 1"/>
                  <a:gd name="f107" fmla="*/ f106 3163 1"/>
                  <a:gd name="f108" fmla="*/ f107 1 7636"/>
                  <a:gd name="f109" fmla="+- f7 f108 0"/>
                  <a:gd name="f110" fmla="+- f43 0 f108"/>
                  <a:gd name="f111" fmla="+- f44 0 f108"/>
                  <a:gd name="f112" fmla="*/ f109 f29 1"/>
                  <a:gd name="f113" fmla="*/ f110 f29 1"/>
                  <a:gd name="f114" fmla="*/ f111 f2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2" t="f112" r="f113" b="f114"/>
                <a:pathLst>
                  <a:path>
                    <a:moveTo>
                      <a:pt x="f49" y="f50"/>
                    </a:moveTo>
                    <a:arcTo wR="f51" hR="f52" stAng="f56" swAng="f48"/>
                    <a:lnTo>
                      <a:pt x="f50" y="f64"/>
                    </a:lnTo>
                    <a:arcTo wR="f52" hR="f90" stAng="f95" swAng="f70"/>
                    <a:lnTo>
                      <a:pt x="f65" y="f57"/>
                    </a:lnTo>
                    <a:arcTo wR="f91" hR="f92" stAng="f96" swAng="f87"/>
                    <a:lnTo>
                      <a:pt x="f58" y="f49"/>
                    </a:lnTo>
                    <a:arcTo wR="f93" hR="f51" stAng="f88" swAng="f89"/>
                    <a:close/>
                  </a:path>
                </a:pathLst>
              </a:custGeom>
              <a:solidFill>
                <a:srgbClr val="000000"/>
              </a:solidFill>
              <a:ln w="1270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</p:grpSp>
      <p:pic>
        <p:nvPicPr>
          <p:cNvPr id="29" name="Picture 48">
            <a:extLst>
              <a:ext uri="{FF2B5EF4-FFF2-40B4-BE49-F238E27FC236}">
                <a16:creationId xmlns:a16="http://schemas.microsoft.com/office/drawing/2014/main" id="{43988414-D73B-4A14-B56C-D460AD3A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38" y="1576626"/>
            <a:ext cx="4107183" cy="40919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Picture 50">
            <a:extLst>
              <a:ext uri="{FF2B5EF4-FFF2-40B4-BE49-F238E27FC236}">
                <a16:creationId xmlns:a16="http://schemas.microsoft.com/office/drawing/2014/main" id="{81C4567A-8CB2-46AF-84B7-BA68F766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9" y="1026304"/>
            <a:ext cx="3649983" cy="12420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1" name="TextBox 51">
            <a:extLst>
              <a:ext uri="{FF2B5EF4-FFF2-40B4-BE49-F238E27FC236}">
                <a16:creationId xmlns:a16="http://schemas.microsoft.com/office/drawing/2014/main" id="{F0101EB4-A3AE-4683-8B25-7797238C0242}"/>
              </a:ext>
            </a:extLst>
          </p:cNvPr>
          <p:cNvSpPr txBox="1"/>
          <p:nvPr/>
        </p:nvSpPr>
        <p:spPr>
          <a:xfrm>
            <a:off x="537786" y="2226701"/>
            <a:ext cx="6239719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group1_users,…groupN_users | N= number of groups</a:t>
            </a:r>
          </a:p>
        </p:txBody>
      </p:sp>
      <p:pic>
        <p:nvPicPr>
          <p:cNvPr id="32" name="Picture 55">
            <a:extLst>
              <a:ext uri="{FF2B5EF4-FFF2-40B4-BE49-F238E27FC236}">
                <a16:creationId xmlns:a16="http://schemas.microsoft.com/office/drawing/2014/main" id="{9F1882F5-F6F4-4557-8EBF-34620F33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09" y="2548890"/>
            <a:ext cx="6080759" cy="17602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Picture 57">
            <a:extLst>
              <a:ext uri="{FF2B5EF4-FFF2-40B4-BE49-F238E27FC236}">
                <a16:creationId xmlns:a16="http://schemas.microsoft.com/office/drawing/2014/main" id="{C74DD7D7-DF87-43A1-9281-0A3425419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09" y="4631298"/>
            <a:ext cx="6179816" cy="19128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4" name="TextBox 58">
            <a:extLst>
              <a:ext uri="{FF2B5EF4-FFF2-40B4-BE49-F238E27FC236}">
                <a16:creationId xmlns:a16="http://schemas.microsoft.com/office/drawing/2014/main" id="{7D0708CC-50A2-4B9A-9AFF-D97032735E1E}"/>
              </a:ext>
            </a:extLst>
          </p:cNvPr>
          <p:cNvSpPr txBox="1"/>
          <p:nvPr/>
        </p:nvSpPr>
        <p:spPr>
          <a:xfrm>
            <a:off x="467349" y="4272854"/>
            <a:ext cx="6239719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group1,…groupN | N= number of groups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5385-A4CE-4AC2-924D-1FCE355322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879" y="196833"/>
            <a:ext cx="10515600" cy="652515"/>
          </a:xfrm>
        </p:spPr>
        <p:txBody>
          <a:bodyPr anchorCtr="1"/>
          <a:lstStyle/>
          <a:p>
            <a:pPr lvl="0" algn="ctr"/>
            <a:r>
              <a:rPr lang="en-GB" sz="3200">
                <a:latin typeface="Arial Black" pitchFamily="34"/>
              </a:rPr>
              <a:t>JPSD Chat-room Login 1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E056C17-F511-4CB2-9315-86B708E4F4EC}"/>
              </a:ext>
            </a:extLst>
          </p:cNvPr>
          <p:cNvSpPr txBox="1"/>
          <p:nvPr/>
        </p:nvSpPr>
        <p:spPr>
          <a:xfrm>
            <a:off x="518729" y="963649"/>
            <a:ext cx="5924553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p_groups is populated with </a:t>
            </a:r>
            <a:r>
              <a:rPr lang="en-GB" sz="2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“</a:t>
            </a:r>
            <a:r>
              <a:rPr lang="en-GB" sz="28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invite_code</a:t>
            </a:r>
            <a:r>
              <a:rPr lang="en-GB" sz="2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” 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which authenticates the use for a specific group. Each unique code is attached to a group, which form the </a:t>
            </a:r>
            <a:r>
              <a:rPr lang="en-GB" sz="2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p_groups 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table. See example: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65FAC6E-B956-4ABF-A2E8-D6D05486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83" y="3333746"/>
            <a:ext cx="4853370" cy="29906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03B09791-30C2-4073-BC60-D1284D11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83" y="963649"/>
            <a:ext cx="4986716" cy="12649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2CA5D311-8ECD-401B-BBC7-AE2CB7E1CEB8}"/>
              </a:ext>
            </a:extLst>
          </p:cNvPr>
          <p:cNvSpPr txBox="1"/>
          <p:nvPr/>
        </p:nvSpPr>
        <p:spPr>
          <a:xfrm>
            <a:off x="6411535" y="2203447"/>
            <a:ext cx="5558216" cy="48936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require: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loginScript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:=&gt; database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if  button[login] :=clicked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username:=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getTextFrm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[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texbox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if: username:=null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alert:= “enter username”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else: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if: username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isNot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in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p_groups</a:t>
            </a:r>
            <a:endParaRPr lang="en-GB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    alert:= “enter correct username”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else: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groupName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p_groups.groupname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where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                          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p_groups.invite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:==username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start session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session.username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:=username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session.groupname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groupName</a:t>
            </a:r>
            <a:endParaRPr lang="en-GB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	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goTo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;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nextPage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groupChatLogin.php</a:t>
            </a:r>
            <a:endParaRPr lang="en-GB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See code@ </a:t>
            </a:r>
            <a:r>
              <a:rPr lang="en-GB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4"/>
              </a:rPr>
              <a:t>https://github.com/colabLearn/colabLearn.github.io/blob/master/participantLogin.php</a:t>
            </a:r>
            <a:r>
              <a:rPr lang="en-GB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315399A-D463-4050-9B32-AA89FEF8AC60}"/>
              </a:ext>
            </a:extLst>
          </p:cNvPr>
          <p:cNvSpPr/>
          <p:nvPr/>
        </p:nvSpPr>
        <p:spPr>
          <a:xfrm>
            <a:off x="3005513" y="681035"/>
            <a:ext cx="5887766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000000"/>
                </a:solidFill>
                <a:uFillTx/>
                <a:latin typeface="Arial Black" pitchFamily="34"/>
              </a:rPr>
              <a:t>JPSD Chat-room Loging 2</a:t>
            </a:r>
            <a:endParaRPr lang="en-GB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D41FB2FD-B934-45DE-A1AC-DBD54771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6" y="1532516"/>
            <a:ext cx="5570223" cy="13182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54BCE191-7476-46D5-B95F-17D89AC3E88E}"/>
              </a:ext>
            </a:extLst>
          </p:cNvPr>
          <p:cNvSpPr txBox="1"/>
          <p:nvPr/>
        </p:nvSpPr>
        <p:spPr>
          <a:xfrm>
            <a:off x="220406" y="2850770"/>
            <a:ext cx="5399339" cy="40318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Start session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If: session.username isSet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session.groupname isSet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1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user:= session.username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grp := session.groupname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currentG:=grp.”_users”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1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if: button[submit]:=IsClicked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currentUser:= getValue[groupLogin.textbox]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if:  currentUser:==Null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	alert:= “Enter nickname for group chat”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else: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require: loginScript :=&gt; database  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25F9C10-74C6-4F90-8224-44D598028D3B}"/>
              </a:ext>
            </a:extLst>
          </p:cNvPr>
          <p:cNvSpPr txBox="1"/>
          <p:nvPr/>
        </p:nvSpPr>
        <p:spPr>
          <a:xfrm>
            <a:off x="5854125" y="1481712"/>
            <a:ext cx="5570223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	if: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currentUser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in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currentG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 alert:= “nickname in use, use another 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             nickname”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	else: Insert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currentUser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INTO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currentUserG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      start session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  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session.username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:=user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  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session.groupname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:=grp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    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session.currentG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currentG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	     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goTo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;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nextPage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chatroom.php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See complete php code @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  <a:hlinkClick r:id="rId3"/>
              </a:rPr>
              <a:t>https://github.com/colabLearn/colabLearn.github.io/blob/master/groupLogin.php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D832-713F-4EAD-8A9F-91D7C4D57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4642"/>
            <a:ext cx="10515600" cy="741002"/>
          </a:xfrm>
        </p:spPr>
        <p:txBody>
          <a:bodyPr anchorCtr="1">
            <a:normAutofit/>
          </a:bodyPr>
          <a:lstStyle/>
          <a:p>
            <a:pPr lvl="0" algn="ctr"/>
            <a:r>
              <a:rPr lang="en-GB" sz="3200">
                <a:latin typeface="Arial Black" pitchFamily="34"/>
              </a:rPr>
              <a:t> JPSD Chat-room Interface framework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73044E-4CB7-4C20-A58A-038E190FEAC2}"/>
              </a:ext>
            </a:extLst>
          </p:cNvPr>
          <p:cNvSpPr/>
          <p:nvPr/>
        </p:nvSpPr>
        <p:spPr>
          <a:xfrm>
            <a:off x="3054544" y="1154247"/>
            <a:ext cx="8143106" cy="5186595"/>
          </a:xfrm>
          <a:prstGeom prst="rect">
            <a:avLst/>
          </a:prstGeom>
          <a:solidFill>
            <a:srgbClr val="F2F2F2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FAE562-D720-4E3F-BE24-6A3B43719474}"/>
              </a:ext>
            </a:extLst>
          </p:cNvPr>
          <p:cNvSpPr/>
          <p:nvPr/>
        </p:nvSpPr>
        <p:spPr>
          <a:xfrm>
            <a:off x="3177914" y="2047067"/>
            <a:ext cx="1144289" cy="3599407"/>
          </a:xfrm>
          <a:prstGeom prst="rect">
            <a:avLst/>
          </a:prstGeom>
          <a:solidFill>
            <a:srgbClr val="A6A6A6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E572D6-5F71-4FC3-9DAE-2EBADCB31C70}"/>
              </a:ext>
            </a:extLst>
          </p:cNvPr>
          <p:cNvSpPr/>
          <p:nvPr/>
        </p:nvSpPr>
        <p:spPr>
          <a:xfrm>
            <a:off x="4622319" y="2098035"/>
            <a:ext cx="3062654" cy="2923153"/>
          </a:xfrm>
          <a:prstGeom prst="rect">
            <a:avLst/>
          </a:prstGeom>
          <a:solidFill>
            <a:srgbClr val="A6A6A6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21D9E2A-A11A-444C-A76F-08AEC875FA83}"/>
              </a:ext>
            </a:extLst>
          </p:cNvPr>
          <p:cNvSpPr/>
          <p:nvPr/>
        </p:nvSpPr>
        <p:spPr>
          <a:xfrm>
            <a:off x="7790212" y="2098035"/>
            <a:ext cx="3062654" cy="2923153"/>
          </a:xfrm>
          <a:prstGeom prst="rect">
            <a:avLst/>
          </a:prstGeom>
          <a:solidFill>
            <a:srgbClr val="A6A6A6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B5108D8-82E9-4DC0-8EC4-53945EE5CE46}"/>
              </a:ext>
            </a:extLst>
          </p:cNvPr>
          <p:cNvSpPr/>
          <p:nvPr/>
        </p:nvSpPr>
        <p:spPr>
          <a:xfrm>
            <a:off x="4803855" y="5085316"/>
            <a:ext cx="2584295" cy="283592"/>
          </a:xfrm>
          <a:prstGeom prst="rect">
            <a:avLst/>
          </a:prstGeom>
          <a:solidFill>
            <a:srgbClr val="A6A6A6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D86ABB44-3176-4EC0-A20C-930DC570CAF4}"/>
              </a:ext>
            </a:extLst>
          </p:cNvPr>
          <p:cNvSpPr/>
          <p:nvPr/>
        </p:nvSpPr>
        <p:spPr>
          <a:xfrm>
            <a:off x="5729712" y="5798182"/>
            <a:ext cx="3758211" cy="207239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1F47AEA9-3CCB-4FEE-AEA9-E60A6EBEF6CE}"/>
              </a:ext>
            </a:extLst>
          </p:cNvPr>
          <p:cNvSpPr/>
          <p:nvPr/>
        </p:nvSpPr>
        <p:spPr>
          <a:xfrm>
            <a:off x="4485543" y="1723872"/>
            <a:ext cx="6607170" cy="4448327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25402" cap="flat">
            <a:solidFill>
              <a:srgbClr val="000000"/>
            </a:solidFill>
            <a:custDash>
              <a:ds d="299961" sp="299961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: Rounded Corners 11">
            <a:extLst>
              <a:ext uri="{FF2B5EF4-FFF2-40B4-BE49-F238E27FC236}">
                <a16:creationId xmlns:a16="http://schemas.microsoft.com/office/drawing/2014/main" id="{C25C615B-1007-4D56-A416-6D0DE7F712A0}"/>
              </a:ext>
            </a:extLst>
          </p:cNvPr>
          <p:cNvSpPr/>
          <p:nvPr/>
        </p:nvSpPr>
        <p:spPr>
          <a:xfrm>
            <a:off x="3099514" y="1860922"/>
            <a:ext cx="1292449" cy="3969346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25402" cap="flat">
            <a:solidFill>
              <a:srgbClr val="000000"/>
            </a:solidFill>
            <a:custDash>
              <a:ds d="299961" sp="299961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4BE3B547-700B-4415-9A76-0B3AFE8241B5}"/>
              </a:ext>
            </a:extLst>
          </p:cNvPr>
          <p:cNvCxnSpPr/>
          <p:nvPr/>
        </p:nvCxnSpPr>
        <p:spPr>
          <a:xfrm>
            <a:off x="2847295" y="1442822"/>
            <a:ext cx="1139260" cy="0"/>
          </a:xfrm>
          <a:prstGeom prst="straightConnector1">
            <a:avLst/>
          </a:prstGeom>
          <a:noFill/>
          <a:ln w="6345" cap="flat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1292CF1F-0DCE-414D-8AEE-DE6DB290E849}"/>
              </a:ext>
            </a:extLst>
          </p:cNvPr>
          <p:cNvSpPr txBox="1"/>
          <p:nvPr/>
        </p:nvSpPr>
        <p:spPr>
          <a:xfrm>
            <a:off x="0" y="1224783"/>
            <a:ext cx="291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Parent frame, chatroom.php</a:t>
            </a:r>
          </a:p>
        </p:txBody>
      </p: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9837FE6C-22C7-4392-B497-4BCD1E0C97F9}"/>
              </a:ext>
            </a:extLst>
          </p:cNvPr>
          <p:cNvCxnSpPr/>
          <p:nvPr/>
        </p:nvCxnSpPr>
        <p:spPr>
          <a:xfrm flipV="1">
            <a:off x="2959098" y="1775106"/>
            <a:ext cx="2159566" cy="28712"/>
          </a:xfrm>
          <a:prstGeom prst="straightConnector1">
            <a:avLst/>
          </a:prstGeom>
          <a:noFill/>
          <a:ln w="6345" cap="flat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14" name="TextBox 19">
            <a:extLst>
              <a:ext uri="{FF2B5EF4-FFF2-40B4-BE49-F238E27FC236}">
                <a16:creationId xmlns:a16="http://schemas.microsoft.com/office/drawing/2014/main" id="{786D1E2F-C5B9-463E-86F1-3C19E9EFD46D}"/>
              </a:ext>
            </a:extLst>
          </p:cNvPr>
          <p:cNvSpPr txBox="1"/>
          <p:nvPr/>
        </p:nvSpPr>
        <p:spPr>
          <a:xfrm>
            <a:off x="-141229" y="1559628"/>
            <a:ext cx="327605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Child1 frame, newMessage.php</a:t>
            </a:r>
          </a:p>
        </p:txBody>
      </p:sp>
      <p:cxnSp>
        <p:nvCxnSpPr>
          <p:cNvPr id="15" name="Straight Arrow Connector 20">
            <a:extLst>
              <a:ext uri="{FF2B5EF4-FFF2-40B4-BE49-F238E27FC236}">
                <a16:creationId xmlns:a16="http://schemas.microsoft.com/office/drawing/2014/main" id="{48861201-F221-485C-9E6B-2F103B3973C2}"/>
              </a:ext>
            </a:extLst>
          </p:cNvPr>
          <p:cNvCxnSpPr/>
          <p:nvPr/>
        </p:nvCxnSpPr>
        <p:spPr>
          <a:xfrm flipV="1">
            <a:off x="2287271" y="1928963"/>
            <a:ext cx="1083253" cy="269839"/>
          </a:xfrm>
          <a:prstGeom prst="straightConnector1">
            <a:avLst/>
          </a:prstGeom>
          <a:noFill/>
          <a:ln w="6345" cap="flat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16" name="TextBox 22">
            <a:extLst>
              <a:ext uri="{FF2B5EF4-FFF2-40B4-BE49-F238E27FC236}">
                <a16:creationId xmlns:a16="http://schemas.microsoft.com/office/drawing/2014/main" id="{D671627C-B3AF-44BB-9260-44C5CB841652}"/>
              </a:ext>
            </a:extLst>
          </p:cNvPr>
          <p:cNvSpPr txBox="1"/>
          <p:nvPr/>
        </p:nvSpPr>
        <p:spPr>
          <a:xfrm>
            <a:off x="-84079" y="1905006"/>
            <a:ext cx="300757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Child2 frame, sidebar.php</a:t>
            </a:r>
          </a:p>
        </p:txBody>
      </p:sp>
      <p:cxnSp>
        <p:nvCxnSpPr>
          <p:cNvPr id="17" name="Straight Arrow Connector 23">
            <a:extLst>
              <a:ext uri="{FF2B5EF4-FFF2-40B4-BE49-F238E27FC236}">
                <a16:creationId xmlns:a16="http://schemas.microsoft.com/office/drawing/2014/main" id="{FE4D102D-0933-4F5F-AFE6-45B0A2238C28}"/>
              </a:ext>
            </a:extLst>
          </p:cNvPr>
          <p:cNvCxnSpPr/>
          <p:nvPr/>
        </p:nvCxnSpPr>
        <p:spPr>
          <a:xfrm>
            <a:off x="2379799" y="2437168"/>
            <a:ext cx="2461866" cy="0"/>
          </a:xfrm>
          <a:prstGeom prst="straightConnector1">
            <a:avLst/>
          </a:prstGeom>
          <a:noFill/>
          <a:ln w="6345" cap="flat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18" name="TextBox 24">
            <a:extLst>
              <a:ext uri="{FF2B5EF4-FFF2-40B4-BE49-F238E27FC236}">
                <a16:creationId xmlns:a16="http://schemas.microsoft.com/office/drawing/2014/main" id="{E24C29F2-8452-4961-A45A-6DCE4E4AEF21}"/>
              </a:ext>
            </a:extLst>
          </p:cNvPr>
          <p:cNvSpPr txBox="1"/>
          <p:nvPr/>
        </p:nvSpPr>
        <p:spPr>
          <a:xfrm>
            <a:off x="1028087" y="2253520"/>
            <a:ext cx="201273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c1Frame.div1</a:t>
            </a:r>
          </a:p>
        </p:txBody>
      </p:sp>
      <p:cxnSp>
        <p:nvCxnSpPr>
          <p:cNvPr id="19" name="Straight Arrow Connector 25">
            <a:extLst>
              <a:ext uri="{FF2B5EF4-FFF2-40B4-BE49-F238E27FC236}">
                <a16:creationId xmlns:a16="http://schemas.microsoft.com/office/drawing/2014/main" id="{EFD2ADFD-A33B-42FF-A7BB-4079032E085D}"/>
              </a:ext>
            </a:extLst>
          </p:cNvPr>
          <p:cNvCxnSpPr/>
          <p:nvPr/>
        </p:nvCxnSpPr>
        <p:spPr>
          <a:xfrm>
            <a:off x="2382295" y="2709486"/>
            <a:ext cx="5682411" cy="0"/>
          </a:xfrm>
          <a:prstGeom prst="straightConnector1">
            <a:avLst/>
          </a:prstGeom>
          <a:noFill/>
          <a:ln w="6345" cap="flat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20" name="TextBox 27">
            <a:extLst>
              <a:ext uri="{FF2B5EF4-FFF2-40B4-BE49-F238E27FC236}">
                <a16:creationId xmlns:a16="http://schemas.microsoft.com/office/drawing/2014/main" id="{79FFA752-20F4-4A19-8B0B-3053D101672D}"/>
              </a:ext>
            </a:extLst>
          </p:cNvPr>
          <p:cNvSpPr txBox="1"/>
          <p:nvPr/>
        </p:nvSpPr>
        <p:spPr>
          <a:xfrm>
            <a:off x="1003416" y="2533966"/>
            <a:ext cx="201273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c1Frame.div2</a:t>
            </a:r>
          </a:p>
        </p:txBody>
      </p:sp>
      <p:cxnSp>
        <p:nvCxnSpPr>
          <p:cNvPr id="21" name="Straight Arrow Connector 28">
            <a:extLst>
              <a:ext uri="{FF2B5EF4-FFF2-40B4-BE49-F238E27FC236}">
                <a16:creationId xmlns:a16="http://schemas.microsoft.com/office/drawing/2014/main" id="{615CDD63-E4FF-4544-8F47-D0D56BD09048}"/>
              </a:ext>
            </a:extLst>
          </p:cNvPr>
          <p:cNvCxnSpPr/>
          <p:nvPr/>
        </p:nvCxnSpPr>
        <p:spPr>
          <a:xfrm>
            <a:off x="2685739" y="5260305"/>
            <a:ext cx="2206301" cy="0"/>
          </a:xfrm>
          <a:prstGeom prst="straightConnector1">
            <a:avLst/>
          </a:prstGeom>
          <a:noFill/>
          <a:ln w="6345" cap="flat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22" name="TextBox 31">
            <a:extLst>
              <a:ext uri="{FF2B5EF4-FFF2-40B4-BE49-F238E27FC236}">
                <a16:creationId xmlns:a16="http://schemas.microsoft.com/office/drawing/2014/main" id="{5E085A2D-849F-4965-A0A7-CC3CA8771438}"/>
              </a:ext>
            </a:extLst>
          </p:cNvPr>
          <p:cNvSpPr txBox="1"/>
          <p:nvPr/>
        </p:nvSpPr>
        <p:spPr>
          <a:xfrm>
            <a:off x="520622" y="5056183"/>
            <a:ext cx="2259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c1Frame.textBox</a:t>
            </a:r>
          </a:p>
        </p:txBody>
      </p:sp>
      <p:cxnSp>
        <p:nvCxnSpPr>
          <p:cNvPr id="23" name="Straight Arrow Connector 32">
            <a:extLst>
              <a:ext uri="{FF2B5EF4-FFF2-40B4-BE49-F238E27FC236}">
                <a16:creationId xmlns:a16="http://schemas.microsoft.com/office/drawing/2014/main" id="{0ABE5A01-61A0-4784-A14B-D620C02BEC94}"/>
              </a:ext>
            </a:extLst>
          </p:cNvPr>
          <p:cNvCxnSpPr/>
          <p:nvPr/>
        </p:nvCxnSpPr>
        <p:spPr>
          <a:xfrm>
            <a:off x="2779931" y="5911376"/>
            <a:ext cx="2965545" cy="4215"/>
          </a:xfrm>
          <a:prstGeom prst="straightConnector1">
            <a:avLst/>
          </a:prstGeom>
          <a:noFill/>
          <a:ln w="6345" cap="flat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24" name="TextBox 33">
            <a:extLst>
              <a:ext uri="{FF2B5EF4-FFF2-40B4-BE49-F238E27FC236}">
                <a16:creationId xmlns:a16="http://schemas.microsoft.com/office/drawing/2014/main" id="{1B4FB0D4-9D27-49B8-B38C-54D85A22C1C0}"/>
              </a:ext>
            </a:extLst>
          </p:cNvPr>
          <p:cNvSpPr txBox="1"/>
          <p:nvPr/>
        </p:nvSpPr>
        <p:spPr>
          <a:xfrm>
            <a:off x="708449" y="5726503"/>
            <a:ext cx="270847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c1Frame.endButton</a:t>
            </a:r>
          </a:p>
        </p:txBody>
      </p: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06BF5939-9643-4116-A804-57E4438C4DD4}"/>
              </a:ext>
            </a:extLst>
          </p:cNvPr>
          <p:cNvCxnSpPr/>
          <p:nvPr/>
        </p:nvCxnSpPr>
        <p:spPr>
          <a:xfrm>
            <a:off x="2379799" y="3122968"/>
            <a:ext cx="1058930" cy="0"/>
          </a:xfrm>
          <a:prstGeom prst="straightConnector1">
            <a:avLst/>
          </a:prstGeom>
          <a:noFill/>
          <a:ln w="6345" cap="flat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26" name="TextBox 38">
            <a:extLst>
              <a:ext uri="{FF2B5EF4-FFF2-40B4-BE49-F238E27FC236}">
                <a16:creationId xmlns:a16="http://schemas.microsoft.com/office/drawing/2014/main" id="{8C3DA4DC-2CF3-4FF5-A631-89335AD063D3}"/>
              </a:ext>
            </a:extLst>
          </p:cNvPr>
          <p:cNvSpPr txBox="1"/>
          <p:nvPr/>
        </p:nvSpPr>
        <p:spPr>
          <a:xfrm>
            <a:off x="1109185" y="2923839"/>
            <a:ext cx="192194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c2Frame.div</a:t>
            </a:r>
          </a:p>
        </p:txBody>
      </p:sp>
      <p:sp>
        <p:nvSpPr>
          <p:cNvPr id="27" name="TextBox 40">
            <a:extLst>
              <a:ext uri="{FF2B5EF4-FFF2-40B4-BE49-F238E27FC236}">
                <a16:creationId xmlns:a16="http://schemas.microsoft.com/office/drawing/2014/main" id="{E7C4E30C-261A-409A-A876-D6A1D9A96D66}"/>
              </a:ext>
            </a:extLst>
          </p:cNvPr>
          <p:cNvSpPr txBox="1"/>
          <p:nvPr/>
        </p:nvSpPr>
        <p:spPr>
          <a:xfrm>
            <a:off x="4964725" y="1245202"/>
            <a:ext cx="416758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Group Joint Problem-Solving Chat-room</a:t>
            </a:r>
          </a:p>
        </p:txBody>
      </p:sp>
      <p:sp>
        <p:nvSpPr>
          <p:cNvPr id="28" name="Rectangle: Rounded Corners 42">
            <a:extLst>
              <a:ext uri="{FF2B5EF4-FFF2-40B4-BE49-F238E27FC236}">
                <a16:creationId xmlns:a16="http://schemas.microsoft.com/office/drawing/2014/main" id="{372532B9-E488-4B6F-A79A-2521AC4CE322}"/>
              </a:ext>
            </a:extLst>
          </p:cNvPr>
          <p:cNvSpPr/>
          <p:nvPr/>
        </p:nvSpPr>
        <p:spPr>
          <a:xfrm>
            <a:off x="5699756" y="5425519"/>
            <a:ext cx="794778" cy="24627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7F7F7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9" name="Straight Arrow Connector 43">
            <a:extLst>
              <a:ext uri="{FF2B5EF4-FFF2-40B4-BE49-F238E27FC236}">
                <a16:creationId xmlns:a16="http://schemas.microsoft.com/office/drawing/2014/main" id="{66C14EBE-5441-46D2-80F1-E246A82FEB53}"/>
              </a:ext>
            </a:extLst>
          </p:cNvPr>
          <p:cNvCxnSpPr/>
          <p:nvPr/>
        </p:nvCxnSpPr>
        <p:spPr>
          <a:xfrm>
            <a:off x="2287271" y="5564105"/>
            <a:ext cx="3425415" cy="0"/>
          </a:xfrm>
          <a:prstGeom prst="straightConnector1">
            <a:avLst/>
          </a:prstGeom>
          <a:noFill/>
          <a:ln w="6345" cap="flat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30" name="TextBox 45">
            <a:extLst>
              <a:ext uri="{FF2B5EF4-FFF2-40B4-BE49-F238E27FC236}">
                <a16:creationId xmlns:a16="http://schemas.microsoft.com/office/drawing/2014/main" id="{68DF8D89-4036-44BB-B9A0-FA4967D47CFE}"/>
              </a:ext>
            </a:extLst>
          </p:cNvPr>
          <p:cNvSpPr txBox="1"/>
          <p:nvPr/>
        </p:nvSpPr>
        <p:spPr>
          <a:xfrm>
            <a:off x="277794" y="5358640"/>
            <a:ext cx="270847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c1Frame.chatButton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C334-B655-4675-9452-F10A0C2675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5036" y="193038"/>
            <a:ext cx="8442956" cy="671197"/>
          </a:xfrm>
        </p:spPr>
        <p:txBody>
          <a:bodyPr anchorCtr="1">
            <a:normAutofit/>
          </a:bodyPr>
          <a:lstStyle/>
          <a:p>
            <a:pPr lvl="0" algn="ctr"/>
            <a:r>
              <a:rPr lang="en-GB" sz="3200">
                <a:latin typeface="Arial Black" pitchFamily="34"/>
              </a:rPr>
              <a:t>JPSD Chat-room System Algorithm 1</a:t>
            </a:r>
            <a:endParaRPr lang="en-GB" sz="320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FDD2B01-9D2D-4EDC-8C1B-E2BC6F94CE13}"/>
              </a:ext>
            </a:extLst>
          </p:cNvPr>
          <p:cNvSpPr txBox="1"/>
          <p:nvPr/>
        </p:nvSpPr>
        <p:spPr>
          <a:xfrm>
            <a:off x="317497" y="864236"/>
            <a:ext cx="5399339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sng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Chatroom.php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 start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If: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session.username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isSet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session.groupname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isSet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session.currentG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isSet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user:=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session.username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grp:=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session.groupname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currentG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session.currentG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Function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endChat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delete username from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currentG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goTo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;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nextPage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thanks.php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See code @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  <a:hlinkClick r:id="rId2"/>
              </a:rPr>
              <a:t>https://github.com/colabLearn/colabLearn.github.io/blob/master/chatroom.php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5C0AFD-AC76-4E48-AB9A-BB48A7B13FC2}"/>
              </a:ext>
            </a:extLst>
          </p:cNvPr>
          <p:cNvSpPr txBox="1"/>
          <p:nvPr/>
        </p:nvSpPr>
        <p:spPr>
          <a:xfrm>
            <a:off x="317497" y="5255102"/>
            <a:ext cx="5399339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newMessage.php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 start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If: session.username isSet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session.groupname isSet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session.currentG isSet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715DAA3-4373-48A2-A0BE-3F88A7BAB3F3}"/>
              </a:ext>
            </a:extLst>
          </p:cNvPr>
          <p:cNvSpPr txBox="1"/>
          <p:nvPr/>
        </p:nvSpPr>
        <p:spPr>
          <a:xfrm>
            <a:off x="5958843" y="755651"/>
            <a:ext cx="5915655" cy="60324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user:= session.username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grp:= session.groupname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Function submitChat: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username:=user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group:=grp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msg:=getValue[</a:t>
            </a: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c1Frame.textBox</a:t>
            </a: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xmlhttp = new XMLHttpRequest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if: xmlhttp IsReady AND xmlhttp fetchRequest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	c1Frame.div:= xmlhttpResponse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xmlhttpRequest: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GET </a:t>
            </a:r>
            <a:r>
              <a:rPr lang="en-GB" sz="1700" b="1" i="0" u="none" strike="noStrike" kern="1200" cap="none" spc="0" baseline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insert.php</a:t>
            </a: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:= username&amp;msg&amp; group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Send[xmlhttpRequest]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=============================================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1" i="1" u="sng" strike="noStrike" kern="1200" cap="none" spc="0" baseline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Insert.php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user:=</a:t>
            </a:r>
            <a:r>
              <a:rPr lang="en-GB" sz="17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GB" sz="1700" b="0" i="0" u="none" strike="noStrike" kern="1200" cap="none" spc="0" baseline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xmlhttpRequest_GET[username]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msg:=  xmlhttpRequest_GET[msg]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groupName:=xmlhttpRequest_GET[group]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require: loginScript :=&gt; database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query1: insert  INTO groupName (message, username)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                        VALUES (‘msg’, ‘user’)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0BC5126-6842-4766-A789-E3FD1BE523E5}"/>
              </a:ext>
            </a:extLst>
          </p:cNvPr>
          <p:cNvSpPr txBox="1"/>
          <p:nvPr/>
        </p:nvSpPr>
        <p:spPr>
          <a:xfrm>
            <a:off x="304796" y="520485"/>
            <a:ext cx="6019796" cy="61709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=============================================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query2:= Select ALL from </a:t>
            </a:r>
            <a:r>
              <a:rPr lang="en-GB" sz="1600" b="0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groupName</a:t>
            </a:r>
            <a:endParaRPr lang="en-GB" sz="1600" b="0" i="0" u="none" strike="noStrike" kern="1200" cap="none" spc="0" baseline="0" dirty="0">
              <a:solidFill>
                <a:srgbClr val="FF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rowsReturned</a:t>
            </a:r>
            <a:r>
              <a:rPr lang="en-GB" sz="1600" b="0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:= </a:t>
            </a:r>
            <a:r>
              <a:rPr lang="en-GB" sz="1600" b="0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fetchAllRow</a:t>
            </a:r>
            <a:r>
              <a:rPr lang="en-GB" sz="1600" b="0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[query2.result]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 dirty="0">
              <a:solidFill>
                <a:srgbClr val="FF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xmlhttpResponse</a:t>
            </a:r>
            <a:r>
              <a:rPr lang="en-GB" sz="1600" b="0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:=</a:t>
            </a:r>
            <a:r>
              <a:rPr lang="en-GB" sz="1600" b="0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rowsReturned</a:t>
            </a:r>
            <a:r>
              <a:rPr lang="en-GB" sz="1600" b="0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[username]</a:t>
            </a:r>
            <a:r>
              <a:rPr lang="en-GB" sz="16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:</a:t>
            </a:r>
            <a:r>
              <a:rPr lang="en-GB" sz="1600" b="0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rowsReturned</a:t>
            </a:r>
            <a:r>
              <a:rPr lang="en-GB" sz="1600" b="0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[grp]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 dirty="0">
              <a:solidFill>
                <a:srgbClr val="FF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See code@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https://github.com/colabLearn/colabLearn.github.io/blob/master/insert.php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=================================================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1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…..</a:t>
            </a:r>
            <a:r>
              <a:rPr lang="en-GB" sz="1600" b="1" i="1" u="sng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GB" sz="1600" b="1" i="1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newMessage.php</a:t>
            </a:r>
            <a:endParaRPr lang="en-GB" sz="1600" b="1" i="1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c1Frame.div :=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Ajax.load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[ </a:t>
            </a:r>
            <a:r>
              <a:rPr lang="en-GB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grp.php</a:t>
            </a: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] @ 2 second intervals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=================================================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u="sng" dirty="0" err="1">
                <a:solidFill>
                  <a:srgbClr val="FF0000"/>
                </a:solidFill>
                <a:latin typeface="Arial" pitchFamily="34"/>
                <a:cs typeface="Arial" pitchFamily="34"/>
              </a:rPr>
              <a:t>grp.php</a:t>
            </a: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     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require: </a:t>
            </a:r>
            <a:r>
              <a:rPr lang="en-GB" sz="1600" dirty="0" err="1">
                <a:solidFill>
                  <a:srgbClr val="FF0000"/>
                </a:solidFill>
                <a:latin typeface="Arial" pitchFamily="34"/>
                <a:cs typeface="Arial" pitchFamily="34"/>
              </a:rPr>
              <a:t>loginScript</a:t>
            </a: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 :=&gt; database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query:=Select ALL From Table </a:t>
            </a:r>
            <a:r>
              <a:rPr lang="en-GB" sz="1600" b="1" dirty="0">
                <a:solidFill>
                  <a:srgbClr val="FF0000"/>
                </a:solidFill>
                <a:latin typeface="Arial" pitchFamily="34"/>
                <a:cs typeface="Arial" pitchFamily="34"/>
              </a:rPr>
              <a:t>grp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dirty="0" err="1">
                <a:solidFill>
                  <a:srgbClr val="FF0000"/>
                </a:solidFill>
                <a:latin typeface="Arial" pitchFamily="34"/>
                <a:cs typeface="Arial" pitchFamily="34"/>
              </a:rPr>
              <a:t>rowsReturn</a:t>
            </a: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:= </a:t>
            </a:r>
            <a:r>
              <a:rPr lang="en-GB" sz="1600" dirty="0" err="1">
                <a:solidFill>
                  <a:srgbClr val="FF0000"/>
                </a:solidFill>
                <a:latin typeface="Arial" pitchFamily="34"/>
                <a:cs typeface="Arial" pitchFamily="34"/>
              </a:rPr>
              <a:t>fetchAllRow</a:t>
            </a: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[</a:t>
            </a:r>
            <a:r>
              <a:rPr lang="en-GB" sz="1600" dirty="0" err="1">
                <a:solidFill>
                  <a:srgbClr val="FF0000"/>
                </a:solidFill>
                <a:latin typeface="Arial" pitchFamily="34"/>
                <a:cs typeface="Arial" pitchFamily="34"/>
              </a:rPr>
              <a:t>query.result</a:t>
            </a: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]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display:=</a:t>
            </a:r>
            <a:r>
              <a:rPr lang="en-GB" sz="1600" dirty="0" err="1">
                <a:solidFill>
                  <a:srgbClr val="FF0000"/>
                </a:solidFill>
                <a:latin typeface="Arial" pitchFamily="34"/>
                <a:cs typeface="Arial" pitchFamily="34"/>
              </a:rPr>
              <a:t>rowsReturn</a:t>
            </a: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[username].</a:t>
            </a:r>
            <a:r>
              <a:rPr lang="en-GB" sz="1600" b="1" dirty="0">
                <a:solidFill>
                  <a:srgbClr val="FF0000"/>
                </a:solidFill>
                <a:latin typeface="Arial" pitchFamily="34"/>
                <a:cs typeface="Arial" pitchFamily="34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.</a:t>
            </a:r>
            <a:r>
              <a:rPr lang="en-GB" sz="1600" dirty="0" err="1">
                <a:solidFill>
                  <a:srgbClr val="FF0000"/>
                </a:solidFill>
                <a:latin typeface="Arial" pitchFamily="34"/>
                <a:cs typeface="Arial" pitchFamily="34"/>
              </a:rPr>
              <a:t>rowReturn</a:t>
            </a: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[message]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dirty="0">
              <a:solidFill>
                <a:srgbClr val="FF0000"/>
              </a:solidFill>
              <a:latin typeface="Arial" pitchFamily="34"/>
              <a:cs typeface="Arial" pitchFamily="34"/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See code e.g. grp := ‘group2’@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https://github.com/colabLearn/colabLearn.github.io/blob/master/group2.php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==========================================</a:t>
            </a:r>
            <a:endParaRPr lang="en-GB" sz="1600" dirty="0">
              <a:solidFill>
                <a:srgbClr val="FF0000"/>
              </a:solidFill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BE07DF42-C273-43F7-97B3-B721B9F6BBCF}"/>
              </a:ext>
            </a:extLst>
          </p:cNvPr>
          <p:cNvSpPr txBox="1"/>
          <p:nvPr/>
        </p:nvSpPr>
        <p:spPr>
          <a:xfrm>
            <a:off x="6293654" y="544144"/>
            <a:ext cx="5915655" cy="40164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1" i="1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…..</a:t>
            </a:r>
            <a:r>
              <a:rPr lang="en-GB" sz="1700" b="1" i="1" u="sng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GB" sz="1700" b="1" i="1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newMessage.php</a:t>
            </a:r>
            <a:endParaRPr lang="en-GB" sz="1700" b="1" i="1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clear[</a:t>
            </a: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c1Frame.textBox</a:t>
            </a: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end[</a:t>
            </a:r>
            <a:r>
              <a:rPr lang="en-GB" sz="17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submitChat</a:t>
            </a: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7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scroll. c1Frame.div  </a:t>
            </a:r>
            <a:r>
              <a:rPr lang="en-GB" sz="17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ToEnd</a:t>
            </a: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@ 2 second intervals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7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If </a:t>
            </a: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c1Frame.chatButton: </a:t>
            </a:r>
            <a:r>
              <a:rPr lang="en-GB" sz="17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IsClicked</a:t>
            </a:r>
            <a:endParaRPr lang="en-GB" sz="17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execute </a:t>
            </a:r>
            <a:r>
              <a:rPr lang="en-GB" sz="17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submitChat</a:t>
            </a:r>
            <a:endParaRPr lang="en-GB" sz="17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7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if  </a:t>
            </a: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c1Frame.endButton:=</a:t>
            </a:r>
            <a:r>
              <a:rPr lang="en-GB" sz="17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IsClicked</a:t>
            </a:r>
            <a:endParaRPr lang="en-GB" sz="17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execute </a:t>
            </a:r>
            <a:r>
              <a:rPr lang="en-GB" sz="17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parentFrame.endChat</a:t>
            </a:r>
            <a:endParaRPr lang="en-GB" sz="17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7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See code@ </a:t>
            </a: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2"/>
              </a:rPr>
              <a:t>https://github.com/colabLearn/colabLearn.github.io/blob/master/newmessage.php</a:t>
            </a:r>
            <a:r>
              <a:rPr lang="en-GB" sz="17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DEDBDE-D2F0-4B10-A9FD-FAFA911F2661}"/>
              </a:ext>
            </a:extLst>
          </p:cNvPr>
          <p:cNvSpPr txBox="1"/>
          <p:nvPr/>
        </p:nvSpPr>
        <p:spPr>
          <a:xfrm>
            <a:off x="2043427" y="74304"/>
            <a:ext cx="7741923" cy="671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700" b="0" i="0" u="none" strike="noStrike" kern="1200" cap="none" spc="0" baseline="0">
                <a:solidFill>
                  <a:srgbClr val="000000"/>
                </a:solidFill>
                <a:uFillTx/>
                <a:latin typeface="Arial Black" pitchFamily="34"/>
              </a:rPr>
              <a:t>JPSD Chat-room System Algorithm 2</a:t>
            </a:r>
            <a:endParaRPr lang="en-GB" sz="27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53-E0EE-46AE-B490-3D36FFA199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050" y="231142"/>
            <a:ext cx="11391896" cy="671197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en-GB" sz="2900">
                <a:latin typeface="Arial Black" pitchFamily="34"/>
              </a:rPr>
              <a:t>JPSD Chat-room System Algorithm</a:t>
            </a:r>
            <a:br>
              <a:rPr lang="en-GB" sz="2900">
                <a:latin typeface="Arial Black" pitchFamily="34"/>
              </a:rPr>
            </a:br>
            <a:r>
              <a:rPr lang="en-GB" sz="2900">
                <a:latin typeface="Arial Black" pitchFamily="34"/>
              </a:rPr>
              <a:t>and Interface</a:t>
            </a:r>
            <a:endParaRPr lang="en-GB" sz="290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B1C04EE8-7A4A-4075-AF4B-D308C63CB5BF}"/>
              </a:ext>
            </a:extLst>
          </p:cNvPr>
          <p:cNvSpPr txBox="1"/>
          <p:nvPr/>
        </p:nvSpPr>
        <p:spPr>
          <a:xfrm>
            <a:off x="361946" y="959479"/>
            <a:ext cx="11430000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 </a:t>
            </a:r>
            <a:r>
              <a:rPr lang="en-GB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c1Frame.div2 (</a:t>
            </a:r>
            <a:r>
              <a:rPr lang="en-GB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sidebar.php</a:t>
            </a:r>
            <a:r>
              <a:rPr lang="en-GB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</a:t>
            </a:r>
            <a:r>
              <a:rPr lang="en-GB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display the list of participants/learners in the chat-room.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C532B3D-AFB6-45CF-BF13-3A3F67AD74B2}"/>
              </a:ext>
            </a:extLst>
          </p:cNvPr>
          <p:cNvSpPr txBox="1"/>
          <p:nvPr/>
        </p:nvSpPr>
        <p:spPr>
          <a:xfrm>
            <a:off x="361946" y="1846998"/>
            <a:ext cx="4610103" cy="47089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sng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sidebar.php</a:t>
            </a:r>
            <a:endParaRPr lang="en-GB" sz="1800" b="1" i="0" u="sng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 start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If: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session.username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isSet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session.groupname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isSet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       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session.currentG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isSet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 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currentGrp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 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session.currentG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require: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loginScript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:=&gt; database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query:Select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ALL From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currentGrp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rowsReturned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:=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fetchAllRow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[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query.result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c2Frame.div: =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rowsReturned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[username]</a:t>
            </a:r>
            <a:endParaRPr lang="en-GB" sz="1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See code @: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dirty="0">
                <a:solidFill>
                  <a:srgbClr val="000000"/>
                </a:solidFill>
                <a:latin typeface="Arial" pitchFamily="34"/>
                <a:cs typeface="Arial" pitchFamily="34"/>
                <a:hlinkClick r:id="rId2"/>
              </a:rPr>
              <a:t>https://github.com/colabLearn/colabLearn.github.io/blob/master/insert.php</a:t>
            </a:r>
            <a:r>
              <a:rPr lang="en-GB" sz="16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endParaRPr lang="en-GB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51D48016-F585-4152-8EA6-3330A317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643" y="1502121"/>
            <a:ext cx="3505196" cy="10515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8DFC6381-1BA0-4736-9481-503FED7E3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50" y="2815227"/>
            <a:ext cx="6959187" cy="36680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B8E96C-C6B7-4B0C-97ED-70576F481169}"/>
              </a:ext>
            </a:extLst>
          </p:cNvPr>
          <p:cNvSpPr txBox="1"/>
          <p:nvPr/>
        </p:nvSpPr>
        <p:spPr>
          <a:xfrm>
            <a:off x="4972049" y="1566236"/>
            <a:ext cx="347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</a:rPr>
              <a:t>Let’s chat in JPSD chat-room@:  </a:t>
            </a:r>
            <a:r>
              <a:rPr lang="en-GB" dirty="0">
                <a:solidFill>
                  <a:srgbClr val="000000"/>
                </a:solidFill>
                <a:hlinkClick r:id="rId5"/>
              </a:rPr>
              <a:t>https://colab-learn.herokuapp.com/admin2.php</a:t>
            </a:r>
            <a:r>
              <a:rPr lang="en-GB" dirty="0">
                <a:solidFill>
                  <a:srgbClr val="000000"/>
                </a:solidFill>
              </a:rPr>
              <a:t>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6336</TotalTime>
  <Words>1003</Words>
  <Application>Microsoft Office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Joint Problem-Solving Discourse Chat-room (JPSD Chat-room), An Environment to Investigate: Monitoring, Evaluating and Supporting online group collaboration.  By: Adeniran Adetunji, PhD Student,  Computing Science Department University of Aberdeen.</vt:lpstr>
      <vt:lpstr>JPSD Chatroom Purpose and Context</vt:lpstr>
      <vt:lpstr>JPSD Chat-room System Database and Tables</vt:lpstr>
      <vt:lpstr>JPSD Chat-room Login 1</vt:lpstr>
      <vt:lpstr>PowerPoint Presentation</vt:lpstr>
      <vt:lpstr> JPSD Chat-room Interface framework </vt:lpstr>
      <vt:lpstr>JPSD Chat-room System Algorithm 1</vt:lpstr>
      <vt:lpstr>PowerPoint Presentation</vt:lpstr>
      <vt:lpstr>JPSD Chat-room System Algorithm and Interface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frame-work for online group discussion  environment; enhanced to visualize within group participation  and relative measure of between groups collaboration.</dc:title>
  <dc:creator>User</dc:creator>
  <cp:lastModifiedBy>User</cp:lastModifiedBy>
  <cp:revision>49</cp:revision>
  <dcterms:created xsi:type="dcterms:W3CDTF">2018-10-12T12:03:59Z</dcterms:created>
  <dcterms:modified xsi:type="dcterms:W3CDTF">2018-10-17T06:03:20Z</dcterms:modified>
</cp:coreProperties>
</file>