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2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3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4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5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6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7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8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9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0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406" r:id="rId2"/>
    <p:sldId id="416" r:id="rId3"/>
    <p:sldId id="408" r:id="rId4"/>
    <p:sldId id="410" r:id="rId5"/>
    <p:sldId id="411" r:id="rId6"/>
    <p:sldId id="412" r:id="rId7"/>
    <p:sldId id="413" r:id="rId8"/>
    <p:sldId id="414" r:id="rId9"/>
    <p:sldId id="415" r:id="rId10"/>
    <p:sldId id="418" r:id="rId11"/>
    <p:sldId id="41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2">
          <p15:clr>
            <a:srgbClr val="A4A3A4"/>
          </p15:clr>
        </p15:guide>
        <p15:guide id="2" pos="38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>
      <p:cViewPr varScale="1">
        <p:scale>
          <a:sx n="66" d="100"/>
          <a:sy n="66" d="100"/>
        </p:scale>
        <p:origin x="900" y="60"/>
      </p:cViewPr>
      <p:guideLst>
        <p:guide orient="horz" pos="1982"/>
        <p:guide pos="3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20837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66241"/>
            <a:ext cx="9144000" cy="52945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838202" y="2954720"/>
            <a:ext cx="10515598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000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00" y="2021224"/>
            <a:ext cx="9512300" cy="1376362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9900" y="3541714"/>
            <a:ext cx="8712200" cy="59405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MH_Other_6"/>
          <p:cNvSpPr/>
          <p:nvPr>
            <p:custDataLst>
              <p:tags r:id="rId1"/>
            </p:custDataLst>
          </p:nvPr>
        </p:nvSpPr>
        <p:spPr>
          <a:xfrm>
            <a:off x="11207860" y="3024080"/>
            <a:ext cx="413038" cy="413038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5000"/>
          </a:bodyPr>
          <a:lstStyle/>
          <a:p>
            <a:pPr algn="ctr"/>
            <a:endParaRPr lang="zh-CN" altLang="en-US" sz="1350"/>
          </a:p>
        </p:txBody>
      </p:sp>
      <p:sp>
        <p:nvSpPr>
          <p:cNvPr id="20" name="MH_Other_3"/>
          <p:cNvSpPr/>
          <p:nvPr>
            <p:custDataLst>
              <p:tags r:id="rId2"/>
            </p:custDataLst>
          </p:nvPr>
        </p:nvSpPr>
        <p:spPr>
          <a:xfrm>
            <a:off x="9603373" y="4207266"/>
            <a:ext cx="199747" cy="199747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32500" lnSpcReduction="20000"/>
          </a:bodyPr>
          <a:lstStyle/>
          <a:p>
            <a:pPr algn="ctr"/>
            <a:endParaRPr lang="zh-CN" altLang="en-US" sz="1350"/>
          </a:p>
        </p:txBody>
      </p:sp>
      <p:sp>
        <p:nvSpPr>
          <p:cNvPr id="21" name="MH_Other_3"/>
          <p:cNvSpPr/>
          <p:nvPr>
            <p:custDataLst>
              <p:tags r:id="rId3"/>
            </p:custDataLst>
          </p:nvPr>
        </p:nvSpPr>
        <p:spPr>
          <a:xfrm>
            <a:off x="11107987" y="4457601"/>
            <a:ext cx="199747" cy="199747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32500" lnSpcReduction="20000"/>
          </a:bodyPr>
          <a:lstStyle/>
          <a:p>
            <a:pPr algn="ctr"/>
            <a:endParaRPr lang="zh-CN" altLang="en-US" sz="1350"/>
          </a:p>
        </p:txBody>
      </p:sp>
      <p:sp>
        <p:nvSpPr>
          <p:cNvPr id="22" name="MH_Other_7"/>
          <p:cNvSpPr/>
          <p:nvPr>
            <p:custDataLst>
              <p:tags r:id="rId4"/>
            </p:custDataLst>
          </p:nvPr>
        </p:nvSpPr>
        <p:spPr>
          <a:xfrm>
            <a:off x="10566015" y="4245319"/>
            <a:ext cx="612431" cy="612431"/>
          </a:xfrm>
          <a:prstGeom prst="ellipse">
            <a:avLst/>
          </a:prstGeom>
          <a:noFill/>
          <a:ln w="6350">
            <a:solidFill>
              <a:schemeClr val="accent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/>
          </a:p>
        </p:txBody>
      </p:sp>
      <p:sp>
        <p:nvSpPr>
          <p:cNvPr id="23" name="MH_Other_7"/>
          <p:cNvSpPr/>
          <p:nvPr>
            <p:custDataLst>
              <p:tags r:id="rId5"/>
            </p:custDataLst>
          </p:nvPr>
        </p:nvSpPr>
        <p:spPr>
          <a:xfrm>
            <a:off x="10366267" y="3875353"/>
            <a:ext cx="612431" cy="612431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/>
          </a:p>
        </p:txBody>
      </p:sp>
      <p:sp>
        <p:nvSpPr>
          <p:cNvPr id="26" name="MH_Other_3"/>
          <p:cNvSpPr/>
          <p:nvPr>
            <p:custDataLst>
              <p:tags r:id="rId6"/>
            </p:custDataLst>
          </p:nvPr>
        </p:nvSpPr>
        <p:spPr>
          <a:xfrm>
            <a:off x="2614456" y="1617838"/>
            <a:ext cx="213713" cy="213713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32500" lnSpcReduction="20000"/>
          </a:bodyPr>
          <a:lstStyle/>
          <a:p>
            <a:pPr algn="ctr"/>
            <a:endParaRPr lang="zh-CN" altLang="en-US" sz="1350"/>
          </a:p>
        </p:txBody>
      </p:sp>
      <p:sp>
        <p:nvSpPr>
          <p:cNvPr id="27" name="MH_Other_5"/>
          <p:cNvSpPr/>
          <p:nvPr>
            <p:custDataLst>
              <p:tags r:id="rId7"/>
            </p:custDataLst>
          </p:nvPr>
        </p:nvSpPr>
        <p:spPr>
          <a:xfrm>
            <a:off x="1457079" y="1687285"/>
            <a:ext cx="336400" cy="336400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 lnSpcReduction="20000"/>
          </a:bodyPr>
          <a:lstStyle/>
          <a:p>
            <a:pPr algn="ctr"/>
            <a:endParaRPr lang="zh-CN" altLang="en-US" sz="1350"/>
          </a:p>
        </p:txBody>
      </p:sp>
      <p:sp>
        <p:nvSpPr>
          <p:cNvPr id="28" name="MH_Other_7"/>
          <p:cNvSpPr/>
          <p:nvPr>
            <p:custDataLst>
              <p:tags r:id="rId8"/>
            </p:custDataLst>
          </p:nvPr>
        </p:nvSpPr>
        <p:spPr>
          <a:xfrm>
            <a:off x="1654434" y="1433843"/>
            <a:ext cx="655251" cy="655251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/>
          </a:p>
        </p:txBody>
      </p:sp>
      <p:sp>
        <p:nvSpPr>
          <p:cNvPr id="29" name="MH_Other_8"/>
          <p:cNvSpPr/>
          <p:nvPr>
            <p:custDataLst>
              <p:tags r:id="rId9"/>
            </p:custDataLst>
          </p:nvPr>
        </p:nvSpPr>
        <p:spPr>
          <a:xfrm>
            <a:off x="838200" y="1582346"/>
            <a:ext cx="498410" cy="498410"/>
          </a:xfrm>
          <a:prstGeom prst="ellipse">
            <a:avLst/>
          </a:prstGeom>
          <a:noFill/>
          <a:ln w="6350">
            <a:solidFill>
              <a:schemeClr val="accent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/>
          </a:p>
        </p:txBody>
      </p:sp>
      <p:sp>
        <p:nvSpPr>
          <p:cNvPr id="30" name="MH_Other_10"/>
          <p:cNvSpPr/>
          <p:nvPr>
            <p:custDataLst>
              <p:tags r:id="rId10"/>
            </p:custDataLst>
          </p:nvPr>
        </p:nvSpPr>
        <p:spPr>
          <a:xfrm>
            <a:off x="1153912" y="1024621"/>
            <a:ext cx="335040" cy="335040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 lnSpcReduction="20000"/>
          </a:bodyPr>
          <a:lstStyle/>
          <a:p>
            <a:pPr algn="ctr"/>
            <a:endParaRPr lang="zh-CN" altLang="en-US" sz="1350"/>
          </a:p>
        </p:txBody>
      </p:sp>
      <p:sp>
        <p:nvSpPr>
          <p:cNvPr id="31" name="MH_Other_3"/>
          <p:cNvSpPr/>
          <p:nvPr>
            <p:custDataLst>
              <p:tags r:id="rId11"/>
            </p:custDataLst>
          </p:nvPr>
        </p:nvSpPr>
        <p:spPr>
          <a:xfrm>
            <a:off x="4224270" y="1885677"/>
            <a:ext cx="213713" cy="213713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32500" lnSpcReduction="20000"/>
          </a:bodyPr>
          <a:lstStyle/>
          <a:p>
            <a:pPr algn="ctr"/>
            <a:endParaRPr lang="zh-CN" altLang="en-US" sz="1350"/>
          </a:p>
        </p:txBody>
      </p:sp>
      <p:sp>
        <p:nvSpPr>
          <p:cNvPr id="32" name="MH_Other_7"/>
          <p:cNvSpPr/>
          <p:nvPr>
            <p:custDataLst>
              <p:tags r:id="rId12"/>
            </p:custDataLst>
          </p:nvPr>
        </p:nvSpPr>
        <p:spPr>
          <a:xfrm>
            <a:off x="3644403" y="1658552"/>
            <a:ext cx="655251" cy="655251"/>
          </a:xfrm>
          <a:prstGeom prst="ellipse">
            <a:avLst/>
          </a:prstGeom>
          <a:noFill/>
          <a:ln w="6350">
            <a:solidFill>
              <a:schemeClr val="accent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8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06514" y="2545725"/>
            <a:ext cx="6978972" cy="176655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3429000"/>
            <a:ext cx="2606514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9585486" y="3429000"/>
            <a:ext cx="2606514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838200" y="365125"/>
            <a:ext cx="10515600" cy="82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838200" y="1504950"/>
            <a:ext cx="10515600" cy="4672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B36B3-0AD9-447F-B463-1264E37017AC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E5A11-94C7-4C8D-A8BB-B24B5EDFAA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3" Type="http://schemas.openxmlformats.org/officeDocument/2006/relationships/tags" Target="../tags/tag20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tags" Target="../tags/tag37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notesSlide" Target="../notesSlides/notesSlide4.xml"/><Relationship Id="rId5" Type="http://schemas.openxmlformats.org/officeDocument/2006/relationships/tags" Target="../tags/tag47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2.emf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3.emf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Healthy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 medical app will heal U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828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Risks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37920" y="2691130"/>
            <a:ext cx="413956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Generalization</a:t>
            </a:r>
            <a:endParaRPr lang="en-US" altLang="zh-CN" sz="2800" b="1" spc="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Arial Unicode MS" panose="020B0604020202020204" charset="-122"/>
              <a:ea typeface="Arial Unicode MS" panose="020B0604020202020204" charset="-122"/>
            </a:endParaRPr>
          </a:p>
          <a:p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1.Team works is necessary.</a:t>
            </a:r>
            <a:endParaRPr lang="en-US" altLang="zh-CN" sz="2800" spc="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Arial Unicode MS" panose="020B0604020202020204" charset="-122"/>
              <a:ea typeface="Arial Unicode MS" panose="020B0604020202020204" charset="-122"/>
            </a:endParaRPr>
          </a:p>
          <a:p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2.How to finish a </a:t>
            </a:r>
            <a:r>
              <a:rPr lang="en-US" altLang="zh-CN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webApp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/software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.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6776720" y="2506345"/>
            <a:ext cx="479552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 dirty="0"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About skills</a:t>
            </a:r>
            <a:endParaRPr lang="en-US" altLang="zh-CN" sz="2800" dirty="0"/>
          </a:p>
          <a:p>
            <a:pPr algn="l">
              <a:buNone/>
            </a:pPr>
            <a:r>
              <a:rPr lang="en-US" altLang="zh-CN" sz="2800" dirty="0"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1.Using new frameworks,getting the frameworks to install.</a:t>
            </a:r>
            <a:endParaRPr lang="en-US" altLang="zh-CN" sz="2800" spc="0" dirty="0">
              <a:uFillTx/>
              <a:latin typeface="Arial Unicode MS" panose="020B0604020202020204" charset="-122"/>
              <a:ea typeface="Arial Unicode MS" panose="020B0604020202020204" charset="-122"/>
            </a:endParaRPr>
          </a:p>
          <a:p>
            <a:pPr algn="l">
              <a:buNone/>
            </a:pPr>
            <a:r>
              <a:rPr lang="en-US" altLang="zh-CN" sz="2800" dirty="0"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2.Cross-platform compatibility.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5441315" y="2009775"/>
            <a:ext cx="5654040" cy="245872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9600"/>
              <a:t>Thanks </a:t>
            </a:r>
            <a:r>
              <a:rPr lang="zh-CN" altLang="en-US" sz="9600"/>
              <a:t>！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932067" y="393536"/>
            <a:ext cx="2411160" cy="91043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en-US" sz="4800" smtClean="0">
                <a:latin typeface="+mj-lt"/>
                <a:ea typeface="+mj-ea"/>
                <a:cs typeface="+mj-cs"/>
              </a:rPr>
              <a:t>目录</a:t>
            </a:r>
          </a:p>
        </p:txBody>
      </p:sp>
      <p:grpSp>
        <p:nvGrpSpPr>
          <p:cNvPr id="68" name="组合 67"/>
          <p:cNvGrpSpPr/>
          <p:nvPr>
            <p:custDataLst>
              <p:tags r:id="rId3"/>
            </p:custDataLst>
          </p:nvPr>
        </p:nvGrpSpPr>
        <p:grpSpPr>
          <a:xfrm>
            <a:off x="1394409" y="1981200"/>
            <a:ext cx="4011506" cy="901042"/>
            <a:chOff x="563829" y="1930400"/>
            <a:chExt cx="3508638" cy="677334"/>
          </a:xfrm>
        </p:grpSpPr>
        <p:sp>
          <p:nvSpPr>
            <p:cNvPr id="69" name="矩形 68"/>
            <p:cNvSpPr/>
            <p:nvPr>
              <p:custDataLst>
                <p:tags r:id="rId19"/>
              </p:custDataLst>
            </p:nvPr>
          </p:nvSpPr>
          <p:spPr>
            <a:xfrm>
              <a:off x="563829" y="1930400"/>
              <a:ext cx="1728000" cy="6773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>
              <a:normAutofit/>
            </a:bodyPr>
            <a:lstStyle/>
            <a:p>
              <a:r>
                <a:rPr lang="en-US" altLang="zh-CN" sz="2000" dirty="0">
                  <a:solidFill>
                    <a:srgbClr val="FEFFFF"/>
                  </a:solidFill>
                </a:rPr>
                <a:t>A</a:t>
              </a:r>
              <a:endParaRPr lang="zh-CN" altLang="en-US" sz="2000" dirty="0">
                <a:solidFill>
                  <a:srgbClr val="FEFFFF"/>
                </a:solidFill>
              </a:endParaRPr>
            </a:p>
          </p:txBody>
        </p:sp>
        <p:sp>
          <p:nvSpPr>
            <p:cNvPr id="70" name="任意多边形 69"/>
            <p:cNvSpPr/>
            <p:nvPr>
              <p:custDataLst>
                <p:tags r:id="rId20"/>
              </p:custDataLst>
            </p:nvPr>
          </p:nvSpPr>
          <p:spPr>
            <a:xfrm>
              <a:off x="1018039" y="1930400"/>
              <a:ext cx="3054428" cy="677334"/>
            </a:xfrm>
            <a:custGeom>
              <a:avLst/>
              <a:gdLst>
                <a:gd name="connsiteX0" fmla="*/ 1064103 w 4587341"/>
                <a:gd name="connsiteY0" fmla="*/ 0 h 1286933"/>
                <a:gd name="connsiteX1" fmla="*/ 4587341 w 4587341"/>
                <a:gd name="connsiteY1" fmla="*/ 0 h 1286933"/>
                <a:gd name="connsiteX2" fmla="*/ 4587341 w 4587341"/>
                <a:gd name="connsiteY2" fmla="*/ 1286933 h 1286933"/>
                <a:gd name="connsiteX3" fmla="*/ 9130 w 4587341"/>
                <a:gd name="connsiteY3" fmla="*/ 1286933 h 1286933"/>
                <a:gd name="connsiteX4" fmla="*/ 383 w 4587341"/>
                <a:gd name="connsiteY4" fmla="*/ 1238275 h 1286933"/>
                <a:gd name="connsiteX5" fmla="*/ 232833 w 4587341"/>
                <a:gd name="connsiteY5" fmla="*/ 668740 h 1286933"/>
                <a:gd name="connsiteX6" fmla="*/ 1032713 w 4587341"/>
                <a:gd name="connsiteY6" fmla="*/ 76766 h 128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7341" h="1286933">
                  <a:moveTo>
                    <a:pt x="1064103" y="0"/>
                  </a:moveTo>
                  <a:lnTo>
                    <a:pt x="4587341" y="0"/>
                  </a:lnTo>
                  <a:lnTo>
                    <a:pt x="4587341" y="1286933"/>
                  </a:lnTo>
                  <a:lnTo>
                    <a:pt x="9130" y="1286933"/>
                  </a:lnTo>
                  <a:lnTo>
                    <a:pt x="383" y="1238275"/>
                  </a:lnTo>
                  <a:cubicBezTo>
                    <a:pt x="-6908" y="1062819"/>
                    <a:pt x="90682" y="827771"/>
                    <a:pt x="232833" y="668740"/>
                  </a:cubicBezTo>
                  <a:cubicBezTo>
                    <a:pt x="431845" y="446097"/>
                    <a:pt x="844741" y="465135"/>
                    <a:pt x="1032713" y="76766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rgbClr val="FEFFFF"/>
                  </a:solidFill>
                </a:rPr>
                <a:t>D</a:t>
              </a:r>
              <a:r>
                <a:rPr lang="zh-CN" altLang="en-US" sz="2000" dirty="0" smtClean="0">
                  <a:solidFill>
                    <a:srgbClr val="FEFFFF"/>
                  </a:solidFill>
                </a:rPr>
                <a:t>escription</a:t>
              </a:r>
              <a:endParaRPr lang="zh-CN" altLang="en-US" sz="2000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71" name="组合 70"/>
          <p:cNvGrpSpPr/>
          <p:nvPr>
            <p:custDataLst>
              <p:tags r:id="rId4"/>
            </p:custDataLst>
          </p:nvPr>
        </p:nvGrpSpPr>
        <p:grpSpPr>
          <a:xfrm>
            <a:off x="6823659" y="1981200"/>
            <a:ext cx="4011506" cy="901042"/>
            <a:chOff x="563829" y="3107267"/>
            <a:chExt cx="3508638" cy="677334"/>
          </a:xfrm>
        </p:grpSpPr>
        <p:sp>
          <p:nvSpPr>
            <p:cNvPr id="72" name="矩形 71"/>
            <p:cNvSpPr/>
            <p:nvPr>
              <p:custDataLst>
                <p:tags r:id="rId17"/>
              </p:custDataLst>
            </p:nvPr>
          </p:nvSpPr>
          <p:spPr>
            <a:xfrm>
              <a:off x="563829" y="3107267"/>
              <a:ext cx="1728000" cy="6773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>
              <a:normAutofit/>
            </a:bodyPr>
            <a:lstStyle/>
            <a:p>
              <a:r>
                <a:rPr lang="en-US" altLang="zh-CN" sz="2000" dirty="0">
                  <a:solidFill>
                    <a:srgbClr val="FEFFFF"/>
                  </a:solidFill>
                </a:rPr>
                <a:t>B</a:t>
              </a:r>
              <a:endParaRPr lang="zh-CN" altLang="en-US" sz="2000" dirty="0">
                <a:solidFill>
                  <a:srgbClr val="FEFFFF"/>
                </a:solidFill>
              </a:endParaRPr>
            </a:p>
          </p:txBody>
        </p:sp>
        <p:sp>
          <p:nvSpPr>
            <p:cNvPr id="73" name="任意多边形 72"/>
            <p:cNvSpPr/>
            <p:nvPr>
              <p:custDataLst>
                <p:tags r:id="rId18"/>
              </p:custDataLst>
            </p:nvPr>
          </p:nvSpPr>
          <p:spPr>
            <a:xfrm>
              <a:off x="1018039" y="3107267"/>
              <a:ext cx="3054428" cy="677334"/>
            </a:xfrm>
            <a:custGeom>
              <a:avLst/>
              <a:gdLst>
                <a:gd name="connsiteX0" fmla="*/ 1064103 w 4587341"/>
                <a:gd name="connsiteY0" fmla="*/ 0 h 1286933"/>
                <a:gd name="connsiteX1" fmla="*/ 4587341 w 4587341"/>
                <a:gd name="connsiteY1" fmla="*/ 0 h 1286933"/>
                <a:gd name="connsiteX2" fmla="*/ 4587341 w 4587341"/>
                <a:gd name="connsiteY2" fmla="*/ 1286933 h 1286933"/>
                <a:gd name="connsiteX3" fmla="*/ 9130 w 4587341"/>
                <a:gd name="connsiteY3" fmla="*/ 1286933 h 1286933"/>
                <a:gd name="connsiteX4" fmla="*/ 383 w 4587341"/>
                <a:gd name="connsiteY4" fmla="*/ 1238275 h 1286933"/>
                <a:gd name="connsiteX5" fmla="*/ 232833 w 4587341"/>
                <a:gd name="connsiteY5" fmla="*/ 668740 h 1286933"/>
                <a:gd name="connsiteX6" fmla="*/ 1032713 w 4587341"/>
                <a:gd name="connsiteY6" fmla="*/ 76766 h 128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7341" h="1286933">
                  <a:moveTo>
                    <a:pt x="1064103" y="0"/>
                  </a:moveTo>
                  <a:lnTo>
                    <a:pt x="4587341" y="0"/>
                  </a:lnTo>
                  <a:lnTo>
                    <a:pt x="4587341" y="1286933"/>
                  </a:lnTo>
                  <a:lnTo>
                    <a:pt x="9130" y="1286933"/>
                  </a:lnTo>
                  <a:lnTo>
                    <a:pt x="383" y="1238275"/>
                  </a:lnTo>
                  <a:cubicBezTo>
                    <a:pt x="-6908" y="1062819"/>
                    <a:pt x="90682" y="827771"/>
                    <a:pt x="232833" y="668740"/>
                  </a:cubicBezTo>
                  <a:cubicBezTo>
                    <a:pt x="431845" y="446097"/>
                    <a:pt x="844741" y="465135"/>
                    <a:pt x="1032713" y="76766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rgbClr val="FEFFFF"/>
                  </a:solidFill>
                </a:rPr>
                <a:t>S</a:t>
              </a:r>
              <a:r>
                <a:rPr lang="zh-CN" altLang="en-US" sz="2000" dirty="0" smtClean="0">
                  <a:solidFill>
                    <a:srgbClr val="FEFFFF"/>
                  </a:solidFill>
                </a:rPr>
                <a:t>kill </a:t>
              </a:r>
              <a:r>
                <a:rPr lang="zh-CN" altLang="en-US" sz="2000" dirty="0">
                  <a:solidFill>
                    <a:srgbClr val="FEFFFF"/>
                  </a:solidFill>
                </a:rPr>
                <a:t>sets</a:t>
              </a:r>
            </a:p>
          </p:txBody>
        </p:sp>
      </p:grpSp>
      <p:grpSp>
        <p:nvGrpSpPr>
          <p:cNvPr id="74" name="组合 73"/>
          <p:cNvGrpSpPr/>
          <p:nvPr>
            <p:custDataLst>
              <p:tags r:id="rId5"/>
            </p:custDataLst>
          </p:nvPr>
        </p:nvGrpSpPr>
        <p:grpSpPr>
          <a:xfrm>
            <a:off x="1394409" y="3483660"/>
            <a:ext cx="4011506" cy="901042"/>
            <a:chOff x="563829" y="4284134"/>
            <a:chExt cx="3508638" cy="677334"/>
          </a:xfrm>
        </p:grpSpPr>
        <p:sp>
          <p:nvSpPr>
            <p:cNvPr id="75" name="矩形 74"/>
            <p:cNvSpPr/>
            <p:nvPr>
              <p:custDataLst>
                <p:tags r:id="rId15"/>
              </p:custDataLst>
            </p:nvPr>
          </p:nvSpPr>
          <p:spPr>
            <a:xfrm>
              <a:off x="563829" y="4284134"/>
              <a:ext cx="1728000" cy="6773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>
              <a:normAutofit/>
            </a:bodyPr>
            <a:lstStyle/>
            <a:p>
              <a:r>
                <a:rPr lang="en-US" altLang="zh-CN" sz="2000" dirty="0">
                  <a:solidFill>
                    <a:srgbClr val="FEFFFF"/>
                  </a:solidFill>
                </a:rPr>
                <a:t>C</a:t>
              </a:r>
              <a:endParaRPr lang="zh-CN" altLang="en-US" sz="2000" dirty="0">
                <a:solidFill>
                  <a:srgbClr val="FEFFFF"/>
                </a:solidFill>
              </a:endParaRPr>
            </a:p>
          </p:txBody>
        </p:sp>
        <p:sp>
          <p:nvSpPr>
            <p:cNvPr id="76" name="任意多边形 75"/>
            <p:cNvSpPr/>
            <p:nvPr>
              <p:custDataLst>
                <p:tags r:id="rId16"/>
              </p:custDataLst>
            </p:nvPr>
          </p:nvSpPr>
          <p:spPr>
            <a:xfrm>
              <a:off x="1018039" y="4284134"/>
              <a:ext cx="3054428" cy="677334"/>
            </a:xfrm>
            <a:custGeom>
              <a:avLst/>
              <a:gdLst>
                <a:gd name="connsiteX0" fmla="*/ 1064103 w 4587341"/>
                <a:gd name="connsiteY0" fmla="*/ 0 h 1286933"/>
                <a:gd name="connsiteX1" fmla="*/ 4587341 w 4587341"/>
                <a:gd name="connsiteY1" fmla="*/ 0 h 1286933"/>
                <a:gd name="connsiteX2" fmla="*/ 4587341 w 4587341"/>
                <a:gd name="connsiteY2" fmla="*/ 1286933 h 1286933"/>
                <a:gd name="connsiteX3" fmla="*/ 9130 w 4587341"/>
                <a:gd name="connsiteY3" fmla="*/ 1286933 h 1286933"/>
                <a:gd name="connsiteX4" fmla="*/ 383 w 4587341"/>
                <a:gd name="connsiteY4" fmla="*/ 1238275 h 1286933"/>
                <a:gd name="connsiteX5" fmla="*/ 232833 w 4587341"/>
                <a:gd name="connsiteY5" fmla="*/ 668740 h 1286933"/>
                <a:gd name="connsiteX6" fmla="*/ 1032713 w 4587341"/>
                <a:gd name="connsiteY6" fmla="*/ 76766 h 128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7341" h="1286933">
                  <a:moveTo>
                    <a:pt x="1064103" y="0"/>
                  </a:moveTo>
                  <a:lnTo>
                    <a:pt x="4587341" y="0"/>
                  </a:lnTo>
                  <a:lnTo>
                    <a:pt x="4587341" y="1286933"/>
                  </a:lnTo>
                  <a:lnTo>
                    <a:pt x="9130" y="1286933"/>
                  </a:lnTo>
                  <a:lnTo>
                    <a:pt x="383" y="1238275"/>
                  </a:lnTo>
                  <a:cubicBezTo>
                    <a:pt x="-6908" y="1062819"/>
                    <a:pt x="90682" y="827771"/>
                    <a:pt x="232833" y="668740"/>
                  </a:cubicBezTo>
                  <a:cubicBezTo>
                    <a:pt x="431845" y="446097"/>
                    <a:pt x="844741" y="465135"/>
                    <a:pt x="1032713" y="76766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zh-CN" altLang="en-US" sz="2000" dirty="0">
                  <a:solidFill>
                    <a:srgbClr val="FEFFFF"/>
                  </a:solidFill>
                </a:rPr>
                <a:t>User Story</a:t>
              </a:r>
            </a:p>
          </p:txBody>
        </p:sp>
      </p:grpSp>
      <p:grpSp>
        <p:nvGrpSpPr>
          <p:cNvPr id="77" name="组合 76"/>
          <p:cNvGrpSpPr/>
          <p:nvPr>
            <p:custDataLst>
              <p:tags r:id="rId6"/>
            </p:custDataLst>
          </p:nvPr>
        </p:nvGrpSpPr>
        <p:grpSpPr>
          <a:xfrm>
            <a:off x="1394409" y="4986126"/>
            <a:ext cx="4011506" cy="901042"/>
            <a:chOff x="563829" y="5461001"/>
            <a:chExt cx="3508638" cy="677334"/>
          </a:xfrm>
        </p:grpSpPr>
        <p:sp>
          <p:nvSpPr>
            <p:cNvPr id="78" name="矩形 77"/>
            <p:cNvSpPr/>
            <p:nvPr>
              <p:custDataLst>
                <p:tags r:id="rId13"/>
              </p:custDataLst>
            </p:nvPr>
          </p:nvSpPr>
          <p:spPr>
            <a:xfrm>
              <a:off x="563829" y="5461001"/>
              <a:ext cx="1728000" cy="6773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>
              <a:normAutofit/>
            </a:bodyPr>
            <a:lstStyle/>
            <a:p>
              <a:r>
                <a:rPr lang="en-US" altLang="zh-CN" sz="2000" dirty="0">
                  <a:solidFill>
                    <a:srgbClr val="FEFFFF"/>
                  </a:solidFill>
                </a:rPr>
                <a:t>E</a:t>
              </a:r>
              <a:endParaRPr lang="zh-CN" altLang="en-US" sz="2000" dirty="0">
                <a:solidFill>
                  <a:srgbClr val="FEFFFF"/>
                </a:solidFill>
              </a:endParaRPr>
            </a:p>
          </p:txBody>
        </p:sp>
        <p:sp>
          <p:nvSpPr>
            <p:cNvPr id="79" name="任意多边形 78"/>
            <p:cNvSpPr/>
            <p:nvPr>
              <p:custDataLst>
                <p:tags r:id="rId14"/>
              </p:custDataLst>
            </p:nvPr>
          </p:nvSpPr>
          <p:spPr>
            <a:xfrm>
              <a:off x="1018039" y="5461001"/>
              <a:ext cx="3054428" cy="677334"/>
            </a:xfrm>
            <a:custGeom>
              <a:avLst/>
              <a:gdLst>
                <a:gd name="connsiteX0" fmla="*/ 1064103 w 4587341"/>
                <a:gd name="connsiteY0" fmla="*/ 0 h 1286933"/>
                <a:gd name="connsiteX1" fmla="*/ 4587341 w 4587341"/>
                <a:gd name="connsiteY1" fmla="*/ 0 h 1286933"/>
                <a:gd name="connsiteX2" fmla="*/ 4587341 w 4587341"/>
                <a:gd name="connsiteY2" fmla="*/ 1286933 h 1286933"/>
                <a:gd name="connsiteX3" fmla="*/ 9130 w 4587341"/>
                <a:gd name="connsiteY3" fmla="*/ 1286933 h 1286933"/>
                <a:gd name="connsiteX4" fmla="*/ 383 w 4587341"/>
                <a:gd name="connsiteY4" fmla="*/ 1238275 h 1286933"/>
                <a:gd name="connsiteX5" fmla="*/ 232833 w 4587341"/>
                <a:gd name="connsiteY5" fmla="*/ 668740 h 1286933"/>
                <a:gd name="connsiteX6" fmla="*/ 1032713 w 4587341"/>
                <a:gd name="connsiteY6" fmla="*/ 76766 h 128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7341" h="1286933">
                  <a:moveTo>
                    <a:pt x="1064103" y="0"/>
                  </a:moveTo>
                  <a:lnTo>
                    <a:pt x="4587341" y="0"/>
                  </a:lnTo>
                  <a:lnTo>
                    <a:pt x="4587341" y="1286933"/>
                  </a:lnTo>
                  <a:lnTo>
                    <a:pt x="9130" y="1286933"/>
                  </a:lnTo>
                  <a:lnTo>
                    <a:pt x="383" y="1238275"/>
                  </a:lnTo>
                  <a:cubicBezTo>
                    <a:pt x="-6908" y="1062819"/>
                    <a:pt x="90682" y="827771"/>
                    <a:pt x="232833" y="668740"/>
                  </a:cubicBezTo>
                  <a:cubicBezTo>
                    <a:pt x="431845" y="446097"/>
                    <a:pt x="844741" y="465135"/>
                    <a:pt x="1032713" y="76766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zh-CN" altLang="en-US" sz="2000" dirty="0">
                  <a:solidFill>
                    <a:srgbClr val="FEFFFF"/>
                  </a:solidFill>
                </a:rPr>
                <a:t>Class Diagram</a:t>
              </a:r>
            </a:p>
          </p:txBody>
        </p:sp>
      </p:grpSp>
      <p:grpSp>
        <p:nvGrpSpPr>
          <p:cNvPr id="80" name="组合 79"/>
          <p:cNvGrpSpPr/>
          <p:nvPr>
            <p:custDataLst>
              <p:tags r:id="rId7"/>
            </p:custDataLst>
          </p:nvPr>
        </p:nvGrpSpPr>
        <p:grpSpPr>
          <a:xfrm>
            <a:off x="6823659" y="3483662"/>
            <a:ext cx="4011506" cy="901042"/>
            <a:chOff x="563829" y="5461001"/>
            <a:chExt cx="3508638" cy="677334"/>
          </a:xfrm>
        </p:grpSpPr>
        <p:sp>
          <p:nvSpPr>
            <p:cNvPr id="81" name="矩形 80"/>
            <p:cNvSpPr/>
            <p:nvPr>
              <p:custDataLst>
                <p:tags r:id="rId11"/>
              </p:custDataLst>
            </p:nvPr>
          </p:nvSpPr>
          <p:spPr>
            <a:xfrm>
              <a:off x="563829" y="5461001"/>
              <a:ext cx="1728000" cy="6773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>
              <a:normAutofit/>
            </a:bodyPr>
            <a:lstStyle/>
            <a:p>
              <a:r>
                <a:rPr lang="en-US" altLang="zh-CN" sz="2000" dirty="0">
                  <a:solidFill>
                    <a:srgbClr val="FEFFFF"/>
                  </a:solidFill>
                </a:rPr>
                <a:t>D</a:t>
              </a:r>
              <a:endParaRPr lang="zh-CN" altLang="en-US" sz="2000" dirty="0">
                <a:solidFill>
                  <a:srgbClr val="FEFFFF"/>
                </a:solidFill>
              </a:endParaRPr>
            </a:p>
          </p:txBody>
        </p:sp>
        <p:sp>
          <p:nvSpPr>
            <p:cNvPr id="82" name="任意多边形 81"/>
            <p:cNvSpPr/>
            <p:nvPr>
              <p:custDataLst>
                <p:tags r:id="rId12"/>
              </p:custDataLst>
            </p:nvPr>
          </p:nvSpPr>
          <p:spPr>
            <a:xfrm>
              <a:off x="1018039" y="5461001"/>
              <a:ext cx="3054428" cy="677334"/>
            </a:xfrm>
            <a:custGeom>
              <a:avLst/>
              <a:gdLst>
                <a:gd name="connsiteX0" fmla="*/ 1064103 w 4587341"/>
                <a:gd name="connsiteY0" fmla="*/ 0 h 1286933"/>
                <a:gd name="connsiteX1" fmla="*/ 4587341 w 4587341"/>
                <a:gd name="connsiteY1" fmla="*/ 0 h 1286933"/>
                <a:gd name="connsiteX2" fmla="*/ 4587341 w 4587341"/>
                <a:gd name="connsiteY2" fmla="*/ 1286933 h 1286933"/>
                <a:gd name="connsiteX3" fmla="*/ 9130 w 4587341"/>
                <a:gd name="connsiteY3" fmla="*/ 1286933 h 1286933"/>
                <a:gd name="connsiteX4" fmla="*/ 383 w 4587341"/>
                <a:gd name="connsiteY4" fmla="*/ 1238275 h 1286933"/>
                <a:gd name="connsiteX5" fmla="*/ 232833 w 4587341"/>
                <a:gd name="connsiteY5" fmla="*/ 668740 h 1286933"/>
                <a:gd name="connsiteX6" fmla="*/ 1032713 w 4587341"/>
                <a:gd name="connsiteY6" fmla="*/ 76766 h 128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7341" h="1286933">
                  <a:moveTo>
                    <a:pt x="1064103" y="0"/>
                  </a:moveTo>
                  <a:lnTo>
                    <a:pt x="4587341" y="0"/>
                  </a:lnTo>
                  <a:lnTo>
                    <a:pt x="4587341" y="1286933"/>
                  </a:lnTo>
                  <a:lnTo>
                    <a:pt x="9130" y="1286933"/>
                  </a:lnTo>
                  <a:lnTo>
                    <a:pt x="383" y="1238275"/>
                  </a:lnTo>
                  <a:cubicBezTo>
                    <a:pt x="-6908" y="1062819"/>
                    <a:pt x="90682" y="827771"/>
                    <a:pt x="232833" y="668740"/>
                  </a:cubicBezTo>
                  <a:cubicBezTo>
                    <a:pt x="431845" y="446097"/>
                    <a:pt x="844741" y="465135"/>
                    <a:pt x="1032713" y="76766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zh-CN" altLang="en-US" sz="2000" dirty="0">
                  <a:solidFill>
                    <a:srgbClr val="FEFFFF"/>
                  </a:solidFill>
                </a:rPr>
                <a:t>Use Case</a:t>
              </a:r>
            </a:p>
          </p:txBody>
        </p:sp>
      </p:grpSp>
      <p:grpSp>
        <p:nvGrpSpPr>
          <p:cNvPr id="83" name="组合 82"/>
          <p:cNvGrpSpPr/>
          <p:nvPr>
            <p:custDataLst>
              <p:tags r:id="rId8"/>
            </p:custDataLst>
          </p:nvPr>
        </p:nvGrpSpPr>
        <p:grpSpPr>
          <a:xfrm>
            <a:off x="6823659" y="4986126"/>
            <a:ext cx="4011506" cy="901042"/>
            <a:chOff x="563829" y="1930400"/>
            <a:chExt cx="3508638" cy="677334"/>
          </a:xfrm>
        </p:grpSpPr>
        <p:sp>
          <p:nvSpPr>
            <p:cNvPr id="84" name="矩形 83"/>
            <p:cNvSpPr/>
            <p:nvPr>
              <p:custDataLst>
                <p:tags r:id="rId9"/>
              </p:custDataLst>
            </p:nvPr>
          </p:nvSpPr>
          <p:spPr>
            <a:xfrm>
              <a:off x="563829" y="1930400"/>
              <a:ext cx="1728000" cy="6773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>
              <a:normAutofit/>
            </a:bodyPr>
            <a:lstStyle/>
            <a:p>
              <a:r>
                <a:rPr lang="en-US" altLang="zh-CN" sz="2000" dirty="0">
                  <a:solidFill>
                    <a:srgbClr val="FEFFFF"/>
                  </a:solidFill>
                </a:rPr>
                <a:t>F</a:t>
              </a:r>
              <a:endParaRPr lang="zh-CN" altLang="en-US" sz="2000" dirty="0">
                <a:solidFill>
                  <a:srgbClr val="FEFFFF"/>
                </a:solidFill>
              </a:endParaRPr>
            </a:p>
          </p:txBody>
        </p:sp>
        <p:sp>
          <p:nvSpPr>
            <p:cNvPr id="85" name="任意多边形 84"/>
            <p:cNvSpPr/>
            <p:nvPr>
              <p:custDataLst>
                <p:tags r:id="rId10"/>
              </p:custDataLst>
            </p:nvPr>
          </p:nvSpPr>
          <p:spPr>
            <a:xfrm>
              <a:off x="1018039" y="1930400"/>
              <a:ext cx="3054428" cy="677334"/>
            </a:xfrm>
            <a:custGeom>
              <a:avLst/>
              <a:gdLst>
                <a:gd name="connsiteX0" fmla="*/ 1064103 w 4587341"/>
                <a:gd name="connsiteY0" fmla="*/ 0 h 1286933"/>
                <a:gd name="connsiteX1" fmla="*/ 4587341 w 4587341"/>
                <a:gd name="connsiteY1" fmla="*/ 0 h 1286933"/>
                <a:gd name="connsiteX2" fmla="*/ 4587341 w 4587341"/>
                <a:gd name="connsiteY2" fmla="*/ 1286933 h 1286933"/>
                <a:gd name="connsiteX3" fmla="*/ 9130 w 4587341"/>
                <a:gd name="connsiteY3" fmla="*/ 1286933 h 1286933"/>
                <a:gd name="connsiteX4" fmla="*/ 383 w 4587341"/>
                <a:gd name="connsiteY4" fmla="*/ 1238275 h 1286933"/>
                <a:gd name="connsiteX5" fmla="*/ 232833 w 4587341"/>
                <a:gd name="connsiteY5" fmla="*/ 668740 h 1286933"/>
                <a:gd name="connsiteX6" fmla="*/ 1032713 w 4587341"/>
                <a:gd name="connsiteY6" fmla="*/ 76766 h 128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7341" h="1286933">
                  <a:moveTo>
                    <a:pt x="1064103" y="0"/>
                  </a:moveTo>
                  <a:lnTo>
                    <a:pt x="4587341" y="0"/>
                  </a:lnTo>
                  <a:lnTo>
                    <a:pt x="4587341" y="1286933"/>
                  </a:lnTo>
                  <a:lnTo>
                    <a:pt x="9130" y="1286933"/>
                  </a:lnTo>
                  <a:lnTo>
                    <a:pt x="383" y="1238275"/>
                  </a:lnTo>
                  <a:cubicBezTo>
                    <a:pt x="-6908" y="1062819"/>
                    <a:pt x="90682" y="827771"/>
                    <a:pt x="232833" y="668740"/>
                  </a:cubicBezTo>
                  <a:cubicBezTo>
                    <a:pt x="431845" y="446097"/>
                    <a:pt x="844741" y="465135"/>
                    <a:pt x="1032713" y="76766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rgbClr val="FEFFFF"/>
                  </a:solidFill>
                </a:rPr>
                <a:t>R</a:t>
              </a:r>
              <a:r>
                <a:rPr lang="en-US" altLang="zh-CN" sz="2000" dirty="0" smtClean="0">
                  <a:solidFill>
                    <a:srgbClr val="FEFFFF"/>
                  </a:solidFill>
                </a:rPr>
                <a:t>isks</a:t>
              </a:r>
              <a:endParaRPr lang="en-US" altLang="zh-CN" sz="2000" dirty="0">
                <a:solidFill>
                  <a:srgbClr val="FEFFFF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Description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dirty="0"/>
              <a:t>患者和医生需要及时和方便地相互沟通。而目前医患之间的面对面交流效率太低</a:t>
            </a:r>
            <a:r>
              <a:rPr lang="zh-CN" altLang="en-US" dirty="0" smtClean="0"/>
              <a:t>。Health</a:t>
            </a:r>
            <a:r>
              <a:rPr lang="en-US" altLang="zh-CN" dirty="0" smtClean="0"/>
              <a:t>y</a:t>
            </a:r>
            <a:r>
              <a:rPr lang="zh-CN" altLang="en-US" dirty="0" smtClean="0"/>
              <a:t> </a:t>
            </a:r>
            <a:r>
              <a:rPr lang="zh-CN" altLang="en-US" dirty="0"/>
              <a:t>是一个提供医患之间线上沟通的平台。可以大大提高医生和患者沟通的效率。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n"/>
            </a:pPr>
            <a:endParaRPr lang="zh-CN" altLang="en-US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现阶段，医生和患者之间的沟通效率普遍较低，如果有一款能够提供患者和医生有效沟通的软件，在市场上将会有很大反响。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This is a App mainly for hospital registration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In old ways,patients usually cannot find a ideal doctor even they take the trouble to go to the hospital.And it's hard for patients to make an appointment with an expert doctor.</a:t>
            </a:r>
            <a:endParaRPr lang="en-US" altLang="zh-CN" spc="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Arial Unicode MS" panose="020B0604020202020204" charset="-122"/>
              <a:ea typeface="Arial Unicode MS" panose="020B0604020202020204" charset="-122"/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So, there is the Healthy, a medical website that offers an effective means to solve the problem.</a:t>
            </a:r>
            <a:endParaRPr lang="zh-CN" altLang="en-US" dirty="0"/>
          </a:p>
        </p:txBody>
      </p:sp>
      <p:cxnSp>
        <p:nvCxnSpPr>
          <p:cNvPr id="3" name="直接连接符 2"/>
          <p:cNvCxnSpPr/>
          <p:nvPr>
            <p:custDataLst>
              <p:tags r:id="rId5"/>
            </p:custDataLst>
          </p:nvPr>
        </p:nvCxnSpPr>
        <p:spPr>
          <a:xfrm rot="5400000">
            <a:off x="4365938" y="3555687"/>
            <a:ext cx="3460124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languages&amp;framews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zh-CN" dirty="0"/>
          </a:p>
          <a:p>
            <a:r>
              <a:rPr lang="en-US" altLang="zh-CN" dirty="0"/>
              <a:t>WebAPP:指基于Web的系统和应用，其作用是向广大的最终用户发布一组复杂的内容和功能。基于当下开始普及流行的HTML5，Web </a:t>
            </a:r>
            <a:r>
              <a:rPr lang="en-US" altLang="zh-CN" dirty="0" err="1"/>
              <a:t>App可以实现很多原本Native</a:t>
            </a:r>
            <a:r>
              <a:rPr lang="en-US" altLang="zh-CN" dirty="0"/>
              <a:t> </a:t>
            </a:r>
            <a:r>
              <a:rPr lang="en-US" altLang="zh-CN" dirty="0" err="1"/>
              <a:t>App才可以实现的功能</a:t>
            </a:r>
            <a:r>
              <a:rPr lang="zh-CN" altLang="en-US" dirty="0"/>
              <a:t>。</a:t>
            </a:r>
          </a:p>
          <a:p>
            <a:r>
              <a:rPr lang="zh-CN" altLang="zh-CN" dirty="0">
                <a:sym typeface="+mn-ea"/>
              </a:rPr>
              <a:t>架构：前端ajax访问后端的RESTful web service对资源进行操作。</a:t>
            </a:r>
          </a:p>
          <a:p>
            <a:r>
              <a:rPr lang="zh-CN" altLang="zh-CN" dirty="0">
                <a:sym typeface="+mn-ea"/>
              </a:rPr>
              <a:t>版本管理：</a:t>
            </a:r>
            <a:r>
              <a:rPr lang="en-US" altLang="zh-CN" dirty="0" err="1">
                <a:sym typeface="+mn-ea"/>
              </a:rPr>
              <a:t>Git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  <a:p>
            <a:r>
              <a:rPr lang="en-US" altLang="zh-CN" dirty="0"/>
              <a:t>                                                       </a:t>
            </a:r>
            <a:r>
              <a:rPr lang="en-US" altLang="zh-CN" sz="6600" dirty="0"/>
              <a:t>+</a:t>
            </a:r>
            <a:r>
              <a:rPr lang="en-US" altLang="zh-CN" dirty="0"/>
              <a:t> </a:t>
            </a:r>
          </a:p>
        </p:txBody>
      </p:sp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>
            <a:off x="2807970" y="4354830"/>
            <a:ext cx="2678430" cy="1499235"/>
            <a:chOff x="6466313" y="1859591"/>
            <a:chExt cx="2218268" cy="2545209"/>
          </a:xfrm>
        </p:grpSpPr>
        <p:sp>
          <p:nvSpPr>
            <p:cNvPr id="12" name="任意多边形 11"/>
            <p:cNvSpPr/>
            <p:nvPr>
              <p:custDataLst>
                <p:tags r:id="rId7"/>
              </p:custDataLst>
            </p:nvPr>
          </p:nvSpPr>
          <p:spPr>
            <a:xfrm>
              <a:off x="6466313" y="1859591"/>
              <a:ext cx="2218268" cy="2443415"/>
            </a:xfrm>
            <a:custGeom>
              <a:avLst/>
              <a:gdLst>
                <a:gd name="connsiteX0" fmla="*/ 1109135 w 2218268"/>
                <a:gd name="connsiteY0" fmla="*/ 1 h 2443415"/>
                <a:gd name="connsiteX1" fmla="*/ 1893411 w 2218268"/>
                <a:gd name="connsiteY1" fmla="*/ 324859 h 2443415"/>
                <a:gd name="connsiteX2" fmla="*/ 1893410 w 2218268"/>
                <a:gd name="connsiteY2" fmla="*/ 324859 h 2443415"/>
                <a:gd name="connsiteX3" fmla="*/ 1893410 w 2218268"/>
                <a:gd name="connsiteY3" fmla="*/ 1893412 h 2443415"/>
                <a:gd name="connsiteX4" fmla="*/ 1462114 w 2218268"/>
                <a:gd name="connsiteY4" fmla="*/ 2403026 h 2443415"/>
                <a:gd name="connsiteX5" fmla="*/ 1435638 w 2218268"/>
                <a:gd name="connsiteY5" fmla="*/ 2443414 h 2443415"/>
                <a:gd name="connsiteX6" fmla="*/ 1109135 w 2218268"/>
                <a:gd name="connsiteY6" fmla="*/ 1811767 h 2443415"/>
                <a:gd name="connsiteX7" fmla="*/ 782630 w 2218268"/>
                <a:gd name="connsiteY7" fmla="*/ 2443415 h 2443415"/>
                <a:gd name="connsiteX8" fmla="*/ 756154 w 2218268"/>
                <a:gd name="connsiteY8" fmla="*/ 2403027 h 2443415"/>
                <a:gd name="connsiteX9" fmla="*/ 324858 w 2218268"/>
                <a:gd name="connsiteY9" fmla="*/ 1893411 h 2443415"/>
                <a:gd name="connsiteX10" fmla="*/ 324858 w 2218268"/>
                <a:gd name="connsiteY10" fmla="*/ 324859 h 2443415"/>
                <a:gd name="connsiteX11" fmla="*/ 1109135 w 2218268"/>
                <a:gd name="connsiteY11" fmla="*/ 1 h 244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8268" h="2443415">
                  <a:moveTo>
                    <a:pt x="1109135" y="1"/>
                  </a:moveTo>
                  <a:cubicBezTo>
                    <a:pt x="1392986" y="0"/>
                    <a:pt x="1676839" y="108287"/>
                    <a:pt x="1893411" y="324859"/>
                  </a:cubicBezTo>
                  <a:lnTo>
                    <a:pt x="1893410" y="324859"/>
                  </a:lnTo>
                  <a:cubicBezTo>
                    <a:pt x="2326554" y="758003"/>
                    <a:pt x="2326554" y="1460268"/>
                    <a:pt x="1893410" y="1893412"/>
                  </a:cubicBezTo>
                  <a:cubicBezTo>
                    <a:pt x="1736591" y="2050230"/>
                    <a:pt x="1592827" y="2220101"/>
                    <a:pt x="1462114" y="2403026"/>
                  </a:cubicBezTo>
                  <a:lnTo>
                    <a:pt x="1435638" y="2443414"/>
                  </a:lnTo>
                  <a:lnTo>
                    <a:pt x="1109135" y="1811767"/>
                  </a:lnTo>
                  <a:lnTo>
                    <a:pt x="782630" y="2443415"/>
                  </a:lnTo>
                  <a:lnTo>
                    <a:pt x="756154" y="2403027"/>
                  </a:lnTo>
                  <a:cubicBezTo>
                    <a:pt x="625442" y="2220101"/>
                    <a:pt x="481677" y="2050230"/>
                    <a:pt x="324858" y="1893411"/>
                  </a:cubicBezTo>
                  <a:cubicBezTo>
                    <a:pt x="-108286" y="1460267"/>
                    <a:pt x="-108286" y="758003"/>
                    <a:pt x="324858" y="324859"/>
                  </a:cubicBezTo>
                  <a:cubicBezTo>
                    <a:pt x="541430" y="108287"/>
                    <a:pt x="825282" y="1"/>
                    <a:pt x="1109135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b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2"/>
                  </a:solidFill>
                </a:rPr>
                <a:t>A</a:t>
              </a:r>
              <a:endParaRPr lang="zh-CN" alt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13" name="椭圆 12"/>
            <p:cNvSpPr/>
            <p:nvPr>
              <p:custDataLst>
                <p:tags r:id="rId8"/>
              </p:custDataLst>
            </p:nvPr>
          </p:nvSpPr>
          <p:spPr>
            <a:xfrm>
              <a:off x="6647869" y="2041147"/>
              <a:ext cx="1855158" cy="185515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</a:rPr>
                <a:t>Django</a:t>
              </a:r>
            </a:p>
          </p:txBody>
        </p:sp>
        <p:sp>
          <p:nvSpPr>
            <p:cNvPr id="14" name="矩形 13"/>
            <p:cNvSpPr/>
            <p:nvPr>
              <p:custDataLst>
                <p:tags r:id="rId9"/>
              </p:custDataLst>
            </p:nvPr>
          </p:nvSpPr>
          <p:spPr>
            <a:xfrm>
              <a:off x="7215447" y="4368800"/>
              <a:ext cx="720000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600"/>
            </a:p>
          </p:txBody>
        </p:sp>
      </p:grpSp>
      <p:grpSp>
        <p:nvGrpSpPr>
          <p:cNvPr id="19" name="组合 18"/>
          <p:cNvGrpSpPr/>
          <p:nvPr>
            <p:custDataLst>
              <p:tags r:id="rId3"/>
            </p:custDataLst>
          </p:nvPr>
        </p:nvGrpSpPr>
        <p:grpSpPr>
          <a:xfrm>
            <a:off x="6699885" y="4333875"/>
            <a:ext cx="2449830" cy="1499235"/>
            <a:chOff x="6466313" y="1859591"/>
            <a:chExt cx="2218268" cy="2545209"/>
          </a:xfrm>
        </p:grpSpPr>
        <p:sp>
          <p:nvSpPr>
            <p:cNvPr id="20" name="任意多边形 19"/>
            <p:cNvSpPr/>
            <p:nvPr>
              <p:custDataLst>
                <p:tags r:id="rId4"/>
              </p:custDataLst>
            </p:nvPr>
          </p:nvSpPr>
          <p:spPr>
            <a:xfrm>
              <a:off x="6466313" y="1859591"/>
              <a:ext cx="2218268" cy="2443415"/>
            </a:xfrm>
            <a:custGeom>
              <a:avLst/>
              <a:gdLst>
                <a:gd name="connsiteX0" fmla="*/ 1109135 w 2218268"/>
                <a:gd name="connsiteY0" fmla="*/ 1 h 2443415"/>
                <a:gd name="connsiteX1" fmla="*/ 1893411 w 2218268"/>
                <a:gd name="connsiteY1" fmla="*/ 324859 h 2443415"/>
                <a:gd name="connsiteX2" fmla="*/ 1893410 w 2218268"/>
                <a:gd name="connsiteY2" fmla="*/ 324859 h 2443415"/>
                <a:gd name="connsiteX3" fmla="*/ 1893410 w 2218268"/>
                <a:gd name="connsiteY3" fmla="*/ 1893412 h 2443415"/>
                <a:gd name="connsiteX4" fmla="*/ 1462114 w 2218268"/>
                <a:gd name="connsiteY4" fmla="*/ 2403026 h 2443415"/>
                <a:gd name="connsiteX5" fmla="*/ 1435638 w 2218268"/>
                <a:gd name="connsiteY5" fmla="*/ 2443414 h 2443415"/>
                <a:gd name="connsiteX6" fmla="*/ 1109135 w 2218268"/>
                <a:gd name="connsiteY6" fmla="*/ 1811767 h 2443415"/>
                <a:gd name="connsiteX7" fmla="*/ 782630 w 2218268"/>
                <a:gd name="connsiteY7" fmla="*/ 2443415 h 2443415"/>
                <a:gd name="connsiteX8" fmla="*/ 756154 w 2218268"/>
                <a:gd name="connsiteY8" fmla="*/ 2403027 h 2443415"/>
                <a:gd name="connsiteX9" fmla="*/ 324858 w 2218268"/>
                <a:gd name="connsiteY9" fmla="*/ 1893411 h 2443415"/>
                <a:gd name="connsiteX10" fmla="*/ 324858 w 2218268"/>
                <a:gd name="connsiteY10" fmla="*/ 324859 h 2443415"/>
                <a:gd name="connsiteX11" fmla="*/ 1109135 w 2218268"/>
                <a:gd name="connsiteY11" fmla="*/ 1 h 244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8268" h="2443415">
                  <a:moveTo>
                    <a:pt x="1109135" y="1"/>
                  </a:moveTo>
                  <a:cubicBezTo>
                    <a:pt x="1392986" y="0"/>
                    <a:pt x="1676839" y="108287"/>
                    <a:pt x="1893411" y="324859"/>
                  </a:cubicBezTo>
                  <a:lnTo>
                    <a:pt x="1893410" y="324859"/>
                  </a:lnTo>
                  <a:cubicBezTo>
                    <a:pt x="2326554" y="758003"/>
                    <a:pt x="2326554" y="1460268"/>
                    <a:pt x="1893410" y="1893412"/>
                  </a:cubicBezTo>
                  <a:cubicBezTo>
                    <a:pt x="1736591" y="2050230"/>
                    <a:pt x="1592827" y="2220101"/>
                    <a:pt x="1462114" y="2403026"/>
                  </a:cubicBezTo>
                  <a:lnTo>
                    <a:pt x="1435638" y="2443414"/>
                  </a:lnTo>
                  <a:lnTo>
                    <a:pt x="1109135" y="1811767"/>
                  </a:lnTo>
                  <a:lnTo>
                    <a:pt x="782630" y="2443415"/>
                  </a:lnTo>
                  <a:lnTo>
                    <a:pt x="756154" y="2403027"/>
                  </a:lnTo>
                  <a:cubicBezTo>
                    <a:pt x="625442" y="2220101"/>
                    <a:pt x="481677" y="2050230"/>
                    <a:pt x="324858" y="1893411"/>
                  </a:cubicBezTo>
                  <a:cubicBezTo>
                    <a:pt x="-108286" y="1460267"/>
                    <a:pt x="-108286" y="758003"/>
                    <a:pt x="324858" y="324859"/>
                  </a:cubicBezTo>
                  <a:cubicBezTo>
                    <a:pt x="541430" y="108287"/>
                    <a:pt x="825282" y="1"/>
                    <a:pt x="1109135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b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2"/>
                  </a:solidFill>
                </a:rPr>
                <a:t>B</a:t>
              </a:r>
              <a:endParaRPr lang="zh-CN" alt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21" name="椭圆 20"/>
            <p:cNvSpPr/>
            <p:nvPr>
              <p:custDataLst>
                <p:tags r:id="rId5"/>
              </p:custDataLst>
            </p:nvPr>
          </p:nvSpPr>
          <p:spPr>
            <a:xfrm>
              <a:off x="6647869" y="2041147"/>
              <a:ext cx="1855158" cy="185515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</a:rPr>
                <a:t>MUI</a:t>
              </a:r>
            </a:p>
          </p:txBody>
        </p:sp>
        <p:sp>
          <p:nvSpPr>
            <p:cNvPr id="26" name="矩形 25"/>
            <p:cNvSpPr/>
            <p:nvPr>
              <p:custDataLst>
                <p:tags r:id="rId6"/>
              </p:custDataLst>
            </p:nvPr>
          </p:nvSpPr>
          <p:spPr>
            <a:xfrm>
              <a:off x="7215447" y="4368800"/>
              <a:ext cx="720000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60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Captain</a:t>
            </a:r>
            <a:r>
              <a:rPr lang="zh-CN" altLang="en-US" dirty="0" smtClean="0"/>
              <a:t>：   贾忠祥</a:t>
            </a:r>
            <a:endParaRPr lang="zh-CN" altLang="en-US" dirty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M</a:t>
            </a:r>
            <a:r>
              <a:rPr lang="en-US" altLang="zh-CN" dirty="0">
                <a:sym typeface="+mn-ea"/>
              </a:rPr>
              <a:t>e</a:t>
            </a:r>
            <a:r>
              <a:rPr lang="en-US" altLang="zh-CN" dirty="0" smtClean="0">
                <a:sym typeface="+mn-ea"/>
              </a:rPr>
              <a:t>mbers</a:t>
            </a:r>
            <a:r>
              <a:rPr lang="zh-CN" altLang="en-US" dirty="0" smtClean="0">
                <a:sym typeface="+mn-ea"/>
              </a:rPr>
              <a:t>：周剑晟</a:t>
            </a:r>
            <a:r>
              <a:rPr lang="zh-CN" altLang="en-US" dirty="0">
                <a:sym typeface="+mn-ea"/>
              </a:rPr>
              <a:t>、陈子炎、杨英明、黄奇文、王东、姜东、贾震</a:t>
            </a: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/>
              <a:t>前端（</a:t>
            </a:r>
            <a:r>
              <a:rPr lang="en-US" altLang="zh-CN" dirty="0"/>
              <a:t>MUI APP</a:t>
            </a:r>
            <a:r>
              <a:rPr lang="zh-CN" altLang="en-US" dirty="0"/>
              <a:t>）：</a:t>
            </a:r>
            <a:r>
              <a:rPr lang="zh-CN" altLang="en-US" dirty="0">
                <a:sym typeface="+mn-ea"/>
              </a:rPr>
              <a:t>	周剑晟、陈子炎、黄奇文、王东</a:t>
            </a:r>
            <a:endParaRPr lang="zh-CN" altLang="en-US" dirty="0"/>
          </a:p>
          <a:p>
            <a:r>
              <a:rPr lang="zh-CN" altLang="zh-CN" dirty="0"/>
              <a:t>后端（</a:t>
            </a:r>
            <a:r>
              <a:rPr lang="en-US" altLang="zh-CN" dirty="0"/>
              <a:t>Django REST</a:t>
            </a:r>
            <a:r>
              <a:rPr lang="zh-CN" altLang="zh-CN" dirty="0"/>
              <a:t>）：</a:t>
            </a:r>
            <a:r>
              <a:rPr lang="zh-CN" altLang="en-US" dirty="0">
                <a:sym typeface="+mn-ea"/>
              </a:rPr>
              <a:t>杨英明、贾忠祥、贾震、姜东</a:t>
            </a:r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pPr marL="0" indent="0" algn="r">
              <a:buNone/>
            </a:pPr>
            <a:r>
              <a:rPr lang="en-US" altLang="zh-CN" dirty="0"/>
              <a:t>--</a:t>
            </a:r>
            <a:r>
              <a:rPr lang="zh-CN" altLang="en-US" dirty="0"/>
              <a:t>能够随时应对变化的结构，比遵循计划更重要。</a:t>
            </a: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3827780" y="393700"/>
            <a:ext cx="4574540" cy="910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4800" smtClean="0">
                <a:latin typeface="+mj-lt"/>
                <a:ea typeface="+mj-ea"/>
                <a:cs typeface="+mj-cs"/>
              </a:rPr>
              <a:t>SKILL SET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660140" y="393700"/>
            <a:ext cx="5655945" cy="910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4800" smtClean="0">
                <a:latin typeface="+mj-lt"/>
                <a:ea typeface="+mj-ea"/>
                <a:cs typeface="+mj-cs"/>
              </a:rPr>
              <a:t>user story</a:t>
            </a:r>
          </a:p>
        </p:txBody>
      </p: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3222871811"/>
              </p:ext>
            </p:extLst>
          </p:nvPr>
        </p:nvGraphicFramePr>
        <p:xfrm>
          <a:off x="782955" y="1304290"/>
          <a:ext cx="10626090" cy="483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77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Test Case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Estimated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8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A patient can register an account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input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&gt;”</a:t>
                      </a: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huang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”&gt;”</a:t>
                      </a:r>
                      <a:r>
                        <a:rPr lang="en-US" altLang="zh-CN" sz="1400" dirty="0" err="1">
                          <a:solidFill>
                            <a:srgbClr val="FF0000"/>
                          </a:solidFill>
                        </a:rPr>
                        <a:t>ISoHandsome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”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10 units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8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A patient can search a suitable doctor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C&gt;</a:t>
                      </a:r>
                      <a:r>
                        <a:rPr lang="en-US" altLang="zh-CN" sz="1400" dirty="0" err="1">
                          <a:solidFill>
                            <a:srgbClr val="FF0000"/>
                          </a:solidFill>
                        </a:rPr>
                        <a:t>ShangHai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&gt;Respiratory department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sym typeface="+mn-ea"/>
                        </a:rPr>
                        <a:t> units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A patient can communicate with a doctor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input&gt;”Hello”; click&gt;”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发送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”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25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sym typeface="+mn-ea"/>
                        </a:rPr>
                        <a:t> units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A patient can make an appointment with a doctor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C&gt;a doctor&gt;free </a:t>
                      </a:r>
                      <a:r>
                        <a:rPr lang="en-US" altLang="zh-CN" sz="1400" dirty="0" err="1">
                          <a:solidFill>
                            <a:srgbClr val="FF0000"/>
                          </a:solidFill>
                        </a:rPr>
                        <a:t>time;click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&gt;”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预约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”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sym typeface="+mn-ea"/>
                        </a:rPr>
                        <a:t> units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A patient can evaluate the doctor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input&gt;”Good Job!”;click&gt;”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发表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”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25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sym typeface="+mn-ea"/>
                        </a:rPr>
                        <a:t> units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A doctor can cancel an appointment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C&gt;an appointment;click&gt;”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取消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”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sym typeface="+mn-ea"/>
                        </a:rPr>
                        <a:t> units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A doctor can check his patients’ medical record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C&gt;one of his patients;click&gt;”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查看病历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”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25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sym typeface="+mn-ea"/>
                        </a:rPr>
                        <a:t> units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68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A Doctor can input the diagnostic result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C&gt;one of his patients;click&gt;”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修改病历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”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15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sym typeface="+mn-ea"/>
                        </a:rPr>
                        <a:t> units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47625" y="58420"/>
            <a:ext cx="4665980" cy="910590"/>
          </a:xfrm>
          <a:prstGeom prst="rect">
            <a:avLst/>
          </a:prstGeom>
          <a:noFill/>
        </p:spPr>
        <p:txBody>
          <a:bodyPr wrap="square" rtlCol="0" anchor="ctr" anchorCtr="0">
            <a:normAutofit fontScale="90000"/>
          </a:bodyPr>
          <a:lstStyle/>
          <a:p>
            <a:pPr algn="ctr"/>
            <a:r>
              <a:rPr lang="en-US" altLang="zh-CN" sz="4800" smtClean="0">
                <a:latin typeface="+mj-lt"/>
                <a:ea typeface="+mj-ea"/>
                <a:cs typeface="+mj-cs"/>
              </a:rPr>
              <a:t>use case diagram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7688" y="244224"/>
            <a:ext cx="8112224" cy="661377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3980815" y="393700"/>
            <a:ext cx="4268470" cy="910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4800" smtClean="0">
                <a:latin typeface="+mj-lt"/>
                <a:ea typeface="+mj-ea"/>
                <a:cs typeface="+mj-cs"/>
              </a:rPr>
              <a:t>class diagram</a:t>
            </a:r>
          </a:p>
        </p:txBody>
      </p:sp>
      <p:pic>
        <p:nvPicPr>
          <p:cNvPr id="150" name="图片 1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352" y="1556792"/>
            <a:ext cx="11316165" cy="453650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3675380" y="393700"/>
            <a:ext cx="4879340" cy="910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 Library</a:t>
            </a:r>
            <a:endParaRPr lang="zh-CN" altLang="en-US" sz="4800" smtClean="0">
              <a:latin typeface="+mj-lt"/>
              <a:ea typeface="+mj-ea"/>
              <a:cs typeface="+mj-cs"/>
            </a:endParaRPr>
          </a:p>
        </p:txBody>
      </p:sp>
      <p:sp>
        <p:nvSpPr>
          <p:cNvPr id="11" name="TextBox 53"/>
          <p:cNvSpPr txBox="1">
            <a:spLocks noChangeArrowheads="1"/>
          </p:cNvSpPr>
          <p:nvPr/>
        </p:nvSpPr>
        <p:spPr bwMode="auto">
          <a:xfrm>
            <a:off x="929640" y="1659890"/>
            <a:ext cx="10655300" cy="25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1600" b="0" kern="0" spc="-15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sz="3200" dirty="0" smtClean="0">
                <a:sym typeface="+mn-ea"/>
              </a:rPr>
              <a:t>病人信息表（病人</a:t>
            </a:r>
            <a:r>
              <a:rPr lang="en-US" altLang="zh-CN" sz="3200" dirty="0" smtClean="0">
                <a:sym typeface="+mn-ea"/>
              </a:rPr>
              <a:t>ID</a:t>
            </a:r>
            <a:r>
              <a:rPr lang="zh-CN" altLang="en-US" sz="3200" dirty="0" smtClean="0">
                <a:sym typeface="+mn-ea"/>
              </a:rPr>
              <a:t>，姓名，年龄，性别，昵称，手机，</a:t>
            </a:r>
            <a:r>
              <a:rPr lang="en-US" altLang="zh-CN" sz="3200" dirty="0" smtClean="0">
                <a:sym typeface="+mn-ea"/>
              </a:rPr>
              <a:t>E-mail,</a:t>
            </a:r>
            <a:r>
              <a:rPr lang="zh-CN" altLang="en-US" sz="3200" dirty="0" smtClean="0">
                <a:sym typeface="+mn-ea"/>
              </a:rPr>
              <a:t>密码，病史</a:t>
            </a:r>
            <a:r>
              <a:rPr lang="en-US" altLang="zh-CN" sz="3200" dirty="0" smtClean="0">
                <a:sym typeface="+mn-ea"/>
              </a:rPr>
              <a:t>, </a:t>
            </a:r>
            <a:r>
              <a:rPr lang="zh-CN" altLang="en-US" sz="3200" dirty="0" smtClean="0">
                <a:sym typeface="+mn-ea"/>
              </a:rPr>
              <a:t>病症，床号，病室）</a:t>
            </a:r>
          </a:p>
          <a:p>
            <a:r>
              <a:rPr lang="zh-CN" altLang="en-US" sz="3200" dirty="0" smtClean="0">
                <a:sym typeface="+mn-ea"/>
              </a:rPr>
              <a:t>医生</a:t>
            </a:r>
            <a:r>
              <a:rPr lang="zh-CN" altLang="en-US" sz="3200" dirty="0">
                <a:sym typeface="+mn-ea"/>
              </a:rPr>
              <a:t>信息表（用户</a:t>
            </a:r>
            <a:r>
              <a:rPr lang="en-US" altLang="zh-CN" sz="3200" dirty="0" smtClean="0">
                <a:sym typeface="+mn-ea"/>
              </a:rPr>
              <a:t>ID</a:t>
            </a:r>
            <a:r>
              <a:rPr lang="zh-CN" altLang="en-US" sz="3200" dirty="0" smtClean="0">
                <a:sym typeface="+mn-ea"/>
              </a:rPr>
              <a:t>，</a:t>
            </a:r>
            <a:r>
              <a:rPr lang="zh-CN" altLang="en-US" sz="3200" dirty="0" smtClean="0">
                <a:sym typeface="+mn-ea"/>
              </a:rPr>
              <a:t>姓名</a:t>
            </a:r>
            <a:r>
              <a:rPr lang="zh-CN" altLang="en-US" sz="3200" dirty="0">
                <a:sym typeface="+mn-ea"/>
              </a:rPr>
              <a:t>，年龄，性别</a:t>
            </a:r>
            <a:r>
              <a:rPr lang="zh-CN" altLang="en-US" sz="3200" dirty="0" smtClean="0">
                <a:sym typeface="+mn-ea"/>
              </a:rPr>
              <a:t>，医生职称</a:t>
            </a:r>
            <a:r>
              <a:rPr lang="zh-CN" altLang="en-US" sz="3200" dirty="0" smtClean="0">
                <a:sym typeface="+mn-ea"/>
              </a:rPr>
              <a:t>，基础信息，</a:t>
            </a:r>
            <a:r>
              <a:rPr lang="zh-CN" altLang="en-US" sz="3200" dirty="0">
                <a:sym typeface="+mn-ea"/>
              </a:rPr>
              <a:t>科室，照片</a:t>
            </a:r>
            <a:r>
              <a:rPr lang="zh-CN" altLang="en-US" sz="3200" dirty="0" smtClean="0">
                <a:sym typeface="+mn-ea"/>
              </a:rPr>
              <a:t>）</a:t>
            </a:r>
            <a:endParaRPr lang="zh-CN" altLang="en-US" sz="3200" dirty="0">
              <a:sym typeface="+mn-ea"/>
            </a:endParaRPr>
          </a:p>
          <a:p>
            <a:endParaRPr lang="zh-CN" altLang="en-US" sz="32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5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10、12、14、21、25、26、27、28"/>
  <p:tag name="KSO_WM_TEMPLATE_CATEGORY" val="custom"/>
  <p:tag name="KSO_WM_TEMPLATE_INDEX" val="160555"/>
  <p:tag name="KSO_WM_TAG_VERSION" val="1.0"/>
  <p:tag name="KSO_WM_SLIDE_ID" val="custom16055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813"/>
  <p:tag name="MH_LIBRARY" val="GRAPHIC"/>
  <p:tag name="KSO_WM_TEMPLATE_CATEGORY" val="custom"/>
  <p:tag name="KSO_WM_TEMPLATE_INDEX" val="160555"/>
  <p:tag name="KSO_WM_TAG_VERSION" val="1.0"/>
  <p:tag name="KSO_WM_SLIDE_ID" val="custom160555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11*a*1"/>
  <p:tag name="KSO_WM_UNIT_CLEAR" val="1"/>
  <p:tag name="KSO_WM_UNIT_LAYERLEVEL" val="1"/>
  <p:tag name="KSO_WM_UNIT_ISCONTENTSTITLE" val="1"/>
  <p:tag name="KSO_WM_UNIT_VALUE" val="3"/>
  <p:tag name="KSO_WM_UNIT_HIGHLIGHT" val="0"/>
  <p:tag name="KSO_WM_UNIT_COMPATIBLE" val="0"/>
  <p:tag name="KSO_WM_UNIT_PRESET_TEXT" val="目录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5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5_11*i*1"/>
  <p:tag name="KSO_WM_TEMPLATE_CATEGORY" val="custom"/>
  <p:tag name="KSO_WM_TEMPLATE_INDEX" val="160555"/>
  <p:tag name="KSO_WM_UNIT_INDEX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5_11*i*6"/>
  <p:tag name="KSO_WM_TEMPLATE_CATEGORY" val="custom"/>
  <p:tag name="KSO_WM_TEMPLATE_INDEX" val="160555"/>
  <p:tag name="KSO_WM_UNIT_INDEX" val="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5_11*i*11"/>
  <p:tag name="KSO_WM_TEMPLATE_CATEGORY" val="custom"/>
  <p:tag name="KSO_WM_TEMPLATE_INDEX" val="160555"/>
  <p:tag name="KSO_WM_UNIT_INDEX" val="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5_11*i*16"/>
  <p:tag name="KSO_WM_TEMPLATE_CATEGORY" val="custom"/>
  <p:tag name="KSO_WM_TEMPLATE_INDEX" val="160555"/>
  <p:tag name="KSO_WM_UNIT_INDEX" val="1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5_11*i*21"/>
  <p:tag name="KSO_WM_TEMPLATE_CATEGORY" val="custom"/>
  <p:tag name="KSO_WM_TEMPLATE_INDEX" val="160555"/>
  <p:tag name="KSO_WM_UNIT_INDEX" val="2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5_11*i*26"/>
  <p:tag name="KSO_WM_TEMPLATE_CATEGORY" val="custom"/>
  <p:tag name="KSO_WM_TEMPLATE_INDEX" val="160555"/>
  <p:tag name="KSO_WM_UNIT_INDEX" val="2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6"/>
  <p:tag name="KSO_WM_UNIT_ID" val="custom160555_11*l_i*1_6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h_f"/>
  <p:tag name="KSO_WM_UNIT_INDEX" val="1_6_1"/>
  <p:tag name="KSO_WM_UNIT_ID" val="custom160555_11*l_h_f*1_6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5"/>
  <p:tag name="KSO_WM_DIAGRAM_GROUP_CODE" val="l1-1"/>
  <p:tag name="KSO_WM_UNIT_FILL_FORE_SCHEMECOLOR_INDEX" val="5"/>
  <p:tag name="KSO_WM_UNI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5"/>
  <p:tag name="KSO_WM_UNIT_ID" val="custom160555_11*l_i*1_5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h_f"/>
  <p:tag name="KSO_WM_UNIT_INDEX" val="1_4_1"/>
  <p:tag name="KSO_WM_UNIT_ID" val="custom160555_11*l_h_f*1_4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5"/>
  <p:tag name="KSO_WM_DIAGRAM_GROUP_CODE" val="l1-1"/>
  <p:tag name="KSO_WM_UNIT_FILL_FORE_SCHEMECOLOR_INDEX" val="5"/>
  <p:tag name="KSO_WM_UNI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4"/>
  <p:tag name="KSO_WM_UNIT_ID" val="custom160555_11*l_i*1_4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h_f"/>
  <p:tag name="KSO_WM_UNIT_INDEX" val="1_5_1"/>
  <p:tag name="KSO_WM_UNIT_ID" val="custom160555_11*l_h_f*1_5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5"/>
  <p:tag name="KSO_WM_DIAGRAM_GROUP_CODE" val="l1-1"/>
  <p:tag name="KSO_WM_UNIT_FILL_FORE_SCHEMECOLOR_INDEX" val="5"/>
  <p:tag name="KSO_WM_UNIT_FILL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3"/>
  <p:tag name="KSO_WM_UNIT_ID" val="custom160555_11*l_i*1_3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h_f"/>
  <p:tag name="KSO_WM_UNIT_INDEX" val="1_3_1"/>
  <p:tag name="KSO_WM_UNIT_ID" val="custom160555_11*l_h_f*1_3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5"/>
  <p:tag name="KSO_WM_DIAGRAM_GROUP_CODE" val="l1-1"/>
  <p:tag name="KSO_WM_UNIT_FILL_FORE_SCHEMECOLOR_INDEX" val="5"/>
  <p:tag name="KSO_WM_UNI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2"/>
  <p:tag name="KSO_WM_UNIT_ID" val="custom160555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h_f"/>
  <p:tag name="KSO_WM_UNIT_INDEX" val="1_2_1"/>
  <p:tag name="KSO_WM_UNIT_ID" val="custom160555_11*l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5"/>
  <p:tag name="KSO_WM_DIAGRAM_GROUP_CODE" val="l1-1"/>
  <p:tag name="KSO_WM_UNIT_FILL_FORE_SCHEMECOLOR_INDEX" val="5"/>
  <p:tag name="KSO_WM_UNIT_FILL_TYPE" val="1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1"/>
  <p:tag name="KSO_WM_UNIT_ID" val="custom160555_11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h_f"/>
  <p:tag name="KSO_WM_UNIT_INDEX" val="1_1_1"/>
  <p:tag name="KSO_WM_UNIT_ID" val="custom160555_11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5"/>
  <p:tag name="KSO_WM_DIAGRAM_GROUP_CODE" val="l1-1"/>
  <p:tag name="KSO_WM_UNIT_FILL_FORE_SCHEMECOLOR_INDEX" val="5"/>
  <p:tag name="KSO_WM_UNIT_FILL_TYPE" val="1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55"/>
  <p:tag name="KSO_WM_TAG_VERSION" val="1.0"/>
  <p:tag name="KSO_WM_SLIDE_ID" val="custom160555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f"/>
  <p:tag name="KSO_WM_UNIT_INDEX" val="1"/>
  <p:tag name="KSO_WM_UNIT_ID" val="custom160555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11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f"/>
  <p:tag name="KSO_WM_UNIT_INDEX" val="2"/>
  <p:tag name="KSO_WM_UNIT_ID" val="custom160555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11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5_3*i*3"/>
  <p:tag name="KSO_WM_TEMPLATE_CATEGORY" val="custom"/>
  <p:tag name="KSO_WM_TEMPLATE_INDEX" val="160555"/>
  <p:tag name="KSO_WM_UNIT_INDEX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55"/>
  <p:tag name="KSO_WM_TAG_VERSION" val="1.0"/>
  <p:tag name="KSO_WM_SLIDE_ID" val="custom160555_5"/>
  <p:tag name="KSO_WM_SLIDE_INDEX" val="5"/>
  <p:tag name="KSO_WM_SLIDE_ITEM_CNT" val="2"/>
  <p:tag name="KSO_WM_SLIDE_LAYOUT" val="a_d_f"/>
  <p:tag name="KSO_WM_SLIDE_LAYOUT_CNT" val="1_1_1"/>
  <p:tag name="KSO_WM_SLIDE_TYPE" val="text"/>
  <p:tag name="KSO_WM_BEAUTIFY_FLAG" val="#wm#"/>
  <p:tag name="KSO_WM_SLIDE_POSITION" val="122*101"/>
  <p:tag name="KSO_WM_SLIDE_SIZE" val="715*41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5_20*i*0"/>
  <p:tag name="KSO_WM_TEMPLATE_CATEGORY" val="custom"/>
  <p:tag name="KSO_WM_TEMPLATE_INDEX" val="160555"/>
  <p:tag name="KSO_WM_UNIT_INDEX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5_20*i*7"/>
  <p:tag name="KSO_WM_TEMPLATE_CATEGORY" val="custom"/>
  <p:tag name="KSO_WM_TEMPLATE_INDEX" val="160555"/>
  <p:tag name="KSO_WM_UNIT_INDEX" val="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5"/>
  <p:tag name="KSO_WM_UNIT_ID" val="custom160555_20*l_i*1_5"/>
  <p:tag name="KSO_WM_UNIT_CLEAR" val="1"/>
  <p:tag name="KSO_WM_UNIT_LAYERLEVEL" val="1_1"/>
  <p:tag name="KSO_WM_DIAGRAM_GROUP_CODE" val="l1-3"/>
  <p:tag name="KSO_WM_UNIT_FILL_FORE_SCHEMECOLOR_INDEX" val="5"/>
  <p:tag name="KSO_WM_UNIT_FILL_TYPE" val="1"/>
  <p:tag name="KSO_WM_UNIT_TEXT_FILL_FORE_SCHEMECOLOR_INDEX" val="6"/>
  <p:tag name="KSO_WM_UNIT_TEXT_FILL_TYPE" val="1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h_f"/>
  <p:tag name="KSO_WM_UNIT_INDEX" val="1_2_1"/>
  <p:tag name="KSO_WM_UNIT_ID" val="custom160555_20*l_h_f*1_2_1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3"/>
  <p:tag name="KSO_WM_UNIT_PRESET_TEXT_LEN" val="5"/>
  <p:tag name="KSO_WM_DIAGRAM_GROUP_CODE" val="l1-3"/>
  <p:tag name="KSO_WM_UNIT_TEXT_FILL_FORE_SCHEMECOLOR_INDEX" val="5"/>
  <p:tag name="KSO_WM_UNIT_TEXT_FILL_TYPE" val="1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6"/>
  <p:tag name="KSO_WM_UNIT_ID" val="custom160555_20*l_i*1_6"/>
  <p:tag name="KSO_WM_UNIT_CLEAR" val="1"/>
  <p:tag name="KSO_WM_UNIT_LAYERLEVEL" val="1_1"/>
  <p:tag name="KSO_WM_DIAGRAM_GROUP_CODE" val="l1-3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1"/>
  <p:tag name="KSO_WM_UNIT_ID" val="custom160555_20*l_i*1_1"/>
  <p:tag name="KSO_WM_UNIT_CLEAR" val="1"/>
  <p:tag name="KSO_WM_UNIT_LAYERLEVEL" val="1_1"/>
  <p:tag name="KSO_WM_DIAGRAM_GROUP_CODE" val="l1-3"/>
  <p:tag name="KSO_WM_UNIT_FILL_FORE_SCHEMECOLOR_INDEX" val="5"/>
  <p:tag name="KSO_WM_UNIT_FILL_TYPE" val="1"/>
  <p:tag name="KSO_WM_UNIT_TEXT_FILL_FORE_SCHEMECOLOR_INDEX" val="6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h_f"/>
  <p:tag name="KSO_WM_UNIT_INDEX" val="1_1_1"/>
  <p:tag name="KSO_WM_UNIT_ID" val="custom160555_20*l_h_f*1_1_1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3"/>
  <p:tag name="KSO_WM_UNIT_PRESET_TEXT_LEN" val="5"/>
  <p:tag name="KSO_WM_DIAGRAM_GROUP_CODE" val="l1-3"/>
  <p:tag name="KSO_WM_UNIT_TEXT_FILL_FORE_SCHEMECOLOR_INDEX" val="5"/>
  <p:tag name="KSO_WM_UNIT_TEXT_FILL_TYPE" val="1"/>
  <p:tag name="KSO_WM_UNIT_USESOURCEFORMAT_APPLY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2"/>
  <p:tag name="KSO_WM_UNIT_ID" val="custom160555_20*l_i*1_2"/>
  <p:tag name="KSO_WM_UNIT_CLEAR" val="1"/>
  <p:tag name="KSO_WM_UNIT_LAYERLEVEL" val="1_1"/>
  <p:tag name="KSO_WM_DIAGRAM_GROUP_CODE" val="l1-3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813"/>
  <p:tag name="MH_LIBRARY" val="GRAPHIC"/>
  <p:tag name="KSO_WM_TEMPLATE_CATEGORY" val="custom"/>
  <p:tag name="KSO_WM_TEMPLATE_INDEX" val="160555"/>
  <p:tag name="KSO_WM_TAG_VERSION" val="1.0"/>
  <p:tag name="KSO_WM_SLIDE_ID" val="custom160555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6*a*1"/>
  <p:tag name="KSO_WM_UNIT_CLEAR" val="1"/>
  <p:tag name="KSO_WM_UNIT_LAYERLEVEL" val="1"/>
  <p:tag name="KSO_WM_UNIT_ISCONTENTSTITLE" val="1"/>
  <p:tag name="KSO_WM_UNIT_VALUE" val="3"/>
  <p:tag name="KSO_WM_UNIT_HIGHLIGHT" val="0"/>
  <p:tag name="KSO_WM_UNIT_COMPATIBLE" val="0"/>
  <p:tag name="KSO_WM_UNIT_PRESET_TEXT" val="目录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813"/>
  <p:tag name="MH_LIBRARY" val="GRAPHIC"/>
  <p:tag name="KSO_WM_TEMPLATE_CATEGORY" val="custom"/>
  <p:tag name="KSO_WM_TEMPLATE_INDEX" val="160555"/>
  <p:tag name="KSO_WM_TAG_VERSION" val="1.0"/>
  <p:tag name="KSO_WM_SLIDE_ID" val="custom160555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7*a*1"/>
  <p:tag name="KSO_WM_UNIT_CLEAR" val="1"/>
  <p:tag name="KSO_WM_UNIT_LAYERLEVEL" val="1"/>
  <p:tag name="KSO_WM_UNIT_ISCONTENTSTITLE" val="1"/>
  <p:tag name="KSO_WM_UNIT_VALUE" val="3"/>
  <p:tag name="KSO_WM_UNIT_HIGHLIGHT" val="0"/>
  <p:tag name="KSO_WM_UNIT_COMPATIBLE" val="0"/>
  <p:tag name="KSO_WM_UNIT_PRESET_TEXT" val="目录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813"/>
  <p:tag name="MH_LIBRARY" val="GRAPHIC"/>
  <p:tag name="KSO_WM_TEMPLATE_CATEGORY" val="custom"/>
  <p:tag name="KSO_WM_TEMPLATE_INDEX" val="160555"/>
  <p:tag name="KSO_WM_TAG_VERSION" val="1.0"/>
  <p:tag name="KSO_WM_SLIDE_ID" val="custom160555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8*a*1"/>
  <p:tag name="KSO_WM_UNIT_CLEAR" val="1"/>
  <p:tag name="KSO_WM_UNIT_LAYERLEVEL" val="1"/>
  <p:tag name="KSO_WM_UNIT_ISCONTENTSTITLE" val="1"/>
  <p:tag name="KSO_WM_UNIT_VALUE" val="3"/>
  <p:tag name="KSO_WM_UNIT_HIGHLIGHT" val="0"/>
  <p:tag name="KSO_WM_UNIT_COMPATIBLE" val="0"/>
  <p:tag name="KSO_WM_UNIT_PRESET_TEXT" val="目录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813"/>
  <p:tag name="MH_LIBRARY" val="GRAPHIC"/>
  <p:tag name="KSO_WM_TEMPLATE_CATEGORY" val="custom"/>
  <p:tag name="KSO_WM_TEMPLATE_INDEX" val="160555"/>
  <p:tag name="KSO_WM_TAG_VERSION" val="1.0"/>
  <p:tag name="KSO_WM_SLIDE_ID" val="custom160555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9*a*1"/>
  <p:tag name="KSO_WM_UNIT_CLEAR" val="1"/>
  <p:tag name="KSO_WM_UNIT_LAYERLEVEL" val="1"/>
  <p:tag name="KSO_WM_UNIT_ISCONTENTSTITLE" val="1"/>
  <p:tag name="KSO_WM_UNIT_VALUE" val="3"/>
  <p:tag name="KSO_WM_UNIT_HIGHLIGHT" val="0"/>
  <p:tag name="KSO_WM_UNIT_COMPATIBLE" val="0"/>
  <p:tag name="KSO_WM_UNIT_PRESET_TEXT" val="目录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813"/>
  <p:tag name="MH_LIBRARY" val="GRAPHIC"/>
  <p:tag name="KSO_WM_TEMPLATE_CATEGORY" val="custom"/>
  <p:tag name="KSO_WM_TEMPLATE_INDEX" val="160555"/>
  <p:tag name="KSO_WM_TAG_VERSION" val="1.0"/>
  <p:tag name="KSO_WM_SLIDE_ID" val="custom160555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SLIDE_POSITION" val="69*183"/>
  <p:tag name="KSO_WM_SLIDE_SIZE" val="277*403"/>
  <p:tag name="KSO_WM_DIAGRAM_GROUP_CODE" val="l1-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10*a*1"/>
  <p:tag name="KSO_WM_UNIT_CLEAR" val="1"/>
  <p:tag name="KSO_WM_UNIT_LAYERLEVEL" val="1"/>
  <p:tag name="KSO_WM_UNIT_ISCONTENTSTITLE" val="1"/>
  <p:tag name="KSO_WM_UNIT_VALUE" val="3"/>
  <p:tag name="KSO_WM_UNIT_HIGHLIGHT" val="0"/>
  <p:tag name="KSO_WM_UNIT_COMPATIBLE" val="0"/>
  <p:tag name="KSO_WM_UNIT_PRESET_TEXT" val="目录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55"/>
  <p:tag name="KSO_WM_TAG_VERSION" val="1.0"/>
  <p:tag name="KSO_WM_SLIDE_ID" val="custom160555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401*196"/>
  <p:tag name="KSO_WM_SLIDE_SIZE" val="157*135"/>
  <p:tag name="KSO_WM_DIAGRAM_GROUP_CODE" val="l1-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1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55"/>
  <p:tag name="KSO_WM_TAG_VERSION" val="1.0"/>
  <p:tag name="KSO_WM_SLIDE_ID" val="custom160555_14"/>
  <p:tag name="KSO_WM_SLIDE_INDEX" val="14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294*196"/>
  <p:tag name="KSO_WM_SLIDE_SIZE" val="372*135"/>
  <p:tag name="KSO_WM_DIAGRAM_GROUP_CODE" val="l1-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14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5"/>
</p:tagLst>
</file>

<file path=ppt/theme/theme1.xml><?xml version="1.0" encoding="utf-8"?>
<a:theme xmlns:a="http://schemas.openxmlformats.org/drawingml/2006/main" name="Office 主题">
  <a:themeElements>
    <a:clrScheme name="160555">
      <a:dk1>
        <a:srgbClr val="FFFFFF"/>
      </a:dk1>
      <a:lt1>
        <a:srgbClr val="5A5A5A"/>
      </a:lt1>
      <a:dk2>
        <a:srgbClr val="FFFFFF"/>
      </a:dk2>
      <a:lt2>
        <a:srgbClr val="5A5A5A"/>
      </a:lt2>
      <a:accent1>
        <a:srgbClr val="60BDF7"/>
      </a:accent1>
      <a:accent2>
        <a:srgbClr val="5FB4CF"/>
      </a:accent2>
      <a:accent3>
        <a:srgbClr val="659F8C"/>
      </a:accent3>
      <a:accent4>
        <a:srgbClr val="83738D"/>
      </a:accent4>
      <a:accent5>
        <a:srgbClr val="5959A7"/>
      </a:accent5>
      <a:accent6>
        <a:srgbClr val="F49100"/>
      </a:accent6>
      <a:hlink>
        <a:srgbClr val="C764EE"/>
      </a:hlink>
      <a:folHlink>
        <a:srgbClr val="85DFD0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467</Words>
  <Application>Microsoft Office PowerPoint</Application>
  <PresentationFormat>宽屏</PresentationFormat>
  <Paragraphs>97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 Unicode MS</vt:lpstr>
      <vt:lpstr>黑体</vt:lpstr>
      <vt:lpstr>楷体</vt:lpstr>
      <vt:lpstr>宋体</vt:lpstr>
      <vt:lpstr>微软雅黑</vt:lpstr>
      <vt:lpstr>Arial</vt:lpstr>
      <vt:lpstr>Calibri</vt:lpstr>
      <vt:lpstr>Wingdings</vt:lpstr>
      <vt:lpstr>Office 主题</vt:lpstr>
      <vt:lpstr>Healthy</vt:lpstr>
      <vt:lpstr>PowerPoint 演示文稿</vt:lpstr>
      <vt:lpstr>Description</vt:lpstr>
      <vt:lpstr>languages&amp;framews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水墨竹子</dc:title>
  <dc:creator>第一PPT模板网：www.1ppt.com</dc:creator>
  <cp:keywords>第一PPT模板网：www.1ppt.com</cp:keywords>
  <cp:lastModifiedBy>AsusPc</cp:lastModifiedBy>
  <cp:revision>61</cp:revision>
  <dcterms:created xsi:type="dcterms:W3CDTF">2015-03-26T12:48:00Z</dcterms:created>
  <dcterms:modified xsi:type="dcterms:W3CDTF">2017-10-25T13:05:59Z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