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6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0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06" r:id="rId2"/>
    <p:sldId id="416" r:id="rId3"/>
    <p:sldId id="408" r:id="rId4"/>
    <p:sldId id="410" r:id="rId5"/>
    <p:sldId id="411" r:id="rId6"/>
    <p:sldId id="413" r:id="rId7"/>
    <p:sldId id="414" r:id="rId8"/>
    <p:sldId id="415" r:id="rId9"/>
    <p:sldId id="418" r:id="rId10"/>
    <p:sldId id="412" r:id="rId11"/>
    <p:sldId id="426" r:id="rId12"/>
    <p:sldId id="427" r:id="rId13"/>
    <p:sldId id="429" r:id="rId14"/>
    <p:sldId id="430" r:id="rId15"/>
    <p:sldId id="431" r:id="rId16"/>
    <p:sldId id="433" r:id="rId17"/>
    <p:sldId id="432" r:id="rId18"/>
    <p:sldId id="434" r:id="rId19"/>
    <p:sldId id="419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F8F8"/>
    <a:srgbClr val="EAFF25"/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 autoAdjust="0"/>
  </p:normalViewPr>
  <p:slideViewPr>
    <p:cSldViewPr>
      <p:cViewPr varScale="1">
        <p:scale>
          <a:sx n="67" d="100"/>
          <a:sy n="67" d="100"/>
        </p:scale>
        <p:origin x="864" y="72"/>
      </p:cViewPr>
      <p:guideLst>
        <p:guide orient="horz" pos="19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20" d="100"/>
        <a:sy n="12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E89C51F-23FD-49DE-B7FC-D7E006EAE0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F04E12-5833-4B8D-ACD2-B85E61D929E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D2A48B96-639E-45A3-A0BA-2464DFDB1FAA}" type="datetimeFigureOut">
              <a:rPr lang="zh-CN" altLang="en-US"/>
              <a:pPr/>
              <a:t>2017-12-20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124" name="幻灯片图像占位符 3">
            <a:extLst>
              <a:ext uri="{FF2B5EF4-FFF2-40B4-BE49-F238E27FC236}">
                <a16:creationId xmlns:a16="http://schemas.microsoft.com/office/drawing/2014/main" id="{49B6C9FA-0353-44E5-8C75-16039878B183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>
            <a:extLst>
              <a:ext uri="{FF2B5EF4-FFF2-40B4-BE49-F238E27FC236}">
                <a16:creationId xmlns:a16="http://schemas.microsoft.com/office/drawing/2014/main" id="{2729A92D-E322-4CF7-8F2C-89740E6DDA92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E46BAF-4AA5-461B-BFEF-D369E047D3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D6A52-4363-483D-BE6A-9FEC82559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10D46825-6810-4C36-AE2F-499169AF05DC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>
            <a:extLst>
              <a:ext uri="{FF2B5EF4-FFF2-40B4-BE49-F238E27FC236}">
                <a16:creationId xmlns:a16="http://schemas.microsoft.com/office/drawing/2014/main" id="{60094E20-0DB5-43C1-9B18-FF5FA2DF6D9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7170" name="备注占位符 2">
            <a:extLst>
              <a:ext uri="{FF2B5EF4-FFF2-40B4-BE49-F238E27FC236}">
                <a16:creationId xmlns:a16="http://schemas.microsoft.com/office/drawing/2014/main" id="{037E2FC8-7127-4A9B-B965-BEBE223381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1" name="灯片编号占位符 3">
            <a:extLst>
              <a:ext uri="{FF2B5EF4-FFF2-40B4-BE49-F238E27FC236}">
                <a16:creationId xmlns:a16="http://schemas.microsoft.com/office/drawing/2014/main" id="{FB77E892-F024-414B-9F85-7836FC305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A4964BFB-F097-4854-9DE3-7EC67A4C4E95}" type="slidenum">
              <a:rPr lang="zh-CN" altLang="en-US"/>
              <a:pPr fontAlgn="base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022ADE07-8471-427D-9CAA-0D195D17EC1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62AFADFD-9C6C-47E0-82FE-D38A72D883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23AA1694-A713-4616-AFDC-63DCD6786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4AE65108-CF88-4DE9-926F-92323533EEA8}" type="slidenum"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pPr fontAlgn="base"/>
              <a:t>10</a:t>
            </a:fld>
            <a:endParaRPr lang="en-US" altLang="zh-CN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>
            <a:extLst>
              <a:ext uri="{FF2B5EF4-FFF2-40B4-BE49-F238E27FC236}">
                <a16:creationId xmlns:a16="http://schemas.microsoft.com/office/drawing/2014/main" id="{400833BD-B9EE-4532-B500-0DC81A98BF4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8674" name="备注占位符 2">
            <a:extLst>
              <a:ext uri="{FF2B5EF4-FFF2-40B4-BE49-F238E27FC236}">
                <a16:creationId xmlns:a16="http://schemas.microsoft.com/office/drawing/2014/main" id="{BFE9705B-2CC3-4098-BAB2-DDD206C7E6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5" name="灯片编号占位符 3">
            <a:extLst>
              <a:ext uri="{FF2B5EF4-FFF2-40B4-BE49-F238E27FC236}">
                <a16:creationId xmlns:a16="http://schemas.microsoft.com/office/drawing/2014/main" id="{D21B8AD7-7517-489A-8CF4-8CFA7C9EA4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E0751891-DF30-4EA5-9A4A-967B77879BA6}" type="slidenum"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pPr fontAlgn="base"/>
              <a:t>19</a:t>
            </a:fld>
            <a:endParaRPr lang="en-US" altLang="zh-CN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B4095AE7-A7F1-474D-93D4-26213FCECD0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B651D484-EB96-4451-ABA3-5E046E19A8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77977939-79C6-40D5-AF59-995449255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546FAF04-028B-4CC5-B78A-4C1DC68450A7}" type="slidenum"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pPr fontAlgn="base"/>
              <a:t>2</a:t>
            </a:fld>
            <a:endParaRPr lang="en-US" altLang="zh-CN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B61C454C-9F4B-4632-BCBB-B288B0AD8CC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75D67533-DFB2-42CD-92CC-C94416479D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45933ECE-2E6E-4124-9CF8-AEDD8C7534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05DB0B24-8A9A-48F2-8AE7-7E864AE1B0E3}" type="slidenum"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pPr fontAlgn="base"/>
              <a:t>3</a:t>
            </a:fld>
            <a:endParaRPr lang="en-US" altLang="zh-CN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8EFA0A3F-99B4-43DB-A656-DB2C573C5EC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BF2B8B6F-30D7-48A7-BD65-7CB365E30C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4AA29DCE-CC7F-4E70-BD5C-81599A1D43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EE111725-E5E5-40FD-8503-E4D1950523E8}" type="slidenum"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pPr fontAlgn="base"/>
              <a:t>4</a:t>
            </a:fld>
            <a:endParaRPr lang="en-US" altLang="zh-CN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4F10C502-2A72-4A39-A1C3-78393D29C99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BD308F20-C36D-42F3-9DDF-A3C8C832DC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E870AF27-3BCD-4D50-AA50-269DA3CB64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B99B4B61-BD1A-48A0-80BF-A2E3F3FE172F}" type="slidenum"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pPr fontAlgn="base"/>
              <a:t>5</a:t>
            </a:fld>
            <a:endParaRPr lang="en-US" altLang="zh-CN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BA0742D7-75FA-4172-A6E6-0737E6395D5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ED74555B-D1C4-4A58-8045-EBD28415FD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2C2E7D20-52E7-4CDE-ABC1-5466FA364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1C79284A-B4DA-4B9A-AC91-2BAD53244274}" type="slidenum"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pPr fontAlgn="base"/>
              <a:t>6</a:t>
            </a:fld>
            <a:endParaRPr lang="en-US" altLang="zh-CN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DA13B4F3-A233-493C-90F1-58496812F5C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A4D8C738-C836-4819-BD63-8BB4F695F5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53D1ED7C-8C05-4E2C-9D98-E9A68DFACD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9FBE985C-1A2A-40FA-B8AA-080E96BBD4E0}" type="slidenum"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pPr fontAlgn="base"/>
              <a:t>7</a:t>
            </a:fld>
            <a:endParaRPr lang="en-US" altLang="zh-CN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>
            <a:extLst>
              <a:ext uri="{FF2B5EF4-FFF2-40B4-BE49-F238E27FC236}">
                <a16:creationId xmlns:a16="http://schemas.microsoft.com/office/drawing/2014/main" id="{16F2CBF4-3961-4848-B24D-0FED2D0CC854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3554" name="备注占位符 2">
            <a:extLst>
              <a:ext uri="{FF2B5EF4-FFF2-40B4-BE49-F238E27FC236}">
                <a16:creationId xmlns:a16="http://schemas.microsoft.com/office/drawing/2014/main" id="{5D89DBE4-E6C7-4FED-81B4-3D2B720E06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A56DD618-51D7-4804-9807-021729FF9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531022D1-9E01-4F79-9D3F-052B7D176EB1}" type="slidenum"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pPr fontAlgn="base"/>
              <a:t>8</a:t>
            </a:fld>
            <a:endParaRPr lang="en-US" altLang="zh-CN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DC3071B8-82E6-434C-BB84-3858036887D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56B1F785-7691-49F7-8BD5-CE6764C1D1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83BD01C0-9598-4E88-A28F-BC944F11C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/>
            <a:fld id="{E9563996-7A70-4CC0-95A3-D49830DFC98C}" type="slidenum"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pPr fontAlgn="base"/>
              <a:t>9</a:t>
            </a:fld>
            <a:endParaRPr lang="en-US" altLang="zh-CN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AD34F64-9EB2-4B74-AB73-BBF0636602A7}"/>
              </a:ext>
            </a:extLst>
          </p:cNvPr>
          <p:cNvCxnSpPr/>
          <p:nvPr/>
        </p:nvCxnSpPr>
        <p:spPr>
          <a:xfrm>
            <a:off x="838202" y="2954337"/>
            <a:ext cx="1051559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6241"/>
            <a:ext cx="9144000" cy="52945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57B9F7-DC47-440C-B5B7-05CDCCC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8B36B3-0AD9-447F-B463-1264E37017AC}" type="datetimeFigureOut">
              <a:rPr lang="zh-CN" altLang="en-US"/>
              <a:pPr/>
              <a:t>2017-12-20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B98A21-F05D-4A46-A215-F891A846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67C5F0-5EAC-4F8A-90CE-5ACC4608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DA8FF-5E1C-46CB-AD4E-3F293AEBDC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2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A0FF479-B399-46CD-B319-0205B3B893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8B36B3-0AD9-447F-B463-1264E37017AC}" type="datetimeFigureOut">
              <a:rPr lang="zh-CN" altLang="en-US"/>
              <a:pPr/>
              <a:t>2017-12-20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196B162-267E-4148-8B0D-DC4F0E4CCC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69637D-5C86-4F1A-9FB2-BA482EA2D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4F20651-53ED-4575-A896-DE60D34A00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8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2836699-AB0A-459E-85EA-941C039A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8B36B3-0AD9-447F-B463-1264E37017AC}" type="datetimeFigureOut">
              <a:rPr lang="zh-CN" altLang="en-US"/>
              <a:pPr/>
              <a:t>2017-12-20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5011318-3921-49CE-A283-E5C40DB0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852ABF-9205-4D4D-BB3D-198AE19C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0BAE7-FE93-4ADF-9536-83473306E7F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0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0010679-6422-48D5-9095-C01A4AB0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8B36B3-0AD9-447F-B463-1264E37017AC}" type="datetimeFigureOut">
              <a:rPr lang="zh-CN" altLang="en-US"/>
              <a:pPr/>
              <a:t>2017-12-20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1C52E6F-79F0-46F4-BF89-0E9B04FA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E88879-BF1A-408A-99BA-0947173E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5220-F5B2-4CE0-ABE7-D559ABB220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C861-7E61-4336-9432-9A7DCB19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8B36B3-0AD9-447F-B463-1264E37017AC}" type="datetimeFigureOut">
              <a:rPr lang="zh-CN" altLang="en-US"/>
              <a:pPr/>
              <a:t>2017-12-20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29721-1AB3-42A4-A883-9E6635B0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E3CB-9F1F-423B-B132-B9D8B78D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BD990-4960-484B-92CF-63C12D5C2F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1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_6">
            <a:extLst>
              <a:ext uri="{FF2B5EF4-FFF2-40B4-BE49-F238E27FC236}">
                <a16:creationId xmlns:a16="http://schemas.microsoft.com/office/drawing/2014/main" id="{798C4C73-854A-44A9-A9E2-4186D783CF8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207750" y="3024188"/>
            <a:ext cx="412750" cy="41275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5000"/>
          </a:bodyPr>
          <a:lstStyle/>
          <a:p>
            <a:pPr algn="ctr" fontAlgn="auto"/>
            <a:endParaRPr lang="zh-CN" altLang="en-US" sz="1350" noProof="1"/>
          </a:p>
        </p:txBody>
      </p:sp>
      <p:sp>
        <p:nvSpPr>
          <p:cNvPr id="5" name="MH_Other_3">
            <a:extLst>
              <a:ext uri="{FF2B5EF4-FFF2-40B4-BE49-F238E27FC236}">
                <a16:creationId xmlns:a16="http://schemas.microsoft.com/office/drawing/2014/main" id="{CF7F9FFE-AD77-404B-994B-A1F845A01F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602788" y="4206875"/>
            <a:ext cx="200025" cy="2000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/>
            <a:endParaRPr lang="zh-CN" altLang="en-US" sz="1350" noProof="1"/>
          </a:p>
        </p:txBody>
      </p:sp>
      <p:sp>
        <p:nvSpPr>
          <p:cNvPr id="6" name="MH_Other_3">
            <a:extLst>
              <a:ext uri="{FF2B5EF4-FFF2-40B4-BE49-F238E27FC236}">
                <a16:creationId xmlns:a16="http://schemas.microsoft.com/office/drawing/2014/main" id="{DD868A6C-1E66-4FC9-9AE6-B034212516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07738" y="4457700"/>
            <a:ext cx="200025" cy="2000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/>
            <a:endParaRPr lang="zh-CN" altLang="en-US" sz="1350" noProof="1"/>
          </a:p>
        </p:txBody>
      </p:sp>
      <p:sp>
        <p:nvSpPr>
          <p:cNvPr id="7" name="MH_Other_7">
            <a:extLst>
              <a:ext uri="{FF2B5EF4-FFF2-40B4-BE49-F238E27FC236}">
                <a16:creationId xmlns:a16="http://schemas.microsoft.com/office/drawing/2014/main" id="{70451086-2397-42A6-8F62-E3EB39292C7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566400" y="4244975"/>
            <a:ext cx="612775" cy="612775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/>
            <a:endParaRPr lang="zh-CN" altLang="en-US" sz="1350" noProof="1"/>
          </a:p>
        </p:txBody>
      </p:sp>
      <p:sp>
        <p:nvSpPr>
          <p:cNvPr id="8" name="MH_Other_7">
            <a:extLst>
              <a:ext uri="{FF2B5EF4-FFF2-40B4-BE49-F238E27FC236}">
                <a16:creationId xmlns:a16="http://schemas.microsoft.com/office/drawing/2014/main" id="{E674633F-DD1A-4E78-91E6-82BFC2C92A6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366375" y="3875088"/>
            <a:ext cx="612775" cy="612775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/>
            <a:endParaRPr lang="zh-CN" altLang="en-US" sz="1350" noProof="1"/>
          </a:p>
        </p:txBody>
      </p:sp>
      <p:sp>
        <p:nvSpPr>
          <p:cNvPr id="9" name="MH_Other_3">
            <a:extLst>
              <a:ext uri="{FF2B5EF4-FFF2-40B4-BE49-F238E27FC236}">
                <a16:creationId xmlns:a16="http://schemas.microsoft.com/office/drawing/2014/main" id="{305E3DB3-DB6A-4673-BB8E-949F0188AA6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614613" y="1617663"/>
            <a:ext cx="214312" cy="214312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/>
            <a:endParaRPr lang="zh-CN" altLang="en-US" sz="1350" noProof="1"/>
          </a:p>
        </p:txBody>
      </p:sp>
      <p:sp>
        <p:nvSpPr>
          <p:cNvPr id="10" name="MH_Other_5">
            <a:extLst>
              <a:ext uri="{FF2B5EF4-FFF2-40B4-BE49-F238E27FC236}">
                <a16:creationId xmlns:a16="http://schemas.microsoft.com/office/drawing/2014/main" id="{C9961F85-E86C-4509-8E3C-5DCF7CBF3FF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457325" y="1687513"/>
            <a:ext cx="336550" cy="33655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 lnSpcReduction="20000"/>
          </a:bodyPr>
          <a:lstStyle/>
          <a:p>
            <a:pPr algn="ctr" fontAlgn="auto"/>
            <a:endParaRPr lang="zh-CN" altLang="en-US" sz="1350" noProof="1"/>
          </a:p>
        </p:txBody>
      </p:sp>
      <p:sp>
        <p:nvSpPr>
          <p:cNvPr id="11" name="MH_Other_7">
            <a:extLst>
              <a:ext uri="{FF2B5EF4-FFF2-40B4-BE49-F238E27FC236}">
                <a16:creationId xmlns:a16="http://schemas.microsoft.com/office/drawing/2014/main" id="{03F332D5-2F59-459E-983A-A059BDFD0B5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654175" y="1433513"/>
            <a:ext cx="655638" cy="655637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/>
            <a:endParaRPr lang="zh-CN" altLang="en-US" sz="1350" noProof="1"/>
          </a:p>
        </p:txBody>
      </p:sp>
      <p:sp>
        <p:nvSpPr>
          <p:cNvPr id="12" name="MH_Other_8">
            <a:extLst>
              <a:ext uri="{FF2B5EF4-FFF2-40B4-BE49-F238E27FC236}">
                <a16:creationId xmlns:a16="http://schemas.microsoft.com/office/drawing/2014/main" id="{4C66B4F1-8980-471C-B52F-3F8EDCA8312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38200" y="1582738"/>
            <a:ext cx="498475" cy="498475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/>
            <a:endParaRPr lang="zh-CN" altLang="en-US" sz="1350" noProof="1"/>
          </a:p>
        </p:txBody>
      </p:sp>
      <p:sp>
        <p:nvSpPr>
          <p:cNvPr id="13" name="MH_Other_10">
            <a:extLst>
              <a:ext uri="{FF2B5EF4-FFF2-40B4-BE49-F238E27FC236}">
                <a16:creationId xmlns:a16="http://schemas.microsoft.com/office/drawing/2014/main" id="{B8849201-4DD2-49FC-8338-17435A93540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154113" y="1023938"/>
            <a:ext cx="334962" cy="334962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80000" lnSpcReduction="20000"/>
          </a:bodyPr>
          <a:lstStyle/>
          <a:p>
            <a:pPr algn="ctr" fontAlgn="auto"/>
            <a:endParaRPr lang="zh-CN" altLang="en-US" sz="1350" noProof="1"/>
          </a:p>
        </p:txBody>
      </p:sp>
      <p:sp>
        <p:nvSpPr>
          <p:cNvPr id="14" name="MH_Other_3">
            <a:extLst>
              <a:ext uri="{FF2B5EF4-FFF2-40B4-BE49-F238E27FC236}">
                <a16:creationId xmlns:a16="http://schemas.microsoft.com/office/drawing/2014/main" id="{AF17B208-B651-46F1-B2E5-505E3EDFC28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224338" y="1885950"/>
            <a:ext cx="214312" cy="2127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32500" lnSpcReduction="20000"/>
          </a:bodyPr>
          <a:lstStyle/>
          <a:p>
            <a:pPr algn="ctr" fontAlgn="auto"/>
            <a:endParaRPr lang="zh-CN" altLang="en-US" sz="1350" noProof="1"/>
          </a:p>
        </p:txBody>
      </p:sp>
      <p:sp>
        <p:nvSpPr>
          <p:cNvPr id="15" name="MH_Other_7">
            <a:extLst>
              <a:ext uri="{FF2B5EF4-FFF2-40B4-BE49-F238E27FC236}">
                <a16:creationId xmlns:a16="http://schemas.microsoft.com/office/drawing/2014/main" id="{D6761BF9-4C99-4402-BCAC-5D7335D6311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644900" y="1658938"/>
            <a:ext cx="654050" cy="655637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/>
            <a:endParaRPr lang="zh-CN" altLang="en-US" sz="135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2021224"/>
            <a:ext cx="9512300" cy="137636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9900" y="3541714"/>
            <a:ext cx="8712200" cy="59405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16CDD063-A808-4C5D-B6DC-AD5A6D28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8B36B3-0AD9-447F-B463-1264E37017AC}" type="datetimeFigureOut">
              <a:rPr lang="zh-CN" altLang="en-US"/>
              <a:pPr/>
              <a:t>2017-12-20</a:t>
            </a:fld>
            <a:endParaRPr lang="zh-CN" alt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08F6781-17DC-408B-BF87-B15D2C5E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B437BFD-99D3-44EA-8E18-3F6A4231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3F23-7AD4-4357-8EB8-1FF11846D0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5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12BF13-BA82-443B-82D5-32EBA1BD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8B36B3-0AD9-447F-B463-1264E37017AC}" type="datetimeFigureOut">
              <a:rPr lang="zh-CN" altLang="en-US"/>
              <a:pPr/>
              <a:t>2017-12-20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48D943-AD52-4B19-BCDB-13A884CE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53293D-6391-48DC-8687-D54C7969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AEE2B-3395-48F6-BE9A-DE55C463BE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5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8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A2BC7A4-AE5F-44BB-8CD1-D43B2CAE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8B36B3-0AD9-447F-B463-1264E37017AC}" type="datetimeFigureOut">
              <a:rPr lang="zh-CN" altLang="en-US"/>
              <a:pPr/>
              <a:t>2017-12-20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32C8B8-D923-48DA-BC82-D6E6D64E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464733C-DDEC-410E-A78A-CCE181F6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604E8-1048-4E6D-B095-41DA14B6D6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5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C830E23-883B-4C41-826E-80F8DA168574}"/>
              </a:ext>
            </a:extLst>
          </p:cNvPr>
          <p:cNvCxnSpPr/>
          <p:nvPr/>
        </p:nvCxnSpPr>
        <p:spPr>
          <a:xfrm>
            <a:off x="0" y="3429000"/>
            <a:ext cx="260667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131108A-7DBF-4299-AFF8-49D9B3E4A732}"/>
              </a:ext>
            </a:extLst>
          </p:cNvPr>
          <p:cNvCxnSpPr/>
          <p:nvPr/>
        </p:nvCxnSpPr>
        <p:spPr>
          <a:xfrm flipH="1">
            <a:off x="9585325" y="3429000"/>
            <a:ext cx="260667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6514" y="2545725"/>
            <a:ext cx="6978972" cy="176655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编辑标题</a:t>
            </a:r>
            <a:endParaRPr lang="en-US" noProof="1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C400FDE-412A-44BE-BFF2-43A40F3E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8B36B3-0AD9-447F-B463-1264E37017AC}" type="datetimeFigureOut">
              <a:rPr lang="zh-CN" altLang="en-US"/>
              <a:pPr/>
              <a:t>2017-12-20</a:t>
            </a:fld>
            <a:endParaRPr lang="zh-CN" alt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5F29A33-A2D5-4AA0-A2BC-22E5F2F6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614DEA5-AF3C-4CB1-A358-2A0918C3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2ECC4-8239-4B86-9E10-F0FF52ABACC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5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A769DB7-BCFC-483C-B237-9A5476E8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8B36B3-0AD9-447F-B463-1264E37017AC}" type="datetimeFigureOut">
              <a:rPr lang="zh-CN" altLang="en-US"/>
              <a:pPr/>
              <a:t>2017-12-20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26CD27D-E0B3-4B8E-9FFA-BFC340AA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FC7917-9911-48F8-8328-46DF26F0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2B1FF-B175-4D7B-8369-FA63506F3D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43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/>
              <a:t>单击图标添加图片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80A707-2B4B-452E-A139-B10F0E5A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8B36B3-0AD9-447F-B463-1264E37017AC}" type="datetimeFigureOut">
              <a:rPr lang="zh-CN" altLang="en-US"/>
              <a:pPr/>
              <a:t>2017-12-20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D42A8C-5AA1-4EDC-A4FD-8BD27C89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97D0C1-C73F-472D-88E2-B216B983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C4D53-E005-4BEC-B0D7-36F169C03A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5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C57A2-4826-4238-BF01-7CCDBD4C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8B36B3-0AD9-447F-B463-1264E37017AC}" type="datetimeFigureOut">
              <a:rPr lang="zh-CN" altLang="en-US"/>
              <a:pPr/>
              <a:t>2017-12-20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F6A2-D2BD-4371-A0C8-32D22F95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7E63C-C8F1-4F8F-AF23-6BC25D36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F9D37-B2DB-4C5C-BFD0-4F75062A93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D218798-901D-490D-99F6-2CE48B9D278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4"/>
            </p:custDataLst>
          </p:nvPr>
        </p:nvSpPr>
        <p:spPr bwMode="auto">
          <a:xfrm>
            <a:off x="838200" y="365125"/>
            <a:ext cx="10515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6BADD4D-1719-4223-B0AD-27A95BECBED1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15"/>
            </p:custDataLst>
          </p:nvPr>
        </p:nvSpPr>
        <p:spPr bwMode="auto">
          <a:xfrm>
            <a:off x="838200" y="1504950"/>
            <a:ext cx="10515600" cy="467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BEFA-B897-47D1-8473-E389F8B9B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58B36B3-0AD9-447F-B463-1264E37017AC}" type="datetimeFigureOut">
              <a:rPr lang="zh-CN" altLang="en-US"/>
              <a:pPr/>
              <a:t>2017-12-20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31DB8-9C1B-465C-983E-715F51A06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7BF9-A445-412A-9443-F696703A9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D423A81-9CBC-4FF9-A052-2459C503754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5" r:id="rId2"/>
    <p:sldLayoutId id="2147483665" r:id="rId3"/>
    <p:sldLayoutId id="2147483656" r:id="rId4"/>
    <p:sldLayoutId id="2147483657" r:id="rId5"/>
    <p:sldLayoutId id="2147483666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66700" indent="-266700" algn="l" rtl="0" fontAlgn="base">
        <a:lnSpc>
          <a:spcPct val="9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4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2.emf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3.emf"/><Relationship Id="rId2" Type="http://schemas.openxmlformats.org/officeDocument/2006/relationships/tags" Target="../tags/tag5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>
            <a:extLst>
              <a:ext uri="{FF2B5EF4-FFF2-40B4-BE49-F238E27FC236}">
                <a16:creationId xmlns:a16="http://schemas.microsoft.com/office/drawing/2014/main" id="{00470AA1-007C-4104-99DB-A687026AEDBF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Healthy</a:t>
            </a:r>
            <a:endParaRPr lang="zh-CN" altLang="en-US"/>
          </a:p>
        </p:txBody>
      </p:sp>
      <p:sp>
        <p:nvSpPr>
          <p:cNvPr id="6146" name="副标题 2">
            <a:extLst>
              <a:ext uri="{FF2B5EF4-FFF2-40B4-BE49-F238E27FC236}">
                <a16:creationId xmlns:a16="http://schemas.microsoft.com/office/drawing/2014/main" id="{00B535AD-5F42-40B2-8C85-E18A2CA0627D}"/>
              </a:ext>
            </a:extLst>
          </p:cNvPr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165475"/>
            <a:ext cx="9144000" cy="530225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 medical app will heal U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8">
            <a:extLst>
              <a:ext uri="{FF2B5EF4-FFF2-40B4-BE49-F238E27FC236}">
                <a16:creationId xmlns:a16="http://schemas.microsoft.com/office/drawing/2014/main" id="{408ACE47-743D-4BD2-8942-B46F8797F86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87713" y="260350"/>
            <a:ext cx="565467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800"/>
              <a:t>user story</a:t>
            </a:r>
          </a:p>
        </p:txBody>
      </p:sp>
      <p:graphicFrame>
        <p:nvGraphicFramePr>
          <p:cNvPr id="16437" name="Group 53">
            <a:extLst>
              <a:ext uri="{FF2B5EF4-FFF2-40B4-BE49-F238E27FC236}">
                <a16:creationId xmlns:a16="http://schemas.microsoft.com/office/drawing/2014/main" id="{0E469533-7562-4126-BD84-578A279578B3}"/>
              </a:ext>
            </a:extLst>
          </p:cNvPr>
          <p:cNvGraphicFramePr>
            <a:graphicFrameLocks noGrp="1"/>
          </p:cNvGraphicFramePr>
          <p:nvPr/>
        </p:nvGraphicFramePr>
        <p:xfrm>
          <a:off x="782638" y="1304925"/>
          <a:ext cx="10626725" cy="4830765"/>
        </p:xfrm>
        <a:graphic>
          <a:graphicData uri="http://schemas.openxmlformats.org/drawingml/2006/table">
            <a:tbl>
              <a:tblPr/>
              <a:tblGrid>
                <a:gridCol w="5429250">
                  <a:extLst>
                    <a:ext uri="{9D8B030D-6E8A-4147-A177-3AD203B41FA5}">
                      <a16:colId xmlns:a16="http://schemas.microsoft.com/office/drawing/2014/main" val="956679016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1074393290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627417805"/>
                    </a:ext>
                  </a:extLst>
                </a:gridCol>
              </a:tblGrid>
              <a:tr h="6873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Test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Estimated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28497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底部选择卡首页、交流、设置之间切换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底部选择卡切换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224314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首页显示文章资讯列表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首页文章列表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36613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打开某资讯，显示资讯的内容详情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文章详情页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790568"/>
                  </a:ext>
                </a:extLst>
              </a:tr>
              <a:tr h="6223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使用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JS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模板引擎（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artTemplate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）渲染页面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文章内容渲染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44992"/>
                  </a:ext>
                </a:extLst>
              </a:tr>
              <a:tr h="4079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向上滑动屏幕，底部显示新的文章列表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上拉刷新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99948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点击首页，文章列表可以回到顶部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回到顶部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40391"/>
                  </a:ext>
                </a:extLst>
              </a:tr>
              <a:tr h="6223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点击某咨询，对应文章阅读量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阅读量动态增加 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550564"/>
                  </a:ext>
                </a:extLst>
              </a:tr>
              <a:tr h="5572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输入账号密码，进行登录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登陆页面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B4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fontAlgn="base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B4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黑体" panose="02010609060101010101" pitchFamily="49" charset="-122"/>
                        </a:rPr>
                        <a:t> units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A5A5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F2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66386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">
            <a:extLst>
              <a:ext uri="{FF2B5EF4-FFF2-40B4-BE49-F238E27FC236}">
                <a16:creationId xmlns:a16="http://schemas.microsoft.com/office/drawing/2014/main" id="{57D6EACC-6F18-4FEA-ACC2-D374E2D38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25" y="142875"/>
            <a:ext cx="4616450" cy="828675"/>
          </a:xfrm>
        </p:spPr>
        <p:txBody>
          <a:bodyPr/>
          <a:lstStyle/>
          <a:p>
            <a:pPr algn="ctr"/>
            <a:r>
              <a:rPr lang="en-US" altLang="zh-CN"/>
              <a:t>class diagram</a:t>
            </a:r>
            <a:endParaRPr lang="zh-CN" altLang="en-US"/>
          </a:p>
        </p:txBody>
      </p:sp>
      <p:graphicFrame>
        <p:nvGraphicFramePr>
          <p:cNvPr id="26626" name="内容占位符 8">
            <a:extLst>
              <a:ext uri="{FF2B5EF4-FFF2-40B4-BE49-F238E27FC236}">
                <a16:creationId xmlns:a16="http://schemas.microsoft.com/office/drawing/2014/main" id="{19F78178-24F2-4410-96DB-063FCA5B983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63525" y="0"/>
          <a:ext cx="1015682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r:id="rId4" imgW="8243280" imgH="6231600" progId="Visio.Drawing.15">
                  <p:embed/>
                </p:oleObj>
              </mc:Choice>
              <mc:Fallback>
                <p:oleObj r:id="rId4" imgW="8243280" imgH="6231600" progId="Visio.Drawing.15">
                  <p:embed/>
                  <p:pic>
                    <p:nvPicPr>
                      <p:cNvPr id="0" name="内容占位符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0"/>
                        <a:ext cx="1015682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5">
            <a:extLst>
              <a:ext uri="{FF2B5EF4-FFF2-40B4-BE49-F238E27FC236}">
                <a16:creationId xmlns:a16="http://schemas.microsoft.com/office/drawing/2014/main" id="{7EBF9C52-CB44-480B-888E-DCAB8E1D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0"/>
            <a:ext cx="10309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3" name="Text Box 7">
            <a:extLst>
              <a:ext uri="{FF2B5EF4-FFF2-40B4-BE49-F238E27FC236}">
                <a16:creationId xmlns:a16="http://schemas.microsoft.com/office/drawing/2014/main" id="{76E23269-80A5-48E8-9832-6A48F4F02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549275"/>
            <a:ext cx="8128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ea typeface="微软雅黑" panose="020B0503020204020204" pitchFamily="34" charset="-122"/>
              </a:rPr>
              <a:t>技</a:t>
            </a:r>
          </a:p>
          <a:p>
            <a:r>
              <a:rPr lang="zh-CN" altLang="en-US" sz="4000">
                <a:solidFill>
                  <a:schemeClr val="bg1"/>
                </a:solidFill>
                <a:ea typeface="微软雅黑" panose="020B0503020204020204" pitchFamily="34" charset="-122"/>
              </a:rPr>
              <a:t>术</a:t>
            </a:r>
          </a:p>
          <a:p>
            <a:r>
              <a:rPr lang="zh-CN" altLang="en-US" sz="4000">
                <a:solidFill>
                  <a:schemeClr val="bg1"/>
                </a:solidFill>
                <a:ea typeface="微软雅黑" panose="020B0503020204020204" pitchFamily="34" charset="-122"/>
              </a:rPr>
              <a:t>选</a:t>
            </a:r>
          </a:p>
          <a:p>
            <a:r>
              <a:rPr lang="zh-CN" altLang="en-US" sz="4000">
                <a:solidFill>
                  <a:schemeClr val="bg1"/>
                </a:solidFill>
                <a:ea typeface="微软雅黑" panose="020B0503020204020204" pitchFamily="34" charset="-122"/>
              </a:rPr>
              <a:t>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 descr="iHealth项目架构">
            <a:extLst>
              <a:ext uri="{FF2B5EF4-FFF2-40B4-BE49-F238E27FC236}">
                <a16:creationId xmlns:a16="http://schemas.microsoft.com/office/drawing/2014/main" id="{8659E5F0-C607-4B57-A6DE-1CB73EC95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0"/>
            <a:ext cx="7581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9" name="Text Box 5">
            <a:extLst>
              <a:ext uri="{FF2B5EF4-FFF2-40B4-BE49-F238E27FC236}">
                <a16:creationId xmlns:a16="http://schemas.microsoft.com/office/drawing/2014/main" id="{7AA5D36A-73FE-42CF-A12A-C483D3AFF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538163"/>
            <a:ext cx="8128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>
                <a:solidFill>
                  <a:schemeClr val="bg1"/>
                </a:solidFill>
                <a:ea typeface="微软雅黑" panose="020B0503020204020204" pitchFamily="34" charset="-122"/>
              </a:rPr>
              <a:t>项目架构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F2CE4-21D1-467B-A9CD-493F5AAB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功能列表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5D99B-395C-4DBE-8D96-8A7D33B6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首页文章列表</a:t>
            </a:r>
            <a:r>
              <a:rPr lang="en-US" altLang="zh-CN" dirty="0"/>
              <a:t>[</a:t>
            </a:r>
            <a:r>
              <a:rPr lang="zh-CN" altLang="en-US" dirty="0"/>
              <a:t>文章分类及个性推荐</a:t>
            </a:r>
            <a:r>
              <a:rPr lang="en-US" altLang="zh-CN" dirty="0"/>
              <a:t>,</a:t>
            </a:r>
            <a:r>
              <a:rPr lang="zh-CN" altLang="en-US" dirty="0"/>
              <a:t>上拉刷新</a:t>
            </a:r>
            <a:r>
              <a:rPr lang="en-US" altLang="zh-CN" dirty="0"/>
              <a:t>,</a:t>
            </a:r>
            <a:r>
              <a:rPr lang="zh-CN" altLang="en-US" dirty="0"/>
              <a:t>下拉刷新</a:t>
            </a:r>
            <a:r>
              <a:rPr lang="en-US" altLang="zh-CN" dirty="0"/>
              <a:t>,</a:t>
            </a:r>
            <a:r>
              <a:rPr lang="zh-CN" altLang="en-US" dirty="0"/>
              <a:t> 左右滑动切换选择卡</a:t>
            </a:r>
            <a:r>
              <a:rPr lang="en-US" altLang="zh-CN" dirty="0"/>
              <a:t>,</a:t>
            </a:r>
            <a:r>
              <a:rPr lang="zh-CN" altLang="en-US" dirty="0"/>
              <a:t>阅读更多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文章详情页</a:t>
            </a:r>
            <a:r>
              <a:rPr lang="en-US" altLang="zh-CN" dirty="0"/>
              <a:t>[</a:t>
            </a:r>
            <a:r>
              <a:rPr lang="zh-CN" altLang="en-US" dirty="0"/>
              <a:t>阅读量动态增加</a:t>
            </a:r>
            <a:r>
              <a:rPr lang="en-US" altLang="zh-CN" dirty="0"/>
              <a:t>,</a:t>
            </a:r>
            <a:r>
              <a:rPr lang="zh-CN" altLang="en-US" dirty="0"/>
              <a:t>点赞数动态增加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登陆页</a:t>
            </a:r>
            <a:r>
              <a:rPr lang="en-US" altLang="zh-CN" dirty="0"/>
              <a:t>[</a:t>
            </a:r>
            <a:r>
              <a:rPr lang="zh-CN" altLang="en-US" dirty="0"/>
              <a:t>自动登录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注册页面</a:t>
            </a:r>
            <a:endParaRPr lang="en-US" altLang="zh-CN" dirty="0"/>
          </a:p>
          <a:p>
            <a:r>
              <a:rPr lang="zh-CN" altLang="en-US" dirty="0"/>
              <a:t>设置页面 </a:t>
            </a:r>
            <a:r>
              <a:rPr lang="en-US" altLang="zh-CN" dirty="0"/>
              <a:t>[</a:t>
            </a:r>
            <a:r>
              <a:rPr lang="zh-CN" altLang="en-US" dirty="0"/>
              <a:t>个人病例页面 </a:t>
            </a:r>
            <a:r>
              <a:rPr lang="en-US" altLang="zh-CN" dirty="0"/>
              <a:t>,</a:t>
            </a:r>
            <a:r>
              <a:rPr lang="zh-CN" altLang="en-US" dirty="0"/>
              <a:t>主治医生页面</a:t>
            </a:r>
            <a:r>
              <a:rPr lang="en-US" altLang="zh-CN" dirty="0"/>
              <a:t>,</a:t>
            </a:r>
            <a:r>
              <a:rPr lang="zh-CN" altLang="en-US" dirty="0"/>
              <a:t>个人设置页面，我的关注页面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即时通讯</a:t>
            </a:r>
            <a:r>
              <a:rPr lang="en-US" altLang="zh-CN" dirty="0"/>
              <a:t>[</a:t>
            </a:r>
            <a:r>
              <a:rPr lang="zh-CN" altLang="en-US" dirty="0"/>
              <a:t>会诊室</a:t>
            </a:r>
            <a:r>
              <a:rPr lang="en-US" altLang="zh-CN" dirty="0"/>
              <a:t>,</a:t>
            </a:r>
            <a:r>
              <a:rPr lang="zh-CN" altLang="en-US" dirty="0"/>
              <a:t>医疗咨询</a:t>
            </a:r>
            <a:r>
              <a:rPr lang="en-US" altLang="zh-CN" dirty="0"/>
              <a:t>,</a:t>
            </a:r>
            <a:r>
              <a:rPr lang="zh-CN" altLang="en-US" dirty="0"/>
              <a:t>搜索条</a:t>
            </a:r>
            <a:r>
              <a:rPr lang="en-US" altLang="zh-CN" dirty="0"/>
              <a:t>,</a:t>
            </a:r>
            <a:r>
              <a:rPr lang="zh-CN" altLang="en-US" dirty="0"/>
              <a:t>用户列表</a:t>
            </a:r>
            <a:r>
              <a:rPr lang="en-US" altLang="zh-CN" dirty="0"/>
              <a:t>,</a:t>
            </a:r>
            <a:r>
              <a:rPr lang="zh-CN" altLang="en-US" dirty="0"/>
              <a:t>用户列表滑动删除</a:t>
            </a:r>
            <a:r>
              <a:rPr lang="en-US" altLang="zh-CN" dirty="0"/>
              <a:t>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03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56DF8-4EDB-4A35-991D-BBE93793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学习交流 </a:t>
            </a:r>
            <a:r>
              <a:rPr lang="en-US" altLang="zh-CN" dirty="0"/>
              <a:t>-</a:t>
            </a:r>
            <a:r>
              <a:rPr lang="zh-CN" altLang="en-US" dirty="0"/>
              <a:t>技术学习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6AA96-90A9-4247-B647-1F1DC5E8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团队学习能力决定项目能否快速投入使用。</a:t>
            </a:r>
            <a:endParaRPr lang="en-US" altLang="zh-CN" dirty="0"/>
          </a:p>
          <a:p>
            <a:r>
              <a:rPr lang="zh-CN" altLang="en-US" dirty="0"/>
              <a:t>多人协作开发分工明确，降低模块耦合性，可以提高代码合并效率。</a:t>
            </a:r>
            <a:endParaRPr lang="en-US" altLang="zh-CN" dirty="0"/>
          </a:p>
          <a:p>
            <a:r>
              <a:rPr lang="zh-CN" altLang="en-US" dirty="0"/>
              <a:t>开发初期代码质量影响后期代码重构，以及</a:t>
            </a:r>
            <a:r>
              <a:rPr lang="en-US" altLang="zh-CN" dirty="0"/>
              <a:t>BUG</a:t>
            </a:r>
            <a:r>
              <a:rPr lang="zh-CN" altLang="en-US" dirty="0"/>
              <a:t>修复。</a:t>
            </a:r>
            <a:endParaRPr lang="en-US" altLang="zh-CN" dirty="0"/>
          </a:p>
          <a:p>
            <a:r>
              <a:rPr lang="zh-CN" altLang="en-US" dirty="0"/>
              <a:t>应该提高代码可扩展性，以满足日后需求的增加和更改。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775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91FB-AB52-4B7E-8A3A-7241F230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小组例会：可加强团队协作能力，推进项目度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9B516-8697-42B0-989C-1ADA79339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做好会议准备：提前发会议通知、会议材料，以及每个人需要做的准备事项</a:t>
            </a:r>
            <a:endParaRPr lang="en-US" altLang="zh-CN" dirty="0"/>
          </a:p>
          <a:p>
            <a:r>
              <a:rPr lang="zh-CN" altLang="en-US" dirty="0"/>
              <a:t>严肃会议纪律，从会议组织者做起</a:t>
            </a:r>
            <a:endParaRPr lang="en-US" altLang="zh-CN" dirty="0"/>
          </a:p>
          <a:p>
            <a:r>
              <a:rPr lang="zh-CN" altLang="en-US" dirty="0"/>
              <a:t>给每个人发言的机会，重视每个人的观点</a:t>
            </a:r>
            <a:endParaRPr lang="en-US" altLang="zh-CN" dirty="0"/>
          </a:p>
          <a:p>
            <a:r>
              <a:rPr lang="zh-CN" altLang="en-US" dirty="0"/>
              <a:t>严格控制会议时长，不要过度发散议题，不要拖延会议时间</a:t>
            </a:r>
            <a:endParaRPr lang="en-US" altLang="zh-CN" dirty="0"/>
          </a:p>
          <a:p>
            <a:r>
              <a:rPr lang="zh-CN" altLang="en-US" dirty="0"/>
              <a:t>做好会议纪要，当场明确会议结论和问题责任人</a:t>
            </a:r>
            <a:endParaRPr lang="en-US" altLang="zh-CN" dirty="0"/>
          </a:p>
          <a:p>
            <a:r>
              <a:rPr lang="zh-CN" altLang="en-US" dirty="0"/>
              <a:t>做好问题跟踪</a:t>
            </a:r>
            <a:endParaRPr lang="en-US" altLang="zh-CN" dirty="0"/>
          </a:p>
          <a:p>
            <a:r>
              <a:rPr lang="zh-CN" altLang="en-US" dirty="0"/>
              <a:t>控制会议数量，控制与会人员范围​</a:t>
            </a:r>
          </a:p>
        </p:txBody>
      </p:sp>
    </p:spTree>
    <p:extLst>
      <p:ext uri="{BB962C8B-B14F-4D97-AF65-F5344CB8AC3E}">
        <p14:creationId xmlns:p14="http://schemas.microsoft.com/office/powerpoint/2010/main" val="267866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75324-AFB3-4E5C-B05E-BF3CD6BA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用户体验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DBF35-9349-416F-BE8C-3A39F788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个性化推荐功能 </a:t>
            </a:r>
            <a:r>
              <a:rPr lang="en-US" altLang="zh-CN" dirty="0"/>
              <a:t>– </a:t>
            </a:r>
            <a:r>
              <a:rPr lang="zh-CN" altLang="en-US" dirty="0"/>
              <a:t>精准定位，提高用户体验</a:t>
            </a:r>
            <a:endParaRPr lang="en-US" altLang="zh-CN" dirty="0"/>
          </a:p>
          <a:p>
            <a:r>
              <a:rPr lang="zh-CN" altLang="en-US" dirty="0"/>
              <a:t>文章详情页面排版优化  </a:t>
            </a:r>
            <a:r>
              <a:rPr lang="en-US" altLang="zh-CN" dirty="0"/>
              <a:t>- </a:t>
            </a:r>
            <a:r>
              <a:rPr lang="zh-CN" altLang="en-US" dirty="0"/>
              <a:t>解决爬虫数据展示匹配问题</a:t>
            </a:r>
            <a:endParaRPr lang="en-US" altLang="zh-CN" dirty="0"/>
          </a:p>
          <a:p>
            <a:r>
              <a:rPr lang="zh-CN" altLang="en-US" dirty="0"/>
              <a:t>文章来源移动到文章底部  </a:t>
            </a:r>
            <a:r>
              <a:rPr lang="en-US" altLang="zh-CN" dirty="0"/>
              <a:t>- </a:t>
            </a:r>
            <a:r>
              <a:rPr lang="zh-CN" altLang="en-US" dirty="0"/>
              <a:t>优化阅览体验</a:t>
            </a:r>
            <a:endParaRPr lang="en-US" altLang="zh-CN" dirty="0"/>
          </a:p>
          <a:p>
            <a:r>
              <a:rPr lang="zh-CN" altLang="en-US" dirty="0"/>
              <a:t>第三方登录按钮 </a:t>
            </a:r>
            <a:r>
              <a:rPr lang="en-US" altLang="zh-CN" dirty="0"/>
              <a:t>– </a:t>
            </a:r>
            <a:r>
              <a:rPr lang="zh-CN" altLang="en-US" dirty="0"/>
              <a:t>多元登陆用户引流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JS</a:t>
            </a:r>
            <a:r>
              <a:rPr lang="zh-CN" altLang="en-US" dirty="0"/>
              <a:t>模板引擎（</a:t>
            </a:r>
            <a:r>
              <a:rPr lang="en-US" altLang="zh-CN" dirty="0" err="1"/>
              <a:t>artTemplate</a:t>
            </a:r>
            <a:r>
              <a:rPr lang="zh-CN" altLang="en-US" dirty="0"/>
              <a:t>）渲染页面 </a:t>
            </a:r>
            <a:r>
              <a:rPr lang="en-US" altLang="zh-CN" dirty="0"/>
              <a:t>-</a:t>
            </a:r>
            <a:r>
              <a:rPr lang="zh-CN" altLang="en-US" dirty="0"/>
              <a:t>对用户体验流畅至关重要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64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75324-AFB3-4E5C-B05E-BF3CD6BA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经验总结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DBF35-9349-416F-BE8C-3A39F788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部分功能的代码经过反复迭代，越来越臃肿</a:t>
            </a:r>
            <a:endParaRPr lang="en-US" altLang="zh-CN" dirty="0"/>
          </a:p>
          <a:p>
            <a:r>
              <a:rPr lang="en-US" altLang="zh-CN" dirty="0"/>
              <a:t>MUI</a:t>
            </a:r>
            <a:r>
              <a:rPr lang="zh-CN" altLang="en-US" dirty="0"/>
              <a:t>框架提供的特性不够丰富</a:t>
            </a:r>
          </a:p>
        </p:txBody>
      </p:sp>
    </p:spTree>
    <p:extLst>
      <p:ext uri="{BB962C8B-B14F-4D97-AF65-F5344CB8AC3E}">
        <p14:creationId xmlns:p14="http://schemas.microsoft.com/office/powerpoint/2010/main" val="404603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11">
            <a:extLst>
              <a:ext uri="{FF2B5EF4-FFF2-40B4-BE49-F238E27FC236}">
                <a16:creationId xmlns:a16="http://schemas.microsoft.com/office/drawing/2014/main" id="{0DE5D988-1DE4-49CC-9F46-C090AC9B4B8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41950" y="2009775"/>
            <a:ext cx="5653088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101" tIns="33550" rIns="67101" bIns="33550" anchor="ctr"/>
          <a:lstStyle/>
          <a:p>
            <a:pPr>
              <a:lnSpc>
                <a:spcPct val="90000"/>
              </a:lnSpc>
            </a:pPr>
            <a:r>
              <a:rPr lang="en-US" altLang="zh-CN" sz="9600">
                <a:solidFill>
                  <a:schemeClr val="accent1"/>
                </a:solidFill>
              </a:rPr>
              <a:t>Thanks</a:t>
            </a:r>
            <a:r>
              <a:rPr lang="zh-CN" altLang="en-US" sz="9600">
                <a:solidFill>
                  <a:schemeClr val="accent1"/>
                </a:solidFill>
              </a:rPr>
              <a:t>！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2">
            <a:extLst>
              <a:ext uri="{FF2B5EF4-FFF2-40B4-BE49-F238E27FC236}">
                <a16:creationId xmlns:a16="http://schemas.microsoft.com/office/drawing/2014/main" id="{10F62A98-3AB1-4388-991B-4ED596AD32E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2363" y="393700"/>
            <a:ext cx="2411412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800"/>
              <a:t>目录</a:t>
            </a:r>
          </a:p>
        </p:txBody>
      </p:sp>
      <p:grpSp>
        <p:nvGrpSpPr>
          <p:cNvPr id="8194" name="组合 67">
            <a:extLst>
              <a:ext uri="{FF2B5EF4-FFF2-40B4-BE49-F238E27FC236}">
                <a16:creationId xmlns:a16="http://schemas.microsoft.com/office/drawing/2014/main" id="{EFE71A24-A81E-4F17-9710-384639C35CA9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393825" y="1981200"/>
            <a:ext cx="4011613" cy="901700"/>
            <a:chOff x="563829" y="1930400"/>
            <a:chExt cx="3508638" cy="67733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291D119-0628-4026-A1C6-5296AD6B1B3B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563829" y="1930400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/>
              <a:r>
                <a:rPr lang="en-US" altLang="zh-CN" sz="2000" noProof="1">
                  <a:solidFill>
                    <a:srgbClr val="FEFFFF"/>
                  </a:solidFill>
                </a:rPr>
                <a:t>A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70" name="任意多边形 69">
              <a:extLst>
                <a:ext uri="{FF2B5EF4-FFF2-40B4-BE49-F238E27FC236}">
                  <a16:creationId xmlns:a16="http://schemas.microsoft.com/office/drawing/2014/main" id="{913077D7-0C65-402B-B61E-2FD2F9ABFEE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017856" y="1930400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r>
                <a:rPr lang="en-US" altLang="zh-CN" sz="2000" noProof="1">
                  <a:solidFill>
                    <a:srgbClr val="FEFFFF"/>
                  </a:solidFill>
                </a:rPr>
                <a:t>D</a:t>
              </a:r>
              <a:r>
                <a:rPr lang="zh-CN" altLang="en-US" sz="2000" noProof="1">
                  <a:solidFill>
                    <a:srgbClr val="FEFFFF"/>
                  </a:solidFill>
                </a:rPr>
                <a:t>escription</a:t>
              </a:r>
            </a:p>
          </p:txBody>
        </p:sp>
      </p:grpSp>
      <p:grpSp>
        <p:nvGrpSpPr>
          <p:cNvPr id="8197" name="组合 70">
            <a:extLst>
              <a:ext uri="{FF2B5EF4-FFF2-40B4-BE49-F238E27FC236}">
                <a16:creationId xmlns:a16="http://schemas.microsoft.com/office/drawing/2014/main" id="{2050448B-60B5-42D3-A315-487D6AB3BF4A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823075" y="1981200"/>
            <a:ext cx="4011613" cy="901700"/>
            <a:chOff x="563829" y="3107267"/>
            <a:chExt cx="3508638" cy="67733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B58FE4E-39BB-495D-AEF1-0A2B0D338067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63829" y="3107267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/>
              <a:r>
                <a:rPr lang="en-US" altLang="zh-CN" sz="2000" noProof="1">
                  <a:solidFill>
                    <a:srgbClr val="FEFFFF"/>
                  </a:solidFill>
                </a:rPr>
                <a:t>B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73" name="任意多边形 72">
              <a:extLst>
                <a:ext uri="{FF2B5EF4-FFF2-40B4-BE49-F238E27FC236}">
                  <a16:creationId xmlns:a16="http://schemas.microsoft.com/office/drawing/2014/main" id="{156F9411-C70B-4C94-B0FD-B414A1EECBD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017856" y="3107267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r>
                <a:rPr lang="en-US" altLang="zh-CN" sz="2000" noProof="1">
                  <a:solidFill>
                    <a:srgbClr val="FEFFFF"/>
                  </a:solidFill>
                </a:rPr>
                <a:t>S</a:t>
              </a:r>
              <a:r>
                <a:rPr lang="zh-CN" altLang="en-US" sz="2000" noProof="1">
                  <a:solidFill>
                    <a:srgbClr val="FEFFFF"/>
                  </a:solidFill>
                </a:rPr>
                <a:t>kill sets</a:t>
              </a:r>
            </a:p>
          </p:txBody>
        </p:sp>
      </p:grpSp>
      <p:grpSp>
        <p:nvGrpSpPr>
          <p:cNvPr id="8200" name="组合 73">
            <a:extLst>
              <a:ext uri="{FF2B5EF4-FFF2-40B4-BE49-F238E27FC236}">
                <a16:creationId xmlns:a16="http://schemas.microsoft.com/office/drawing/2014/main" id="{9A273FD5-0A75-418A-BC09-053A72D72300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393825" y="3482975"/>
            <a:ext cx="4011613" cy="901700"/>
            <a:chOff x="563829" y="4284134"/>
            <a:chExt cx="3508638" cy="677334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A7F4407-40BB-4CC9-9694-A0D8FA7DA49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63829" y="4284134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/>
              <a:r>
                <a:rPr lang="en-US" altLang="zh-CN" sz="2000" noProof="1">
                  <a:solidFill>
                    <a:srgbClr val="FEFFFF"/>
                  </a:solidFill>
                </a:rPr>
                <a:t>C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76" name="任意多边形 75">
              <a:extLst>
                <a:ext uri="{FF2B5EF4-FFF2-40B4-BE49-F238E27FC236}">
                  <a16:creationId xmlns:a16="http://schemas.microsoft.com/office/drawing/2014/main" id="{B08F7966-D738-47B7-B83B-D5333A92DDA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017856" y="4284134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r>
                <a:rPr lang="zh-CN" altLang="en-US" sz="2000" noProof="1">
                  <a:solidFill>
                    <a:srgbClr val="FEFFFF"/>
                  </a:solidFill>
                </a:rPr>
                <a:t>User Story</a:t>
              </a:r>
            </a:p>
          </p:txBody>
        </p:sp>
      </p:grpSp>
      <p:grpSp>
        <p:nvGrpSpPr>
          <p:cNvPr id="8203" name="组合 76">
            <a:extLst>
              <a:ext uri="{FF2B5EF4-FFF2-40B4-BE49-F238E27FC236}">
                <a16:creationId xmlns:a16="http://schemas.microsoft.com/office/drawing/2014/main" id="{DE9AD3BC-06B0-4C99-8B91-A69E434A8B65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393825" y="4986338"/>
            <a:ext cx="4011613" cy="900112"/>
            <a:chOff x="563829" y="5461001"/>
            <a:chExt cx="3508638" cy="677334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E549D55-5993-465F-856E-4E003D85C34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63829" y="5461001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/>
              <a:r>
                <a:rPr lang="en-US" altLang="zh-CN" sz="2000" noProof="1">
                  <a:solidFill>
                    <a:srgbClr val="FEFFFF"/>
                  </a:solidFill>
                </a:rPr>
                <a:t>E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79" name="任意多边形 78">
              <a:extLst>
                <a:ext uri="{FF2B5EF4-FFF2-40B4-BE49-F238E27FC236}">
                  <a16:creationId xmlns:a16="http://schemas.microsoft.com/office/drawing/2014/main" id="{D6720090-D3BE-48EB-A47A-F53402805D9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017856" y="5461001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r>
                <a:rPr lang="zh-CN" altLang="en-US" sz="2000" noProof="1">
                  <a:solidFill>
                    <a:srgbClr val="FEFFFF"/>
                  </a:solidFill>
                </a:rPr>
                <a:t>Class Diagram</a:t>
              </a:r>
            </a:p>
          </p:txBody>
        </p:sp>
      </p:grpSp>
      <p:grpSp>
        <p:nvGrpSpPr>
          <p:cNvPr id="8206" name="组合 79">
            <a:extLst>
              <a:ext uri="{FF2B5EF4-FFF2-40B4-BE49-F238E27FC236}">
                <a16:creationId xmlns:a16="http://schemas.microsoft.com/office/drawing/2014/main" id="{A687ADF4-0C2D-4446-9043-3D1DBED973B4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823075" y="3482975"/>
            <a:ext cx="4011613" cy="901700"/>
            <a:chOff x="563829" y="5461001"/>
            <a:chExt cx="3508638" cy="677334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379F0AC-B607-41AE-A091-E5DC1D4408E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63829" y="5461001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/>
              <a:r>
                <a:rPr lang="en-US" altLang="zh-CN" sz="2000" noProof="1">
                  <a:solidFill>
                    <a:srgbClr val="FEFFFF"/>
                  </a:solidFill>
                </a:rPr>
                <a:t>D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82" name="任意多边形 81">
              <a:extLst>
                <a:ext uri="{FF2B5EF4-FFF2-40B4-BE49-F238E27FC236}">
                  <a16:creationId xmlns:a16="http://schemas.microsoft.com/office/drawing/2014/main" id="{676E04AC-5F11-4020-846F-F0DDB7155F4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017856" y="5461001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r>
                <a:rPr lang="zh-CN" altLang="en-US" sz="2000" noProof="1">
                  <a:solidFill>
                    <a:srgbClr val="FEFFFF"/>
                  </a:solidFill>
                </a:rPr>
                <a:t>Use Case</a:t>
              </a:r>
            </a:p>
          </p:txBody>
        </p:sp>
      </p:grpSp>
      <p:grpSp>
        <p:nvGrpSpPr>
          <p:cNvPr id="8209" name="组合 82">
            <a:extLst>
              <a:ext uri="{FF2B5EF4-FFF2-40B4-BE49-F238E27FC236}">
                <a16:creationId xmlns:a16="http://schemas.microsoft.com/office/drawing/2014/main" id="{9660C76B-EDB0-441A-8E64-B3617C346D72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823075" y="4986338"/>
            <a:ext cx="4011613" cy="900112"/>
            <a:chOff x="563829" y="1930400"/>
            <a:chExt cx="3508638" cy="677334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8A38C3D-5A5C-4678-ABD6-FAF06751BFEA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63829" y="1930400"/>
              <a:ext cx="1728633" cy="6773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anchor="ctr">
              <a:normAutofit/>
            </a:bodyPr>
            <a:lstStyle/>
            <a:p>
              <a:pPr fontAlgn="auto"/>
              <a:r>
                <a:rPr lang="en-US" altLang="zh-CN" sz="2000" noProof="1">
                  <a:solidFill>
                    <a:srgbClr val="FEFFFF"/>
                  </a:solidFill>
                </a:rPr>
                <a:t>F</a:t>
              </a:r>
              <a:endParaRPr lang="zh-CN" altLang="en-US" sz="2000" noProof="1">
                <a:solidFill>
                  <a:srgbClr val="FEFFFF"/>
                </a:solidFill>
              </a:endParaRPr>
            </a:p>
          </p:txBody>
        </p:sp>
        <p:sp>
          <p:nvSpPr>
            <p:cNvPr id="85" name="任意多边形 84">
              <a:extLst>
                <a:ext uri="{FF2B5EF4-FFF2-40B4-BE49-F238E27FC236}">
                  <a16:creationId xmlns:a16="http://schemas.microsoft.com/office/drawing/2014/main" id="{116A67FB-6A56-4C9E-9553-03852F5D26A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017856" y="1930400"/>
              <a:ext cx="3054611" cy="677334"/>
            </a:xfrm>
            <a:custGeom>
              <a:avLst/>
              <a:gdLst>
                <a:gd name="connsiteX0" fmla="*/ 1064103 w 4587341"/>
                <a:gd name="connsiteY0" fmla="*/ 0 h 1286933"/>
                <a:gd name="connsiteX1" fmla="*/ 4587341 w 4587341"/>
                <a:gd name="connsiteY1" fmla="*/ 0 h 1286933"/>
                <a:gd name="connsiteX2" fmla="*/ 4587341 w 4587341"/>
                <a:gd name="connsiteY2" fmla="*/ 1286933 h 1286933"/>
                <a:gd name="connsiteX3" fmla="*/ 9130 w 4587341"/>
                <a:gd name="connsiteY3" fmla="*/ 1286933 h 1286933"/>
                <a:gd name="connsiteX4" fmla="*/ 383 w 4587341"/>
                <a:gd name="connsiteY4" fmla="*/ 1238275 h 1286933"/>
                <a:gd name="connsiteX5" fmla="*/ 232833 w 4587341"/>
                <a:gd name="connsiteY5" fmla="*/ 668740 h 1286933"/>
                <a:gd name="connsiteX6" fmla="*/ 1032713 w 4587341"/>
                <a:gd name="connsiteY6" fmla="*/ 76766 h 12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7341" h="1286933">
                  <a:moveTo>
                    <a:pt x="1064103" y="0"/>
                  </a:moveTo>
                  <a:lnTo>
                    <a:pt x="4587341" y="0"/>
                  </a:lnTo>
                  <a:lnTo>
                    <a:pt x="4587341" y="1286933"/>
                  </a:lnTo>
                  <a:lnTo>
                    <a:pt x="9130" y="1286933"/>
                  </a:lnTo>
                  <a:lnTo>
                    <a:pt x="383" y="1238275"/>
                  </a:lnTo>
                  <a:cubicBezTo>
                    <a:pt x="-6908" y="1062819"/>
                    <a:pt x="90682" y="827771"/>
                    <a:pt x="232833" y="668740"/>
                  </a:cubicBezTo>
                  <a:cubicBezTo>
                    <a:pt x="431845" y="446097"/>
                    <a:pt x="844741" y="465135"/>
                    <a:pt x="1032713" y="76766"/>
                  </a:cubicBezTo>
                  <a:close/>
                </a:path>
              </a:pathLst>
            </a:custGeom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r>
                <a:rPr lang="en-US" altLang="zh-CN" sz="2000" noProof="1">
                  <a:solidFill>
                    <a:srgbClr val="FEFFFF"/>
                  </a:solidFill>
                </a:rPr>
                <a:t>Risks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4">
            <a:extLst>
              <a:ext uri="{FF2B5EF4-FFF2-40B4-BE49-F238E27FC236}">
                <a16:creationId xmlns:a16="http://schemas.microsoft.com/office/drawing/2014/main" id="{4D9D6D07-0F24-4E28-BA83-78E368AFB9A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Description</a:t>
            </a:r>
            <a:endParaRPr lang="zh-CN" altLang="en-US"/>
          </a:p>
        </p:txBody>
      </p:sp>
      <p:sp>
        <p:nvSpPr>
          <p:cNvPr id="10242" name="内容占位符 5">
            <a:extLst>
              <a:ext uri="{FF2B5EF4-FFF2-40B4-BE49-F238E27FC236}">
                <a16:creationId xmlns:a16="http://schemas.microsoft.com/office/drawing/2014/main" id="{DECB61D2-FC68-46F5-95DA-A9D777F1EFC3}"/>
              </a:ext>
            </a:extLst>
          </p:cNvPr>
          <p:cNvSpPr>
            <a:spLocks noGrp="1" noChangeArrowheads="1"/>
          </p:cNvSpPr>
          <p:nvPr>
            <p:ph sz="half"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/>
              <a:t>患者和医生需要及时和方便地相互沟通。而目前医患之间的面对面交流效率太低。Health</a:t>
            </a:r>
            <a:r>
              <a:rPr lang="en-US" altLang="zh-CN"/>
              <a:t>y</a:t>
            </a:r>
            <a:r>
              <a:rPr lang="zh-CN" altLang="en-US"/>
              <a:t> 是一个提供医患之间线上沟通的平台。可以大大提高医生和患者沟通的效率。</a:t>
            </a:r>
          </a:p>
          <a:p>
            <a:pPr>
              <a:buClr>
                <a:schemeClr val="tx1"/>
              </a:buClr>
            </a:pPr>
            <a:endParaRPr lang="zh-CN" altLang="en-US"/>
          </a:p>
          <a:p>
            <a:pPr>
              <a:buClr>
                <a:schemeClr val="tx1"/>
              </a:buClr>
            </a:pPr>
            <a:r>
              <a:rPr lang="zh-CN" altLang="en-US"/>
              <a:t>现阶段，医生和患者之间的沟通效率普遍较低，如果有一款能够提供患者和医生有效沟通的软件，在市场上将会有很大反响。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7591C5-C95C-48C1-A66C-5531DA2AC3D8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pPr fontAlgn="auto"/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This is a App mainly for hospital registration</a:t>
            </a:r>
          </a:p>
          <a:p>
            <a:pPr fontAlgn="auto"/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In old ways,patients usually cannot find a ideal doctor even they take the trouble to go to the hospital.And it's hard for patients to make an appointment with an expert doctor.</a:t>
            </a:r>
            <a:endParaRPr lang="en-US" altLang="zh-CN" noProof="1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fontAlgn="auto"/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So, there is the Healthy, a medical website that offers an effective means to solve the problem.</a:t>
            </a:r>
            <a:endParaRPr lang="zh-CN" altLang="en-US" noProof="1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389A04D-8548-4599-A2AE-A923A51F9284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rot="5400000">
            <a:off x="4365625" y="3556000"/>
            <a:ext cx="3460750" cy="0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id="{1353CDCA-9361-4FC3-87B0-CAB323781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languages&amp;framews</a:t>
            </a:r>
            <a:endParaRPr lang="zh-CN" altLang="en-US"/>
          </a:p>
        </p:txBody>
      </p:sp>
      <p:sp>
        <p:nvSpPr>
          <p:cNvPr id="12290" name="内容占位符 2">
            <a:extLst>
              <a:ext uri="{FF2B5EF4-FFF2-40B4-BE49-F238E27FC236}">
                <a16:creationId xmlns:a16="http://schemas.microsoft.com/office/drawing/2014/main" id="{B785A2B9-A060-451F-A29B-8638AE5F27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  <a:p>
            <a:r>
              <a:rPr lang="en-US" altLang="zh-CN"/>
              <a:t>WebAPP:指基于Web的系统和应用，其作用是向广大的最终用户发布一组复杂的内容和功能。基于当下开始普及流行的HTML5，Web App可以实现很多原本Native App才可以实现的功能</a:t>
            </a:r>
            <a:r>
              <a:rPr lang="zh-CN" altLang="en-US"/>
              <a:t>。</a:t>
            </a:r>
          </a:p>
          <a:p>
            <a:r>
              <a:rPr lang="zh-CN" altLang="zh-CN">
                <a:sym typeface="黑体" panose="02010609060101010101" pitchFamily="49" charset="-122"/>
              </a:rPr>
              <a:t>架构：前端ajax访问后端的RESTful web service对资源进行操作。</a:t>
            </a:r>
          </a:p>
          <a:p>
            <a:r>
              <a:rPr lang="zh-CN" altLang="zh-CN">
                <a:sym typeface="黑体" panose="02010609060101010101" pitchFamily="49" charset="-122"/>
              </a:rPr>
              <a:t>版本管理：</a:t>
            </a:r>
            <a:r>
              <a:rPr lang="en-US" altLang="zh-CN">
                <a:sym typeface="黑体" panose="02010609060101010101" pitchFamily="49" charset="-122"/>
              </a:rPr>
              <a:t>Git</a:t>
            </a:r>
          </a:p>
          <a:p>
            <a:endParaRPr lang="zh-CN" altLang="en-US"/>
          </a:p>
          <a:p>
            <a:r>
              <a:rPr lang="en-US" altLang="zh-CN"/>
              <a:t>                                                       </a:t>
            </a:r>
            <a:r>
              <a:rPr lang="en-US" altLang="zh-CN" sz="6600"/>
              <a:t>+</a:t>
            </a:r>
            <a:r>
              <a:rPr lang="en-US" altLang="zh-CN"/>
              <a:t> </a:t>
            </a:r>
          </a:p>
        </p:txBody>
      </p:sp>
      <p:grpSp>
        <p:nvGrpSpPr>
          <p:cNvPr id="12291" name="组合 10">
            <a:extLst>
              <a:ext uri="{FF2B5EF4-FFF2-40B4-BE49-F238E27FC236}">
                <a16:creationId xmlns:a16="http://schemas.microsoft.com/office/drawing/2014/main" id="{8C25B4AF-1431-4EAE-854B-9AA7745B8E92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808288" y="4354513"/>
            <a:ext cx="2678112" cy="1500187"/>
            <a:chOff x="6466313" y="1859591"/>
            <a:chExt cx="2218268" cy="2545209"/>
          </a:xfrm>
        </p:grpSpPr>
        <p:sp>
          <p:nvSpPr>
            <p:cNvPr id="12" name="任意多边形 11">
              <a:extLst>
                <a:ext uri="{FF2B5EF4-FFF2-40B4-BE49-F238E27FC236}">
                  <a16:creationId xmlns:a16="http://schemas.microsoft.com/office/drawing/2014/main" id="{E4C1E042-1C05-4350-B877-45EEA4CCC8E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466313" y="1859591"/>
              <a:ext cx="2218268" cy="2442862"/>
            </a:xfrm>
            <a:custGeom>
              <a:avLst/>
              <a:gdLst>
                <a:gd name="connsiteX0" fmla="*/ 1109135 w 2218268"/>
                <a:gd name="connsiteY0" fmla="*/ 1 h 2443415"/>
                <a:gd name="connsiteX1" fmla="*/ 1893411 w 2218268"/>
                <a:gd name="connsiteY1" fmla="*/ 324859 h 2443415"/>
                <a:gd name="connsiteX2" fmla="*/ 1893410 w 2218268"/>
                <a:gd name="connsiteY2" fmla="*/ 324859 h 2443415"/>
                <a:gd name="connsiteX3" fmla="*/ 1893410 w 2218268"/>
                <a:gd name="connsiteY3" fmla="*/ 1893412 h 2443415"/>
                <a:gd name="connsiteX4" fmla="*/ 1462114 w 2218268"/>
                <a:gd name="connsiteY4" fmla="*/ 2403026 h 2443415"/>
                <a:gd name="connsiteX5" fmla="*/ 1435638 w 2218268"/>
                <a:gd name="connsiteY5" fmla="*/ 2443414 h 2443415"/>
                <a:gd name="connsiteX6" fmla="*/ 1109135 w 2218268"/>
                <a:gd name="connsiteY6" fmla="*/ 1811767 h 2443415"/>
                <a:gd name="connsiteX7" fmla="*/ 782630 w 2218268"/>
                <a:gd name="connsiteY7" fmla="*/ 2443415 h 2443415"/>
                <a:gd name="connsiteX8" fmla="*/ 756154 w 2218268"/>
                <a:gd name="connsiteY8" fmla="*/ 2403027 h 2443415"/>
                <a:gd name="connsiteX9" fmla="*/ 324858 w 2218268"/>
                <a:gd name="connsiteY9" fmla="*/ 1893411 h 2443415"/>
                <a:gd name="connsiteX10" fmla="*/ 324858 w 2218268"/>
                <a:gd name="connsiteY10" fmla="*/ 324859 h 2443415"/>
                <a:gd name="connsiteX11" fmla="*/ 1109135 w 2218268"/>
                <a:gd name="connsiteY11" fmla="*/ 1 h 244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268" h="2443415">
                  <a:moveTo>
                    <a:pt x="1109135" y="1"/>
                  </a:moveTo>
                  <a:cubicBezTo>
                    <a:pt x="1392986" y="0"/>
                    <a:pt x="1676839" y="108287"/>
                    <a:pt x="1893411" y="324859"/>
                  </a:cubicBezTo>
                  <a:lnTo>
                    <a:pt x="1893410" y="324859"/>
                  </a:lnTo>
                  <a:cubicBezTo>
                    <a:pt x="2326554" y="758003"/>
                    <a:pt x="2326554" y="1460268"/>
                    <a:pt x="1893410" y="1893412"/>
                  </a:cubicBezTo>
                  <a:cubicBezTo>
                    <a:pt x="1736591" y="2050230"/>
                    <a:pt x="1592827" y="2220101"/>
                    <a:pt x="1462114" y="2403026"/>
                  </a:cubicBezTo>
                  <a:lnTo>
                    <a:pt x="1435638" y="2443414"/>
                  </a:lnTo>
                  <a:lnTo>
                    <a:pt x="1109135" y="1811767"/>
                  </a:lnTo>
                  <a:lnTo>
                    <a:pt x="782630" y="2443415"/>
                  </a:lnTo>
                  <a:lnTo>
                    <a:pt x="756154" y="2403027"/>
                  </a:lnTo>
                  <a:cubicBezTo>
                    <a:pt x="625442" y="2220101"/>
                    <a:pt x="481677" y="2050230"/>
                    <a:pt x="324858" y="1893411"/>
                  </a:cubicBezTo>
                  <a:cubicBezTo>
                    <a:pt x="-108286" y="1460267"/>
                    <a:pt x="-108286" y="758003"/>
                    <a:pt x="324858" y="324859"/>
                  </a:cubicBezTo>
                  <a:cubicBezTo>
                    <a:pt x="541430" y="108287"/>
                    <a:pt x="825282" y="1"/>
                    <a:pt x="1109135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 fontAlgn="auto"/>
              <a:r>
                <a:rPr lang="en-US" altLang="zh-CN" sz="2000" noProof="1">
                  <a:solidFill>
                    <a:schemeClr val="accent2"/>
                  </a:solidFill>
                </a:rPr>
                <a:t>A</a:t>
              </a:r>
              <a:endParaRPr lang="zh-CN" altLang="en-US" sz="2000" noProof="1">
                <a:solidFill>
                  <a:schemeClr val="accent2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819AE99-5693-4405-BA49-8C136E57991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647772" y="2040044"/>
              <a:ext cx="1855350" cy="1855715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r>
                <a:rPr lang="en-US" altLang="zh-CN" noProof="1">
                  <a:solidFill>
                    <a:schemeClr val="accent1"/>
                  </a:solidFill>
                </a:rPr>
                <a:t>Django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6F5592-C09E-4034-A624-3399B4A72F61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215817" y="4369787"/>
              <a:ext cx="719260" cy="350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600" noProof="1"/>
            </a:p>
          </p:txBody>
        </p:sp>
      </p:grpSp>
      <p:grpSp>
        <p:nvGrpSpPr>
          <p:cNvPr id="12295" name="组合 18">
            <a:extLst>
              <a:ext uri="{FF2B5EF4-FFF2-40B4-BE49-F238E27FC236}">
                <a16:creationId xmlns:a16="http://schemas.microsoft.com/office/drawing/2014/main" id="{EC4745B0-1DAD-4D76-9372-A020721EDBB0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699250" y="4333875"/>
            <a:ext cx="2451100" cy="1498600"/>
            <a:chOff x="6466313" y="1859591"/>
            <a:chExt cx="2218268" cy="2545209"/>
          </a:xfrm>
        </p:grpSpPr>
        <p:sp>
          <p:nvSpPr>
            <p:cNvPr id="20" name="任意多边形 19">
              <a:extLst>
                <a:ext uri="{FF2B5EF4-FFF2-40B4-BE49-F238E27FC236}">
                  <a16:creationId xmlns:a16="http://schemas.microsoft.com/office/drawing/2014/main" id="{D41A3507-674E-44C8-B8B1-CEA7E4CCCC1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466313" y="1859591"/>
              <a:ext cx="2218268" cy="2442754"/>
            </a:xfrm>
            <a:custGeom>
              <a:avLst/>
              <a:gdLst>
                <a:gd name="connsiteX0" fmla="*/ 1109135 w 2218268"/>
                <a:gd name="connsiteY0" fmla="*/ 1 h 2443415"/>
                <a:gd name="connsiteX1" fmla="*/ 1893411 w 2218268"/>
                <a:gd name="connsiteY1" fmla="*/ 324859 h 2443415"/>
                <a:gd name="connsiteX2" fmla="*/ 1893410 w 2218268"/>
                <a:gd name="connsiteY2" fmla="*/ 324859 h 2443415"/>
                <a:gd name="connsiteX3" fmla="*/ 1893410 w 2218268"/>
                <a:gd name="connsiteY3" fmla="*/ 1893412 h 2443415"/>
                <a:gd name="connsiteX4" fmla="*/ 1462114 w 2218268"/>
                <a:gd name="connsiteY4" fmla="*/ 2403026 h 2443415"/>
                <a:gd name="connsiteX5" fmla="*/ 1435638 w 2218268"/>
                <a:gd name="connsiteY5" fmla="*/ 2443414 h 2443415"/>
                <a:gd name="connsiteX6" fmla="*/ 1109135 w 2218268"/>
                <a:gd name="connsiteY6" fmla="*/ 1811767 h 2443415"/>
                <a:gd name="connsiteX7" fmla="*/ 782630 w 2218268"/>
                <a:gd name="connsiteY7" fmla="*/ 2443415 h 2443415"/>
                <a:gd name="connsiteX8" fmla="*/ 756154 w 2218268"/>
                <a:gd name="connsiteY8" fmla="*/ 2403027 h 2443415"/>
                <a:gd name="connsiteX9" fmla="*/ 324858 w 2218268"/>
                <a:gd name="connsiteY9" fmla="*/ 1893411 h 2443415"/>
                <a:gd name="connsiteX10" fmla="*/ 324858 w 2218268"/>
                <a:gd name="connsiteY10" fmla="*/ 324859 h 2443415"/>
                <a:gd name="connsiteX11" fmla="*/ 1109135 w 2218268"/>
                <a:gd name="connsiteY11" fmla="*/ 1 h 244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8268" h="2443415">
                  <a:moveTo>
                    <a:pt x="1109135" y="1"/>
                  </a:moveTo>
                  <a:cubicBezTo>
                    <a:pt x="1392986" y="0"/>
                    <a:pt x="1676839" y="108287"/>
                    <a:pt x="1893411" y="324859"/>
                  </a:cubicBezTo>
                  <a:lnTo>
                    <a:pt x="1893410" y="324859"/>
                  </a:lnTo>
                  <a:cubicBezTo>
                    <a:pt x="2326554" y="758003"/>
                    <a:pt x="2326554" y="1460268"/>
                    <a:pt x="1893410" y="1893412"/>
                  </a:cubicBezTo>
                  <a:cubicBezTo>
                    <a:pt x="1736591" y="2050230"/>
                    <a:pt x="1592827" y="2220101"/>
                    <a:pt x="1462114" y="2403026"/>
                  </a:cubicBezTo>
                  <a:lnTo>
                    <a:pt x="1435638" y="2443414"/>
                  </a:lnTo>
                  <a:lnTo>
                    <a:pt x="1109135" y="1811767"/>
                  </a:lnTo>
                  <a:lnTo>
                    <a:pt x="782630" y="2443415"/>
                  </a:lnTo>
                  <a:lnTo>
                    <a:pt x="756154" y="2403027"/>
                  </a:lnTo>
                  <a:cubicBezTo>
                    <a:pt x="625442" y="2220101"/>
                    <a:pt x="481677" y="2050230"/>
                    <a:pt x="324858" y="1893411"/>
                  </a:cubicBezTo>
                  <a:cubicBezTo>
                    <a:pt x="-108286" y="1460267"/>
                    <a:pt x="-108286" y="758003"/>
                    <a:pt x="324858" y="324859"/>
                  </a:cubicBezTo>
                  <a:cubicBezTo>
                    <a:pt x="541430" y="108287"/>
                    <a:pt x="825282" y="1"/>
                    <a:pt x="1109135" y="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 fontAlgn="auto"/>
              <a:r>
                <a:rPr lang="en-US" altLang="zh-CN" sz="2000" noProof="1">
                  <a:solidFill>
                    <a:schemeClr val="accent2"/>
                  </a:solidFill>
                </a:rPr>
                <a:t>B</a:t>
              </a:r>
              <a:endParaRPr lang="zh-CN" altLang="en-US" sz="2000" noProof="1">
                <a:solidFill>
                  <a:schemeClr val="accent2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EF17F-CFD8-4CA3-B8B2-C363E073AFB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647337" y="2040237"/>
              <a:ext cx="1856219" cy="1854983"/>
            </a:xfrm>
            <a:prstGeom prst="ellipse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fontAlgn="auto"/>
              <a:r>
                <a:rPr lang="en-US" altLang="zh-CN" noProof="1">
                  <a:solidFill>
                    <a:schemeClr val="accent1"/>
                  </a:solidFill>
                </a:rPr>
                <a:t>MUI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B389617-1940-4346-8153-AAF3C520366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214835" y="4369750"/>
              <a:ext cx="721224" cy="350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600" noProof="1"/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68003-D93F-45A6-AA72-230A6D21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/>
            <a:r>
              <a:rPr lang="en-US" altLang="zh-CN" noProof="1"/>
              <a:t>Captain</a:t>
            </a:r>
            <a:r>
              <a:rPr lang="zh-CN" altLang="en-US" noProof="1"/>
              <a:t>：   贾忠祥</a:t>
            </a:r>
            <a:endParaRPr lang="zh-CN" altLang="en-US" noProof="1">
              <a:sym typeface="+mn-ea"/>
            </a:endParaRPr>
          </a:p>
          <a:p>
            <a:pPr fontAlgn="auto"/>
            <a:r>
              <a:rPr lang="en-US" altLang="zh-CN" noProof="1">
                <a:sym typeface="+mn-ea"/>
              </a:rPr>
              <a:t>Members</a:t>
            </a:r>
            <a:r>
              <a:rPr lang="zh-CN" altLang="en-US" noProof="1">
                <a:sym typeface="+mn-ea"/>
              </a:rPr>
              <a:t>：周剑晟、陈子炎、杨英明、黄奇文、王东、姜东、贾震</a:t>
            </a:r>
          </a:p>
          <a:p>
            <a:pPr fontAlgn="auto"/>
            <a:endParaRPr lang="zh-CN" altLang="en-US" noProof="1">
              <a:sym typeface="+mn-ea"/>
            </a:endParaRPr>
          </a:p>
          <a:p>
            <a:pPr fontAlgn="auto"/>
            <a:endParaRPr lang="zh-CN" altLang="en-US" noProof="1">
              <a:sym typeface="+mn-ea"/>
            </a:endParaRPr>
          </a:p>
          <a:p>
            <a:pPr fontAlgn="auto"/>
            <a:endParaRPr lang="zh-CN" altLang="en-US" noProof="1">
              <a:sym typeface="+mn-ea"/>
            </a:endParaRPr>
          </a:p>
          <a:p>
            <a:pPr fontAlgn="auto"/>
            <a:r>
              <a:rPr lang="zh-CN" altLang="en-US" noProof="1"/>
              <a:t>前端（</a:t>
            </a:r>
            <a:r>
              <a:rPr lang="en-US" altLang="zh-CN" noProof="1"/>
              <a:t>MUI APP</a:t>
            </a:r>
            <a:r>
              <a:rPr lang="zh-CN" altLang="en-US" noProof="1"/>
              <a:t>）：</a:t>
            </a:r>
            <a:r>
              <a:rPr lang="zh-CN" altLang="en-US" noProof="1">
                <a:sym typeface="+mn-ea"/>
              </a:rPr>
              <a:t>	周剑晟、陈子炎、黄奇文、王东</a:t>
            </a:r>
            <a:endParaRPr lang="zh-CN" altLang="en-US" noProof="1"/>
          </a:p>
          <a:p>
            <a:pPr fontAlgn="auto"/>
            <a:r>
              <a:rPr lang="zh-CN" altLang="zh-CN" noProof="1"/>
              <a:t>后端（</a:t>
            </a:r>
            <a:r>
              <a:rPr lang="en-US" altLang="zh-CN" noProof="1"/>
              <a:t>Django REST</a:t>
            </a:r>
            <a:r>
              <a:rPr lang="zh-CN" altLang="zh-CN" noProof="1"/>
              <a:t>）：</a:t>
            </a:r>
            <a:r>
              <a:rPr lang="zh-CN" altLang="en-US" noProof="1">
                <a:sym typeface="+mn-ea"/>
              </a:rPr>
              <a:t>杨英明、贾忠祥、贾震、姜东</a:t>
            </a:r>
            <a:endParaRPr lang="zh-CN" altLang="en-US" noProof="1"/>
          </a:p>
          <a:p>
            <a:pPr fontAlgn="auto"/>
            <a:endParaRPr lang="zh-CN" altLang="en-US" noProof="1"/>
          </a:p>
          <a:p>
            <a:pPr marL="0" indent="0" fontAlgn="auto">
              <a:buFont typeface="Wingdings" panose="05000000000000000000" pitchFamily="2" charset="2"/>
              <a:buNone/>
            </a:pPr>
            <a:endParaRPr lang="zh-CN" altLang="en-US" noProof="1"/>
          </a:p>
          <a:p>
            <a:pPr fontAlgn="auto"/>
            <a:endParaRPr lang="zh-CN" altLang="en-US" noProof="1"/>
          </a:p>
          <a:p>
            <a:pPr marL="0" indent="0" algn="r" fontAlgn="auto">
              <a:buFont typeface="Wingdings" panose="05000000000000000000" pitchFamily="2" charset="2"/>
              <a:buNone/>
            </a:pPr>
            <a:r>
              <a:rPr lang="en-US" altLang="zh-CN" noProof="1"/>
              <a:t>--</a:t>
            </a:r>
            <a:r>
              <a:rPr lang="zh-CN" altLang="en-US" noProof="1"/>
              <a:t>能够随时应对变化的结构，比遵循计划更重要。</a:t>
            </a:r>
          </a:p>
        </p:txBody>
      </p:sp>
      <p:sp>
        <p:nvSpPr>
          <p:cNvPr id="14338" name="文本框 5">
            <a:extLst>
              <a:ext uri="{FF2B5EF4-FFF2-40B4-BE49-F238E27FC236}">
                <a16:creationId xmlns:a16="http://schemas.microsoft.com/office/drawing/2014/main" id="{A481AE76-2E42-442C-A164-5189B2E0CA1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7463" y="393700"/>
            <a:ext cx="457517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800"/>
              <a:t>SKILL SET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10BC9AB4-5D5D-412F-8596-F562C39BE6E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7625" y="58738"/>
            <a:ext cx="4665663" cy="909637"/>
          </a:xfrm>
          <a:prstGeom prst="rect">
            <a:avLst/>
          </a:prstGeom>
          <a:noFill/>
        </p:spPr>
        <p:txBody>
          <a:bodyPr anchor="ctr">
            <a:normAutofit fontScale="90000"/>
          </a:bodyPr>
          <a:lstStyle/>
          <a:p>
            <a:pPr algn="ctr" fontAlgn="auto"/>
            <a:r>
              <a:rPr lang="en-US" altLang="zh-CN" sz="4800" noProof="1">
                <a:latin typeface="+mj-lt"/>
                <a:ea typeface="+mj-ea"/>
                <a:cs typeface="+mj-cs"/>
              </a:rPr>
              <a:t>use case diagram </a:t>
            </a:r>
          </a:p>
        </p:txBody>
      </p:sp>
      <p:pic>
        <p:nvPicPr>
          <p:cNvPr id="18434" name="图片 2">
            <a:extLst>
              <a:ext uri="{FF2B5EF4-FFF2-40B4-BE49-F238E27FC236}">
                <a16:creationId xmlns:a16="http://schemas.microsoft.com/office/drawing/2014/main" id="{14D273F5-8318-4489-BB58-7D9B76D6D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44475"/>
            <a:ext cx="8112125" cy="661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14">
            <a:extLst>
              <a:ext uri="{FF2B5EF4-FFF2-40B4-BE49-F238E27FC236}">
                <a16:creationId xmlns:a16="http://schemas.microsoft.com/office/drawing/2014/main" id="{1E29DC63-0E4B-4B67-B887-4820D343F32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81450" y="393700"/>
            <a:ext cx="42672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800"/>
              <a:t>class diagram</a:t>
            </a:r>
          </a:p>
        </p:txBody>
      </p:sp>
      <p:graphicFrame>
        <p:nvGraphicFramePr>
          <p:cNvPr id="20482" name="对象 1">
            <a:extLst>
              <a:ext uri="{FF2B5EF4-FFF2-40B4-BE49-F238E27FC236}">
                <a16:creationId xmlns:a16="http://schemas.microsoft.com/office/drawing/2014/main" id="{B62A3EFC-A011-41C4-9854-08D6AFD5F51D}"/>
              </a:ext>
            </a:extLst>
          </p:cNvPr>
          <p:cNvGraphicFramePr>
            <a:graphicFrameLocks/>
          </p:cNvGraphicFramePr>
          <p:nvPr/>
        </p:nvGraphicFramePr>
        <p:xfrm>
          <a:off x="200025" y="1304925"/>
          <a:ext cx="11830050" cy="541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r:id="rId6" imgW="5016240" imgH="2000160" progId="Visio.Drawing.15">
                  <p:embed/>
                </p:oleObj>
              </mc:Choice>
              <mc:Fallback>
                <p:oleObj r:id="rId6" imgW="5016240" imgH="2000160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304925"/>
                        <a:ext cx="11830050" cy="541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框 17">
            <a:extLst>
              <a:ext uri="{FF2B5EF4-FFF2-40B4-BE49-F238E27FC236}">
                <a16:creationId xmlns:a16="http://schemas.microsoft.com/office/drawing/2014/main" id="{B24F8C7A-441E-49F2-B240-0B048DCDEF1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75063" y="393700"/>
            <a:ext cx="487997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800" b="1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Data Library</a:t>
            </a:r>
            <a:endParaRPr lang="zh-CN" altLang="en-US" sz="4800"/>
          </a:p>
        </p:txBody>
      </p:sp>
      <p:sp>
        <p:nvSpPr>
          <p:cNvPr id="11" name="TextBox 53">
            <a:extLst>
              <a:ext uri="{FF2B5EF4-FFF2-40B4-BE49-F238E27FC236}">
                <a16:creationId xmlns:a16="http://schemas.microsoft.com/office/drawing/2014/main" id="{8192A1CB-95B6-4B9A-A426-0A55B9D19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1660525"/>
            <a:ext cx="106553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病人信息表（病人</a:t>
            </a:r>
            <a:r>
              <a:rPr lang="en-US" altLang="zh-CN" sz="320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ID</a:t>
            </a:r>
            <a:r>
              <a:rPr lang="zh-CN" altLang="en-US" sz="320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，姓名，年龄，性别，昵称，手机，</a:t>
            </a:r>
            <a:r>
              <a:rPr lang="en-US" altLang="zh-CN" sz="320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E-mail,</a:t>
            </a:r>
            <a:r>
              <a:rPr lang="zh-CN" altLang="en-US" sz="320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密码，病史</a:t>
            </a:r>
            <a:r>
              <a:rPr lang="en-US" altLang="zh-CN" sz="320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, </a:t>
            </a:r>
            <a:r>
              <a:rPr lang="zh-CN" altLang="en-US" sz="320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病症，床号，病室）</a:t>
            </a:r>
          </a:p>
          <a:p>
            <a:r>
              <a:rPr lang="zh-CN" altLang="en-US" sz="320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医生信息表（用户</a:t>
            </a:r>
            <a:r>
              <a:rPr lang="en-US" altLang="zh-CN" sz="320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ID</a:t>
            </a:r>
            <a:r>
              <a:rPr lang="zh-CN" altLang="en-US" sz="320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黑体" panose="02010609060101010101" pitchFamily="49" charset="-122"/>
              </a:rPr>
              <a:t>，姓名，年龄，性别，医生职称，基础信息，科室，照片）</a:t>
            </a:r>
          </a:p>
          <a:p>
            <a:endParaRPr lang="zh-CN" altLang="en-US" sz="320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6">
            <a:extLst>
              <a:ext uri="{FF2B5EF4-FFF2-40B4-BE49-F238E27FC236}">
                <a16:creationId xmlns:a16="http://schemas.microsoft.com/office/drawing/2014/main" id="{0673339E-06C4-485D-97C0-DEB569EABB5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363538"/>
            <a:ext cx="10515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101" tIns="33550" rIns="67101" bIns="33550" anchor="ctr"/>
          <a:lstStyle/>
          <a:p>
            <a:pPr>
              <a:lnSpc>
                <a:spcPct val="90000"/>
              </a:lnSpc>
            </a:pPr>
            <a:r>
              <a:rPr lang="en-US" altLang="zh-CN" sz="3600">
                <a:solidFill>
                  <a:schemeClr val="accent1"/>
                </a:solidFill>
              </a:rPr>
              <a:t>Risks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5B3D8A-C2A4-4C3D-8728-FA9F6C9210FA}"/>
              </a:ext>
            </a:extLst>
          </p:cNvPr>
          <p:cNvSpPr txBox="1"/>
          <p:nvPr/>
        </p:nvSpPr>
        <p:spPr>
          <a:xfrm>
            <a:off x="1138238" y="2690813"/>
            <a:ext cx="4138612" cy="2246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/>
            <a:r>
              <a:rPr lang="en-US" altLang="zh-CN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Generalization</a:t>
            </a:r>
            <a:endParaRPr lang="en-US" altLang="zh-CN" sz="2800" b="1" noProof="1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fontAlgn="auto"/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1.Team works is necessary.</a:t>
            </a:r>
            <a:endParaRPr lang="en-US" altLang="zh-CN" sz="2800" noProof="1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  <a:p>
            <a:pPr fontAlgn="auto"/>
            <a:r>
              <a:rPr lang="en-US" altLang="zh-CN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2.How to finish a webApp/software.</a:t>
            </a:r>
            <a:endParaRPr lang="zh-CN" altLang="en-US" sz="2800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1403A-FC04-4320-9D46-D8D0E21149B5}"/>
              </a:ext>
            </a:extLst>
          </p:cNvPr>
          <p:cNvSpPr txBox="1"/>
          <p:nvPr/>
        </p:nvSpPr>
        <p:spPr>
          <a:xfrm>
            <a:off x="6777038" y="2506663"/>
            <a:ext cx="4795837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/>
            <a:r>
              <a:rPr lang="en-US" altLang="zh-CN" sz="2800" b="1" noProof="1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About skills</a:t>
            </a:r>
            <a:endParaRPr lang="en-US" altLang="zh-CN" sz="2800" noProof="1"/>
          </a:p>
          <a:p>
            <a:pPr fontAlgn="auto"/>
            <a:r>
              <a:rPr lang="en-US" altLang="zh-CN" sz="2800" noProof="1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1.Using new frameworks,getting the frameworks to install.</a:t>
            </a:r>
            <a:endParaRPr lang="en-US" altLang="zh-CN" sz="2800" noProof="1">
              <a:latin typeface="Arial Unicode MS" panose="020B0604020202020204" charset="-122"/>
              <a:ea typeface="Arial Unicode MS" panose="020B0604020202020204" charset="-122"/>
            </a:endParaRPr>
          </a:p>
          <a:p>
            <a:pPr fontAlgn="auto"/>
            <a:r>
              <a:rPr lang="en-US" altLang="zh-CN" sz="2800" noProof="1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2.Cross-platform compatibility.</a:t>
            </a:r>
            <a:endParaRPr lang="zh-CN" altLang="en-US" sz="2800" noProof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10、12、14、21、25、26、27、28"/>
  <p:tag name="KSO_WM_TEMPLATE_CATEGORY" val="custom"/>
  <p:tag name="KSO_WM_TEMPLATE_INDEX" val="160555"/>
  <p:tag name="KSO_WM_TAG_VERSION" val="1.0"/>
  <p:tag name="KSO_WM_SLIDE_ID" val="custom160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b"/>
  <p:tag name="KSO_WM_UNIT_INDEX" val="1"/>
  <p:tag name="KSO_WM_UNIT_ID" val="custom160555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1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5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1"/>
  <p:tag name="KSO_WM_TEMPLATE_CATEGORY" val="custom"/>
  <p:tag name="KSO_WM_TEMPLATE_INDEX" val="160555"/>
  <p:tag name="KSO_WM_UNIT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6"/>
  <p:tag name="KSO_WM_TEMPLATE_CATEGORY" val="custom"/>
  <p:tag name="KSO_WM_TEMPLATE_INDEX" val="160555"/>
  <p:tag name="KSO_WM_UNIT_INDEX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11"/>
  <p:tag name="KSO_WM_TEMPLATE_CATEGORY" val="custom"/>
  <p:tag name="KSO_WM_TEMPLATE_INDEX" val="160555"/>
  <p:tag name="KSO_WM_UNIT_INDEX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16"/>
  <p:tag name="KSO_WM_TEMPLATE_CATEGORY" val="custom"/>
  <p:tag name="KSO_WM_TEMPLATE_INDEX" val="160555"/>
  <p:tag name="KSO_WM_UNIT_INDEX" val="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21"/>
  <p:tag name="KSO_WM_TEMPLATE_CATEGORY" val="custom"/>
  <p:tag name="KSO_WM_TEMPLATE_INDEX" val="160555"/>
  <p:tag name="KSO_WM_UNIT_INDEX" val="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11*i*26"/>
  <p:tag name="KSO_WM_TEMPLATE_CATEGORY" val="custom"/>
  <p:tag name="KSO_WM_TEMPLATE_INDEX" val="160555"/>
  <p:tag name="KSO_WM_UNIT_INDEX" val="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6"/>
  <p:tag name="KSO_WM_UNIT_ID" val="custom160555_11*l_i*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6_1"/>
  <p:tag name="KSO_WM_UNIT_ID" val="custom160555_11*l_h_f*1_6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5"/>
  <p:tag name="KSO_WM_UNIT_ID" val="custom160555_11*l_i*1_5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4_1"/>
  <p:tag name="KSO_WM_UNIT_ID" val="custom160555_11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4"/>
  <p:tag name="KSO_WM_UNIT_ID" val="custom160555_11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5_1"/>
  <p:tag name="KSO_WM_UNIT_ID" val="custom160555_11*l_h_f*1_5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3"/>
  <p:tag name="KSO_WM_UNIT_ID" val="custom160555_11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3_1"/>
  <p:tag name="KSO_WM_UNIT_ID" val="custom160555_11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2"/>
  <p:tag name="KSO_WM_UNIT_ID" val="custom160555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2_1"/>
  <p:tag name="KSO_WM_UNIT_ID" val="custom160555_11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1"/>
  <p:tag name="KSO_WM_UNIT_ID" val="custom160555_11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1_1"/>
  <p:tag name="KSO_WM_UNIT_ID" val="custom160555_11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5"/>
  <p:tag name="KSO_WM_DIAGRAM_GROUP_CODE" val="l1-1"/>
  <p:tag name="KSO_WM_UNIT_FILL_FORE_SCHEMECOLOR_INDEX" val="5"/>
  <p:tag name="KSO_WM_UNIT_FILL_TYPE" val="1"/>
  <p:tag name="KSO_WM_UNIT_USESOURCEFORMAT_APPLY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5"/>
  <p:tag name="KSO_WM_TAG_VERSION" val="1.0"/>
  <p:tag name="KSO_WM_SLIDE_ID" val="custom16055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1"/>
  <p:tag name="KSO_WM_UNIT_ID" val="custom16055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1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f"/>
  <p:tag name="KSO_WM_UNIT_INDEX" val="2"/>
  <p:tag name="KSO_WM_UNIT_ID" val="custom160555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3*i*3"/>
  <p:tag name="KSO_WM_TEMPLATE_CATEGORY" val="custom"/>
  <p:tag name="KSO_WM_TEMPLATE_INDEX" val="160555"/>
  <p:tag name="KSO_WM_UNIT_INDEX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5"/>
  <p:tag name="KSO_WM_TAG_VERSION" val="1.0"/>
  <p:tag name="KSO_WM_SLIDE_ID" val="custom160555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20*i*0"/>
  <p:tag name="KSO_WM_TEMPLATE_CATEGORY" val="custom"/>
  <p:tag name="KSO_WM_TEMPLATE_INDEX" val="160555"/>
  <p:tag name="KSO_WM_UNIT_INDEX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55_20*i*7"/>
  <p:tag name="KSO_WM_TEMPLATE_CATEGORY" val="custom"/>
  <p:tag name="KSO_WM_TEMPLATE_INDEX" val="160555"/>
  <p:tag name="KSO_WM_UNIT_INDEX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5"/>
  <p:tag name="KSO_WM_UNIT_ID" val="custom160555_20*l_i*1_5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2_1"/>
  <p:tag name="KSO_WM_UNIT_ID" val="custom160555_20*l_h_f*1_2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3"/>
  <p:tag name="KSO_WM_UNIT_TEXT_FILL_FORE_SCHEMECOLOR_INDEX" val="5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6"/>
  <p:tag name="KSO_WM_UNIT_ID" val="custom160555_20*l_i*1_6"/>
  <p:tag name="KSO_WM_UNIT_CLEAR" val="1"/>
  <p:tag name="KSO_WM_UNIT_LAYERLEVEL" val="1_1"/>
  <p:tag name="KSO_WM_DIAGRAM_GROUP_CODE" val="l1-3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1"/>
  <p:tag name="KSO_WM_UNIT_ID" val="custom160555_20*l_i*1_1"/>
  <p:tag name="KSO_WM_UNIT_CLEAR" val="1"/>
  <p:tag name="KSO_WM_UNIT_LAYERLEVEL" val="1_1"/>
  <p:tag name="KSO_WM_DIAGRAM_GROUP_CODE" val="l1-3"/>
  <p:tag name="KSO_WM_UNIT_FILL_FORE_SCHEMECOLOR_INDEX" val="5"/>
  <p:tag name="KSO_WM_UNIT_FILL_TYPE" val="1"/>
  <p:tag name="KSO_WM_UNIT_TEXT_FILL_FORE_SCHEMECOLOR_INDEX" val="6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h_f"/>
  <p:tag name="KSO_WM_UNIT_INDEX" val="1_1_1"/>
  <p:tag name="KSO_WM_UNIT_ID" val="custom160555_20*l_h_f*1_1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3"/>
  <p:tag name="KSO_WM_UNIT_PRESET_TEXT_LEN" val="5"/>
  <p:tag name="KSO_WM_DIAGRAM_GROUP_CODE" val="l1-3"/>
  <p:tag name="KSO_WM_UNIT_TEXT_FILL_FORE_SCHEMECOLOR_INDEX" val="5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l_i"/>
  <p:tag name="KSO_WM_UNIT_INDEX" val="1_2"/>
  <p:tag name="KSO_WM_UNIT_ID" val="custom160555_20*l_i*1_2"/>
  <p:tag name="KSO_WM_UNIT_CLEAR" val="1"/>
  <p:tag name="KSO_WM_UNIT_LAYERLEVEL" val="1_1"/>
  <p:tag name="KSO_WM_DIAGRAM_GROUP_CODE" val="l1-3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6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8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9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SLIDE_POSITION" val="69*183"/>
  <p:tag name="KSO_WM_SLIDE_SIZE" val="277*403"/>
  <p:tag name="KSO_WM_DIAGRAM_GROUP_CODE" val="l1-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0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5"/>
  <p:tag name="KSO_WM_TAG_VERSION" val="1.0"/>
  <p:tag name="KSO_WM_SLIDE_ID" val="custom160555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1*196"/>
  <p:tag name="KSO_WM_SLIDE_SIZE" val="157*135"/>
  <p:tag name="KSO_WM_DIAGRAM_GROUP_CODE" val="l1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3171813"/>
  <p:tag name="MH_LIBRARY" val="GRAPHIC"/>
  <p:tag name="KSO_WM_TEMPLATE_CATEGORY" val="custom"/>
  <p:tag name="KSO_WM_TEMPLATE_INDEX" val="160555"/>
  <p:tag name="KSO_WM_TAG_VERSION" val="1.0"/>
  <p:tag name="KSO_WM_SLIDE_ID" val="custom160555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7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55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55"/>
  <p:tag name="KSO_WM_TAG_VERSION" val="1.0"/>
  <p:tag name="KSO_WM_SLIDE_ID" val="custom160555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94*196"/>
  <p:tag name="KSO_WM_SLIDE_SIZE" val="372*135"/>
  <p:tag name="KSO_WM_DIAGRAM_GROUP_CODE" val="l1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5"/>
  <p:tag name="KSO_WM_UNIT_TYPE" val="a"/>
  <p:tag name="KSO_WM_UNIT_INDEX" val="1"/>
  <p:tag name="KSO_WM_UNIT_ID" val="custom160555_14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0150004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">
  <a:themeElements>
    <a:clrScheme name="160555">
      <a:dk1>
        <a:srgbClr val="FFFFFF"/>
      </a:dk1>
      <a:lt1>
        <a:srgbClr val="5A5A5A"/>
      </a:lt1>
      <a:dk2>
        <a:srgbClr val="FFFFFF"/>
      </a:dk2>
      <a:lt2>
        <a:srgbClr val="5A5A5A"/>
      </a:lt2>
      <a:accent1>
        <a:srgbClr val="60BDF7"/>
      </a:accent1>
      <a:accent2>
        <a:srgbClr val="5FB4CF"/>
      </a:accent2>
      <a:accent3>
        <a:srgbClr val="659F8C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795</Words>
  <Application>Microsoft Office PowerPoint</Application>
  <PresentationFormat>宽屏</PresentationFormat>
  <Paragraphs>133</Paragraphs>
  <Slides>19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黑体</vt:lpstr>
      <vt:lpstr>Wingdings</vt:lpstr>
      <vt:lpstr>Calibri</vt:lpstr>
      <vt:lpstr>宋体</vt:lpstr>
      <vt:lpstr>微软雅黑</vt:lpstr>
      <vt:lpstr>Arial Unicode MS</vt:lpstr>
      <vt:lpstr>楷体</vt:lpstr>
      <vt:lpstr>Office 主题</vt:lpstr>
      <vt:lpstr>Visio.Drawing.15</vt:lpstr>
      <vt:lpstr>Healthy</vt:lpstr>
      <vt:lpstr>PowerPoint 演示文稿</vt:lpstr>
      <vt:lpstr>Description</vt:lpstr>
      <vt:lpstr>languages&amp;framews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class diagram</vt:lpstr>
      <vt:lpstr>PowerPoint 演示文稿</vt:lpstr>
      <vt:lpstr>PowerPoint 演示文稿</vt:lpstr>
      <vt:lpstr>APP功能列表</vt:lpstr>
      <vt:lpstr>学习交流 -技术学习</vt:lpstr>
      <vt:lpstr>小组例会：可加强团队协作能力，推进项目度</vt:lpstr>
      <vt:lpstr>用户体验</vt:lpstr>
      <vt:lpstr>经验总结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水墨竹子</dc:title>
  <dc:creator>第一PPT模板网：www.1ppt.com</dc:creator>
  <cp:keywords>第一PPT模板网：www.1ppt.com</cp:keywords>
  <cp:lastModifiedBy>Donough Wong</cp:lastModifiedBy>
  <cp:revision>88</cp:revision>
  <dcterms:created xsi:type="dcterms:W3CDTF">2015-03-26T12:48:00Z</dcterms:created>
  <dcterms:modified xsi:type="dcterms:W3CDTF">2017-12-20T13:31:07Z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