
<file path=[Content_Types].xml><?xml version="1.0" encoding="utf-8"?>
<Types xmlns="http://schemas.openxmlformats.org/package/2006/content-types">
  <Default Extension="tmp"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295" r:id="rId2"/>
    <p:sldId id="296" r:id="rId3"/>
    <p:sldId id="297" r:id="rId4"/>
    <p:sldId id="298" r:id="rId5"/>
    <p:sldId id="299" r:id="rId6"/>
    <p:sldId id="300" r:id="rId7"/>
    <p:sldId id="284" r:id="rId8"/>
    <p:sldId id="286" r:id="rId9"/>
    <p:sldId id="287" r:id="rId10"/>
    <p:sldId id="289" r:id="rId11"/>
    <p:sldId id="290" r:id="rId12"/>
    <p:sldId id="291"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94660" autoAdjust="0"/>
  </p:normalViewPr>
  <p:slideViewPr>
    <p:cSldViewPr>
      <p:cViewPr varScale="1">
        <p:scale>
          <a:sx n="79" d="100"/>
          <a:sy n="79" d="100"/>
        </p:scale>
        <p:origin x="11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942"/>
    </p:cViewPr>
  </p:sorterViewPr>
  <p:notesViewPr>
    <p:cSldViewPr>
      <p:cViewPr varScale="1">
        <p:scale>
          <a:sx n="56" d="100"/>
          <a:sy n="56" d="100"/>
        </p:scale>
        <p:origin x="-1860"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6741EE1-C517-41D6-B5F8-08C90135A1F3}" type="datetimeFigureOut">
              <a:rPr lang="en-US" smtClean="0"/>
              <a:t>12/6/2017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5A14CA0-8C2C-4A52-8277-C3FC09BA6781}" type="datetimeFigureOut">
              <a:rPr lang="en-US" smtClean="0"/>
              <a:t>12/6/2017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Sequence diagrams are often used to depict a chronologically-structured  scenario through a use case – and in the process the necessary classes emerge. A scenario is a sequence of actions that illustrates behavior. A scenario may be used to illustrate an interaction or the execution of a use case instance.</a:t>
            </a:r>
          </a:p>
          <a:p>
            <a:r>
              <a:rPr lang="en-US" altLang="en-US" smtClean="0"/>
              <a:t>A sequence diagram has two dimensions: the vertical dimension represents time; the horizontal dimension represents different objects. Initiation of the sequence starts in the top-left corner, and time proceeds down the page (from top to bottom). The vertical line is called the object’s lifeline.  There is no significance to the horizontal ordering of the objects. </a:t>
            </a:r>
          </a:p>
          <a:p>
            <a:r>
              <a:rPr lang="en-US" altLang="en-US" smtClean="0"/>
              <a:t>A message sent from one object to another is shown as an arrow from the line of the sender to the line of the receiver.  Each message is labeled at a minimum with message name.  You can optionally include the arguments containing information that needs to be passed with the message.  The reception of a message triggers a corresponding operation to execute.  During this execution, other messages may be sent to other objects, and eventually the methods end.  An object may send a message to itself. This is shown by an arrow from the object line to the same line.</a:t>
            </a:r>
          </a:p>
          <a:p>
            <a:endParaRPr lang="en-US" altLang="en-US" smtClean="0"/>
          </a:p>
        </p:txBody>
      </p:sp>
    </p:spTree>
    <p:extLst>
      <p:ext uri="{BB962C8B-B14F-4D97-AF65-F5344CB8AC3E}">
        <p14:creationId xmlns:p14="http://schemas.microsoft.com/office/powerpoint/2010/main" val="3982513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begin to create a sequence diagram by writing a scenario and highlighting all the nouns in the scenario.  The nouns generally become the objects that appear in the columns.  For example, consider the following scenario.  The unique nouns are circled.  Each of these nouns is likely to become an object (though not all do, as you will see with the noun “turn”).  </a:t>
            </a:r>
          </a:p>
          <a:p>
            <a:endParaRPr lang="en-US" altLang="en-US" smtClean="0"/>
          </a:p>
          <a:p>
            <a:r>
              <a:rPr lang="en-US" altLang="en-US" smtClean="0"/>
              <a:t>[click] This figure shows a possible sequence diagram for this scenario.   </a:t>
            </a:r>
          </a:p>
          <a:p>
            <a:endParaRPr lang="en-US" altLang="en-US" smtClean="0"/>
          </a:p>
          <a:p>
            <a:endParaRPr lang="en-US" altLang="en-US" smtClean="0"/>
          </a:p>
        </p:txBody>
      </p:sp>
    </p:spTree>
    <p:extLst>
      <p:ext uri="{BB962C8B-B14F-4D97-AF65-F5344CB8AC3E}">
        <p14:creationId xmlns:p14="http://schemas.microsoft.com/office/powerpoint/2010/main" val="787234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begin to create a sequence diagram by writing a scenario and highlighting all the nouns in the scenario.  The nouns generally become the objects that appear in the columns.  For example, consider the following scenario.  The unique nouns are circled.  Each of these nouns is likely to become an object (though not all do, as you will see with the noun “turn”).  </a:t>
            </a:r>
          </a:p>
          <a:p>
            <a:endParaRPr lang="en-US" altLang="en-US" smtClean="0"/>
          </a:p>
          <a:p>
            <a:r>
              <a:rPr lang="en-US" altLang="en-US" smtClean="0"/>
              <a:t>[click] This figure shows a possible sequence diagram for this scenario.   </a:t>
            </a:r>
          </a:p>
          <a:p>
            <a:endParaRPr lang="en-US" altLang="en-US" smtClean="0"/>
          </a:p>
          <a:p>
            <a:endParaRPr lang="en-US" altLang="en-US" smtClean="0"/>
          </a:p>
        </p:txBody>
      </p:sp>
    </p:spTree>
    <p:extLst>
      <p:ext uri="{BB962C8B-B14F-4D97-AF65-F5344CB8AC3E}">
        <p14:creationId xmlns:p14="http://schemas.microsoft.com/office/powerpoint/2010/main" val="3803921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begin to create a sequence diagram by writing a scenario and highlighting all the nouns in the scenario.  The nouns generally become the objects that appear in the columns.  For example, consider the following scenario.  The unique nouns are circled.  Each of these nouns is likely to become an object (though not all do, as you will see with the noun “turn”).  </a:t>
            </a:r>
          </a:p>
          <a:p>
            <a:endParaRPr lang="en-US" altLang="en-US" smtClean="0"/>
          </a:p>
          <a:p>
            <a:r>
              <a:rPr lang="en-US" altLang="en-US" smtClean="0"/>
              <a:t>[click] This figure shows a possible sequence diagram for this scenario.   </a:t>
            </a:r>
          </a:p>
          <a:p>
            <a:endParaRPr lang="en-US" altLang="en-US" smtClean="0"/>
          </a:p>
          <a:p>
            <a:endParaRPr lang="en-US" altLang="en-US" smtClean="0"/>
          </a:p>
        </p:txBody>
      </p:sp>
    </p:spTree>
    <p:extLst>
      <p:ext uri="{BB962C8B-B14F-4D97-AF65-F5344CB8AC3E}">
        <p14:creationId xmlns:p14="http://schemas.microsoft.com/office/powerpoint/2010/main" val="151593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begin to create a sequence diagram by writing a scenario and highlighting all the nouns in the scenario.  The nouns generally become the objects that appear in the columns.  For example, consider the following scenario.  The unique nouns are circled.  Each of these nouns is likely to become an object (though not all do, as you will see with the noun “turn”).  </a:t>
            </a:r>
          </a:p>
          <a:p>
            <a:endParaRPr lang="en-US" altLang="en-US" smtClean="0"/>
          </a:p>
          <a:p>
            <a:r>
              <a:rPr lang="en-US" altLang="en-US" smtClean="0"/>
              <a:t>[click] This figure shows a possible sequence diagram for this scenario.   </a:t>
            </a:r>
          </a:p>
          <a:p>
            <a:endParaRPr lang="en-US" altLang="en-US" smtClean="0"/>
          </a:p>
          <a:p>
            <a:endParaRPr lang="en-US" altLang="en-US" smtClean="0"/>
          </a:p>
        </p:txBody>
      </p:sp>
    </p:spTree>
    <p:extLst>
      <p:ext uri="{BB962C8B-B14F-4D97-AF65-F5344CB8AC3E}">
        <p14:creationId xmlns:p14="http://schemas.microsoft.com/office/powerpoint/2010/main" val="285970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1463"/>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85925"/>
            <a:ext cx="3962400" cy="4333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85925"/>
            <a:ext cx="3962400" cy="4333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xfrm>
            <a:off x="0" y="6553200"/>
            <a:ext cx="2819400" cy="303213"/>
          </a:xfrm>
          <a:prstGeom prst="rect">
            <a:avLst/>
          </a:prstGeom>
        </p:spPr>
        <p:txBody>
          <a:bodyPr/>
          <a:lstStyle>
            <a:lvl1pPr>
              <a:defRPr/>
            </a:lvl1pPr>
          </a:lstStyle>
          <a:p>
            <a:pPr>
              <a:defRPr/>
            </a:pPr>
            <a:r>
              <a:rPr lang="en-US"/>
              <a:t>CSC591V</a:t>
            </a:r>
          </a:p>
        </p:txBody>
      </p:sp>
      <p:sp>
        <p:nvSpPr>
          <p:cNvPr id="6" name="Rectangle 3"/>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r>
              <a:rPr lang="en-US"/>
              <a:t>© 2000  Information Architects, Inc.</a:t>
            </a:r>
          </a:p>
        </p:txBody>
      </p:sp>
      <p:sp>
        <p:nvSpPr>
          <p:cNvPr id="7" name="Rectangle 4"/>
          <p:cNvSpPr>
            <a:spLocks noGrp="1" noChangeArrowheads="1"/>
          </p:cNvSpPr>
          <p:nvPr>
            <p:ph type="sldNum" sz="quarter" idx="12"/>
          </p:nvPr>
        </p:nvSpPr>
        <p:spPr/>
        <p:txBody>
          <a:bodyPr/>
          <a:lstStyle>
            <a:lvl1pPr>
              <a:defRPr/>
            </a:lvl1pPr>
          </a:lstStyle>
          <a:p>
            <a:r>
              <a:rPr lang="en-US" altLang="en-US"/>
              <a:t>L13 - </a:t>
            </a:r>
            <a:fld id="{B6EBC876-B33B-410C-809D-AED926773012}" type="slidenum">
              <a:rPr lang="en-US" altLang="en-US"/>
              <a:pPr/>
              <a:t>‹#›</a:t>
            </a:fld>
            <a:endParaRPr lang="en-US" altLang="en-US"/>
          </a:p>
        </p:txBody>
      </p:sp>
    </p:spTree>
    <p:extLst>
      <p:ext uri="{BB962C8B-B14F-4D97-AF65-F5344CB8AC3E}">
        <p14:creationId xmlns:p14="http://schemas.microsoft.com/office/powerpoint/2010/main" val="1618854209"/>
      </p:ext>
    </p:extLst>
  </p:cSld>
  <p:clrMapOvr>
    <a:masterClrMapping/>
  </p:clrMapOvr>
  <p:transition>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Software </a:t>
            </a:r>
            <a:r>
              <a:rPr lang="en-US" altLang="zh-CN" dirty="0" smtClean="0"/>
              <a:t>Design</a:t>
            </a:r>
            <a:endParaRPr lang="en-US" dirty="0"/>
          </a:p>
        </p:txBody>
      </p:sp>
      <p:sp>
        <p:nvSpPr>
          <p:cNvPr id="3" name="Subtitle 2"/>
          <p:cNvSpPr>
            <a:spLocks noGrp="1"/>
          </p:cNvSpPr>
          <p:nvPr>
            <p:ph type="subTitle" idx="1"/>
          </p:nvPr>
        </p:nvSpPr>
        <p:spPr>
          <a:xfrm>
            <a:off x="1260088" y="3722839"/>
            <a:ext cx="6400800" cy="1752600"/>
          </a:xfrm>
        </p:spPr>
        <p:txBody>
          <a:bodyPr/>
          <a:lstStyle/>
          <a:p>
            <a:r>
              <a:rPr lang="en-US" altLang="zh-CN" dirty="0"/>
              <a:t>Sequence Diagram &amp;</a:t>
            </a:r>
          </a:p>
          <a:p>
            <a:r>
              <a:rPr lang="en-US" altLang="zh-CN" dirty="0"/>
              <a:t>UML Modeling Example</a:t>
            </a:r>
          </a:p>
        </p:txBody>
      </p:sp>
      <p:sp>
        <p:nvSpPr>
          <p:cNvPr id="4" name="Title 1"/>
          <p:cNvSpPr txBox="1">
            <a:spLocks/>
          </p:cNvSpPr>
          <p:nvPr/>
        </p:nvSpPr>
        <p:spPr>
          <a:xfrm>
            <a:off x="1254833" y="5460743"/>
            <a:ext cx="6819357" cy="791998"/>
          </a:xfrm>
          <a:prstGeom prst="rect">
            <a:avLst/>
          </a:prstGeom>
          <a:ln w="12700">
            <a:solidFill>
              <a:schemeClr val="tx2"/>
            </a:solidFill>
          </a:ln>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US" sz="2000" dirty="0" smtClean="0"/>
              <a:t>Slides are adapted from various software engineering classes offered by Prof. Tao </a:t>
            </a:r>
            <a:r>
              <a:rPr lang="en-US" sz="2000" dirty="0" err="1" smtClean="0"/>
              <a:t>Xie</a:t>
            </a:r>
            <a:r>
              <a:rPr lang="en-US" sz="2000" dirty="0" smtClean="0"/>
              <a:t> at UIUC</a:t>
            </a:r>
            <a:endParaRPr lang="en-US" sz="2000" dirty="0"/>
          </a:p>
        </p:txBody>
      </p:sp>
    </p:spTree>
    <p:extLst>
      <p:ext uri="{BB962C8B-B14F-4D97-AF65-F5344CB8AC3E}">
        <p14:creationId xmlns:p14="http://schemas.microsoft.com/office/powerpoint/2010/main" val="3111988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274638"/>
            <a:ext cx="8458200" cy="1143000"/>
          </a:xfrm>
        </p:spPr>
        <p:txBody>
          <a:bodyPr>
            <a:normAutofit fontScale="90000"/>
          </a:bodyPr>
          <a:lstStyle/>
          <a:p>
            <a:r>
              <a:rPr lang="en-US" altLang="en-US" dirty="0" smtClean="0"/>
              <a:t>Sequence Diagram </a:t>
            </a:r>
            <a:r>
              <a:rPr lang="en-US" altLang="en-US" dirty="0"/>
              <a:t>for </a:t>
            </a:r>
            <a:r>
              <a:rPr lang="en-US" altLang="en-US" dirty="0" smtClean="0"/>
              <a:t>Distributed Control</a:t>
            </a:r>
          </a:p>
        </p:txBody>
      </p:sp>
      <p:sp>
        <p:nvSpPr>
          <p:cNvPr id="20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9226" name="Picture 10" descr="http://ptgmedia.pearsoncmg.com/images/chap4_0321193687/elementLinks/04fig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692275"/>
            <a:ext cx="8348445" cy="470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674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52400" y="130392"/>
            <a:ext cx="8839200" cy="1143000"/>
          </a:xfrm>
        </p:spPr>
        <p:txBody>
          <a:bodyPr>
            <a:normAutofit fontScale="90000"/>
          </a:bodyPr>
          <a:lstStyle/>
          <a:p>
            <a:r>
              <a:rPr lang="en-US" dirty="0" smtClean="0"/>
              <a:t>Creation &amp; Deletion </a:t>
            </a:r>
            <a:r>
              <a:rPr lang="en-US" dirty="0"/>
              <a:t>of </a:t>
            </a:r>
            <a:r>
              <a:rPr lang="en-US" dirty="0" smtClean="0"/>
              <a:t>Participants</a:t>
            </a:r>
            <a:endParaRPr lang="en-US" altLang="en-US" dirty="0" smtClean="0"/>
          </a:p>
        </p:txBody>
      </p:sp>
      <p:sp>
        <p:nvSpPr>
          <p:cNvPr id="20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403783"/>
            <a:ext cx="5105400" cy="5364295"/>
          </a:xfrm>
          <a:prstGeom prst="rect">
            <a:avLst/>
          </a:prstGeom>
        </p:spPr>
      </p:pic>
    </p:spTree>
    <p:extLst>
      <p:ext uri="{BB962C8B-B14F-4D97-AF65-F5344CB8AC3E}">
        <p14:creationId xmlns:p14="http://schemas.microsoft.com/office/powerpoint/2010/main" val="3480412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52400" y="130392"/>
            <a:ext cx="8839200" cy="1143000"/>
          </a:xfrm>
        </p:spPr>
        <p:txBody>
          <a:bodyPr>
            <a:normAutofit/>
          </a:bodyPr>
          <a:lstStyle/>
          <a:p>
            <a:r>
              <a:rPr lang="en-US" dirty="0"/>
              <a:t>Interaction </a:t>
            </a:r>
            <a:r>
              <a:rPr lang="en-US" dirty="0" smtClean="0"/>
              <a:t>Frames</a:t>
            </a:r>
            <a:endParaRPr lang="en-US" altLang="en-US" dirty="0" smtClean="0"/>
          </a:p>
        </p:txBody>
      </p:sp>
      <p:sp>
        <p:nvSpPr>
          <p:cNvPr id="20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621" y="1403782"/>
            <a:ext cx="6347379" cy="5242935"/>
          </a:xfrm>
          <a:prstGeom prst="rect">
            <a:avLst/>
          </a:prstGeom>
        </p:spPr>
      </p:pic>
      <p:sp>
        <p:nvSpPr>
          <p:cNvPr id="4" name="Rectangle 3"/>
          <p:cNvSpPr/>
          <p:nvPr/>
        </p:nvSpPr>
        <p:spPr>
          <a:xfrm>
            <a:off x="6927" y="1981200"/>
            <a:ext cx="3328555" cy="3139321"/>
          </a:xfrm>
          <a:prstGeom prst="rect">
            <a:avLst/>
          </a:prstGeom>
        </p:spPr>
        <p:txBody>
          <a:bodyPr wrap="square">
            <a:spAutoFit/>
          </a:bodyPr>
          <a:lstStyle/>
          <a:p>
            <a:r>
              <a:rPr lang="en-US" dirty="0"/>
              <a:t>procedure dispatch </a:t>
            </a:r>
            <a:endParaRPr lang="en-US" dirty="0" smtClean="0"/>
          </a:p>
          <a:p>
            <a:r>
              <a:rPr lang="en-US" dirty="0"/>
              <a:t> </a:t>
            </a:r>
            <a:r>
              <a:rPr lang="en-US" dirty="0" smtClean="0"/>
              <a:t>   </a:t>
            </a:r>
            <a:r>
              <a:rPr lang="en-US" dirty="0" err="1" smtClean="0"/>
              <a:t>foreach</a:t>
            </a:r>
            <a:r>
              <a:rPr lang="en-US" dirty="0" smtClean="0"/>
              <a:t> </a:t>
            </a:r>
            <a:r>
              <a:rPr lang="en-US" dirty="0"/>
              <a:t>(</a:t>
            </a:r>
            <a:r>
              <a:rPr lang="en-US" dirty="0" err="1"/>
              <a:t>lineitem</a:t>
            </a:r>
            <a:r>
              <a:rPr lang="en-US" dirty="0"/>
              <a:t>) </a:t>
            </a:r>
            <a:endParaRPr lang="en-US" dirty="0" smtClean="0"/>
          </a:p>
          <a:p>
            <a:r>
              <a:rPr lang="en-US" dirty="0"/>
              <a:t> </a:t>
            </a:r>
            <a:r>
              <a:rPr lang="en-US" dirty="0" smtClean="0"/>
              <a:t>      if </a:t>
            </a:r>
            <a:r>
              <a:rPr lang="en-US" dirty="0"/>
              <a:t>(</a:t>
            </a:r>
            <a:r>
              <a:rPr lang="en-US" dirty="0" err="1"/>
              <a:t>product.value</a:t>
            </a:r>
            <a:r>
              <a:rPr lang="en-US" dirty="0"/>
              <a:t> &gt; $10K) </a:t>
            </a:r>
            <a:r>
              <a:rPr lang="en-US" dirty="0" smtClean="0"/>
              <a:t>                 </a:t>
            </a:r>
          </a:p>
          <a:p>
            <a:r>
              <a:rPr lang="en-US" dirty="0"/>
              <a:t> </a:t>
            </a:r>
            <a:r>
              <a:rPr lang="en-US" dirty="0" smtClean="0"/>
              <a:t>            </a:t>
            </a:r>
            <a:r>
              <a:rPr lang="en-US" dirty="0" err="1" smtClean="0"/>
              <a:t>careful.dispatch</a:t>
            </a:r>
            <a:r>
              <a:rPr lang="en-US" dirty="0" smtClean="0"/>
              <a:t> </a:t>
            </a:r>
          </a:p>
          <a:p>
            <a:r>
              <a:rPr lang="en-US" dirty="0"/>
              <a:t> </a:t>
            </a:r>
            <a:r>
              <a:rPr lang="en-US" dirty="0" smtClean="0"/>
              <a:t>      else </a:t>
            </a:r>
          </a:p>
          <a:p>
            <a:r>
              <a:rPr lang="en-US" dirty="0"/>
              <a:t> </a:t>
            </a:r>
            <a:r>
              <a:rPr lang="en-US" dirty="0" smtClean="0"/>
              <a:t>            </a:t>
            </a:r>
            <a:r>
              <a:rPr lang="en-US" dirty="0" err="1" smtClean="0"/>
              <a:t>regular.dispatch</a:t>
            </a:r>
            <a:r>
              <a:rPr lang="en-US" dirty="0" smtClean="0"/>
              <a:t> </a:t>
            </a:r>
          </a:p>
          <a:p>
            <a:r>
              <a:rPr lang="en-US" dirty="0"/>
              <a:t> </a:t>
            </a:r>
            <a:r>
              <a:rPr lang="en-US" dirty="0" smtClean="0"/>
              <a:t>      end </a:t>
            </a:r>
            <a:r>
              <a:rPr lang="en-US" dirty="0"/>
              <a:t>if </a:t>
            </a:r>
            <a:endParaRPr lang="en-US" dirty="0" smtClean="0"/>
          </a:p>
          <a:p>
            <a:r>
              <a:rPr lang="en-US" dirty="0"/>
              <a:t> </a:t>
            </a:r>
            <a:r>
              <a:rPr lang="en-US" dirty="0" smtClean="0"/>
              <a:t>   end </a:t>
            </a:r>
            <a:r>
              <a:rPr lang="en-US" dirty="0"/>
              <a:t>for </a:t>
            </a:r>
            <a:endParaRPr lang="en-US" dirty="0" smtClean="0"/>
          </a:p>
          <a:p>
            <a:r>
              <a:rPr lang="en-US" dirty="0"/>
              <a:t> </a:t>
            </a:r>
            <a:r>
              <a:rPr lang="en-US" dirty="0" smtClean="0"/>
              <a:t>   if </a:t>
            </a:r>
            <a:r>
              <a:rPr lang="en-US" dirty="0"/>
              <a:t>(</a:t>
            </a:r>
            <a:r>
              <a:rPr lang="en-US" dirty="0" err="1"/>
              <a:t>needsConfirmation</a:t>
            </a:r>
            <a:r>
              <a:rPr lang="en-US" dirty="0" smtClean="0"/>
              <a:t>)</a:t>
            </a:r>
          </a:p>
          <a:p>
            <a:r>
              <a:rPr lang="en-US" dirty="0"/>
              <a:t> </a:t>
            </a:r>
            <a:r>
              <a:rPr lang="en-US" dirty="0" smtClean="0"/>
              <a:t>       </a:t>
            </a:r>
            <a:r>
              <a:rPr lang="en-US" dirty="0" err="1"/>
              <a:t>messenger.confirm</a:t>
            </a:r>
            <a:r>
              <a:rPr lang="en-US" dirty="0"/>
              <a:t> </a:t>
            </a:r>
            <a:endParaRPr lang="en-US" dirty="0" smtClean="0"/>
          </a:p>
          <a:p>
            <a:r>
              <a:rPr lang="en-US" dirty="0" smtClean="0"/>
              <a:t>end </a:t>
            </a:r>
            <a:r>
              <a:rPr lang="en-US" dirty="0"/>
              <a:t>procedure </a:t>
            </a:r>
          </a:p>
        </p:txBody>
      </p:sp>
    </p:spTree>
    <p:extLst>
      <p:ext uri="{BB962C8B-B14F-4D97-AF65-F5344CB8AC3E}">
        <p14:creationId xmlns:p14="http://schemas.microsoft.com/office/powerpoint/2010/main" val="214764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17FAE50-3B17-4F42-A644-34AAA54D3EA0}" type="slidenum">
              <a:rPr lang="en-US" altLang="en-US" smtClean="0"/>
              <a:pPr/>
              <a:t>13</a:t>
            </a:fld>
            <a:endParaRPr lang="en-US" altLang="en-US" dirty="0"/>
          </a:p>
        </p:txBody>
      </p:sp>
      <p:sp>
        <p:nvSpPr>
          <p:cNvPr id="226306" name="Rectangle 2"/>
          <p:cNvSpPr>
            <a:spLocks noGrp="1" noChangeArrowheads="1"/>
          </p:cNvSpPr>
          <p:nvPr>
            <p:ph type="title"/>
          </p:nvPr>
        </p:nvSpPr>
        <p:spPr/>
        <p:txBody>
          <a:bodyPr/>
          <a:lstStyle/>
          <a:p>
            <a:r>
              <a:rPr lang="en-US" altLang="en-US"/>
              <a:t>Modeling example</a:t>
            </a:r>
          </a:p>
        </p:txBody>
      </p:sp>
      <p:sp>
        <p:nvSpPr>
          <p:cNvPr id="226307" name="Rectangle 3"/>
          <p:cNvSpPr>
            <a:spLocks noGrp="1" noChangeArrowheads="1"/>
          </p:cNvSpPr>
          <p:nvPr>
            <p:ph type="body" idx="1"/>
          </p:nvPr>
        </p:nvSpPr>
        <p:spPr/>
        <p:txBody>
          <a:bodyPr/>
          <a:lstStyle/>
          <a:p>
            <a:r>
              <a:rPr lang="en-US" altLang="en-US"/>
              <a:t>Build up model bit by bit</a:t>
            </a:r>
          </a:p>
          <a:p>
            <a:r>
              <a:rPr lang="en-US" altLang="en-US"/>
              <a:t>Look at one requirement at a time</a:t>
            </a:r>
          </a:p>
          <a:p>
            <a:r>
              <a:rPr lang="en-US" altLang="en-US"/>
              <a:t>A new requirement might require</a:t>
            </a:r>
          </a:p>
          <a:p>
            <a:pPr lvl="1"/>
            <a:r>
              <a:rPr lang="en-US" altLang="en-US"/>
              <a:t>Adding to model</a:t>
            </a:r>
          </a:p>
          <a:p>
            <a:pPr lvl="1"/>
            <a:r>
              <a:rPr lang="en-US" altLang="en-US"/>
              <a:t>Changing model</a:t>
            </a:r>
          </a:p>
          <a:p>
            <a:r>
              <a:rPr lang="en-US" altLang="en-US"/>
              <a:t>Model should support all the requirements you’ve seen so far</a:t>
            </a:r>
          </a:p>
        </p:txBody>
      </p:sp>
    </p:spTree>
    <p:extLst>
      <p:ext uri="{BB962C8B-B14F-4D97-AF65-F5344CB8AC3E}">
        <p14:creationId xmlns:p14="http://schemas.microsoft.com/office/powerpoint/2010/main" val="2887972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CB6543-626E-4423-AF1D-9A8131C5B097}" type="slidenum">
              <a:rPr lang="en-US" altLang="en-US" smtClean="0"/>
              <a:pPr/>
              <a:t>14</a:t>
            </a:fld>
            <a:endParaRPr lang="en-US" altLang="en-US" dirty="0"/>
          </a:p>
        </p:txBody>
      </p:sp>
      <p:sp>
        <p:nvSpPr>
          <p:cNvPr id="227330" name="Rectangle 2"/>
          <p:cNvSpPr>
            <a:spLocks noGrp="1" noChangeArrowheads="1"/>
          </p:cNvSpPr>
          <p:nvPr>
            <p:ph type="title"/>
          </p:nvPr>
        </p:nvSpPr>
        <p:spPr/>
        <p:txBody>
          <a:bodyPr/>
          <a:lstStyle/>
          <a:p>
            <a:r>
              <a:rPr lang="en-US" altLang="en-US"/>
              <a:t>Why we model this way</a:t>
            </a:r>
          </a:p>
        </p:txBody>
      </p:sp>
      <p:sp>
        <p:nvSpPr>
          <p:cNvPr id="227331" name="Rectangle 3"/>
          <p:cNvSpPr>
            <a:spLocks noGrp="1" noChangeArrowheads="1"/>
          </p:cNvSpPr>
          <p:nvPr>
            <p:ph type="body" idx="1"/>
          </p:nvPr>
        </p:nvSpPr>
        <p:spPr/>
        <p:txBody>
          <a:bodyPr/>
          <a:lstStyle/>
          <a:p>
            <a:r>
              <a:rPr lang="en-US" altLang="en-US"/>
              <a:t>We can only think about one thing at a time</a:t>
            </a:r>
          </a:p>
          <a:p>
            <a:r>
              <a:rPr lang="en-US" altLang="en-US"/>
              <a:t>Criticism is easier than creation</a:t>
            </a:r>
          </a:p>
          <a:p>
            <a:r>
              <a:rPr lang="en-US" altLang="en-US"/>
              <a:t>As long as we get the right answer, it doesn’t matter how we got it</a:t>
            </a:r>
          </a:p>
        </p:txBody>
      </p:sp>
    </p:spTree>
    <p:extLst>
      <p:ext uri="{BB962C8B-B14F-4D97-AF65-F5344CB8AC3E}">
        <p14:creationId xmlns:p14="http://schemas.microsoft.com/office/powerpoint/2010/main" val="1528406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F80DD0D-F4AE-416E-AD17-90F794041420}" type="slidenum">
              <a:rPr lang="en-US" altLang="en-US" smtClean="0"/>
              <a:pPr/>
              <a:t>15</a:t>
            </a:fld>
            <a:endParaRPr lang="en-US" altLang="en-US" dirty="0"/>
          </a:p>
        </p:txBody>
      </p:sp>
      <p:sp>
        <p:nvSpPr>
          <p:cNvPr id="228354" name="Rectangle 2"/>
          <p:cNvSpPr>
            <a:spLocks noGrp="1" noChangeArrowheads="1"/>
          </p:cNvSpPr>
          <p:nvPr>
            <p:ph type="title"/>
          </p:nvPr>
        </p:nvSpPr>
        <p:spPr/>
        <p:txBody>
          <a:bodyPr/>
          <a:lstStyle/>
          <a:p>
            <a:r>
              <a:rPr lang="en-US" altLang="en-US"/>
              <a:t>The Viking</a:t>
            </a:r>
          </a:p>
        </p:txBody>
      </p:sp>
      <p:sp>
        <p:nvSpPr>
          <p:cNvPr id="228355" name="Rectangle 3"/>
          <p:cNvSpPr>
            <a:spLocks noGrp="1" noChangeArrowheads="1"/>
          </p:cNvSpPr>
          <p:nvPr>
            <p:ph type="body" idx="1"/>
          </p:nvPr>
        </p:nvSpPr>
        <p:spPr/>
        <p:txBody>
          <a:bodyPr/>
          <a:lstStyle/>
          <a:p>
            <a:r>
              <a:rPr lang="en-US" altLang="en-US" dirty="0"/>
              <a:t>A direct marketing system</a:t>
            </a:r>
          </a:p>
          <a:p>
            <a:r>
              <a:rPr lang="en-US" altLang="en-US" dirty="0"/>
              <a:t>Sends customized mail and e-mail</a:t>
            </a:r>
          </a:p>
          <a:p>
            <a:r>
              <a:rPr lang="en-US" altLang="en-US" dirty="0" smtClean="0"/>
              <a:t>Description </a:t>
            </a:r>
            <a:r>
              <a:rPr lang="en-US" altLang="en-US" dirty="0"/>
              <a:t>consists of a set of use </a:t>
            </a:r>
            <a:r>
              <a:rPr lang="en-US" altLang="en-US" dirty="0" smtClean="0"/>
              <a:t>cases</a:t>
            </a:r>
          </a:p>
          <a:p>
            <a:r>
              <a:rPr lang="zh-CN" altLang="en-US" dirty="0" smtClean="0"/>
              <a:t>。。。</a:t>
            </a:r>
            <a:endParaRPr lang="en-US" altLang="en-US" dirty="0"/>
          </a:p>
        </p:txBody>
      </p:sp>
    </p:spTree>
    <p:extLst>
      <p:ext uri="{BB962C8B-B14F-4D97-AF65-F5344CB8AC3E}">
        <p14:creationId xmlns:p14="http://schemas.microsoft.com/office/powerpoint/2010/main" val="46029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92DF379-5EB5-4B3A-AB90-C677505A7614}" type="slidenum">
              <a:rPr lang="en-US" altLang="en-US" smtClean="0"/>
              <a:pPr/>
              <a:t>16</a:t>
            </a:fld>
            <a:endParaRPr lang="en-US" altLang="en-US" dirty="0"/>
          </a:p>
        </p:txBody>
      </p:sp>
      <p:sp>
        <p:nvSpPr>
          <p:cNvPr id="229378" name="Rectangle 2"/>
          <p:cNvSpPr>
            <a:spLocks noGrp="1" noChangeArrowheads="1"/>
          </p:cNvSpPr>
          <p:nvPr>
            <p:ph type="title"/>
          </p:nvPr>
        </p:nvSpPr>
        <p:spPr/>
        <p:txBody>
          <a:bodyPr/>
          <a:lstStyle/>
          <a:p>
            <a:r>
              <a:rPr lang="en-US" altLang="en-US"/>
              <a:t>Use Case Diagram</a:t>
            </a:r>
          </a:p>
        </p:txBody>
      </p:sp>
      <p:graphicFrame>
        <p:nvGraphicFramePr>
          <p:cNvPr id="229379" name="Object 3"/>
          <p:cNvGraphicFramePr>
            <a:graphicFrameLocks noChangeAspect="1"/>
          </p:cNvGraphicFramePr>
          <p:nvPr/>
        </p:nvGraphicFramePr>
        <p:xfrm>
          <a:off x="1524000" y="1343025"/>
          <a:ext cx="6097588" cy="5022850"/>
        </p:xfrm>
        <a:graphic>
          <a:graphicData uri="http://schemas.openxmlformats.org/presentationml/2006/ole">
            <mc:AlternateContent xmlns:mc="http://schemas.openxmlformats.org/markup-compatibility/2006">
              <mc:Choice xmlns:v="urn:schemas-microsoft-com:vml" Requires="v">
                <p:oleObj spid="_x0000_s6224" name="VISIO" r:id="rId3" imgW="6095880" imgH="5021640" progId="Visio.Drawing.5">
                  <p:embed/>
                </p:oleObj>
              </mc:Choice>
              <mc:Fallback>
                <p:oleObj name="VISIO" r:id="rId3" imgW="6095880" imgH="502164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43025"/>
                        <a:ext cx="6097588" cy="502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94328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en-US"/>
              <a:t>Generating letters</a:t>
            </a:r>
          </a:p>
        </p:txBody>
      </p:sp>
      <p:sp>
        <p:nvSpPr>
          <p:cNvPr id="230403" name="Rectangle 3"/>
          <p:cNvSpPr>
            <a:spLocks noGrp="1" noChangeArrowheads="1"/>
          </p:cNvSpPr>
          <p:nvPr>
            <p:ph idx="1"/>
          </p:nvPr>
        </p:nvSpPr>
        <p:spPr/>
        <p:txBody>
          <a:bodyPr/>
          <a:lstStyle/>
          <a:p>
            <a:r>
              <a:rPr lang="en-US" altLang="en-US" dirty="0"/>
              <a:t>A user selects a set of customers to whom they wish to send letters and a template that defines the letter format.  The Viking then generates a letter per customer that is based on filling in the “pluggable” information for the template with customer-related information.  The user then previews the result of expanding the template list for each of the customers.</a:t>
            </a:r>
          </a:p>
        </p:txBody>
      </p:sp>
      <p:sp>
        <p:nvSpPr>
          <p:cNvPr id="5" name="Slide Number Placeholder 4"/>
          <p:cNvSpPr>
            <a:spLocks noGrp="1"/>
          </p:cNvSpPr>
          <p:nvPr>
            <p:ph type="sldNum" sz="quarter" idx="12"/>
          </p:nvPr>
        </p:nvSpPr>
        <p:spPr/>
        <p:txBody>
          <a:bodyPr/>
          <a:lstStyle/>
          <a:p>
            <a:fld id="{BC28A0CF-27E3-4C6B-9A16-40A10797CE07}" type="slidenum">
              <a:rPr lang="en-US" altLang="en-US" smtClean="0"/>
              <a:pPr/>
              <a:t>17</a:t>
            </a:fld>
            <a:endParaRPr lang="en-US" altLang="en-US" dirty="0"/>
          </a:p>
        </p:txBody>
      </p:sp>
    </p:spTree>
    <p:extLst>
      <p:ext uri="{BB962C8B-B14F-4D97-AF65-F5344CB8AC3E}">
        <p14:creationId xmlns:p14="http://schemas.microsoft.com/office/powerpoint/2010/main" val="2385461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p:cNvSpPr>
            <a:spLocks noGrp="1"/>
          </p:cNvSpPr>
          <p:nvPr>
            <p:ph type="sldNum" sz="quarter" idx="12"/>
          </p:nvPr>
        </p:nvSpPr>
        <p:spPr/>
        <p:txBody>
          <a:bodyPr/>
          <a:lstStyle/>
          <a:p>
            <a:fld id="{8FE9645D-579E-4D12-8FCE-E411FCC07CB1}" type="slidenum">
              <a:rPr lang="en-US" altLang="en-US" smtClean="0"/>
              <a:pPr/>
              <a:t>18</a:t>
            </a:fld>
            <a:endParaRPr lang="en-US" altLang="en-US" dirty="0"/>
          </a:p>
        </p:txBody>
      </p:sp>
      <p:sp>
        <p:nvSpPr>
          <p:cNvPr id="231426" name="Rectangle 2"/>
          <p:cNvSpPr>
            <a:spLocks noGrp="1" noChangeArrowheads="1"/>
          </p:cNvSpPr>
          <p:nvPr>
            <p:ph type="title"/>
          </p:nvPr>
        </p:nvSpPr>
        <p:spPr/>
        <p:txBody>
          <a:bodyPr/>
          <a:lstStyle/>
          <a:p>
            <a:r>
              <a:rPr lang="en-US" altLang="en-US"/>
              <a:t>Starting model</a:t>
            </a:r>
          </a:p>
        </p:txBody>
      </p:sp>
      <p:sp>
        <p:nvSpPr>
          <p:cNvPr id="53" name="Text Box 3"/>
          <p:cNvSpPr txBox="1">
            <a:spLocks noChangeArrowheads="1"/>
          </p:cNvSpPr>
          <p:nvPr/>
        </p:nvSpPr>
        <p:spPr bwMode="auto">
          <a:xfrm>
            <a:off x="2205831" y="3602037"/>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54" name="Text Box 4"/>
          <p:cNvSpPr txBox="1">
            <a:spLocks noChangeArrowheads="1"/>
          </p:cNvSpPr>
          <p:nvPr/>
        </p:nvSpPr>
        <p:spPr bwMode="auto">
          <a:xfrm>
            <a:off x="4302918" y="3602037"/>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55" name="Text Box 5"/>
          <p:cNvSpPr txBox="1">
            <a:spLocks noChangeArrowheads="1"/>
          </p:cNvSpPr>
          <p:nvPr/>
        </p:nvSpPr>
        <p:spPr bwMode="auto">
          <a:xfrm>
            <a:off x="6017418" y="2611437"/>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56" name="Text Box 6"/>
          <p:cNvSpPr txBox="1">
            <a:spLocks noChangeArrowheads="1"/>
          </p:cNvSpPr>
          <p:nvPr/>
        </p:nvSpPr>
        <p:spPr bwMode="auto">
          <a:xfrm>
            <a:off x="3988593" y="2424112"/>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57" name="Line 7"/>
          <p:cNvSpPr>
            <a:spLocks noChangeShapeType="1"/>
          </p:cNvSpPr>
          <p:nvPr/>
        </p:nvSpPr>
        <p:spPr bwMode="auto">
          <a:xfrm flipH="1">
            <a:off x="2829718" y="2916237"/>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58" name="Line 8"/>
          <p:cNvSpPr>
            <a:spLocks noChangeShapeType="1"/>
          </p:cNvSpPr>
          <p:nvPr/>
        </p:nvSpPr>
        <p:spPr bwMode="auto">
          <a:xfrm flipH="1">
            <a:off x="2601118" y="2763837"/>
            <a:ext cx="13716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59" name="Line 9"/>
          <p:cNvSpPr>
            <a:spLocks noChangeShapeType="1"/>
          </p:cNvSpPr>
          <p:nvPr/>
        </p:nvSpPr>
        <p:spPr bwMode="auto">
          <a:xfrm>
            <a:off x="4658518" y="2916237"/>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0" name="Line 10"/>
          <p:cNvSpPr>
            <a:spLocks noChangeShapeType="1"/>
          </p:cNvSpPr>
          <p:nvPr/>
        </p:nvSpPr>
        <p:spPr bwMode="auto">
          <a:xfrm>
            <a:off x="5039518" y="2763837"/>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1" name="Text Box 11"/>
          <p:cNvSpPr txBox="1">
            <a:spLocks noChangeArrowheads="1"/>
          </p:cNvSpPr>
          <p:nvPr/>
        </p:nvSpPr>
        <p:spPr bwMode="auto">
          <a:xfrm>
            <a:off x="2372518" y="2611437"/>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62" name="Text Box 12"/>
          <p:cNvSpPr txBox="1">
            <a:spLocks noChangeArrowheads="1"/>
          </p:cNvSpPr>
          <p:nvPr/>
        </p:nvSpPr>
        <p:spPr bwMode="auto">
          <a:xfrm>
            <a:off x="3058318" y="3144837"/>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63" name="Line 13"/>
          <p:cNvSpPr>
            <a:spLocks noChangeShapeType="1"/>
          </p:cNvSpPr>
          <p:nvPr/>
        </p:nvSpPr>
        <p:spPr bwMode="auto">
          <a:xfrm>
            <a:off x="4277518" y="3983037"/>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4" name="Line 14"/>
          <p:cNvSpPr>
            <a:spLocks noChangeShapeType="1"/>
          </p:cNvSpPr>
          <p:nvPr/>
        </p:nvSpPr>
        <p:spPr bwMode="auto">
          <a:xfrm>
            <a:off x="4277518" y="4059237"/>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3671156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09DB4BF-0CEF-474D-8D79-92D96C98DE8C}" type="slidenum">
              <a:rPr lang="en-US" altLang="en-US" smtClean="0"/>
              <a:pPr/>
              <a:t>19</a:t>
            </a:fld>
            <a:endParaRPr lang="en-US" altLang="en-US" dirty="0"/>
          </a:p>
        </p:txBody>
      </p:sp>
      <p:sp>
        <p:nvSpPr>
          <p:cNvPr id="253954" name="Rectangle 2"/>
          <p:cNvSpPr>
            <a:spLocks noGrp="1" noChangeArrowheads="1"/>
          </p:cNvSpPr>
          <p:nvPr>
            <p:ph type="title"/>
          </p:nvPr>
        </p:nvSpPr>
        <p:spPr/>
        <p:txBody>
          <a:bodyPr/>
          <a:lstStyle/>
          <a:p>
            <a:r>
              <a:rPr lang="en-US" altLang="en-US"/>
              <a:t>Template</a:t>
            </a:r>
          </a:p>
        </p:txBody>
      </p:sp>
      <p:sp>
        <p:nvSpPr>
          <p:cNvPr id="253955" name="Rectangle 3"/>
          <p:cNvSpPr>
            <a:spLocks noGrp="1" noChangeArrowheads="1"/>
          </p:cNvSpPr>
          <p:nvPr>
            <p:ph type="body" idx="1"/>
          </p:nvPr>
        </p:nvSpPr>
        <p:spPr/>
        <p:txBody>
          <a:bodyPr/>
          <a:lstStyle/>
          <a:p>
            <a:pPr marL="0" indent="0">
              <a:buFont typeface="Monotype Sorts" charset="2"/>
              <a:buNone/>
            </a:pPr>
            <a:r>
              <a:rPr lang="en-US" altLang="en-US" sz="2400"/>
              <a:t>Dear &lt;&lt;Proper Salutation&gt;&gt; &lt;&lt;Customer Name&gt;&gt;</a:t>
            </a:r>
          </a:p>
          <a:p>
            <a:pPr marL="0" indent="0">
              <a:buFont typeface="Monotype Sorts" charset="2"/>
              <a:buNone/>
            </a:pPr>
            <a:endParaRPr lang="en-US" altLang="en-US" sz="2400"/>
          </a:p>
          <a:p>
            <a:pPr marL="0" indent="0">
              <a:buFont typeface="Monotype Sorts" charset="2"/>
              <a:buNone/>
            </a:pPr>
            <a:r>
              <a:rPr lang="en-US" altLang="en-US" sz="2400"/>
              <a:t>Thank you very much from ordering from us on &lt;&lt;Date of most recent order&gt;&gt;.  We recently received several thousand cans of the special ingredient, …</a:t>
            </a:r>
          </a:p>
          <a:p>
            <a:pPr marL="0" indent="0">
              <a:buFont typeface="Monotype Sorts" charset="2"/>
              <a:buNone/>
            </a:pPr>
            <a:endParaRPr lang="en-US" altLang="en-US" sz="2400"/>
          </a:p>
          <a:p>
            <a:pPr marL="0" indent="0">
              <a:buFont typeface="Monotype Sorts" charset="2"/>
              <a:buNone/>
            </a:pPr>
            <a:r>
              <a:rPr lang="en-US" altLang="en-US" sz="2400"/>
              <a:t>If you are interested, please click on http://theHappyViking.com/SpecialOrder/&lt;&lt;special order number&gt;&gt;/Order.html</a:t>
            </a:r>
          </a:p>
        </p:txBody>
      </p:sp>
    </p:spTree>
    <p:extLst>
      <p:ext uri="{BB962C8B-B14F-4D97-AF65-F5344CB8AC3E}">
        <p14:creationId xmlns:p14="http://schemas.microsoft.com/office/powerpoint/2010/main" val="796164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Recap</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a:t>
            </a:fld>
            <a:endParaRPr 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22" y="1857687"/>
            <a:ext cx="6134956" cy="981212"/>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129" y="3247579"/>
            <a:ext cx="6049219" cy="943107"/>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4432031"/>
            <a:ext cx="3400900" cy="1924319"/>
          </a:xfrm>
          <a:prstGeom prst="rect">
            <a:avLst/>
          </a:prstGeom>
        </p:spPr>
      </p:pic>
    </p:spTree>
    <p:extLst>
      <p:ext uri="{BB962C8B-B14F-4D97-AF65-F5344CB8AC3E}">
        <p14:creationId xmlns:p14="http://schemas.microsoft.com/office/powerpoint/2010/main" val="454376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en-US"/>
              <a:t>More detailed model (1)</a:t>
            </a:r>
          </a:p>
        </p:txBody>
      </p:sp>
      <p:sp>
        <p:nvSpPr>
          <p:cNvPr id="38" name="Slide Number Placeholder 37"/>
          <p:cNvSpPr>
            <a:spLocks noGrp="1"/>
          </p:cNvSpPr>
          <p:nvPr>
            <p:ph type="sldNum" sz="quarter" idx="12"/>
          </p:nvPr>
        </p:nvSpPr>
        <p:spPr/>
        <p:txBody>
          <a:bodyPr/>
          <a:lstStyle/>
          <a:p>
            <a:fld id="{62BE01B6-BCEE-42D3-A098-523726F7F271}" type="slidenum">
              <a:rPr lang="en-US" altLang="en-US" smtClean="0"/>
              <a:pPr/>
              <a:t>20</a:t>
            </a:fld>
            <a:endParaRPr lang="en-US" altLang="en-US" dirty="0"/>
          </a:p>
        </p:txBody>
      </p:sp>
      <p:sp>
        <p:nvSpPr>
          <p:cNvPr id="73" name="Text Box 3"/>
          <p:cNvSpPr txBox="1">
            <a:spLocks noChangeArrowheads="1"/>
          </p:cNvSpPr>
          <p:nvPr/>
        </p:nvSpPr>
        <p:spPr bwMode="auto">
          <a:xfrm>
            <a:off x="1346242" y="3034146"/>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74" name="Text Box 4"/>
          <p:cNvSpPr txBox="1">
            <a:spLocks noChangeArrowheads="1"/>
          </p:cNvSpPr>
          <p:nvPr/>
        </p:nvSpPr>
        <p:spPr bwMode="auto">
          <a:xfrm>
            <a:off x="3443329" y="3034146"/>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75" name="Text Box 5"/>
          <p:cNvSpPr txBox="1">
            <a:spLocks noChangeArrowheads="1"/>
          </p:cNvSpPr>
          <p:nvPr/>
        </p:nvSpPr>
        <p:spPr bwMode="auto">
          <a:xfrm>
            <a:off x="3129004" y="1856221"/>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76" name="Line 6"/>
          <p:cNvSpPr>
            <a:spLocks noChangeShapeType="1"/>
          </p:cNvSpPr>
          <p:nvPr/>
        </p:nvSpPr>
        <p:spPr bwMode="auto">
          <a:xfrm flipH="1">
            <a:off x="1970129" y="2348346"/>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7" name="Line 7"/>
          <p:cNvSpPr>
            <a:spLocks noChangeShapeType="1"/>
          </p:cNvSpPr>
          <p:nvPr/>
        </p:nvSpPr>
        <p:spPr bwMode="auto">
          <a:xfrm flipH="1">
            <a:off x="1741529" y="2195946"/>
            <a:ext cx="13716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8" name="Line 8"/>
          <p:cNvSpPr>
            <a:spLocks noChangeShapeType="1"/>
          </p:cNvSpPr>
          <p:nvPr/>
        </p:nvSpPr>
        <p:spPr bwMode="auto">
          <a:xfrm>
            <a:off x="3798929" y="2348346"/>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9" name="Line 9"/>
          <p:cNvSpPr>
            <a:spLocks noChangeShapeType="1"/>
          </p:cNvSpPr>
          <p:nvPr/>
        </p:nvSpPr>
        <p:spPr bwMode="auto">
          <a:xfrm>
            <a:off x="4179929" y="2195946"/>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0" name="Text Box 10"/>
          <p:cNvSpPr txBox="1">
            <a:spLocks noChangeArrowheads="1"/>
          </p:cNvSpPr>
          <p:nvPr/>
        </p:nvSpPr>
        <p:spPr bwMode="auto">
          <a:xfrm>
            <a:off x="1512929" y="2043546"/>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81" name="Text Box 11"/>
          <p:cNvSpPr txBox="1">
            <a:spLocks noChangeArrowheads="1"/>
          </p:cNvSpPr>
          <p:nvPr/>
        </p:nvSpPr>
        <p:spPr bwMode="auto">
          <a:xfrm>
            <a:off x="2427329" y="2424546"/>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82" name="Line 12"/>
          <p:cNvSpPr>
            <a:spLocks noChangeShapeType="1"/>
          </p:cNvSpPr>
          <p:nvPr/>
        </p:nvSpPr>
        <p:spPr bwMode="auto">
          <a:xfrm>
            <a:off x="3417929" y="3415146"/>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3" name="Line 13"/>
          <p:cNvSpPr>
            <a:spLocks noChangeShapeType="1"/>
          </p:cNvSpPr>
          <p:nvPr/>
        </p:nvSpPr>
        <p:spPr bwMode="auto">
          <a:xfrm>
            <a:off x="3417929" y="3491346"/>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4" name="Text Box 14"/>
          <p:cNvSpPr txBox="1">
            <a:spLocks noChangeArrowheads="1"/>
          </p:cNvSpPr>
          <p:nvPr/>
        </p:nvSpPr>
        <p:spPr bwMode="auto">
          <a:xfrm>
            <a:off x="7227929" y="4405746"/>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Constant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85" name="Text Box 15"/>
          <p:cNvSpPr txBox="1">
            <a:spLocks noChangeArrowheads="1"/>
          </p:cNvSpPr>
          <p:nvPr/>
        </p:nvSpPr>
        <p:spPr bwMode="auto">
          <a:xfrm>
            <a:off x="5551529" y="3110346"/>
            <a:ext cx="27670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TemplateComponent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86" name="Text Box 16"/>
          <p:cNvSpPr txBox="1">
            <a:spLocks noChangeArrowheads="1"/>
          </p:cNvSpPr>
          <p:nvPr/>
        </p:nvSpPr>
        <p:spPr bwMode="auto">
          <a:xfrm>
            <a:off x="5322929" y="4405746"/>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Field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87" name="AutoShape 17"/>
          <p:cNvSpPr>
            <a:spLocks noChangeArrowheads="1"/>
          </p:cNvSpPr>
          <p:nvPr/>
        </p:nvSpPr>
        <p:spPr bwMode="auto">
          <a:xfrm>
            <a:off x="7456529" y="3948546"/>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8" name="AutoShape 18"/>
          <p:cNvSpPr>
            <a:spLocks noChangeArrowheads="1"/>
          </p:cNvSpPr>
          <p:nvPr/>
        </p:nvSpPr>
        <p:spPr bwMode="auto">
          <a:xfrm>
            <a:off x="6008729" y="3948546"/>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9" name="Line 19"/>
          <p:cNvSpPr>
            <a:spLocks noChangeShapeType="1"/>
          </p:cNvSpPr>
          <p:nvPr/>
        </p:nvSpPr>
        <p:spPr bwMode="auto">
          <a:xfrm>
            <a:off x="6161129" y="4177146"/>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0" name="Line 20"/>
          <p:cNvSpPr>
            <a:spLocks noChangeShapeType="1"/>
          </p:cNvSpPr>
          <p:nvPr/>
        </p:nvSpPr>
        <p:spPr bwMode="auto">
          <a:xfrm flipH="1">
            <a:off x="7608929" y="4177146"/>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1" name="Line 21"/>
          <p:cNvSpPr>
            <a:spLocks noChangeShapeType="1"/>
          </p:cNvSpPr>
          <p:nvPr/>
        </p:nvSpPr>
        <p:spPr bwMode="auto">
          <a:xfrm flipH="1">
            <a:off x="4865729" y="3338946"/>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2" name="Line 22"/>
          <p:cNvSpPr>
            <a:spLocks noChangeShapeType="1"/>
          </p:cNvSpPr>
          <p:nvPr/>
        </p:nvSpPr>
        <p:spPr bwMode="auto">
          <a:xfrm>
            <a:off x="5322929" y="4862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3" name="Line 23"/>
          <p:cNvSpPr>
            <a:spLocks noChangeShapeType="1"/>
          </p:cNvSpPr>
          <p:nvPr/>
        </p:nvSpPr>
        <p:spPr bwMode="auto">
          <a:xfrm>
            <a:off x="5322929" y="5243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4" name="Line 24"/>
          <p:cNvSpPr>
            <a:spLocks noChangeShapeType="1"/>
          </p:cNvSpPr>
          <p:nvPr/>
        </p:nvSpPr>
        <p:spPr bwMode="auto">
          <a:xfrm>
            <a:off x="7227929" y="4862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5" name="Line 25"/>
          <p:cNvSpPr>
            <a:spLocks noChangeShapeType="1"/>
          </p:cNvSpPr>
          <p:nvPr/>
        </p:nvSpPr>
        <p:spPr bwMode="auto">
          <a:xfrm>
            <a:off x="7227929" y="5243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6" name="Text Box 26"/>
          <p:cNvSpPr txBox="1">
            <a:spLocks noChangeArrowheads="1"/>
          </p:cNvSpPr>
          <p:nvPr/>
        </p:nvSpPr>
        <p:spPr bwMode="auto">
          <a:xfrm>
            <a:off x="3088203" y="226076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charset="0"/>
              </a:rPr>
              <a:t>*</a:t>
            </a:r>
          </a:p>
        </p:txBody>
      </p:sp>
      <p:sp>
        <p:nvSpPr>
          <p:cNvPr id="97" name="Text Box 27"/>
          <p:cNvSpPr txBox="1">
            <a:spLocks noChangeArrowheads="1"/>
          </p:cNvSpPr>
          <p:nvPr/>
        </p:nvSpPr>
        <p:spPr bwMode="auto">
          <a:xfrm>
            <a:off x="4789529" y="18911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98" name="Text Box 28"/>
          <p:cNvSpPr txBox="1">
            <a:spLocks noChangeArrowheads="1"/>
          </p:cNvSpPr>
          <p:nvPr/>
        </p:nvSpPr>
        <p:spPr bwMode="auto">
          <a:xfrm>
            <a:off x="5246729" y="29579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99" name="Text Box 29"/>
          <p:cNvSpPr txBox="1">
            <a:spLocks noChangeArrowheads="1"/>
          </p:cNvSpPr>
          <p:nvPr/>
        </p:nvSpPr>
        <p:spPr bwMode="auto">
          <a:xfrm>
            <a:off x="369929" y="5320146"/>
            <a:ext cx="4384675"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stringFor(aCustomer)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return aCustomer.valueOf(name)}</a:t>
            </a:r>
          </a:p>
        </p:txBody>
      </p:sp>
      <p:sp>
        <p:nvSpPr>
          <p:cNvPr id="100" name="Line 30"/>
          <p:cNvSpPr>
            <a:spLocks noChangeShapeType="1"/>
          </p:cNvSpPr>
          <p:nvPr/>
        </p:nvSpPr>
        <p:spPr bwMode="auto">
          <a:xfrm>
            <a:off x="4713329" y="5472546"/>
            <a:ext cx="609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1" name="Line 31"/>
          <p:cNvSpPr>
            <a:spLocks noChangeShapeType="1"/>
          </p:cNvSpPr>
          <p:nvPr/>
        </p:nvSpPr>
        <p:spPr bwMode="auto">
          <a:xfrm>
            <a:off x="4637129" y="5320146"/>
            <a:ext cx="762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2" name="Text Box 32"/>
          <p:cNvSpPr txBox="1">
            <a:spLocks noChangeArrowheads="1"/>
          </p:cNvSpPr>
          <p:nvPr/>
        </p:nvSpPr>
        <p:spPr bwMode="auto">
          <a:xfrm>
            <a:off x="1589129" y="25769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03" name="Text Box 33"/>
          <p:cNvSpPr txBox="1">
            <a:spLocks noChangeArrowheads="1"/>
          </p:cNvSpPr>
          <p:nvPr/>
        </p:nvSpPr>
        <p:spPr bwMode="auto">
          <a:xfrm>
            <a:off x="5157829" y="2043546"/>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104" name="Line 34"/>
          <p:cNvSpPr>
            <a:spLocks noChangeShapeType="1"/>
          </p:cNvSpPr>
          <p:nvPr/>
        </p:nvSpPr>
        <p:spPr bwMode="auto">
          <a:xfrm>
            <a:off x="5551529" y="3491346"/>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5" name="Line 35"/>
          <p:cNvSpPr>
            <a:spLocks noChangeShapeType="1"/>
          </p:cNvSpPr>
          <p:nvPr/>
        </p:nvSpPr>
        <p:spPr bwMode="auto">
          <a:xfrm>
            <a:off x="5551529" y="3567546"/>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6" name="Text Box 36"/>
          <p:cNvSpPr txBox="1">
            <a:spLocks noChangeArrowheads="1"/>
          </p:cNvSpPr>
          <p:nvPr/>
        </p:nvSpPr>
        <p:spPr bwMode="auto">
          <a:xfrm>
            <a:off x="4103729" y="2119746"/>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preview</a:t>
            </a:r>
          </a:p>
        </p:txBody>
      </p:sp>
    </p:spTree>
    <p:extLst>
      <p:ext uri="{BB962C8B-B14F-4D97-AF65-F5344CB8AC3E}">
        <p14:creationId xmlns:p14="http://schemas.microsoft.com/office/powerpoint/2010/main" val="3448876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en-US"/>
              <a:t>More detailed model (2)</a:t>
            </a:r>
          </a:p>
        </p:txBody>
      </p:sp>
      <p:sp>
        <p:nvSpPr>
          <p:cNvPr id="42" name="Slide Number Placeholder 41"/>
          <p:cNvSpPr>
            <a:spLocks noGrp="1"/>
          </p:cNvSpPr>
          <p:nvPr>
            <p:ph type="sldNum" sz="quarter" idx="12"/>
          </p:nvPr>
        </p:nvSpPr>
        <p:spPr/>
        <p:txBody>
          <a:bodyPr/>
          <a:lstStyle/>
          <a:p>
            <a:fld id="{80FA3AFF-0D14-448A-894B-D7DD5347688A}" type="slidenum">
              <a:rPr lang="en-US" altLang="en-US" smtClean="0"/>
              <a:pPr/>
              <a:t>21</a:t>
            </a:fld>
            <a:endParaRPr lang="en-US" altLang="en-US" dirty="0"/>
          </a:p>
        </p:txBody>
      </p:sp>
      <p:sp>
        <p:nvSpPr>
          <p:cNvPr id="119" name="Text Box 3"/>
          <p:cNvSpPr txBox="1">
            <a:spLocks noChangeArrowheads="1"/>
          </p:cNvSpPr>
          <p:nvPr/>
        </p:nvSpPr>
        <p:spPr bwMode="auto">
          <a:xfrm>
            <a:off x="1346242" y="3034146"/>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120" name="Text Box 4"/>
          <p:cNvSpPr txBox="1">
            <a:spLocks noChangeArrowheads="1"/>
          </p:cNvSpPr>
          <p:nvPr/>
        </p:nvSpPr>
        <p:spPr bwMode="auto">
          <a:xfrm>
            <a:off x="3443329" y="3034146"/>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121" name="Text Box 5"/>
          <p:cNvSpPr txBox="1">
            <a:spLocks noChangeArrowheads="1"/>
          </p:cNvSpPr>
          <p:nvPr/>
        </p:nvSpPr>
        <p:spPr bwMode="auto">
          <a:xfrm>
            <a:off x="3129004" y="1856221"/>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122" name="Line 6"/>
          <p:cNvSpPr>
            <a:spLocks noChangeShapeType="1"/>
          </p:cNvSpPr>
          <p:nvPr/>
        </p:nvSpPr>
        <p:spPr bwMode="auto">
          <a:xfrm flipH="1">
            <a:off x="1970129" y="2348346"/>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3" name="Line 7"/>
          <p:cNvSpPr>
            <a:spLocks noChangeShapeType="1"/>
          </p:cNvSpPr>
          <p:nvPr/>
        </p:nvSpPr>
        <p:spPr bwMode="auto">
          <a:xfrm flipH="1">
            <a:off x="1741529" y="2195946"/>
            <a:ext cx="13716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4" name="Line 8"/>
          <p:cNvSpPr>
            <a:spLocks noChangeShapeType="1"/>
          </p:cNvSpPr>
          <p:nvPr/>
        </p:nvSpPr>
        <p:spPr bwMode="auto">
          <a:xfrm>
            <a:off x="3798929" y="2348346"/>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5" name="Line 9"/>
          <p:cNvSpPr>
            <a:spLocks noChangeShapeType="1"/>
          </p:cNvSpPr>
          <p:nvPr/>
        </p:nvSpPr>
        <p:spPr bwMode="auto">
          <a:xfrm>
            <a:off x="4179929" y="2195946"/>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6" name="Text Box 10"/>
          <p:cNvSpPr txBox="1">
            <a:spLocks noChangeArrowheads="1"/>
          </p:cNvSpPr>
          <p:nvPr/>
        </p:nvSpPr>
        <p:spPr bwMode="auto">
          <a:xfrm>
            <a:off x="1512929" y="2043546"/>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127" name="Text Box 11"/>
          <p:cNvSpPr txBox="1">
            <a:spLocks noChangeArrowheads="1"/>
          </p:cNvSpPr>
          <p:nvPr/>
        </p:nvSpPr>
        <p:spPr bwMode="auto">
          <a:xfrm>
            <a:off x="2427329" y="2424546"/>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128" name="Line 12"/>
          <p:cNvSpPr>
            <a:spLocks noChangeShapeType="1"/>
          </p:cNvSpPr>
          <p:nvPr/>
        </p:nvSpPr>
        <p:spPr bwMode="auto">
          <a:xfrm>
            <a:off x="3417929" y="3415146"/>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9" name="Line 13"/>
          <p:cNvSpPr>
            <a:spLocks noChangeShapeType="1"/>
          </p:cNvSpPr>
          <p:nvPr/>
        </p:nvSpPr>
        <p:spPr bwMode="auto">
          <a:xfrm>
            <a:off x="3417929" y="3491346"/>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0" name="Text Box 14"/>
          <p:cNvSpPr txBox="1">
            <a:spLocks noChangeArrowheads="1"/>
          </p:cNvSpPr>
          <p:nvPr/>
        </p:nvSpPr>
        <p:spPr bwMode="auto">
          <a:xfrm>
            <a:off x="7227929" y="4405746"/>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Constant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131" name="Text Box 15"/>
          <p:cNvSpPr txBox="1">
            <a:spLocks noChangeArrowheads="1"/>
          </p:cNvSpPr>
          <p:nvPr/>
        </p:nvSpPr>
        <p:spPr bwMode="auto">
          <a:xfrm>
            <a:off x="5551529" y="3110346"/>
            <a:ext cx="27670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TemplateComponent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132" name="Text Box 16"/>
          <p:cNvSpPr txBox="1">
            <a:spLocks noChangeArrowheads="1"/>
          </p:cNvSpPr>
          <p:nvPr/>
        </p:nvSpPr>
        <p:spPr bwMode="auto">
          <a:xfrm>
            <a:off x="5322929" y="4405746"/>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Field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133" name="AutoShape 17"/>
          <p:cNvSpPr>
            <a:spLocks noChangeArrowheads="1"/>
          </p:cNvSpPr>
          <p:nvPr/>
        </p:nvSpPr>
        <p:spPr bwMode="auto">
          <a:xfrm>
            <a:off x="7456529" y="3948546"/>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4" name="AutoShape 18"/>
          <p:cNvSpPr>
            <a:spLocks noChangeArrowheads="1"/>
          </p:cNvSpPr>
          <p:nvPr/>
        </p:nvSpPr>
        <p:spPr bwMode="auto">
          <a:xfrm>
            <a:off x="6008729" y="3948546"/>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5" name="Line 19"/>
          <p:cNvSpPr>
            <a:spLocks noChangeShapeType="1"/>
          </p:cNvSpPr>
          <p:nvPr/>
        </p:nvSpPr>
        <p:spPr bwMode="auto">
          <a:xfrm>
            <a:off x="6161129" y="4177146"/>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6" name="Line 20"/>
          <p:cNvSpPr>
            <a:spLocks noChangeShapeType="1"/>
          </p:cNvSpPr>
          <p:nvPr/>
        </p:nvSpPr>
        <p:spPr bwMode="auto">
          <a:xfrm flipH="1">
            <a:off x="7608929" y="4177146"/>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7" name="Line 21"/>
          <p:cNvSpPr>
            <a:spLocks noChangeShapeType="1"/>
          </p:cNvSpPr>
          <p:nvPr/>
        </p:nvSpPr>
        <p:spPr bwMode="auto">
          <a:xfrm flipH="1">
            <a:off x="4865729" y="3338946"/>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8" name="Line 22"/>
          <p:cNvSpPr>
            <a:spLocks noChangeShapeType="1"/>
          </p:cNvSpPr>
          <p:nvPr/>
        </p:nvSpPr>
        <p:spPr bwMode="auto">
          <a:xfrm>
            <a:off x="5322929" y="4862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9" name="Line 23"/>
          <p:cNvSpPr>
            <a:spLocks noChangeShapeType="1"/>
          </p:cNvSpPr>
          <p:nvPr/>
        </p:nvSpPr>
        <p:spPr bwMode="auto">
          <a:xfrm>
            <a:off x="5322929" y="5243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0" name="Line 24"/>
          <p:cNvSpPr>
            <a:spLocks noChangeShapeType="1"/>
          </p:cNvSpPr>
          <p:nvPr/>
        </p:nvSpPr>
        <p:spPr bwMode="auto">
          <a:xfrm>
            <a:off x="7227929" y="4862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1" name="Line 25"/>
          <p:cNvSpPr>
            <a:spLocks noChangeShapeType="1"/>
          </p:cNvSpPr>
          <p:nvPr/>
        </p:nvSpPr>
        <p:spPr bwMode="auto">
          <a:xfrm>
            <a:off x="7227929" y="5243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2" name="Text Box 26"/>
          <p:cNvSpPr txBox="1">
            <a:spLocks noChangeArrowheads="1"/>
          </p:cNvSpPr>
          <p:nvPr/>
        </p:nvSpPr>
        <p:spPr bwMode="auto">
          <a:xfrm>
            <a:off x="3088203" y="226076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charset="0"/>
              </a:rPr>
              <a:t>*</a:t>
            </a:r>
          </a:p>
        </p:txBody>
      </p:sp>
      <p:sp>
        <p:nvSpPr>
          <p:cNvPr id="143" name="Text Box 27"/>
          <p:cNvSpPr txBox="1">
            <a:spLocks noChangeArrowheads="1"/>
          </p:cNvSpPr>
          <p:nvPr/>
        </p:nvSpPr>
        <p:spPr bwMode="auto">
          <a:xfrm>
            <a:off x="4789529" y="18911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44" name="Text Box 28"/>
          <p:cNvSpPr txBox="1">
            <a:spLocks noChangeArrowheads="1"/>
          </p:cNvSpPr>
          <p:nvPr/>
        </p:nvSpPr>
        <p:spPr bwMode="auto">
          <a:xfrm>
            <a:off x="5246729" y="29579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45" name="Text Box 29"/>
          <p:cNvSpPr txBox="1">
            <a:spLocks noChangeArrowheads="1"/>
          </p:cNvSpPr>
          <p:nvPr/>
        </p:nvSpPr>
        <p:spPr bwMode="auto">
          <a:xfrm>
            <a:off x="369929" y="5320146"/>
            <a:ext cx="4384675"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stringFor(aCustomer)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return aCustomer.valueOf(name)}</a:t>
            </a:r>
          </a:p>
        </p:txBody>
      </p:sp>
      <p:sp>
        <p:nvSpPr>
          <p:cNvPr id="146" name="Line 30"/>
          <p:cNvSpPr>
            <a:spLocks noChangeShapeType="1"/>
          </p:cNvSpPr>
          <p:nvPr/>
        </p:nvSpPr>
        <p:spPr bwMode="auto">
          <a:xfrm>
            <a:off x="4713329" y="5472546"/>
            <a:ext cx="609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7" name="Line 31"/>
          <p:cNvSpPr>
            <a:spLocks noChangeShapeType="1"/>
          </p:cNvSpPr>
          <p:nvPr/>
        </p:nvSpPr>
        <p:spPr bwMode="auto">
          <a:xfrm>
            <a:off x="4637129" y="5320146"/>
            <a:ext cx="762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8" name="Text Box 32"/>
          <p:cNvSpPr txBox="1">
            <a:spLocks noChangeArrowheads="1"/>
          </p:cNvSpPr>
          <p:nvPr/>
        </p:nvSpPr>
        <p:spPr bwMode="auto">
          <a:xfrm>
            <a:off x="1589129" y="25769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49" name="Text Box 33"/>
          <p:cNvSpPr txBox="1">
            <a:spLocks noChangeArrowheads="1"/>
          </p:cNvSpPr>
          <p:nvPr/>
        </p:nvSpPr>
        <p:spPr bwMode="auto">
          <a:xfrm>
            <a:off x="5157829" y="2043546"/>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150" name="Line 34"/>
          <p:cNvSpPr>
            <a:spLocks noChangeShapeType="1"/>
          </p:cNvSpPr>
          <p:nvPr/>
        </p:nvSpPr>
        <p:spPr bwMode="auto">
          <a:xfrm>
            <a:off x="5551529" y="3491346"/>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51" name="Line 35"/>
          <p:cNvSpPr>
            <a:spLocks noChangeShapeType="1"/>
          </p:cNvSpPr>
          <p:nvPr/>
        </p:nvSpPr>
        <p:spPr bwMode="auto">
          <a:xfrm>
            <a:off x="5551529" y="3567546"/>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52" name="Text Box 36"/>
          <p:cNvSpPr txBox="1">
            <a:spLocks noChangeArrowheads="1"/>
          </p:cNvSpPr>
          <p:nvPr/>
        </p:nvSpPr>
        <p:spPr bwMode="auto">
          <a:xfrm>
            <a:off x="4103729" y="2119746"/>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preview</a:t>
            </a:r>
          </a:p>
        </p:txBody>
      </p:sp>
      <p:sp>
        <p:nvSpPr>
          <p:cNvPr id="158" name="Text Box 5"/>
          <p:cNvSpPr txBox="1">
            <a:spLocks noChangeArrowheads="1"/>
          </p:cNvSpPr>
          <p:nvPr/>
        </p:nvSpPr>
        <p:spPr bwMode="auto">
          <a:xfrm>
            <a:off x="1414503" y="3807258"/>
            <a:ext cx="1243013"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Property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p:txBody>
      </p:sp>
      <p:sp>
        <p:nvSpPr>
          <p:cNvPr id="159" name="Text Box 33"/>
          <p:cNvSpPr txBox="1">
            <a:spLocks noChangeArrowheads="1"/>
          </p:cNvSpPr>
          <p:nvPr/>
        </p:nvSpPr>
        <p:spPr bwMode="auto">
          <a:xfrm>
            <a:off x="1490703" y="342625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60" name="Line 35"/>
          <p:cNvSpPr>
            <a:spLocks noChangeShapeType="1"/>
          </p:cNvSpPr>
          <p:nvPr/>
        </p:nvSpPr>
        <p:spPr bwMode="auto">
          <a:xfrm>
            <a:off x="1947903" y="3502458"/>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61" name="Line 36"/>
          <p:cNvSpPr>
            <a:spLocks noChangeShapeType="1"/>
          </p:cNvSpPr>
          <p:nvPr/>
        </p:nvSpPr>
        <p:spPr bwMode="auto">
          <a:xfrm flipV="1">
            <a:off x="1414503" y="4251366"/>
            <a:ext cx="1245570" cy="130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62" name="Line 37"/>
          <p:cNvSpPr>
            <a:spLocks noChangeShapeType="1"/>
          </p:cNvSpPr>
          <p:nvPr/>
        </p:nvSpPr>
        <p:spPr bwMode="auto">
          <a:xfrm>
            <a:off x="1414503" y="4645458"/>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1972588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E46ACBD-0EE3-43E0-A8CA-D2158DA1258C}" type="slidenum">
              <a:rPr lang="en-US" altLang="en-US" smtClean="0"/>
              <a:pPr/>
              <a:t>22</a:t>
            </a:fld>
            <a:endParaRPr lang="en-US" altLang="en-US" dirty="0"/>
          </a:p>
        </p:txBody>
      </p:sp>
      <p:sp>
        <p:nvSpPr>
          <p:cNvPr id="234498" name="Rectangle 2"/>
          <p:cNvSpPr>
            <a:spLocks noGrp="1" noChangeArrowheads="1"/>
          </p:cNvSpPr>
          <p:nvPr>
            <p:ph type="title"/>
          </p:nvPr>
        </p:nvSpPr>
        <p:spPr>
          <a:xfrm>
            <a:off x="406400" y="228600"/>
            <a:ext cx="8432800" cy="1143000"/>
          </a:xfrm>
        </p:spPr>
        <p:txBody>
          <a:bodyPr>
            <a:normAutofit fontScale="90000"/>
          </a:bodyPr>
          <a:lstStyle/>
          <a:p>
            <a:r>
              <a:rPr lang="en-US" altLang="en-US"/>
              <a:t>Use template to create a letter for a customer</a:t>
            </a:r>
          </a:p>
        </p:txBody>
      </p:sp>
      <p:sp>
        <p:nvSpPr>
          <p:cNvPr id="234499" name="Rectangle 3"/>
          <p:cNvSpPr>
            <a:spLocks noGrp="1" noChangeArrowheads="1"/>
          </p:cNvSpPr>
          <p:nvPr>
            <p:ph type="body" idx="1"/>
          </p:nvPr>
        </p:nvSpPr>
        <p:spPr/>
        <p:txBody>
          <a:bodyPr/>
          <a:lstStyle/>
          <a:p>
            <a:pPr>
              <a:buFont typeface="Monotype Sorts" charset="2"/>
              <a:buNone/>
            </a:pPr>
            <a:r>
              <a:rPr lang="en-US" altLang="en-US" dirty="0"/>
              <a:t>letter := empty letter;</a:t>
            </a:r>
          </a:p>
          <a:p>
            <a:pPr>
              <a:buFont typeface="Monotype Sorts" charset="2"/>
              <a:buNone/>
            </a:pPr>
            <a:r>
              <a:rPr lang="en-US" altLang="en-US" dirty="0"/>
              <a:t>for each component c of template, add </a:t>
            </a:r>
            <a:r>
              <a:rPr lang="en-US" altLang="en-US" dirty="0" err="1"/>
              <a:t>c.stringFor</a:t>
            </a:r>
            <a:r>
              <a:rPr lang="en-US" altLang="en-US" dirty="0"/>
              <a:t>(customer) to letter</a:t>
            </a:r>
          </a:p>
          <a:p>
            <a:pPr>
              <a:buFont typeface="Monotype Sorts" charset="2"/>
              <a:buNone/>
            </a:pPr>
            <a:endParaRPr lang="en-US" altLang="en-US" dirty="0"/>
          </a:p>
          <a:p>
            <a:pPr>
              <a:buFont typeface="Monotype Sorts" charset="2"/>
              <a:buNone/>
            </a:pPr>
            <a:r>
              <a:rPr lang="en-US" altLang="en-US" dirty="0"/>
              <a:t>If c is a </a:t>
            </a:r>
            <a:r>
              <a:rPr lang="en-US" altLang="en-US" dirty="0" smtClean="0"/>
              <a:t>Constant</a:t>
            </a:r>
            <a:r>
              <a:rPr lang="en-US" altLang="en-US" dirty="0"/>
              <a:t>, </a:t>
            </a:r>
            <a:r>
              <a:rPr lang="en-US" altLang="en-US" dirty="0" err="1"/>
              <a:t>c.stringFor</a:t>
            </a:r>
            <a:r>
              <a:rPr lang="en-US" altLang="en-US" dirty="0"/>
              <a:t>() is </a:t>
            </a:r>
            <a:r>
              <a:rPr lang="en-US" altLang="en-US" dirty="0" err="1"/>
              <a:t>c.value</a:t>
            </a:r>
            <a:endParaRPr lang="en-US" altLang="en-US" dirty="0"/>
          </a:p>
          <a:p>
            <a:pPr>
              <a:buFont typeface="Monotype Sorts" charset="2"/>
              <a:buNone/>
            </a:pPr>
            <a:r>
              <a:rPr lang="en-US" altLang="en-US" dirty="0"/>
              <a:t>If c is a </a:t>
            </a:r>
            <a:r>
              <a:rPr lang="en-US" altLang="en-US" dirty="0" smtClean="0"/>
              <a:t>Field</a:t>
            </a:r>
            <a:r>
              <a:rPr lang="en-US" altLang="en-US" dirty="0"/>
              <a:t>, </a:t>
            </a:r>
            <a:r>
              <a:rPr lang="en-US" altLang="en-US" dirty="0" err="1"/>
              <a:t>c.stringFor</a:t>
            </a:r>
            <a:r>
              <a:rPr lang="en-US" altLang="en-US" dirty="0"/>
              <a:t>(customer) is </a:t>
            </a:r>
            <a:r>
              <a:rPr lang="en-US" altLang="en-US" dirty="0" err="1"/>
              <a:t>customer.valueOf</a:t>
            </a:r>
            <a:r>
              <a:rPr lang="en-US" altLang="en-US" dirty="0"/>
              <a:t>(c.name)</a:t>
            </a:r>
          </a:p>
        </p:txBody>
      </p:sp>
    </p:spTree>
    <p:extLst>
      <p:ext uri="{BB962C8B-B14F-4D97-AF65-F5344CB8AC3E}">
        <p14:creationId xmlns:p14="http://schemas.microsoft.com/office/powerpoint/2010/main" val="2436757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en-US"/>
              <a:t>Sending letters</a:t>
            </a:r>
          </a:p>
        </p:txBody>
      </p:sp>
      <p:sp>
        <p:nvSpPr>
          <p:cNvPr id="235523" name="Rectangle 3"/>
          <p:cNvSpPr>
            <a:spLocks noGrp="1" noChangeArrowheads="1"/>
          </p:cNvSpPr>
          <p:nvPr>
            <p:ph idx="1"/>
          </p:nvPr>
        </p:nvSpPr>
        <p:spPr/>
        <p:txBody>
          <a:bodyPr>
            <a:normAutofit/>
          </a:bodyPr>
          <a:lstStyle/>
          <a:p>
            <a:r>
              <a:rPr lang="en-US" altLang="en-US" dirty="0"/>
              <a:t>A user chooses from among the generated letters and decides which ones to send out and by which </a:t>
            </a:r>
            <a:r>
              <a:rPr lang="en-US" altLang="en-US" dirty="0" err="1"/>
              <a:t>MailingSystem</a:t>
            </a:r>
            <a:r>
              <a:rPr lang="en-US" altLang="en-US" dirty="0"/>
              <a:t> to send them.  The Viking should already have information associated with each customer so it can properly distribute the letter by a particular </a:t>
            </a:r>
            <a:r>
              <a:rPr lang="en-US" altLang="en-US" dirty="0" err="1"/>
              <a:t>MailingSystem</a:t>
            </a:r>
            <a:r>
              <a:rPr lang="en-US" altLang="en-US" dirty="0"/>
              <a:t>; the user should not need to enter this information as part of the sending process.</a:t>
            </a:r>
          </a:p>
        </p:txBody>
      </p:sp>
      <p:sp>
        <p:nvSpPr>
          <p:cNvPr id="5" name="Slide Number Placeholder 4"/>
          <p:cNvSpPr>
            <a:spLocks noGrp="1"/>
          </p:cNvSpPr>
          <p:nvPr>
            <p:ph type="sldNum" sz="quarter" idx="12"/>
          </p:nvPr>
        </p:nvSpPr>
        <p:spPr/>
        <p:txBody>
          <a:bodyPr/>
          <a:lstStyle/>
          <a:p>
            <a:fld id="{C547BD43-38CF-4B24-97F9-FC30A0293BCE}" type="slidenum">
              <a:rPr lang="en-US" altLang="en-US" smtClean="0"/>
              <a:pPr/>
              <a:t>23</a:t>
            </a:fld>
            <a:endParaRPr lang="en-US" altLang="en-US" dirty="0"/>
          </a:p>
        </p:txBody>
      </p:sp>
    </p:spTree>
    <p:extLst>
      <p:ext uri="{BB962C8B-B14F-4D97-AF65-F5344CB8AC3E}">
        <p14:creationId xmlns:p14="http://schemas.microsoft.com/office/powerpoint/2010/main" val="2222891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en-US"/>
              <a:t>Another model snapshot (1)</a:t>
            </a:r>
          </a:p>
        </p:txBody>
      </p:sp>
      <p:sp>
        <p:nvSpPr>
          <p:cNvPr id="34" name="Slide Number Placeholder 33"/>
          <p:cNvSpPr>
            <a:spLocks noGrp="1"/>
          </p:cNvSpPr>
          <p:nvPr>
            <p:ph type="sldNum" sz="quarter" idx="12"/>
          </p:nvPr>
        </p:nvSpPr>
        <p:spPr/>
        <p:txBody>
          <a:bodyPr/>
          <a:lstStyle/>
          <a:p>
            <a:fld id="{D994833C-9172-42B5-A6AC-25E60A88CDD3}" type="slidenum">
              <a:rPr lang="en-US" altLang="en-US" smtClean="0"/>
              <a:pPr/>
              <a:t>24</a:t>
            </a:fld>
            <a:endParaRPr lang="en-US" altLang="en-US" dirty="0"/>
          </a:p>
        </p:txBody>
      </p:sp>
      <p:sp>
        <p:nvSpPr>
          <p:cNvPr id="65" name="Text Box 3"/>
          <p:cNvSpPr txBox="1">
            <a:spLocks noChangeArrowheads="1"/>
          </p:cNvSpPr>
          <p:nvPr/>
        </p:nvSpPr>
        <p:spPr bwMode="auto">
          <a:xfrm>
            <a:off x="1096633" y="3377623"/>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66" name="Text Box 4"/>
          <p:cNvSpPr txBox="1">
            <a:spLocks noChangeArrowheads="1"/>
          </p:cNvSpPr>
          <p:nvPr/>
        </p:nvSpPr>
        <p:spPr bwMode="auto">
          <a:xfrm>
            <a:off x="4920920" y="2234623"/>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67" name="Text Box 5"/>
          <p:cNvSpPr txBox="1">
            <a:spLocks noChangeArrowheads="1"/>
          </p:cNvSpPr>
          <p:nvPr/>
        </p:nvSpPr>
        <p:spPr bwMode="auto">
          <a:xfrm>
            <a:off x="2253920" y="4977823"/>
            <a:ext cx="1836738"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PostalSystem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68" name="Line 6"/>
          <p:cNvSpPr>
            <a:spLocks noChangeShapeType="1"/>
          </p:cNvSpPr>
          <p:nvPr/>
        </p:nvSpPr>
        <p:spPr bwMode="auto">
          <a:xfrm flipH="1">
            <a:off x="1720520" y="2691823"/>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9" name="Line 7"/>
          <p:cNvSpPr>
            <a:spLocks noChangeShapeType="1"/>
          </p:cNvSpPr>
          <p:nvPr/>
        </p:nvSpPr>
        <p:spPr bwMode="auto">
          <a:xfrm>
            <a:off x="3930320" y="253942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0" name="Text Box 8"/>
          <p:cNvSpPr txBox="1">
            <a:spLocks noChangeArrowheads="1"/>
          </p:cNvSpPr>
          <p:nvPr/>
        </p:nvSpPr>
        <p:spPr bwMode="auto">
          <a:xfrm>
            <a:off x="3854120" y="1853623"/>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71" name="Text Box 9"/>
          <p:cNvSpPr txBox="1">
            <a:spLocks noChangeArrowheads="1"/>
          </p:cNvSpPr>
          <p:nvPr/>
        </p:nvSpPr>
        <p:spPr bwMode="auto">
          <a:xfrm>
            <a:off x="1949120" y="2920423"/>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72" name="Line 10"/>
          <p:cNvSpPr>
            <a:spLocks noChangeShapeType="1"/>
          </p:cNvSpPr>
          <p:nvPr/>
        </p:nvSpPr>
        <p:spPr bwMode="auto">
          <a:xfrm>
            <a:off x="3930320" y="238702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3" name="Text Box 11"/>
          <p:cNvSpPr txBox="1">
            <a:spLocks noChangeArrowheads="1"/>
          </p:cNvSpPr>
          <p:nvPr/>
        </p:nvSpPr>
        <p:spPr bwMode="auto">
          <a:xfrm>
            <a:off x="1568120" y="292042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74" name="Text Box 12"/>
          <p:cNvSpPr txBox="1">
            <a:spLocks noChangeArrowheads="1"/>
          </p:cNvSpPr>
          <p:nvPr/>
        </p:nvSpPr>
        <p:spPr bwMode="auto">
          <a:xfrm>
            <a:off x="4539920" y="253942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76" name="Text Box 14"/>
          <p:cNvSpPr txBox="1">
            <a:spLocks noChangeArrowheads="1"/>
          </p:cNvSpPr>
          <p:nvPr/>
        </p:nvSpPr>
        <p:spPr bwMode="auto">
          <a:xfrm>
            <a:off x="2879395" y="2199698"/>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77" name="Text Box 15"/>
          <p:cNvSpPr txBox="1">
            <a:spLocks noChangeArrowheads="1"/>
          </p:cNvSpPr>
          <p:nvPr/>
        </p:nvSpPr>
        <p:spPr bwMode="auto">
          <a:xfrm>
            <a:off x="3015920" y="3530023"/>
            <a:ext cx="20558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MailingSystem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78" name="Text Box 16"/>
          <p:cNvSpPr txBox="1">
            <a:spLocks noChangeArrowheads="1"/>
          </p:cNvSpPr>
          <p:nvPr/>
        </p:nvSpPr>
        <p:spPr bwMode="auto">
          <a:xfrm>
            <a:off x="4539920" y="4977823"/>
            <a:ext cx="990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SMTP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79" name="Line 17"/>
          <p:cNvSpPr>
            <a:spLocks noChangeShapeType="1"/>
          </p:cNvSpPr>
          <p:nvPr/>
        </p:nvSpPr>
        <p:spPr bwMode="auto">
          <a:xfrm>
            <a:off x="3701720" y="2691823"/>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0" name="AutoShape 18"/>
          <p:cNvSpPr>
            <a:spLocks noChangeArrowheads="1"/>
          </p:cNvSpPr>
          <p:nvPr/>
        </p:nvSpPr>
        <p:spPr bwMode="auto">
          <a:xfrm>
            <a:off x="4616120" y="4368223"/>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1" name="AutoShape 19"/>
          <p:cNvSpPr>
            <a:spLocks noChangeArrowheads="1"/>
          </p:cNvSpPr>
          <p:nvPr/>
        </p:nvSpPr>
        <p:spPr bwMode="auto">
          <a:xfrm>
            <a:off x="3168320" y="4368223"/>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2" name="Line 20"/>
          <p:cNvSpPr>
            <a:spLocks noChangeShapeType="1"/>
          </p:cNvSpPr>
          <p:nvPr/>
        </p:nvSpPr>
        <p:spPr bwMode="auto">
          <a:xfrm>
            <a:off x="3320720" y="4596823"/>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3" name="Line 21"/>
          <p:cNvSpPr>
            <a:spLocks noChangeShapeType="1"/>
          </p:cNvSpPr>
          <p:nvPr/>
        </p:nvSpPr>
        <p:spPr bwMode="auto">
          <a:xfrm>
            <a:off x="4768520" y="4596823"/>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4" name="Text Box 22"/>
          <p:cNvSpPr txBox="1">
            <a:spLocks noChangeArrowheads="1"/>
          </p:cNvSpPr>
          <p:nvPr/>
        </p:nvSpPr>
        <p:spPr bwMode="auto">
          <a:xfrm>
            <a:off x="729920" y="4139623"/>
            <a:ext cx="1243013"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Property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p:txBody>
      </p:sp>
      <p:sp>
        <p:nvSpPr>
          <p:cNvPr id="85" name="Line 23"/>
          <p:cNvSpPr>
            <a:spLocks noChangeShapeType="1"/>
          </p:cNvSpPr>
          <p:nvPr/>
        </p:nvSpPr>
        <p:spPr bwMode="auto">
          <a:xfrm>
            <a:off x="1263320" y="3834823"/>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6" name="Line 24"/>
          <p:cNvSpPr>
            <a:spLocks noChangeShapeType="1"/>
          </p:cNvSpPr>
          <p:nvPr/>
        </p:nvSpPr>
        <p:spPr bwMode="auto">
          <a:xfrm flipV="1">
            <a:off x="729920" y="4595751"/>
            <a:ext cx="1241384" cy="10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7" name="Line 25"/>
          <p:cNvSpPr>
            <a:spLocks noChangeShapeType="1"/>
          </p:cNvSpPr>
          <p:nvPr/>
        </p:nvSpPr>
        <p:spPr bwMode="auto">
          <a:xfrm>
            <a:off x="729920" y="4977823"/>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8" name="Text Box 26"/>
          <p:cNvSpPr txBox="1">
            <a:spLocks noChangeArrowheads="1"/>
          </p:cNvSpPr>
          <p:nvPr/>
        </p:nvSpPr>
        <p:spPr bwMode="auto">
          <a:xfrm>
            <a:off x="1263320" y="383482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9" name="Line 27"/>
          <p:cNvSpPr>
            <a:spLocks noChangeShapeType="1"/>
          </p:cNvSpPr>
          <p:nvPr/>
        </p:nvSpPr>
        <p:spPr bwMode="auto">
          <a:xfrm>
            <a:off x="3015920" y="3911023"/>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0" name="Line 28"/>
          <p:cNvSpPr>
            <a:spLocks noChangeShapeType="1"/>
          </p:cNvSpPr>
          <p:nvPr/>
        </p:nvSpPr>
        <p:spPr bwMode="auto">
          <a:xfrm>
            <a:off x="3015920" y="3987223"/>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1" name="Line 29"/>
          <p:cNvSpPr>
            <a:spLocks noChangeShapeType="1"/>
          </p:cNvSpPr>
          <p:nvPr/>
        </p:nvSpPr>
        <p:spPr bwMode="auto">
          <a:xfrm>
            <a:off x="2253920" y="5358823"/>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2" name="Line 30"/>
          <p:cNvSpPr>
            <a:spLocks noChangeShapeType="1"/>
          </p:cNvSpPr>
          <p:nvPr/>
        </p:nvSpPr>
        <p:spPr bwMode="auto">
          <a:xfrm>
            <a:off x="2253920" y="5435023"/>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3" name="Line 31"/>
          <p:cNvSpPr>
            <a:spLocks noChangeShapeType="1"/>
          </p:cNvSpPr>
          <p:nvPr/>
        </p:nvSpPr>
        <p:spPr bwMode="auto">
          <a:xfrm>
            <a:off x="4539920" y="535882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4" name="Line 32"/>
          <p:cNvSpPr>
            <a:spLocks noChangeShapeType="1"/>
          </p:cNvSpPr>
          <p:nvPr/>
        </p:nvSpPr>
        <p:spPr bwMode="auto">
          <a:xfrm>
            <a:off x="4539920" y="543502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947579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en-US"/>
              <a:t>Another model snapshot (2)</a:t>
            </a:r>
          </a:p>
        </p:txBody>
      </p:sp>
      <p:sp>
        <p:nvSpPr>
          <p:cNvPr id="38" name="Slide Number Placeholder 37"/>
          <p:cNvSpPr>
            <a:spLocks noGrp="1"/>
          </p:cNvSpPr>
          <p:nvPr>
            <p:ph type="sldNum" sz="quarter" idx="12"/>
          </p:nvPr>
        </p:nvSpPr>
        <p:spPr/>
        <p:txBody>
          <a:bodyPr/>
          <a:lstStyle/>
          <a:p>
            <a:fld id="{13EE986F-D0C7-4146-9A7E-1AFF359FE0FA}" type="slidenum">
              <a:rPr lang="en-US" altLang="en-US" smtClean="0"/>
              <a:pPr/>
              <a:t>25</a:t>
            </a:fld>
            <a:endParaRPr lang="en-US" altLang="en-US" dirty="0"/>
          </a:p>
        </p:txBody>
      </p:sp>
      <p:sp>
        <p:nvSpPr>
          <p:cNvPr id="237595" name="Text Box 27"/>
          <p:cNvSpPr txBox="1">
            <a:spLocks noChangeArrowheads="1"/>
          </p:cNvSpPr>
          <p:nvPr/>
        </p:nvSpPr>
        <p:spPr bwMode="auto">
          <a:xfrm>
            <a:off x="2918557" y="4693455"/>
            <a:ext cx="60198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 Customer has a property “e-mail address” and “postal address” which are used by the </a:t>
            </a:r>
            <a:r>
              <a:rPr lang="en-US" altLang="en-US" sz="2800" dirty="0" err="1"/>
              <a:t>MailingSystems</a:t>
            </a:r>
            <a:r>
              <a:rPr lang="en-US" altLang="en-US" sz="2800" dirty="0"/>
              <a:t> to obtain an address.</a:t>
            </a:r>
          </a:p>
        </p:txBody>
      </p:sp>
      <p:sp>
        <p:nvSpPr>
          <p:cNvPr id="72" name="Text Box 3"/>
          <p:cNvSpPr txBox="1">
            <a:spLocks noChangeArrowheads="1"/>
          </p:cNvSpPr>
          <p:nvPr/>
        </p:nvSpPr>
        <p:spPr bwMode="auto">
          <a:xfrm>
            <a:off x="1585913" y="3097213"/>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73" name="Text Box 4"/>
          <p:cNvSpPr txBox="1">
            <a:spLocks noChangeArrowheads="1"/>
          </p:cNvSpPr>
          <p:nvPr/>
        </p:nvSpPr>
        <p:spPr bwMode="auto">
          <a:xfrm>
            <a:off x="3581400" y="3249613"/>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74" name="Text Box 5"/>
          <p:cNvSpPr txBox="1">
            <a:spLocks noChangeArrowheads="1"/>
          </p:cNvSpPr>
          <p:nvPr/>
        </p:nvSpPr>
        <p:spPr bwMode="auto">
          <a:xfrm>
            <a:off x="4953000" y="3325813"/>
            <a:ext cx="1836738"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PostalSystem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75" name="Line 6"/>
          <p:cNvSpPr>
            <a:spLocks noChangeShapeType="1"/>
          </p:cNvSpPr>
          <p:nvPr/>
        </p:nvSpPr>
        <p:spPr bwMode="auto">
          <a:xfrm flipH="1">
            <a:off x="2209800" y="2411413"/>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6" name="Line 7"/>
          <p:cNvSpPr>
            <a:spLocks noChangeShapeType="1"/>
          </p:cNvSpPr>
          <p:nvPr/>
        </p:nvSpPr>
        <p:spPr bwMode="auto">
          <a:xfrm>
            <a:off x="3962400" y="2411413"/>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7" name="Text Box 8"/>
          <p:cNvSpPr txBox="1">
            <a:spLocks noChangeArrowheads="1"/>
          </p:cNvSpPr>
          <p:nvPr/>
        </p:nvSpPr>
        <p:spPr bwMode="auto">
          <a:xfrm>
            <a:off x="2438400" y="2640013"/>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78" name="Line 9"/>
          <p:cNvSpPr>
            <a:spLocks noChangeShapeType="1"/>
          </p:cNvSpPr>
          <p:nvPr/>
        </p:nvSpPr>
        <p:spPr bwMode="auto">
          <a:xfrm>
            <a:off x="4419600" y="210661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9" name="Text Box 10"/>
          <p:cNvSpPr txBox="1">
            <a:spLocks noChangeArrowheads="1"/>
          </p:cNvSpPr>
          <p:nvPr/>
        </p:nvSpPr>
        <p:spPr bwMode="auto">
          <a:xfrm>
            <a:off x="2057400" y="26400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0" name="Text Box 11"/>
          <p:cNvSpPr txBox="1">
            <a:spLocks noChangeArrowheads="1"/>
          </p:cNvSpPr>
          <p:nvPr/>
        </p:nvSpPr>
        <p:spPr bwMode="auto">
          <a:xfrm>
            <a:off x="3276600" y="30972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1" name="Text Box 12"/>
          <p:cNvSpPr txBox="1">
            <a:spLocks noChangeArrowheads="1"/>
          </p:cNvSpPr>
          <p:nvPr/>
        </p:nvSpPr>
        <p:spPr bwMode="auto">
          <a:xfrm>
            <a:off x="3886200" y="28686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2" name="Text Box 13"/>
          <p:cNvSpPr txBox="1">
            <a:spLocks noChangeArrowheads="1"/>
          </p:cNvSpPr>
          <p:nvPr/>
        </p:nvSpPr>
        <p:spPr bwMode="auto">
          <a:xfrm>
            <a:off x="3368675" y="1919288"/>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83" name="Text Box 14"/>
          <p:cNvSpPr txBox="1">
            <a:spLocks noChangeArrowheads="1"/>
          </p:cNvSpPr>
          <p:nvPr/>
        </p:nvSpPr>
        <p:spPr bwMode="auto">
          <a:xfrm>
            <a:off x="5410200" y="1878013"/>
            <a:ext cx="20558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MailingSystem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84" name="Text Box 15"/>
          <p:cNvSpPr txBox="1">
            <a:spLocks noChangeArrowheads="1"/>
          </p:cNvSpPr>
          <p:nvPr/>
        </p:nvSpPr>
        <p:spPr bwMode="auto">
          <a:xfrm>
            <a:off x="6934200" y="3325813"/>
            <a:ext cx="990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SMTP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85" name="Line 16"/>
          <p:cNvSpPr>
            <a:spLocks noChangeShapeType="1"/>
          </p:cNvSpPr>
          <p:nvPr/>
        </p:nvSpPr>
        <p:spPr bwMode="auto">
          <a:xfrm>
            <a:off x="4191000" y="2411413"/>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6" name="AutoShape 17"/>
          <p:cNvSpPr>
            <a:spLocks noChangeArrowheads="1"/>
          </p:cNvSpPr>
          <p:nvPr/>
        </p:nvSpPr>
        <p:spPr bwMode="auto">
          <a:xfrm>
            <a:off x="7010400" y="2716213"/>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7" name="AutoShape 18"/>
          <p:cNvSpPr>
            <a:spLocks noChangeArrowheads="1"/>
          </p:cNvSpPr>
          <p:nvPr/>
        </p:nvSpPr>
        <p:spPr bwMode="auto">
          <a:xfrm>
            <a:off x="5562600" y="2716213"/>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8" name="Line 19"/>
          <p:cNvSpPr>
            <a:spLocks noChangeShapeType="1"/>
          </p:cNvSpPr>
          <p:nvPr/>
        </p:nvSpPr>
        <p:spPr bwMode="auto">
          <a:xfrm>
            <a:off x="5715000" y="2944813"/>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9" name="Line 20"/>
          <p:cNvSpPr>
            <a:spLocks noChangeShapeType="1"/>
          </p:cNvSpPr>
          <p:nvPr/>
        </p:nvSpPr>
        <p:spPr bwMode="auto">
          <a:xfrm>
            <a:off x="7162800" y="2944813"/>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0" name="Text Box 21"/>
          <p:cNvSpPr txBox="1">
            <a:spLocks noChangeArrowheads="1"/>
          </p:cNvSpPr>
          <p:nvPr/>
        </p:nvSpPr>
        <p:spPr bwMode="auto">
          <a:xfrm>
            <a:off x="1219200" y="3859213"/>
            <a:ext cx="1243013"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Property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p:txBody>
      </p:sp>
      <p:sp>
        <p:nvSpPr>
          <p:cNvPr id="91" name="Line 22"/>
          <p:cNvSpPr>
            <a:spLocks noChangeShapeType="1"/>
          </p:cNvSpPr>
          <p:nvPr/>
        </p:nvSpPr>
        <p:spPr bwMode="auto">
          <a:xfrm>
            <a:off x="1752600" y="3554413"/>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2" name="Line 23"/>
          <p:cNvSpPr>
            <a:spLocks noChangeShapeType="1"/>
          </p:cNvSpPr>
          <p:nvPr/>
        </p:nvSpPr>
        <p:spPr bwMode="auto">
          <a:xfrm flipV="1">
            <a:off x="1219200" y="4310743"/>
            <a:ext cx="1250868" cy="56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3" name="Line 24"/>
          <p:cNvSpPr>
            <a:spLocks noChangeShapeType="1"/>
          </p:cNvSpPr>
          <p:nvPr/>
        </p:nvSpPr>
        <p:spPr bwMode="auto">
          <a:xfrm>
            <a:off x="1219200" y="4697413"/>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4" name="Text Box 25"/>
          <p:cNvSpPr txBox="1">
            <a:spLocks noChangeArrowheads="1"/>
          </p:cNvSpPr>
          <p:nvPr/>
        </p:nvSpPr>
        <p:spPr bwMode="auto">
          <a:xfrm>
            <a:off x="1752600" y="35544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95" name="Line 26"/>
          <p:cNvSpPr>
            <a:spLocks noChangeShapeType="1"/>
          </p:cNvSpPr>
          <p:nvPr/>
        </p:nvSpPr>
        <p:spPr bwMode="auto">
          <a:xfrm flipH="1">
            <a:off x="2971800" y="3402013"/>
            <a:ext cx="609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7" name="Text Box 29"/>
          <p:cNvSpPr txBox="1">
            <a:spLocks noChangeArrowheads="1"/>
          </p:cNvSpPr>
          <p:nvPr/>
        </p:nvSpPr>
        <p:spPr bwMode="auto">
          <a:xfrm>
            <a:off x="4114800" y="2487613"/>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98" name="Text Box 30"/>
          <p:cNvSpPr txBox="1">
            <a:spLocks noChangeArrowheads="1"/>
          </p:cNvSpPr>
          <p:nvPr/>
        </p:nvSpPr>
        <p:spPr bwMode="auto">
          <a:xfrm>
            <a:off x="4953000" y="18018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99" name="Line 31"/>
          <p:cNvSpPr>
            <a:spLocks noChangeShapeType="1"/>
          </p:cNvSpPr>
          <p:nvPr/>
        </p:nvSpPr>
        <p:spPr bwMode="auto">
          <a:xfrm>
            <a:off x="5410200" y="2259013"/>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0" name="Line 32"/>
          <p:cNvSpPr>
            <a:spLocks noChangeShapeType="1"/>
          </p:cNvSpPr>
          <p:nvPr/>
        </p:nvSpPr>
        <p:spPr bwMode="auto">
          <a:xfrm>
            <a:off x="5410200" y="2335213"/>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1" name="Line 33"/>
          <p:cNvSpPr>
            <a:spLocks noChangeShapeType="1"/>
          </p:cNvSpPr>
          <p:nvPr/>
        </p:nvSpPr>
        <p:spPr bwMode="auto">
          <a:xfrm>
            <a:off x="4953000" y="3706813"/>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2" name="Line 34"/>
          <p:cNvSpPr>
            <a:spLocks noChangeShapeType="1"/>
          </p:cNvSpPr>
          <p:nvPr/>
        </p:nvSpPr>
        <p:spPr bwMode="auto">
          <a:xfrm>
            <a:off x="4953000" y="3783013"/>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3" name="Line 35"/>
          <p:cNvSpPr>
            <a:spLocks noChangeShapeType="1"/>
          </p:cNvSpPr>
          <p:nvPr/>
        </p:nvSpPr>
        <p:spPr bwMode="auto">
          <a:xfrm>
            <a:off x="6934200" y="370681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4" name="Line 36"/>
          <p:cNvSpPr>
            <a:spLocks noChangeShapeType="1"/>
          </p:cNvSpPr>
          <p:nvPr/>
        </p:nvSpPr>
        <p:spPr bwMode="auto">
          <a:xfrm>
            <a:off x="6934200" y="378301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927532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en-US" dirty="0"/>
              <a:t>Adding </a:t>
            </a:r>
            <a:r>
              <a:rPr lang="en-US" altLang="en-US" dirty="0" smtClean="0"/>
              <a:t>customer </a:t>
            </a:r>
            <a:r>
              <a:rPr lang="en-US" altLang="en-US" dirty="0"/>
              <a:t>i</a:t>
            </a:r>
            <a:r>
              <a:rPr lang="en-US" altLang="en-US" dirty="0" smtClean="0"/>
              <a:t>nformation</a:t>
            </a:r>
            <a:endParaRPr lang="en-US" altLang="en-US" dirty="0"/>
          </a:p>
        </p:txBody>
      </p:sp>
      <p:sp>
        <p:nvSpPr>
          <p:cNvPr id="238595" name="Rectangle 3"/>
          <p:cNvSpPr>
            <a:spLocks noGrp="1" noChangeArrowheads="1"/>
          </p:cNvSpPr>
          <p:nvPr>
            <p:ph idx="1"/>
          </p:nvPr>
        </p:nvSpPr>
        <p:spPr/>
        <p:txBody>
          <a:bodyPr/>
          <a:lstStyle/>
          <a:p>
            <a:r>
              <a:rPr lang="en-US" altLang="en-US" dirty="0"/>
              <a:t>A user knows of a new customer that she wants to add to The Viking.  The user can create a new customer entry and record relevant information (Name, Salutation, Address, Recent Purchase, and anything needed by other parts of The Viking) for that customer.</a:t>
            </a:r>
          </a:p>
        </p:txBody>
      </p:sp>
      <p:sp>
        <p:nvSpPr>
          <p:cNvPr id="5" name="Slide Number Placeholder 4"/>
          <p:cNvSpPr>
            <a:spLocks noGrp="1"/>
          </p:cNvSpPr>
          <p:nvPr>
            <p:ph type="sldNum" sz="quarter" idx="12"/>
          </p:nvPr>
        </p:nvSpPr>
        <p:spPr/>
        <p:txBody>
          <a:bodyPr/>
          <a:lstStyle/>
          <a:p>
            <a:fld id="{365464D4-FC4F-4484-9BD7-77C7A217030A}" type="slidenum">
              <a:rPr lang="en-US" altLang="en-US" smtClean="0"/>
              <a:pPr/>
              <a:t>26</a:t>
            </a:fld>
            <a:endParaRPr lang="en-US" altLang="en-US" dirty="0"/>
          </a:p>
        </p:txBody>
      </p:sp>
    </p:spTree>
    <p:extLst>
      <p:ext uri="{BB962C8B-B14F-4D97-AF65-F5344CB8AC3E}">
        <p14:creationId xmlns:p14="http://schemas.microsoft.com/office/powerpoint/2010/main" val="3488571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en-US"/>
              <a:t>Yet another model view</a:t>
            </a:r>
          </a:p>
        </p:txBody>
      </p:sp>
      <p:sp>
        <p:nvSpPr>
          <p:cNvPr id="14" name="Slide Number Placeholder 13"/>
          <p:cNvSpPr>
            <a:spLocks noGrp="1"/>
          </p:cNvSpPr>
          <p:nvPr>
            <p:ph type="sldNum" sz="quarter" idx="12"/>
          </p:nvPr>
        </p:nvSpPr>
        <p:spPr/>
        <p:txBody>
          <a:bodyPr/>
          <a:lstStyle/>
          <a:p>
            <a:fld id="{E760BA70-9A29-4D1F-9810-F649B8BEBC45}" type="slidenum">
              <a:rPr lang="en-US" altLang="en-US" smtClean="0"/>
              <a:pPr/>
              <a:t>27</a:t>
            </a:fld>
            <a:endParaRPr lang="en-US" altLang="en-US" dirty="0"/>
          </a:p>
        </p:txBody>
      </p:sp>
      <p:sp>
        <p:nvSpPr>
          <p:cNvPr id="25" name="Text Box 3"/>
          <p:cNvSpPr txBox="1">
            <a:spLocks noChangeArrowheads="1"/>
          </p:cNvSpPr>
          <p:nvPr/>
        </p:nvSpPr>
        <p:spPr bwMode="auto">
          <a:xfrm>
            <a:off x="2604293" y="3406775"/>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26" name="Line 4"/>
          <p:cNvSpPr>
            <a:spLocks noChangeShapeType="1"/>
          </p:cNvSpPr>
          <p:nvPr/>
        </p:nvSpPr>
        <p:spPr bwMode="auto">
          <a:xfrm flipH="1">
            <a:off x="3228180" y="2720975"/>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27" name="Text Box 5"/>
          <p:cNvSpPr txBox="1">
            <a:spLocks noChangeArrowheads="1"/>
          </p:cNvSpPr>
          <p:nvPr/>
        </p:nvSpPr>
        <p:spPr bwMode="auto">
          <a:xfrm>
            <a:off x="3456780" y="2949575"/>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28" name="Text Box 6"/>
          <p:cNvSpPr txBox="1">
            <a:spLocks noChangeArrowheads="1"/>
          </p:cNvSpPr>
          <p:nvPr/>
        </p:nvSpPr>
        <p:spPr bwMode="auto">
          <a:xfrm>
            <a:off x="3075780" y="29495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29" name="Text Box 7"/>
          <p:cNvSpPr txBox="1">
            <a:spLocks noChangeArrowheads="1"/>
          </p:cNvSpPr>
          <p:nvPr/>
        </p:nvSpPr>
        <p:spPr bwMode="auto">
          <a:xfrm>
            <a:off x="4387055" y="2228850"/>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30" name="Text Box 8"/>
          <p:cNvSpPr txBox="1">
            <a:spLocks noChangeArrowheads="1"/>
          </p:cNvSpPr>
          <p:nvPr/>
        </p:nvSpPr>
        <p:spPr bwMode="auto">
          <a:xfrm>
            <a:off x="2237580" y="4168775"/>
            <a:ext cx="1243013"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Property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p:txBody>
      </p:sp>
      <p:sp>
        <p:nvSpPr>
          <p:cNvPr id="31" name="Line 9"/>
          <p:cNvSpPr>
            <a:spLocks noChangeShapeType="1"/>
          </p:cNvSpPr>
          <p:nvPr/>
        </p:nvSpPr>
        <p:spPr bwMode="auto">
          <a:xfrm>
            <a:off x="2770980" y="3863975"/>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32" name="Line 10"/>
          <p:cNvSpPr>
            <a:spLocks noChangeShapeType="1"/>
          </p:cNvSpPr>
          <p:nvPr/>
        </p:nvSpPr>
        <p:spPr bwMode="auto">
          <a:xfrm>
            <a:off x="2237580" y="4625975"/>
            <a:ext cx="1230015" cy="54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33" name="Line 11"/>
          <p:cNvSpPr>
            <a:spLocks noChangeShapeType="1"/>
          </p:cNvSpPr>
          <p:nvPr/>
        </p:nvSpPr>
        <p:spPr bwMode="auto">
          <a:xfrm>
            <a:off x="2237580" y="5006975"/>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34" name="Text Box 12"/>
          <p:cNvSpPr txBox="1">
            <a:spLocks noChangeArrowheads="1"/>
          </p:cNvSpPr>
          <p:nvPr/>
        </p:nvSpPr>
        <p:spPr bwMode="auto">
          <a:xfrm>
            <a:off x="2770980" y="38639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Tree>
    <p:extLst>
      <p:ext uri="{BB962C8B-B14F-4D97-AF65-F5344CB8AC3E}">
        <p14:creationId xmlns:p14="http://schemas.microsoft.com/office/powerpoint/2010/main" val="24490260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fontScale="90000"/>
          </a:bodyPr>
          <a:lstStyle/>
          <a:p>
            <a:r>
              <a:rPr lang="en-US" altLang="en-US"/>
              <a:t>Interface for creating customer</a:t>
            </a:r>
          </a:p>
        </p:txBody>
      </p:sp>
      <p:sp>
        <p:nvSpPr>
          <p:cNvPr id="8" name="Slide Number Placeholder 7"/>
          <p:cNvSpPr>
            <a:spLocks noGrp="1"/>
          </p:cNvSpPr>
          <p:nvPr>
            <p:ph type="sldNum" sz="quarter" idx="12"/>
          </p:nvPr>
        </p:nvSpPr>
        <p:spPr/>
        <p:txBody>
          <a:bodyPr/>
          <a:lstStyle/>
          <a:p>
            <a:fld id="{8641114B-BD52-4DB0-8155-47D661DE6CFC}" type="slidenum">
              <a:rPr lang="en-US" altLang="en-US" smtClean="0"/>
              <a:pPr/>
              <a:t>28</a:t>
            </a:fld>
            <a:endParaRPr lang="en-US" altLang="en-US" dirty="0"/>
          </a:p>
        </p:txBody>
      </p:sp>
      <p:sp>
        <p:nvSpPr>
          <p:cNvPr id="240643" name="Text Box 3"/>
          <p:cNvSpPr txBox="1">
            <a:spLocks noChangeArrowheads="1"/>
          </p:cNvSpPr>
          <p:nvPr/>
        </p:nvSpPr>
        <p:spPr bwMode="auto">
          <a:xfrm>
            <a:off x="3962400" y="2819400"/>
            <a:ext cx="329558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Anna </a:t>
            </a:r>
            <a:r>
              <a:rPr lang="en-US" altLang="en-US" sz="2000" dirty="0" err="1"/>
              <a:t>Kurn</a:t>
            </a:r>
            <a:endParaRPr lang="en-US" altLang="en-US" sz="2000" dirty="0"/>
          </a:p>
          <a:p>
            <a:pPr algn="l"/>
            <a:r>
              <a:rPr lang="en-US" altLang="en-US" sz="2000" dirty="0"/>
              <a:t>Ms.</a:t>
            </a:r>
          </a:p>
          <a:p>
            <a:pPr algn="l"/>
            <a:r>
              <a:rPr lang="en-US" altLang="en-US" sz="2000" dirty="0"/>
              <a:t>712 Maple Ave, Toronto NY</a:t>
            </a:r>
          </a:p>
          <a:p>
            <a:pPr algn="l"/>
            <a:r>
              <a:rPr lang="en-US" altLang="en-US" sz="2000" dirty="0"/>
              <a:t>E-mail: akurn@fipster.com</a:t>
            </a:r>
          </a:p>
          <a:p>
            <a:pPr algn="l"/>
            <a:r>
              <a:rPr lang="en-US" altLang="en-US" sz="2000" dirty="0" smtClean="0"/>
              <a:t>#</a:t>
            </a:r>
            <a:r>
              <a:rPr lang="en-US" altLang="en-US" sz="2000" dirty="0"/>
              <a:t>e45</a:t>
            </a:r>
          </a:p>
          <a:p>
            <a:pPr algn="l"/>
            <a:endParaRPr lang="en-US" altLang="en-US" sz="2000" dirty="0"/>
          </a:p>
        </p:txBody>
      </p:sp>
      <p:sp>
        <p:nvSpPr>
          <p:cNvPr id="240644" name="Text Box 4"/>
          <p:cNvSpPr txBox="1">
            <a:spLocks noChangeArrowheads="1"/>
          </p:cNvSpPr>
          <p:nvPr/>
        </p:nvSpPr>
        <p:spPr bwMode="auto">
          <a:xfrm>
            <a:off x="1447800" y="2819400"/>
            <a:ext cx="219322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Name:</a:t>
            </a:r>
          </a:p>
          <a:p>
            <a:pPr algn="l"/>
            <a:r>
              <a:rPr lang="en-US" altLang="en-US" sz="2000"/>
              <a:t>Salutation:</a:t>
            </a:r>
          </a:p>
          <a:p>
            <a:pPr algn="l"/>
            <a:r>
              <a:rPr lang="en-US" altLang="en-US" sz="2000"/>
              <a:t>Address:</a:t>
            </a:r>
          </a:p>
          <a:p>
            <a:pPr algn="l"/>
            <a:r>
              <a:rPr lang="en-US" altLang="en-US" sz="2000"/>
              <a:t>E-mail:</a:t>
            </a:r>
          </a:p>
          <a:p>
            <a:pPr algn="l"/>
            <a:r>
              <a:rPr lang="en-US" altLang="en-US" sz="2000"/>
              <a:t>Recent purchase:</a:t>
            </a:r>
          </a:p>
          <a:p>
            <a:pPr algn="l"/>
            <a:endParaRPr lang="en-US" altLang="en-US" sz="2000"/>
          </a:p>
        </p:txBody>
      </p:sp>
      <p:sp>
        <p:nvSpPr>
          <p:cNvPr id="240645" name="Rectangle 5"/>
          <p:cNvSpPr>
            <a:spLocks noChangeArrowheads="1"/>
          </p:cNvSpPr>
          <p:nvPr/>
        </p:nvSpPr>
        <p:spPr bwMode="auto">
          <a:xfrm>
            <a:off x="1371600" y="2362200"/>
            <a:ext cx="6400800" cy="259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40646" name="Text Box 6"/>
          <p:cNvSpPr txBox="1">
            <a:spLocks noChangeArrowheads="1"/>
          </p:cNvSpPr>
          <p:nvPr/>
        </p:nvSpPr>
        <p:spPr bwMode="auto">
          <a:xfrm>
            <a:off x="2971800" y="2438400"/>
            <a:ext cx="27206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Create New Customer</a:t>
            </a:r>
          </a:p>
        </p:txBody>
      </p:sp>
    </p:spTree>
    <p:extLst>
      <p:ext uri="{BB962C8B-B14F-4D97-AF65-F5344CB8AC3E}">
        <p14:creationId xmlns:p14="http://schemas.microsoft.com/office/powerpoint/2010/main" val="1993846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dirty="0"/>
              <a:t>Template </a:t>
            </a:r>
            <a:r>
              <a:rPr lang="en-US" altLang="en-US" dirty="0" smtClean="0"/>
              <a:t>creation</a:t>
            </a:r>
            <a:endParaRPr lang="en-US" altLang="en-US" dirty="0"/>
          </a:p>
        </p:txBody>
      </p:sp>
      <p:sp>
        <p:nvSpPr>
          <p:cNvPr id="241667" name="Rectangle 3"/>
          <p:cNvSpPr>
            <a:spLocks noGrp="1" noChangeArrowheads="1"/>
          </p:cNvSpPr>
          <p:nvPr>
            <p:ph idx="1"/>
          </p:nvPr>
        </p:nvSpPr>
        <p:spPr/>
        <p:txBody>
          <a:bodyPr/>
          <a:lstStyle/>
          <a:p>
            <a:r>
              <a:rPr lang="en-US" altLang="en-US" dirty="0"/>
              <a:t>A user creates a new template either from scratch or by copying an existing template.  A template needs to support both constant and “pluggable” information, and a user should be able to create a template and preview its appearance.</a:t>
            </a:r>
          </a:p>
        </p:txBody>
      </p:sp>
      <p:sp>
        <p:nvSpPr>
          <p:cNvPr id="5" name="Slide Number Placeholder 4"/>
          <p:cNvSpPr>
            <a:spLocks noGrp="1"/>
          </p:cNvSpPr>
          <p:nvPr>
            <p:ph type="sldNum" sz="quarter" idx="12"/>
          </p:nvPr>
        </p:nvSpPr>
        <p:spPr/>
        <p:txBody>
          <a:bodyPr/>
          <a:lstStyle/>
          <a:p>
            <a:fld id="{F54E7C5A-CA39-43F0-8CDC-9D6ECF9A7286}" type="slidenum">
              <a:rPr lang="en-US" altLang="en-US" smtClean="0"/>
              <a:pPr/>
              <a:t>29</a:t>
            </a:fld>
            <a:endParaRPr lang="en-US" altLang="en-US" dirty="0"/>
          </a:p>
        </p:txBody>
      </p:sp>
    </p:spTree>
    <p:extLst>
      <p:ext uri="{BB962C8B-B14F-4D97-AF65-F5344CB8AC3E}">
        <p14:creationId xmlns:p14="http://schemas.microsoft.com/office/powerpoint/2010/main" val="3951654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Recap</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05000"/>
            <a:ext cx="6115904" cy="990738"/>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737" y="3139937"/>
            <a:ext cx="6058746" cy="990738"/>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0579" y="4654623"/>
            <a:ext cx="6115904" cy="933580"/>
          </a:xfrm>
          <a:prstGeom prst="rect">
            <a:avLst/>
          </a:prstGeom>
        </p:spPr>
      </p:pic>
    </p:spTree>
    <p:extLst>
      <p:ext uri="{BB962C8B-B14F-4D97-AF65-F5344CB8AC3E}">
        <p14:creationId xmlns:p14="http://schemas.microsoft.com/office/powerpoint/2010/main" val="1791014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a:t>UML for template (1)</a:t>
            </a:r>
          </a:p>
        </p:txBody>
      </p:sp>
      <p:sp>
        <p:nvSpPr>
          <p:cNvPr id="24" name="Slide Number Placeholder 23"/>
          <p:cNvSpPr>
            <a:spLocks noGrp="1"/>
          </p:cNvSpPr>
          <p:nvPr>
            <p:ph type="sldNum" sz="quarter" idx="12"/>
          </p:nvPr>
        </p:nvSpPr>
        <p:spPr/>
        <p:txBody>
          <a:bodyPr/>
          <a:lstStyle/>
          <a:p>
            <a:fld id="{E7027807-7164-4496-9850-3E4FFD41815B}" type="slidenum">
              <a:rPr lang="en-US" altLang="en-US" smtClean="0"/>
              <a:pPr/>
              <a:t>30</a:t>
            </a:fld>
            <a:endParaRPr lang="en-US" altLang="en-US" dirty="0"/>
          </a:p>
        </p:txBody>
      </p:sp>
      <p:sp>
        <p:nvSpPr>
          <p:cNvPr id="66" name="Text Box 3"/>
          <p:cNvSpPr txBox="1">
            <a:spLocks noChangeArrowheads="1"/>
          </p:cNvSpPr>
          <p:nvPr/>
        </p:nvSpPr>
        <p:spPr bwMode="auto">
          <a:xfrm>
            <a:off x="2590800" y="3149671"/>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67" name="Text Box 4"/>
          <p:cNvSpPr txBox="1">
            <a:spLocks noChangeArrowheads="1"/>
          </p:cNvSpPr>
          <p:nvPr/>
        </p:nvSpPr>
        <p:spPr bwMode="auto">
          <a:xfrm>
            <a:off x="2276475" y="1971746"/>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68" name="Line 5"/>
          <p:cNvSpPr>
            <a:spLocks noChangeShapeType="1"/>
          </p:cNvSpPr>
          <p:nvPr/>
        </p:nvSpPr>
        <p:spPr bwMode="auto">
          <a:xfrm>
            <a:off x="2565400" y="3530671"/>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9" name="Line 6"/>
          <p:cNvSpPr>
            <a:spLocks noChangeShapeType="1"/>
          </p:cNvSpPr>
          <p:nvPr/>
        </p:nvSpPr>
        <p:spPr bwMode="auto">
          <a:xfrm>
            <a:off x="2565400" y="3606871"/>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0" name="Text Box 7"/>
          <p:cNvSpPr txBox="1">
            <a:spLocks noChangeArrowheads="1"/>
          </p:cNvSpPr>
          <p:nvPr/>
        </p:nvSpPr>
        <p:spPr bwMode="auto">
          <a:xfrm>
            <a:off x="6375400" y="4521271"/>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Constant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71" name="Text Box 8"/>
          <p:cNvSpPr txBox="1">
            <a:spLocks noChangeArrowheads="1"/>
          </p:cNvSpPr>
          <p:nvPr/>
        </p:nvSpPr>
        <p:spPr bwMode="auto">
          <a:xfrm>
            <a:off x="4699000" y="3225871"/>
            <a:ext cx="27670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TemplateComponent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72" name="Text Box 9"/>
          <p:cNvSpPr txBox="1">
            <a:spLocks noChangeArrowheads="1"/>
          </p:cNvSpPr>
          <p:nvPr/>
        </p:nvSpPr>
        <p:spPr bwMode="auto">
          <a:xfrm>
            <a:off x="4470400" y="4521271"/>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Field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73" name="AutoShape 10"/>
          <p:cNvSpPr>
            <a:spLocks noChangeArrowheads="1"/>
          </p:cNvSpPr>
          <p:nvPr/>
        </p:nvSpPr>
        <p:spPr bwMode="auto">
          <a:xfrm>
            <a:off x="6604000" y="4064071"/>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4" name="AutoShape 11"/>
          <p:cNvSpPr>
            <a:spLocks noChangeArrowheads="1"/>
          </p:cNvSpPr>
          <p:nvPr/>
        </p:nvSpPr>
        <p:spPr bwMode="auto">
          <a:xfrm>
            <a:off x="5156200" y="4064071"/>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5" name="Line 12"/>
          <p:cNvSpPr>
            <a:spLocks noChangeShapeType="1"/>
          </p:cNvSpPr>
          <p:nvPr/>
        </p:nvSpPr>
        <p:spPr bwMode="auto">
          <a:xfrm>
            <a:off x="5308600" y="4292671"/>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6" name="Line 13"/>
          <p:cNvSpPr>
            <a:spLocks noChangeShapeType="1"/>
          </p:cNvSpPr>
          <p:nvPr/>
        </p:nvSpPr>
        <p:spPr bwMode="auto">
          <a:xfrm flipH="1">
            <a:off x="6756400" y="4292671"/>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7" name="Line 14"/>
          <p:cNvSpPr>
            <a:spLocks noChangeShapeType="1"/>
          </p:cNvSpPr>
          <p:nvPr/>
        </p:nvSpPr>
        <p:spPr bwMode="auto">
          <a:xfrm flipH="1">
            <a:off x="4013200" y="3454471"/>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8" name="Line 15"/>
          <p:cNvSpPr>
            <a:spLocks noChangeShapeType="1"/>
          </p:cNvSpPr>
          <p:nvPr/>
        </p:nvSpPr>
        <p:spPr bwMode="auto">
          <a:xfrm>
            <a:off x="4470400" y="4978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9" name="Line 16"/>
          <p:cNvSpPr>
            <a:spLocks noChangeShapeType="1"/>
          </p:cNvSpPr>
          <p:nvPr/>
        </p:nvSpPr>
        <p:spPr bwMode="auto">
          <a:xfrm>
            <a:off x="4470400" y="5359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0" name="Line 17"/>
          <p:cNvSpPr>
            <a:spLocks noChangeShapeType="1"/>
          </p:cNvSpPr>
          <p:nvPr/>
        </p:nvSpPr>
        <p:spPr bwMode="auto">
          <a:xfrm>
            <a:off x="6375400" y="4978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1" name="Line 18"/>
          <p:cNvSpPr>
            <a:spLocks noChangeShapeType="1"/>
          </p:cNvSpPr>
          <p:nvPr/>
        </p:nvSpPr>
        <p:spPr bwMode="auto">
          <a:xfrm>
            <a:off x="6375400" y="5359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2" name="Text Box 19"/>
          <p:cNvSpPr txBox="1">
            <a:spLocks noChangeArrowheads="1"/>
          </p:cNvSpPr>
          <p:nvPr/>
        </p:nvSpPr>
        <p:spPr bwMode="auto">
          <a:xfrm>
            <a:off x="4394200" y="307347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3" name="Line 20"/>
          <p:cNvSpPr>
            <a:spLocks noChangeShapeType="1"/>
          </p:cNvSpPr>
          <p:nvPr/>
        </p:nvSpPr>
        <p:spPr bwMode="auto">
          <a:xfrm>
            <a:off x="2946400" y="2463871"/>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4" name="Line 21"/>
          <p:cNvSpPr>
            <a:spLocks noChangeShapeType="1"/>
          </p:cNvSpPr>
          <p:nvPr/>
        </p:nvSpPr>
        <p:spPr bwMode="auto">
          <a:xfrm>
            <a:off x="4699000" y="3683071"/>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5" name="Line 22"/>
          <p:cNvSpPr>
            <a:spLocks noChangeShapeType="1"/>
          </p:cNvSpPr>
          <p:nvPr/>
        </p:nvSpPr>
        <p:spPr bwMode="auto">
          <a:xfrm>
            <a:off x="4699000" y="3759271"/>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207988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a:t>UML for template (2)</a:t>
            </a:r>
          </a:p>
        </p:txBody>
      </p:sp>
      <p:sp>
        <p:nvSpPr>
          <p:cNvPr id="27" name="Slide Number Placeholder 26"/>
          <p:cNvSpPr>
            <a:spLocks noGrp="1"/>
          </p:cNvSpPr>
          <p:nvPr>
            <p:ph type="sldNum" sz="quarter" idx="12"/>
          </p:nvPr>
        </p:nvSpPr>
        <p:spPr/>
        <p:txBody>
          <a:bodyPr/>
          <a:lstStyle/>
          <a:p>
            <a:fld id="{7476BDAE-9309-420B-87A3-A3CD22AEF266}" type="slidenum">
              <a:rPr lang="en-US" altLang="en-US" smtClean="0"/>
              <a:pPr/>
              <a:t>31</a:t>
            </a:fld>
            <a:endParaRPr lang="en-US" altLang="en-US" dirty="0"/>
          </a:p>
        </p:txBody>
      </p:sp>
      <p:sp>
        <p:nvSpPr>
          <p:cNvPr id="52" name="Text Box 23"/>
          <p:cNvSpPr txBox="1">
            <a:spLocks noChangeArrowheads="1"/>
          </p:cNvSpPr>
          <p:nvPr/>
        </p:nvSpPr>
        <p:spPr bwMode="auto">
          <a:xfrm>
            <a:off x="457200" y="3124200"/>
            <a:ext cx="1371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TemplateParser</a:t>
            </a:r>
          </a:p>
        </p:txBody>
      </p:sp>
      <p:sp>
        <p:nvSpPr>
          <p:cNvPr id="53" name="Line 24"/>
          <p:cNvSpPr>
            <a:spLocks noChangeShapeType="1"/>
          </p:cNvSpPr>
          <p:nvPr/>
        </p:nvSpPr>
        <p:spPr bwMode="auto">
          <a:xfrm>
            <a:off x="1828800" y="3352800"/>
            <a:ext cx="762000" cy="0"/>
          </a:xfrm>
          <a:prstGeom prst="line">
            <a:avLst/>
          </a:prstGeom>
          <a:noFill/>
          <a:ln w="12700">
            <a:solidFill>
              <a:srgbClr val="000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4" name="Line 25"/>
          <p:cNvSpPr>
            <a:spLocks noChangeShapeType="1"/>
          </p:cNvSpPr>
          <p:nvPr/>
        </p:nvSpPr>
        <p:spPr bwMode="auto">
          <a:xfrm flipH="1">
            <a:off x="1219200" y="2438400"/>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5" name="Text Box 3"/>
          <p:cNvSpPr txBox="1">
            <a:spLocks noChangeArrowheads="1"/>
          </p:cNvSpPr>
          <p:nvPr/>
        </p:nvSpPr>
        <p:spPr bwMode="auto">
          <a:xfrm>
            <a:off x="2590800" y="3149671"/>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56" name="Text Box 4"/>
          <p:cNvSpPr txBox="1">
            <a:spLocks noChangeArrowheads="1"/>
          </p:cNvSpPr>
          <p:nvPr/>
        </p:nvSpPr>
        <p:spPr bwMode="auto">
          <a:xfrm>
            <a:off x="2276475" y="1971746"/>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57" name="Line 5"/>
          <p:cNvSpPr>
            <a:spLocks noChangeShapeType="1"/>
          </p:cNvSpPr>
          <p:nvPr/>
        </p:nvSpPr>
        <p:spPr bwMode="auto">
          <a:xfrm>
            <a:off x="2565400" y="3530671"/>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58" name="Line 6"/>
          <p:cNvSpPr>
            <a:spLocks noChangeShapeType="1"/>
          </p:cNvSpPr>
          <p:nvPr/>
        </p:nvSpPr>
        <p:spPr bwMode="auto">
          <a:xfrm>
            <a:off x="2565400" y="3606871"/>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59" name="Text Box 7"/>
          <p:cNvSpPr txBox="1">
            <a:spLocks noChangeArrowheads="1"/>
          </p:cNvSpPr>
          <p:nvPr/>
        </p:nvSpPr>
        <p:spPr bwMode="auto">
          <a:xfrm>
            <a:off x="6375400" y="4521271"/>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Constant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60" name="Text Box 8"/>
          <p:cNvSpPr txBox="1">
            <a:spLocks noChangeArrowheads="1"/>
          </p:cNvSpPr>
          <p:nvPr/>
        </p:nvSpPr>
        <p:spPr bwMode="auto">
          <a:xfrm>
            <a:off x="4699000" y="3225871"/>
            <a:ext cx="27670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TemplateComponent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61" name="Text Box 9"/>
          <p:cNvSpPr txBox="1">
            <a:spLocks noChangeArrowheads="1"/>
          </p:cNvSpPr>
          <p:nvPr/>
        </p:nvSpPr>
        <p:spPr bwMode="auto">
          <a:xfrm>
            <a:off x="4470400" y="4521271"/>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Field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62" name="AutoShape 10"/>
          <p:cNvSpPr>
            <a:spLocks noChangeArrowheads="1"/>
          </p:cNvSpPr>
          <p:nvPr/>
        </p:nvSpPr>
        <p:spPr bwMode="auto">
          <a:xfrm>
            <a:off x="6604000" y="4064071"/>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3" name="AutoShape 11"/>
          <p:cNvSpPr>
            <a:spLocks noChangeArrowheads="1"/>
          </p:cNvSpPr>
          <p:nvPr/>
        </p:nvSpPr>
        <p:spPr bwMode="auto">
          <a:xfrm>
            <a:off x="5156200" y="4064071"/>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4" name="Line 12"/>
          <p:cNvSpPr>
            <a:spLocks noChangeShapeType="1"/>
          </p:cNvSpPr>
          <p:nvPr/>
        </p:nvSpPr>
        <p:spPr bwMode="auto">
          <a:xfrm>
            <a:off x="5308600" y="4292671"/>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5" name="Line 13"/>
          <p:cNvSpPr>
            <a:spLocks noChangeShapeType="1"/>
          </p:cNvSpPr>
          <p:nvPr/>
        </p:nvSpPr>
        <p:spPr bwMode="auto">
          <a:xfrm flipH="1">
            <a:off x="6756400" y="4292671"/>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6" name="Line 14"/>
          <p:cNvSpPr>
            <a:spLocks noChangeShapeType="1"/>
          </p:cNvSpPr>
          <p:nvPr/>
        </p:nvSpPr>
        <p:spPr bwMode="auto">
          <a:xfrm flipH="1">
            <a:off x="4013200" y="3454471"/>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7" name="Line 15"/>
          <p:cNvSpPr>
            <a:spLocks noChangeShapeType="1"/>
          </p:cNvSpPr>
          <p:nvPr/>
        </p:nvSpPr>
        <p:spPr bwMode="auto">
          <a:xfrm>
            <a:off x="4470400" y="4978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8" name="Line 16"/>
          <p:cNvSpPr>
            <a:spLocks noChangeShapeType="1"/>
          </p:cNvSpPr>
          <p:nvPr/>
        </p:nvSpPr>
        <p:spPr bwMode="auto">
          <a:xfrm>
            <a:off x="4470400" y="5359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9" name="Line 17"/>
          <p:cNvSpPr>
            <a:spLocks noChangeShapeType="1"/>
          </p:cNvSpPr>
          <p:nvPr/>
        </p:nvSpPr>
        <p:spPr bwMode="auto">
          <a:xfrm>
            <a:off x="6375400" y="4978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0" name="Line 18"/>
          <p:cNvSpPr>
            <a:spLocks noChangeShapeType="1"/>
          </p:cNvSpPr>
          <p:nvPr/>
        </p:nvSpPr>
        <p:spPr bwMode="auto">
          <a:xfrm>
            <a:off x="6375400" y="5359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1" name="Text Box 19"/>
          <p:cNvSpPr txBox="1">
            <a:spLocks noChangeArrowheads="1"/>
          </p:cNvSpPr>
          <p:nvPr/>
        </p:nvSpPr>
        <p:spPr bwMode="auto">
          <a:xfrm>
            <a:off x="4394200" y="307347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72" name="Line 20"/>
          <p:cNvSpPr>
            <a:spLocks noChangeShapeType="1"/>
          </p:cNvSpPr>
          <p:nvPr/>
        </p:nvSpPr>
        <p:spPr bwMode="auto">
          <a:xfrm>
            <a:off x="2946400" y="2463871"/>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3" name="Line 21"/>
          <p:cNvSpPr>
            <a:spLocks noChangeShapeType="1"/>
          </p:cNvSpPr>
          <p:nvPr/>
        </p:nvSpPr>
        <p:spPr bwMode="auto">
          <a:xfrm>
            <a:off x="4699000" y="3683071"/>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4" name="Line 22"/>
          <p:cNvSpPr>
            <a:spLocks noChangeShapeType="1"/>
          </p:cNvSpPr>
          <p:nvPr/>
        </p:nvSpPr>
        <p:spPr bwMode="auto">
          <a:xfrm>
            <a:off x="4699000" y="3759271"/>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0591508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en-US"/>
              <a:t>User interfaces</a:t>
            </a:r>
          </a:p>
        </p:txBody>
      </p:sp>
      <p:sp>
        <p:nvSpPr>
          <p:cNvPr id="244739" name="Rectangle 3"/>
          <p:cNvSpPr>
            <a:spLocks noGrp="1" noChangeArrowheads="1"/>
          </p:cNvSpPr>
          <p:nvPr>
            <p:ph idx="1"/>
          </p:nvPr>
        </p:nvSpPr>
        <p:spPr/>
        <p:txBody>
          <a:bodyPr/>
          <a:lstStyle/>
          <a:p>
            <a:r>
              <a:rPr lang="en-US" altLang="en-US"/>
              <a:t>Generate letters (select a set of customers and a template) and preview them</a:t>
            </a:r>
          </a:p>
          <a:p>
            <a:r>
              <a:rPr lang="en-US" altLang="en-US"/>
              <a:t>Select letters to send and the mailing system to use</a:t>
            </a:r>
          </a:p>
          <a:p>
            <a:r>
              <a:rPr lang="en-US" altLang="en-US"/>
              <a:t>Create new customer and enter info</a:t>
            </a:r>
          </a:p>
          <a:p>
            <a:r>
              <a:rPr lang="en-US" altLang="en-US"/>
              <a:t>Create new template and preview it</a:t>
            </a:r>
          </a:p>
        </p:txBody>
      </p:sp>
      <p:sp>
        <p:nvSpPr>
          <p:cNvPr id="5" name="Slide Number Placeholder 4"/>
          <p:cNvSpPr>
            <a:spLocks noGrp="1"/>
          </p:cNvSpPr>
          <p:nvPr>
            <p:ph type="sldNum" sz="quarter" idx="12"/>
          </p:nvPr>
        </p:nvSpPr>
        <p:spPr/>
        <p:txBody>
          <a:bodyPr/>
          <a:lstStyle/>
          <a:p>
            <a:fld id="{79299B71-5BC4-498E-A63D-CEFF14FC662F}" type="slidenum">
              <a:rPr lang="en-US" altLang="en-US" smtClean="0"/>
              <a:pPr/>
              <a:t>32</a:t>
            </a:fld>
            <a:endParaRPr lang="en-US" altLang="en-US" dirty="0"/>
          </a:p>
        </p:txBody>
      </p:sp>
    </p:spTree>
    <p:extLst>
      <p:ext uri="{BB962C8B-B14F-4D97-AF65-F5344CB8AC3E}">
        <p14:creationId xmlns:p14="http://schemas.microsoft.com/office/powerpoint/2010/main" val="11289382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en-US" dirty="0"/>
              <a:t>Delivery </a:t>
            </a:r>
            <a:r>
              <a:rPr lang="en-US" altLang="en-US" dirty="0" smtClean="0"/>
              <a:t>monitoring</a:t>
            </a:r>
            <a:endParaRPr lang="en-US" altLang="en-US" dirty="0"/>
          </a:p>
        </p:txBody>
      </p:sp>
      <p:sp>
        <p:nvSpPr>
          <p:cNvPr id="245763" name="Rectangle 3"/>
          <p:cNvSpPr>
            <a:spLocks noGrp="1" noChangeArrowheads="1"/>
          </p:cNvSpPr>
          <p:nvPr>
            <p:ph idx="1"/>
          </p:nvPr>
        </p:nvSpPr>
        <p:spPr/>
        <p:txBody>
          <a:bodyPr/>
          <a:lstStyle/>
          <a:p>
            <a:r>
              <a:rPr lang="en-US" altLang="en-US" dirty="0"/>
              <a:t>A user reviews the letters to see which have been sent and whether any of them have “failed delivery”.  If so, the user can choose to resend them either by the same Mailing System or by a different one.  Also, to support this story, the Mailing System must be able to tell The Viking which sent letters “failed delivery”.</a:t>
            </a:r>
          </a:p>
        </p:txBody>
      </p:sp>
      <p:sp>
        <p:nvSpPr>
          <p:cNvPr id="5" name="Slide Number Placeholder 4"/>
          <p:cNvSpPr>
            <a:spLocks noGrp="1"/>
          </p:cNvSpPr>
          <p:nvPr>
            <p:ph type="sldNum" sz="quarter" idx="12"/>
          </p:nvPr>
        </p:nvSpPr>
        <p:spPr/>
        <p:txBody>
          <a:bodyPr/>
          <a:lstStyle/>
          <a:p>
            <a:fld id="{C4B9A08E-98D5-46FE-87F1-714B4CDD2B47}" type="slidenum">
              <a:rPr lang="en-US" altLang="en-US" smtClean="0"/>
              <a:pPr/>
              <a:t>33</a:t>
            </a:fld>
            <a:endParaRPr lang="en-US" altLang="en-US" dirty="0"/>
          </a:p>
        </p:txBody>
      </p:sp>
    </p:spTree>
    <p:extLst>
      <p:ext uri="{BB962C8B-B14F-4D97-AF65-F5344CB8AC3E}">
        <p14:creationId xmlns:p14="http://schemas.microsoft.com/office/powerpoint/2010/main" val="3914021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en-US"/>
              <a:t>UML for mailing (1)</a:t>
            </a:r>
          </a:p>
        </p:txBody>
      </p:sp>
      <p:sp>
        <p:nvSpPr>
          <p:cNvPr id="23" name="Slide Number Placeholder 22"/>
          <p:cNvSpPr>
            <a:spLocks noGrp="1"/>
          </p:cNvSpPr>
          <p:nvPr>
            <p:ph type="sldNum" sz="quarter" idx="12"/>
          </p:nvPr>
        </p:nvSpPr>
        <p:spPr/>
        <p:txBody>
          <a:bodyPr/>
          <a:lstStyle/>
          <a:p>
            <a:fld id="{26E3F542-D1BF-4D0B-B833-778751C1C41A}" type="slidenum">
              <a:rPr lang="en-US" altLang="en-US" smtClean="0"/>
              <a:pPr/>
              <a:t>34</a:t>
            </a:fld>
            <a:endParaRPr lang="en-US" altLang="en-US" dirty="0"/>
          </a:p>
        </p:txBody>
      </p:sp>
      <p:sp>
        <p:nvSpPr>
          <p:cNvPr id="44" name="Text Box 3"/>
          <p:cNvSpPr txBox="1">
            <a:spLocks noChangeArrowheads="1"/>
          </p:cNvSpPr>
          <p:nvPr/>
        </p:nvSpPr>
        <p:spPr bwMode="auto">
          <a:xfrm>
            <a:off x="2590800" y="3886200"/>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Letter</a:t>
            </a:r>
          </a:p>
        </p:txBody>
      </p:sp>
      <p:sp>
        <p:nvSpPr>
          <p:cNvPr id="45" name="Text Box 4"/>
          <p:cNvSpPr txBox="1">
            <a:spLocks noChangeArrowheads="1"/>
          </p:cNvSpPr>
          <p:nvPr/>
        </p:nvSpPr>
        <p:spPr bwMode="auto">
          <a:xfrm>
            <a:off x="3962400" y="3962400"/>
            <a:ext cx="1836738"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PostalSystem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46" name="Line 5"/>
          <p:cNvSpPr>
            <a:spLocks noChangeShapeType="1"/>
          </p:cNvSpPr>
          <p:nvPr/>
        </p:nvSpPr>
        <p:spPr bwMode="auto">
          <a:xfrm>
            <a:off x="2971800" y="30480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47" name="Line 6"/>
          <p:cNvSpPr>
            <a:spLocks noChangeShapeType="1"/>
          </p:cNvSpPr>
          <p:nvPr/>
        </p:nvSpPr>
        <p:spPr bwMode="auto">
          <a:xfrm>
            <a:off x="3429000" y="27432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48" name="Text Box 7"/>
          <p:cNvSpPr txBox="1">
            <a:spLocks noChangeArrowheads="1"/>
          </p:cNvSpPr>
          <p:nvPr/>
        </p:nvSpPr>
        <p:spPr bwMode="auto">
          <a:xfrm>
            <a:off x="3962400" y="2438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charset="0"/>
              </a:rPr>
              <a:t>*</a:t>
            </a:r>
          </a:p>
        </p:txBody>
      </p:sp>
      <p:sp>
        <p:nvSpPr>
          <p:cNvPr id="49" name="Text Box 8"/>
          <p:cNvSpPr txBox="1">
            <a:spLocks noChangeArrowheads="1"/>
          </p:cNvSpPr>
          <p:nvPr/>
        </p:nvSpPr>
        <p:spPr bwMode="auto">
          <a:xfrm>
            <a:off x="2895600" y="3505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charset="0"/>
              </a:rPr>
              <a:t>*</a:t>
            </a:r>
          </a:p>
        </p:txBody>
      </p:sp>
      <p:sp>
        <p:nvSpPr>
          <p:cNvPr id="50" name="Text Box 9"/>
          <p:cNvSpPr txBox="1">
            <a:spLocks noChangeArrowheads="1"/>
          </p:cNvSpPr>
          <p:nvPr/>
        </p:nvSpPr>
        <p:spPr bwMode="auto">
          <a:xfrm>
            <a:off x="2378075" y="2555875"/>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Viking</a:t>
            </a:r>
          </a:p>
        </p:txBody>
      </p:sp>
      <p:sp>
        <p:nvSpPr>
          <p:cNvPr id="51" name="Text Box 10"/>
          <p:cNvSpPr txBox="1">
            <a:spLocks noChangeArrowheads="1"/>
          </p:cNvSpPr>
          <p:nvPr/>
        </p:nvSpPr>
        <p:spPr bwMode="auto">
          <a:xfrm>
            <a:off x="4419600" y="2514600"/>
            <a:ext cx="20558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MailingSystem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52" name="Text Box 11"/>
          <p:cNvSpPr txBox="1">
            <a:spLocks noChangeArrowheads="1"/>
          </p:cNvSpPr>
          <p:nvPr/>
        </p:nvSpPr>
        <p:spPr bwMode="auto">
          <a:xfrm>
            <a:off x="5943600" y="3962400"/>
            <a:ext cx="990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SMTP</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53" name="AutoShape 12"/>
          <p:cNvSpPr>
            <a:spLocks noChangeArrowheads="1"/>
          </p:cNvSpPr>
          <p:nvPr/>
        </p:nvSpPr>
        <p:spPr bwMode="auto">
          <a:xfrm>
            <a:off x="6019800" y="3352800"/>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4" name="AutoShape 13"/>
          <p:cNvSpPr>
            <a:spLocks noChangeArrowheads="1"/>
          </p:cNvSpPr>
          <p:nvPr/>
        </p:nvSpPr>
        <p:spPr bwMode="auto">
          <a:xfrm>
            <a:off x="4572000" y="3352800"/>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5" name="Line 14"/>
          <p:cNvSpPr>
            <a:spLocks noChangeShapeType="1"/>
          </p:cNvSpPr>
          <p:nvPr/>
        </p:nvSpPr>
        <p:spPr bwMode="auto">
          <a:xfrm>
            <a:off x="4724400" y="3581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6" name="Line 15"/>
          <p:cNvSpPr>
            <a:spLocks noChangeShapeType="1"/>
          </p:cNvSpPr>
          <p:nvPr/>
        </p:nvSpPr>
        <p:spPr bwMode="auto">
          <a:xfrm>
            <a:off x="6172200" y="3581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7" name="Line 16"/>
          <p:cNvSpPr>
            <a:spLocks noChangeShapeType="1"/>
          </p:cNvSpPr>
          <p:nvPr/>
        </p:nvSpPr>
        <p:spPr bwMode="auto">
          <a:xfrm>
            <a:off x="3962400" y="4343400"/>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8" name="Line 17"/>
          <p:cNvSpPr>
            <a:spLocks noChangeShapeType="1"/>
          </p:cNvSpPr>
          <p:nvPr/>
        </p:nvSpPr>
        <p:spPr bwMode="auto">
          <a:xfrm>
            <a:off x="3962400" y="4419600"/>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9" name="Line 18"/>
          <p:cNvSpPr>
            <a:spLocks noChangeShapeType="1"/>
          </p:cNvSpPr>
          <p:nvPr/>
        </p:nvSpPr>
        <p:spPr bwMode="auto">
          <a:xfrm>
            <a:off x="5943600" y="43434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0" name="Line 19"/>
          <p:cNvSpPr>
            <a:spLocks noChangeShapeType="1"/>
          </p:cNvSpPr>
          <p:nvPr/>
        </p:nvSpPr>
        <p:spPr bwMode="auto">
          <a:xfrm>
            <a:off x="5943600" y="44196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1" name="Line 20"/>
          <p:cNvSpPr>
            <a:spLocks noChangeShapeType="1"/>
          </p:cNvSpPr>
          <p:nvPr/>
        </p:nvSpPr>
        <p:spPr bwMode="auto">
          <a:xfrm>
            <a:off x="4419600" y="2895600"/>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2" name="Line 21"/>
          <p:cNvSpPr>
            <a:spLocks noChangeShapeType="1"/>
          </p:cNvSpPr>
          <p:nvPr/>
        </p:nvSpPr>
        <p:spPr bwMode="auto">
          <a:xfrm>
            <a:off x="4419600" y="2971800"/>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3102108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en-US"/>
              <a:t>UML for mailing (2)</a:t>
            </a:r>
          </a:p>
        </p:txBody>
      </p:sp>
      <p:sp>
        <p:nvSpPr>
          <p:cNvPr id="24" name="Slide Number Placeholder 23"/>
          <p:cNvSpPr>
            <a:spLocks noGrp="1"/>
          </p:cNvSpPr>
          <p:nvPr>
            <p:ph type="sldNum" sz="quarter" idx="12"/>
          </p:nvPr>
        </p:nvSpPr>
        <p:spPr/>
        <p:txBody>
          <a:bodyPr/>
          <a:lstStyle/>
          <a:p>
            <a:fld id="{26302B7C-0DF9-423C-B8E6-4CAFA0ABA129}" type="slidenum">
              <a:rPr lang="en-US" altLang="en-US" smtClean="0"/>
              <a:pPr/>
              <a:t>35</a:t>
            </a:fld>
            <a:endParaRPr lang="en-US" altLang="en-US" dirty="0"/>
          </a:p>
        </p:txBody>
      </p:sp>
      <p:sp>
        <p:nvSpPr>
          <p:cNvPr id="46" name="Text Box 3"/>
          <p:cNvSpPr txBox="1">
            <a:spLocks noChangeArrowheads="1"/>
          </p:cNvSpPr>
          <p:nvPr/>
        </p:nvSpPr>
        <p:spPr bwMode="auto">
          <a:xfrm>
            <a:off x="2590800" y="3886200"/>
            <a:ext cx="92075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Letter</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status</a:t>
            </a:r>
          </a:p>
        </p:txBody>
      </p:sp>
      <p:sp>
        <p:nvSpPr>
          <p:cNvPr id="47" name="Text Box 4"/>
          <p:cNvSpPr txBox="1">
            <a:spLocks noChangeArrowheads="1"/>
          </p:cNvSpPr>
          <p:nvPr/>
        </p:nvSpPr>
        <p:spPr bwMode="auto">
          <a:xfrm>
            <a:off x="3962400" y="3962400"/>
            <a:ext cx="1836738"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PostalSystem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48" name="Line 5"/>
          <p:cNvSpPr>
            <a:spLocks noChangeShapeType="1"/>
          </p:cNvSpPr>
          <p:nvPr/>
        </p:nvSpPr>
        <p:spPr bwMode="auto">
          <a:xfrm>
            <a:off x="2971800" y="30480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49" name="Line 6"/>
          <p:cNvSpPr>
            <a:spLocks noChangeShapeType="1"/>
          </p:cNvSpPr>
          <p:nvPr/>
        </p:nvSpPr>
        <p:spPr bwMode="auto">
          <a:xfrm>
            <a:off x="3429000" y="27432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0" name="Text Box 7"/>
          <p:cNvSpPr txBox="1">
            <a:spLocks noChangeArrowheads="1"/>
          </p:cNvSpPr>
          <p:nvPr/>
        </p:nvSpPr>
        <p:spPr bwMode="auto">
          <a:xfrm>
            <a:off x="3962400" y="2438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charset="0"/>
              </a:rPr>
              <a:t>*</a:t>
            </a:r>
          </a:p>
        </p:txBody>
      </p:sp>
      <p:sp>
        <p:nvSpPr>
          <p:cNvPr id="51" name="Text Box 8"/>
          <p:cNvSpPr txBox="1">
            <a:spLocks noChangeArrowheads="1"/>
          </p:cNvSpPr>
          <p:nvPr/>
        </p:nvSpPr>
        <p:spPr bwMode="auto">
          <a:xfrm>
            <a:off x="2895600" y="3505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charset="0"/>
              </a:rPr>
              <a:t>*</a:t>
            </a:r>
          </a:p>
        </p:txBody>
      </p:sp>
      <p:sp>
        <p:nvSpPr>
          <p:cNvPr id="52" name="Text Box 9"/>
          <p:cNvSpPr txBox="1">
            <a:spLocks noChangeArrowheads="1"/>
          </p:cNvSpPr>
          <p:nvPr/>
        </p:nvSpPr>
        <p:spPr bwMode="auto">
          <a:xfrm>
            <a:off x="2378075" y="2555875"/>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Viking</a:t>
            </a:r>
          </a:p>
        </p:txBody>
      </p:sp>
      <p:sp>
        <p:nvSpPr>
          <p:cNvPr id="53" name="Text Box 10"/>
          <p:cNvSpPr txBox="1">
            <a:spLocks noChangeArrowheads="1"/>
          </p:cNvSpPr>
          <p:nvPr/>
        </p:nvSpPr>
        <p:spPr bwMode="auto">
          <a:xfrm>
            <a:off x="4419600" y="2514600"/>
            <a:ext cx="20558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MailingSystem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54" name="Text Box 11"/>
          <p:cNvSpPr txBox="1">
            <a:spLocks noChangeArrowheads="1"/>
          </p:cNvSpPr>
          <p:nvPr/>
        </p:nvSpPr>
        <p:spPr bwMode="auto">
          <a:xfrm>
            <a:off x="5943600" y="3962400"/>
            <a:ext cx="990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SMTP</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55" name="AutoShape 12"/>
          <p:cNvSpPr>
            <a:spLocks noChangeArrowheads="1"/>
          </p:cNvSpPr>
          <p:nvPr/>
        </p:nvSpPr>
        <p:spPr bwMode="auto">
          <a:xfrm>
            <a:off x="6019800" y="3352800"/>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6" name="AutoShape 13"/>
          <p:cNvSpPr>
            <a:spLocks noChangeArrowheads="1"/>
          </p:cNvSpPr>
          <p:nvPr/>
        </p:nvSpPr>
        <p:spPr bwMode="auto">
          <a:xfrm>
            <a:off x="4572000" y="3352800"/>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7" name="Line 14"/>
          <p:cNvSpPr>
            <a:spLocks noChangeShapeType="1"/>
          </p:cNvSpPr>
          <p:nvPr/>
        </p:nvSpPr>
        <p:spPr bwMode="auto">
          <a:xfrm>
            <a:off x="4724400" y="3581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8" name="Line 15"/>
          <p:cNvSpPr>
            <a:spLocks noChangeShapeType="1"/>
          </p:cNvSpPr>
          <p:nvPr/>
        </p:nvSpPr>
        <p:spPr bwMode="auto">
          <a:xfrm>
            <a:off x="6172200" y="3581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9" name="Line 16"/>
          <p:cNvSpPr>
            <a:spLocks noChangeShapeType="1"/>
          </p:cNvSpPr>
          <p:nvPr/>
        </p:nvSpPr>
        <p:spPr bwMode="auto">
          <a:xfrm>
            <a:off x="3962400" y="4343400"/>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0" name="Line 17"/>
          <p:cNvSpPr>
            <a:spLocks noChangeShapeType="1"/>
          </p:cNvSpPr>
          <p:nvPr/>
        </p:nvSpPr>
        <p:spPr bwMode="auto">
          <a:xfrm>
            <a:off x="3962400" y="4419600"/>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1" name="Line 18"/>
          <p:cNvSpPr>
            <a:spLocks noChangeShapeType="1"/>
          </p:cNvSpPr>
          <p:nvPr/>
        </p:nvSpPr>
        <p:spPr bwMode="auto">
          <a:xfrm>
            <a:off x="5943600" y="43434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2" name="Line 19"/>
          <p:cNvSpPr>
            <a:spLocks noChangeShapeType="1"/>
          </p:cNvSpPr>
          <p:nvPr/>
        </p:nvSpPr>
        <p:spPr bwMode="auto">
          <a:xfrm>
            <a:off x="5943600" y="44196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3" name="Line 20"/>
          <p:cNvSpPr>
            <a:spLocks noChangeShapeType="1"/>
          </p:cNvSpPr>
          <p:nvPr/>
        </p:nvSpPr>
        <p:spPr bwMode="auto">
          <a:xfrm>
            <a:off x="4419600" y="2895600"/>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4" name="Line 21"/>
          <p:cNvSpPr>
            <a:spLocks noChangeShapeType="1"/>
          </p:cNvSpPr>
          <p:nvPr/>
        </p:nvSpPr>
        <p:spPr bwMode="auto">
          <a:xfrm>
            <a:off x="4419600" y="2971800"/>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5" name="Line 22"/>
          <p:cNvSpPr>
            <a:spLocks noChangeShapeType="1"/>
          </p:cNvSpPr>
          <p:nvPr/>
        </p:nvSpPr>
        <p:spPr bwMode="auto">
          <a:xfrm>
            <a:off x="2590800" y="4343400"/>
            <a:ext cx="914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8602555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en-US"/>
              <a:t>Mail delivery failure</a:t>
            </a:r>
          </a:p>
        </p:txBody>
      </p:sp>
      <p:sp>
        <p:nvSpPr>
          <p:cNvPr id="248835" name="Rectangle 3"/>
          <p:cNvSpPr>
            <a:spLocks noGrp="1" noChangeArrowheads="1"/>
          </p:cNvSpPr>
          <p:nvPr>
            <p:ph idx="1"/>
          </p:nvPr>
        </p:nvSpPr>
        <p:spPr/>
        <p:txBody>
          <a:bodyPr/>
          <a:lstStyle/>
          <a:p>
            <a:r>
              <a:rPr lang="en-US" altLang="en-US"/>
              <a:t>Some failures are permanent (“no such user”) and some are temporary (“mailbox full”).  Need different status for each.</a:t>
            </a:r>
          </a:p>
          <a:p>
            <a:r>
              <a:rPr lang="en-US" altLang="en-US"/>
              <a:t>Can have secondary addresses.</a:t>
            </a:r>
          </a:p>
          <a:p>
            <a:r>
              <a:rPr lang="en-US" altLang="en-US"/>
              <a:t>“Select permanent failures and send to secondary address” is special case of “select messages and send them”</a:t>
            </a:r>
          </a:p>
          <a:p>
            <a:r>
              <a:rPr lang="en-US" altLang="en-US"/>
              <a:t>Need UI for changing status </a:t>
            </a:r>
          </a:p>
        </p:txBody>
      </p:sp>
      <p:sp>
        <p:nvSpPr>
          <p:cNvPr id="5" name="Slide Number Placeholder 4"/>
          <p:cNvSpPr>
            <a:spLocks noGrp="1"/>
          </p:cNvSpPr>
          <p:nvPr>
            <p:ph type="sldNum" sz="quarter" idx="12"/>
          </p:nvPr>
        </p:nvSpPr>
        <p:spPr/>
        <p:txBody>
          <a:bodyPr/>
          <a:lstStyle/>
          <a:p>
            <a:fld id="{ACF630D2-CA77-452A-A4FD-8034B365630A}" type="slidenum">
              <a:rPr lang="en-US" altLang="en-US" smtClean="0"/>
              <a:pPr/>
              <a:t>36</a:t>
            </a:fld>
            <a:endParaRPr lang="en-US" altLang="en-US" dirty="0"/>
          </a:p>
        </p:txBody>
      </p:sp>
    </p:spTree>
    <p:extLst>
      <p:ext uri="{BB962C8B-B14F-4D97-AF65-F5344CB8AC3E}">
        <p14:creationId xmlns:p14="http://schemas.microsoft.com/office/powerpoint/2010/main" val="13509126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en-US"/>
              <a:t>Customer selection by criteria</a:t>
            </a:r>
          </a:p>
        </p:txBody>
      </p:sp>
      <p:sp>
        <p:nvSpPr>
          <p:cNvPr id="249859" name="Rectangle 3"/>
          <p:cNvSpPr>
            <a:spLocks noGrp="1" noChangeArrowheads="1"/>
          </p:cNvSpPr>
          <p:nvPr>
            <p:ph idx="1"/>
          </p:nvPr>
        </p:nvSpPr>
        <p:spPr/>
        <p:txBody>
          <a:bodyPr/>
          <a:lstStyle/>
          <a:p>
            <a:r>
              <a:rPr lang="en-US" altLang="en-US" dirty="0"/>
              <a:t>Upgrade the template from Story#1 to support selecting the set of customers by various search criteria.  For example, select all customers who spent more than US$100 on their most recent order, or all customers who have </a:t>
            </a:r>
            <a:r>
              <a:rPr lang="en-US" altLang="en-US" dirty="0" smtClean="0"/>
              <a:t>ever </a:t>
            </a:r>
            <a:r>
              <a:rPr lang="en-US" altLang="en-US" dirty="0"/>
              <a:t>bought a particular product.</a:t>
            </a:r>
          </a:p>
        </p:txBody>
      </p:sp>
      <p:sp>
        <p:nvSpPr>
          <p:cNvPr id="5" name="Slide Number Placeholder 4"/>
          <p:cNvSpPr>
            <a:spLocks noGrp="1"/>
          </p:cNvSpPr>
          <p:nvPr>
            <p:ph type="sldNum" sz="quarter" idx="12"/>
          </p:nvPr>
        </p:nvSpPr>
        <p:spPr/>
        <p:txBody>
          <a:bodyPr/>
          <a:lstStyle/>
          <a:p>
            <a:fld id="{A6FBBF9A-5C42-4C27-8659-1056FDFFA7FB}" type="slidenum">
              <a:rPr lang="en-US" altLang="en-US" smtClean="0"/>
              <a:pPr/>
              <a:t>37</a:t>
            </a:fld>
            <a:endParaRPr lang="en-US" altLang="en-US" dirty="0"/>
          </a:p>
        </p:txBody>
      </p:sp>
    </p:spTree>
    <p:extLst>
      <p:ext uri="{BB962C8B-B14F-4D97-AF65-F5344CB8AC3E}">
        <p14:creationId xmlns:p14="http://schemas.microsoft.com/office/powerpoint/2010/main" val="35653977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7CAD8DC-F09A-4916-8A8C-D1AF509ADCB0}" type="slidenum">
              <a:rPr lang="en-US" altLang="en-US" smtClean="0"/>
              <a:pPr/>
              <a:t>38</a:t>
            </a:fld>
            <a:endParaRPr lang="en-US" altLang="en-US" dirty="0"/>
          </a:p>
        </p:txBody>
      </p:sp>
      <p:sp>
        <p:nvSpPr>
          <p:cNvPr id="250882" name="Rectangle 2"/>
          <p:cNvSpPr>
            <a:spLocks noGrp="1" noChangeArrowheads="1"/>
          </p:cNvSpPr>
          <p:nvPr>
            <p:ph type="title"/>
          </p:nvPr>
        </p:nvSpPr>
        <p:spPr/>
        <p:txBody>
          <a:bodyPr/>
          <a:lstStyle/>
          <a:p>
            <a:r>
              <a:rPr lang="en-US" altLang="en-US"/>
              <a:t>Some questions to ask</a:t>
            </a:r>
          </a:p>
        </p:txBody>
      </p:sp>
      <p:sp>
        <p:nvSpPr>
          <p:cNvPr id="250883" name="Rectangle 3"/>
          <p:cNvSpPr>
            <a:spLocks noGrp="1" noChangeArrowheads="1"/>
          </p:cNvSpPr>
          <p:nvPr>
            <p:ph type="body" idx="1"/>
          </p:nvPr>
        </p:nvSpPr>
        <p:spPr/>
        <p:txBody>
          <a:bodyPr/>
          <a:lstStyle/>
          <a:p>
            <a:r>
              <a:rPr lang="en-US" altLang="en-US"/>
              <a:t>What query language?</a:t>
            </a:r>
          </a:p>
          <a:p>
            <a:pPr lvl="1"/>
            <a:r>
              <a:rPr lang="en-US" altLang="en-US"/>
              <a:t>SQL?</a:t>
            </a:r>
          </a:p>
          <a:p>
            <a:pPr lvl="1"/>
            <a:r>
              <a:rPr lang="en-US" altLang="en-US"/>
              <a:t>Dialog box?</a:t>
            </a:r>
          </a:p>
          <a:p>
            <a:r>
              <a:rPr lang="en-US" altLang="en-US"/>
              <a:t>What criteria?</a:t>
            </a:r>
          </a:p>
          <a:p>
            <a:pPr lvl="1"/>
            <a:r>
              <a:rPr lang="en-US" altLang="en-US"/>
              <a:t>Any history?</a:t>
            </a:r>
          </a:p>
          <a:p>
            <a:pPr lvl="1"/>
            <a:r>
              <a:rPr lang="en-US" altLang="en-US"/>
              <a:t>Orders, products</a:t>
            </a:r>
          </a:p>
          <a:p>
            <a:endParaRPr lang="en-US" altLang="en-US"/>
          </a:p>
          <a:p>
            <a:r>
              <a:rPr lang="en-US" altLang="en-US"/>
              <a:t>Change the UI for “select customers”</a:t>
            </a:r>
          </a:p>
          <a:p>
            <a:pPr lvl="1"/>
            <a:endParaRPr lang="en-US" altLang="en-US"/>
          </a:p>
        </p:txBody>
      </p:sp>
    </p:spTree>
    <p:extLst>
      <p:ext uri="{BB962C8B-B14F-4D97-AF65-F5344CB8AC3E}">
        <p14:creationId xmlns:p14="http://schemas.microsoft.com/office/powerpoint/2010/main" val="2771467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C123BFC-E8D7-48ED-9623-0C27BB286859}" type="slidenum">
              <a:rPr lang="en-US" altLang="en-US" smtClean="0"/>
              <a:pPr/>
              <a:t>39</a:t>
            </a:fld>
            <a:endParaRPr lang="en-US" altLang="en-US" dirty="0"/>
          </a:p>
        </p:txBody>
      </p:sp>
      <p:sp>
        <p:nvSpPr>
          <p:cNvPr id="251906" name="Rectangle 2"/>
          <p:cNvSpPr>
            <a:spLocks noGrp="1" noChangeArrowheads="1"/>
          </p:cNvSpPr>
          <p:nvPr>
            <p:ph type="title"/>
          </p:nvPr>
        </p:nvSpPr>
        <p:spPr/>
        <p:txBody>
          <a:bodyPr/>
          <a:lstStyle/>
          <a:p>
            <a:r>
              <a:rPr lang="en-US" altLang="en-US"/>
              <a:t>Conclusion</a:t>
            </a:r>
          </a:p>
        </p:txBody>
      </p:sp>
      <p:sp>
        <p:nvSpPr>
          <p:cNvPr id="251907" name="Rectangle 3"/>
          <p:cNvSpPr>
            <a:spLocks noGrp="1" noChangeArrowheads="1"/>
          </p:cNvSpPr>
          <p:nvPr>
            <p:ph type="body" idx="1"/>
          </p:nvPr>
        </p:nvSpPr>
        <p:spPr/>
        <p:txBody>
          <a:bodyPr>
            <a:normAutofit/>
          </a:bodyPr>
          <a:lstStyle/>
          <a:p>
            <a:r>
              <a:rPr lang="en-US" altLang="en-US" dirty="0"/>
              <a:t>Only half done</a:t>
            </a:r>
          </a:p>
          <a:p>
            <a:r>
              <a:rPr lang="en-US" altLang="en-US" dirty="0"/>
              <a:t>Process to finish is the same</a:t>
            </a:r>
          </a:p>
          <a:p>
            <a:r>
              <a:rPr lang="en-US" altLang="en-US" dirty="0"/>
              <a:t>Each step makes progress</a:t>
            </a:r>
          </a:p>
          <a:p>
            <a:r>
              <a:rPr lang="en-US" altLang="en-US" dirty="0"/>
              <a:t>Keep track of open issues and make sure they get resolved</a:t>
            </a:r>
          </a:p>
          <a:p>
            <a:r>
              <a:rPr lang="en-US" altLang="en-US" dirty="0"/>
              <a:t>Amount you write down depends on how much you </a:t>
            </a:r>
            <a:r>
              <a:rPr lang="en-US" altLang="en-US" dirty="0" smtClean="0"/>
              <a:t>remember</a:t>
            </a:r>
            <a:endParaRPr lang="en-US" altLang="en-US" dirty="0" smtClean="0"/>
          </a:p>
        </p:txBody>
      </p:sp>
    </p:spTree>
    <p:extLst>
      <p:ext uri="{BB962C8B-B14F-4D97-AF65-F5344CB8AC3E}">
        <p14:creationId xmlns:p14="http://schemas.microsoft.com/office/powerpoint/2010/main" val="1089010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Recap</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477097"/>
            <a:ext cx="6096851" cy="2819794"/>
          </a:xfrm>
          <a:prstGeom prst="rect">
            <a:avLst/>
          </a:prstGeom>
        </p:spPr>
      </p:pic>
    </p:spTree>
    <p:extLst>
      <p:ext uri="{BB962C8B-B14F-4D97-AF65-F5344CB8AC3E}">
        <p14:creationId xmlns:p14="http://schemas.microsoft.com/office/powerpoint/2010/main" val="327490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Recap</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362200"/>
            <a:ext cx="6068272" cy="2886478"/>
          </a:xfrm>
          <a:prstGeom prst="rect">
            <a:avLst/>
          </a:prstGeom>
        </p:spPr>
      </p:pic>
    </p:spTree>
    <p:extLst>
      <p:ext uri="{BB962C8B-B14F-4D97-AF65-F5344CB8AC3E}">
        <p14:creationId xmlns:p14="http://schemas.microsoft.com/office/powerpoint/2010/main" val="289451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GroupExercise</a:t>
            </a:r>
            <a:endParaRPr lang="zh-CN" altLang="en-US" dirty="0"/>
          </a:p>
        </p:txBody>
      </p:sp>
      <p:sp>
        <p:nvSpPr>
          <p:cNvPr id="3" name="内容占位符 2"/>
          <p:cNvSpPr>
            <a:spLocks noGrp="1"/>
          </p:cNvSpPr>
          <p:nvPr>
            <p:ph idx="1"/>
          </p:nvPr>
        </p:nvSpPr>
        <p:spPr/>
        <p:txBody>
          <a:bodyPr/>
          <a:lstStyle/>
          <a:p>
            <a:r>
              <a:rPr lang="en-US" altLang="zh-CN" dirty="0" smtClean="0"/>
              <a:t>Monopoly</a:t>
            </a:r>
          </a:p>
          <a:p>
            <a:r>
              <a:rPr lang="en-US" altLang="zh-CN" dirty="0" smtClean="0"/>
              <a:t>Form 3-5 students groups, read through the class diagrams designed by different group, discuss their pros &amp; cons</a:t>
            </a:r>
          </a:p>
          <a:p>
            <a:r>
              <a:rPr lang="en-US" altLang="zh-CN" dirty="0" smtClean="0"/>
              <a:t>Will ask every group to share their opinion</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409548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fontScale="90000"/>
          </a:bodyPr>
          <a:lstStyle/>
          <a:p>
            <a:r>
              <a:rPr lang="en-US" altLang="en-US"/>
              <a:t>Sequence diagram (event trace)</a:t>
            </a:r>
          </a:p>
        </p:txBody>
      </p:sp>
      <p:sp>
        <p:nvSpPr>
          <p:cNvPr id="169987" name="Rectangle 3"/>
          <p:cNvSpPr>
            <a:spLocks noGrp="1" noChangeArrowheads="1"/>
          </p:cNvSpPr>
          <p:nvPr>
            <p:ph idx="1"/>
          </p:nvPr>
        </p:nvSpPr>
        <p:spPr>
          <a:xfrm>
            <a:off x="152400" y="1884904"/>
            <a:ext cx="4114800" cy="3768436"/>
          </a:xfrm>
        </p:spPr>
        <p:txBody>
          <a:bodyPr>
            <a:noAutofit/>
          </a:bodyPr>
          <a:lstStyle/>
          <a:p>
            <a:r>
              <a:rPr lang="en-US" altLang="en-US" sz="2400" dirty="0"/>
              <a:t>Model how a set of objects communicate</a:t>
            </a:r>
          </a:p>
          <a:p>
            <a:r>
              <a:rPr lang="en-US" altLang="en-US" sz="2400" dirty="0"/>
              <a:t>Describe sequence of events</a:t>
            </a:r>
          </a:p>
          <a:p>
            <a:r>
              <a:rPr lang="en-US" altLang="en-US" sz="2400" dirty="0"/>
              <a:t>A line for each object</a:t>
            </a:r>
          </a:p>
          <a:p>
            <a:r>
              <a:rPr lang="en-US" altLang="en-US" sz="2400" dirty="0"/>
              <a:t>Time goes from top to bottom</a:t>
            </a:r>
          </a:p>
          <a:p>
            <a:r>
              <a:rPr lang="en-US" altLang="en-US" sz="2400" dirty="0"/>
              <a:t>Arrows represent communication events</a:t>
            </a:r>
          </a:p>
        </p:txBody>
      </p:sp>
      <p:sp>
        <p:nvSpPr>
          <p:cNvPr id="5" name="Slide Number Placeholder 4"/>
          <p:cNvSpPr>
            <a:spLocks noGrp="1"/>
          </p:cNvSpPr>
          <p:nvPr>
            <p:ph type="sldNum" sz="quarter" idx="12"/>
          </p:nvPr>
        </p:nvSpPr>
        <p:spPr/>
        <p:txBody>
          <a:bodyPr/>
          <a:lstStyle/>
          <a:p>
            <a:fld id="{A9D9BC31-C605-41D4-B7D1-CB5DFDF357EB}" type="slidenum">
              <a:rPr lang="en-US" altLang="en-US" smtClean="0"/>
              <a:pPr/>
              <a:t>7</a:t>
            </a:fld>
            <a:endParaRPr lang="en-US" altLang="en-US" dirty="0"/>
          </a:p>
        </p:txBody>
      </p:sp>
      <p:pic>
        <p:nvPicPr>
          <p:cNvPr id="6" name="Picture 6" descr="http://www.informit.com/content/images/chap4_0321193687/elementLinks/04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561" y="1610591"/>
            <a:ext cx="5201278" cy="43170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15"/>
          <p:cNvCxnSpPr>
            <a:cxnSpLocks noChangeShapeType="1"/>
          </p:cNvCxnSpPr>
          <p:nvPr/>
        </p:nvCxnSpPr>
        <p:spPr bwMode="auto">
          <a:xfrm rot="5400000">
            <a:off x="2571751" y="3946922"/>
            <a:ext cx="2514600" cy="317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8" name="Oval Callout 16"/>
          <p:cNvSpPr>
            <a:spLocks noChangeArrowheads="1"/>
          </p:cNvSpPr>
          <p:nvPr/>
        </p:nvSpPr>
        <p:spPr bwMode="auto">
          <a:xfrm>
            <a:off x="3733800" y="5505162"/>
            <a:ext cx="1104900" cy="362238"/>
          </a:xfrm>
          <a:prstGeom prst="wedgeEllipseCallout">
            <a:avLst>
              <a:gd name="adj1" fmla="val -38844"/>
              <a:gd name="adj2" fmla="val -104418"/>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    </a:t>
            </a:r>
            <a:r>
              <a:rPr lang="en-US" altLang="en-US" dirty="0" smtClean="0"/>
              <a:t>time</a:t>
            </a:r>
            <a:endParaRPr lang="en-US" altLang="en-US" dirty="0"/>
          </a:p>
        </p:txBody>
      </p:sp>
      <p:sp>
        <p:nvSpPr>
          <p:cNvPr id="9" name="Oval 8"/>
          <p:cNvSpPr>
            <a:spLocks noChangeArrowheads="1"/>
          </p:cNvSpPr>
          <p:nvPr/>
        </p:nvSpPr>
        <p:spPr bwMode="auto">
          <a:xfrm>
            <a:off x="4648200" y="3657600"/>
            <a:ext cx="1295400" cy="838200"/>
          </a:xfrm>
          <a:prstGeom prst="ellipse">
            <a:avLst/>
          </a:prstGeom>
          <a:noFill/>
          <a:ln w="2540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0" name="Rectangle 9"/>
          <p:cNvSpPr/>
          <p:nvPr/>
        </p:nvSpPr>
        <p:spPr>
          <a:xfrm>
            <a:off x="4617027" y="6120606"/>
            <a:ext cx="4073423" cy="338554"/>
          </a:xfrm>
          <a:prstGeom prst="rect">
            <a:avLst/>
          </a:prstGeom>
        </p:spPr>
        <p:txBody>
          <a:bodyPr wrap="none">
            <a:spAutoFit/>
          </a:bodyPr>
          <a:lstStyle/>
          <a:p>
            <a:r>
              <a:rPr lang="en-US" sz="1600" dirty="0"/>
              <a:t>A sequence diagram for centralized control</a:t>
            </a:r>
          </a:p>
        </p:txBody>
      </p:sp>
    </p:spTree>
    <p:extLst>
      <p:ext uri="{BB962C8B-B14F-4D97-AF65-F5344CB8AC3E}">
        <p14:creationId xmlns:p14="http://schemas.microsoft.com/office/powerpoint/2010/main" val="191562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http://www.informit.com/content/images/chap4_0321193687/elementLinks/04fig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63424"/>
            <a:ext cx="4762500" cy="3952876"/>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2"/>
          <p:cNvSpPr>
            <a:spLocks noGrp="1" noChangeArrowheads="1"/>
          </p:cNvSpPr>
          <p:nvPr>
            <p:ph type="title"/>
          </p:nvPr>
        </p:nvSpPr>
        <p:spPr>
          <a:xfrm>
            <a:off x="419100" y="59532"/>
            <a:ext cx="8229600" cy="1143000"/>
          </a:xfrm>
        </p:spPr>
        <p:txBody>
          <a:bodyPr/>
          <a:lstStyle/>
          <a:p>
            <a:r>
              <a:rPr lang="en-US" altLang="en-US" smtClean="0"/>
              <a:t>UML Sequence Diagrams</a:t>
            </a:r>
          </a:p>
        </p:txBody>
      </p:sp>
      <p:sp>
        <p:nvSpPr>
          <p:cNvPr id="1028" name="Rectangle 3"/>
          <p:cNvSpPr>
            <a:spLocks noGrp="1" noChangeArrowheads="1"/>
          </p:cNvSpPr>
          <p:nvPr>
            <p:ph type="body" sz="half" idx="2"/>
          </p:nvPr>
        </p:nvSpPr>
        <p:spPr>
          <a:xfrm>
            <a:off x="5067300" y="1326789"/>
            <a:ext cx="3962400" cy="5105400"/>
          </a:xfrm>
        </p:spPr>
        <p:txBody>
          <a:bodyPr>
            <a:normAutofit/>
          </a:bodyPr>
          <a:lstStyle/>
          <a:p>
            <a:pPr>
              <a:buFont typeface="Wingdings" panose="05000000000000000000" pitchFamily="2" charset="2"/>
              <a:buChar char="§"/>
            </a:pPr>
            <a:r>
              <a:rPr lang="en-US" altLang="en-US" sz="2000" dirty="0" smtClean="0"/>
              <a:t>Used during requirements </a:t>
            </a:r>
            <a:r>
              <a:rPr lang="en-US" altLang="en-US" sz="2000" u="sng" dirty="0" smtClean="0"/>
              <a:t>analysis</a:t>
            </a:r>
          </a:p>
          <a:p>
            <a:pPr lvl="1">
              <a:buFont typeface="Wingdings" panose="05000000000000000000" pitchFamily="2" charset="2"/>
              <a:buChar char="§"/>
            </a:pPr>
            <a:r>
              <a:rPr lang="en-US" altLang="en-US" sz="1600" dirty="0" smtClean="0"/>
              <a:t>To refine use case descriptions</a:t>
            </a:r>
          </a:p>
          <a:p>
            <a:pPr lvl="1">
              <a:buFont typeface="Wingdings" panose="05000000000000000000" pitchFamily="2" charset="2"/>
              <a:buChar char="§"/>
            </a:pPr>
            <a:r>
              <a:rPr lang="en-US" altLang="en-US" sz="1600" dirty="0" smtClean="0"/>
              <a:t>To find additional objects (“participating objects”)</a:t>
            </a:r>
          </a:p>
          <a:p>
            <a:pPr>
              <a:buFont typeface="Wingdings" panose="05000000000000000000" pitchFamily="2" charset="2"/>
              <a:buChar char="§"/>
            </a:pPr>
            <a:r>
              <a:rPr lang="en-US" altLang="en-US" sz="2000" dirty="0" smtClean="0"/>
              <a:t>Used during system design </a:t>
            </a:r>
          </a:p>
          <a:p>
            <a:pPr lvl="1">
              <a:buFont typeface="Wingdings" panose="05000000000000000000" pitchFamily="2" charset="2"/>
              <a:buChar char="§"/>
            </a:pPr>
            <a:r>
              <a:rPr lang="en-US" altLang="en-US" sz="1600" dirty="0" smtClean="0"/>
              <a:t>to refine subsystem interfaces</a:t>
            </a:r>
          </a:p>
          <a:p>
            <a:pPr>
              <a:buFont typeface="Wingdings" panose="05000000000000000000" pitchFamily="2" charset="2"/>
              <a:buChar char="§"/>
            </a:pPr>
            <a:r>
              <a:rPr lang="en-US" altLang="en-US" sz="2000" i="1" dirty="0"/>
              <a:t>O</a:t>
            </a:r>
            <a:r>
              <a:rPr lang="en-US" altLang="en-US" sz="2000" b="0" i="1" dirty="0" smtClean="0"/>
              <a:t>bjects</a:t>
            </a:r>
            <a:r>
              <a:rPr lang="en-US" altLang="en-US" sz="2000" dirty="0" smtClean="0"/>
              <a:t> are represented by columns </a:t>
            </a:r>
          </a:p>
          <a:p>
            <a:pPr>
              <a:buFont typeface="Wingdings" panose="05000000000000000000" pitchFamily="2" charset="2"/>
              <a:buChar char="§"/>
            </a:pPr>
            <a:r>
              <a:rPr lang="en-US" altLang="en-US" sz="2000" b="0" i="1" dirty="0" smtClean="0"/>
              <a:t>Messages</a:t>
            </a:r>
            <a:r>
              <a:rPr lang="en-US" altLang="en-US" sz="2000" dirty="0" smtClean="0"/>
              <a:t> are represented by arrows</a:t>
            </a:r>
          </a:p>
          <a:p>
            <a:pPr>
              <a:buFont typeface="Wingdings" panose="05000000000000000000" pitchFamily="2" charset="2"/>
              <a:buChar char="§"/>
            </a:pPr>
            <a:r>
              <a:rPr lang="en-US" altLang="en-US" sz="2000" b="0" i="1" dirty="0" smtClean="0"/>
              <a:t>Activations</a:t>
            </a:r>
            <a:r>
              <a:rPr lang="en-US" altLang="en-US" sz="2000" dirty="0" smtClean="0"/>
              <a:t> of an operation are represented by narrow rectangles</a:t>
            </a:r>
          </a:p>
          <a:p>
            <a:pPr>
              <a:buFont typeface="Wingdings" panose="05000000000000000000" pitchFamily="2" charset="2"/>
              <a:buNone/>
            </a:pPr>
            <a:endParaRPr lang="en-US" altLang="en-US" sz="2000" dirty="0" smtClean="0"/>
          </a:p>
        </p:txBody>
      </p:sp>
      <p:sp>
        <p:nvSpPr>
          <p:cNvPr id="1031" name="TextBox 6"/>
          <p:cNvSpPr txBox="1">
            <a:spLocks noChangeArrowheads="1"/>
          </p:cNvSpPr>
          <p:nvPr/>
        </p:nvSpPr>
        <p:spPr bwMode="auto">
          <a:xfrm>
            <a:off x="152400" y="5715000"/>
            <a:ext cx="8763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No significance to the horizontal orderings of the objects</a:t>
            </a:r>
          </a:p>
          <a:p>
            <a:endParaRPr lang="en-US" altLang="en-US" dirty="0"/>
          </a:p>
          <a:p>
            <a:r>
              <a:rPr lang="en-US" altLang="en-US" dirty="0"/>
              <a:t>Return values are optionally indicated using a dashed arrow with a label indicating the return value</a:t>
            </a:r>
          </a:p>
          <a:p>
            <a:r>
              <a:rPr lang="en-US" altLang="en-US" dirty="0"/>
              <a:t>Suggestion: not to indicate the return values when it is obvious what is being returned</a:t>
            </a:r>
          </a:p>
        </p:txBody>
      </p:sp>
      <p:sp>
        <p:nvSpPr>
          <p:cNvPr id="3" name="Rectangle 2"/>
          <p:cNvSpPr/>
          <p:nvPr/>
        </p:nvSpPr>
        <p:spPr>
          <a:xfrm>
            <a:off x="607775" y="1274951"/>
            <a:ext cx="4073423" cy="338554"/>
          </a:xfrm>
          <a:prstGeom prst="rect">
            <a:avLst/>
          </a:prstGeom>
        </p:spPr>
        <p:txBody>
          <a:bodyPr wrap="none">
            <a:spAutoFit/>
          </a:bodyPr>
          <a:lstStyle/>
          <a:p>
            <a:r>
              <a:rPr lang="en-US" sz="1600" dirty="0"/>
              <a:t>A sequence diagram for centralized control</a:t>
            </a:r>
          </a:p>
        </p:txBody>
      </p:sp>
    </p:spTree>
    <p:extLst>
      <p:ext uri="{BB962C8B-B14F-4D97-AF65-F5344CB8AC3E}">
        <p14:creationId xmlns:p14="http://schemas.microsoft.com/office/powerpoint/2010/main" val="669385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274638"/>
            <a:ext cx="8458200" cy="1143000"/>
          </a:xfrm>
        </p:spPr>
        <p:txBody>
          <a:bodyPr>
            <a:normAutofit fontScale="90000"/>
          </a:bodyPr>
          <a:lstStyle/>
          <a:p>
            <a:r>
              <a:rPr lang="en-US" altLang="en-US" dirty="0" smtClean="0"/>
              <a:t>Sequence Diagram </a:t>
            </a:r>
            <a:r>
              <a:rPr lang="en-US" altLang="en-US" dirty="0"/>
              <a:t>for </a:t>
            </a:r>
            <a:r>
              <a:rPr lang="en-US" altLang="en-US" dirty="0" smtClean="0"/>
              <a:t>Distributed Control</a:t>
            </a:r>
          </a:p>
        </p:txBody>
      </p:sp>
      <p:sp>
        <p:nvSpPr>
          <p:cNvPr id="20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9226" name="Picture 10" descr="http://ptgmedia.pearsoncmg.com/images/chap4_0321193687/elementLinks/04fig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692275"/>
            <a:ext cx="8348445" cy="470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798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1680</TotalTime>
  <Words>1848</Words>
  <Application>Microsoft Office PowerPoint</Application>
  <PresentationFormat>全屏显示(4:3)</PresentationFormat>
  <Paragraphs>331</Paragraphs>
  <Slides>39</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7" baseType="lpstr">
      <vt:lpstr>Monotype Sorts</vt:lpstr>
      <vt:lpstr>黑体</vt:lpstr>
      <vt:lpstr>Arial</vt:lpstr>
      <vt:lpstr>Calibri</vt:lpstr>
      <vt:lpstr>Times New Roman</vt:lpstr>
      <vt:lpstr>Wingdings</vt:lpstr>
      <vt:lpstr>Office Theme</vt:lpstr>
      <vt:lpstr>VISIO</vt:lpstr>
      <vt:lpstr> Software Design</vt:lpstr>
      <vt:lpstr>Recap</vt:lpstr>
      <vt:lpstr>Recap</vt:lpstr>
      <vt:lpstr>Recap</vt:lpstr>
      <vt:lpstr>Recap</vt:lpstr>
      <vt:lpstr>GroupExercise</vt:lpstr>
      <vt:lpstr>Sequence diagram (event trace)</vt:lpstr>
      <vt:lpstr>UML Sequence Diagrams</vt:lpstr>
      <vt:lpstr>Sequence Diagram for Distributed Control</vt:lpstr>
      <vt:lpstr>Sequence Diagram for Distributed Control</vt:lpstr>
      <vt:lpstr>Creation &amp; Deletion of Participants</vt:lpstr>
      <vt:lpstr>Interaction Frames</vt:lpstr>
      <vt:lpstr>Modeling example</vt:lpstr>
      <vt:lpstr>Why we model this way</vt:lpstr>
      <vt:lpstr>The Viking</vt:lpstr>
      <vt:lpstr>Use Case Diagram</vt:lpstr>
      <vt:lpstr>Generating letters</vt:lpstr>
      <vt:lpstr>Starting model</vt:lpstr>
      <vt:lpstr>Template</vt:lpstr>
      <vt:lpstr>More detailed model (1)</vt:lpstr>
      <vt:lpstr>More detailed model (2)</vt:lpstr>
      <vt:lpstr>Use template to create a letter for a customer</vt:lpstr>
      <vt:lpstr>Sending letters</vt:lpstr>
      <vt:lpstr>Another model snapshot (1)</vt:lpstr>
      <vt:lpstr>Another model snapshot (2)</vt:lpstr>
      <vt:lpstr>Adding customer information</vt:lpstr>
      <vt:lpstr>Yet another model view</vt:lpstr>
      <vt:lpstr>Interface for creating customer</vt:lpstr>
      <vt:lpstr>Template creation</vt:lpstr>
      <vt:lpstr>UML for template (1)</vt:lpstr>
      <vt:lpstr>UML for template (2)</vt:lpstr>
      <vt:lpstr>User interfaces</vt:lpstr>
      <vt:lpstr>Delivery monitoring</vt:lpstr>
      <vt:lpstr>UML for mailing (1)</vt:lpstr>
      <vt:lpstr>UML for mailing (2)</vt:lpstr>
      <vt:lpstr>Mail delivery failure</vt:lpstr>
      <vt:lpstr>Customer selection by criteria</vt:lpstr>
      <vt:lpstr>Some questions to ask</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Kelly Karen Chen</dc:creator>
  <cp:lastModifiedBy>Kelly Karen Chen</cp:lastModifiedBy>
  <cp:revision>241</cp:revision>
  <cp:lastPrinted>2017-10-07T07:29:58Z</cp:lastPrinted>
  <dcterms:created xsi:type="dcterms:W3CDTF">2006-08-16T00:00:00Z</dcterms:created>
  <dcterms:modified xsi:type="dcterms:W3CDTF">2017-12-06T12:31:22Z</dcterms:modified>
</cp:coreProperties>
</file>