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Default Extension="emf" ContentType="image/x-emf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06" r:id="rId2"/>
    <p:sldId id="416" r:id="rId3"/>
    <p:sldId id="408" r:id="rId4"/>
    <p:sldId id="410" r:id="rId5"/>
    <p:sldId id="411" r:id="rId6"/>
    <p:sldId id="413" r:id="rId7"/>
    <p:sldId id="414" r:id="rId8"/>
    <p:sldId id="415" r:id="rId9"/>
    <p:sldId id="418" r:id="rId10"/>
    <p:sldId id="412" r:id="rId11"/>
    <p:sldId id="426" r:id="rId12"/>
    <p:sldId id="427" r:id="rId13"/>
    <p:sldId id="429" r:id="rId14"/>
    <p:sldId id="430" r:id="rId15"/>
    <p:sldId id="431" r:id="rId16"/>
    <p:sldId id="433" r:id="rId17"/>
    <p:sldId id="419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</p:showPr>
  <p:clrMru>
    <a:srgbClr val="F8F8F8"/>
    <a:srgbClr val="EAFF25"/>
    <a:srgbClr val="B4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 autoAdjust="0"/>
  </p:normalViewPr>
  <p:slideViewPr>
    <p:cSldViewPr>
      <p:cViewPr varScale="1">
        <p:scale>
          <a:sx n="70" d="100"/>
          <a:sy n="70" d="100"/>
        </p:scale>
        <p:origin x="-732" y="-90"/>
      </p:cViewPr>
      <p:guideLst>
        <p:guide orient="horz" pos="19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0" d="100"/>
        <a:sy n="120" d="100"/>
      </p:scale>
      <p:origin x="0" y="0"/>
    </p:cViewPr>
  </p:sorterViewPr>
  <p:gridSpacing cx="73734613" cy="737346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8A9C710C-EB3A-49EF-833F-D2CB0F6F02F9}" type="datetimeFigureOut">
              <a:rPr lang="zh-CN" altLang="en-US"/>
              <a:pPr>
                <a:defRPr/>
              </a:pPr>
              <a:t>2017/12/21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5125" name="备注占位符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CB08F14-76CB-477E-BD7C-C5024A06D649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71" name="灯片编号占位符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/>
            <a:ext uri="{91240B29-F687-4F45-9708-019B960494DF}"/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9768AC45-6B25-4985-8714-B2E7639F152A}" type="slidenum">
              <a:rPr lang="zh-CN" altLang="en-US"/>
              <a:pPr fontAlgn="base"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58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89D513A6-BE44-4D73-B745-B09EC87D5EBC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10</a:t>
            </a:fld>
            <a:endParaRPr lang="zh-CN" altLang="zh-CN" smtClean="0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6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71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18A50F38-D560-4589-AB0E-7D4ACDE9501F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17</a:t>
            </a:fld>
            <a:endParaRPr lang="zh-CN" altLang="zh-CN" smtClean="0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E384D41A-C7DC-4CDE-B75D-7ED221591804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2</a:t>
            </a:fld>
            <a:endParaRPr lang="zh-CN" altLang="zh-CN" smtClean="0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8674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2A81EE33-44CF-4DCA-9D2A-853B7ED0F379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3</a:t>
            </a:fld>
            <a:endParaRPr lang="zh-CN" altLang="zh-CN" smtClean="0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0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253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6369A59F-7BCA-4CC0-8A90-48953B094473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4</a:t>
            </a:fld>
            <a:endParaRPr lang="zh-CN" altLang="zh-CN" smtClean="0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4578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457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193EEA7F-31C9-4C49-BF4A-AFDF55218CBB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5</a:t>
            </a:fld>
            <a:endParaRPr lang="zh-CN" altLang="zh-CN" smtClean="0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0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DBD02A91-4948-47B8-B475-4E27A64C3199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6</a:t>
            </a:fld>
            <a:endParaRPr lang="zh-CN" altLang="zh-CN" smtClean="0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8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01306175-1B36-43FC-BFF1-874CFF686A34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7</a:t>
            </a:fld>
            <a:endParaRPr lang="zh-CN" altLang="zh-CN" smtClean="0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6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274A2352-8995-4D72-9EC9-B6C80F3FA616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8</a:t>
            </a:fld>
            <a:endParaRPr lang="zh-CN" altLang="zh-CN" smtClean="0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4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37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CB6472B2-6764-45E1-A771-9C082F0A384F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9</a:t>
            </a:fld>
            <a:endParaRPr lang="zh-CN" altLang="zh-CN" smtClean="0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/>
            </a:extLst>
          </p:cNvPr>
          <p:cNvCxnSpPr/>
          <p:nvPr/>
        </p:nvCxnSpPr>
        <p:spPr>
          <a:xfrm>
            <a:off x="838202" y="2951163"/>
            <a:ext cx="1051559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6241"/>
            <a:ext cx="9144000" cy="52945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68F78-2B9D-4439-A65D-86F843D6EA85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8C7E-3911-42B5-A119-AFB0A29739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ACD1D-89AD-4FAD-8D00-DD2B11564130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021DC-FCB7-417D-AEE2-9D37DDACE8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BFCC-CDD9-461B-A324-DA2C4ADAFD71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1DC81-189E-45B9-B731-E5EB92638F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CE18-5287-400D-B333-E680E1C8137F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627BF-6C10-4831-A90D-C64491A79E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BE65F-5327-414B-A230-3975EC05E3C0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533A6-21DD-4CA4-A526-8EBB5FD9F6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6">
            <a:extLst>
              <a:ext uri="{FF2B5EF4-FFF2-40B4-BE49-F238E27FC236}"/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207750" y="3024188"/>
            <a:ext cx="412750" cy="41275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5000"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5" name="MH_Other_3">
            <a:extLst>
              <a:ext uri="{FF2B5EF4-FFF2-40B4-BE49-F238E27FC236}"/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602788" y="4206875"/>
            <a:ext cx="200025" cy="2000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6" name="MH_Other_3">
            <a:extLst>
              <a:ext uri="{FF2B5EF4-FFF2-40B4-BE49-F238E27FC236}"/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07738" y="4457700"/>
            <a:ext cx="200025" cy="2000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7" name="MH_Other_7">
            <a:extLst>
              <a:ext uri="{FF2B5EF4-FFF2-40B4-BE49-F238E27FC236}"/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566400" y="4244975"/>
            <a:ext cx="612775" cy="612775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MH_Other_7">
            <a:extLst>
              <a:ext uri="{FF2B5EF4-FFF2-40B4-BE49-F238E27FC236}"/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366375" y="3875088"/>
            <a:ext cx="612775" cy="612775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MH_Other_3">
            <a:extLst>
              <a:ext uri="{FF2B5EF4-FFF2-40B4-BE49-F238E27FC236}"/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614613" y="1617663"/>
            <a:ext cx="214312" cy="214312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MH_Other_5">
            <a:extLst>
              <a:ext uri="{FF2B5EF4-FFF2-40B4-BE49-F238E27FC236}"/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457325" y="1687513"/>
            <a:ext cx="336550" cy="33655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 lnSpcReduction="20000"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MH_Other_7">
            <a:extLst>
              <a:ext uri="{FF2B5EF4-FFF2-40B4-BE49-F238E27FC236}"/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654175" y="1433513"/>
            <a:ext cx="655638" cy="655637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MH_Other_8">
            <a:extLst>
              <a:ext uri="{FF2B5EF4-FFF2-40B4-BE49-F238E27FC236}"/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38200" y="1582738"/>
            <a:ext cx="498475" cy="498475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3" name="MH_Other_10">
            <a:extLst>
              <a:ext uri="{FF2B5EF4-FFF2-40B4-BE49-F238E27FC236}"/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154113" y="1023938"/>
            <a:ext cx="334962" cy="334962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 lnSpcReduction="20000"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4" name="MH_Other_3">
            <a:extLst>
              <a:ext uri="{FF2B5EF4-FFF2-40B4-BE49-F238E27FC236}"/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224338" y="1885950"/>
            <a:ext cx="214312" cy="2127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5" name="MH_Other_7">
            <a:extLst>
              <a:ext uri="{FF2B5EF4-FFF2-40B4-BE49-F238E27FC236}"/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644900" y="1658938"/>
            <a:ext cx="654050" cy="655637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2021224"/>
            <a:ext cx="9512300" cy="137636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9900" y="3541714"/>
            <a:ext cx="8712200" cy="59405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6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D8AD7-D38A-42FC-BB86-105A82939FA8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1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F3F09-5BC8-4AAD-ACBB-5DF45544EC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5C4B2-FA10-4812-845E-0F91A03EC305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2A22B-CF02-4409-BBB9-14B74CF200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8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3FB04-7675-4FE1-8CC2-BF7E8ED2ACA3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65A41-3435-4D9D-A518-24158CD80B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/>
            </a:extLst>
          </p:cNvPr>
          <p:cNvCxnSpPr/>
          <p:nvPr/>
        </p:nvCxnSpPr>
        <p:spPr>
          <a:xfrm>
            <a:off x="0" y="3429000"/>
            <a:ext cx="260667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/>
            </a:extLst>
          </p:cNvPr>
          <p:cNvCxnSpPr/>
          <p:nvPr/>
        </p:nvCxnSpPr>
        <p:spPr>
          <a:xfrm flipH="1">
            <a:off x="9585325" y="3429000"/>
            <a:ext cx="260667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514" y="2545725"/>
            <a:ext cx="6978972" cy="176655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5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2516A-7184-44DE-8EA1-6BE4E9D15A72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6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1E347-8C1D-4903-9D35-F6C846298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E8D60-6A16-45A1-8C13-761C4E4751A2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26BCB-9EE0-41FB-B3B7-345BA8DC74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/>
              <a:t>单击图标添加图片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52F4F-0BD4-4A04-9388-3D58E0F09299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94D5F-FED5-4477-88F9-026517118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3C7D4-C1DF-4A78-9FAF-946C4C8CB6BC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64F83-E930-4505-8D76-5F0D4B2A3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838200" y="365125"/>
            <a:ext cx="10515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838200" y="1504950"/>
            <a:ext cx="10515600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DD19BC-0E26-4238-8091-AC20D20D1AA3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2C0C32-30AE-46DB-87E1-E13FFDAC07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59" r:id="rId4"/>
    <p:sldLayoutId id="2147483658" r:id="rId5"/>
    <p:sldLayoutId id="2147483663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66700" indent="-2667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4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2.emf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Healthy</a:t>
            </a:r>
            <a:endParaRPr lang="zh-CN" altLang="en-US" smtClean="0"/>
          </a:p>
        </p:txBody>
      </p:sp>
      <p:sp>
        <p:nvSpPr>
          <p:cNvPr id="15362" name="副标题 2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165475"/>
            <a:ext cx="9144000" cy="5302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a medical app will heal U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框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87713" y="260350"/>
            <a:ext cx="56546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800">
                <a:ea typeface="黑体" pitchFamily="49" charset="-122"/>
              </a:rPr>
              <a:t>user story</a:t>
            </a:r>
          </a:p>
        </p:txBody>
      </p:sp>
      <p:graphicFrame>
        <p:nvGraphicFramePr>
          <p:cNvPr id="16437" name="Group 53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782638" y="1304925"/>
          <a:ext cx="10626725" cy="4830763"/>
        </p:xfrm>
        <a:graphic>
          <a:graphicData uri="http://schemas.openxmlformats.org/drawingml/2006/table">
            <a:tbl>
              <a:tblPr/>
              <a:tblGrid>
                <a:gridCol w="5429250">
                  <a:extLst>
                    <a:ext uri="{9D8B030D-6E8A-4147-A177-3AD203B41FA5}"/>
                  </a:extLst>
                </a:gridCol>
                <a:gridCol w="3708400">
                  <a:extLst>
                    <a:ext uri="{9D8B030D-6E8A-4147-A177-3AD203B41FA5}"/>
                  </a:extLst>
                </a:gridCol>
                <a:gridCol w="1489075">
                  <a:extLst>
                    <a:ext uri="{9D8B030D-6E8A-4147-A177-3AD203B41FA5}"/>
                  </a:extLst>
                </a:gridCol>
              </a:tblGrid>
              <a:tr h="6873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Test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Estimated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/>
                </a:extLst>
              </a:tr>
              <a:tr h="5572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底部选择卡首页、交流、设置之间切换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底部选择卡切换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/>
                </a:extLst>
              </a:tr>
              <a:tr h="5572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首页显示文章资讯列表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首页文章列表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/>
                </a:extLst>
              </a:tr>
              <a:tr h="4095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打开某资讯，显示资讯的内容详情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文章详情页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/>
                </a:extLst>
              </a:tr>
              <a:tr h="6223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使用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JS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模板引擎（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artTemplate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）渲染页面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文章内容渲染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/>
                </a:extLst>
              </a:tr>
              <a:tr h="4079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向上滑动屏幕，底部显示新的文章列表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上拉刷新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/>
                </a:extLst>
              </a:tr>
              <a:tr h="4095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点击首页，文章列表可以回到顶部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回到顶部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/>
                </a:extLst>
              </a:tr>
              <a:tr h="6223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点击某咨询，对应文章阅读量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阅读量动态增加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/>
                </a:extLst>
              </a:tr>
              <a:tr h="5572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输入账号密码，进行登录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登陆页面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标题 3"/>
          <p:cNvSpPr>
            <a:spLocks noGrp="1" noChangeArrowheads="1"/>
          </p:cNvSpPr>
          <p:nvPr>
            <p:ph type="title"/>
          </p:nvPr>
        </p:nvSpPr>
        <p:spPr>
          <a:xfrm>
            <a:off x="5127625" y="142875"/>
            <a:ext cx="4616450" cy="828675"/>
          </a:xfrm>
        </p:spPr>
        <p:txBody>
          <a:bodyPr/>
          <a:lstStyle/>
          <a:p>
            <a:pPr algn="ctr" eaLnBrk="1" hangingPunct="1"/>
            <a:r>
              <a:rPr lang="en-US" altLang="zh-CN" smtClean="0"/>
              <a:t>class diagram</a:t>
            </a:r>
            <a:endParaRPr lang="zh-CN" altLang="en-US" smtClean="0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ph idx="1"/>
          </p:nvPr>
        </p:nvGraphicFramePr>
        <p:xfrm>
          <a:off x="263525" y="0"/>
          <a:ext cx="10156825" cy="6858000"/>
        </p:xfrm>
        <a:graphic>
          <a:graphicData uri="http://schemas.openxmlformats.org/presentationml/2006/ole">
            <p:oleObj spid="_x0000_s26630" r:id="rId4" imgW="9610623" imgH="7448595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4250" y="0"/>
            <a:ext cx="10309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 Box 7"/>
          <p:cNvSpPr txBox="1">
            <a:spLocks noChangeArrowheads="1"/>
          </p:cNvSpPr>
          <p:nvPr/>
        </p:nvSpPr>
        <p:spPr bwMode="auto">
          <a:xfrm>
            <a:off x="334963" y="549275"/>
            <a:ext cx="8128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ea typeface="微软雅黑" pitchFamily="34" charset="-122"/>
              </a:rPr>
              <a:t>技</a:t>
            </a:r>
          </a:p>
          <a:p>
            <a:r>
              <a:rPr lang="zh-CN" altLang="en-US" sz="4000">
                <a:solidFill>
                  <a:schemeClr val="bg1"/>
                </a:solidFill>
                <a:ea typeface="微软雅黑" pitchFamily="34" charset="-122"/>
              </a:rPr>
              <a:t>术</a:t>
            </a:r>
          </a:p>
          <a:p>
            <a:r>
              <a:rPr lang="zh-CN" altLang="en-US" sz="4000">
                <a:solidFill>
                  <a:schemeClr val="bg1"/>
                </a:solidFill>
                <a:ea typeface="微软雅黑" pitchFamily="34" charset="-122"/>
              </a:rPr>
              <a:t>选</a:t>
            </a:r>
          </a:p>
          <a:p>
            <a:r>
              <a:rPr lang="zh-CN" altLang="en-US" sz="4000">
                <a:solidFill>
                  <a:schemeClr val="bg1"/>
                </a:solidFill>
                <a:ea typeface="微软雅黑" pitchFamily="34" charset="-122"/>
              </a:rPr>
              <a:t>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 descr="iHealth项目架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5188" y="0"/>
            <a:ext cx="7581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334963" y="538163"/>
            <a:ext cx="8128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ea typeface="微软雅黑" pitchFamily="34" charset="-122"/>
              </a:rPr>
              <a:t>项目架构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</a:t>
            </a:r>
            <a:r>
              <a:rPr lang="zh-CN" altLang="en-US" smtClean="0"/>
              <a:t>主要功能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 首页文章列表</a:t>
            </a:r>
            <a:r>
              <a:rPr lang="en-US" altLang="zh-CN" smtClean="0"/>
              <a:t>[</a:t>
            </a:r>
            <a:r>
              <a:rPr lang="zh-CN" altLang="en-US" smtClean="0"/>
              <a:t>文章分类及个性推荐</a:t>
            </a:r>
            <a:r>
              <a:rPr lang="en-US" altLang="zh-CN" smtClean="0"/>
              <a:t>,</a:t>
            </a:r>
            <a:r>
              <a:rPr lang="zh-CN" altLang="en-US" smtClean="0"/>
              <a:t>上拉刷新</a:t>
            </a:r>
            <a:r>
              <a:rPr lang="en-US" altLang="zh-CN" smtClean="0"/>
              <a:t>,</a:t>
            </a:r>
            <a:r>
              <a:rPr lang="zh-CN" altLang="en-US" smtClean="0"/>
              <a:t>下拉刷新</a:t>
            </a:r>
            <a:r>
              <a:rPr lang="en-US" altLang="zh-CN" smtClean="0"/>
              <a:t>,</a:t>
            </a:r>
            <a:r>
              <a:rPr lang="zh-CN" altLang="en-US" smtClean="0"/>
              <a:t> 左右滑动切换选择卡</a:t>
            </a:r>
            <a:r>
              <a:rPr lang="en-US" altLang="zh-CN" smtClean="0"/>
              <a:t>,</a:t>
            </a:r>
            <a:r>
              <a:rPr lang="zh-CN" altLang="en-US" smtClean="0"/>
              <a:t>阅读更多</a:t>
            </a:r>
            <a:r>
              <a:rPr lang="en-US" altLang="zh-CN" smtClean="0"/>
              <a:t>]</a:t>
            </a:r>
          </a:p>
          <a:p>
            <a:pPr eaLnBrk="1" hangingPunct="1"/>
            <a:r>
              <a:rPr lang="zh-CN" altLang="en-US" smtClean="0"/>
              <a:t>文章详情页</a:t>
            </a:r>
            <a:r>
              <a:rPr lang="en-US" altLang="zh-CN" smtClean="0"/>
              <a:t>[</a:t>
            </a:r>
            <a:r>
              <a:rPr lang="zh-CN" altLang="en-US" smtClean="0"/>
              <a:t>阅读量动态增加</a:t>
            </a:r>
            <a:r>
              <a:rPr lang="en-US" altLang="zh-CN" smtClean="0"/>
              <a:t>,</a:t>
            </a:r>
            <a:r>
              <a:rPr lang="zh-CN" altLang="en-US" smtClean="0"/>
              <a:t>点赞数动态增加</a:t>
            </a:r>
            <a:r>
              <a:rPr lang="en-US" altLang="zh-CN" smtClean="0"/>
              <a:t>]</a:t>
            </a:r>
          </a:p>
          <a:p>
            <a:pPr eaLnBrk="1" hangingPunct="1"/>
            <a:r>
              <a:rPr lang="zh-CN" altLang="en-US" smtClean="0"/>
              <a:t>登陆页</a:t>
            </a:r>
            <a:r>
              <a:rPr lang="en-US" altLang="zh-CN" smtClean="0"/>
              <a:t>[</a:t>
            </a:r>
            <a:r>
              <a:rPr lang="zh-CN" altLang="en-US" smtClean="0"/>
              <a:t>自动登录</a:t>
            </a:r>
            <a:r>
              <a:rPr lang="en-US" altLang="zh-CN" smtClean="0"/>
              <a:t>]</a:t>
            </a:r>
          </a:p>
          <a:p>
            <a:pPr eaLnBrk="1" hangingPunct="1"/>
            <a:r>
              <a:rPr lang="zh-CN" altLang="en-US" smtClean="0"/>
              <a:t>注册页面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设置页面 </a:t>
            </a:r>
            <a:r>
              <a:rPr lang="en-US" altLang="zh-CN" smtClean="0"/>
              <a:t>[</a:t>
            </a:r>
            <a:r>
              <a:rPr lang="zh-CN" altLang="en-US" smtClean="0"/>
              <a:t>个人病例页面 </a:t>
            </a:r>
            <a:r>
              <a:rPr lang="en-US" altLang="zh-CN" smtClean="0"/>
              <a:t>,</a:t>
            </a:r>
            <a:r>
              <a:rPr lang="zh-CN" altLang="en-US" smtClean="0"/>
              <a:t>主治医生页面</a:t>
            </a:r>
            <a:r>
              <a:rPr lang="en-US" altLang="zh-CN" smtClean="0"/>
              <a:t>,</a:t>
            </a:r>
            <a:r>
              <a:rPr lang="zh-CN" altLang="en-US" smtClean="0"/>
              <a:t>个人设置页面，我的关注页面</a:t>
            </a:r>
            <a:r>
              <a:rPr lang="en-US" altLang="zh-CN" smtClean="0"/>
              <a:t>]</a:t>
            </a:r>
          </a:p>
          <a:p>
            <a:pPr eaLnBrk="1" hangingPunct="1"/>
            <a:r>
              <a:rPr lang="zh-CN" altLang="en-US" smtClean="0"/>
              <a:t>即时通讯</a:t>
            </a:r>
            <a:r>
              <a:rPr lang="en-US" altLang="zh-CN" smtClean="0"/>
              <a:t>[</a:t>
            </a:r>
            <a:r>
              <a:rPr lang="zh-CN" altLang="en-US" smtClean="0"/>
              <a:t>会诊室</a:t>
            </a:r>
            <a:r>
              <a:rPr lang="en-US" altLang="zh-CN" smtClean="0"/>
              <a:t>,</a:t>
            </a:r>
            <a:r>
              <a:rPr lang="zh-CN" altLang="en-US" smtClean="0"/>
              <a:t>搜索条</a:t>
            </a:r>
            <a:r>
              <a:rPr lang="en-US" altLang="zh-CN" smtClean="0"/>
              <a:t>,</a:t>
            </a:r>
            <a:r>
              <a:rPr lang="zh-CN" altLang="en-US" smtClean="0"/>
              <a:t>用户列表</a:t>
            </a:r>
            <a:r>
              <a:rPr lang="en-US" altLang="zh-CN" smtClean="0"/>
              <a:t>,</a:t>
            </a:r>
            <a:r>
              <a:rPr lang="zh-CN" altLang="en-US" smtClean="0"/>
              <a:t>用户列表滑动删除</a:t>
            </a:r>
            <a:r>
              <a:rPr lang="en-US" altLang="zh-CN" smtClean="0"/>
              <a:t>]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839788" y="333375"/>
            <a:ext cx="10515600" cy="828675"/>
          </a:xfrm>
        </p:spPr>
        <p:txBody>
          <a:bodyPr/>
          <a:lstStyle/>
          <a:p>
            <a:pPr eaLnBrk="1" hangingPunct="1"/>
            <a:r>
              <a:rPr lang="zh-CN" altLang="en-US" smtClean="0"/>
              <a:t>学习交流 </a:t>
            </a:r>
            <a:r>
              <a:rPr lang="en-US" altLang="zh-CN" smtClean="0"/>
              <a:t>-</a:t>
            </a:r>
            <a:r>
              <a:rPr lang="zh-CN" altLang="en-US" smtClean="0"/>
              <a:t>技术学习</a:t>
            </a: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团队学习能力决定项目能否快速投入使用。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Github</a:t>
            </a:r>
            <a:r>
              <a:rPr lang="zh-CN" altLang="en-US" smtClean="0"/>
              <a:t>多人协作开发分工明确，降低模块耦合性，可以提高代码合并效率。</a:t>
            </a:r>
          </a:p>
          <a:p>
            <a:pPr eaLnBrk="1" hangingPunct="1"/>
            <a:r>
              <a:rPr lang="zh-CN" altLang="en-US" smtClean="0"/>
              <a:t>组员通过 </a:t>
            </a:r>
            <a:r>
              <a:rPr lang="en-US" altLang="zh-CN" smtClean="0"/>
              <a:t>Pull Request </a:t>
            </a:r>
            <a:r>
              <a:rPr lang="zh-CN" altLang="en-US" smtClean="0"/>
              <a:t>提交修改，管理员审核代码后 </a:t>
            </a:r>
            <a:r>
              <a:rPr lang="en-US" altLang="zh-CN" smtClean="0"/>
              <a:t>merge </a:t>
            </a:r>
            <a:r>
              <a:rPr lang="zh-CN" altLang="en-US" smtClean="0"/>
              <a:t>到主分支。</a:t>
            </a:r>
          </a:p>
          <a:p>
            <a:pPr eaLnBrk="1" hangingPunct="1"/>
            <a:r>
              <a:rPr lang="zh-CN" altLang="en-US" smtClean="0"/>
              <a:t>开发初期代码质量影响后期代码重构，以及</a:t>
            </a:r>
            <a:r>
              <a:rPr lang="en-US" altLang="zh-CN" smtClean="0"/>
              <a:t>BUG</a:t>
            </a:r>
            <a:r>
              <a:rPr lang="zh-CN" altLang="en-US" smtClean="0"/>
              <a:t>修复。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应该提高代码可扩展性，以满足日后需求的增加和更改。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小组例会：可加强团队协作能力，推进项目度</a:t>
            </a: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做好会议准备：提前发会议通知、会议材料，以及每个人需要做的准备事项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严肃会议纪律，从会议组织者做起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给每个人发言的机会，重视每个人的观点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严格控制会议时长，不要过度发散议题，不要拖延会议时间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做好会议纪要，当场明确会议结论和问题责任人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做好问题跟踪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控制会议数量，控制与会人员范围​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41950" y="2009775"/>
            <a:ext cx="5653088" cy="245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7101" tIns="33550" rIns="67101" bIns="33550" anchor="ctr"/>
          <a:lstStyle/>
          <a:p>
            <a:pPr>
              <a:lnSpc>
                <a:spcPct val="90000"/>
              </a:lnSpc>
            </a:pPr>
            <a:r>
              <a:rPr lang="en-US" altLang="zh-CN" sz="9600">
                <a:solidFill>
                  <a:schemeClr val="accent1"/>
                </a:solidFill>
                <a:ea typeface="黑体" pitchFamily="49" charset="-122"/>
              </a:rPr>
              <a:t>Thanks</a:t>
            </a:r>
            <a:r>
              <a:rPr lang="zh-CN" altLang="en-US" sz="9600">
                <a:solidFill>
                  <a:schemeClr val="accent1"/>
                </a:solidFill>
                <a:ea typeface="黑体" pitchFamily="49" charset="-122"/>
              </a:rPr>
              <a:t>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2363" y="393700"/>
            <a:ext cx="2411412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800">
                <a:ea typeface="黑体" pitchFamily="49" charset="-122"/>
              </a:rPr>
              <a:t>目录</a:t>
            </a:r>
          </a:p>
        </p:txBody>
      </p:sp>
      <p:grpSp>
        <p:nvGrpSpPr>
          <p:cNvPr id="17410" name="组合 6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393825" y="1981200"/>
            <a:ext cx="4011613" cy="901700"/>
            <a:chOff x="563829" y="1930400"/>
            <a:chExt cx="3508638" cy="677334"/>
          </a:xfrm>
        </p:grpSpPr>
        <p:sp>
          <p:nvSpPr>
            <p:cNvPr id="69" name="矩形 68">
              <a:extLst>
                <a:ext uri="{FF2B5EF4-FFF2-40B4-BE49-F238E27FC236}"/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3829" y="1930400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A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70" name="任意多边形 69">
              <a:extLst>
                <a:ext uri="{FF2B5EF4-FFF2-40B4-BE49-F238E27FC236}"/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17856" y="1930400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D</a:t>
              </a:r>
              <a:r>
                <a:rPr lang="zh-CN" altLang="en-US" sz="2000" noProof="1">
                  <a:solidFill>
                    <a:srgbClr val="FEFFFF"/>
                  </a:solidFill>
                </a:rPr>
                <a:t>escription</a:t>
              </a:r>
            </a:p>
          </p:txBody>
        </p:sp>
      </p:grpSp>
      <p:grpSp>
        <p:nvGrpSpPr>
          <p:cNvPr id="17411" name="组合 7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823075" y="1981200"/>
            <a:ext cx="4011613" cy="901700"/>
            <a:chOff x="563829" y="3107267"/>
            <a:chExt cx="3508638" cy="677334"/>
          </a:xfrm>
        </p:grpSpPr>
        <p:sp>
          <p:nvSpPr>
            <p:cNvPr id="72" name="矩形 71">
              <a:extLst>
                <a:ext uri="{FF2B5EF4-FFF2-40B4-BE49-F238E27FC236}"/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63829" y="3107267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B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73" name="任意多边形 72">
              <a:extLst>
                <a:ext uri="{FF2B5EF4-FFF2-40B4-BE49-F238E27FC236}"/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017856" y="3107267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S</a:t>
              </a:r>
              <a:r>
                <a:rPr lang="zh-CN" altLang="en-US" sz="2000" noProof="1">
                  <a:solidFill>
                    <a:srgbClr val="FEFFFF"/>
                  </a:solidFill>
                </a:rPr>
                <a:t>kill sets</a:t>
              </a:r>
            </a:p>
          </p:txBody>
        </p:sp>
      </p:grpSp>
      <p:grpSp>
        <p:nvGrpSpPr>
          <p:cNvPr id="17412" name="组合 7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393825" y="3482975"/>
            <a:ext cx="4011613" cy="901700"/>
            <a:chOff x="563829" y="4284134"/>
            <a:chExt cx="3508638" cy="677334"/>
          </a:xfrm>
        </p:grpSpPr>
        <p:sp>
          <p:nvSpPr>
            <p:cNvPr id="75" name="矩形 74">
              <a:extLst>
                <a:ext uri="{FF2B5EF4-FFF2-40B4-BE49-F238E27FC236}"/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63829" y="4284134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C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76" name="任意多边形 75">
              <a:extLst>
                <a:ext uri="{FF2B5EF4-FFF2-40B4-BE49-F238E27FC236}"/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17856" y="4284134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defRPr/>
              </a:pPr>
              <a:r>
                <a:rPr lang="zh-CN" altLang="en-US" sz="2000" noProof="1">
                  <a:solidFill>
                    <a:srgbClr val="FEFFFF"/>
                  </a:solidFill>
                </a:rPr>
                <a:t>User Story</a:t>
              </a:r>
            </a:p>
          </p:txBody>
        </p:sp>
      </p:grpSp>
      <p:grpSp>
        <p:nvGrpSpPr>
          <p:cNvPr id="17413" name="组合 7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393825" y="4986338"/>
            <a:ext cx="4011613" cy="900112"/>
            <a:chOff x="563829" y="5461001"/>
            <a:chExt cx="3508638" cy="677334"/>
          </a:xfrm>
        </p:grpSpPr>
        <p:sp>
          <p:nvSpPr>
            <p:cNvPr id="78" name="矩形 77">
              <a:extLst>
                <a:ext uri="{FF2B5EF4-FFF2-40B4-BE49-F238E27FC236}"/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63829" y="5461001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E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79" name="任意多边形 78">
              <a:extLst>
                <a:ext uri="{FF2B5EF4-FFF2-40B4-BE49-F238E27FC236}"/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017856" y="5461001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defRPr/>
              </a:pPr>
              <a:r>
                <a:rPr lang="zh-CN" altLang="en-US" sz="2000" noProof="1">
                  <a:solidFill>
                    <a:srgbClr val="FEFFFF"/>
                  </a:solidFill>
                </a:rPr>
                <a:t>Class Diagram</a:t>
              </a:r>
            </a:p>
          </p:txBody>
        </p:sp>
      </p:grpSp>
      <p:grpSp>
        <p:nvGrpSpPr>
          <p:cNvPr id="17414" name="组合 7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823075" y="3482975"/>
            <a:ext cx="4011613" cy="901700"/>
            <a:chOff x="563829" y="5461001"/>
            <a:chExt cx="3508638" cy="677334"/>
          </a:xfrm>
        </p:grpSpPr>
        <p:sp>
          <p:nvSpPr>
            <p:cNvPr id="81" name="矩形 80">
              <a:extLst>
                <a:ext uri="{FF2B5EF4-FFF2-40B4-BE49-F238E27FC236}"/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63829" y="5461001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D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82" name="任意多边形 81">
              <a:extLst>
                <a:ext uri="{FF2B5EF4-FFF2-40B4-BE49-F238E27FC236}"/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017856" y="5461001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defRPr/>
              </a:pPr>
              <a:r>
                <a:rPr lang="zh-CN" altLang="en-US" sz="2000" noProof="1">
                  <a:solidFill>
                    <a:srgbClr val="FEFFFF"/>
                  </a:solidFill>
                </a:rPr>
                <a:t>Use Case</a:t>
              </a:r>
            </a:p>
          </p:txBody>
        </p:sp>
      </p:grpSp>
      <p:grpSp>
        <p:nvGrpSpPr>
          <p:cNvPr id="17415" name="组合 82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823075" y="4986338"/>
            <a:ext cx="4011613" cy="900112"/>
            <a:chOff x="563829" y="1930400"/>
            <a:chExt cx="3508638" cy="677334"/>
          </a:xfrm>
        </p:grpSpPr>
        <p:sp>
          <p:nvSpPr>
            <p:cNvPr id="84" name="矩形 83">
              <a:extLst>
                <a:ext uri="{FF2B5EF4-FFF2-40B4-BE49-F238E27FC236}"/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63829" y="1930400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F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85" name="任意多边形 84">
              <a:extLst>
                <a:ext uri="{FF2B5EF4-FFF2-40B4-BE49-F238E27FC236}"/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017856" y="1930400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Risks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Description</a:t>
            </a:r>
            <a:endParaRPr lang="zh-CN" altLang="en-US" smtClean="0"/>
          </a:p>
        </p:txBody>
      </p:sp>
      <p:sp>
        <p:nvSpPr>
          <p:cNvPr id="19458" name="内容占位符 5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患者和医生需要及时和方便地相互沟通。而目前医患之间的面对面交流效率太低。Health</a:t>
            </a:r>
            <a:r>
              <a:rPr lang="en-US" altLang="zh-CN" smtClean="0"/>
              <a:t>y</a:t>
            </a:r>
            <a:r>
              <a:rPr lang="zh-CN" altLang="en-US" smtClean="0"/>
              <a:t> 是一个提供医患之间线上沟通的平台。可以大大提高医生和患者沟通的效率。</a:t>
            </a:r>
          </a:p>
          <a:p>
            <a:pPr eaLnBrk="1" hangingPunct="1">
              <a:buClr>
                <a:schemeClr val="tx1"/>
              </a:buClr>
            </a:pPr>
            <a:endParaRPr lang="zh-CN" altLang="en-US" smtClean="0"/>
          </a:p>
          <a:p>
            <a:pPr eaLnBrk="1" hangingPunct="1">
              <a:buClr>
                <a:schemeClr val="tx1"/>
              </a:buClr>
            </a:pPr>
            <a:r>
              <a:rPr lang="zh-CN" altLang="en-US" smtClean="0"/>
              <a:t>现阶段，医生和患者之间的沟通效率普遍较低，如果有一款能够提供患者和医生有效沟通的软件，在市场上将会有很大反响。</a:t>
            </a:r>
          </a:p>
        </p:txBody>
      </p:sp>
      <p:sp>
        <p:nvSpPr>
          <p:cNvPr id="2" name="内容占位符 1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eaLnBrk="1" fontAlgn="auto" hangingPunct="1">
              <a:defRPr/>
            </a:pP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This is a App mainly for hospital registration</a:t>
            </a:r>
          </a:p>
          <a:p>
            <a:pPr eaLnBrk="1" fontAlgn="auto" hangingPunct="1">
              <a:defRPr/>
            </a:pP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In old ways,patients usually cannot find a ideal doctor even they take the trouble to go to the hospital.And it's hard for patients to make an appointment with an expert doctor.</a:t>
            </a:r>
            <a:endParaRPr lang="en-US" altLang="zh-CN" noProof="1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eaLnBrk="1" fontAlgn="auto" hangingPunct="1">
              <a:defRPr/>
            </a:pP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So, there is the Healthy, a medical website that offers an effective means to solve the problem.</a:t>
            </a:r>
            <a:endParaRPr lang="zh-CN" altLang="en-US" noProof="1"/>
          </a:p>
        </p:txBody>
      </p:sp>
      <p:cxnSp>
        <p:nvCxnSpPr>
          <p:cNvPr id="3" name="直接连接符 2">
            <a:extLst>
              <a:ext uri="{FF2B5EF4-FFF2-40B4-BE49-F238E27FC236}"/>
            </a:extLst>
          </p:cNvPr>
          <p:cNvCxnSpPr/>
          <p:nvPr>
            <p:custDataLst>
              <p:tags r:id="rId5"/>
            </p:custDataLst>
          </p:nvPr>
        </p:nvCxnSpPr>
        <p:spPr>
          <a:xfrm rot="5400000">
            <a:off x="4365625" y="3556000"/>
            <a:ext cx="34607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languages&amp;framews</a:t>
            </a:r>
            <a:endParaRPr lang="zh-CN" altLang="en-US" smtClean="0"/>
          </a:p>
        </p:txBody>
      </p:sp>
      <p:sp>
        <p:nvSpPr>
          <p:cNvPr id="2150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  <a:p>
            <a:pPr eaLnBrk="1" hangingPunct="1"/>
            <a:r>
              <a:rPr lang="en-US" altLang="zh-CN" smtClean="0"/>
              <a:t>WebAPP:指基于Web的系统和应用，其作用是向广大的最终用户发布一组复杂的内容和功能。基于当下开始普及流行的HTML5，Web App可以实现很多原本Native App才可以实现的功能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zh-CN" smtClean="0">
                <a:sym typeface="黑体" pitchFamily="49" charset="-122"/>
              </a:rPr>
              <a:t>架构：前端ajax访问后端的RESTful web service对资源进行操作。</a:t>
            </a:r>
          </a:p>
          <a:p>
            <a:pPr eaLnBrk="1" hangingPunct="1"/>
            <a:r>
              <a:rPr lang="zh-CN" altLang="zh-CN" smtClean="0">
                <a:sym typeface="黑体" pitchFamily="49" charset="-122"/>
              </a:rPr>
              <a:t>版本管理：</a:t>
            </a:r>
            <a:r>
              <a:rPr lang="en-US" altLang="zh-CN" smtClean="0">
                <a:sym typeface="黑体" pitchFamily="49" charset="-122"/>
              </a:rPr>
              <a:t>Git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                                                       </a:t>
            </a:r>
            <a:r>
              <a:rPr lang="en-US" altLang="zh-CN" sz="6600" smtClean="0"/>
              <a:t>+</a:t>
            </a:r>
            <a:r>
              <a:rPr lang="en-US" altLang="zh-CN" smtClean="0"/>
              <a:t> </a:t>
            </a:r>
          </a:p>
        </p:txBody>
      </p:sp>
      <p:grpSp>
        <p:nvGrpSpPr>
          <p:cNvPr id="21507" name="组合 1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808288" y="4354513"/>
            <a:ext cx="2678112" cy="1500187"/>
            <a:chOff x="6466313" y="1859591"/>
            <a:chExt cx="2218268" cy="2545209"/>
          </a:xfrm>
        </p:grpSpPr>
        <p:sp>
          <p:nvSpPr>
            <p:cNvPr id="12" name="任意多边形 11">
              <a:extLst>
                <a:ext uri="{FF2B5EF4-FFF2-40B4-BE49-F238E27FC236}"/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466313" y="1859591"/>
              <a:ext cx="2218268" cy="2442862"/>
            </a:xfrm>
            <a:custGeom>
              <a:avLst/>
              <a:gdLst>
                <a:gd name="connsiteX0" fmla="*/ 1109135 w 2218268"/>
                <a:gd name="connsiteY0" fmla="*/ 1 h 2443415"/>
                <a:gd name="connsiteX1" fmla="*/ 1893411 w 2218268"/>
                <a:gd name="connsiteY1" fmla="*/ 324859 h 2443415"/>
                <a:gd name="connsiteX2" fmla="*/ 1893410 w 2218268"/>
                <a:gd name="connsiteY2" fmla="*/ 324859 h 2443415"/>
                <a:gd name="connsiteX3" fmla="*/ 1893410 w 2218268"/>
                <a:gd name="connsiteY3" fmla="*/ 1893412 h 2443415"/>
                <a:gd name="connsiteX4" fmla="*/ 1462114 w 2218268"/>
                <a:gd name="connsiteY4" fmla="*/ 2403026 h 2443415"/>
                <a:gd name="connsiteX5" fmla="*/ 1435638 w 2218268"/>
                <a:gd name="connsiteY5" fmla="*/ 2443414 h 2443415"/>
                <a:gd name="connsiteX6" fmla="*/ 1109135 w 2218268"/>
                <a:gd name="connsiteY6" fmla="*/ 1811767 h 2443415"/>
                <a:gd name="connsiteX7" fmla="*/ 782630 w 2218268"/>
                <a:gd name="connsiteY7" fmla="*/ 2443415 h 2443415"/>
                <a:gd name="connsiteX8" fmla="*/ 756154 w 2218268"/>
                <a:gd name="connsiteY8" fmla="*/ 2403027 h 2443415"/>
                <a:gd name="connsiteX9" fmla="*/ 324858 w 2218268"/>
                <a:gd name="connsiteY9" fmla="*/ 1893411 h 2443415"/>
                <a:gd name="connsiteX10" fmla="*/ 324858 w 2218268"/>
                <a:gd name="connsiteY10" fmla="*/ 324859 h 2443415"/>
                <a:gd name="connsiteX11" fmla="*/ 1109135 w 2218268"/>
                <a:gd name="connsiteY11" fmla="*/ 1 h 244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268" h="2443415">
                  <a:moveTo>
                    <a:pt x="1109135" y="1"/>
                  </a:moveTo>
                  <a:cubicBezTo>
                    <a:pt x="1392986" y="0"/>
                    <a:pt x="1676839" y="108287"/>
                    <a:pt x="1893411" y="324859"/>
                  </a:cubicBezTo>
                  <a:lnTo>
                    <a:pt x="1893410" y="324859"/>
                  </a:lnTo>
                  <a:cubicBezTo>
                    <a:pt x="2326554" y="758003"/>
                    <a:pt x="2326554" y="1460268"/>
                    <a:pt x="1893410" y="1893412"/>
                  </a:cubicBezTo>
                  <a:cubicBezTo>
                    <a:pt x="1736591" y="2050230"/>
                    <a:pt x="1592827" y="2220101"/>
                    <a:pt x="1462114" y="2403026"/>
                  </a:cubicBezTo>
                  <a:lnTo>
                    <a:pt x="1435638" y="2443414"/>
                  </a:lnTo>
                  <a:lnTo>
                    <a:pt x="1109135" y="1811767"/>
                  </a:lnTo>
                  <a:lnTo>
                    <a:pt x="782630" y="2443415"/>
                  </a:lnTo>
                  <a:lnTo>
                    <a:pt x="756154" y="2403027"/>
                  </a:lnTo>
                  <a:cubicBezTo>
                    <a:pt x="625442" y="2220101"/>
                    <a:pt x="481677" y="2050230"/>
                    <a:pt x="324858" y="1893411"/>
                  </a:cubicBezTo>
                  <a:cubicBezTo>
                    <a:pt x="-108286" y="1460267"/>
                    <a:pt x="-108286" y="758003"/>
                    <a:pt x="324858" y="324859"/>
                  </a:cubicBezTo>
                  <a:cubicBezTo>
                    <a:pt x="541430" y="108287"/>
                    <a:pt x="825282" y="1"/>
                    <a:pt x="1109135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 fontAlgn="auto">
                <a:defRPr/>
              </a:pPr>
              <a:r>
                <a:rPr lang="en-US" altLang="zh-CN" sz="2000" noProof="1">
                  <a:solidFill>
                    <a:schemeClr val="accent2"/>
                  </a:solidFill>
                </a:rPr>
                <a:t>A</a:t>
              </a:r>
              <a:endParaRPr lang="zh-CN" altLang="en-US" sz="2000" noProof="1">
                <a:solidFill>
                  <a:schemeClr val="accent2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/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647772" y="2040044"/>
              <a:ext cx="1855350" cy="1855715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accent1"/>
                  </a:solidFill>
                </a:rPr>
                <a:t>Django</a:t>
              </a:r>
            </a:p>
          </p:txBody>
        </p:sp>
        <p:sp>
          <p:nvSpPr>
            <p:cNvPr id="14" name="矩形 13">
              <a:extLst>
                <a:ext uri="{FF2B5EF4-FFF2-40B4-BE49-F238E27FC236}"/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215817" y="4369787"/>
              <a:ext cx="719260" cy="350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600" noProof="1"/>
            </a:p>
          </p:txBody>
        </p:sp>
      </p:grpSp>
      <p:grpSp>
        <p:nvGrpSpPr>
          <p:cNvPr id="21508" name="组合 1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699250" y="4333875"/>
            <a:ext cx="2451100" cy="1498600"/>
            <a:chOff x="6466313" y="1859591"/>
            <a:chExt cx="2218268" cy="2545209"/>
          </a:xfrm>
        </p:grpSpPr>
        <p:sp>
          <p:nvSpPr>
            <p:cNvPr id="20" name="任意多边形 19">
              <a:extLst>
                <a:ext uri="{FF2B5EF4-FFF2-40B4-BE49-F238E27FC236}"/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466313" y="1859591"/>
              <a:ext cx="2218268" cy="2442754"/>
            </a:xfrm>
            <a:custGeom>
              <a:avLst/>
              <a:gdLst>
                <a:gd name="connsiteX0" fmla="*/ 1109135 w 2218268"/>
                <a:gd name="connsiteY0" fmla="*/ 1 h 2443415"/>
                <a:gd name="connsiteX1" fmla="*/ 1893411 w 2218268"/>
                <a:gd name="connsiteY1" fmla="*/ 324859 h 2443415"/>
                <a:gd name="connsiteX2" fmla="*/ 1893410 w 2218268"/>
                <a:gd name="connsiteY2" fmla="*/ 324859 h 2443415"/>
                <a:gd name="connsiteX3" fmla="*/ 1893410 w 2218268"/>
                <a:gd name="connsiteY3" fmla="*/ 1893412 h 2443415"/>
                <a:gd name="connsiteX4" fmla="*/ 1462114 w 2218268"/>
                <a:gd name="connsiteY4" fmla="*/ 2403026 h 2443415"/>
                <a:gd name="connsiteX5" fmla="*/ 1435638 w 2218268"/>
                <a:gd name="connsiteY5" fmla="*/ 2443414 h 2443415"/>
                <a:gd name="connsiteX6" fmla="*/ 1109135 w 2218268"/>
                <a:gd name="connsiteY6" fmla="*/ 1811767 h 2443415"/>
                <a:gd name="connsiteX7" fmla="*/ 782630 w 2218268"/>
                <a:gd name="connsiteY7" fmla="*/ 2443415 h 2443415"/>
                <a:gd name="connsiteX8" fmla="*/ 756154 w 2218268"/>
                <a:gd name="connsiteY8" fmla="*/ 2403027 h 2443415"/>
                <a:gd name="connsiteX9" fmla="*/ 324858 w 2218268"/>
                <a:gd name="connsiteY9" fmla="*/ 1893411 h 2443415"/>
                <a:gd name="connsiteX10" fmla="*/ 324858 w 2218268"/>
                <a:gd name="connsiteY10" fmla="*/ 324859 h 2443415"/>
                <a:gd name="connsiteX11" fmla="*/ 1109135 w 2218268"/>
                <a:gd name="connsiteY11" fmla="*/ 1 h 244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268" h="2443415">
                  <a:moveTo>
                    <a:pt x="1109135" y="1"/>
                  </a:moveTo>
                  <a:cubicBezTo>
                    <a:pt x="1392986" y="0"/>
                    <a:pt x="1676839" y="108287"/>
                    <a:pt x="1893411" y="324859"/>
                  </a:cubicBezTo>
                  <a:lnTo>
                    <a:pt x="1893410" y="324859"/>
                  </a:lnTo>
                  <a:cubicBezTo>
                    <a:pt x="2326554" y="758003"/>
                    <a:pt x="2326554" y="1460268"/>
                    <a:pt x="1893410" y="1893412"/>
                  </a:cubicBezTo>
                  <a:cubicBezTo>
                    <a:pt x="1736591" y="2050230"/>
                    <a:pt x="1592827" y="2220101"/>
                    <a:pt x="1462114" y="2403026"/>
                  </a:cubicBezTo>
                  <a:lnTo>
                    <a:pt x="1435638" y="2443414"/>
                  </a:lnTo>
                  <a:lnTo>
                    <a:pt x="1109135" y="1811767"/>
                  </a:lnTo>
                  <a:lnTo>
                    <a:pt x="782630" y="2443415"/>
                  </a:lnTo>
                  <a:lnTo>
                    <a:pt x="756154" y="2403027"/>
                  </a:lnTo>
                  <a:cubicBezTo>
                    <a:pt x="625442" y="2220101"/>
                    <a:pt x="481677" y="2050230"/>
                    <a:pt x="324858" y="1893411"/>
                  </a:cubicBezTo>
                  <a:cubicBezTo>
                    <a:pt x="-108286" y="1460267"/>
                    <a:pt x="-108286" y="758003"/>
                    <a:pt x="324858" y="324859"/>
                  </a:cubicBezTo>
                  <a:cubicBezTo>
                    <a:pt x="541430" y="108287"/>
                    <a:pt x="825282" y="1"/>
                    <a:pt x="1109135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 fontAlgn="auto">
                <a:defRPr/>
              </a:pPr>
              <a:r>
                <a:rPr lang="en-US" altLang="zh-CN" sz="2000" noProof="1">
                  <a:solidFill>
                    <a:schemeClr val="accent2"/>
                  </a:solidFill>
                </a:rPr>
                <a:t>B</a:t>
              </a:r>
              <a:endParaRPr lang="zh-CN" altLang="en-US" sz="2000" noProof="1">
                <a:solidFill>
                  <a:schemeClr val="accent2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/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647337" y="2040237"/>
              <a:ext cx="1856219" cy="185498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accent1"/>
                  </a:solidFill>
                </a:rPr>
                <a:t>MUI</a:t>
              </a:r>
            </a:p>
          </p:txBody>
        </p:sp>
        <p:sp>
          <p:nvSpPr>
            <p:cNvPr id="26" name="矩形 25">
              <a:extLst>
                <a:ext uri="{FF2B5EF4-FFF2-40B4-BE49-F238E27FC236}"/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214835" y="4369750"/>
              <a:ext cx="721224" cy="35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600" noProof="1"/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defRPr/>
            </a:pPr>
            <a:r>
              <a:rPr lang="en-US" altLang="zh-CN" noProof="1"/>
              <a:t>Captain</a:t>
            </a:r>
            <a:r>
              <a:rPr lang="zh-CN" altLang="en-US" noProof="1"/>
              <a:t>：   贾忠祥</a:t>
            </a:r>
            <a:endParaRPr lang="zh-CN" altLang="en-US" noProof="1">
              <a:sym typeface="+mn-ea"/>
            </a:endParaRPr>
          </a:p>
          <a:p>
            <a:pPr eaLnBrk="1" fontAlgn="auto" hangingPunct="1">
              <a:defRPr/>
            </a:pPr>
            <a:r>
              <a:rPr lang="en-US" altLang="zh-CN" noProof="1">
                <a:sym typeface="+mn-ea"/>
              </a:rPr>
              <a:t>Members</a:t>
            </a:r>
            <a:r>
              <a:rPr lang="zh-CN" altLang="en-US" noProof="1">
                <a:sym typeface="+mn-ea"/>
              </a:rPr>
              <a:t>：周剑晟、陈子炎、杨英明、黄奇文、王东、姜东、贾震</a:t>
            </a:r>
          </a:p>
          <a:p>
            <a:pPr eaLnBrk="1" fontAlgn="auto" hangingPunct="1">
              <a:defRPr/>
            </a:pPr>
            <a:endParaRPr lang="zh-CN" altLang="en-US" noProof="1">
              <a:sym typeface="+mn-ea"/>
            </a:endParaRPr>
          </a:p>
          <a:p>
            <a:pPr eaLnBrk="1" fontAlgn="auto" hangingPunct="1">
              <a:defRPr/>
            </a:pPr>
            <a:endParaRPr lang="zh-CN" altLang="en-US" noProof="1">
              <a:sym typeface="+mn-ea"/>
            </a:endParaRPr>
          </a:p>
          <a:p>
            <a:pPr eaLnBrk="1" fontAlgn="auto" hangingPunct="1">
              <a:defRPr/>
            </a:pPr>
            <a:endParaRPr lang="zh-CN" altLang="en-US" noProof="1">
              <a:sym typeface="+mn-ea"/>
            </a:endParaRPr>
          </a:p>
          <a:p>
            <a:pPr eaLnBrk="1" fontAlgn="auto" hangingPunct="1">
              <a:defRPr/>
            </a:pPr>
            <a:r>
              <a:rPr lang="zh-CN" altLang="en-US" noProof="1"/>
              <a:t>前端（</a:t>
            </a:r>
            <a:r>
              <a:rPr lang="en-US" altLang="zh-CN" noProof="1"/>
              <a:t>MUI APP</a:t>
            </a:r>
            <a:r>
              <a:rPr lang="zh-CN" altLang="en-US" noProof="1"/>
              <a:t>）：</a:t>
            </a:r>
            <a:r>
              <a:rPr lang="zh-CN" altLang="en-US" noProof="1">
                <a:sym typeface="+mn-ea"/>
              </a:rPr>
              <a:t>	周剑晟、陈子炎、黄奇文、王东</a:t>
            </a:r>
            <a:endParaRPr lang="zh-CN" altLang="en-US" noProof="1"/>
          </a:p>
          <a:p>
            <a:pPr eaLnBrk="1" fontAlgn="auto" hangingPunct="1">
              <a:defRPr/>
            </a:pPr>
            <a:r>
              <a:rPr lang="zh-CN" altLang="zh-CN" noProof="1"/>
              <a:t>后端（</a:t>
            </a:r>
            <a:r>
              <a:rPr lang="en-US" altLang="zh-CN" noProof="1"/>
              <a:t>Django REST</a:t>
            </a:r>
            <a:r>
              <a:rPr lang="zh-CN" altLang="zh-CN" noProof="1"/>
              <a:t>）：</a:t>
            </a:r>
            <a:r>
              <a:rPr lang="zh-CN" altLang="en-US" noProof="1">
                <a:sym typeface="+mn-ea"/>
              </a:rPr>
              <a:t>杨英明、贾忠祥、贾震、姜东</a:t>
            </a:r>
            <a:endParaRPr lang="zh-CN" altLang="en-US" noProof="1"/>
          </a:p>
          <a:p>
            <a:pPr eaLnBrk="1" fontAlgn="auto" hangingPunct="1">
              <a:defRPr/>
            </a:pPr>
            <a:endParaRPr lang="zh-CN" altLang="en-US" noProof="1"/>
          </a:p>
          <a:p>
            <a:pPr marL="0" indent="0" eaLnBrk="1" fontAlgn="auto" hangingPunct="1">
              <a:buFont typeface="Wingdings" pitchFamily="2" charset="2"/>
              <a:buNone/>
              <a:defRPr/>
            </a:pPr>
            <a:endParaRPr lang="zh-CN" altLang="en-US" noProof="1"/>
          </a:p>
          <a:p>
            <a:pPr eaLnBrk="1" fontAlgn="auto" hangingPunct="1">
              <a:defRPr/>
            </a:pPr>
            <a:endParaRPr lang="zh-CN" altLang="en-US" noProof="1"/>
          </a:p>
          <a:p>
            <a:pPr marL="0" indent="0" algn="r" eaLnBrk="1" fontAlgn="auto" hangingPunct="1">
              <a:buFont typeface="Wingdings" pitchFamily="2" charset="2"/>
              <a:buNone/>
              <a:defRPr/>
            </a:pPr>
            <a:r>
              <a:rPr lang="en-US" altLang="zh-CN" noProof="1"/>
              <a:t>--</a:t>
            </a:r>
            <a:r>
              <a:rPr lang="zh-CN" altLang="en-US" noProof="1"/>
              <a:t>能够随时应对变化的结构，比遵循计划更重要。</a:t>
            </a:r>
          </a:p>
        </p:txBody>
      </p:sp>
      <p:sp>
        <p:nvSpPr>
          <p:cNvPr id="23554" name="文本框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7463" y="393700"/>
            <a:ext cx="45751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800">
                <a:ea typeface="黑体" pitchFamily="49" charset="-122"/>
              </a:rPr>
              <a:t>SKILL SET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/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7625" y="58738"/>
            <a:ext cx="4665663" cy="909637"/>
          </a:xfrm>
          <a:prstGeom prst="rect">
            <a:avLst/>
          </a:prstGeom>
          <a:noFill/>
        </p:spPr>
        <p:txBody>
          <a:bodyPr anchor="ctr">
            <a:normAutofit fontScale="90000"/>
          </a:bodyPr>
          <a:lstStyle/>
          <a:p>
            <a:pPr algn="ctr" fontAlgn="auto">
              <a:defRPr/>
            </a:pPr>
            <a:r>
              <a:rPr lang="en-US" altLang="zh-CN" sz="4800" noProof="1">
                <a:latin typeface="+mj-lt"/>
                <a:ea typeface="+mj-ea"/>
                <a:cs typeface="+mj-cs"/>
              </a:rPr>
              <a:t>use case diagram </a:t>
            </a:r>
          </a:p>
        </p:txBody>
      </p:sp>
      <p:pic>
        <p:nvPicPr>
          <p:cNvPr id="25602" name="图片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7713" y="244475"/>
            <a:ext cx="8112125" cy="661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81450" y="393700"/>
            <a:ext cx="42672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800">
                <a:ea typeface="黑体" pitchFamily="49" charset="-122"/>
              </a:rPr>
              <a:t>class diagram</a:t>
            </a:r>
          </a:p>
        </p:txBody>
      </p:sp>
      <p:graphicFrame>
        <p:nvGraphicFramePr>
          <p:cNvPr id="20492" name="Object 12"/>
          <p:cNvGraphicFramePr>
            <a:graphicFrameLocks/>
          </p:cNvGraphicFramePr>
          <p:nvPr/>
        </p:nvGraphicFramePr>
        <p:xfrm>
          <a:off x="200025" y="1304925"/>
          <a:ext cx="11830050" cy="5414963"/>
        </p:xfrm>
        <a:graphic>
          <a:graphicData uri="http://schemas.openxmlformats.org/presentationml/2006/ole">
            <p:oleObj spid="_x0000_s20492" r:id="rId6" imgW="5848302" imgH="2390779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框 1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75063" y="393700"/>
            <a:ext cx="48799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800" b="1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Data Library</a:t>
            </a:r>
            <a:endParaRPr lang="zh-CN" altLang="en-US" sz="4800">
              <a:ea typeface="黑体" pitchFamily="49" charset="-122"/>
            </a:endParaRPr>
          </a:p>
        </p:txBody>
      </p:sp>
      <p:sp>
        <p:nvSpPr>
          <p:cNvPr id="11" name="TextBox 53"/>
          <p:cNvSpPr txBox="1">
            <a:spLocks noChangeArrowheads="1"/>
          </p:cNvSpPr>
          <p:nvPr/>
        </p:nvSpPr>
        <p:spPr bwMode="auto">
          <a:xfrm>
            <a:off x="930275" y="1660525"/>
            <a:ext cx="106553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病人信息表（病人</a:t>
            </a:r>
            <a:r>
              <a:rPr lang="en-US" altLang="zh-CN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ID</a:t>
            </a:r>
            <a:r>
              <a:rPr lang="zh-CN" altLang="en-US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，姓名，年龄，性别，昵称，手机，</a:t>
            </a:r>
            <a:r>
              <a:rPr lang="en-US" altLang="zh-CN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E-mail,</a:t>
            </a:r>
            <a:r>
              <a:rPr lang="zh-CN" altLang="en-US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密码，病史</a:t>
            </a:r>
            <a:r>
              <a:rPr lang="en-US" altLang="zh-CN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, </a:t>
            </a:r>
            <a:r>
              <a:rPr lang="zh-CN" altLang="en-US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病症，床号，病室）</a:t>
            </a:r>
          </a:p>
          <a:p>
            <a:r>
              <a:rPr lang="zh-CN" altLang="en-US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医生信息表（用户</a:t>
            </a:r>
            <a:r>
              <a:rPr lang="en-US" altLang="zh-CN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ID</a:t>
            </a:r>
            <a:r>
              <a:rPr lang="zh-CN" altLang="en-US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，姓名，年龄，性别，医生职称，基础信息，科室，照片）</a:t>
            </a:r>
          </a:p>
          <a:p>
            <a:endParaRPr lang="zh-CN" altLang="en-US" sz="320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363538"/>
            <a:ext cx="10515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7101" tIns="33550" rIns="67101" bIns="33550" anchor="ctr"/>
          <a:lstStyle/>
          <a:p>
            <a:pPr>
              <a:lnSpc>
                <a:spcPct val="90000"/>
              </a:lnSpc>
            </a:pPr>
            <a:r>
              <a:rPr lang="en-US" altLang="zh-CN" sz="3600">
                <a:solidFill>
                  <a:schemeClr val="accent1"/>
                </a:solidFill>
                <a:ea typeface="黑体" pitchFamily="49" charset="-122"/>
              </a:rPr>
              <a:t>Risks</a:t>
            </a:r>
          </a:p>
        </p:txBody>
      </p:sp>
      <p:sp>
        <p:nvSpPr>
          <p:cNvPr id="2" name="文本框 1">
            <a:extLst>
              <a:ext uri="{FF2B5EF4-FFF2-40B4-BE49-F238E27FC236}"/>
            </a:extLst>
          </p:cNvPr>
          <p:cNvSpPr txBox="1"/>
          <p:nvPr/>
        </p:nvSpPr>
        <p:spPr>
          <a:xfrm>
            <a:off x="1138238" y="2690813"/>
            <a:ext cx="4138612" cy="2246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defRPr/>
            </a:pPr>
            <a:r>
              <a:rPr lang="en-US" altLang="zh-CN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Generalization</a:t>
            </a:r>
            <a:endParaRPr lang="en-US" altLang="zh-CN" sz="2800" b="1" noProof="1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fontAlgn="auto">
              <a:defRPr/>
            </a:pP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1.Team works is necessary.</a:t>
            </a:r>
            <a:endParaRPr lang="en-US" altLang="zh-CN" sz="2800" noProof="1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fontAlgn="auto">
              <a:defRPr/>
            </a:pP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2.How to finish a webApp/software.</a:t>
            </a:r>
            <a:endParaRPr lang="zh-CN" altLang="en-US" sz="2800" noProof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6777038" y="2506663"/>
            <a:ext cx="4795837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noProof="1">
                <a:latin typeface="Arial Unicode MS"/>
                <a:ea typeface="Arial Unicode MS"/>
                <a:cs typeface="Arial Unicode MS"/>
                <a:sym typeface="+mn-ea"/>
              </a:rPr>
              <a:t>About skills</a:t>
            </a:r>
            <a:endParaRPr lang="en-US" altLang="zh-CN" sz="2800" noProof="1">
              <a:ea typeface="黑体" pitchFamily="49" charset="-122"/>
            </a:endParaRPr>
          </a:p>
          <a:p>
            <a:r>
              <a:rPr lang="en-US" altLang="zh-CN" sz="2800" noProof="1">
                <a:latin typeface="Arial Unicode MS"/>
                <a:ea typeface="Arial Unicode MS"/>
                <a:cs typeface="Arial Unicode MS"/>
                <a:sym typeface="+mn-ea"/>
              </a:rPr>
              <a:t>1.Using new frameworks,getting the frameworks to install.</a:t>
            </a:r>
            <a:endParaRPr lang="en-US" altLang="zh-CN" sz="2800" noProof="1">
              <a:latin typeface="Arial Unicode MS"/>
              <a:ea typeface="Arial Unicode MS"/>
              <a:cs typeface="Arial Unicode MS"/>
            </a:endParaRPr>
          </a:p>
          <a:p>
            <a:r>
              <a:rPr lang="en-US" altLang="zh-CN" sz="2800" noProof="1">
                <a:latin typeface="Arial Unicode MS"/>
                <a:ea typeface="Arial Unicode MS"/>
                <a:cs typeface="Arial Unicode MS"/>
                <a:sym typeface="+mn-ea"/>
              </a:rPr>
              <a:t>2.Cross-platform compatibility.</a:t>
            </a:r>
            <a:endParaRPr lang="en-US" altLang="en-US" sz="2800" noProof="1"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10、12、14、21、25、26、27、28"/>
  <p:tag name="KSO_WM_TEMPLATE_CATEGORY" val="custom"/>
  <p:tag name="KSO_WM_TEMPLATE_INDEX" val="160555"/>
  <p:tag name="KSO_WM_TAG_VERSION" val="1.0"/>
  <p:tag name="KSO_WM_SLIDE_ID" val="custom160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1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1"/>
  <p:tag name="KSO_WM_TEMPLATE_CATEGORY" val="custom"/>
  <p:tag name="KSO_WM_TEMPLATE_INDEX" val="160555"/>
  <p:tag name="KSO_WM_UNIT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6"/>
  <p:tag name="KSO_WM_TEMPLATE_CATEGORY" val="custom"/>
  <p:tag name="KSO_WM_TEMPLATE_INDEX" val="160555"/>
  <p:tag name="KSO_WM_UNIT_INDEX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11"/>
  <p:tag name="KSO_WM_TEMPLATE_CATEGORY" val="custom"/>
  <p:tag name="KSO_WM_TEMPLATE_INDEX" val="160555"/>
  <p:tag name="KSO_WM_UNIT_INDEX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16"/>
  <p:tag name="KSO_WM_TEMPLATE_CATEGORY" val="custom"/>
  <p:tag name="KSO_WM_TEMPLATE_INDEX" val="160555"/>
  <p:tag name="KSO_WM_UNIT_INDEX" val="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21"/>
  <p:tag name="KSO_WM_TEMPLATE_CATEGORY" val="custom"/>
  <p:tag name="KSO_WM_TEMPLATE_INDEX" val="160555"/>
  <p:tag name="KSO_WM_UNIT_INDEX" val="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26"/>
  <p:tag name="KSO_WM_TEMPLATE_CATEGORY" val="custom"/>
  <p:tag name="KSO_WM_TEMPLATE_INDEX" val="160555"/>
  <p:tag name="KSO_WM_UNIT_INDEX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6"/>
  <p:tag name="KSO_WM_UNIT_ID" val="custom160555_11*l_i*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6_1"/>
  <p:tag name="KSO_WM_UNIT_ID" val="custom160555_11*l_h_f*1_6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5"/>
  <p:tag name="KSO_WM_UNIT_ID" val="custom160555_11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4_1"/>
  <p:tag name="KSO_WM_UNIT_ID" val="custom160555_11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4"/>
  <p:tag name="KSO_WM_UNIT_ID" val="custom160555_11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5_1"/>
  <p:tag name="KSO_WM_UNIT_ID" val="custom160555_11*l_h_f*1_5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3"/>
  <p:tag name="KSO_WM_UNIT_ID" val="custom160555_11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3_1"/>
  <p:tag name="KSO_WM_UNIT_ID" val="custom160555_11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2"/>
  <p:tag name="KSO_WM_UNIT_ID" val="custom160555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2_1"/>
  <p:tag name="KSO_WM_UNIT_ID" val="custom160555_11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1"/>
  <p:tag name="KSO_WM_UNIT_ID" val="custom160555_11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1_1"/>
  <p:tag name="KSO_WM_UNIT_ID" val="custom160555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5"/>
  <p:tag name="KSO_WM_TAG_VERSION" val="1.0"/>
  <p:tag name="KSO_WM_SLIDE_ID" val="custom16055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2"/>
  <p:tag name="KSO_WM_UNIT_ID" val="custom160555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3*i*3"/>
  <p:tag name="KSO_WM_TEMPLATE_CATEGORY" val="custom"/>
  <p:tag name="KSO_WM_TEMPLATE_INDEX" val="160555"/>
  <p:tag name="KSO_WM_UNIT_INDEX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5"/>
  <p:tag name="KSO_WM_TAG_VERSION" val="1.0"/>
  <p:tag name="KSO_WM_SLIDE_ID" val="custom160555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20*i*0"/>
  <p:tag name="KSO_WM_TEMPLATE_CATEGORY" val="custom"/>
  <p:tag name="KSO_WM_TEMPLATE_INDEX" val="160555"/>
  <p:tag name="KSO_WM_UNIT_INDEX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20*i*7"/>
  <p:tag name="KSO_WM_TEMPLATE_CATEGORY" val="custom"/>
  <p:tag name="KSO_WM_TEMPLATE_INDEX" val="160555"/>
  <p:tag name="KSO_WM_UNIT_INDEX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5"/>
  <p:tag name="KSO_WM_UNIT_ID" val="custom160555_20*l_i*1_5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2_1"/>
  <p:tag name="KSO_WM_UNIT_ID" val="custom160555_20*l_h_f*1_2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3"/>
  <p:tag name="KSO_WM_UNIT_TEXT_FILL_FORE_SCHEMECOLOR_INDEX" val="5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6"/>
  <p:tag name="KSO_WM_UNIT_ID" val="custom160555_20*l_i*1_6"/>
  <p:tag name="KSO_WM_UNIT_CLEAR" val="1"/>
  <p:tag name="KSO_WM_UNIT_LAYERLEVEL" val="1_1"/>
  <p:tag name="KSO_WM_DIAGRAM_GROUP_CODE" val="l1-3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1"/>
  <p:tag name="KSO_WM_UNIT_ID" val="custom160555_20*l_i*1_1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1_1"/>
  <p:tag name="KSO_WM_UNIT_ID" val="custom160555_20*l_h_f*1_1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3"/>
  <p:tag name="KSO_WM_UNIT_TEXT_FILL_FORE_SCHEMECOLOR_INDEX" val="5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2"/>
  <p:tag name="KSO_WM_UNIT_ID" val="custom160555_20*l_i*1_2"/>
  <p:tag name="KSO_WM_UNIT_CLEAR" val="1"/>
  <p:tag name="KSO_WM_UNIT_LAYERLEVEL" val="1_1"/>
  <p:tag name="KSO_WM_DIAGRAM_GROUP_CODE" val="l1-3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6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8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9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69*183"/>
  <p:tag name="KSO_WM_SLIDE_SIZE" val="277*403"/>
  <p:tag name="KSO_WM_DIAGRAM_GROUP_CODE" val="l1-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0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5"/>
  <p:tag name="KSO_WM_TAG_VERSION" val="1.0"/>
  <p:tag name="KSO_WM_SLIDE_ID" val="custom16055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1*196"/>
  <p:tag name="KSO_WM_SLIDE_SIZE" val="157*135"/>
  <p:tag name="KSO_WM_DIAGRAM_GROUP_CODE" val="l1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7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5"/>
  <p:tag name="KSO_WM_TAG_VERSION" val="1.0"/>
  <p:tag name="KSO_WM_SLIDE_ID" val="custom160555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94*196"/>
  <p:tag name="KSO_WM_SLIDE_SIZE" val="372*135"/>
  <p:tag name="KSO_WM_DIAGRAM_GROUP_CODE" val="l1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">
  <a:themeElements>
    <a:clrScheme name="160555">
      <a:dk1>
        <a:srgbClr val="FFFFFF"/>
      </a:dk1>
      <a:lt1>
        <a:srgbClr val="5A5A5A"/>
      </a:lt1>
      <a:dk2>
        <a:srgbClr val="FFFFFF"/>
      </a:dk2>
      <a:lt2>
        <a:srgbClr val="5A5A5A"/>
      </a:lt2>
      <a:accent1>
        <a:srgbClr val="60BDF7"/>
      </a:accent1>
      <a:accent2>
        <a:srgbClr val="5FB4CF"/>
      </a:accent2>
      <a:accent3>
        <a:srgbClr val="659F8C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931</Words>
  <Application>Microsoft Office PowerPoint</Application>
  <PresentationFormat>自定义</PresentationFormat>
  <Paragraphs>125</Paragraphs>
  <Slides>17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4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黑体</vt:lpstr>
      <vt:lpstr>Wingdings</vt:lpstr>
      <vt:lpstr>Calibri</vt:lpstr>
      <vt:lpstr>宋体</vt:lpstr>
      <vt:lpstr>微软雅黑</vt:lpstr>
      <vt:lpstr>Arial Unicode MS</vt:lpstr>
      <vt:lpstr>+mn-ea</vt:lpstr>
      <vt:lpstr>楷体</vt:lpstr>
      <vt:lpstr>Office 主题</vt:lpstr>
      <vt:lpstr>Office 主题</vt:lpstr>
      <vt:lpstr>Office 主题</vt:lpstr>
      <vt:lpstr>Office 主题</vt:lpstr>
      <vt:lpstr>Healthy</vt:lpstr>
      <vt:lpstr>幻灯片 2</vt:lpstr>
      <vt:lpstr>Description</vt:lpstr>
      <vt:lpstr>languages&amp;framews</vt:lpstr>
      <vt:lpstr>幻灯片 5</vt:lpstr>
      <vt:lpstr>幻灯片 6</vt:lpstr>
      <vt:lpstr>幻灯片 7</vt:lpstr>
      <vt:lpstr>幻灯片 8</vt:lpstr>
      <vt:lpstr>幻灯片 9</vt:lpstr>
      <vt:lpstr>幻灯片 10</vt:lpstr>
      <vt:lpstr>class diagram</vt:lpstr>
      <vt:lpstr>幻灯片 12</vt:lpstr>
      <vt:lpstr>幻灯片 13</vt:lpstr>
      <vt:lpstr>APP主要功能</vt:lpstr>
      <vt:lpstr>学习交流 -技术学习</vt:lpstr>
      <vt:lpstr>小组例会：可加强团队协作能力，推进项目度</vt:lpstr>
      <vt:lpstr>幻灯片 17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水墨竹子</dc:title>
  <dc:creator>第一PPT模板网：www.1ppt.com</dc:creator>
  <cp:keywords>第一PPT模板网：www.1ppt.com</cp:keywords>
  <cp:lastModifiedBy>yym</cp:lastModifiedBy>
  <cp:revision>95</cp:revision>
  <dcterms:created xsi:type="dcterms:W3CDTF">2015-03-26T12:48:00Z</dcterms:created>
  <dcterms:modified xsi:type="dcterms:W3CDTF">2017-12-21T05:27:51Z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