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6" r:id="rId2"/>
    <p:sldId id="416" r:id="rId3"/>
    <p:sldId id="408" r:id="rId4"/>
    <p:sldId id="410" r:id="rId5"/>
    <p:sldId id="411" r:id="rId6"/>
    <p:sldId id="413" r:id="rId7"/>
    <p:sldId id="414" r:id="rId8"/>
    <p:sldId id="415" r:id="rId9"/>
    <p:sldId id="418" r:id="rId10"/>
    <p:sldId id="412" r:id="rId11"/>
    <p:sldId id="426" r:id="rId12"/>
    <p:sldId id="427" r:id="rId13"/>
    <p:sldId id="429" r:id="rId14"/>
    <p:sldId id="430" r:id="rId15"/>
    <p:sldId id="435" r:id="rId16"/>
    <p:sldId id="434" r:id="rId17"/>
    <p:sldId id="436" r:id="rId18"/>
    <p:sldId id="431" r:id="rId19"/>
    <p:sldId id="433" r:id="rId20"/>
    <p:sldId id="419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EAFF25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 autoAdjust="0"/>
  </p:normalViewPr>
  <p:slideViewPr>
    <p:cSldViewPr>
      <p:cViewPr varScale="1">
        <p:scale>
          <a:sx n="67" d="100"/>
          <a:sy n="67" d="100"/>
        </p:scale>
        <p:origin x="864" y="72"/>
      </p:cViewPr>
      <p:guideLst>
        <p:guide orient="horz" pos="19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0" d="100"/>
        <a:sy n="12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A9C710C-EB3A-49EF-833F-D2CB0F6F02F9}" type="datetimeFigureOut">
              <a:rPr lang="zh-CN" altLang="en-US"/>
              <a:pPr>
                <a:defRPr/>
              </a:pPr>
              <a:t>2018-1-3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5125" name="备注占位符 4">
            <a:extLst/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CB08F14-76CB-477E-BD7C-C5024A06D64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1" name="灯片编号占位符 3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768AC45-6B25-4985-8714-B2E7639F152A}" type="slidenum">
              <a:rPr lang="zh-CN" altLang="en-US"/>
              <a:pPr fontAlgn="base"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89D513A6-BE44-4D73-B745-B09EC87D5EBC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10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1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18A50F38-D560-4589-AB0E-7D4ACDE9501F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20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E384D41A-C7DC-4CDE-B75D-7ED221591804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2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4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67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2A81EE33-44CF-4DCA-9D2A-853B7ED0F379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3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6369A59F-7BCA-4CC0-8A90-48953B094473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4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7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193EEA7F-31C9-4C49-BF4A-AFDF55218CBB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5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DBD02A91-4948-47B8-B475-4E27A64C3199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6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01306175-1B36-43FC-BFF1-874CFF686A34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7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274A2352-8995-4D72-9EC9-B6C80F3FA616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8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CB6472B2-6764-45E1-A771-9C082F0A384F}" type="slidenum">
              <a:rPr altLang="en-US" smtClean="0">
                <a:latin typeface="Arial" charset="0"/>
                <a:ea typeface="黑体" pitchFamily="49" charset="-122"/>
              </a:rPr>
              <a:pPr fontAlgn="base"/>
              <a:t>9</a:t>
            </a:fld>
            <a:endParaRPr lang="zh-CN" altLang="zh-CN"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/>
          </p:cNvPr>
          <p:cNvCxnSpPr/>
          <p:nvPr/>
        </p:nvCxnSpPr>
        <p:spPr>
          <a:xfrm>
            <a:off x="838202" y="2951163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68F78-2B9D-4439-A65D-86F843D6EA85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8C7E-3911-42B5-A119-AFB0A2973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ACD1D-89AD-4FAD-8D00-DD2B11564130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21DC-FCB7-417D-AEE2-9D37DDACE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BFCC-CDD9-461B-A324-DA2C4ADAFD71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DC81-189E-45B9-B731-E5EB92638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CE18-5287-400D-B333-E680E1C8137F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627BF-6C10-4831-A90D-C64491A79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BE65F-5327-414B-A230-3975EC05E3C0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533A6-21DD-4CA4-A526-8EBB5FD9F6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6">
            <a:extLst/>
          </p:cNvPr>
          <p:cNvSpPr/>
          <p:nvPr>
            <p:custDataLst>
              <p:tags r:id="rId1"/>
            </p:custDataLst>
          </p:nvPr>
        </p:nvSpPr>
        <p:spPr>
          <a:xfrm>
            <a:off x="11207750" y="3024188"/>
            <a:ext cx="412750" cy="412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5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MH_Other_3">
            <a:extLst/>
          </p:cNvPr>
          <p:cNvSpPr/>
          <p:nvPr>
            <p:custDataLst>
              <p:tags r:id="rId2"/>
            </p:custDataLst>
          </p:nvPr>
        </p:nvSpPr>
        <p:spPr>
          <a:xfrm>
            <a:off x="9602788" y="4206875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6" name="MH_Other_3">
            <a:extLst/>
          </p:cNvPr>
          <p:cNvSpPr/>
          <p:nvPr>
            <p:custDataLst>
              <p:tags r:id="rId3"/>
            </p:custDataLst>
          </p:nvPr>
        </p:nvSpPr>
        <p:spPr>
          <a:xfrm>
            <a:off x="11107738" y="4457700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7" name="MH_Other_7">
            <a:extLst/>
          </p:cNvPr>
          <p:cNvSpPr/>
          <p:nvPr>
            <p:custDataLst>
              <p:tags r:id="rId4"/>
            </p:custDataLst>
          </p:nvPr>
        </p:nvSpPr>
        <p:spPr>
          <a:xfrm>
            <a:off x="10566400" y="4244975"/>
            <a:ext cx="612775" cy="6127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MH_Other_7">
            <a:extLst/>
          </p:cNvPr>
          <p:cNvSpPr/>
          <p:nvPr>
            <p:custDataLst>
              <p:tags r:id="rId5"/>
            </p:custDataLst>
          </p:nvPr>
        </p:nvSpPr>
        <p:spPr>
          <a:xfrm>
            <a:off x="10366375" y="3875088"/>
            <a:ext cx="612775" cy="61277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MH_Other_3">
            <a:extLst/>
          </p:cNvPr>
          <p:cNvSpPr/>
          <p:nvPr>
            <p:custDataLst>
              <p:tags r:id="rId6"/>
            </p:custDataLst>
          </p:nvPr>
        </p:nvSpPr>
        <p:spPr>
          <a:xfrm>
            <a:off x="2614613" y="1617663"/>
            <a:ext cx="214312" cy="21431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MH_Other_5">
            <a:extLst/>
          </p:cNvPr>
          <p:cNvSpPr/>
          <p:nvPr>
            <p:custDataLst>
              <p:tags r:id="rId7"/>
            </p:custDataLst>
          </p:nvPr>
        </p:nvSpPr>
        <p:spPr>
          <a:xfrm>
            <a:off x="1457325" y="1687513"/>
            <a:ext cx="336550" cy="3365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MH_Other_7">
            <a:extLst/>
          </p:cNvPr>
          <p:cNvSpPr/>
          <p:nvPr>
            <p:custDataLst>
              <p:tags r:id="rId8"/>
            </p:custDataLst>
          </p:nvPr>
        </p:nvSpPr>
        <p:spPr>
          <a:xfrm>
            <a:off x="1654175" y="1433513"/>
            <a:ext cx="655638" cy="655637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MH_Other_8">
            <a:extLst/>
          </p:cNvPr>
          <p:cNvSpPr/>
          <p:nvPr>
            <p:custDataLst>
              <p:tags r:id="rId9"/>
            </p:custDataLst>
          </p:nvPr>
        </p:nvSpPr>
        <p:spPr>
          <a:xfrm>
            <a:off x="838200" y="1582738"/>
            <a:ext cx="498475" cy="4984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3" name="MH_Other_10">
            <a:extLst/>
          </p:cNvPr>
          <p:cNvSpPr/>
          <p:nvPr>
            <p:custDataLst>
              <p:tags r:id="rId10"/>
            </p:custDataLst>
          </p:nvPr>
        </p:nvSpPr>
        <p:spPr>
          <a:xfrm>
            <a:off x="1154113" y="1023938"/>
            <a:ext cx="334962" cy="33496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4" name="MH_Other_3">
            <a:extLst/>
          </p:cNvPr>
          <p:cNvSpPr/>
          <p:nvPr>
            <p:custDataLst>
              <p:tags r:id="rId11"/>
            </p:custDataLst>
          </p:nvPr>
        </p:nvSpPr>
        <p:spPr>
          <a:xfrm>
            <a:off x="4224338" y="1885950"/>
            <a:ext cx="214312" cy="2127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5" name="MH_Other_7">
            <a:extLst/>
          </p:cNvPr>
          <p:cNvSpPr/>
          <p:nvPr>
            <p:custDataLst>
              <p:tags r:id="rId12"/>
            </p:custDataLst>
          </p:nvPr>
        </p:nvSpPr>
        <p:spPr>
          <a:xfrm>
            <a:off x="3644900" y="1658938"/>
            <a:ext cx="654050" cy="655637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D8AD7-D38A-42FC-BB86-105A82939FA8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17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F3F09-5BC8-4AAD-ACBB-5DF45544EC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5C4B2-FA10-4812-845E-0F91A03EC305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2A22B-CF02-4409-BBB9-14B74CF200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FB04-7675-4FE1-8CC2-BF7E8ED2ACA3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65A41-3435-4D9D-A518-24158CD80B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/>
          </p:cNvPr>
          <p:cNvCxnSpPr/>
          <p:nvPr/>
        </p:nvCxnSpPr>
        <p:spPr>
          <a:xfrm>
            <a:off x="0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/>
          </p:cNvPr>
          <p:cNvCxnSpPr/>
          <p:nvPr/>
        </p:nvCxnSpPr>
        <p:spPr>
          <a:xfrm flipH="1">
            <a:off x="9585325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" name="Date Placeholder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516A-7184-44DE-8EA1-6BE4E9D15A72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6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1E347-8C1D-4903-9D35-F6C846298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8D60-6A16-45A1-8C13-761C4E4751A2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26BCB-9EE0-41FB-B3B7-345BA8DC74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52F4F-0BD4-4A04-9388-3D58E0F09299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4D5F-FED5-4477-88F9-02651711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3C7D4-C1DF-4A78-9FAF-946C4C8CB6BC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4F83-E930-4505-8D76-5F0D4B2A3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838200" y="1504950"/>
            <a:ext cx="10515600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DD19BC-0E26-4238-8091-AC20D20D1AA3}" type="datetimeFigureOut">
              <a:rPr lang="zh-CN" altLang="en-US"/>
              <a:pPr>
                <a:defRPr/>
              </a:pPr>
              <a:t>2018-1-3</a:t>
            </a:fld>
            <a:endParaRPr lang="zh-CN" alt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2C0C32-30AE-46DB-87E1-E13FFDAC07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63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3.emf"/><Relationship Id="rId2" Type="http://schemas.openxmlformats.org/officeDocument/2006/relationships/tags" Target="../tags/tag5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Healthy</a:t>
            </a:r>
            <a:endParaRPr lang="zh-CN" altLang="en-US"/>
          </a:p>
        </p:txBody>
      </p:sp>
      <p:sp>
        <p:nvSpPr>
          <p:cNvPr id="15362" name="副标题 2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165475"/>
            <a:ext cx="9144000" cy="530225"/>
          </a:xfrm>
        </p:spPr>
        <p:txBody>
          <a:bodyPr/>
          <a:lstStyle/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a medical app will heal U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87713" y="260350"/>
            <a:ext cx="56546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ea typeface="黑体" pitchFamily="49" charset="-122"/>
              </a:rPr>
              <a:t>user story</a:t>
            </a:r>
          </a:p>
        </p:txBody>
      </p:sp>
      <p:graphicFrame>
        <p:nvGraphicFramePr>
          <p:cNvPr id="16437" name="Group 53">
            <a:extLst/>
          </p:cNvPr>
          <p:cNvGraphicFramePr>
            <a:graphicFrameLocks noGrp="1"/>
          </p:cNvGraphicFramePr>
          <p:nvPr/>
        </p:nvGraphicFramePr>
        <p:xfrm>
          <a:off x="782638" y="1304925"/>
          <a:ext cx="10626725" cy="4830765"/>
        </p:xfrm>
        <a:graphic>
          <a:graphicData uri="http://schemas.openxmlformats.org/drawingml/2006/table">
            <a:tbl>
              <a:tblPr/>
              <a:tblGrid>
                <a:gridCol w="542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Test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Estimated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底部选择卡首页、交流、设置之间切换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底部选择卡切换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首页显示文章资讯列表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首页文章列表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打开某资讯，显示资讯的内容详情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文章详情页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模板引擎（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artTemplate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）渲染页面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文章内容渲染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向上滑动屏幕，底部显示新的文章列表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上拉刷新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点击首页，文章列表可以回到顶部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回到顶部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点击某咨询，对应文章阅读量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阅读量动态增加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输入账号密码，进行登录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登陆页面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标题 3"/>
          <p:cNvSpPr>
            <a:spLocks noGrp="1" noChangeArrowheads="1"/>
          </p:cNvSpPr>
          <p:nvPr>
            <p:ph type="title"/>
          </p:nvPr>
        </p:nvSpPr>
        <p:spPr>
          <a:xfrm>
            <a:off x="5127625" y="142875"/>
            <a:ext cx="4616450" cy="828675"/>
          </a:xfrm>
        </p:spPr>
        <p:txBody>
          <a:bodyPr/>
          <a:lstStyle/>
          <a:p>
            <a:pPr algn="ctr" eaLnBrk="1" hangingPunct="1"/>
            <a:r>
              <a:rPr lang="en-US" altLang="zh-CN"/>
              <a:t>class diagram</a:t>
            </a:r>
            <a:endParaRPr lang="zh-CN" altLang="en-US"/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63525" y="0"/>
          <a:ext cx="101568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4" imgW="9610623" imgH="7448595" progId="">
                  <p:embed/>
                </p:oleObj>
              </mc:Choice>
              <mc:Fallback>
                <p:oleObj r:id="rId4" imgW="9610623" imgH="744859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0"/>
                        <a:ext cx="10156825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250" y="0"/>
            <a:ext cx="10309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334963" y="549275"/>
            <a:ext cx="812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技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术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选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iHealth项目架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5188" y="0"/>
            <a:ext cx="7581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334963" y="538163"/>
            <a:ext cx="812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ea typeface="微软雅黑" pitchFamily="34" charset="-122"/>
              </a:rPr>
              <a:t>项目架构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学期开始时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378D7AEE-130C-42AE-BF85-A3DD81037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59" y="1193800"/>
            <a:ext cx="6398882" cy="5299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E2CC35-B5A0-4C8C-91C4-D32E65167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6" y="1556844"/>
            <a:ext cx="9759328" cy="462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0E8AE2-FB72-441F-BCCB-115520793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0" y="1052802"/>
            <a:ext cx="3120066" cy="55495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C28C9EC-A4D7-4A89-B850-0E6A78BB5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56" y="1052802"/>
            <a:ext cx="3110578" cy="5532682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eaLnBrk="1" hangingPunct="1"/>
            <a:r>
              <a:rPr lang="zh-CN" altLang="en-US" dirty="0"/>
              <a:t>现在</a:t>
            </a:r>
          </a:p>
        </p:txBody>
      </p:sp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C46563D5-AC0E-4146-9C0F-CF7923B4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56" y="1052802"/>
            <a:ext cx="3120067" cy="55495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图片 15" descr="图片包含 屏幕截图&#10;&#10;已生成极高可信度的说明">
            <a:extLst>
              <a:ext uri="{FF2B5EF4-FFF2-40B4-BE49-F238E27FC236}">
                <a16:creationId xmlns:a16="http://schemas.microsoft.com/office/drawing/2014/main" id="{14966853-36DB-4CA1-995A-4B928AC69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28" y="1052802"/>
            <a:ext cx="3120067" cy="5549560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14" name="图片 13" descr="图片包含 屏幕截图&#10;&#10;已生成极高可信度的说明">
            <a:extLst>
              <a:ext uri="{FF2B5EF4-FFF2-40B4-BE49-F238E27FC236}">
                <a16:creationId xmlns:a16="http://schemas.microsoft.com/office/drawing/2014/main" id="{3808160F-F60A-44B5-9527-1FE06F316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2" y="1064582"/>
            <a:ext cx="3110578" cy="5532682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239C4294-8D04-4050-BE58-A7AF39283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96" y="1064581"/>
            <a:ext cx="3110578" cy="55326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8" name="图片 17" descr="图片包含 屏幕截图&#10;&#10;已生成极高可信度的说明">
            <a:extLst>
              <a:ext uri="{FF2B5EF4-FFF2-40B4-BE49-F238E27FC236}">
                <a16:creationId xmlns:a16="http://schemas.microsoft.com/office/drawing/2014/main" id="{CB6DB169-539E-40FA-9016-D5FC1C6A9D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82" y="1078625"/>
            <a:ext cx="3102683" cy="55186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0" name="图片 19" descr="图片包含 屏幕截图&#10;&#10;已生成极高可信度的说明">
            <a:extLst>
              <a:ext uri="{FF2B5EF4-FFF2-40B4-BE49-F238E27FC236}">
                <a16:creationId xmlns:a16="http://schemas.microsoft.com/office/drawing/2014/main" id="{32EF6897-7DB9-4F09-B459-0DB4FA067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69" y="1059483"/>
            <a:ext cx="3113445" cy="55377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148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App</a:t>
            </a:r>
            <a:r>
              <a:rPr lang="zh-CN" altLang="en-US" dirty="0"/>
              <a:t>特性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838200" y="1177313"/>
            <a:ext cx="10515600" cy="53530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/>
              <a:t>主要特性：</a:t>
            </a:r>
            <a:endParaRPr lang="en-US" altLang="zh-CN" sz="3200" dirty="0"/>
          </a:p>
          <a:p>
            <a:pPr eaLnBrk="1" hangingPunct="1"/>
            <a:r>
              <a:rPr lang="zh-CN" altLang="en-US" dirty="0"/>
              <a:t>首页 </a:t>
            </a:r>
            <a:r>
              <a:rPr lang="en-US" altLang="zh-CN" dirty="0"/>
              <a:t>[</a:t>
            </a:r>
            <a:r>
              <a:rPr lang="zh-CN" altLang="en-US" dirty="0"/>
              <a:t>底部选择卡切换</a:t>
            </a:r>
            <a:r>
              <a:rPr lang="en-US" altLang="zh-CN" dirty="0"/>
              <a:t>,</a:t>
            </a:r>
            <a:r>
              <a:rPr lang="zh-CN" altLang="en-US" dirty="0"/>
              <a:t>文章列表</a:t>
            </a:r>
            <a:r>
              <a:rPr lang="en-US" altLang="zh-CN" dirty="0"/>
              <a:t>,</a:t>
            </a:r>
            <a:r>
              <a:rPr lang="zh-CN" altLang="en-US" dirty="0"/>
              <a:t>文章详情页</a:t>
            </a:r>
            <a:r>
              <a:rPr lang="en-US" altLang="zh-CN" dirty="0"/>
              <a:t>,</a:t>
            </a:r>
            <a:r>
              <a:rPr lang="zh-CN" altLang="en-US" dirty="0"/>
              <a:t>上拉刷新</a:t>
            </a:r>
            <a:r>
              <a:rPr lang="en-US" altLang="zh-CN" dirty="0"/>
              <a:t>,</a:t>
            </a:r>
            <a:r>
              <a:rPr lang="zh-CN" altLang="en-US" dirty="0"/>
              <a:t>下拉刷新</a:t>
            </a:r>
            <a:r>
              <a:rPr lang="en-US" altLang="zh-CN" dirty="0"/>
              <a:t>,</a:t>
            </a:r>
            <a:r>
              <a:rPr lang="zh-CN" altLang="en-US" dirty="0"/>
              <a:t>文章点赞</a:t>
            </a:r>
            <a:r>
              <a:rPr lang="en-US" altLang="zh-CN" dirty="0"/>
              <a:t>,</a:t>
            </a:r>
            <a:r>
              <a:rPr lang="zh-CN" altLang="en-US" dirty="0"/>
              <a:t>个性推荐</a:t>
            </a:r>
            <a:r>
              <a:rPr lang="en-US" altLang="zh-CN" dirty="0"/>
              <a:t>,</a:t>
            </a:r>
            <a:r>
              <a:rPr lang="zh-CN" altLang="en-US" dirty="0"/>
              <a:t>分类页面</a:t>
            </a:r>
            <a:r>
              <a:rPr lang="en-US" altLang="zh-CN" dirty="0"/>
              <a:t>,</a:t>
            </a:r>
            <a:r>
              <a:rPr lang="zh-CN" altLang="en-US" dirty="0"/>
              <a:t>滑动切换选择卡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zh-CN" altLang="en-US" dirty="0"/>
              <a:t>登陆注册 </a:t>
            </a:r>
            <a:r>
              <a:rPr lang="en-US" altLang="zh-CN" dirty="0"/>
              <a:t>[</a:t>
            </a:r>
            <a:r>
              <a:rPr lang="zh-CN" altLang="en-US" dirty="0"/>
              <a:t>登陆页面、注册页面、自动登陆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zh-CN" altLang="en-US" dirty="0"/>
              <a:t>即时通讯 </a:t>
            </a:r>
            <a:r>
              <a:rPr lang="en-US" altLang="zh-CN" dirty="0"/>
              <a:t>[</a:t>
            </a:r>
            <a:r>
              <a:rPr lang="zh-CN" altLang="en-US" dirty="0"/>
              <a:t>单聊、会诊室、用户检索、聊天用户列表、滑动删除、聊天提示、动态添加聊天对象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zh-CN" altLang="en-US" dirty="0"/>
              <a:t>设置 </a:t>
            </a:r>
            <a:r>
              <a:rPr lang="en-US" altLang="zh-CN" dirty="0"/>
              <a:t>[</a:t>
            </a:r>
            <a:r>
              <a:rPr lang="zh-CN" altLang="en-US" dirty="0"/>
              <a:t>显示</a:t>
            </a:r>
            <a:r>
              <a:rPr lang="en-US" altLang="zh-CN" dirty="0"/>
              <a:t>&amp;</a:t>
            </a:r>
            <a:r>
              <a:rPr lang="zh-CN" altLang="en-US" dirty="0"/>
              <a:t>更新用户个人信息、我的关注、主治医生、个人病例</a:t>
            </a:r>
            <a:r>
              <a:rPr lang="en-US" altLang="zh-CN" dirty="0"/>
              <a:t>]</a:t>
            </a:r>
          </a:p>
          <a:p>
            <a:pPr marL="0" indent="0" eaLnBrk="1" hangingPunct="1">
              <a:buNone/>
            </a:pPr>
            <a:r>
              <a:rPr lang="zh-CN" altLang="en-US" sz="3200" dirty="0"/>
              <a:t>未完全实现的特性：</a:t>
            </a:r>
            <a:endParaRPr lang="en-US" altLang="zh-CN" sz="3200" dirty="0"/>
          </a:p>
          <a:p>
            <a:pPr eaLnBrk="1" hangingPunct="1"/>
            <a:r>
              <a:rPr lang="zh-CN" altLang="en-US" dirty="0"/>
              <a:t>第三方登录</a:t>
            </a:r>
            <a:endParaRPr lang="en-US" altLang="zh-CN" dirty="0"/>
          </a:p>
          <a:p>
            <a:pPr eaLnBrk="1" hangingPunct="1"/>
            <a:r>
              <a:rPr lang="zh-CN" altLang="en-US" dirty="0"/>
              <a:t>评论</a:t>
            </a:r>
            <a:endParaRPr lang="en-US" altLang="zh-CN" dirty="0"/>
          </a:p>
          <a:p>
            <a:pPr eaLnBrk="1" hangingPunct="1"/>
            <a:r>
              <a:rPr lang="zh-CN" altLang="en-US" dirty="0"/>
              <a:t>找回密码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3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最终代码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838200" y="1177313"/>
            <a:ext cx="10515600" cy="53530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/>
              <a:t>重构功能：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46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839788" y="333375"/>
            <a:ext cx="10515600" cy="828675"/>
          </a:xfrm>
        </p:spPr>
        <p:txBody>
          <a:bodyPr/>
          <a:lstStyle/>
          <a:p>
            <a:pPr eaLnBrk="1" hangingPunct="1"/>
            <a:r>
              <a:rPr lang="zh-CN" altLang="en-US"/>
              <a:t>学习交流 </a:t>
            </a:r>
            <a:r>
              <a:rPr lang="en-US" altLang="zh-CN"/>
              <a:t>-</a:t>
            </a:r>
            <a:r>
              <a:rPr lang="zh-CN" altLang="en-US"/>
              <a:t>技术学习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团队学习能力决定项目能否快速投入使用。</a:t>
            </a:r>
            <a:endParaRPr lang="en-US" altLang="zh-CN"/>
          </a:p>
          <a:p>
            <a:pPr eaLnBrk="1" hangingPunct="1"/>
            <a:r>
              <a:rPr lang="en-US" altLang="zh-CN"/>
              <a:t>Github</a:t>
            </a:r>
            <a:r>
              <a:rPr lang="zh-CN" altLang="en-US"/>
              <a:t>多人协作开发分工明确，降低模块耦合性，可以提高代码合并效率。</a:t>
            </a:r>
          </a:p>
          <a:p>
            <a:pPr eaLnBrk="1" hangingPunct="1"/>
            <a:r>
              <a:rPr lang="zh-CN" altLang="en-US"/>
              <a:t>组员通过 </a:t>
            </a:r>
            <a:r>
              <a:rPr lang="en-US" altLang="zh-CN"/>
              <a:t>Pull Request </a:t>
            </a:r>
            <a:r>
              <a:rPr lang="zh-CN" altLang="en-US"/>
              <a:t>提交修改，管理员审核代码后 </a:t>
            </a:r>
            <a:r>
              <a:rPr lang="en-US" altLang="zh-CN"/>
              <a:t>merge </a:t>
            </a:r>
            <a:r>
              <a:rPr lang="zh-CN" altLang="en-US"/>
              <a:t>到主分支。</a:t>
            </a:r>
          </a:p>
          <a:p>
            <a:pPr eaLnBrk="1" hangingPunct="1"/>
            <a:r>
              <a:rPr lang="zh-CN" altLang="en-US"/>
              <a:t>开发初期代码质量影响后期代码重构，以及</a:t>
            </a:r>
            <a:r>
              <a:rPr lang="en-US" altLang="zh-CN"/>
              <a:t>BUG</a:t>
            </a:r>
            <a:r>
              <a:rPr lang="zh-CN" altLang="en-US"/>
              <a:t>修复。</a:t>
            </a:r>
            <a:endParaRPr lang="en-US" altLang="zh-CN"/>
          </a:p>
          <a:p>
            <a:pPr eaLnBrk="1" hangingPunct="1"/>
            <a:r>
              <a:rPr lang="zh-CN" altLang="en-US"/>
              <a:t>应该提高代码可扩展性，以满足日后需求的增加和更改。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小组例会：可加强团队协作能力，推进项目度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做好会议准备：提前发会议通知、会议材料，以及每个人需要做的准备事项</a:t>
            </a:r>
            <a:endParaRPr lang="en-US" altLang="zh-CN"/>
          </a:p>
          <a:p>
            <a:pPr eaLnBrk="1" hangingPunct="1"/>
            <a:r>
              <a:rPr lang="zh-CN" altLang="en-US"/>
              <a:t>严肃会议纪律，从会议组织者做起</a:t>
            </a:r>
            <a:endParaRPr lang="en-US" altLang="zh-CN"/>
          </a:p>
          <a:p>
            <a:pPr eaLnBrk="1" hangingPunct="1"/>
            <a:r>
              <a:rPr lang="zh-CN" altLang="en-US"/>
              <a:t>给每个人发言的机会，重视每个人的观点</a:t>
            </a:r>
            <a:endParaRPr lang="en-US" altLang="zh-CN"/>
          </a:p>
          <a:p>
            <a:pPr eaLnBrk="1" hangingPunct="1"/>
            <a:r>
              <a:rPr lang="zh-CN" altLang="en-US"/>
              <a:t>严格控制会议时长，不要过度发散议题，不要拖延会议时间</a:t>
            </a:r>
            <a:endParaRPr lang="en-US" altLang="zh-CN"/>
          </a:p>
          <a:p>
            <a:pPr eaLnBrk="1" hangingPunct="1"/>
            <a:r>
              <a:rPr lang="zh-CN" altLang="en-US"/>
              <a:t>做好会议纪要，当场明确会议结论和问题责任人</a:t>
            </a:r>
            <a:endParaRPr lang="en-US" altLang="zh-CN"/>
          </a:p>
          <a:p>
            <a:pPr eaLnBrk="1" hangingPunct="1"/>
            <a:r>
              <a:rPr lang="zh-CN" altLang="en-US"/>
              <a:t>做好问题跟踪</a:t>
            </a:r>
            <a:endParaRPr lang="en-US" altLang="zh-CN"/>
          </a:p>
          <a:p>
            <a:pPr eaLnBrk="1" hangingPunct="1"/>
            <a:r>
              <a:rPr lang="zh-CN" altLang="en-US"/>
              <a:t>控制会议数量，控制与会人员范围​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2363" y="393700"/>
            <a:ext cx="2411412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>
                <a:ea typeface="黑体" pitchFamily="49" charset="-122"/>
              </a:rPr>
              <a:t>目录</a:t>
            </a:r>
          </a:p>
        </p:txBody>
      </p:sp>
      <p:grpSp>
        <p:nvGrpSpPr>
          <p:cNvPr id="17410" name="组合 6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93825" y="1981200"/>
            <a:ext cx="4011613" cy="901700"/>
            <a:chOff x="563829" y="1930400"/>
            <a:chExt cx="3508638" cy="677334"/>
          </a:xfrm>
        </p:grpSpPr>
        <p:sp>
          <p:nvSpPr>
            <p:cNvPr id="69" name="矩形 68">
              <a:extLst/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3829" y="1930400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A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0" name="任意多边形 69">
              <a:extLst/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17856" y="1930400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D</a:t>
              </a:r>
              <a:r>
                <a:rPr lang="zh-CN" altLang="en-US" sz="2000" noProof="1">
                  <a:solidFill>
                    <a:srgbClr val="FEFFFF"/>
                  </a:solidFill>
                </a:rPr>
                <a:t>escription</a:t>
              </a:r>
            </a:p>
          </p:txBody>
        </p:sp>
      </p:grpSp>
      <p:grpSp>
        <p:nvGrpSpPr>
          <p:cNvPr id="17411" name="组合 7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23075" y="1981200"/>
            <a:ext cx="4011613" cy="901700"/>
            <a:chOff x="563829" y="3107267"/>
            <a:chExt cx="3508638" cy="677334"/>
          </a:xfrm>
        </p:grpSpPr>
        <p:sp>
          <p:nvSpPr>
            <p:cNvPr id="72" name="矩形 71">
              <a:extLst/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63829" y="3107267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B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3" name="任意多边形 72">
              <a:extLst/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17856" y="3107267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S</a:t>
              </a:r>
              <a:r>
                <a:rPr lang="zh-CN" altLang="en-US" sz="2000" noProof="1">
                  <a:solidFill>
                    <a:srgbClr val="FEFFFF"/>
                  </a:solidFill>
                </a:rPr>
                <a:t>kill sets</a:t>
              </a:r>
            </a:p>
          </p:txBody>
        </p:sp>
      </p:grpSp>
      <p:grpSp>
        <p:nvGrpSpPr>
          <p:cNvPr id="17412" name="组合 7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393825" y="3482975"/>
            <a:ext cx="4011613" cy="901700"/>
            <a:chOff x="563829" y="4284134"/>
            <a:chExt cx="3508638" cy="677334"/>
          </a:xfrm>
        </p:grpSpPr>
        <p:sp>
          <p:nvSpPr>
            <p:cNvPr id="75" name="矩形 74">
              <a:extLst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63829" y="4284134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C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6" name="任意多边形 75">
              <a:extLst/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17856" y="4284134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zh-CN" altLang="en-US" sz="2000" noProof="1">
                  <a:solidFill>
                    <a:srgbClr val="FEFFFF"/>
                  </a:solidFill>
                </a:rPr>
                <a:t>User Story</a:t>
              </a:r>
            </a:p>
          </p:txBody>
        </p:sp>
      </p:grpSp>
      <p:grpSp>
        <p:nvGrpSpPr>
          <p:cNvPr id="17413" name="组合 7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393825" y="4986338"/>
            <a:ext cx="4011613" cy="900112"/>
            <a:chOff x="563829" y="5461001"/>
            <a:chExt cx="3508638" cy="677334"/>
          </a:xfrm>
        </p:grpSpPr>
        <p:sp>
          <p:nvSpPr>
            <p:cNvPr id="78" name="矩形 77">
              <a:extLst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63829" y="5461001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E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9" name="任意多边形 78">
              <a:extLst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17856" y="5461001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zh-CN" altLang="en-US" sz="2000" noProof="1">
                  <a:solidFill>
                    <a:srgbClr val="FEFFFF"/>
                  </a:solidFill>
                </a:rPr>
                <a:t>Class Diagram</a:t>
              </a:r>
            </a:p>
          </p:txBody>
        </p:sp>
      </p:grpSp>
      <p:grpSp>
        <p:nvGrpSpPr>
          <p:cNvPr id="17414" name="组合 7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823075" y="3482975"/>
            <a:ext cx="4011613" cy="901700"/>
            <a:chOff x="563829" y="5461001"/>
            <a:chExt cx="3508638" cy="677334"/>
          </a:xfrm>
        </p:grpSpPr>
        <p:sp>
          <p:nvSpPr>
            <p:cNvPr id="81" name="矩形 80">
              <a:extLst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63829" y="5461001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D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82" name="任意多边形 81">
              <a:extLst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17856" y="5461001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zh-CN" altLang="en-US" sz="2000" noProof="1">
                  <a:solidFill>
                    <a:srgbClr val="FEFFFF"/>
                  </a:solidFill>
                </a:rPr>
                <a:t>Use Case</a:t>
              </a:r>
            </a:p>
          </p:txBody>
        </p:sp>
      </p:grpSp>
      <p:grpSp>
        <p:nvGrpSpPr>
          <p:cNvPr id="17415" name="组合 8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823075" y="4986338"/>
            <a:ext cx="4011613" cy="900112"/>
            <a:chOff x="563829" y="1930400"/>
            <a:chExt cx="3508638" cy="677334"/>
          </a:xfrm>
        </p:grpSpPr>
        <p:sp>
          <p:nvSpPr>
            <p:cNvPr id="84" name="矩形 83">
              <a:extLst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3829" y="1930400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F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85" name="任意多边形 84">
              <a:extLst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17856" y="1930400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rgbClr val="FEFFFF"/>
                  </a:solidFill>
                </a:rPr>
                <a:t>Risks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41950" y="2009775"/>
            <a:ext cx="5653088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101" tIns="33550" rIns="67101" bIns="33550" anchor="ctr"/>
          <a:lstStyle/>
          <a:p>
            <a:pPr>
              <a:lnSpc>
                <a:spcPct val="90000"/>
              </a:lnSpc>
            </a:pPr>
            <a:r>
              <a:rPr lang="en-US" altLang="zh-CN" sz="9600">
                <a:solidFill>
                  <a:schemeClr val="accent1"/>
                </a:solidFill>
                <a:ea typeface="黑体" pitchFamily="49" charset="-122"/>
              </a:rPr>
              <a:t>Thanks</a:t>
            </a:r>
            <a:r>
              <a:rPr lang="zh-CN" altLang="en-US" sz="9600">
                <a:solidFill>
                  <a:schemeClr val="accent1"/>
                </a:solidFill>
                <a:ea typeface="黑体" pitchFamily="49" charset="-122"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Description</a:t>
            </a:r>
            <a:endParaRPr lang="zh-CN" altLang="en-US"/>
          </a:p>
        </p:txBody>
      </p:sp>
      <p:sp>
        <p:nvSpPr>
          <p:cNvPr id="19458" name="内容占位符 5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患者和医生需要及时和方便地相互沟通。而目前医患之间的面对面交流效率太低。Health</a:t>
            </a:r>
            <a:r>
              <a:rPr lang="en-US" altLang="zh-CN"/>
              <a:t>y</a:t>
            </a:r>
            <a:r>
              <a:rPr lang="zh-CN" altLang="en-US"/>
              <a:t> 是一个提供医患之间线上沟通的平台。可以大大提高医生和患者沟通的效率。</a:t>
            </a:r>
          </a:p>
          <a:p>
            <a:pPr eaLnBrk="1" hangingPunct="1">
              <a:buClr>
                <a:schemeClr val="tx1"/>
              </a:buClr>
            </a:pPr>
            <a:endParaRPr lang="zh-CN" altLang="en-US"/>
          </a:p>
          <a:p>
            <a:pPr eaLnBrk="1" hangingPunct="1">
              <a:buClr>
                <a:schemeClr val="tx1"/>
              </a:buClr>
            </a:pPr>
            <a:r>
              <a:rPr lang="zh-CN" altLang="en-US"/>
              <a:t>现阶段，医生和患者之间的沟通效率普遍较低，如果有一款能够提供患者和医生有效沟通的软件，在市场上将会有很大反响。</a:t>
            </a:r>
          </a:p>
        </p:txBody>
      </p:sp>
      <p:sp>
        <p:nvSpPr>
          <p:cNvPr id="2" name="内容占位符 1">
            <a:extLst/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eaLnBrk="1" fontAlgn="auto" hangingPunct="1">
              <a:defRPr/>
            </a:pP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This is a App mainly for hospital registration</a:t>
            </a:r>
          </a:p>
          <a:p>
            <a:pPr eaLnBrk="1" fontAlgn="auto" hangingPunct="1">
              <a:defRPr/>
            </a:pP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In old ways,patients usually cannot find a ideal doctor even they take the trouble to go to the hospital.And it's hard for patients to make an appointment with an expert doctor.</a:t>
            </a:r>
            <a:endParaRPr lang="en-US" altLang="zh-CN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eaLnBrk="1" fontAlgn="auto" hangingPunct="1">
              <a:defRPr/>
            </a:pP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So, there is the Healthy, a medical website that offers an effective means to solve the problem.</a:t>
            </a:r>
            <a:endParaRPr lang="zh-CN" altLang="en-US" noProof="1"/>
          </a:p>
        </p:txBody>
      </p:sp>
      <p:cxnSp>
        <p:nvCxnSpPr>
          <p:cNvPr id="3" name="直接连接符 2">
            <a:extLst/>
          </p:cNvPr>
          <p:cNvCxnSpPr/>
          <p:nvPr>
            <p:custDataLst>
              <p:tags r:id="rId5"/>
            </p:custDataLst>
          </p:nvPr>
        </p:nvCxnSpPr>
        <p:spPr>
          <a:xfrm rot="5400000">
            <a:off x="4365625" y="3556000"/>
            <a:ext cx="34607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languages&amp;framews</a:t>
            </a:r>
            <a:endParaRPr lang="zh-CN" altLang="en-US"/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  <a:p>
            <a:pPr eaLnBrk="1" hangingPunct="1"/>
            <a:r>
              <a:rPr lang="en-US" altLang="zh-CN"/>
              <a:t>WebAPP:指基于Web的系统和应用，其作用是向广大的最终用户发布一组复杂的内容和功能。基于当下开始普及流行的HTML5，Web App可以实现很多原本Native App才可以实现的功能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zh-CN">
                <a:sym typeface="黑体" pitchFamily="49" charset="-122"/>
              </a:rPr>
              <a:t>架构：前端ajax访问后端的RESTful web service对资源进行操作。</a:t>
            </a:r>
          </a:p>
          <a:p>
            <a:pPr eaLnBrk="1" hangingPunct="1"/>
            <a:r>
              <a:rPr lang="zh-CN" altLang="zh-CN">
                <a:sym typeface="黑体" pitchFamily="49" charset="-122"/>
              </a:rPr>
              <a:t>版本管理：</a:t>
            </a:r>
            <a:r>
              <a:rPr lang="en-US" altLang="zh-CN">
                <a:sym typeface="黑体" pitchFamily="49" charset="-122"/>
              </a:rPr>
              <a:t>Git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                                                       </a:t>
            </a:r>
            <a:r>
              <a:rPr lang="en-US" altLang="zh-CN" sz="6600"/>
              <a:t>+</a:t>
            </a:r>
            <a:r>
              <a:rPr lang="en-US" altLang="zh-CN"/>
              <a:t> </a:t>
            </a:r>
          </a:p>
        </p:txBody>
      </p:sp>
      <p:grpSp>
        <p:nvGrpSpPr>
          <p:cNvPr id="21507" name="组合 1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808288" y="4354513"/>
            <a:ext cx="2678112" cy="1500187"/>
            <a:chOff x="6466313" y="1859591"/>
            <a:chExt cx="2218268" cy="2545209"/>
          </a:xfrm>
        </p:grpSpPr>
        <p:sp>
          <p:nvSpPr>
            <p:cNvPr id="12" name="任意多边形 11">
              <a:extLst/>
            </p:cNvPr>
            <p:cNvSpPr/>
            <p:nvPr>
              <p:custDataLst>
                <p:tags r:id="rId7"/>
              </p:custDataLst>
            </p:nvPr>
          </p:nvSpPr>
          <p:spPr>
            <a:xfrm>
              <a:off x="6466313" y="1859591"/>
              <a:ext cx="2218268" cy="2442862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chemeClr val="accent2"/>
                  </a:solidFill>
                </a:rPr>
                <a:t>A</a:t>
              </a:r>
              <a:endParaRPr lang="zh-CN" altLang="en-US" sz="2000" noProof="1">
                <a:solidFill>
                  <a:schemeClr val="accent2"/>
                </a:solidFill>
              </a:endParaRPr>
            </a:p>
          </p:txBody>
        </p:sp>
        <p:sp>
          <p:nvSpPr>
            <p:cNvPr id="13" name="椭圆 12">
              <a:extLst/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47772" y="2040044"/>
              <a:ext cx="1855350" cy="1855715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accent1"/>
                  </a:solidFill>
                </a:rPr>
                <a:t>Django</a:t>
              </a:r>
            </a:p>
          </p:txBody>
        </p:sp>
        <p:sp>
          <p:nvSpPr>
            <p:cNvPr id="14" name="矩形 13">
              <a:extLst/>
            </p:cNvPr>
            <p:cNvSpPr/>
            <p:nvPr>
              <p:custDataLst>
                <p:tags r:id="rId9"/>
              </p:custDataLst>
            </p:nvPr>
          </p:nvSpPr>
          <p:spPr>
            <a:xfrm>
              <a:off x="7215817" y="4369787"/>
              <a:ext cx="719260" cy="350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600" noProof="1"/>
            </a:p>
          </p:txBody>
        </p:sp>
      </p:grpSp>
      <p:grpSp>
        <p:nvGrpSpPr>
          <p:cNvPr id="21508" name="组合 1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699250" y="4333875"/>
            <a:ext cx="2451100" cy="1498600"/>
            <a:chOff x="6466313" y="1859591"/>
            <a:chExt cx="2218268" cy="2545209"/>
          </a:xfrm>
        </p:grpSpPr>
        <p:sp>
          <p:nvSpPr>
            <p:cNvPr id="20" name="任意多边形 19">
              <a:extLst/>
            </p:cNvPr>
            <p:cNvSpPr/>
            <p:nvPr>
              <p:custDataLst>
                <p:tags r:id="rId4"/>
              </p:custDataLst>
            </p:nvPr>
          </p:nvSpPr>
          <p:spPr>
            <a:xfrm>
              <a:off x="6466313" y="1859591"/>
              <a:ext cx="2218268" cy="2442754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 fontAlgn="auto">
                <a:defRPr/>
              </a:pPr>
              <a:r>
                <a:rPr lang="en-US" altLang="zh-CN" sz="2000" noProof="1">
                  <a:solidFill>
                    <a:schemeClr val="accent2"/>
                  </a:solidFill>
                </a:rPr>
                <a:t>B</a:t>
              </a:r>
              <a:endParaRPr lang="zh-CN" altLang="en-US" sz="2000" noProof="1">
                <a:solidFill>
                  <a:schemeClr val="accent2"/>
                </a:solidFill>
              </a:endParaRPr>
            </a:p>
          </p:txBody>
        </p:sp>
        <p:sp>
          <p:nvSpPr>
            <p:cNvPr id="21" name="椭圆 20">
              <a:extLst/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47337" y="2040237"/>
              <a:ext cx="1856219" cy="185498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defRPr/>
              </a:pPr>
              <a:r>
                <a:rPr lang="en-US" altLang="zh-CN" noProof="1">
                  <a:solidFill>
                    <a:schemeClr val="accent1"/>
                  </a:solidFill>
                </a:rPr>
                <a:t>MUI</a:t>
              </a:r>
            </a:p>
          </p:txBody>
        </p:sp>
        <p:sp>
          <p:nvSpPr>
            <p:cNvPr id="26" name="矩形 25">
              <a:extLst/>
            </p:cNvPr>
            <p:cNvSpPr/>
            <p:nvPr>
              <p:custDataLst>
                <p:tags r:id="rId6"/>
              </p:custDataLst>
            </p:nvPr>
          </p:nvSpPr>
          <p:spPr>
            <a:xfrm>
              <a:off x="7214835" y="4369750"/>
              <a:ext cx="721224" cy="35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600" noProof="1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defRPr/>
            </a:pPr>
            <a:r>
              <a:rPr lang="en-US" altLang="zh-CN" noProof="1"/>
              <a:t>Captain</a:t>
            </a:r>
            <a:r>
              <a:rPr lang="zh-CN" altLang="en-US" noProof="1"/>
              <a:t>：   贾忠祥</a:t>
            </a: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r>
              <a:rPr lang="en-US" altLang="zh-CN" noProof="1">
                <a:sym typeface="+mn-ea"/>
              </a:rPr>
              <a:t>Members</a:t>
            </a:r>
            <a:r>
              <a:rPr lang="zh-CN" altLang="en-US" noProof="1">
                <a:sym typeface="+mn-ea"/>
              </a:rPr>
              <a:t>：周剑晟、陈子炎、杨英明、黄奇文、王东、姜东、贾震</a:t>
            </a:r>
          </a:p>
          <a:p>
            <a:pPr eaLnBrk="1" fontAlgn="auto" hangingPunct="1">
              <a:defRPr/>
            </a:pP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endParaRPr lang="zh-CN" altLang="en-US" noProof="1">
              <a:sym typeface="+mn-ea"/>
            </a:endParaRPr>
          </a:p>
          <a:p>
            <a:pPr eaLnBrk="1" fontAlgn="auto" hangingPunct="1">
              <a:defRPr/>
            </a:pPr>
            <a:r>
              <a:rPr lang="zh-CN" altLang="en-US" noProof="1"/>
              <a:t>前端（</a:t>
            </a:r>
            <a:r>
              <a:rPr lang="en-US" altLang="zh-CN" noProof="1"/>
              <a:t>MUI APP</a:t>
            </a:r>
            <a:r>
              <a:rPr lang="zh-CN" altLang="en-US" noProof="1"/>
              <a:t>）：</a:t>
            </a:r>
            <a:r>
              <a:rPr lang="zh-CN" altLang="en-US" noProof="1">
                <a:sym typeface="+mn-ea"/>
              </a:rPr>
              <a:t>	周剑晟、陈子炎、黄奇文、王东</a:t>
            </a:r>
            <a:endParaRPr lang="zh-CN" altLang="en-US" noProof="1"/>
          </a:p>
          <a:p>
            <a:pPr eaLnBrk="1" fontAlgn="auto" hangingPunct="1">
              <a:defRPr/>
            </a:pPr>
            <a:r>
              <a:rPr lang="zh-CN" altLang="zh-CN" noProof="1"/>
              <a:t>后端（</a:t>
            </a:r>
            <a:r>
              <a:rPr lang="en-US" altLang="zh-CN" noProof="1"/>
              <a:t>Django REST</a:t>
            </a:r>
            <a:r>
              <a:rPr lang="zh-CN" altLang="zh-CN" noProof="1"/>
              <a:t>）：</a:t>
            </a:r>
            <a:r>
              <a:rPr lang="zh-CN" altLang="en-US" noProof="1">
                <a:sym typeface="+mn-ea"/>
              </a:rPr>
              <a:t>杨英明、贾忠祥、贾震、姜东</a:t>
            </a: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marL="0" indent="0" eaLnBrk="1" fontAlgn="auto" hangingPunct="1">
              <a:buFont typeface="Wingdings" pitchFamily="2" charset="2"/>
              <a:buNone/>
              <a:defRPr/>
            </a:pPr>
            <a:endParaRPr lang="zh-CN" altLang="en-US" noProof="1"/>
          </a:p>
          <a:p>
            <a:pPr eaLnBrk="1" fontAlgn="auto" hangingPunct="1">
              <a:defRPr/>
            </a:pPr>
            <a:endParaRPr lang="zh-CN" altLang="en-US" noProof="1"/>
          </a:p>
          <a:p>
            <a:pPr marL="0" indent="0" algn="r" eaLnBrk="1" fontAlgn="auto" hangingPunct="1">
              <a:buFont typeface="Wingdings" pitchFamily="2" charset="2"/>
              <a:buNone/>
              <a:defRPr/>
            </a:pPr>
            <a:r>
              <a:rPr lang="en-US" altLang="zh-CN" noProof="1"/>
              <a:t>--</a:t>
            </a:r>
            <a:r>
              <a:rPr lang="zh-CN" altLang="en-US" noProof="1"/>
              <a:t>能够随时应对变化的结构，比遵循计划更重要。</a:t>
            </a:r>
          </a:p>
        </p:txBody>
      </p:sp>
      <p:sp>
        <p:nvSpPr>
          <p:cNvPr id="23554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7463" y="393700"/>
            <a:ext cx="45751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ea typeface="黑体" pitchFamily="49" charset="-122"/>
              </a:rPr>
              <a:t>SKILL SET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/>
          </p:cNvPr>
          <p:cNvSpPr txBox="1"/>
          <p:nvPr>
            <p:custDataLst>
              <p:tags r:id="rId2"/>
            </p:custDataLst>
          </p:nvPr>
        </p:nvSpPr>
        <p:spPr>
          <a:xfrm>
            <a:off x="47625" y="58738"/>
            <a:ext cx="4665663" cy="909637"/>
          </a:xfrm>
          <a:prstGeom prst="rect">
            <a:avLst/>
          </a:prstGeom>
          <a:noFill/>
        </p:spPr>
        <p:txBody>
          <a:bodyPr anchor="ctr">
            <a:normAutofit fontScale="90000"/>
          </a:bodyPr>
          <a:lstStyle/>
          <a:p>
            <a:pPr algn="ctr" fontAlgn="auto">
              <a:defRPr/>
            </a:pPr>
            <a:r>
              <a:rPr lang="en-US" altLang="zh-CN" sz="4800" noProof="1">
                <a:latin typeface="+mj-lt"/>
                <a:ea typeface="+mj-ea"/>
                <a:cs typeface="+mj-cs"/>
              </a:rPr>
              <a:t>use case diagram </a:t>
            </a:r>
          </a:p>
        </p:txBody>
      </p:sp>
      <p:pic>
        <p:nvPicPr>
          <p:cNvPr id="25602" name="图片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7713" y="244475"/>
            <a:ext cx="8112125" cy="661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1450" y="393700"/>
            <a:ext cx="42672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ea typeface="黑体" pitchFamily="49" charset="-122"/>
              </a:rPr>
              <a:t>class diagram</a:t>
            </a:r>
          </a:p>
        </p:txBody>
      </p:sp>
      <p:graphicFrame>
        <p:nvGraphicFramePr>
          <p:cNvPr id="20492" name="Object 12"/>
          <p:cNvGraphicFramePr>
            <a:graphicFrameLocks/>
          </p:cNvGraphicFramePr>
          <p:nvPr/>
        </p:nvGraphicFramePr>
        <p:xfrm>
          <a:off x="200025" y="1304925"/>
          <a:ext cx="1183005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6" imgW="5848302" imgH="2390779" progId="">
                  <p:embed/>
                </p:oleObj>
              </mc:Choice>
              <mc:Fallback>
                <p:oleObj r:id="rId6" imgW="5848302" imgH="2390779" progId="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304925"/>
                        <a:ext cx="11830050" cy="541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75063" y="393700"/>
            <a:ext cx="48799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 b="1"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Data Library</a:t>
            </a:r>
            <a:endParaRPr lang="zh-CN" altLang="en-US" sz="4800">
              <a:ea typeface="黑体" pitchFamily="49" charset="-122"/>
            </a:endParaRPr>
          </a:p>
        </p:txBody>
      </p:sp>
      <p:sp>
        <p:nvSpPr>
          <p:cNvPr id="11" name="TextBox 53"/>
          <p:cNvSpPr txBox="1">
            <a:spLocks noChangeArrowheads="1"/>
          </p:cNvSpPr>
          <p:nvPr/>
        </p:nvSpPr>
        <p:spPr bwMode="auto">
          <a:xfrm>
            <a:off x="930275" y="1660525"/>
            <a:ext cx="106553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病人信息表（病人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ID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，姓名，年龄，性别，昵称，手机，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E-mail,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密码，病史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, 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病症，床号，病室）</a:t>
            </a:r>
          </a:p>
          <a:p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医生信息表（用户</a:t>
            </a:r>
            <a:r>
              <a:rPr lang="en-US" altLang="zh-CN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ID</a:t>
            </a:r>
            <a:r>
              <a:rPr lang="zh-CN" altLang="en-US" sz="32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sym typeface="黑体" pitchFamily="49" charset="-122"/>
              </a:rPr>
              <a:t>，姓名，年龄，性别，医生职称，基础信息，科室，照片）</a:t>
            </a:r>
          </a:p>
          <a:p>
            <a:endParaRPr lang="zh-CN" altLang="en-US" sz="320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363538"/>
            <a:ext cx="10515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101" tIns="33550" rIns="67101" bIns="33550" anchor="ctr"/>
          <a:lstStyle/>
          <a:p>
            <a:pPr>
              <a:lnSpc>
                <a:spcPct val="90000"/>
              </a:lnSpc>
            </a:pPr>
            <a:r>
              <a:rPr lang="en-US" altLang="zh-CN" sz="3600">
                <a:solidFill>
                  <a:schemeClr val="accent1"/>
                </a:solidFill>
                <a:ea typeface="黑体" pitchFamily="49" charset="-122"/>
              </a:rPr>
              <a:t>Risks</a:t>
            </a:r>
          </a:p>
        </p:txBody>
      </p:sp>
      <p:sp>
        <p:nvSpPr>
          <p:cNvPr id="2" name="文本框 1">
            <a:extLst/>
          </p:cNvPr>
          <p:cNvSpPr txBox="1"/>
          <p:nvPr/>
        </p:nvSpPr>
        <p:spPr>
          <a:xfrm>
            <a:off x="1138238" y="2690813"/>
            <a:ext cx="4138612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defRPr/>
            </a:pPr>
            <a:r>
              <a:rPr lang="en-US" altLang="zh-CN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Generalization</a:t>
            </a:r>
            <a:endParaRPr lang="en-US" altLang="zh-CN" sz="2800" b="1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>
              <a:defRPr/>
            </a:pP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1.Team works is necessary.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>
              <a:defRPr/>
            </a:pP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2.How to finish a webApp/software.</a:t>
            </a:r>
            <a:endParaRPr lang="zh-CN" altLang="en-US" sz="2800" noProof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6777038" y="2506663"/>
            <a:ext cx="479583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noProof="1">
                <a:latin typeface="Arial Unicode MS"/>
                <a:ea typeface="Arial Unicode MS"/>
                <a:cs typeface="Arial Unicode MS"/>
                <a:sym typeface="+mn-ea"/>
              </a:rPr>
              <a:t>About skills</a:t>
            </a:r>
            <a:endParaRPr lang="en-US" altLang="zh-CN" sz="2800" noProof="1">
              <a:ea typeface="黑体" pitchFamily="49" charset="-122"/>
            </a:endParaRPr>
          </a:p>
          <a:p>
            <a:r>
              <a:rPr lang="en-US" altLang="zh-CN" sz="2800" noProof="1">
                <a:latin typeface="Arial Unicode MS"/>
                <a:ea typeface="Arial Unicode MS"/>
                <a:cs typeface="Arial Unicode MS"/>
                <a:sym typeface="+mn-ea"/>
              </a:rPr>
              <a:t>1.Using new frameworks,getting the frameworks to install.</a:t>
            </a:r>
            <a:endParaRPr lang="en-US" altLang="zh-CN" sz="2800" noProof="1">
              <a:latin typeface="Arial Unicode MS"/>
              <a:ea typeface="Arial Unicode MS"/>
              <a:cs typeface="Arial Unicode MS"/>
            </a:endParaRPr>
          </a:p>
          <a:p>
            <a:r>
              <a:rPr lang="en-US" altLang="zh-CN" sz="2800" noProof="1">
                <a:latin typeface="Arial Unicode MS"/>
                <a:ea typeface="Arial Unicode MS"/>
                <a:cs typeface="Arial Unicode MS"/>
                <a:sym typeface="+mn-ea"/>
              </a:rPr>
              <a:t>2.Cross-platform compatibility.</a:t>
            </a:r>
            <a:endParaRPr lang="en-US" altLang="en-US" sz="2800" noProof="1"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10、12、14、21、25、26、27、28"/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1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"/>
  <p:tag name="KSO_WM_TEMPLATE_CATEGORY" val="custom"/>
  <p:tag name="KSO_WM_TEMPLATE_INDEX" val="160555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6"/>
  <p:tag name="KSO_WM_TEMPLATE_CATEGORY" val="custom"/>
  <p:tag name="KSO_WM_TEMPLATE_INDEX" val="160555"/>
  <p:tag name="KSO_WM_UNIT_INDEX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1"/>
  <p:tag name="KSO_WM_TEMPLATE_CATEGORY" val="custom"/>
  <p:tag name="KSO_WM_TEMPLATE_INDEX" val="160555"/>
  <p:tag name="KSO_WM_UNIT_INDEX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6"/>
  <p:tag name="KSO_WM_TEMPLATE_CATEGORY" val="custom"/>
  <p:tag name="KSO_WM_TEMPLATE_INDEX" val="160555"/>
  <p:tag name="KSO_WM_UNIT_INDEX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1"/>
  <p:tag name="KSO_WM_TEMPLATE_CATEGORY" val="custom"/>
  <p:tag name="KSO_WM_TEMPLATE_INDEX" val="160555"/>
  <p:tag name="KSO_WM_UNIT_INDEX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6"/>
  <p:tag name="KSO_WM_TEMPLATE_CATEGORY" val="custom"/>
  <p:tag name="KSO_WM_TEMPLATE_INDEX" val="160555"/>
  <p:tag name="KSO_WM_UNIT_INDEX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6_1"/>
  <p:tag name="KSO_WM_UNIT_ID" val="custom160555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4_1"/>
  <p:tag name="KSO_WM_UNIT_ID" val="custom160555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4"/>
  <p:tag name="KSO_WM_UNIT_ID" val="custom160555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5_1"/>
  <p:tag name="KSO_WM_UNIT_ID" val="custom160555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3"/>
  <p:tag name="KSO_WM_UNIT_ID" val="custom160555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3_1"/>
  <p:tag name="KSO_WM_UNIT_ID" val="custom160555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2"/>
  <p:tag name="KSO_WM_UNIT_ID" val="custom160555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3*i*3"/>
  <p:tag name="KSO_WM_TEMPLATE_CATEGORY" val="custom"/>
  <p:tag name="KSO_WM_TEMPLATE_INDEX" val="160555"/>
  <p:tag name="KSO_WM_UNIT_INDEX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0"/>
  <p:tag name="KSO_WM_TEMPLATE_CATEGORY" val="custom"/>
  <p:tag name="KSO_WM_TEMPLATE_INDEX" val="160555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7"/>
  <p:tag name="KSO_WM_TEMPLATE_CATEGORY" val="custom"/>
  <p:tag name="KSO_WM_TEMPLATE_INDEX" val="160555"/>
  <p:tag name="KSO_WM_UNIT_INDEX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20*l_i*1_5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20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20*l_i*1_6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20*l_i*1_1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20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20*l_i*1_2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8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9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69*183"/>
  <p:tag name="KSO_WM_SLIDE_SIZE" val="277*403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0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7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4*196"/>
  <p:tag name="KSO_WM_SLIDE_SIZE" val="372*135"/>
  <p:tag name="KSO_WM_DIAGRAM_GROUP_CODE" val="l1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763</Words>
  <Application>Microsoft Office PowerPoint</Application>
  <PresentationFormat>宽屏</PresentationFormat>
  <Paragraphs>132</Paragraphs>
  <Slides>20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 Unicode MS</vt:lpstr>
      <vt:lpstr>黑体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Healthy</vt:lpstr>
      <vt:lpstr>PowerPoint 演示文稿</vt:lpstr>
      <vt:lpstr>Description</vt:lpstr>
      <vt:lpstr>languages&amp;framews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diagram</vt:lpstr>
      <vt:lpstr>PowerPoint 演示文稿</vt:lpstr>
      <vt:lpstr>PowerPoint 演示文稿</vt:lpstr>
      <vt:lpstr>学期开始时……</vt:lpstr>
      <vt:lpstr>现在</vt:lpstr>
      <vt:lpstr>App特性</vt:lpstr>
      <vt:lpstr>最终代码</vt:lpstr>
      <vt:lpstr>学习交流 -技术学习</vt:lpstr>
      <vt:lpstr>小组例会：可加强团队协作能力，推进项目度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水墨竹子</dc:title>
  <dc:creator>第一PPT模板网：www.1ppt.com</dc:creator>
  <cp:keywords>第一PPT模板网：www.1ppt.com</cp:keywords>
  <cp:lastModifiedBy>Donough Wong</cp:lastModifiedBy>
  <cp:revision>107</cp:revision>
  <dcterms:created xsi:type="dcterms:W3CDTF">2015-03-26T12:48:00Z</dcterms:created>
  <dcterms:modified xsi:type="dcterms:W3CDTF">2018-01-03T12:07:08Z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