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Lst>
  <p:notesMasterIdLst>
    <p:notesMasterId r:id="rId38"/>
  </p:notesMasterIdLst>
  <p:handoutMasterIdLst>
    <p:handoutMasterId r:id="rId39"/>
  </p:handoutMasterIdLst>
  <p:sldIdLst>
    <p:sldId id="257" r:id="rId2"/>
    <p:sldId id="300" r:id="rId3"/>
    <p:sldId id="301" r:id="rId4"/>
    <p:sldId id="302" r:id="rId5"/>
    <p:sldId id="303" r:id="rId6"/>
    <p:sldId id="304" r:id="rId7"/>
    <p:sldId id="305" r:id="rId8"/>
    <p:sldId id="306" r:id="rId9"/>
    <p:sldId id="307" r:id="rId10"/>
    <p:sldId id="308" r:id="rId11"/>
    <p:sldId id="309" r:id="rId12"/>
    <p:sldId id="311" r:id="rId13"/>
    <p:sldId id="312" r:id="rId14"/>
    <p:sldId id="313" r:id="rId15"/>
    <p:sldId id="314" r:id="rId16"/>
    <p:sldId id="316" r:id="rId17"/>
    <p:sldId id="315"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7D01"/>
    <a:srgbClr val="2F6231"/>
    <a:srgbClr val="700000"/>
    <a:srgbClr val="C00000"/>
    <a:srgbClr val="FF0000"/>
    <a:srgbClr val="3366FF"/>
    <a:srgbClr val="F0AD00"/>
    <a:srgbClr val="00FF00"/>
    <a:srgbClr val="FFCC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5" autoAdjust="0"/>
    <p:restoredTop sz="84496" autoAdjust="0"/>
  </p:normalViewPr>
  <p:slideViewPr>
    <p:cSldViewPr snapToGrid="0">
      <p:cViewPr varScale="1">
        <p:scale>
          <a:sx n="78" d="100"/>
          <a:sy n="78" d="100"/>
        </p:scale>
        <p:origin x="1194" y="84"/>
      </p:cViewPr>
      <p:guideLst/>
    </p:cSldViewPr>
  </p:slideViewPr>
  <p:notesTextViewPr>
    <p:cViewPr>
      <p:scale>
        <a:sx n="3" d="2"/>
        <a:sy n="3" d="2"/>
      </p:scale>
      <p:origin x="0" y="0"/>
    </p:cViewPr>
  </p:notesTextViewPr>
  <p:sorterViewPr>
    <p:cViewPr>
      <p:scale>
        <a:sx n="50" d="100"/>
        <a:sy n="50" d="100"/>
      </p:scale>
      <p:origin x="0" y="-2730"/>
    </p:cViewPr>
  </p:sorterViewPr>
  <p:notesViewPr>
    <p:cSldViewPr snapToGrid="0">
      <p:cViewPr varScale="1">
        <p:scale>
          <a:sx n="82" d="100"/>
          <a:sy n="82" d="100"/>
        </p:scale>
        <p:origin x="311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66725"/>
          </a:xfrm>
          <a:prstGeom prst="rect">
            <a:avLst/>
          </a:prstGeom>
        </p:spPr>
        <p:txBody>
          <a:bodyPr vert="horz" lIns="91440" tIns="45720" rIns="91440" bIns="45720" rtlCol="0"/>
          <a:lstStyle>
            <a:lvl1pPr algn="r">
              <a:defRPr sz="1200"/>
            </a:lvl1pPr>
          </a:lstStyle>
          <a:p>
            <a:fld id="{CCE5CCF0-57EC-4B4A-AF6D-8F9184779F74}" type="datetimeFigureOut">
              <a:rPr lang="en-US" smtClean="0"/>
              <a:t>4/14/2018</a:t>
            </a:fld>
            <a:endParaRPr lang="en-US" dirty="0"/>
          </a:p>
        </p:txBody>
      </p:sp>
      <p:sp>
        <p:nvSpPr>
          <p:cNvPr id="4" name="Footer Placeholder 3"/>
          <p:cNvSpPr>
            <a:spLocks noGrp="1"/>
          </p:cNvSpPr>
          <p:nvPr>
            <p:ph type="ftr" sz="quarter" idx="2"/>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829676"/>
            <a:ext cx="2972421" cy="466725"/>
          </a:xfrm>
          <a:prstGeom prst="rect">
            <a:avLst/>
          </a:prstGeom>
        </p:spPr>
        <p:txBody>
          <a:bodyPr vert="horz" lIns="91440" tIns="45720" rIns="91440" bIns="45720" rtlCol="0" anchor="b"/>
          <a:lstStyle>
            <a:lvl1pPr algn="r">
              <a:defRPr sz="1200"/>
            </a:lvl1pPr>
          </a:lstStyle>
          <a:p>
            <a:fld id="{09868F4A-9F54-4715-B817-A29EE29EE972}" type="slidenum">
              <a:rPr lang="en-US" smtClean="0"/>
              <a:t>‹#›</a:t>
            </a:fld>
            <a:endParaRPr lang="en-US" dirty="0"/>
          </a:p>
        </p:txBody>
      </p:sp>
    </p:spTree>
    <p:extLst>
      <p:ext uri="{BB962C8B-B14F-4D97-AF65-F5344CB8AC3E}">
        <p14:creationId xmlns:p14="http://schemas.microsoft.com/office/powerpoint/2010/main" val="1429078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57B70929-587C-4B98-981F-D8BF58E5E757}" type="datetimeFigureOut">
              <a:rPr lang="en-US" smtClean="0"/>
              <a:t>4/14/2018</a:t>
            </a:fld>
            <a:endParaRPr lang="en-US" dirty="0"/>
          </a:p>
        </p:txBody>
      </p:sp>
      <p:sp>
        <p:nvSpPr>
          <p:cNvPr id="4" name="Slide Image Placeholder 3"/>
          <p:cNvSpPr>
            <a:spLocks noGrp="1" noRot="1" noChangeAspect="1"/>
          </p:cNvSpPr>
          <p:nvPr>
            <p:ph type="sldImg" idx="2"/>
          </p:nvPr>
        </p:nvSpPr>
        <p:spPr>
          <a:xfrm>
            <a:off x="1906588" y="642938"/>
            <a:ext cx="3044825" cy="1712912"/>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2531656"/>
            <a:ext cx="5486400" cy="5602695"/>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92916410-5765-4D95-B8F8-83EB701EB834}" type="slidenum">
              <a:rPr lang="en-US" smtClean="0"/>
              <a:t>‹#›</a:t>
            </a:fld>
            <a:endParaRPr lang="en-US" dirty="0"/>
          </a:p>
        </p:txBody>
      </p:sp>
    </p:spTree>
    <p:extLst>
      <p:ext uri="{BB962C8B-B14F-4D97-AF65-F5344CB8AC3E}">
        <p14:creationId xmlns:p14="http://schemas.microsoft.com/office/powerpoint/2010/main" val="113063885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16410-5765-4D95-B8F8-83EB701EB834}" type="slidenum">
              <a:rPr lang="en-US" smtClean="0"/>
              <a:t>10</a:t>
            </a:fld>
            <a:endParaRPr lang="en-US" dirty="0"/>
          </a:p>
        </p:txBody>
      </p:sp>
    </p:spTree>
    <p:extLst>
      <p:ext uri="{BB962C8B-B14F-4D97-AF65-F5344CB8AC3E}">
        <p14:creationId xmlns:p14="http://schemas.microsoft.com/office/powerpoint/2010/main" val="374960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14400" y="2130426"/>
            <a:ext cx="10363200" cy="1470027"/>
          </a:xfrm>
          <a:prstGeom prst="rect">
            <a:avLst/>
          </a:prstGeom>
        </p:spPr>
        <p:txBody>
          <a:bodyPr/>
          <a:lstStyle/>
          <a:p>
            <a:r>
              <a:t>Title Text</a:t>
            </a:r>
          </a:p>
        </p:txBody>
      </p:sp>
      <p:sp>
        <p:nvSpPr>
          <p:cNvPr id="13" name="Body Level One…"/>
          <p:cNvSpPr txBox="1">
            <a:spLocks noGrp="1"/>
          </p:cNvSpPr>
          <p:nvPr>
            <p:ph type="body" sz="quarter" idx="1"/>
          </p:nvPr>
        </p:nvSpPr>
        <p:spPr>
          <a:xfrm>
            <a:off x="1828800" y="3886200"/>
            <a:ext cx="8534400" cy="1752600"/>
          </a:xfrm>
          <a:prstGeom prst="rect">
            <a:avLst/>
          </a:prstGeom>
        </p:spPr>
        <p:txBody>
          <a:bodyPr/>
          <a:lstStyle>
            <a:lvl1pPr marL="0" indent="0" algn="ctr">
              <a:buClrTx/>
              <a:buSzTx/>
              <a:buFontTx/>
              <a:buNone/>
              <a:defRPr>
                <a:solidFill>
                  <a:srgbClr val="898989"/>
                </a:solidFill>
              </a:defRPr>
            </a:lvl1pPr>
            <a:lvl2pPr marL="0" indent="457200" algn="ctr">
              <a:buClrTx/>
              <a:buSzTx/>
              <a:buFontTx/>
              <a:buNone/>
              <a:defRPr>
                <a:solidFill>
                  <a:srgbClr val="898989"/>
                </a:solidFill>
              </a:defRPr>
            </a:lvl2pPr>
            <a:lvl3pPr marL="0" indent="914400" algn="ctr">
              <a:buClrTx/>
              <a:buSzTx/>
              <a:buFontTx/>
              <a:buNone/>
              <a:defRPr>
                <a:solidFill>
                  <a:srgbClr val="898989"/>
                </a:solidFill>
              </a:defRPr>
            </a:lvl3pPr>
            <a:lvl4pPr marL="0" indent="1371600" algn="ctr">
              <a:buClrTx/>
              <a:buSzTx/>
              <a:buFontTx/>
              <a:buNone/>
              <a:defRPr>
                <a:solidFill>
                  <a:srgbClr val="898989"/>
                </a:solidFill>
              </a:defRPr>
            </a:lvl4pPr>
            <a:lvl5pPr marL="0" indent="1828800" algn="ctr">
              <a:buClrTx/>
              <a:buSzTx/>
              <a:buFontTx/>
              <a:buNone/>
              <a:defRPr>
                <a:solidFill>
                  <a:srgbClr val="898989"/>
                </a:solidFill>
              </a:defRPr>
            </a:lvl5pPr>
          </a:lstStyle>
          <a:p>
            <a:r>
              <a:t>Body Level One</a:t>
            </a:r>
          </a:p>
          <a:p>
            <a:pPr lvl="1"/>
            <a:r>
              <a:t>Body Level Two</a:t>
            </a:r>
          </a:p>
          <a:p>
            <a:pPr lvl="2"/>
            <a:r>
              <a:t>Body Level Three</a:t>
            </a:r>
          </a:p>
          <a:p>
            <a:pPr lvl="3"/>
            <a:r>
              <a:t>Body Level Four</a:t>
            </a:r>
          </a:p>
          <a:p>
            <a:pPr lvl="4"/>
            <a:r>
              <a:t>Body Level Five</a:t>
            </a:r>
          </a:p>
        </p:txBody>
      </p:sp>
      <p:sp>
        <p:nvSpPr>
          <p:cNvPr id="4" name="Slide Number">
            <a:extLst>
              <a:ext uri="{FF2B5EF4-FFF2-40B4-BE49-F238E27FC236}">
                <a16:creationId xmlns:a16="http://schemas.microsoft.com/office/drawing/2014/main" xmlns="" id="{7A848652-E2B9-4441-A2A4-F6C437C29DC8}"/>
              </a:ext>
            </a:extLst>
          </p:cNvPr>
          <p:cNvSpPr txBox="1">
            <a:spLocks noGrp="1"/>
          </p:cNvSpPr>
          <p:nvPr>
            <p:ph type="sldNum" sz="quarter" idx="10"/>
          </p:nvPr>
        </p:nvSpPr>
        <p:spPr/>
        <p:txBody>
          <a:bodyPr/>
          <a:lstStyle>
            <a:lvl1pPr>
              <a:defRPr/>
            </a:lvl1pPr>
          </a:lstStyle>
          <a:p>
            <a:pPr>
              <a:defRPr/>
            </a:pPr>
            <a:fld id="{7E1CD543-F25A-9245-9166-DE96E9F9EBFE}" type="slidenum">
              <a:rPr lang="en-US"/>
              <a:pPr>
                <a:defRPr/>
              </a:pPr>
              <a:t>‹#›</a:t>
            </a:fld>
            <a:endParaRPr lang="en-US" dirty="0"/>
          </a:p>
        </p:txBody>
      </p:sp>
    </p:spTree>
    <p:extLst>
      <p:ext uri="{BB962C8B-B14F-4D97-AF65-F5344CB8AC3E}">
        <p14:creationId xmlns:p14="http://schemas.microsoft.com/office/powerpoint/2010/main" val="68614512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11214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a16="http://schemas.microsoft.com/office/drawing/2014/main" xmlns="" id="{CF9675C4-0D39-8648-921D-96D4C249C8BE}"/>
              </a:ext>
            </a:extLst>
          </p:cNvPr>
          <p:cNvSpPr>
            <a:spLocks noGrp="1" noChangeArrowheads="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7" name="Rectangle 12">
            <a:extLst>
              <a:ext uri="{FF2B5EF4-FFF2-40B4-BE49-F238E27FC236}">
                <a16:creationId xmlns:a16="http://schemas.microsoft.com/office/drawing/2014/main" xmlns="" id="{3A0083A8-610B-CD4D-AD61-62E165BE703A}"/>
              </a:ext>
            </a:extLst>
          </p:cNvPr>
          <p:cNvSpPr>
            <a:spLocks noGrp="1" noChangeArrowheads="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8" name="Rectangle 13">
            <a:extLst>
              <a:ext uri="{FF2B5EF4-FFF2-40B4-BE49-F238E27FC236}">
                <a16:creationId xmlns:a16="http://schemas.microsoft.com/office/drawing/2014/main" xmlns="" id="{A7AD8A93-DD09-A74D-940E-B5F34710BA3D}"/>
              </a:ext>
            </a:extLst>
          </p:cNvPr>
          <p:cNvSpPr>
            <a:spLocks noGrp="1" noChangeArrowheads="1"/>
          </p:cNvSpPr>
          <p:nvPr>
            <p:ph type="sldNum" sz="quarter" idx="12"/>
          </p:nvPr>
        </p:nvSpPr>
        <p:spPr/>
        <p:txBody>
          <a:bodyPr/>
          <a:lstStyle>
            <a:lvl1pPr>
              <a:defRPr/>
            </a:lvl1pPr>
          </a:lstStyle>
          <a:p>
            <a:pPr>
              <a:defRPr/>
            </a:pPr>
            <a:fld id="{5ACBFC66-58C4-BF43-89FD-37AE22268CB7}" type="slidenum">
              <a:rPr lang="en-US" altLang="en-US"/>
              <a:pPr>
                <a:defRPr/>
              </a:pPr>
              <a:t>‹#›</a:t>
            </a:fld>
            <a:endParaRPr lang="en-US" altLang="en-US"/>
          </a:p>
        </p:txBody>
      </p:sp>
    </p:spTree>
    <p:extLst>
      <p:ext uri="{BB962C8B-B14F-4D97-AF65-F5344CB8AC3E}">
        <p14:creationId xmlns:p14="http://schemas.microsoft.com/office/powerpoint/2010/main" val="326404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xmlns="" id="{9AD45E17-FEB7-2543-981C-F0D45441DDBC}"/>
              </a:ext>
            </a:extLst>
          </p:cNvPr>
          <p:cNvSpPr>
            <a:spLocks noGrp="1" noChangeArrowheads="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6" name="Rectangle 12">
            <a:extLst>
              <a:ext uri="{FF2B5EF4-FFF2-40B4-BE49-F238E27FC236}">
                <a16:creationId xmlns:a16="http://schemas.microsoft.com/office/drawing/2014/main" xmlns="" id="{08CA77AC-B4DF-3242-AF41-2357950C8603}"/>
              </a:ext>
            </a:extLst>
          </p:cNvPr>
          <p:cNvSpPr>
            <a:spLocks noGrp="1" noChangeArrowheads="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7" name="Rectangle 13">
            <a:extLst>
              <a:ext uri="{FF2B5EF4-FFF2-40B4-BE49-F238E27FC236}">
                <a16:creationId xmlns:a16="http://schemas.microsoft.com/office/drawing/2014/main" xmlns="" id="{D433A7BD-792C-B546-BA48-53AD3260D7CF}"/>
              </a:ext>
            </a:extLst>
          </p:cNvPr>
          <p:cNvSpPr>
            <a:spLocks noGrp="1" noChangeArrowheads="1"/>
          </p:cNvSpPr>
          <p:nvPr>
            <p:ph type="sldNum" sz="quarter" idx="12"/>
          </p:nvPr>
        </p:nvSpPr>
        <p:spPr/>
        <p:txBody>
          <a:bodyPr/>
          <a:lstStyle>
            <a:lvl1pPr>
              <a:defRPr/>
            </a:lvl1pPr>
          </a:lstStyle>
          <a:p>
            <a:pPr>
              <a:defRPr/>
            </a:pPr>
            <a:fld id="{CE62E3A1-06FD-1949-A392-9DB9D088DD02}" type="slidenum">
              <a:rPr lang="en-US" altLang="en-US"/>
              <a:pPr>
                <a:defRPr/>
              </a:pPr>
              <a:t>‹#›</a:t>
            </a:fld>
            <a:endParaRPr lang="en-US" altLang="en-US"/>
          </a:p>
        </p:txBody>
      </p:sp>
    </p:spTree>
    <p:extLst>
      <p:ext uri="{BB962C8B-B14F-4D97-AF65-F5344CB8AC3E}">
        <p14:creationId xmlns:p14="http://schemas.microsoft.com/office/powerpoint/2010/main" val="252093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F285A-8753-4A1B-B35F-E9121DDE7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3EAC054-0D58-1C46-A4AE-E88AEC2ECFD1}"/>
              </a:ext>
            </a:extLst>
          </p:cNvPr>
          <p:cNvSpPr>
            <a:spLocks noGrp="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ltLang="en-US"/>
          </a:p>
        </p:txBody>
      </p:sp>
      <p:sp>
        <p:nvSpPr>
          <p:cNvPr id="4" name="Footer Placeholder 3">
            <a:extLst>
              <a:ext uri="{FF2B5EF4-FFF2-40B4-BE49-F238E27FC236}">
                <a16:creationId xmlns:a16="http://schemas.microsoft.com/office/drawing/2014/main" xmlns="" id="{7D72EC9D-B180-F448-9275-85511CE1524C}"/>
              </a:ext>
            </a:extLst>
          </p:cNvPr>
          <p:cNvSpPr>
            <a:spLocks noGrp="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ltLang="en-US"/>
          </a:p>
        </p:txBody>
      </p:sp>
      <p:sp>
        <p:nvSpPr>
          <p:cNvPr id="5" name="Slide Number Placeholder 4">
            <a:extLst>
              <a:ext uri="{FF2B5EF4-FFF2-40B4-BE49-F238E27FC236}">
                <a16:creationId xmlns:a16="http://schemas.microsoft.com/office/drawing/2014/main" xmlns="" id="{A40BB38C-BC85-DE46-9E13-1EF2D2F95031}"/>
              </a:ext>
            </a:extLst>
          </p:cNvPr>
          <p:cNvSpPr>
            <a:spLocks noGrp="1"/>
          </p:cNvSpPr>
          <p:nvPr>
            <p:ph type="sldNum" sz="quarter" idx="12"/>
          </p:nvPr>
        </p:nvSpPr>
        <p:spPr/>
        <p:txBody>
          <a:bodyPr/>
          <a:lstStyle>
            <a:lvl1pPr>
              <a:defRPr/>
            </a:lvl1pPr>
          </a:lstStyle>
          <a:p>
            <a:pPr>
              <a:defRPr/>
            </a:pPr>
            <a:fld id="{DE947041-C6E2-0648-8BEE-77113ABA8081}" type="slidenum">
              <a:rPr lang="en-US" altLang="en-US"/>
              <a:pPr>
                <a:defRPr/>
              </a:pPr>
              <a:t>‹#›</a:t>
            </a:fld>
            <a:endParaRPr lang="en-US" altLang="en-US"/>
          </a:p>
        </p:txBody>
      </p:sp>
    </p:spTree>
    <p:extLst>
      <p:ext uri="{BB962C8B-B14F-4D97-AF65-F5344CB8AC3E}">
        <p14:creationId xmlns:p14="http://schemas.microsoft.com/office/powerpoint/2010/main" val="151407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E798B-EB33-554C-8ECF-045575E03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B724F1-2609-7B4E-96A8-2EB3C307F2F0}"/>
              </a:ext>
            </a:extLst>
          </p:cNvPr>
          <p:cNvSpPr>
            <a:spLocks noGrp="1"/>
          </p:cNvSpPr>
          <p:nvPr>
            <p:ph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3AB3FF3-95E7-0E4D-B029-628A7F6AA638}"/>
              </a:ext>
            </a:extLst>
          </p:cNvPr>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F635C50-4201-9C4B-BB55-C0168E3E18C4}"/>
              </a:ext>
            </a:extLst>
          </p:cNvPr>
          <p:cNvSpPr>
            <a:spLocks noGrp="1"/>
          </p:cNvSpPr>
          <p:nvPr>
            <p:ph type="dt" sz="half" idx="10"/>
          </p:nvPr>
        </p:nvSpPr>
        <p:spPr>
          <a:xfrm>
            <a:off x="0" y="0"/>
            <a:ext cx="0" cy="0"/>
          </a:xfrm>
        </p:spPr>
        <p:txBody>
          <a:bodyPr/>
          <a:lstStyle>
            <a:lvl1pPr eaLnBrk="1" hangingPunct="1">
              <a:defRPr>
                <a:ea typeface="+mn-ea"/>
                <a:cs typeface="+mn-cs"/>
              </a:defRPr>
            </a:lvl1pPr>
          </a:lstStyle>
          <a:p>
            <a:pPr>
              <a:defRPr/>
            </a:pPr>
            <a:endParaRPr lang="en-US" altLang="en-US"/>
          </a:p>
        </p:txBody>
      </p:sp>
      <p:sp>
        <p:nvSpPr>
          <p:cNvPr id="6" name="Footer Placeholder 5">
            <a:extLst>
              <a:ext uri="{FF2B5EF4-FFF2-40B4-BE49-F238E27FC236}">
                <a16:creationId xmlns:a16="http://schemas.microsoft.com/office/drawing/2014/main" xmlns="" id="{D5FBBC3F-E576-654A-808C-3ED8BE566284}"/>
              </a:ext>
            </a:extLst>
          </p:cNvPr>
          <p:cNvSpPr>
            <a:spLocks noGrp="1"/>
          </p:cNvSpPr>
          <p:nvPr>
            <p:ph type="ftr" sz="quarter" idx="11"/>
          </p:nvPr>
        </p:nvSpPr>
        <p:spPr>
          <a:xfrm>
            <a:off x="0" y="0"/>
            <a:ext cx="0" cy="0"/>
          </a:xfrm>
        </p:spPr>
        <p:txBody>
          <a:bodyPr/>
          <a:lstStyle>
            <a:lvl1pPr eaLnBrk="1" hangingPunct="1">
              <a:defRPr>
                <a:ea typeface="+mn-ea"/>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xmlns="" id="{F3947567-38B2-C845-AC8E-4779B3410004}"/>
              </a:ext>
            </a:extLst>
          </p:cNvPr>
          <p:cNvSpPr>
            <a:spLocks noGrp="1"/>
          </p:cNvSpPr>
          <p:nvPr>
            <p:ph type="sldNum" sz="quarter" idx="12"/>
          </p:nvPr>
        </p:nvSpPr>
        <p:spPr/>
        <p:txBody>
          <a:bodyPr/>
          <a:lstStyle>
            <a:lvl1pPr>
              <a:defRPr/>
            </a:lvl1pPr>
          </a:lstStyle>
          <a:p>
            <a:pPr>
              <a:defRPr/>
            </a:pPr>
            <a:fld id="{050057A9-DD44-964E-AC76-403ABC11F32A}" type="slidenum">
              <a:rPr lang="en-US" altLang="en-US"/>
              <a:pPr>
                <a:defRPr/>
              </a:pPr>
              <a:t>‹#›</a:t>
            </a:fld>
            <a:endParaRPr lang="en-US" altLang="en-US"/>
          </a:p>
        </p:txBody>
      </p:sp>
    </p:spTree>
    <p:extLst>
      <p:ext uri="{BB962C8B-B14F-4D97-AF65-F5344CB8AC3E}">
        <p14:creationId xmlns:p14="http://schemas.microsoft.com/office/powerpoint/2010/main" val="366619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vert="horz" lIns="91440" tIns="45720" rIns="91440" bIns="45720" rtlCol="0" anchor="b">
            <a:normAutofit/>
          </a:bodyPr>
          <a:lstStyle>
            <a:lvl1pPr>
              <a:defRPr lang="en-US" b="0" smtClean="0">
                <a:solidFill>
                  <a:schemeClr val="tx2"/>
                </a:solidFill>
              </a:defRPr>
            </a:lvl1pPr>
          </a:lstStyle>
          <a:p>
            <a:pPr marL="0" lvl="0" indent="0">
              <a:spcBef>
                <a:spcPts val="0"/>
              </a:spcBef>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4D28E04-8F56-48BA-9FE9-84DE12258E82}" type="datetime1">
              <a:rPr lang="en-US" smtClean="0"/>
              <a:t>4/14/2018</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3"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4" name="Picture 13"/>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420708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ntent Slid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0" y="54762"/>
            <a:ext cx="12192000" cy="840001"/>
          </a:xfrm>
          <a:prstGeom prst="rect">
            <a:avLst/>
          </a:prstGeom>
        </p:spPr>
        <p:txBody>
          <a:bodyPr/>
          <a:lstStyle>
            <a:lvl1pPr>
              <a:defRPr b="1">
                <a:solidFill>
                  <a:schemeClr val="accent2"/>
                </a:solidFill>
              </a:defRPr>
            </a:lvl1pPr>
          </a:lstStyle>
          <a:p>
            <a:r>
              <a:t>Title Text</a:t>
            </a:r>
          </a:p>
        </p:txBody>
      </p:sp>
      <p:sp>
        <p:nvSpPr>
          <p:cNvPr id="22" name="Body Level One…"/>
          <p:cNvSpPr txBox="1">
            <a:spLocks noGrp="1"/>
          </p:cNvSpPr>
          <p:nvPr>
            <p:ph type="body" idx="1"/>
          </p:nvPr>
        </p:nvSpPr>
        <p:spPr>
          <a:xfrm>
            <a:off x="609600" y="1600201"/>
            <a:ext cx="10972800" cy="45259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ext Placeholder 2"/>
          <p:cNvSpPr>
            <a:spLocks noGrp="1"/>
          </p:cNvSpPr>
          <p:nvPr>
            <p:ph type="body" sz="quarter" idx="13"/>
          </p:nvPr>
        </p:nvSpPr>
        <p:spPr>
          <a:xfrm>
            <a:off x="4" y="734529"/>
            <a:ext cx="12192001" cy="494401"/>
          </a:xfrm>
          <a:prstGeom prst="rect">
            <a:avLst/>
          </a:prstGeom>
        </p:spPr>
        <p:txBody>
          <a:bodyPr/>
          <a:lstStyle>
            <a:lvl1pPr marL="0" indent="0" algn="ctr">
              <a:spcBef>
                <a:spcPts val="400"/>
              </a:spcBef>
              <a:buClrTx/>
              <a:buSzTx/>
              <a:buFontTx/>
              <a:buNone/>
              <a:defRPr sz="1800" b="1"/>
            </a:lvl1pPr>
          </a:lstStyle>
          <a:p>
            <a:endParaRPr/>
          </a:p>
        </p:txBody>
      </p:sp>
      <p:sp>
        <p:nvSpPr>
          <p:cNvPr id="5" name="Slide Number">
            <a:extLst>
              <a:ext uri="{FF2B5EF4-FFF2-40B4-BE49-F238E27FC236}">
                <a16:creationId xmlns:a16="http://schemas.microsoft.com/office/drawing/2014/main" xmlns="" id="{D76A98E1-DC71-4546-A794-DD243C72D679}"/>
              </a:ext>
            </a:extLst>
          </p:cNvPr>
          <p:cNvSpPr txBox="1">
            <a:spLocks noGrp="1"/>
          </p:cNvSpPr>
          <p:nvPr>
            <p:ph type="sldNum" sz="quarter" idx="14"/>
          </p:nvPr>
        </p:nvSpPr>
        <p:spPr/>
        <p:txBody>
          <a:bodyPr/>
          <a:lstStyle>
            <a:lvl1pPr>
              <a:defRPr/>
            </a:lvl1pPr>
          </a:lstStyle>
          <a:p>
            <a:pPr>
              <a:defRPr/>
            </a:pPr>
            <a:fld id="{850C28E9-765A-374C-A3A2-1AD3FB5E6B84}" type="slidenum">
              <a:rPr lang="en-US"/>
              <a:pPr>
                <a:defRPr/>
              </a:pPr>
              <a:t>‹#›</a:t>
            </a:fld>
            <a:endParaRPr lang="en-US" dirty="0"/>
          </a:p>
        </p:txBody>
      </p:sp>
    </p:spTree>
    <p:extLst>
      <p:ext uri="{BB962C8B-B14F-4D97-AF65-F5344CB8AC3E}">
        <p14:creationId xmlns:p14="http://schemas.microsoft.com/office/powerpoint/2010/main" val="2693402898"/>
      </p:ext>
    </p:extLst>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Header without Content">
    <p:spTree>
      <p:nvGrpSpPr>
        <p:cNvPr id="1" name=""/>
        <p:cNvGrpSpPr/>
        <p:nvPr/>
      </p:nvGrpSpPr>
      <p:grpSpPr>
        <a:xfrm>
          <a:off x="0" y="0"/>
          <a:ext cx="0" cy="0"/>
          <a:chOff x="0" y="0"/>
          <a:chExt cx="0" cy="0"/>
        </a:xfrm>
      </p:grpSpPr>
      <p:sp>
        <p:nvSpPr>
          <p:cNvPr id="31" name="Title Text"/>
          <p:cNvSpPr txBox="1">
            <a:spLocks noGrp="1"/>
          </p:cNvSpPr>
          <p:nvPr>
            <p:ph type="title"/>
          </p:nvPr>
        </p:nvSpPr>
        <p:spPr>
          <a:xfrm>
            <a:off x="0" y="54762"/>
            <a:ext cx="12192000" cy="840001"/>
          </a:xfrm>
          <a:prstGeom prst="rect">
            <a:avLst/>
          </a:prstGeom>
        </p:spPr>
        <p:txBody>
          <a:bodyPr/>
          <a:lstStyle>
            <a:lvl1pPr>
              <a:defRPr b="1">
                <a:solidFill>
                  <a:schemeClr val="accent2"/>
                </a:solidFill>
              </a:defRPr>
            </a:lvl1pPr>
          </a:lstStyle>
          <a:p>
            <a:r>
              <a:t>Title Text</a:t>
            </a:r>
          </a:p>
        </p:txBody>
      </p:sp>
      <p:sp>
        <p:nvSpPr>
          <p:cNvPr id="32" name="Body Level One…"/>
          <p:cNvSpPr txBox="1">
            <a:spLocks noGrp="1"/>
          </p:cNvSpPr>
          <p:nvPr>
            <p:ph type="body" sz="quarter" idx="1"/>
          </p:nvPr>
        </p:nvSpPr>
        <p:spPr>
          <a:xfrm>
            <a:off x="4" y="734529"/>
            <a:ext cx="12192001" cy="494401"/>
          </a:xfrm>
          <a:prstGeom prst="rect">
            <a:avLst/>
          </a:prstGeom>
        </p:spPr>
        <p:txBody>
          <a:bodyPr/>
          <a:lstStyle>
            <a:lvl1pPr marL="0" indent="0" algn="ctr">
              <a:spcBef>
                <a:spcPts val="400"/>
              </a:spcBef>
              <a:buClrTx/>
              <a:buSzTx/>
              <a:buFontTx/>
              <a:buNone/>
              <a:defRPr sz="1800" b="1"/>
            </a:lvl1pPr>
            <a:lvl2pPr marL="640896" indent="-183696" algn="ctr">
              <a:spcBef>
                <a:spcPts val="400"/>
              </a:spcBef>
              <a:buClrTx/>
              <a:buFontTx/>
              <a:defRPr sz="1800" b="1"/>
            </a:lvl2pPr>
            <a:lvl3pPr marL="1085850" indent="-171450" algn="ctr">
              <a:spcBef>
                <a:spcPts val="400"/>
              </a:spcBef>
              <a:buClrTx/>
              <a:buFontTx/>
              <a:defRPr sz="1800" b="1"/>
            </a:lvl3pPr>
            <a:lvl4pPr marL="1577339" indent="-205739" algn="ctr">
              <a:spcBef>
                <a:spcPts val="400"/>
              </a:spcBef>
              <a:buClrTx/>
              <a:buFontTx/>
              <a:defRPr sz="1800" b="1"/>
            </a:lvl4pPr>
            <a:lvl5pPr marL="2034539" indent="-205739" algn="ctr">
              <a:spcBef>
                <a:spcPts val="400"/>
              </a:spcBef>
              <a:buClrTx/>
              <a:buFontTx/>
              <a:defRPr sz="1800" b="1"/>
            </a:lvl5pPr>
          </a:lstStyle>
          <a:p>
            <a:r>
              <a:t>Body Level One</a:t>
            </a:r>
          </a:p>
          <a:p>
            <a:pPr lvl="1"/>
            <a:r>
              <a:t>Body Level Two</a:t>
            </a:r>
          </a:p>
          <a:p>
            <a:pPr lvl="2"/>
            <a:r>
              <a:t>Body Level Three</a:t>
            </a:r>
          </a:p>
          <a:p>
            <a:pPr lvl="3"/>
            <a:r>
              <a:t>Body Level Four</a:t>
            </a:r>
          </a:p>
          <a:p>
            <a:pPr lvl="4"/>
            <a:r>
              <a:t>Body Level Five</a:t>
            </a:r>
          </a:p>
        </p:txBody>
      </p:sp>
      <p:sp>
        <p:nvSpPr>
          <p:cNvPr id="4" name="Slide Number">
            <a:extLst>
              <a:ext uri="{FF2B5EF4-FFF2-40B4-BE49-F238E27FC236}">
                <a16:creationId xmlns:a16="http://schemas.microsoft.com/office/drawing/2014/main" xmlns="" id="{41C6B7F2-8E9F-D949-9770-030EAD27B30C}"/>
              </a:ext>
            </a:extLst>
          </p:cNvPr>
          <p:cNvSpPr txBox="1">
            <a:spLocks noGrp="1"/>
          </p:cNvSpPr>
          <p:nvPr>
            <p:ph type="sldNum" sz="quarter" idx="10"/>
          </p:nvPr>
        </p:nvSpPr>
        <p:spPr/>
        <p:txBody>
          <a:bodyPr/>
          <a:lstStyle>
            <a:lvl1pPr>
              <a:defRPr/>
            </a:lvl1pPr>
          </a:lstStyle>
          <a:p>
            <a:pPr>
              <a:defRPr/>
            </a:pPr>
            <a:fld id="{63F17494-F52B-5C4F-9F87-A60A6606B3AC}" type="slidenum">
              <a:rPr lang="en-US"/>
              <a:pPr>
                <a:defRPr/>
              </a:pPr>
              <a:t>‹#›</a:t>
            </a:fld>
            <a:endParaRPr lang="en-US" dirty="0"/>
          </a:p>
        </p:txBody>
      </p:sp>
    </p:spTree>
    <p:extLst>
      <p:ext uri="{BB962C8B-B14F-4D97-AF65-F5344CB8AC3E}">
        <p14:creationId xmlns:p14="http://schemas.microsoft.com/office/powerpoint/2010/main" val="2463248095"/>
      </p:ext>
    </p:extLst>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Section Quote">
    <p:spTree>
      <p:nvGrpSpPr>
        <p:cNvPr id="1" name=""/>
        <p:cNvGrpSpPr/>
        <p:nvPr/>
      </p:nvGrpSpPr>
      <p:grpSpPr>
        <a:xfrm>
          <a:off x="0" y="0"/>
          <a:ext cx="0" cy="0"/>
          <a:chOff x="0" y="0"/>
          <a:chExt cx="0" cy="0"/>
        </a:xfrm>
      </p:grpSpPr>
      <p:sp>
        <p:nvSpPr>
          <p:cNvPr id="40" name="Title Text"/>
          <p:cNvSpPr txBox="1">
            <a:spLocks noGrp="1"/>
          </p:cNvSpPr>
          <p:nvPr>
            <p:ph type="title"/>
          </p:nvPr>
        </p:nvSpPr>
        <p:spPr>
          <a:xfrm>
            <a:off x="0" y="54762"/>
            <a:ext cx="12192000" cy="840001"/>
          </a:xfrm>
          <a:prstGeom prst="rect">
            <a:avLst/>
          </a:prstGeom>
        </p:spPr>
        <p:txBody>
          <a:bodyPr/>
          <a:lstStyle>
            <a:lvl1pPr>
              <a:defRPr b="1">
                <a:solidFill>
                  <a:schemeClr val="accent2"/>
                </a:solidFill>
              </a:defRPr>
            </a:lvl1pPr>
          </a:lstStyle>
          <a:p>
            <a:r>
              <a:t>Title Text</a:t>
            </a:r>
          </a:p>
        </p:txBody>
      </p:sp>
      <p:sp>
        <p:nvSpPr>
          <p:cNvPr id="41" name="Body Level One…"/>
          <p:cNvSpPr txBox="1">
            <a:spLocks noGrp="1"/>
          </p:cNvSpPr>
          <p:nvPr>
            <p:ph type="body" sz="quarter" idx="1"/>
          </p:nvPr>
        </p:nvSpPr>
        <p:spPr>
          <a:xfrm>
            <a:off x="4" y="734529"/>
            <a:ext cx="12192001" cy="494401"/>
          </a:xfrm>
          <a:prstGeom prst="rect">
            <a:avLst/>
          </a:prstGeom>
        </p:spPr>
        <p:txBody>
          <a:bodyPr/>
          <a:lstStyle>
            <a:lvl1pPr marL="0" indent="0" algn="ctr">
              <a:spcBef>
                <a:spcPts val="400"/>
              </a:spcBef>
              <a:buClrTx/>
              <a:buSzTx/>
              <a:buFontTx/>
              <a:buNone/>
              <a:defRPr sz="1800" b="1"/>
            </a:lvl1pPr>
            <a:lvl2pPr marL="640896" indent="-183696" algn="ctr">
              <a:spcBef>
                <a:spcPts val="400"/>
              </a:spcBef>
              <a:buClrTx/>
              <a:buFontTx/>
              <a:defRPr sz="1800" b="1"/>
            </a:lvl2pPr>
            <a:lvl3pPr marL="1085850" indent="-171450" algn="ctr">
              <a:spcBef>
                <a:spcPts val="400"/>
              </a:spcBef>
              <a:buClrTx/>
              <a:buFontTx/>
              <a:defRPr sz="1800" b="1"/>
            </a:lvl3pPr>
            <a:lvl4pPr marL="1577339" indent="-205739" algn="ctr">
              <a:spcBef>
                <a:spcPts val="400"/>
              </a:spcBef>
              <a:buClrTx/>
              <a:buFontTx/>
              <a:defRPr sz="1800" b="1"/>
            </a:lvl4pPr>
            <a:lvl5pPr marL="2034539" indent="-205739" algn="ctr">
              <a:spcBef>
                <a:spcPts val="400"/>
              </a:spcBef>
              <a:buClrTx/>
              <a:buFontTx/>
              <a:defRPr sz="1800" b="1"/>
            </a:lvl5pPr>
          </a:lstStyle>
          <a:p>
            <a:r>
              <a:t>Body Level One</a:t>
            </a:r>
          </a:p>
          <a:p>
            <a:pPr lvl="1"/>
            <a:r>
              <a:t>Body Level Two</a:t>
            </a:r>
          </a:p>
          <a:p>
            <a:pPr lvl="2"/>
            <a:r>
              <a:t>Body Level Three</a:t>
            </a:r>
          </a:p>
          <a:p>
            <a:pPr lvl="3"/>
            <a:r>
              <a:t>Body Level Four</a:t>
            </a:r>
          </a:p>
          <a:p>
            <a:pPr lvl="4"/>
            <a:r>
              <a:t>Body Level Five</a:t>
            </a:r>
          </a:p>
        </p:txBody>
      </p:sp>
      <p:sp>
        <p:nvSpPr>
          <p:cNvPr id="42" name="Picture Placeholder 8"/>
          <p:cNvSpPr>
            <a:spLocks noGrp="1"/>
          </p:cNvSpPr>
          <p:nvPr>
            <p:ph type="pic" sz="quarter" idx="13"/>
          </p:nvPr>
        </p:nvSpPr>
        <p:spPr>
          <a:xfrm>
            <a:off x="5676132" y="2554836"/>
            <a:ext cx="2230968" cy="1223435"/>
          </a:xfrm>
          <a:prstGeom prst="rect">
            <a:avLst/>
          </a:prstGeom>
        </p:spPr>
        <p:txBody>
          <a:bodyPr lIns="91439" rIns="91439">
            <a:noAutofit/>
          </a:bodyPr>
          <a:lstStyle/>
          <a:p>
            <a:pPr lvl="0"/>
            <a:endParaRPr noProof="0">
              <a:sym typeface="Arial"/>
            </a:endParaRPr>
          </a:p>
        </p:txBody>
      </p:sp>
      <p:sp>
        <p:nvSpPr>
          <p:cNvPr id="43" name="Picture Placeholder 8"/>
          <p:cNvSpPr>
            <a:spLocks noGrp="1"/>
          </p:cNvSpPr>
          <p:nvPr>
            <p:ph type="pic" sz="quarter" idx="14"/>
          </p:nvPr>
        </p:nvSpPr>
        <p:spPr>
          <a:xfrm>
            <a:off x="3009132" y="2554836"/>
            <a:ext cx="2230968" cy="1223435"/>
          </a:xfrm>
          <a:prstGeom prst="rect">
            <a:avLst/>
          </a:prstGeom>
        </p:spPr>
        <p:txBody>
          <a:bodyPr lIns="91439" rIns="91439">
            <a:noAutofit/>
          </a:bodyPr>
          <a:lstStyle/>
          <a:p>
            <a:pPr lvl="0"/>
            <a:endParaRPr noProof="0">
              <a:sym typeface="Arial"/>
            </a:endParaRPr>
          </a:p>
        </p:txBody>
      </p:sp>
      <p:sp>
        <p:nvSpPr>
          <p:cNvPr id="6" name="Slide Number">
            <a:extLst>
              <a:ext uri="{FF2B5EF4-FFF2-40B4-BE49-F238E27FC236}">
                <a16:creationId xmlns:a16="http://schemas.microsoft.com/office/drawing/2014/main" xmlns="" id="{C23B2B15-4992-A74C-8B14-FFA72196DC5B}"/>
              </a:ext>
            </a:extLst>
          </p:cNvPr>
          <p:cNvSpPr txBox="1">
            <a:spLocks noGrp="1"/>
          </p:cNvSpPr>
          <p:nvPr>
            <p:ph type="sldNum" sz="quarter" idx="15"/>
          </p:nvPr>
        </p:nvSpPr>
        <p:spPr/>
        <p:txBody>
          <a:bodyPr/>
          <a:lstStyle>
            <a:lvl1pPr>
              <a:defRPr/>
            </a:lvl1pPr>
          </a:lstStyle>
          <a:p>
            <a:pPr>
              <a:defRPr/>
            </a:pPr>
            <a:fld id="{B2611528-10DD-A544-A8FA-D737FC44366B}" type="slidenum">
              <a:rPr lang="en-US"/>
              <a:pPr>
                <a:defRPr/>
              </a:pPr>
              <a:t>‹#›</a:t>
            </a:fld>
            <a:endParaRPr lang="en-US" dirty="0"/>
          </a:p>
        </p:txBody>
      </p:sp>
    </p:spTree>
    <p:extLst>
      <p:ext uri="{BB962C8B-B14F-4D97-AF65-F5344CB8AC3E}">
        <p14:creationId xmlns:p14="http://schemas.microsoft.com/office/powerpoint/2010/main" val="1061858361"/>
      </p:ext>
    </p:extLst>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Empty Slide">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xmlns="" id="{B5B1DF35-522B-1B4D-A4FB-EE4CDBC8356A}"/>
              </a:ext>
            </a:extLst>
          </p:cNvPr>
          <p:cNvSpPr txBox="1">
            <a:spLocks noGrp="1"/>
          </p:cNvSpPr>
          <p:nvPr>
            <p:ph type="sldNum" sz="quarter" idx="10"/>
          </p:nvPr>
        </p:nvSpPr>
        <p:spPr/>
        <p:txBody>
          <a:bodyPr/>
          <a:lstStyle>
            <a:lvl1pPr>
              <a:defRPr/>
            </a:lvl1pPr>
          </a:lstStyle>
          <a:p>
            <a:pPr>
              <a:defRPr/>
            </a:pPr>
            <a:fld id="{72E3F314-0F09-124A-AB3C-9D8D2D8CC879}" type="slidenum">
              <a:rPr lang="en-US"/>
              <a:pPr>
                <a:defRPr/>
              </a:pPr>
              <a:t>‹#›</a:t>
            </a:fld>
            <a:endParaRPr lang="en-US" dirty="0"/>
          </a:p>
        </p:txBody>
      </p:sp>
    </p:spTree>
    <p:extLst>
      <p:ext uri="{BB962C8B-B14F-4D97-AF65-F5344CB8AC3E}">
        <p14:creationId xmlns:p14="http://schemas.microsoft.com/office/powerpoint/2010/main" val="1519767025"/>
      </p:ext>
    </p:extLst>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FBC625-0FC4-C643-ABE0-6702FFB66B15}"/>
              </a:ext>
            </a:extLst>
          </p:cNvPr>
          <p:cNvSpPr>
            <a:spLocks noGrp="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fld id="{FE9DAAF3-1D88-B246-8A79-AC6FB98E2212}" type="datetimeFigureOut">
              <a:rPr lang="en-US"/>
              <a:pPr>
                <a:defRPr/>
              </a:pPr>
              <a:t>4/14/2018</a:t>
            </a:fld>
            <a:endParaRPr lang="en-US"/>
          </a:p>
        </p:txBody>
      </p:sp>
      <p:sp>
        <p:nvSpPr>
          <p:cNvPr id="3" name="Footer Placeholder 2">
            <a:extLst>
              <a:ext uri="{FF2B5EF4-FFF2-40B4-BE49-F238E27FC236}">
                <a16:creationId xmlns:a16="http://schemas.microsoft.com/office/drawing/2014/main" xmlns="" id="{3D04CF96-9482-CE49-A4D9-210C0CB63DFF}"/>
              </a:ext>
            </a:extLst>
          </p:cNvPr>
          <p:cNvSpPr>
            <a:spLocks noGrp="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4" name="Slide Number Placeholder 3">
            <a:extLst>
              <a:ext uri="{FF2B5EF4-FFF2-40B4-BE49-F238E27FC236}">
                <a16:creationId xmlns:a16="http://schemas.microsoft.com/office/drawing/2014/main" xmlns="" id="{4756C00B-803E-D44B-B15C-DA546E02A230}"/>
              </a:ext>
            </a:extLst>
          </p:cNvPr>
          <p:cNvSpPr>
            <a:spLocks noGrp="1"/>
          </p:cNvSpPr>
          <p:nvPr>
            <p:ph type="sldNum" sz="quarter" idx="12"/>
          </p:nvPr>
        </p:nvSpPr>
        <p:spPr/>
        <p:txBody>
          <a:bodyPr/>
          <a:lstStyle>
            <a:lvl1pPr>
              <a:defRPr/>
            </a:lvl1pPr>
          </a:lstStyle>
          <a:p>
            <a:pPr>
              <a:defRPr/>
            </a:pPr>
            <a:fld id="{3D600670-A855-A54B-BB17-EDE1D7874D9B}" type="slidenum">
              <a:rPr lang="en-US"/>
              <a:pPr>
                <a:defRPr/>
              </a:pPr>
              <a:t>‹#›</a:t>
            </a:fld>
            <a:endParaRPr lang="en-US"/>
          </a:p>
        </p:txBody>
      </p:sp>
    </p:spTree>
    <p:extLst>
      <p:ext uri="{BB962C8B-B14F-4D97-AF65-F5344CB8AC3E}">
        <p14:creationId xmlns:p14="http://schemas.microsoft.com/office/powerpoint/2010/main" val="2049956386"/>
      </p:ext>
    </p:extLst>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59A0521-9FB8-B54A-BC37-C428AB8C97B1}"/>
              </a:ext>
            </a:extLst>
          </p:cNvPr>
          <p:cNvSpPr>
            <a:spLocks noGrp="1"/>
          </p:cNvSpPr>
          <p:nvPr>
            <p:ph type="dt" sz="half" idx="10"/>
          </p:nvPr>
        </p:nvSpPr>
        <p:spPr>
          <a:xfrm>
            <a:off x="0" y="0"/>
            <a:ext cx="0" cy="0"/>
          </a:xfrm>
        </p:spPr>
        <p:txBody>
          <a:bodyPr/>
          <a:lstStyle>
            <a:lvl1pPr eaLnBrk="1" hangingPunct="1">
              <a:defRPr>
                <a:ea typeface="+mn-ea"/>
                <a:cs typeface="Arial" panose="020B0604020202020204" pitchFamily="34" charset="0"/>
              </a:defRPr>
            </a:lvl1pPr>
          </a:lstStyle>
          <a:p>
            <a:pPr>
              <a:defRPr/>
            </a:pPr>
            <a:fld id="{424FEEA3-270E-124E-8FF9-5F16A53BD956}" type="datetimeFigureOut">
              <a:rPr lang="en-US"/>
              <a:pPr>
                <a:defRPr/>
              </a:pPr>
              <a:t>4/14/2018</a:t>
            </a:fld>
            <a:endParaRPr lang="en-US"/>
          </a:p>
        </p:txBody>
      </p:sp>
      <p:sp>
        <p:nvSpPr>
          <p:cNvPr id="5" name="Footer Placeholder 4">
            <a:extLst>
              <a:ext uri="{FF2B5EF4-FFF2-40B4-BE49-F238E27FC236}">
                <a16:creationId xmlns:a16="http://schemas.microsoft.com/office/drawing/2014/main" xmlns="" id="{DAA03FCD-5438-EB48-AA66-6CDEC388D128}"/>
              </a:ext>
            </a:extLst>
          </p:cNvPr>
          <p:cNvSpPr>
            <a:spLocks noGrp="1"/>
          </p:cNvSpPr>
          <p:nvPr>
            <p:ph type="ftr" sz="quarter" idx="11"/>
          </p:nvPr>
        </p:nvSpPr>
        <p:spPr>
          <a:xfrm>
            <a:off x="0" y="0"/>
            <a:ext cx="0" cy="0"/>
          </a:xfrm>
        </p:spPr>
        <p:txBody>
          <a:bodyPr/>
          <a:lstStyle>
            <a:lvl1pPr eaLnBrk="1" hangingPunct="1">
              <a:defRPr>
                <a:ea typeface="+mn-ea"/>
                <a:cs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xmlns="" id="{E2C2426A-0D3C-7145-9ED6-9688395D2840}"/>
              </a:ext>
            </a:extLst>
          </p:cNvPr>
          <p:cNvSpPr>
            <a:spLocks noGrp="1"/>
          </p:cNvSpPr>
          <p:nvPr>
            <p:ph type="sldNum" sz="quarter" idx="12"/>
          </p:nvPr>
        </p:nvSpPr>
        <p:spPr/>
        <p:txBody>
          <a:bodyPr/>
          <a:lstStyle>
            <a:lvl1pPr>
              <a:defRPr/>
            </a:lvl1pPr>
          </a:lstStyle>
          <a:p>
            <a:pPr>
              <a:defRPr/>
            </a:pPr>
            <a:fld id="{F09676D1-4F99-9044-88D9-C951DF69AC8B}" type="slidenum">
              <a:rPr lang="en-US"/>
              <a:pPr>
                <a:defRPr/>
              </a:pPr>
              <a:t>‹#›</a:t>
            </a:fld>
            <a:endParaRPr lang="en-US"/>
          </a:p>
        </p:txBody>
      </p:sp>
    </p:spTree>
    <p:extLst>
      <p:ext uri="{BB962C8B-B14F-4D97-AF65-F5344CB8AC3E}">
        <p14:creationId xmlns:p14="http://schemas.microsoft.com/office/powerpoint/2010/main" val="2611615190"/>
      </p:ext>
    </p:extLst>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13469"/>
      </p:ext>
    </p:extLst>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6117411"/>
      </p:ext>
    </p:extLst>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xmlns="" id="{F4A2B432-8CE3-B64E-A9E3-7F7E46B6BD28}"/>
              </a:ext>
            </a:extLst>
          </p:cNvPr>
          <p:cNvSpPr txBox="1"/>
          <p:nvPr/>
        </p:nvSpPr>
        <p:spPr>
          <a:xfrm>
            <a:off x="0" y="6459538"/>
            <a:ext cx="12192000" cy="246062"/>
          </a:xfrm>
          <a:prstGeom prst="rect">
            <a:avLst/>
          </a:prstGeom>
          <a:ln w="12700">
            <a:miter lim="400000"/>
          </a:ln>
          <a:extLst>
            <a:ext uri="{C572A759-6A51-4108-AA02-DFA0A04FC94B}"/>
          </a:extLst>
        </p:spPr>
        <p:txBody>
          <a:bodyPr lIns="45719" rIns="45719">
            <a:spAutoFit/>
          </a:bodyPr>
          <a:lstStyle>
            <a:lvl1pPr algn="ctr">
              <a:defRPr sz="1000">
                <a:solidFill>
                  <a:srgbClr val="A7A7A7"/>
                </a:solidFill>
              </a:defRPr>
            </a:lvl1pPr>
          </a:lstStyle>
          <a:p>
            <a:pPr eaLnBrk="1" hangingPunct="1">
              <a:defRPr/>
            </a:pPr>
            <a:r>
              <a:rPr sz="1000">
                <a:ea typeface="+mn-ea"/>
                <a:cs typeface="Arial" panose="020B0604020202020204" pitchFamily="34" charset="0"/>
              </a:rPr>
              <a:t>www.colaberry.com</a:t>
            </a:r>
          </a:p>
        </p:txBody>
      </p:sp>
      <p:sp>
        <p:nvSpPr>
          <p:cNvPr id="1027" name="Title Text">
            <a:extLst>
              <a:ext uri="{FF2B5EF4-FFF2-40B4-BE49-F238E27FC236}">
                <a16:creationId xmlns:a16="http://schemas.microsoft.com/office/drawing/2014/main" xmlns="" id="{6984EF9A-0A91-144B-AD82-AB802E42A343}"/>
              </a:ext>
            </a:extLst>
          </p:cNvPr>
          <p:cNvSpPr txBox="1">
            <a:spLocks noGrp="1" noChangeArrowheads="1"/>
          </p:cNvSpPr>
          <p:nvPr>
            <p:ph type="title"/>
          </p:nvPr>
        </p:nvSpPr>
        <p:spPr bwMode="auto">
          <a:xfrm>
            <a:off x="609600" y="92076"/>
            <a:ext cx="10972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en-US" altLang="en-US">
                <a:sym typeface="Arial" panose="020B0604020202020204" pitchFamily="34" charset="0"/>
              </a:rPr>
              <a:t>Title Text</a:t>
            </a:r>
          </a:p>
        </p:txBody>
      </p:sp>
      <p:sp>
        <p:nvSpPr>
          <p:cNvPr id="1028" name="Body Level One…">
            <a:extLst>
              <a:ext uri="{FF2B5EF4-FFF2-40B4-BE49-F238E27FC236}">
                <a16:creationId xmlns:a16="http://schemas.microsoft.com/office/drawing/2014/main" xmlns="" id="{96143F56-2F2B-4F40-BDC6-6EFCA6DD5C96}"/>
              </a:ext>
            </a:extLst>
          </p:cNvPr>
          <p:cNvSpPr txBox="1">
            <a:spLocks noGrp="1" noChangeArrowheads="1"/>
          </p:cNvSpPr>
          <p:nvPr>
            <p:ph type="body" idx="1"/>
          </p:nvPr>
        </p:nvSpPr>
        <p:spPr bwMode="auto">
          <a:xfrm>
            <a:off x="609600" y="1600200"/>
            <a:ext cx="10972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Arial" panose="020B0604020202020204" pitchFamily="34" charset="0"/>
              </a:rPr>
              <a:t>Body Level One</a:t>
            </a:r>
          </a:p>
          <a:p>
            <a:pPr lvl="1"/>
            <a:r>
              <a:rPr lang="en-US" altLang="en-US">
                <a:sym typeface="Arial" panose="020B0604020202020204" pitchFamily="34" charset="0"/>
              </a:rPr>
              <a:t>Body Level Two</a:t>
            </a:r>
          </a:p>
          <a:p>
            <a:pPr lvl="2"/>
            <a:r>
              <a:rPr lang="en-US" altLang="en-US">
                <a:sym typeface="Arial" panose="020B0604020202020204" pitchFamily="34" charset="0"/>
              </a:rPr>
              <a:t>Body Level Three</a:t>
            </a:r>
          </a:p>
          <a:p>
            <a:pPr lvl="3"/>
            <a:r>
              <a:rPr lang="en-US" altLang="en-US">
                <a:sym typeface="Arial" panose="020B0604020202020204" pitchFamily="34" charset="0"/>
              </a:rPr>
              <a:t>Body Level Four</a:t>
            </a:r>
          </a:p>
          <a:p>
            <a:pPr lvl="4"/>
            <a:r>
              <a:rPr lang="en-US" altLang="en-US">
                <a:sym typeface="Arial" panose="020B0604020202020204" pitchFamily="34" charset="0"/>
              </a:rPr>
              <a:t>Body Level Five</a:t>
            </a:r>
          </a:p>
        </p:txBody>
      </p:sp>
      <p:sp>
        <p:nvSpPr>
          <p:cNvPr id="5" name="Slide Number">
            <a:extLst>
              <a:ext uri="{FF2B5EF4-FFF2-40B4-BE49-F238E27FC236}">
                <a16:creationId xmlns:a16="http://schemas.microsoft.com/office/drawing/2014/main" xmlns="" id="{A04F835C-B87C-7449-8F08-712C06A43B1E}"/>
              </a:ext>
            </a:extLst>
          </p:cNvPr>
          <p:cNvSpPr txBox="1">
            <a:spLocks noGrp="1"/>
          </p:cNvSpPr>
          <p:nvPr>
            <p:ph type="sldNum" sz="quarter" idx="2"/>
          </p:nvPr>
        </p:nvSpPr>
        <p:spPr>
          <a:xfrm>
            <a:off x="8494587" y="6233239"/>
            <a:ext cx="243013" cy="246221"/>
          </a:xfrm>
          <a:prstGeom prst="rect">
            <a:avLst/>
          </a:prstGeom>
          <a:ln w="12700">
            <a:miter lim="400000"/>
          </a:ln>
        </p:spPr>
        <p:txBody>
          <a:bodyPr wrap="none" lIns="45719" rIns="45719" anchor="ctr">
            <a:spAutoFit/>
          </a:bodyPr>
          <a:lstStyle>
            <a:lvl1pPr algn="r" eaLnBrk="1" hangingPunct="1">
              <a:defRPr sz="1000">
                <a:latin typeface="Open Sans"/>
                <a:ea typeface="Open Sans"/>
                <a:cs typeface="Open Sans"/>
                <a:sym typeface="Open Sans"/>
              </a:defRPr>
            </a:lvl1pPr>
          </a:lstStyle>
          <a:p>
            <a:pPr>
              <a:defRPr/>
            </a:pPr>
            <a:fld id="{3D71DA2D-1D2C-EF44-8AFE-CD447B205B63}" type="slidenum">
              <a:rPr/>
              <a:pPr>
                <a:defRPr/>
              </a:pPr>
              <a:t>‹#›</a:t>
            </a:fld>
            <a:endParaRPr/>
          </a:p>
        </p:txBody>
      </p:sp>
    </p:spTree>
    <p:extLst>
      <p:ext uri="{BB962C8B-B14F-4D97-AF65-F5344CB8AC3E}">
        <p14:creationId xmlns:p14="http://schemas.microsoft.com/office/powerpoint/2010/main" val="4194227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ransition spd="med"/>
  <p:hf hdr="0" ftr="0" dt="0"/>
  <p:txStyles>
    <p:titleStyle>
      <a:lvl1pPr algn="ctr" defTabSz="457200" rtl="0" eaLnBrk="0" fontAlgn="base" hangingPunct="0">
        <a:spcBef>
          <a:spcPct val="0"/>
        </a:spcBef>
        <a:spcAft>
          <a:spcPct val="0"/>
        </a:spcAft>
        <a:defRPr sz="3500">
          <a:solidFill>
            <a:srgbClr val="191919"/>
          </a:solidFill>
          <a:latin typeface="Arial"/>
          <a:ea typeface="Arial"/>
          <a:cs typeface="Arial"/>
          <a:sym typeface="Arial" panose="020B0604020202020204" pitchFamily="34" charset="0"/>
        </a:defRPr>
      </a:lvl1pPr>
      <a:lvl2pPr algn="ctr" defTabSz="457200" rtl="0" eaLnBrk="0" fontAlgn="base" hangingPunct="0">
        <a:spcBef>
          <a:spcPct val="0"/>
        </a:spcBef>
        <a:spcAft>
          <a:spcPct val="0"/>
        </a:spcAft>
        <a:defRPr sz="3500">
          <a:solidFill>
            <a:srgbClr val="191919"/>
          </a:solidFill>
          <a:latin typeface="Arial"/>
          <a:ea typeface="Arial"/>
          <a:cs typeface="Arial"/>
          <a:sym typeface="Arial" panose="020B0604020202020204" pitchFamily="34" charset="0"/>
        </a:defRPr>
      </a:lvl2pPr>
      <a:lvl3pPr algn="ctr" defTabSz="457200" rtl="0" eaLnBrk="0" fontAlgn="base" hangingPunct="0">
        <a:spcBef>
          <a:spcPct val="0"/>
        </a:spcBef>
        <a:spcAft>
          <a:spcPct val="0"/>
        </a:spcAft>
        <a:defRPr sz="3500">
          <a:solidFill>
            <a:srgbClr val="191919"/>
          </a:solidFill>
          <a:latin typeface="Arial"/>
          <a:ea typeface="Arial"/>
          <a:cs typeface="Arial"/>
          <a:sym typeface="Arial" panose="020B0604020202020204" pitchFamily="34" charset="0"/>
        </a:defRPr>
      </a:lvl3pPr>
      <a:lvl4pPr algn="ctr" defTabSz="457200" rtl="0" eaLnBrk="0" fontAlgn="base" hangingPunct="0">
        <a:spcBef>
          <a:spcPct val="0"/>
        </a:spcBef>
        <a:spcAft>
          <a:spcPct val="0"/>
        </a:spcAft>
        <a:defRPr sz="3500">
          <a:solidFill>
            <a:srgbClr val="191919"/>
          </a:solidFill>
          <a:latin typeface="Arial"/>
          <a:ea typeface="Arial"/>
          <a:cs typeface="Arial"/>
          <a:sym typeface="Arial" panose="020B0604020202020204" pitchFamily="34" charset="0"/>
        </a:defRPr>
      </a:lvl4pPr>
      <a:lvl5pPr algn="ctr" defTabSz="457200" rtl="0" eaLnBrk="0" fontAlgn="base" hangingPunct="0">
        <a:spcBef>
          <a:spcPct val="0"/>
        </a:spcBef>
        <a:spcAft>
          <a:spcPct val="0"/>
        </a:spcAft>
        <a:defRPr sz="3500">
          <a:solidFill>
            <a:srgbClr val="191919"/>
          </a:solidFill>
          <a:latin typeface="Arial"/>
          <a:ea typeface="Arial"/>
          <a:cs typeface="Arial"/>
          <a:sym typeface="Arial" panose="020B0604020202020204" pitchFamily="34" charset="0"/>
        </a:defRPr>
      </a:lvl5pPr>
      <a:lvl6pPr marL="0" marR="0" indent="0" algn="ctr" defTabSz="457200" rtl="0" latinLnBrk="0">
        <a:lnSpc>
          <a:spcPct val="100000"/>
        </a:lnSpc>
        <a:spcBef>
          <a:spcPts val="0"/>
        </a:spcBef>
        <a:spcAft>
          <a:spcPts val="0"/>
        </a:spcAft>
        <a:buClrTx/>
        <a:buSzTx/>
        <a:buFontTx/>
        <a:buNone/>
        <a:tabLst/>
        <a:defRPr sz="3500" b="0" i="0" u="none" strike="noStrike" cap="none" spc="0" baseline="0">
          <a:ln>
            <a:noFill/>
          </a:ln>
          <a:solidFill>
            <a:schemeClr val="accent4"/>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sz="3500" b="0" i="0" u="none" strike="noStrike" cap="none" spc="0" baseline="0">
          <a:ln>
            <a:noFill/>
          </a:ln>
          <a:solidFill>
            <a:schemeClr val="accent4"/>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sz="3500" b="0" i="0" u="none" strike="noStrike" cap="none" spc="0" baseline="0">
          <a:ln>
            <a:noFill/>
          </a:ln>
          <a:solidFill>
            <a:schemeClr val="accent4"/>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sz="3500" b="0" i="0" u="none" strike="noStrike" cap="none" spc="0" baseline="0">
          <a:ln>
            <a:noFill/>
          </a:ln>
          <a:solidFill>
            <a:schemeClr val="accent4"/>
          </a:solidFill>
          <a:uFillTx/>
          <a:latin typeface="Arial"/>
          <a:ea typeface="Arial"/>
          <a:cs typeface="Arial"/>
          <a:sym typeface="Arial"/>
        </a:defRPr>
      </a:lvl9pPr>
    </p:titleStyle>
    <p:bodyStyle>
      <a:lvl1pPr marL="342900" indent="-342900" algn="l" defTabSz="457200" rtl="0" eaLnBrk="0" fontAlgn="base" hangingPunct="0">
        <a:spcBef>
          <a:spcPts val="700"/>
        </a:spcBef>
        <a:spcAft>
          <a:spcPct val="0"/>
        </a:spcAft>
        <a:buClr>
          <a:schemeClr val="accent2"/>
        </a:buClr>
        <a:buSzPct val="70000"/>
        <a:buFont typeface="Arial" panose="020B0604020202020204" pitchFamily="34" charset="0"/>
        <a:buChar char="•"/>
        <a:defRPr sz="3200">
          <a:solidFill>
            <a:srgbClr val="191919"/>
          </a:solidFill>
          <a:latin typeface="Arial"/>
          <a:ea typeface="Arial"/>
          <a:cs typeface="Arial"/>
          <a:sym typeface="Arial" panose="020B0604020202020204" pitchFamily="34" charset="0"/>
        </a:defRPr>
      </a:lvl1pPr>
      <a:lvl2pPr marL="782638" indent="-325438" algn="l" defTabSz="457200" rtl="0" eaLnBrk="0" fontAlgn="base" hangingPunct="0">
        <a:spcBef>
          <a:spcPts val="700"/>
        </a:spcBef>
        <a:spcAft>
          <a:spcPct val="0"/>
        </a:spcAft>
        <a:buClr>
          <a:schemeClr val="accent2"/>
        </a:buClr>
        <a:buSzPct val="70000"/>
        <a:buFont typeface="Arial" panose="020B0604020202020204" pitchFamily="34" charset="0"/>
        <a:buChar char="–"/>
        <a:defRPr sz="3200">
          <a:solidFill>
            <a:srgbClr val="191919"/>
          </a:solidFill>
          <a:latin typeface="Arial"/>
          <a:ea typeface="Arial"/>
          <a:cs typeface="Arial"/>
          <a:sym typeface="Arial" panose="020B0604020202020204" pitchFamily="34" charset="0"/>
        </a:defRPr>
      </a:lvl2pPr>
      <a:lvl3pPr marL="1219200" indent="-304800" algn="l" defTabSz="457200" rtl="0" eaLnBrk="0" fontAlgn="base" hangingPunct="0">
        <a:spcBef>
          <a:spcPts val="700"/>
        </a:spcBef>
        <a:spcAft>
          <a:spcPct val="0"/>
        </a:spcAft>
        <a:buClr>
          <a:schemeClr val="accent2"/>
        </a:buClr>
        <a:buSzPct val="70000"/>
        <a:buFont typeface="Arial" panose="020B0604020202020204" pitchFamily="34" charset="0"/>
        <a:buChar char="•"/>
        <a:defRPr sz="3200">
          <a:solidFill>
            <a:srgbClr val="191919"/>
          </a:solidFill>
          <a:latin typeface="Arial"/>
          <a:ea typeface="Arial"/>
          <a:cs typeface="Arial"/>
          <a:sym typeface="Arial" panose="020B0604020202020204" pitchFamily="34" charset="0"/>
        </a:defRPr>
      </a:lvl3pPr>
      <a:lvl4pPr marL="1736725" indent="-365125" algn="l" defTabSz="457200" rtl="0" eaLnBrk="0" fontAlgn="base" hangingPunct="0">
        <a:spcBef>
          <a:spcPts val="700"/>
        </a:spcBef>
        <a:spcAft>
          <a:spcPct val="0"/>
        </a:spcAft>
        <a:buClr>
          <a:schemeClr val="accent2"/>
        </a:buClr>
        <a:buSzPct val="70000"/>
        <a:buFont typeface="Arial" panose="020B0604020202020204" pitchFamily="34" charset="0"/>
        <a:buChar char="–"/>
        <a:defRPr sz="3200">
          <a:solidFill>
            <a:srgbClr val="191919"/>
          </a:solidFill>
          <a:latin typeface="Arial"/>
          <a:ea typeface="Arial"/>
          <a:cs typeface="Arial"/>
          <a:sym typeface="Arial" panose="020B0604020202020204" pitchFamily="34" charset="0"/>
        </a:defRPr>
      </a:lvl4pPr>
      <a:lvl5pPr marL="2193925" indent="-365125" algn="l" defTabSz="457200" rtl="0" eaLnBrk="0" fontAlgn="base" hangingPunct="0">
        <a:spcBef>
          <a:spcPts val="700"/>
        </a:spcBef>
        <a:spcAft>
          <a:spcPct val="0"/>
        </a:spcAft>
        <a:buClr>
          <a:schemeClr val="accent2"/>
        </a:buClr>
        <a:buSzPct val="70000"/>
        <a:buFont typeface="Arial" panose="020B0604020202020204" pitchFamily="34" charset="0"/>
        <a:buChar char="•"/>
        <a:defRPr sz="3200">
          <a:solidFill>
            <a:srgbClr val="191919"/>
          </a:solidFill>
          <a:latin typeface="Arial"/>
          <a:ea typeface="Arial"/>
          <a:cs typeface="Arial"/>
          <a:sym typeface="Arial" panose="020B0604020202020204" pitchFamily="34" charset="0"/>
        </a:defRPr>
      </a:lvl5pPr>
      <a:lvl6pPr marL="2651760" marR="0" indent="-365760" algn="l" defTabSz="457200" rtl="0" latinLnBrk="0">
        <a:lnSpc>
          <a:spcPct val="100000"/>
        </a:lnSpc>
        <a:spcBef>
          <a:spcPts val="700"/>
        </a:spcBef>
        <a:spcAft>
          <a:spcPts val="0"/>
        </a:spcAft>
        <a:buClr>
          <a:schemeClr val="accent2"/>
        </a:buClr>
        <a:buSzPct val="100000"/>
        <a:buFont typeface="Arial"/>
        <a:buChar char="•"/>
        <a:tabLst/>
        <a:defRPr sz="3200" b="0" i="0" u="none" strike="noStrike" cap="none" spc="0" baseline="0">
          <a:ln>
            <a:noFill/>
          </a:ln>
          <a:solidFill>
            <a:schemeClr val="accent4"/>
          </a:solidFill>
          <a:uFillTx/>
          <a:latin typeface="Arial"/>
          <a:ea typeface="Arial"/>
          <a:cs typeface="Arial"/>
          <a:sym typeface="Arial"/>
        </a:defRPr>
      </a:lvl6pPr>
      <a:lvl7pPr marL="3108960" marR="0" indent="-365760" algn="l" defTabSz="457200" rtl="0" latinLnBrk="0">
        <a:lnSpc>
          <a:spcPct val="100000"/>
        </a:lnSpc>
        <a:spcBef>
          <a:spcPts val="700"/>
        </a:spcBef>
        <a:spcAft>
          <a:spcPts val="0"/>
        </a:spcAft>
        <a:buClr>
          <a:schemeClr val="accent2"/>
        </a:buClr>
        <a:buSzPct val="100000"/>
        <a:buFont typeface="Arial"/>
        <a:buChar char="•"/>
        <a:tabLst/>
        <a:defRPr sz="3200" b="0" i="0" u="none" strike="noStrike" cap="none" spc="0" baseline="0">
          <a:ln>
            <a:noFill/>
          </a:ln>
          <a:solidFill>
            <a:schemeClr val="accent4"/>
          </a:solidFill>
          <a:uFillTx/>
          <a:latin typeface="Arial"/>
          <a:ea typeface="Arial"/>
          <a:cs typeface="Arial"/>
          <a:sym typeface="Arial"/>
        </a:defRPr>
      </a:lvl7pPr>
      <a:lvl8pPr marL="3566159" marR="0" indent="-365759" algn="l" defTabSz="457200" rtl="0" latinLnBrk="0">
        <a:lnSpc>
          <a:spcPct val="100000"/>
        </a:lnSpc>
        <a:spcBef>
          <a:spcPts val="700"/>
        </a:spcBef>
        <a:spcAft>
          <a:spcPts val="0"/>
        </a:spcAft>
        <a:buClr>
          <a:schemeClr val="accent2"/>
        </a:buClr>
        <a:buSzPct val="100000"/>
        <a:buFont typeface="Arial"/>
        <a:buChar char="•"/>
        <a:tabLst/>
        <a:defRPr sz="3200" b="0" i="0" u="none" strike="noStrike" cap="none" spc="0" baseline="0">
          <a:ln>
            <a:noFill/>
          </a:ln>
          <a:solidFill>
            <a:schemeClr val="accent4"/>
          </a:solidFill>
          <a:uFillTx/>
          <a:latin typeface="Arial"/>
          <a:ea typeface="Arial"/>
          <a:cs typeface="Arial"/>
          <a:sym typeface="Arial"/>
        </a:defRPr>
      </a:lvl8pPr>
      <a:lvl9pPr marL="4023359" marR="0" indent="-365759" algn="l" defTabSz="457200" rtl="0" latinLnBrk="0">
        <a:lnSpc>
          <a:spcPct val="100000"/>
        </a:lnSpc>
        <a:spcBef>
          <a:spcPts val="700"/>
        </a:spcBef>
        <a:spcAft>
          <a:spcPts val="0"/>
        </a:spcAft>
        <a:buClr>
          <a:schemeClr val="accent2"/>
        </a:buClr>
        <a:buSzPct val="100000"/>
        <a:buFont typeface="Arial"/>
        <a:buChar char="•"/>
        <a:tabLst/>
        <a:defRPr sz="32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jpeg"/><Relationship Id="rId3" Type="http://schemas.openxmlformats.org/officeDocument/2006/relationships/image" Target="../media/image19.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15.jp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5.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44.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3.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8.png"/><Relationship Id="rId3" Type="http://schemas.openxmlformats.org/officeDocument/2006/relationships/image" Target="../media/image39.png"/><Relationship Id="rId7" Type="http://schemas.openxmlformats.org/officeDocument/2006/relationships/image" Target="../media/image34.png"/><Relationship Id="rId12" Type="http://schemas.openxmlformats.org/officeDocument/2006/relationships/image" Target="../media/image47.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6.png"/><Relationship Id="rId5" Type="http://schemas.openxmlformats.org/officeDocument/2006/relationships/image" Target="../media/image36.png"/><Relationship Id="rId10"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1.png"/><Relationship Id="rId3" Type="http://schemas.openxmlformats.org/officeDocument/2006/relationships/image" Target="../media/image23.png"/><Relationship Id="rId7" Type="http://schemas.openxmlformats.org/officeDocument/2006/relationships/image" Target="../media/image35.png"/><Relationship Id="rId12" Type="http://schemas.openxmlformats.org/officeDocument/2006/relationships/image" Target="../media/image50.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49.png"/><Relationship Id="rId5" Type="http://schemas.openxmlformats.org/officeDocument/2006/relationships/image" Target="../media/image37.png"/><Relationship Id="rId10" Type="http://schemas.openxmlformats.org/officeDocument/2006/relationships/image" Target="../media/image36.png"/><Relationship Id="rId4" Type="http://schemas.openxmlformats.org/officeDocument/2006/relationships/image" Target="../media/image34.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36.png"/><Relationship Id="rId10"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36.png"/><Relationship Id="rId10"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www.netscrap.com/netscrap_detail.cfm?scrap_id=501"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Classification</a:t>
            </a:r>
          </a:p>
        </p:txBody>
      </p:sp>
      <p:sp>
        <p:nvSpPr>
          <p:cNvPr id="3" name="Content Placeholder 2"/>
          <p:cNvSpPr>
            <a:spLocks noGrp="1"/>
          </p:cNvSpPr>
          <p:nvPr>
            <p:ph idx="1"/>
          </p:nvPr>
        </p:nvSpPr>
        <p:spPr/>
        <p:txBody>
          <a:bodyPr/>
          <a:lstStyle/>
          <a:p>
            <a:r>
              <a:rPr lang="en-US" sz="2200" dirty="0">
                <a:solidFill>
                  <a:schemeClr val="tx1"/>
                </a:solidFill>
              </a:rPr>
              <a:t>Classification is a </a:t>
            </a:r>
            <a:r>
              <a:rPr lang="en-US" sz="2200" dirty="0">
                <a:solidFill>
                  <a:srgbClr val="DC7D01"/>
                </a:solidFill>
              </a:rPr>
              <a:t>predictive</a:t>
            </a:r>
            <a:r>
              <a:rPr lang="en-US" sz="2200" dirty="0">
                <a:solidFill>
                  <a:schemeClr val="tx1"/>
                </a:solidFill>
              </a:rPr>
              <a:t> </a:t>
            </a:r>
            <a:r>
              <a:rPr lang="en-US" sz="2200" dirty="0" smtClean="0">
                <a:solidFill>
                  <a:schemeClr val="tx1"/>
                </a:solidFill>
              </a:rPr>
              <a:t>method</a:t>
            </a:r>
          </a:p>
          <a:p>
            <a:r>
              <a:rPr lang="en-US" sz="2200" dirty="0" smtClean="0">
                <a:solidFill>
                  <a:schemeClr val="tx1"/>
                </a:solidFill>
              </a:rPr>
              <a:t>Classification </a:t>
            </a:r>
            <a:r>
              <a:rPr lang="en-US" sz="2200" dirty="0">
                <a:solidFill>
                  <a:schemeClr val="tx1"/>
                </a:solidFill>
              </a:rPr>
              <a:t>predicts categorical class labels (discrete or nominal) </a:t>
            </a:r>
          </a:p>
          <a:p>
            <a:r>
              <a:rPr lang="en-US" sz="2200" dirty="0">
                <a:solidFill>
                  <a:schemeClr val="tx1"/>
                </a:solidFill>
              </a:rPr>
              <a:t>Classification is a </a:t>
            </a:r>
            <a:r>
              <a:rPr lang="en-US" sz="2200" dirty="0">
                <a:solidFill>
                  <a:srgbClr val="DC7D01"/>
                </a:solidFill>
              </a:rPr>
              <a:t>supervised method </a:t>
            </a:r>
            <a:r>
              <a:rPr lang="en-US" sz="2200" dirty="0">
                <a:solidFill>
                  <a:schemeClr val="tx1"/>
                </a:solidFill>
              </a:rPr>
              <a:t>and the model is constructed using a </a:t>
            </a:r>
            <a:r>
              <a:rPr lang="en-US" sz="2200" dirty="0">
                <a:solidFill>
                  <a:srgbClr val="DC7D01"/>
                </a:solidFill>
              </a:rPr>
              <a:t>training data set</a:t>
            </a:r>
          </a:p>
          <a:p>
            <a:r>
              <a:rPr lang="en-US" sz="2200" dirty="0">
                <a:solidFill>
                  <a:schemeClr val="tx1"/>
                </a:solidFill>
              </a:rPr>
              <a:t>The model is then used to classify new data</a:t>
            </a:r>
          </a:p>
          <a:p>
            <a:r>
              <a:rPr lang="en-US" sz="2200" dirty="0">
                <a:solidFill>
                  <a:schemeClr val="tx1"/>
                </a:solidFill>
              </a:rPr>
              <a:t>Some applications</a:t>
            </a:r>
          </a:p>
          <a:p>
            <a:pPr lvl="1"/>
            <a:r>
              <a:rPr lang="en-US" sz="2200" dirty="0">
                <a:solidFill>
                  <a:schemeClr val="tx1"/>
                </a:solidFill>
              </a:rPr>
              <a:t>Credit approval – high vs low risk</a:t>
            </a:r>
          </a:p>
          <a:p>
            <a:pPr lvl="1"/>
            <a:r>
              <a:rPr lang="en-US" sz="2200" dirty="0">
                <a:solidFill>
                  <a:schemeClr val="tx1"/>
                </a:solidFill>
              </a:rPr>
              <a:t>Targeted marketing – loyal vs non-loyal customers</a:t>
            </a:r>
          </a:p>
          <a:p>
            <a:pPr lvl="1"/>
            <a:r>
              <a:rPr lang="en-US" sz="2200" dirty="0">
                <a:solidFill>
                  <a:schemeClr val="tx1"/>
                </a:solidFill>
              </a:rPr>
              <a:t>Medical diagnosis – cancerous vs benign cells</a:t>
            </a:r>
          </a:p>
          <a:p>
            <a:pPr lvl="1"/>
            <a:r>
              <a:rPr lang="en-US" sz="2200" dirty="0">
                <a:solidFill>
                  <a:schemeClr val="tx1"/>
                </a:solidFill>
              </a:rPr>
              <a:t>Fraud – genuine vs fraudulent transactions</a:t>
            </a:r>
          </a:p>
          <a:p>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601A7ADE-E78F-4068-B691-87A7BF8C4DE5}" type="slidenum">
              <a:rPr lang="en-US" smtClean="0"/>
              <a:pPr/>
              <a:t>1</a:t>
            </a:fld>
            <a:endParaRPr lang="en-US" dirty="0"/>
          </a:p>
        </p:txBody>
      </p:sp>
    </p:spTree>
    <p:extLst>
      <p:ext uri="{BB962C8B-B14F-4D97-AF65-F5344CB8AC3E}">
        <p14:creationId xmlns:p14="http://schemas.microsoft.com/office/powerpoint/2010/main" val="646818514"/>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636264" y="3946009"/>
            <a:ext cx="2106168" cy="369332"/>
          </a:xfrm>
          <a:prstGeom prst="rect">
            <a:avLst/>
          </a:prstGeom>
          <a:noFill/>
        </p:spPr>
        <p:txBody>
          <a:bodyPr wrap="square" rtlCol="0">
            <a:spAutoFit/>
          </a:bodyPr>
          <a:lstStyle/>
          <a:p>
            <a:pPr algn="ctr"/>
            <a:r>
              <a:rPr lang="en-US" dirty="0">
                <a:latin typeface="Calibri" panose="020F0502020204030204" pitchFamily="34" charset="0"/>
              </a:rPr>
              <a:t>Not Face</a:t>
            </a:r>
          </a:p>
        </p:txBody>
      </p:sp>
      <p:pic>
        <p:nvPicPr>
          <p:cNvPr id="2058" name="Picture 10" descr="http://www.hawkclub.com/images/5737423571_0a7accb35a_z%5b1%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240" y="2724975"/>
            <a:ext cx="2865120" cy="2811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n-Carson-cir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3287712"/>
            <a:ext cx="1428750"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Supervised Learning Example</a:t>
            </a:r>
          </a:p>
        </p:txBody>
      </p:sp>
      <p:sp>
        <p:nvSpPr>
          <p:cNvPr id="5" name="Text Placeholder 4"/>
          <p:cNvSpPr>
            <a:spLocks noGrp="1"/>
          </p:cNvSpPr>
          <p:nvPr>
            <p:ph type="body" idx="1"/>
          </p:nvPr>
        </p:nvSpPr>
        <p:spPr/>
        <p:txBody>
          <a:bodyPr>
            <a:normAutofit/>
          </a:bodyPr>
          <a:lstStyle/>
          <a:p>
            <a:r>
              <a:rPr lang="en-US" sz="1800" dirty="0"/>
              <a:t>Independent Variable       Dependent Variable</a:t>
            </a:r>
          </a:p>
        </p:txBody>
      </p:sp>
      <p:pic>
        <p:nvPicPr>
          <p:cNvPr id="11" name="Content Placeholder 10"/>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688943" y="3177290"/>
            <a:ext cx="3295713" cy="2276102"/>
          </a:xfrm>
        </p:spPr>
      </p:pic>
      <p:sp>
        <p:nvSpPr>
          <p:cNvPr id="7" name="Text Placeholder 6"/>
          <p:cNvSpPr>
            <a:spLocks noGrp="1"/>
          </p:cNvSpPr>
          <p:nvPr>
            <p:ph type="body" sz="quarter" idx="3"/>
          </p:nvPr>
        </p:nvSpPr>
        <p:spPr/>
        <p:txBody>
          <a:bodyPr/>
          <a:lstStyle/>
          <a:p>
            <a:pPr marL="0" indent="0">
              <a:buNone/>
            </a:pPr>
            <a:r>
              <a:rPr lang="en-US" dirty="0"/>
              <a:t>Rule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10</a:t>
            </a:fld>
            <a:endParaRPr lang="en-US" dirty="0"/>
          </a:p>
        </p:txBody>
      </p:sp>
      <p:pic>
        <p:nvPicPr>
          <p:cNvPr id="2050" name="Picture 2" descr="Hillary-Clinton-circ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3287712"/>
            <a:ext cx="1428750" cy="16859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36264" y="3941993"/>
            <a:ext cx="2106168" cy="369332"/>
          </a:xfrm>
          <a:prstGeom prst="rect">
            <a:avLst/>
          </a:prstGeom>
          <a:noFill/>
        </p:spPr>
        <p:txBody>
          <a:bodyPr wrap="square" rtlCol="0">
            <a:spAutoFit/>
          </a:bodyPr>
          <a:lstStyle/>
          <a:p>
            <a:pPr algn="ctr"/>
            <a:r>
              <a:rPr lang="en-US" dirty="0">
                <a:latin typeface="Calibri" panose="020F0502020204030204" pitchFamily="34" charset="0"/>
              </a:rPr>
              <a:t>Face</a:t>
            </a:r>
          </a:p>
        </p:txBody>
      </p:sp>
      <p:pic>
        <p:nvPicPr>
          <p:cNvPr id="2054" name="Picture 6" descr="https://s-media-cache-ak0.pinimg.com/236x/6e/15/1f/6e151fc89c2ca41e4704f17a57b3a80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1514" y="3545985"/>
            <a:ext cx="832664" cy="116134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le:US-WhiteHouse-Logo.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7924" y="3274487"/>
            <a:ext cx="2618340" cy="1781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Ted-Cruz-circl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2425" y="3297672"/>
            <a:ext cx="142875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publicdomainvectors.org/photos/AIR-FORCE-ON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821" y="3565223"/>
            <a:ext cx="3578800" cy="92333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Bernie-Sanders-circl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2425" y="3297672"/>
            <a:ext cx="142875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Marco-Rubio-circl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2719" y="3307632"/>
            <a:ext cx="142875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4495" y="2550551"/>
            <a:ext cx="1944608" cy="3229798"/>
          </a:xfrm>
          <a:prstGeom prst="rect">
            <a:avLst/>
          </a:prstGeom>
        </p:spPr>
      </p:pic>
      <p:pic>
        <p:nvPicPr>
          <p:cNvPr id="2074" name="Picture 26" descr="Donald-Trump-circl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3013" y="3287712"/>
            <a:ext cx="142875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Washington Dc, Monument, America, Dc, Capi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58727" y="3356836"/>
            <a:ext cx="2517322" cy="16782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456218" y="3941993"/>
            <a:ext cx="4572000" cy="369332"/>
          </a:xfrm>
          <a:prstGeom prst="rect">
            <a:avLst/>
          </a:prstGeom>
          <a:noFill/>
        </p:spPr>
        <p:txBody>
          <a:bodyPr wrap="square" rtlCol="0">
            <a:spAutoFit/>
          </a:bodyPr>
          <a:lstStyle/>
          <a:p>
            <a:r>
              <a:rPr lang="en-US" dirty="0"/>
              <a:t>If                    then Face, else Not Face</a:t>
            </a:r>
          </a:p>
        </p:txBody>
      </p:sp>
    </p:spTree>
    <p:extLst>
      <p:ext uri="{BB962C8B-B14F-4D97-AF65-F5344CB8AC3E}">
        <p14:creationId xmlns:p14="http://schemas.microsoft.com/office/powerpoint/2010/main" val="288460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0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3"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50"/>
                                        </p:tgtEl>
                                        <p:attrNameLst>
                                          <p:attrName>style.visibility</p:attrName>
                                        </p:attrNameLst>
                                      </p:cBhvr>
                                      <p:to>
                                        <p:strVal val="hidden"/>
                                      </p:to>
                                    </p:set>
                                  </p:childTnLst>
                                </p:cTn>
                              </p:par>
                              <p:par>
                                <p:cTn id="35" presetID="1" presetClass="entr" presetSubtype="0" fill="hold" grpId="2"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3"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062"/>
                                        </p:tgtEl>
                                        <p:attrNameLst>
                                          <p:attrName>style.visibility</p:attrName>
                                        </p:attrNameLst>
                                      </p:cBhvr>
                                      <p:to>
                                        <p:strVal val="hidden"/>
                                      </p:to>
                                    </p:set>
                                  </p:childTnLst>
                                </p:cTn>
                              </p:par>
                              <p:par>
                                <p:cTn id="45" presetID="1" presetClass="entr" presetSubtype="0" fill="hold" grpId="4"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5"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0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5"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066"/>
                                        </p:tgtEl>
                                        <p:attrNameLst>
                                          <p:attrName>style.visibility</p:attrName>
                                        </p:attrNameLst>
                                      </p:cBhvr>
                                      <p:to>
                                        <p:strVal val="hidden"/>
                                      </p:to>
                                    </p:set>
                                  </p:childTnLst>
                                </p:cTn>
                              </p:par>
                              <p:par>
                                <p:cTn id="65" presetID="1" presetClass="entr" presetSubtype="0" fill="hold" grpId="6"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7"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1"/>
                                        </p:tgtEl>
                                        <p:attrNameLst>
                                          <p:attrName>style.visibility</p:attrName>
                                        </p:attrNameLst>
                                      </p:cBhvr>
                                      <p:to>
                                        <p:strVal val="hidden"/>
                                      </p:to>
                                    </p:set>
                                  </p:childTnLst>
                                </p:cTn>
                              </p:par>
                              <p:par>
                                <p:cTn id="75" presetID="1" presetClass="entr" presetSubtype="0" fill="hold" grpId="6"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6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7" nodeType="clickEffect">
                                  <p:stCondLst>
                                    <p:cond delay="0"/>
                                  </p:stCondLst>
                                  <p:childTnLst>
                                    <p:set>
                                      <p:cBhvr>
                                        <p:cTn id="82" dur="1" fill="hold">
                                          <p:stCondLst>
                                            <p:cond delay="0"/>
                                          </p:stCondLst>
                                        </p:cTn>
                                        <p:tgtEl>
                                          <p:spTgt spid="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068"/>
                                        </p:tgtEl>
                                        <p:attrNameLst>
                                          <p:attrName>style.visibility</p:attrName>
                                        </p:attrNameLst>
                                      </p:cBhvr>
                                      <p:to>
                                        <p:strVal val="hidden"/>
                                      </p:to>
                                    </p:set>
                                  </p:childTnLst>
                                </p:cTn>
                              </p:par>
                              <p:par>
                                <p:cTn id="85" presetID="1" presetClass="entr" presetSubtype="0" fill="hold" grpId="8"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7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9" nodeType="clickEffect">
                                  <p:stCondLst>
                                    <p:cond delay="0"/>
                                  </p:stCondLst>
                                  <p:childTnLst>
                                    <p:set>
                                      <p:cBhvr>
                                        <p:cTn id="92" dur="1" fill="hold">
                                          <p:stCondLst>
                                            <p:cond delay="0"/>
                                          </p:stCondLst>
                                        </p:cTn>
                                        <p:tgtEl>
                                          <p:spTgt spid="9"/>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70"/>
                                        </p:tgtEl>
                                        <p:attrNameLst>
                                          <p:attrName>style.visibility</p:attrName>
                                        </p:attrNameLst>
                                      </p:cBhvr>
                                      <p:to>
                                        <p:strVal val="hidden"/>
                                      </p:to>
                                    </p:set>
                                  </p:childTnLst>
                                </p:cTn>
                              </p:par>
                              <p:par>
                                <p:cTn id="95" presetID="1" presetClass="entr" presetSubtype="0" fill="hold" grpId="8" nodeType="withEffect">
                                  <p:stCondLst>
                                    <p:cond delay="0"/>
                                  </p:stCondLst>
                                  <p:childTnLst>
                                    <p:set>
                                      <p:cBhvr>
                                        <p:cTn id="96" dur="1" fill="hold">
                                          <p:stCondLst>
                                            <p:cond delay="0"/>
                                          </p:stCondLst>
                                        </p:cTn>
                                        <p:tgtEl>
                                          <p:spTgt spid="1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9" nodeType="clickEffect">
                                  <p:stCondLst>
                                    <p:cond delay="0"/>
                                  </p:stCondLst>
                                  <p:childTnLst>
                                    <p:set>
                                      <p:cBhvr>
                                        <p:cTn id="102" dur="1" fill="hold">
                                          <p:stCondLst>
                                            <p:cond delay="0"/>
                                          </p:stCondLst>
                                        </p:cTn>
                                        <p:tgtEl>
                                          <p:spTgt spid="15"/>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13"/>
                                        </p:tgtEl>
                                        <p:attrNameLst>
                                          <p:attrName>style.visibility</p:attrName>
                                        </p:attrNameLst>
                                      </p:cBhvr>
                                      <p:to>
                                        <p:strVal val="hidden"/>
                                      </p:to>
                                    </p:set>
                                  </p:childTnLst>
                                </p:cTn>
                              </p:par>
                              <p:par>
                                <p:cTn id="105" presetID="1" presetClass="entr" presetSubtype="0" fill="hold" grpId="10" nodeType="withEffect">
                                  <p:stCondLst>
                                    <p:cond delay="0"/>
                                  </p:stCondLst>
                                  <p:childTnLst>
                                    <p:set>
                                      <p:cBhvr>
                                        <p:cTn id="106" dur="1" fill="hold">
                                          <p:stCondLst>
                                            <p:cond delay="0"/>
                                          </p:stCondLst>
                                        </p:cTn>
                                        <p:tgtEl>
                                          <p:spTgt spid="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1" nodeType="clickEffect">
                                  <p:stCondLst>
                                    <p:cond delay="0"/>
                                  </p:stCondLst>
                                  <p:childTnLst>
                                    <p:set>
                                      <p:cBhvr>
                                        <p:cTn id="112" dur="1" fill="hold">
                                          <p:stCondLst>
                                            <p:cond delay="0"/>
                                          </p:stCondLst>
                                        </p:cTn>
                                        <p:tgtEl>
                                          <p:spTgt spid="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074"/>
                                        </p:tgtEl>
                                        <p:attrNameLst>
                                          <p:attrName>style.visibility</p:attrName>
                                        </p:attrNameLst>
                                      </p:cBhvr>
                                      <p:to>
                                        <p:strVal val="hidden"/>
                                      </p:to>
                                    </p:set>
                                  </p:childTnLst>
                                </p:cTn>
                              </p:par>
                              <p:par>
                                <p:cTn id="115" presetID="1" presetClass="entr" presetSubtype="0" fill="hold" grpId="10" nodeType="with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7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5" grpId="2"/>
      <p:bldP spid="15" grpId="3"/>
      <p:bldP spid="15" grpId="4"/>
      <p:bldP spid="15" grpId="5"/>
      <p:bldP spid="15" grpId="6"/>
      <p:bldP spid="15" grpId="7"/>
      <p:bldP spid="15" grpId="8"/>
      <p:bldP spid="15" grpId="9"/>
      <p:bldP spid="15" grpId="10"/>
      <p:bldP spid="9" grpId="0"/>
      <p:bldP spid="9" grpId="1"/>
      <p:bldP spid="9" grpId="2"/>
      <p:bldP spid="9" grpId="3"/>
      <p:bldP spid="9" grpId="4"/>
      <p:bldP spid="9" grpId="5"/>
      <p:bldP spid="9" grpId="6"/>
      <p:bldP spid="9" grpId="7"/>
      <p:bldP spid="9" grpId="8"/>
      <p:bldP spid="9" grpId="9"/>
      <p:bldP spid="9" grpId="10"/>
      <p:bldP spid="9" grpId="1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Unsupervised Example</a:t>
            </a:r>
          </a:p>
        </p:txBody>
      </p:sp>
      <p:pic>
        <p:nvPicPr>
          <p:cNvPr id="16"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05474" y="2023425"/>
            <a:ext cx="1917274" cy="1324118"/>
          </a:xfrm>
          <a:prstGeom prst="rect">
            <a:avLst/>
          </a:prstGeom>
        </p:spPr>
      </p:pic>
      <p:sp>
        <p:nvSpPr>
          <p:cNvPr id="7" name="Slide Number Placeholder 6"/>
          <p:cNvSpPr>
            <a:spLocks noGrp="1"/>
          </p:cNvSpPr>
          <p:nvPr>
            <p:ph type="sldNum" sz="quarter" idx="12"/>
          </p:nvPr>
        </p:nvSpPr>
        <p:spPr/>
        <p:txBody>
          <a:bodyPr/>
          <a:lstStyle/>
          <a:p>
            <a:fld id="{601A7ADE-E78F-4068-B691-87A7BF8C4DE5}" type="slidenum">
              <a:rPr lang="en-US" smtClean="0"/>
              <a:pPr/>
              <a:t>11</a:t>
            </a:fld>
            <a:endParaRPr lang="en-US" dirty="0"/>
          </a:p>
        </p:txBody>
      </p:sp>
      <p:pic>
        <p:nvPicPr>
          <p:cNvPr id="10" name="Picture 10" descr="http://www.hawkclub.com/images/5737423571_0a7accb35a_z%5b1%5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11" y="3282643"/>
            <a:ext cx="1666778" cy="16355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4" descr="Ben-Carson-cir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049" y="3796260"/>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illary-Clinton-circ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916" y="3014070"/>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File:US-WhiteHouse-Logo.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2087" y="5077706"/>
            <a:ext cx="1523214" cy="10366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Ted-Cruz-circ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30" y="2366759"/>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publicdomainvectors.org/photos/AIR-FORCE-ON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6757" y="3014070"/>
            <a:ext cx="2081962" cy="5371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0" descr="Bernie-Sanders-circl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6755" y="2366759"/>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descr="Marco-Rubio-circ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611" y="5105630"/>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67738" y="3837579"/>
            <a:ext cx="1131272" cy="1878930"/>
          </a:xfrm>
          <a:prstGeom prst="rect">
            <a:avLst/>
          </a:prstGeom>
        </p:spPr>
      </p:pic>
      <p:pic>
        <p:nvPicPr>
          <p:cNvPr id="20" name="Picture 26" descr="Donald-Trump-circl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6755" y="5077706"/>
            <a:ext cx="831172" cy="9807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Washington Dc, Monument, America, Dc, Capita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95507" y="5007698"/>
            <a:ext cx="1464448" cy="97629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929665" y="1654093"/>
            <a:ext cx="1079470" cy="369332"/>
          </a:xfrm>
          <a:prstGeom prst="rect">
            <a:avLst/>
          </a:prstGeom>
          <a:noFill/>
        </p:spPr>
        <p:txBody>
          <a:bodyPr wrap="square" rtlCol="0">
            <a:spAutoFit/>
          </a:bodyPr>
          <a:lstStyle/>
          <a:p>
            <a:r>
              <a:rPr lang="en-US" dirty="0">
                <a:latin typeface="Calibri" panose="020F0502020204030204" pitchFamily="34" charset="0"/>
              </a:rPr>
              <a:t>Class = ?</a:t>
            </a:r>
          </a:p>
        </p:txBody>
      </p:sp>
      <p:sp>
        <p:nvSpPr>
          <p:cNvPr id="26" name="TextBox 25"/>
          <p:cNvSpPr txBox="1"/>
          <p:nvPr/>
        </p:nvSpPr>
        <p:spPr>
          <a:xfrm>
            <a:off x="7661181" y="1719774"/>
            <a:ext cx="1079470" cy="369332"/>
          </a:xfrm>
          <a:prstGeom prst="rect">
            <a:avLst/>
          </a:prstGeom>
          <a:noFill/>
        </p:spPr>
        <p:txBody>
          <a:bodyPr wrap="square" rtlCol="0">
            <a:spAutoFit/>
          </a:bodyPr>
          <a:lstStyle/>
          <a:p>
            <a:r>
              <a:rPr lang="en-US" dirty="0">
                <a:latin typeface="Calibri" panose="020F0502020204030204" pitchFamily="34" charset="0"/>
              </a:rPr>
              <a:t>Class = ?</a:t>
            </a:r>
          </a:p>
        </p:txBody>
      </p:sp>
    </p:spTree>
    <p:extLst>
      <p:ext uri="{BB962C8B-B14F-4D97-AF65-F5344CB8AC3E}">
        <p14:creationId xmlns:p14="http://schemas.microsoft.com/office/powerpoint/2010/main" val="152495441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3.33333E-6 L 0.55196 -0.21783 " pathEditMode="relative" rAng="0" ptsTypes="AA">
                                      <p:cBhvr>
                                        <p:cTn id="6" dur="2000" fill="hold"/>
                                        <p:tgtEl>
                                          <p:spTgt spid="10"/>
                                        </p:tgtEl>
                                        <p:attrNameLst>
                                          <p:attrName>ppt_x</p:attrName>
                                          <p:attrName>ppt_y</p:attrName>
                                        </p:attrNameLst>
                                      </p:cBhvr>
                                      <p:rCtr x="27591" y="-10903"/>
                                    </p:animMotion>
                                  </p:childTnLst>
                                </p:cTn>
                              </p:par>
                              <p:par>
                                <p:cTn id="7" presetID="42" presetClass="path" presetSubtype="0" accel="50000" decel="50000" fill="hold" nodeType="withEffect">
                                  <p:stCondLst>
                                    <p:cond delay="0"/>
                                  </p:stCondLst>
                                  <p:childTnLst>
                                    <p:animMotion origin="layout" path="M -8.33333E-7 3.7037E-7 L -0.56302 0.09468 " pathEditMode="relative" rAng="0" ptsTypes="AA">
                                      <p:cBhvr>
                                        <p:cTn id="8" dur="2000" fill="hold"/>
                                        <p:tgtEl>
                                          <p:spTgt spid="12"/>
                                        </p:tgtEl>
                                        <p:attrNameLst>
                                          <p:attrName>ppt_x</p:attrName>
                                          <p:attrName>ppt_y</p:attrName>
                                        </p:attrNameLst>
                                      </p:cBhvr>
                                      <p:rCtr x="-28151" y="4722"/>
                                    </p:animMotion>
                                  </p:childTnLst>
                                </p:cTn>
                              </p:par>
                              <p:par>
                                <p:cTn id="9" presetID="42" presetClass="path" presetSubtype="0" accel="50000" decel="50000" fill="hold" nodeType="withEffect">
                                  <p:stCondLst>
                                    <p:cond delay="0"/>
                                  </p:stCondLst>
                                  <p:childTnLst>
                                    <p:animMotion origin="layout" path="M 2.08333E-7 2.59259E-6 L 0.6043 -0.17084 " pathEditMode="relative" rAng="0" ptsTypes="AA">
                                      <p:cBhvr>
                                        <p:cTn id="10" dur="2000" fill="hold"/>
                                        <p:tgtEl>
                                          <p:spTgt spid="21"/>
                                        </p:tgtEl>
                                        <p:attrNameLst>
                                          <p:attrName>ppt_x</p:attrName>
                                          <p:attrName>ppt_y</p:attrName>
                                        </p:attrNameLst>
                                      </p:cBhvr>
                                      <p:rCtr x="30208" y="-8542"/>
                                    </p:animMotion>
                                  </p:childTnLst>
                                </p:cTn>
                              </p:par>
                              <p:par>
                                <p:cTn id="11" presetID="42" presetClass="path" presetSubtype="0" accel="50000" decel="50000" fill="hold" nodeType="withEffect">
                                  <p:stCondLst>
                                    <p:cond delay="0"/>
                                  </p:stCondLst>
                                  <p:childTnLst>
                                    <p:animMotion origin="layout" path="M 5E-6 -3.7037E-6 L 0.1754 0.05116 " pathEditMode="relative" rAng="0" ptsTypes="AA">
                                      <p:cBhvr>
                                        <p:cTn id="12" dur="2000" fill="hold"/>
                                        <p:tgtEl>
                                          <p:spTgt spid="15"/>
                                        </p:tgtEl>
                                        <p:attrNameLst>
                                          <p:attrName>ppt_x</p:attrName>
                                          <p:attrName>ppt_y</p:attrName>
                                        </p:attrNameLst>
                                      </p:cBhvr>
                                      <p:rCtr x="8763" y="2546"/>
                                    </p:animMotion>
                                  </p:childTnLst>
                                </p:cTn>
                              </p:par>
                              <p:par>
                                <p:cTn id="13" presetID="42" presetClass="path" presetSubtype="0" accel="50000" decel="50000" fill="hold" nodeType="withEffect">
                                  <p:stCondLst>
                                    <p:cond delay="0"/>
                                  </p:stCondLst>
                                  <p:childTnLst>
                                    <p:animMotion origin="layout" path="M 5E-6 -2.22222E-6 L -0.42878 -0.01412 " pathEditMode="relative" rAng="0" ptsTypes="AA">
                                      <p:cBhvr>
                                        <p:cTn id="14" dur="2000" fill="hold"/>
                                        <p:tgtEl>
                                          <p:spTgt spid="18"/>
                                        </p:tgtEl>
                                        <p:attrNameLst>
                                          <p:attrName>ppt_x</p:attrName>
                                          <p:attrName>ppt_y</p:attrName>
                                        </p:attrNameLst>
                                      </p:cBhvr>
                                      <p:rCtr x="-21445" y="-718"/>
                                    </p:animMotion>
                                  </p:childTnLst>
                                </p:cTn>
                              </p:par>
                              <p:par>
                                <p:cTn id="15" presetID="42" presetClass="path" presetSubtype="0" accel="50000" decel="50000" fill="hold" nodeType="withEffect">
                                  <p:stCondLst>
                                    <p:cond delay="0"/>
                                  </p:stCondLst>
                                  <p:childTnLst>
                                    <p:animMotion origin="layout" path="M 8.33333E-7 2.22222E-6 L 0.11615 0.11945 " pathEditMode="relative" rAng="0" ptsTypes="AA">
                                      <p:cBhvr>
                                        <p:cTn id="16" dur="2000" fill="hold"/>
                                        <p:tgtEl>
                                          <p:spTgt spid="19"/>
                                        </p:tgtEl>
                                        <p:attrNameLst>
                                          <p:attrName>ppt_x</p:attrName>
                                          <p:attrName>ppt_y</p:attrName>
                                        </p:attrNameLst>
                                      </p:cBhvr>
                                      <p:rCtr x="6276" y="6713"/>
                                    </p:animMotion>
                                  </p:childTnLst>
                                </p:cTn>
                              </p:par>
                              <p:par>
                                <p:cTn id="17" presetID="42" presetClass="path" presetSubtype="0" accel="50000" decel="50000" fill="hold" nodeType="withEffect">
                                  <p:stCondLst>
                                    <p:cond delay="0"/>
                                  </p:stCondLst>
                                  <p:childTnLst>
                                    <p:animMotion origin="layout" path="M -4.16667E-7 1.11022E-16 L -0.34505 -0.00833 " pathEditMode="relative" rAng="0" ptsTypes="AA">
                                      <p:cBhvr>
                                        <p:cTn id="18" dur="2000" fill="hold"/>
                                        <p:tgtEl>
                                          <p:spTgt spid="11"/>
                                        </p:tgtEl>
                                        <p:attrNameLst>
                                          <p:attrName>ppt_x</p:attrName>
                                          <p:attrName>ppt_y</p:attrName>
                                        </p:attrNameLst>
                                      </p:cBhvr>
                                      <p:rCtr x="-17253" y="-41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Terminology</a:t>
            </a:r>
          </a:p>
        </p:txBody>
      </p:sp>
      <p:sp>
        <p:nvSpPr>
          <p:cNvPr id="3" name="Content Placeholder 2"/>
          <p:cNvSpPr>
            <a:spLocks noGrp="1"/>
          </p:cNvSpPr>
          <p:nvPr>
            <p:ph idx="1"/>
          </p:nvPr>
        </p:nvSpPr>
        <p:spPr/>
        <p:txBody>
          <a:bodyPr/>
          <a:lstStyle/>
          <a:p>
            <a:r>
              <a:rPr lang="en-US" dirty="0"/>
              <a:t>Inputs: </a:t>
            </a:r>
            <a:r>
              <a:rPr lang="en-US" dirty="0">
                <a:solidFill>
                  <a:srgbClr val="DC7D01"/>
                </a:solidFill>
              </a:rPr>
              <a:t>Predictors</a:t>
            </a:r>
            <a:r>
              <a:rPr lang="en-US" dirty="0"/>
              <a:t> or </a:t>
            </a:r>
            <a:r>
              <a:rPr lang="en-US" dirty="0">
                <a:solidFill>
                  <a:srgbClr val="DC7D01"/>
                </a:solidFill>
              </a:rPr>
              <a:t>Independent Variables</a:t>
            </a:r>
          </a:p>
          <a:p>
            <a:r>
              <a:rPr lang="en-US" dirty="0"/>
              <a:t>Outputs: </a:t>
            </a:r>
            <a:r>
              <a:rPr lang="en-US" dirty="0">
                <a:solidFill>
                  <a:srgbClr val="DC7D01"/>
                </a:solidFill>
              </a:rPr>
              <a:t>Responses</a:t>
            </a:r>
            <a:r>
              <a:rPr lang="en-US" dirty="0"/>
              <a:t> or </a:t>
            </a:r>
            <a:r>
              <a:rPr lang="en-US" dirty="0">
                <a:solidFill>
                  <a:srgbClr val="DC7D01"/>
                </a:solidFill>
              </a:rPr>
              <a:t>Dependent Variables</a:t>
            </a:r>
          </a:p>
          <a:p>
            <a:pPr lvl="1"/>
            <a:r>
              <a:rPr lang="en-US" dirty="0"/>
              <a:t>Classification techniques </a:t>
            </a:r>
            <a:r>
              <a:rPr lang="en-US" dirty="0">
                <a:sym typeface="Wingdings" panose="05000000000000000000" pitchFamily="2" charset="2"/>
              </a:rPr>
              <a:t> categorical outputs</a:t>
            </a:r>
          </a:p>
          <a:p>
            <a:pPr lvl="1"/>
            <a:r>
              <a:rPr lang="en-US" dirty="0">
                <a:sym typeface="Wingdings" panose="05000000000000000000" pitchFamily="2" charset="2"/>
              </a:rPr>
              <a:t>Regression (or variants thereof) techniques  continuous outputs</a:t>
            </a:r>
          </a:p>
          <a:p>
            <a:r>
              <a:rPr lang="en-US" dirty="0">
                <a:sym typeface="Wingdings" panose="05000000000000000000" pitchFamily="2" charset="2"/>
              </a:rPr>
              <a:t>Models: </a:t>
            </a:r>
            <a:r>
              <a:rPr lang="en-US" dirty="0">
                <a:solidFill>
                  <a:srgbClr val="DC7D01"/>
                </a:solidFill>
                <a:sym typeface="Wingdings" panose="05000000000000000000" pitchFamily="2" charset="2"/>
              </a:rPr>
              <a:t>Classifiers</a:t>
            </a:r>
          </a:p>
          <a:p>
            <a:pPr lvl="1"/>
            <a:r>
              <a:rPr lang="en-US" dirty="0">
                <a:sym typeface="Wingdings" panose="05000000000000000000" pitchFamily="2" charset="2"/>
              </a:rPr>
              <a:t>Models predict an output given a set of inputs</a:t>
            </a: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12</a:t>
            </a:fld>
            <a:endParaRPr lang="en-US" dirty="0"/>
          </a:p>
        </p:txBody>
      </p:sp>
    </p:spTree>
    <p:extLst>
      <p:ext uri="{BB962C8B-B14F-4D97-AF65-F5344CB8AC3E}">
        <p14:creationId xmlns:p14="http://schemas.microsoft.com/office/powerpoint/2010/main" val="3419130313"/>
      </p:ext>
    </p:extLst>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agnetic Disk 7"/>
          <p:cNvSpPr/>
          <p:nvPr/>
        </p:nvSpPr>
        <p:spPr>
          <a:xfrm>
            <a:off x="812800" y="1816100"/>
            <a:ext cx="4419600" cy="3352800"/>
          </a:xfrm>
          <a:prstGeom prst="flowChartMagneticDisk">
            <a:avLst/>
          </a:prstGeom>
          <a:solidFill>
            <a:srgbClr val="DC7D01"/>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 name="Title 1"/>
          <p:cNvSpPr>
            <a:spLocks noGrp="1"/>
          </p:cNvSpPr>
          <p:nvPr>
            <p:ph type="title"/>
          </p:nvPr>
        </p:nvSpPr>
        <p:spPr/>
        <p:txBody>
          <a:bodyPr/>
          <a:lstStyle/>
          <a:p>
            <a:r>
              <a:rPr lang="en-US" dirty="0"/>
              <a:t>The Classification Process: Model Building</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13</a:t>
            </a:fld>
            <a:endParaRPr lang="en-US" dirty="0"/>
          </a:p>
        </p:txBody>
      </p:sp>
      <p:sp>
        <p:nvSpPr>
          <p:cNvPr id="5" name="Rectangle 9"/>
          <p:cNvSpPr>
            <a:spLocks noChangeArrowheads="1"/>
          </p:cNvSpPr>
          <p:nvPr/>
        </p:nvSpPr>
        <p:spPr bwMode="auto">
          <a:xfrm>
            <a:off x="6913563" y="3114675"/>
            <a:ext cx="1870075" cy="835025"/>
          </a:xfrm>
          <a:prstGeom prst="rect">
            <a:avLst/>
          </a:prstGeom>
          <a:solidFill>
            <a:srgbClr val="700000"/>
          </a:solidFill>
          <a:ln w="12700">
            <a:noFill/>
            <a:miter lim="800000"/>
            <a:headEnd/>
            <a:tailEnd/>
          </a:ln>
          <a:effectLst/>
        </p:spPr>
        <p:txBody>
          <a:bodyPr wrap="none" lIns="92075" tIns="46038" rIns="92075" bIns="46038" anchor="ctr">
            <a:spAutoFit/>
          </a:bodyPr>
          <a:lstStyle/>
          <a:p>
            <a:pPr algn="ctr" eaLnBrk="0" hangingPunct="0"/>
            <a:r>
              <a:rPr lang="en-US" sz="2400" dirty="0">
                <a:solidFill>
                  <a:schemeClr val="bg1"/>
                </a:solidFill>
                <a:latin typeface="Calibri" panose="020F0502020204030204" pitchFamily="34" charset="0"/>
              </a:rPr>
              <a:t>Classification</a:t>
            </a:r>
          </a:p>
          <a:p>
            <a:pPr algn="ctr" eaLnBrk="0" hangingPunct="0"/>
            <a:r>
              <a:rPr lang="en-US" sz="2400" dirty="0">
                <a:solidFill>
                  <a:schemeClr val="bg1"/>
                </a:solidFill>
                <a:latin typeface="Calibri" panose="020F0502020204030204" pitchFamily="34" charset="0"/>
              </a:rPr>
              <a:t>Algorithms</a:t>
            </a:r>
          </a:p>
        </p:txBody>
      </p:sp>
      <p:sp>
        <p:nvSpPr>
          <p:cNvPr id="6" name="AutoShape 10"/>
          <p:cNvSpPr>
            <a:spLocks noChangeArrowheads="1"/>
          </p:cNvSpPr>
          <p:nvPr/>
        </p:nvSpPr>
        <p:spPr bwMode="auto">
          <a:xfrm>
            <a:off x="5384800" y="3340100"/>
            <a:ext cx="1384750" cy="484187"/>
          </a:xfrm>
          <a:prstGeom prst="rightArrow">
            <a:avLst>
              <a:gd name="adj1" fmla="val 50000"/>
              <a:gd name="adj2" fmla="val 85606"/>
            </a:avLst>
          </a:prstGeom>
          <a:solidFill>
            <a:schemeClr val="tx1"/>
          </a:solidFill>
          <a:ln w="12700">
            <a:solidFill>
              <a:srgbClr val="000000"/>
            </a:solidFill>
            <a:miter lim="800000"/>
            <a:headEnd/>
            <a:tailEnd/>
          </a:ln>
          <a:effectLst/>
        </p:spPr>
        <p:txBody>
          <a:bodyPr wrap="none" anchor="ctr"/>
          <a:lstStyle/>
          <a:p>
            <a:endParaRPr lang="en-US">
              <a:solidFill>
                <a:schemeClr val="bg1"/>
              </a:solidFill>
              <a:latin typeface="+mj-lt"/>
            </a:endParaRPr>
          </a:p>
        </p:txBody>
      </p:sp>
      <p:sp>
        <p:nvSpPr>
          <p:cNvPr id="7" name="AutoShape 17"/>
          <p:cNvSpPr>
            <a:spLocks noChangeArrowheads="1"/>
          </p:cNvSpPr>
          <p:nvPr/>
        </p:nvSpPr>
        <p:spPr bwMode="auto">
          <a:xfrm>
            <a:off x="7575550" y="4102100"/>
            <a:ext cx="546100" cy="1142999"/>
          </a:xfrm>
          <a:prstGeom prst="downArrow">
            <a:avLst>
              <a:gd name="adj1" fmla="val 50000"/>
              <a:gd name="adj2" fmla="val 27118"/>
            </a:avLst>
          </a:prstGeom>
          <a:solidFill>
            <a:schemeClr val="tx1"/>
          </a:solidFill>
          <a:ln w="12700">
            <a:solidFill>
              <a:srgbClr val="000000"/>
            </a:solidFill>
            <a:miter lim="800000"/>
            <a:headEnd/>
            <a:tailEnd/>
          </a:ln>
          <a:effectLst/>
        </p:spPr>
        <p:txBody>
          <a:bodyPr wrap="none" anchor="ctr"/>
          <a:lstStyle/>
          <a:p>
            <a:endParaRPr lang="en-US">
              <a:solidFill>
                <a:schemeClr val="bg1"/>
              </a:solidFill>
              <a:latin typeface="+mj-lt"/>
            </a:endParaRPr>
          </a:p>
        </p:txBody>
      </p:sp>
      <p:sp>
        <p:nvSpPr>
          <p:cNvPr id="9" name="Flowchart: Terminator 8"/>
          <p:cNvSpPr/>
          <p:nvPr/>
        </p:nvSpPr>
        <p:spPr>
          <a:xfrm>
            <a:off x="5905500" y="5373053"/>
            <a:ext cx="3886200" cy="1292352"/>
          </a:xfrm>
          <a:prstGeom prst="flowChartTerminator">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rPr>
              <a:t>Classifier</a:t>
            </a:r>
          </a:p>
          <a:p>
            <a:pPr algn="ctr" eaLnBrk="0" hangingPunct="0"/>
            <a:r>
              <a:rPr lang="en-US" dirty="0">
                <a:solidFill>
                  <a:schemeClr val="bg1"/>
                </a:solidFill>
                <a:latin typeface="Calibri" panose="020F0502020204030204" pitchFamily="34" charset="0"/>
              </a:rPr>
              <a:t>IF rank = ‘professor’ OR years &gt; 6</a:t>
            </a:r>
          </a:p>
          <a:p>
            <a:pPr algn="ctr" eaLnBrk="0" hangingPunct="0"/>
            <a:r>
              <a:rPr lang="en-US" dirty="0">
                <a:solidFill>
                  <a:schemeClr val="bg1"/>
                </a:solidFill>
                <a:latin typeface="Calibri" panose="020F0502020204030204" pitchFamily="34" charset="0"/>
              </a:rPr>
              <a:t>THEN tenured = ‘yes’ </a:t>
            </a:r>
          </a:p>
        </p:txBody>
      </p:sp>
      <p:sp>
        <p:nvSpPr>
          <p:cNvPr id="12" name="TextBox 11"/>
          <p:cNvSpPr txBox="1"/>
          <p:nvPr/>
        </p:nvSpPr>
        <p:spPr>
          <a:xfrm>
            <a:off x="2116137" y="2172166"/>
            <a:ext cx="1812925" cy="461665"/>
          </a:xfrm>
          <a:prstGeom prst="rect">
            <a:avLst/>
          </a:prstGeom>
          <a:noFill/>
        </p:spPr>
        <p:txBody>
          <a:bodyPr wrap="square" rtlCol="0">
            <a:spAutoFit/>
          </a:bodyPr>
          <a:lstStyle/>
          <a:p>
            <a:pPr algn="ctr"/>
            <a:r>
              <a:rPr lang="en-US" sz="2400" dirty="0">
                <a:latin typeface="Calibri" panose="020F0502020204030204" pitchFamily="34" charset="0"/>
              </a:rPr>
              <a:t>Training Data</a:t>
            </a:r>
          </a:p>
        </p:txBody>
      </p:sp>
      <p:graphicFrame>
        <p:nvGraphicFramePr>
          <p:cNvPr id="13" name="Table 12"/>
          <p:cNvGraphicFramePr>
            <a:graphicFrameLocks noGrp="1"/>
          </p:cNvGraphicFramePr>
          <p:nvPr>
            <p:extLst>
              <p:ext uri="{D42A27DB-BD31-4B8C-83A1-F6EECF244321}">
                <p14:modId xmlns:p14="http://schemas.microsoft.com/office/powerpoint/2010/main" val="3319584921"/>
              </p:ext>
            </p:extLst>
          </p:nvPr>
        </p:nvGraphicFramePr>
        <p:xfrm>
          <a:off x="1095373" y="3114675"/>
          <a:ext cx="3854451" cy="1749552"/>
        </p:xfrm>
        <a:graphic>
          <a:graphicData uri="http://schemas.openxmlformats.org/drawingml/2006/table">
            <a:tbl>
              <a:tblPr>
                <a:tableStyleId>{5C22544A-7EE6-4342-B048-85BDC9FD1C3A}</a:tableStyleId>
              </a:tblPr>
              <a:tblGrid>
                <a:gridCol w="963613">
                  <a:extLst>
                    <a:ext uri="{9D8B030D-6E8A-4147-A177-3AD203B41FA5}">
                      <a16:colId xmlns:a16="http://schemas.microsoft.com/office/drawing/2014/main" xmlns="" val="20000"/>
                    </a:ext>
                  </a:extLst>
                </a:gridCol>
                <a:gridCol w="1354180">
                  <a:extLst>
                    <a:ext uri="{9D8B030D-6E8A-4147-A177-3AD203B41FA5}">
                      <a16:colId xmlns:a16="http://schemas.microsoft.com/office/drawing/2014/main" xmlns="" val="20001"/>
                    </a:ext>
                  </a:extLst>
                </a:gridCol>
                <a:gridCol w="573045">
                  <a:extLst>
                    <a:ext uri="{9D8B030D-6E8A-4147-A177-3AD203B41FA5}">
                      <a16:colId xmlns:a16="http://schemas.microsoft.com/office/drawing/2014/main" xmlns="" val="20002"/>
                    </a:ext>
                  </a:extLst>
                </a:gridCol>
                <a:gridCol w="963613">
                  <a:extLst>
                    <a:ext uri="{9D8B030D-6E8A-4147-A177-3AD203B41FA5}">
                      <a16:colId xmlns:a16="http://schemas.microsoft.com/office/drawing/2014/main" xmlns="" val="20003"/>
                    </a:ext>
                  </a:extLst>
                </a:gridCol>
              </a:tblGrid>
              <a:tr h="219988">
                <a:tc>
                  <a:txBody>
                    <a:bodyPr/>
                    <a:lstStyle/>
                    <a:p>
                      <a:pPr algn="ctr"/>
                      <a:r>
                        <a:rPr lang="en-US" sz="1400" b="1" dirty="0">
                          <a:latin typeface="Calibri" panose="020F0502020204030204" pitchFamily="34" charset="0"/>
                        </a:rPr>
                        <a:t>Name</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Rank</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Years</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Tenured?</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19988">
                <a:tc>
                  <a:txBody>
                    <a:bodyPr/>
                    <a:lstStyle/>
                    <a:p>
                      <a:pPr algn="ctr"/>
                      <a:r>
                        <a:rPr lang="en-US" sz="1400" dirty="0">
                          <a:latin typeface="Calibri" panose="020F0502020204030204" pitchFamily="34" charset="0"/>
                        </a:rPr>
                        <a:t>Mike</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 Prof</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3</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No</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19988">
                <a:tc>
                  <a:txBody>
                    <a:bodyPr/>
                    <a:lstStyle/>
                    <a:p>
                      <a:pPr algn="ctr"/>
                      <a:r>
                        <a:rPr lang="en-US" sz="1400" dirty="0">
                          <a:latin typeface="Calibri" panose="020F0502020204030204" pitchFamily="34" charset="0"/>
                        </a:rPr>
                        <a:t>Mary</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 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7</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Yes</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19988">
                <a:tc>
                  <a:txBody>
                    <a:bodyPr/>
                    <a:lstStyle/>
                    <a:p>
                      <a:pPr algn="ctr"/>
                      <a:r>
                        <a:rPr lang="en-US" sz="1400" dirty="0">
                          <a:latin typeface="Calibri" panose="020F0502020204030204" pitchFamily="34" charset="0"/>
                        </a:rPr>
                        <a:t>Bill</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Professor</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2</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Yes</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19988">
                <a:tc>
                  <a:txBody>
                    <a:bodyPr/>
                    <a:lstStyle/>
                    <a:p>
                      <a:pPr algn="ctr"/>
                      <a:r>
                        <a:rPr lang="en-US" sz="1400" dirty="0">
                          <a:latin typeface="Calibri" panose="020F0502020204030204" pitchFamily="34" charset="0"/>
                        </a:rPr>
                        <a:t>Jim</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Associate 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7</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Yes</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19988">
                <a:tc>
                  <a:txBody>
                    <a:bodyPr/>
                    <a:lstStyle/>
                    <a:p>
                      <a:pPr algn="ctr"/>
                      <a:r>
                        <a:rPr lang="en-US" sz="1400" dirty="0">
                          <a:latin typeface="Calibri" panose="020F0502020204030204" pitchFamily="34" charset="0"/>
                        </a:rPr>
                        <a:t>Dave</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a:t>
                      </a:r>
                      <a:r>
                        <a:rPr lang="en-US" sz="1400" baseline="0" dirty="0">
                          <a:latin typeface="Calibri" panose="020F0502020204030204" pitchFamily="34" charset="0"/>
                        </a:rPr>
                        <a:t> Prof</a:t>
                      </a:r>
                      <a:endParaRPr lang="en-US" sz="1400" dirty="0">
                        <a:latin typeface="Calibri" panose="020F0502020204030204" pitchFamily="34" charset="0"/>
                      </a:endParaRP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6</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No</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19988">
                <a:tc>
                  <a:txBody>
                    <a:bodyPr/>
                    <a:lstStyle/>
                    <a:p>
                      <a:pPr algn="ctr"/>
                      <a:r>
                        <a:rPr lang="en-US" sz="1400" dirty="0">
                          <a:latin typeface="Calibri" panose="020F0502020204030204" pitchFamily="34" charset="0"/>
                        </a:rPr>
                        <a:t>Anne</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Associate</a:t>
                      </a:r>
                      <a:r>
                        <a:rPr lang="en-US" sz="1400" baseline="0" dirty="0">
                          <a:latin typeface="Calibri" panose="020F0502020204030204" pitchFamily="34" charset="0"/>
                        </a:rPr>
                        <a:t> Prof</a:t>
                      </a:r>
                      <a:endParaRPr lang="en-US" sz="1400" dirty="0">
                        <a:latin typeface="Calibri" panose="020F0502020204030204" pitchFamily="34" charset="0"/>
                      </a:endParaRP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3</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No</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1232970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Classification Process: Validation</a:t>
            </a:r>
          </a:p>
        </p:txBody>
      </p:sp>
      <p:sp>
        <p:nvSpPr>
          <p:cNvPr id="11" name="Content Placeholder 10"/>
          <p:cNvSpPr>
            <a:spLocks noGrp="1"/>
          </p:cNvSpPr>
          <p:nvPr>
            <p:ph idx="1"/>
          </p:nvPr>
        </p:nvSpPr>
        <p:spPr>
          <a:xfrm>
            <a:off x="1261872" y="5293678"/>
            <a:ext cx="8595360" cy="886459"/>
          </a:xfrm>
        </p:spPr>
        <p:txBody>
          <a:bodyPr/>
          <a:lstStyle/>
          <a:p>
            <a:r>
              <a:rPr lang="en-US" sz="2200" dirty="0">
                <a:solidFill>
                  <a:srgbClr val="DC7D01"/>
                </a:solidFill>
              </a:rPr>
              <a:t>Validation Data</a:t>
            </a:r>
            <a:r>
              <a:rPr lang="en-US" sz="2200" dirty="0"/>
              <a:t>: helps choose from among different classifiers</a:t>
            </a:r>
          </a:p>
          <a:p>
            <a:r>
              <a:rPr lang="en-US" sz="2200" dirty="0">
                <a:solidFill>
                  <a:srgbClr val="DC7D01"/>
                </a:solidFill>
              </a:rPr>
              <a:t>Testing Data</a:t>
            </a:r>
            <a:r>
              <a:rPr lang="en-US" sz="2200" dirty="0"/>
              <a:t>: Estimates future performance of classifier</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14</a:t>
            </a:fld>
            <a:endParaRPr lang="en-US" dirty="0"/>
          </a:p>
        </p:txBody>
      </p:sp>
      <p:sp>
        <p:nvSpPr>
          <p:cNvPr id="6" name="AutoShape 10"/>
          <p:cNvSpPr>
            <a:spLocks noChangeArrowheads="1"/>
          </p:cNvSpPr>
          <p:nvPr/>
        </p:nvSpPr>
        <p:spPr bwMode="auto">
          <a:xfrm>
            <a:off x="5384800" y="3340100"/>
            <a:ext cx="1384750" cy="484187"/>
          </a:xfrm>
          <a:prstGeom prst="rightArrow">
            <a:avLst>
              <a:gd name="adj1" fmla="val 50000"/>
              <a:gd name="adj2" fmla="val 85606"/>
            </a:avLst>
          </a:prstGeom>
          <a:solidFill>
            <a:schemeClr val="tx1"/>
          </a:solidFill>
          <a:ln w="12700">
            <a:solidFill>
              <a:srgbClr val="000000"/>
            </a:solidFill>
            <a:miter lim="800000"/>
            <a:headEnd/>
            <a:tailEnd/>
          </a:ln>
          <a:effectLst/>
        </p:spPr>
        <p:txBody>
          <a:bodyPr wrap="none" anchor="ctr"/>
          <a:lstStyle/>
          <a:p>
            <a:endParaRPr lang="en-US">
              <a:solidFill>
                <a:schemeClr val="bg1"/>
              </a:solidFill>
              <a:latin typeface="+mj-lt"/>
            </a:endParaRPr>
          </a:p>
        </p:txBody>
      </p:sp>
      <p:sp>
        <p:nvSpPr>
          <p:cNvPr id="8" name="Flowchart: Magnetic Disk 7"/>
          <p:cNvSpPr/>
          <p:nvPr/>
        </p:nvSpPr>
        <p:spPr>
          <a:xfrm>
            <a:off x="812800" y="1816100"/>
            <a:ext cx="4419600" cy="3352800"/>
          </a:xfrm>
          <a:prstGeom prst="flowChartMagneticDisk">
            <a:avLst/>
          </a:prstGeom>
          <a:solidFill>
            <a:srgbClr val="DC7D01"/>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Flowchart: Terminator 8"/>
          <p:cNvSpPr/>
          <p:nvPr/>
        </p:nvSpPr>
        <p:spPr>
          <a:xfrm>
            <a:off x="6921950" y="2936017"/>
            <a:ext cx="3886200" cy="1292352"/>
          </a:xfrm>
          <a:prstGeom prst="flowChartTerminator">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rPr>
              <a:t>Classifier</a:t>
            </a:r>
          </a:p>
          <a:p>
            <a:pPr algn="ctr" eaLnBrk="0" hangingPunct="0"/>
            <a:r>
              <a:rPr lang="en-US" dirty="0">
                <a:solidFill>
                  <a:schemeClr val="bg1"/>
                </a:solidFill>
                <a:latin typeface="Calibri" panose="020F0502020204030204" pitchFamily="34" charset="0"/>
              </a:rPr>
              <a:t>IF rank = ‘professor’ OR years &gt; 6</a:t>
            </a:r>
          </a:p>
          <a:p>
            <a:pPr algn="ctr" eaLnBrk="0" hangingPunct="0"/>
            <a:r>
              <a:rPr lang="en-US" dirty="0">
                <a:solidFill>
                  <a:schemeClr val="bg1"/>
                </a:solidFill>
                <a:latin typeface="Calibri" panose="020F0502020204030204" pitchFamily="34" charset="0"/>
              </a:rPr>
              <a:t>THEN tenured = ‘yes’ </a:t>
            </a:r>
          </a:p>
        </p:txBody>
      </p:sp>
      <p:sp>
        <p:nvSpPr>
          <p:cNvPr id="12" name="TextBox 11"/>
          <p:cNvSpPr txBox="1"/>
          <p:nvPr/>
        </p:nvSpPr>
        <p:spPr>
          <a:xfrm>
            <a:off x="1943099" y="2172166"/>
            <a:ext cx="2159002" cy="461665"/>
          </a:xfrm>
          <a:prstGeom prst="rect">
            <a:avLst/>
          </a:prstGeom>
          <a:noFill/>
        </p:spPr>
        <p:txBody>
          <a:bodyPr wrap="square" rtlCol="0">
            <a:spAutoFit/>
          </a:bodyPr>
          <a:lstStyle/>
          <a:p>
            <a:pPr algn="ctr"/>
            <a:r>
              <a:rPr lang="en-US" sz="2400" dirty="0">
                <a:latin typeface="Calibri" panose="020F0502020204030204" pitchFamily="34" charset="0"/>
              </a:rPr>
              <a:t>Validation Data</a:t>
            </a:r>
          </a:p>
        </p:txBody>
      </p:sp>
      <p:graphicFrame>
        <p:nvGraphicFramePr>
          <p:cNvPr id="13" name="Table 12"/>
          <p:cNvGraphicFramePr>
            <a:graphicFrameLocks noGrp="1"/>
          </p:cNvGraphicFramePr>
          <p:nvPr>
            <p:extLst>
              <p:ext uri="{D42A27DB-BD31-4B8C-83A1-F6EECF244321}">
                <p14:modId xmlns:p14="http://schemas.microsoft.com/office/powerpoint/2010/main" val="777167571"/>
              </p:ext>
            </p:extLst>
          </p:nvPr>
        </p:nvGraphicFramePr>
        <p:xfrm>
          <a:off x="1095373" y="3114675"/>
          <a:ext cx="3854451" cy="1249680"/>
        </p:xfrm>
        <a:graphic>
          <a:graphicData uri="http://schemas.openxmlformats.org/drawingml/2006/table">
            <a:tbl>
              <a:tblPr>
                <a:tableStyleId>{5C22544A-7EE6-4342-B048-85BDC9FD1C3A}</a:tableStyleId>
              </a:tblPr>
              <a:tblGrid>
                <a:gridCol w="963613">
                  <a:extLst>
                    <a:ext uri="{9D8B030D-6E8A-4147-A177-3AD203B41FA5}">
                      <a16:colId xmlns:a16="http://schemas.microsoft.com/office/drawing/2014/main" xmlns="" val="20000"/>
                    </a:ext>
                  </a:extLst>
                </a:gridCol>
                <a:gridCol w="1354180">
                  <a:extLst>
                    <a:ext uri="{9D8B030D-6E8A-4147-A177-3AD203B41FA5}">
                      <a16:colId xmlns:a16="http://schemas.microsoft.com/office/drawing/2014/main" xmlns="" val="20001"/>
                    </a:ext>
                  </a:extLst>
                </a:gridCol>
                <a:gridCol w="573045">
                  <a:extLst>
                    <a:ext uri="{9D8B030D-6E8A-4147-A177-3AD203B41FA5}">
                      <a16:colId xmlns:a16="http://schemas.microsoft.com/office/drawing/2014/main" xmlns="" val="20002"/>
                    </a:ext>
                  </a:extLst>
                </a:gridCol>
                <a:gridCol w="963613">
                  <a:extLst>
                    <a:ext uri="{9D8B030D-6E8A-4147-A177-3AD203B41FA5}">
                      <a16:colId xmlns:a16="http://schemas.microsoft.com/office/drawing/2014/main" xmlns="" val="20003"/>
                    </a:ext>
                  </a:extLst>
                </a:gridCol>
              </a:tblGrid>
              <a:tr h="219988">
                <a:tc>
                  <a:txBody>
                    <a:bodyPr/>
                    <a:lstStyle/>
                    <a:p>
                      <a:pPr algn="ctr"/>
                      <a:r>
                        <a:rPr lang="en-US" sz="1400" b="1" dirty="0">
                          <a:latin typeface="Calibri" panose="020F0502020204030204" pitchFamily="34" charset="0"/>
                        </a:rPr>
                        <a:t>Name</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Rank</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Years</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Tenured?</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19988">
                <a:tc>
                  <a:txBody>
                    <a:bodyPr/>
                    <a:lstStyle/>
                    <a:p>
                      <a:pPr algn="ctr"/>
                      <a:r>
                        <a:rPr lang="en-US" sz="1400" dirty="0">
                          <a:latin typeface="Calibri" panose="020F0502020204030204" pitchFamily="34" charset="0"/>
                        </a:rPr>
                        <a:t>Tom</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 Prof</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2</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No</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19988">
                <a:tc>
                  <a:txBody>
                    <a:bodyPr/>
                    <a:lstStyle/>
                    <a:p>
                      <a:pPr algn="ctr"/>
                      <a:r>
                        <a:rPr lang="en-US" sz="1400" dirty="0">
                          <a:latin typeface="Calibri" panose="020F0502020204030204" pitchFamily="34" charset="0"/>
                        </a:rPr>
                        <a:t>Melissa</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Associate 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7</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No</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19988">
                <a:tc>
                  <a:txBody>
                    <a:bodyPr/>
                    <a:lstStyle/>
                    <a:p>
                      <a:pPr algn="ctr"/>
                      <a:r>
                        <a:rPr lang="en-US" sz="1400" dirty="0">
                          <a:latin typeface="Calibri" panose="020F0502020204030204" pitchFamily="34" charset="0"/>
                        </a:rPr>
                        <a:t>George</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Professor</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5</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Yes</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19988">
                <a:tc>
                  <a:txBody>
                    <a:bodyPr/>
                    <a:lstStyle/>
                    <a:p>
                      <a:pPr algn="ctr"/>
                      <a:r>
                        <a:rPr lang="en-US" sz="1400" dirty="0">
                          <a:latin typeface="Calibri" panose="020F0502020204030204" pitchFamily="34" charset="0"/>
                        </a:rPr>
                        <a:t>Joseph</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a:t>
                      </a:r>
                      <a:r>
                        <a:rPr lang="en-US" sz="1400" baseline="0" dirty="0">
                          <a:latin typeface="Calibri" panose="020F0502020204030204" pitchFamily="34" charset="0"/>
                        </a:rPr>
                        <a:t> </a:t>
                      </a:r>
                      <a:r>
                        <a:rPr lang="en-US" sz="1400" dirty="0">
                          <a:latin typeface="Calibri" panose="020F0502020204030204" pitchFamily="34" charset="0"/>
                        </a:rPr>
                        <a:t>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7</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Yes</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0804620"/>
      </p:ext>
    </p:extLst>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Classification Process: Application</a:t>
            </a:r>
          </a:p>
        </p:txBody>
      </p:sp>
      <p:sp>
        <p:nvSpPr>
          <p:cNvPr id="11" name="Content Placeholder 10"/>
          <p:cNvSpPr>
            <a:spLocks noGrp="1"/>
          </p:cNvSpPr>
          <p:nvPr>
            <p:ph idx="1"/>
          </p:nvPr>
        </p:nvSpPr>
        <p:spPr>
          <a:xfrm>
            <a:off x="1261872" y="5293678"/>
            <a:ext cx="8595360" cy="886459"/>
          </a:xfrm>
        </p:spPr>
        <p:txBody>
          <a:bodyPr/>
          <a:lstStyle/>
          <a:p>
            <a:r>
              <a:rPr lang="en-US" dirty="0">
                <a:solidFill>
                  <a:srgbClr val="DC7D01"/>
                </a:solidFill>
              </a:rPr>
              <a:t>New Data</a:t>
            </a:r>
            <a:r>
              <a:rPr lang="en-US" dirty="0"/>
              <a:t>: Only input information is available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15</a:t>
            </a:fld>
            <a:endParaRPr lang="en-US" dirty="0"/>
          </a:p>
        </p:txBody>
      </p:sp>
      <p:sp>
        <p:nvSpPr>
          <p:cNvPr id="6" name="AutoShape 10"/>
          <p:cNvSpPr>
            <a:spLocks noChangeArrowheads="1"/>
          </p:cNvSpPr>
          <p:nvPr/>
        </p:nvSpPr>
        <p:spPr bwMode="auto">
          <a:xfrm>
            <a:off x="5384800" y="3340100"/>
            <a:ext cx="1384750" cy="484187"/>
          </a:xfrm>
          <a:prstGeom prst="rightArrow">
            <a:avLst>
              <a:gd name="adj1" fmla="val 50000"/>
              <a:gd name="adj2" fmla="val 85606"/>
            </a:avLst>
          </a:prstGeom>
          <a:solidFill>
            <a:schemeClr val="tx1"/>
          </a:solidFill>
          <a:ln w="12700">
            <a:solidFill>
              <a:srgbClr val="000000"/>
            </a:solidFill>
            <a:miter lim="800000"/>
            <a:headEnd/>
            <a:tailEnd/>
          </a:ln>
          <a:effectLst/>
        </p:spPr>
        <p:txBody>
          <a:bodyPr wrap="none" anchor="ctr"/>
          <a:lstStyle/>
          <a:p>
            <a:endParaRPr lang="en-US">
              <a:solidFill>
                <a:schemeClr val="bg1"/>
              </a:solidFill>
              <a:latin typeface="+mj-lt"/>
            </a:endParaRPr>
          </a:p>
        </p:txBody>
      </p:sp>
      <p:sp>
        <p:nvSpPr>
          <p:cNvPr id="8" name="Flowchart: Magnetic Disk 7"/>
          <p:cNvSpPr/>
          <p:nvPr/>
        </p:nvSpPr>
        <p:spPr>
          <a:xfrm>
            <a:off x="812800" y="1816100"/>
            <a:ext cx="4419600" cy="3352800"/>
          </a:xfrm>
          <a:prstGeom prst="flowChartMagneticDisk">
            <a:avLst/>
          </a:prstGeom>
          <a:solidFill>
            <a:srgbClr val="DC7D01"/>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Flowchart: Terminator 8"/>
          <p:cNvSpPr/>
          <p:nvPr/>
        </p:nvSpPr>
        <p:spPr>
          <a:xfrm>
            <a:off x="6921950" y="2936017"/>
            <a:ext cx="3886200" cy="1292352"/>
          </a:xfrm>
          <a:prstGeom prst="flowChartTerminator">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rPr>
              <a:t>Classifier</a:t>
            </a:r>
          </a:p>
          <a:p>
            <a:pPr algn="ctr" eaLnBrk="0" hangingPunct="0"/>
            <a:r>
              <a:rPr lang="en-US" dirty="0">
                <a:solidFill>
                  <a:schemeClr val="bg1"/>
                </a:solidFill>
                <a:latin typeface="Calibri" panose="020F0502020204030204" pitchFamily="34" charset="0"/>
              </a:rPr>
              <a:t>IF rank = ‘professor’ OR years &gt; 6</a:t>
            </a:r>
          </a:p>
          <a:p>
            <a:pPr algn="ctr" eaLnBrk="0" hangingPunct="0"/>
            <a:r>
              <a:rPr lang="en-US" dirty="0">
                <a:solidFill>
                  <a:schemeClr val="bg1"/>
                </a:solidFill>
                <a:latin typeface="Calibri" panose="020F0502020204030204" pitchFamily="34" charset="0"/>
              </a:rPr>
              <a:t>THEN tenured = ‘yes’ </a:t>
            </a:r>
          </a:p>
        </p:txBody>
      </p:sp>
      <p:sp>
        <p:nvSpPr>
          <p:cNvPr id="12" name="TextBox 11"/>
          <p:cNvSpPr txBox="1"/>
          <p:nvPr/>
        </p:nvSpPr>
        <p:spPr>
          <a:xfrm>
            <a:off x="1739900" y="2172166"/>
            <a:ext cx="2565400" cy="461665"/>
          </a:xfrm>
          <a:prstGeom prst="rect">
            <a:avLst/>
          </a:prstGeom>
          <a:noFill/>
        </p:spPr>
        <p:txBody>
          <a:bodyPr wrap="square" rtlCol="0">
            <a:spAutoFit/>
          </a:bodyPr>
          <a:lstStyle/>
          <a:p>
            <a:pPr algn="ctr"/>
            <a:r>
              <a:rPr lang="en-US" sz="2400" dirty="0">
                <a:latin typeface="Calibri" panose="020F0502020204030204" pitchFamily="34" charset="0"/>
              </a:rPr>
              <a:t>New/Unseen Data</a:t>
            </a:r>
          </a:p>
        </p:txBody>
      </p:sp>
      <p:graphicFrame>
        <p:nvGraphicFramePr>
          <p:cNvPr id="13" name="Table 12"/>
          <p:cNvGraphicFramePr>
            <a:graphicFrameLocks noGrp="1"/>
          </p:cNvGraphicFramePr>
          <p:nvPr>
            <p:extLst>
              <p:ext uri="{D42A27DB-BD31-4B8C-83A1-F6EECF244321}">
                <p14:modId xmlns:p14="http://schemas.microsoft.com/office/powerpoint/2010/main" val="8779067"/>
              </p:ext>
            </p:extLst>
          </p:nvPr>
        </p:nvGraphicFramePr>
        <p:xfrm>
          <a:off x="1095373" y="3114675"/>
          <a:ext cx="3854451" cy="1249680"/>
        </p:xfrm>
        <a:graphic>
          <a:graphicData uri="http://schemas.openxmlformats.org/drawingml/2006/table">
            <a:tbl>
              <a:tblPr>
                <a:tableStyleId>{5C22544A-7EE6-4342-B048-85BDC9FD1C3A}</a:tableStyleId>
              </a:tblPr>
              <a:tblGrid>
                <a:gridCol w="963613">
                  <a:extLst>
                    <a:ext uri="{9D8B030D-6E8A-4147-A177-3AD203B41FA5}">
                      <a16:colId xmlns:a16="http://schemas.microsoft.com/office/drawing/2014/main" xmlns="" val="20000"/>
                    </a:ext>
                  </a:extLst>
                </a:gridCol>
                <a:gridCol w="1354180">
                  <a:extLst>
                    <a:ext uri="{9D8B030D-6E8A-4147-A177-3AD203B41FA5}">
                      <a16:colId xmlns:a16="http://schemas.microsoft.com/office/drawing/2014/main" xmlns="" val="20001"/>
                    </a:ext>
                  </a:extLst>
                </a:gridCol>
                <a:gridCol w="573045">
                  <a:extLst>
                    <a:ext uri="{9D8B030D-6E8A-4147-A177-3AD203B41FA5}">
                      <a16:colId xmlns:a16="http://schemas.microsoft.com/office/drawing/2014/main" xmlns="" val="20002"/>
                    </a:ext>
                  </a:extLst>
                </a:gridCol>
                <a:gridCol w="963613">
                  <a:extLst>
                    <a:ext uri="{9D8B030D-6E8A-4147-A177-3AD203B41FA5}">
                      <a16:colId xmlns:a16="http://schemas.microsoft.com/office/drawing/2014/main" xmlns="" val="20003"/>
                    </a:ext>
                  </a:extLst>
                </a:gridCol>
              </a:tblGrid>
              <a:tr h="219988">
                <a:tc>
                  <a:txBody>
                    <a:bodyPr/>
                    <a:lstStyle/>
                    <a:p>
                      <a:pPr algn="ctr"/>
                      <a:r>
                        <a:rPr lang="en-US" sz="1400" b="1" dirty="0">
                          <a:latin typeface="Calibri" panose="020F0502020204030204" pitchFamily="34" charset="0"/>
                        </a:rPr>
                        <a:t>Name</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Rank</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Years</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latin typeface="Calibri" panose="020F0502020204030204" pitchFamily="34" charset="0"/>
                        </a:rPr>
                        <a:t>Tenured?</a:t>
                      </a:r>
                    </a:p>
                  </a:txBody>
                  <a:tcPr marL="18288" marR="18288" marT="18288" marB="1828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19988">
                <a:tc>
                  <a:txBody>
                    <a:bodyPr/>
                    <a:lstStyle/>
                    <a:p>
                      <a:pPr algn="ctr"/>
                      <a:r>
                        <a:rPr lang="en-US" sz="1400" dirty="0">
                          <a:latin typeface="Calibri" panose="020F0502020204030204" pitchFamily="34" charset="0"/>
                        </a:rPr>
                        <a:t>Earl</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Professor</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9</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t>
                      </a:r>
                    </a:p>
                  </a:txBody>
                  <a:tcPr marL="18288" marR="18288" marT="18288" marB="18288">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19988">
                <a:tc>
                  <a:txBody>
                    <a:bodyPr/>
                    <a:lstStyle/>
                    <a:p>
                      <a:pPr algn="ctr"/>
                      <a:r>
                        <a:rPr lang="en-US" sz="1400" dirty="0">
                          <a:latin typeface="Calibri" panose="020F0502020204030204" pitchFamily="34" charset="0"/>
                        </a:rPr>
                        <a:t>Barry</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Associate 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8</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19988">
                <a:tc>
                  <a:txBody>
                    <a:bodyPr/>
                    <a:lstStyle/>
                    <a:p>
                      <a:pPr algn="ctr"/>
                      <a:r>
                        <a:rPr lang="en-US" sz="1400" dirty="0">
                          <a:latin typeface="Calibri" panose="020F0502020204030204" pitchFamily="34" charset="0"/>
                        </a:rPr>
                        <a:t>Steve</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Professor</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7</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19988">
                <a:tc>
                  <a:txBody>
                    <a:bodyPr/>
                    <a:lstStyle/>
                    <a:p>
                      <a:pPr algn="ctr"/>
                      <a:r>
                        <a:rPr lang="en-US" sz="1400" dirty="0">
                          <a:latin typeface="Calibri" panose="020F0502020204030204" pitchFamily="34" charset="0"/>
                        </a:rPr>
                        <a:t>Ian</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Assistant</a:t>
                      </a:r>
                      <a:r>
                        <a:rPr lang="en-US" sz="1400" baseline="0" dirty="0">
                          <a:latin typeface="Calibri" panose="020F0502020204030204" pitchFamily="34" charset="0"/>
                        </a:rPr>
                        <a:t> </a:t>
                      </a:r>
                      <a:r>
                        <a:rPr lang="en-US" sz="1400" dirty="0">
                          <a:latin typeface="Calibri" panose="020F0502020204030204" pitchFamily="34" charset="0"/>
                        </a:rPr>
                        <a:t>Prof</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3</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alibri" panose="020F0502020204030204" pitchFamily="34" charset="0"/>
                        </a:rPr>
                        <a:t>?</a:t>
                      </a:r>
                    </a:p>
                  </a:txBody>
                  <a:tcPr marL="18288" marR="18288" marT="18288" marB="18288">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68986537"/>
      </p:ext>
    </p:extLst>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A series of nested tests</a:t>
            </a:r>
          </a:p>
          <a:p>
            <a:r>
              <a:rPr lang="en-US" dirty="0"/>
              <a:t>Each </a:t>
            </a:r>
            <a:r>
              <a:rPr lang="en-US" dirty="0">
                <a:solidFill>
                  <a:srgbClr val="DC7D01"/>
                </a:solidFill>
              </a:rPr>
              <a:t>node</a:t>
            </a:r>
            <a:r>
              <a:rPr lang="en-US" dirty="0"/>
              <a:t> represents a test on one attribute</a:t>
            </a:r>
          </a:p>
          <a:p>
            <a:r>
              <a:rPr lang="en-US" dirty="0"/>
              <a:t>Each </a:t>
            </a:r>
            <a:r>
              <a:rPr lang="en-US" dirty="0">
                <a:solidFill>
                  <a:srgbClr val="DC7D01"/>
                </a:solidFill>
              </a:rPr>
              <a:t>leaf</a:t>
            </a:r>
            <a:r>
              <a:rPr lang="en-US" dirty="0"/>
              <a:t> is a class assignment</a:t>
            </a:r>
          </a:p>
          <a:p>
            <a:r>
              <a:rPr lang="en-US" dirty="0"/>
              <a:t>Once developed, the tree can be used to classify new instances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16</a:t>
            </a:fld>
            <a:endParaRPr lang="en-US" dirty="0"/>
          </a:p>
        </p:txBody>
      </p:sp>
    </p:spTree>
    <p:extLst>
      <p:ext uri="{BB962C8B-B14F-4D97-AF65-F5344CB8AC3E}">
        <p14:creationId xmlns:p14="http://schemas.microsoft.com/office/powerpoint/2010/main" val="4234543825"/>
      </p:ext>
    </p:extLst>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993299530"/>
              </p:ext>
            </p:extLst>
          </p:nvPr>
        </p:nvGraphicFramePr>
        <p:xfrm>
          <a:off x="914400" y="1981200"/>
          <a:ext cx="5080000" cy="2595880"/>
        </p:xfrm>
        <a:graphic>
          <a:graphicData uri="http://schemas.openxmlformats.org/drawingml/2006/table">
            <a:tbl>
              <a:tblPr>
                <a:tableStyleId>{5C22544A-7EE6-4342-B048-85BDC9FD1C3A}</a:tableStyleId>
              </a:tblPr>
              <a:tblGrid>
                <a:gridCol w="1270000">
                  <a:extLst>
                    <a:ext uri="{9D8B030D-6E8A-4147-A177-3AD203B41FA5}">
                      <a16:colId xmlns:a16="http://schemas.microsoft.com/office/drawing/2014/main" xmlns="" val="20000"/>
                    </a:ext>
                  </a:extLst>
                </a:gridCol>
                <a:gridCol w="1270000">
                  <a:extLst>
                    <a:ext uri="{9D8B030D-6E8A-4147-A177-3AD203B41FA5}">
                      <a16:colId xmlns:a16="http://schemas.microsoft.com/office/drawing/2014/main" xmlns="" val="20001"/>
                    </a:ext>
                  </a:extLst>
                </a:gridCol>
                <a:gridCol w="1270000">
                  <a:extLst>
                    <a:ext uri="{9D8B030D-6E8A-4147-A177-3AD203B41FA5}">
                      <a16:colId xmlns:a16="http://schemas.microsoft.com/office/drawing/2014/main" xmlns="" val="20002"/>
                    </a:ext>
                  </a:extLst>
                </a:gridCol>
                <a:gridCol w="1270000">
                  <a:extLst>
                    <a:ext uri="{9D8B030D-6E8A-4147-A177-3AD203B41FA5}">
                      <a16:colId xmlns:a16="http://schemas.microsoft.com/office/drawing/2014/main" xmlns="" val="20003"/>
                    </a:ext>
                  </a:extLst>
                </a:gridCol>
              </a:tblGrid>
              <a:tr h="370840">
                <a:tc>
                  <a:txBody>
                    <a:bodyPr/>
                    <a:lstStyle/>
                    <a:p>
                      <a:pPr algn="ctr"/>
                      <a:r>
                        <a:rPr lang="en-US" b="1" dirty="0">
                          <a:latin typeface="Calibri" panose="020F0502020204030204" pitchFamily="34" charset="0"/>
                        </a:rPr>
                        <a:t>Name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Balance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Age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Default</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US" dirty="0">
                          <a:latin typeface="Calibri" panose="020F0502020204030204" pitchFamily="34" charset="0"/>
                        </a:rPr>
                        <a:t>Mike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23,000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30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Yes</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algn="ctr"/>
                      <a:r>
                        <a:rPr lang="en-US" dirty="0">
                          <a:latin typeface="Calibri" panose="020F0502020204030204" pitchFamily="34" charset="0"/>
                        </a:rPr>
                        <a:t>Mary</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51,000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Yes</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70840">
                <a:tc>
                  <a:txBody>
                    <a:bodyPr/>
                    <a:lstStyle/>
                    <a:p>
                      <a:pPr algn="ctr"/>
                      <a:r>
                        <a:rPr lang="en-US" dirty="0">
                          <a:latin typeface="Calibri" panose="020F0502020204030204" pitchFamily="34" charset="0"/>
                        </a:rPr>
                        <a:t>Bill</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68,000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55</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No</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70840">
                <a:tc>
                  <a:txBody>
                    <a:bodyPr/>
                    <a:lstStyle/>
                    <a:p>
                      <a:pPr algn="ctr"/>
                      <a:r>
                        <a:rPr lang="en-US" dirty="0">
                          <a:latin typeface="Calibri" panose="020F0502020204030204" pitchFamily="34" charset="0"/>
                        </a:rPr>
                        <a:t>Jim</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74,000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46</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No</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70840">
                <a:tc>
                  <a:txBody>
                    <a:bodyPr/>
                    <a:lstStyle/>
                    <a:p>
                      <a:pPr algn="ctr"/>
                      <a:r>
                        <a:rPr lang="en-US" dirty="0">
                          <a:latin typeface="Calibri" panose="020F0502020204030204" pitchFamily="34" charset="0"/>
                        </a:rPr>
                        <a:t>Dave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23,000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47</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Yes</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70840">
                <a:tc>
                  <a:txBody>
                    <a:bodyPr/>
                    <a:lstStyle/>
                    <a:p>
                      <a:pPr algn="ctr"/>
                      <a:r>
                        <a:rPr lang="en-US" dirty="0">
                          <a:latin typeface="Calibri" panose="020F0502020204030204" pitchFamily="34" charset="0"/>
                        </a:rPr>
                        <a:t>Anne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100,000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49</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No</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
        <p:nvSpPr>
          <p:cNvPr id="5" name="Slide Number Placeholder 4"/>
          <p:cNvSpPr>
            <a:spLocks noGrp="1"/>
          </p:cNvSpPr>
          <p:nvPr>
            <p:ph type="sldNum" sz="quarter" idx="12"/>
          </p:nvPr>
        </p:nvSpPr>
        <p:spPr/>
        <p:txBody>
          <a:bodyPr/>
          <a:lstStyle/>
          <a:p>
            <a:fld id="{601A7ADE-E78F-4068-B691-87A7BF8C4DE5}" type="slidenum">
              <a:rPr lang="en-US" smtClean="0"/>
              <a:pPr/>
              <a:t>17</a:t>
            </a:fld>
            <a:endParaRPr lang="en-US" dirty="0"/>
          </a:p>
        </p:txBody>
      </p:sp>
      <p:sp>
        <p:nvSpPr>
          <p:cNvPr id="7" name="Oval 6"/>
          <p:cNvSpPr/>
          <p:nvPr/>
        </p:nvSpPr>
        <p:spPr>
          <a:xfrm>
            <a:off x="6207760" y="312674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Default</a:t>
            </a:r>
          </a:p>
        </p:txBody>
      </p:sp>
      <p:sp>
        <p:nvSpPr>
          <p:cNvPr id="8" name="Rectangle 7"/>
          <p:cNvSpPr/>
          <p:nvPr/>
        </p:nvSpPr>
        <p:spPr>
          <a:xfrm>
            <a:off x="8417560" y="3126740"/>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Age</a:t>
            </a:r>
          </a:p>
        </p:txBody>
      </p:sp>
      <p:sp>
        <p:nvSpPr>
          <p:cNvPr id="9" name="Rectangle 8"/>
          <p:cNvSpPr/>
          <p:nvPr/>
        </p:nvSpPr>
        <p:spPr>
          <a:xfrm>
            <a:off x="7312660" y="1828800"/>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Balance</a:t>
            </a:r>
          </a:p>
        </p:txBody>
      </p:sp>
      <p:sp>
        <p:nvSpPr>
          <p:cNvPr id="10" name="Oval 9"/>
          <p:cNvSpPr/>
          <p:nvPr/>
        </p:nvSpPr>
        <p:spPr>
          <a:xfrm>
            <a:off x="7312660" y="442468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Not Default</a:t>
            </a:r>
          </a:p>
        </p:txBody>
      </p:sp>
      <p:sp>
        <p:nvSpPr>
          <p:cNvPr id="11" name="Oval 10"/>
          <p:cNvSpPr/>
          <p:nvPr/>
        </p:nvSpPr>
        <p:spPr>
          <a:xfrm>
            <a:off x="9522460" y="442468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Default</a:t>
            </a:r>
          </a:p>
        </p:txBody>
      </p:sp>
      <p:cxnSp>
        <p:nvCxnSpPr>
          <p:cNvPr id="13" name="Straight Arrow Connector 12"/>
          <p:cNvCxnSpPr>
            <a:stCxn id="9" idx="2"/>
            <a:endCxn id="7" idx="0"/>
          </p:cNvCxnSpPr>
          <p:nvPr/>
        </p:nvCxnSpPr>
        <p:spPr>
          <a:xfrm flipH="1">
            <a:off x="6760210" y="251460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8" idx="0"/>
          </p:cNvCxnSpPr>
          <p:nvPr/>
        </p:nvCxnSpPr>
        <p:spPr>
          <a:xfrm>
            <a:off x="7865110" y="251460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flipH="1">
            <a:off x="7865110" y="381254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p:cNvCxnSpPr>
          <p:nvPr/>
        </p:nvCxnSpPr>
        <p:spPr>
          <a:xfrm>
            <a:off x="8970010" y="381254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63995" y="2599174"/>
            <a:ext cx="1051560" cy="369332"/>
          </a:xfrm>
          <a:prstGeom prst="rect">
            <a:avLst/>
          </a:prstGeom>
          <a:noFill/>
        </p:spPr>
        <p:txBody>
          <a:bodyPr wrap="square" rtlCol="0">
            <a:spAutoFit/>
          </a:bodyPr>
          <a:lstStyle/>
          <a:p>
            <a:r>
              <a:rPr lang="en-US" dirty="0">
                <a:latin typeface="Calibri" panose="020F0502020204030204" pitchFamily="34" charset="0"/>
              </a:rPr>
              <a:t>&lt;50K</a:t>
            </a:r>
          </a:p>
        </p:txBody>
      </p:sp>
      <p:sp>
        <p:nvSpPr>
          <p:cNvPr id="24" name="TextBox 23"/>
          <p:cNvSpPr txBox="1"/>
          <p:nvPr/>
        </p:nvSpPr>
        <p:spPr>
          <a:xfrm>
            <a:off x="8419465" y="2599174"/>
            <a:ext cx="1051560" cy="369332"/>
          </a:xfrm>
          <a:prstGeom prst="rect">
            <a:avLst/>
          </a:prstGeom>
          <a:noFill/>
        </p:spPr>
        <p:txBody>
          <a:bodyPr wrap="square" rtlCol="0">
            <a:spAutoFit/>
          </a:bodyPr>
          <a:lstStyle/>
          <a:p>
            <a:r>
              <a:rPr lang="en-US" dirty="0">
                <a:latin typeface="Calibri" panose="020F0502020204030204" pitchFamily="34" charset="0"/>
              </a:rPr>
              <a:t>&gt;=50K</a:t>
            </a:r>
          </a:p>
        </p:txBody>
      </p:sp>
      <p:sp>
        <p:nvSpPr>
          <p:cNvPr id="25" name="TextBox 24"/>
          <p:cNvSpPr txBox="1"/>
          <p:nvPr/>
        </p:nvSpPr>
        <p:spPr>
          <a:xfrm>
            <a:off x="7721600" y="3944858"/>
            <a:ext cx="1051560" cy="369332"/>
          </a:xfrm>
          <a:prstGeom prst="rect">
            <a:avLst/>
          </a:prstGeom>
          <a:noFill/>
        </p:spPr>
        <p:txBody>
          <a:bodyPr wrap="square" rtlCol="0">
            <a:spAutoFit/>
          </a:bodyPr>
          <a:lstStyle/>
          <a:p>
            <a:r>
              <a:rPr lang="en-US" dirty="0">
                <a:latin typeface="Calibri" panose="020F0502020204030204" pitchFamily="34" charset="0"/>
              </a:rPr>
              <a:t>&gt;45</a:t>
            </a:r>
          </a:p>
        </p:txBody>
      </p:sp>
      <p:sp>
        <p:nvSpPr>
          <p:cNvPr id="26" name="TextBox 25"/>
          <p:cNvSpPr txBox="1"/>
          <p:nvPr/>
        </p:nvSpPr>
        <p:spPr>
          <a:xfrm>
            <a:off x="9702800" y="3944858"/>
            <a:ext cx="1051560" cy="369332"/>
          </a:xfrm>
          <a:prstGeom prst="rect">
            <a:avLst/>
          </a:prstGeom>
          <a:noFill/>
        </p:spPr>
        <p:txBody>
          <a:bodyPr wrap="square" rtlCol="0">
            <a:spAutoFit/>
          </a:bodyPr>
          <a:lstStyle/>
          <a:p>
            <a:r>
              <a:rPr lang="en-US" dirty="0">
                <a:latin typeface="Calibri" panose="020F0502020204030204" pitchFamily="34" charset="0"/>
              </a:rPr>
              <a:t>&lt;=45</a:t>
            </a:r>
          </a:p>
        </p:txBody>
      </p:sp>
    </p:spTree>
    <p:extLst>
      <p:ext uri="{BB962C8B-B14F-4D97-AF65-F5344CB8AC3E}">
        <p14:creationId xmlns:p14="http://schemas.microsoft.com/office/powerpoint/2010/main" val="253065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021617628"/>
              </p:ext>
            </p:extLst>
          </p:nvPr>
        </p:nvGraphicFramePr>
        <p:xfrm>
          <a:off x="914400" y="1981200"/>
          <a:ext cx="5080000" cy="741680"/>
        </p:xfrm>
        <a:graphic>
          <a:graphicData uri="http://schemas.openxmlformats.org/drawingml/2006/table">
            <a:tbl>
              <a:tblPr>
                <a:tableStyleId>{5C22544A-7EE6-4342-B048-85BDC9FD1C3A}</a:tableStyleId>
              </a:tblPr>
              <a:tblGrid>
                <a:gridCol w="1270000">
                  <a:extLst>
                    <a:ext uri="{9D8B030D-6E8A-4147-A177-3AD203B41FA5}">
                      <a16:colId xmlns:a16="http://schemas.microsoft.com/office/drawing/2014/main" xmlns="" val="20000"/>
                    </a:ext>
                  </a:extLst>
                </a:gridCol>
                <a:gridCol w="1270000">
                  <a:extLst>
                    <a:ext uri="{9D8B030D-6E8A-4147-A177-3AD203B41FA5}">
                      <a16:colId xmlns:a16="http://schemas.microsoft.com/office/drawing/2014/main" xmlns="" val="20001"/>
                    </a:ext>
                  </a:extLst>
                </a:gridCol>
                <a:gridCol w="1270000">
                  <a:extLst>
                    <a:ext uri="{9D8B030D-6E8A-4147-A177-3AD203B41FA5}">
                      <a16:colId xmlns:a16="http://schemas.microsoft.com/office/drawing/2014/main" xmlns="" val="20002"/>
                    </a:ext>
                  </a:extLst>
                </a:gridCol>
                <a:gridCol w="1270000">
                  <a:extLst>
                    <a:ext uri="{9D8B030D-6E8A-4147-A177-3AD203B41FA5}">
                      <a16:colId xmlns:a16="http://schemas.microsoft.com/office/drawing/2014/main" xmlns="" val="20003"/>
                    </a:ext>
                  </a:extLst>
                </a:gridCol>
              </a:tblGrid>
              <a:tr h="370840">
                <a:tc>
                  <a:txBody>
                    <a:bodyPr/>
                    <a:lstStyle/>
                    <a:p>
                      <a:pPr algn="ctr"/>
                      <a:r>
                        <a:rPr lang="en-US" b="1" dirty="0">
                          <a:latin typeface="Calibri" panose="020F0502020204030204" pitchFamily="34" charset="0"/>
                        </a:rPr>
                        <a:t>Name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Balance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Age</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latin typeface="Calibri" panose="020F0502020204030204" pitchFamily="34" charset="0"/>
                        </a:rPr>
                        <a:t>Default</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pPr algn="ctr"/>
                      <a:r>
                        <a:rPr lang="en-US" dirty="0">
                          <a:latin typeface="Calibri" panose="020F0502020204030204" pitchFamily="34" charset="0"/>
                        </a:rPr>
                        <a:t>Mark</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88,000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40</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libri" panose="020F0502020204030204" pitchFamily="34" charset="0"/>
                        </a:rPr>
                        <a:t>?</a:t>
                      </a:r>
                    </a:p>
                  </a:txBody>
                  <a:tcPr marL="103688" marR="1036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fld id="{601A7ADE-E78F-4068-B691-87A7BF8C4DE5}" type="slidenum">
              <a:rPr lang="en-US" smtClean="0"/>
              <a:pPr/>
              <a:t>18</a:t>
            </a:fld>
            <a:endParaRPr lang="en-US" dirty="0"/>
          </a:p>
        </p:txBody>
      </p:sp>
      <p:sp>
        <p:nvSpPr>
          <p:cNvPr id="7" name="Oval 6"/>
          <p:cNvSpPr/>
          <p:nvPr/>
        </p:nvSpPr>
        <p:spPr>
          <a:xfrm>
            <a:off x="6207760" y="312674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Default</a:t>
            </a:r>
          </a:p>
        </p:txBody>
      </p:sp>
      <p:sp>
        <p:nvSpPr>
          <p:cNvPr id="8" name="Rectangle 7"/>
          <p:cNvSpPr/>
          <p:nvPr/>
        </p:nvSpPr>
        <p:spPr>
          <a:xfrm>
            <a:off x="8417560" y="3126740"/>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Age</a:t>
            </a:r>
          </a:p>
        </p:txBody>
      </p:sp>
      <p:sp>
        <p:nvSpPr>
          <p:cNvPr id="9" name="Rectangle 8"/>
          <p:cNvSpPr/>
          <p:nvPr/>
        </p:nvSpPr>
        <p:spPr>
          <a:xfrm>
            <a:off x="7312660" y="1828800"/>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Balance</a:t>
            </a:r>
          </a:p>
        </p:txBody>
      </p:sp>
      <p:sp>
        <p:nvSpPr>
          <p:cNvPr id="10" name="Oval 9"/>
          <p:cNvSpPr/>
          <p:nvPr/>
        </p:nvSpPr>
        <p:spPr>
          <a:xfrm>
            <a:off x="7312660" y="442468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Not Default</a:t>
            </a:r>
          </a:p>
        </p:txBody>
      </p:sp>
      <p:sp>
        <p:nvSpPr>
          <p:cNvPr id="11" name="Oval 10"/>
          <p:cNvSpPr/>
          <p:nvPr/>
        </p:nvSpPr>
        <p:spPr>
          <a:xfrm>
            <a:off x="9522460" y="4424680"/>
            <a:ext cx="1104900" cy="685800"/>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Default</a:t>
            </a:r>
          </a:p>
        </p:txBody>
      </p:sp>
      <p:cxnSp>
        <p:nvCxnSpPr>
          <p:cNvPr id="13" name="Straight Arrow Connector 12"/>
          <p:cNvCxnSpPr>
            <a:stCxn id="9" idx="2"/>
            <a:endCxn id="7" idx="0"/>
          </p:cNvCxnSpPr>
          <p:nvPr/>
        </p:nvCxnSpPr>
        <p:spPr>
          <a:xfrm flipH="1">
            <a:off x="6760210" y="251460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8" idx="0"/>
          </p:cNvCxnSpPr>
          <p:nvPr/>
        </p:nvCxnSpPr>
        <p:spPr>
          <a:xfrm>
            <a:off x="7865110" y="251460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flipH="1">
            <a:off x="7865110" y="381254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p:cNvCxnSpPr>
          <p:nvPr/>
        </p:nvCxnSpPr>
        <p:spPr>
          <a:xfrm>
            <a:off x="8970010" y="3812540"/>
            <a:ext cx="1104900" cy="6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63995" y="2599174"/>
            <a:ext cx="1051560" cy="369332"/>
          </a:xfrm>
          <a:prstGeom prst="rect">
            <a:avLst/>
          </a:prstGeom>
          <a:noFill/>
        </p:spPr>
        <p:txBody>
          <a:bodyPr wrap="square" rtlCol="0">
            <a:spAutoFit/>
          </a:bodyPr>
          <a:lstStyle/>
          <a:p>
            <a:r>
              <a:rPr lang="en-US" dirty="0">
                <a:latin typeface="Calibri" panose="020F0502020204030204" pitchFamily="34" charset="0"/>
              </a:rPr>
              <a:t>&lt;50K</a:t>
            </a:r>
          </a:p>
        </p:txBody>
      </p:sp>
      <p:sp>
        <p:nvSpPr>
          <p:cNvPr id="24" name="TextBox 23"/>
          <p:cNvSpPr txBox="1"/>
          <p:nvPr/>
        </p:nvSpPr>
        <p:spPr>
          <a:xfrm>
            <a:off x="8419465" y="2599174"/>
            <a:ext cx="1051560" cy="369332"/>
          </a:xfrm>
          <a:prstGeom prst="rect">
            <a:avLst/>
          </a:prstGeom>
          <a:noFill/>
        </p:spPr>
        <p:txBody>
          <a:bodyPr wrap="square" rtlCol="0">
            <a:spAutoFit/>
          </a:bodyPr>
          <a:lstStyle/>
          <a:p>
            <a:r>
              <a:rPr lang="en-US" dirty="0">
                <a:latin typeface="Calibri" panose="020F0502020204030204" pitchFamily="34" charset="0"/>
              </a:rPr>
              <a:t>&gt;=50K</a:t>
            </a:r>
          </a:p>
        </p:txBody>
      </p:sp>
      <p:sp>
        <p:nvSpPr>
          <p:cNvPr id="25" name="TextBox 24"/>
          <p:cNvSpPr txBox="1"/>
          <p:nvPr/>
        </p:nvSpPr>
        <p:spPr>
          <a:xfrm>
            <a:off x="7721600" y="3944858"/>
            <a:ext cx="1051560" cy="369332"/>
          </a:xfrm>
          <a:prstGeom prst="rect">
            <a:avLst/>
          </a:prstGeom>
          <a:noFill/>
        </p:spPr>
        <p:txBody>
          <a:bodyPr wrap="square" rtlCol="0">
            <a:spAutoFit/>
          </a:bodyPr>
          <a:lstStyle/>
          <a:p>
            <a:r>
              <a:rPr lang="en-US" dirty="0">
                <a:latin typeface="Calibri" panose="020F0502020204030204" pitchFamily="34" charset="0"/>
              </a:rPr>
              <a:t>&gt;45</a:t>
            </a:r>
          </a:p>
        </p:txBody>
      </p:sp>
      <p:sp>
        <p:nvSpPr>
          <p:cNvPr id="26" name="TextBox 25"/>
          <p:cNvSpPr txBox="1"/>
          <p:nvPr/>
        </p:nvSpPr>
        <p:spPr>
          <a:xfrm>
            <a:off x="9702800" y="3944858"/>
            <a:ext cx="1051560" cy="369332"/>
          </a:xfrm>
          <a:prstGeom prst="rect">
            <a:avLst/>
          </a:prstGeom>
          <a:noFill/>
        </p:spPr>
        <p:txBody>
          <a:bodyPr wrap="square" rtlCol="0">
            <a:spAutoFit/>
          </a:bodyPr>
          <a:lstStyle/>
          <a:p>
            <a:r>
              <a:rPr lang="en-US" dirty="0">
                <a:latin typeface="Calibri" panose="020F0502020204030204" pitchFamily="34" charset="0"/>
              </a:rPr>
              <a:t>&lt;=45</a:t>
            </a:r>
          </a:p>
        </p:txBody>
      </p:sp>
    </p:spTree>
    <p:extLst>
      <p:ext uri="{BB962C8B-B14F-4D97-AF65-F5344CB8AC3E}">
        <p14:creationId xmlns:p14="http://schemas.microsoft.com/office/powerpoint/2010/main" val="119650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rgbClr val="FF0000"/>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20"/>
                                        </p:tgtEl>
                                        <p:attrNameLst>
                                          <p:attrName>stroke.color</p:attrName>
                                        </p:attrNameLst>
                                      </p:cBhvr>
                                      <p:to>
                                        <a:srgbClr val="FF0000"/>
                                      </p:to>
                                    </p:animClr>
                                    <p:set>
                                      <p:cBhvr>
                                        <p:cTn id="12" dur="2000" fill="hold"/>
                                        <p:tgtEl>
                                          <p:spTgt spid="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Decision Tree Construction</a:t>
            </a:r>
          </a:p>
        </p:txBody>
      </p:sp>
      <p:sp>
        <p:nvSpPr>
          <p:cNvPr id="7" name="Content Placeholder 6"/>
          <p:cNvSpPr>
            <a:spLocks noGrp="1"/>
          </p:cNvSpPr>
          <p:nvPr>
            <p:ph idx="1"/>
          </p:nvPr>
        </p:nvSpPr>
        <p:spPr/>
        <p:txBody>
          <a:bodyPr>
            <a:normAutofit fontScale="92500"/>
          </a:bodyPr>
          <a:lstStyle/>
          <a:p>
            <a:r>
              <a:rPr lang="en-US" dirty="0"/>
              <a:t>Basic algorithms are </a:t>
            </a:r>
            <a:r>
              <a:rPr lang="en-US" dirty="0">
                <a:solidFill>
                  <a:srgbClr val="DC7D01"/>
                </a:solidFill>
              </a:rPr>
              <a:t>greedy</a:t>
            </a:r>
            <a:r>
              <a:rPr lang="en-US" dirty="0"/>
              <a:t>, make locally optimum decisions</a:t>
            </a:r>
          </a:p>
          <a:p>
            <a:r>
              <a:rPr lang="en-US" dirty="0"/>
              <a:t>Tree constructed in a </a:t>
            </a:r>
            <a:r>
              <a:rPr lang="en-US" dirty="0">
                <a:solidFill>
                  <a:srgbClr val="DC7D01"/>
                </a:solidFill>
              </a:rPr>
              <a:t>top-down recursive divide-and-conquer </a:t>
            </a:r>
            <a:r>
              <a:rPr lang="en-US" dirty="0"/>
              <a:t>manner</a:t>
            </a:r>
          </a:p>
          <a:p>
            <a:pPr lvl="1"/>
            <a:r>
              <a:rPr lang="en-US" dirty="0"/>
              <a:t>All training examples are at the root initially</a:t>
            </a:r>
          </a:p>
          <a:p>
            <a:pPr lvl="1"/>
            <a:r>
              <a:rPr lang="en-US" dirty="0"/>
              <a:t>Attributes are assumed to be categorical (discretized if necessary)</a:t>
            </a:r>
          </a:p>
          <a:p>
            <a:pPr lvl="1"/>
            <a:r>
              <a:rPr lang="en-US" dirty="0"/>
              <a:t>Examples partitioned recursively based on selected attributes</a:t>
            </a:r>
          </a:p>
          <a:p>
            <a:pPr lvl="1"/>
            <a:r>
              <a:rPr lang="en-US" dirty="0"/>
              <a:t>Test attributes selected based on a heuristic or statistical measure</a:t>
            </a:r>
          </a:p>
          <a:p>
            <a:endParaRPr lang="en-US" dirty="0"/>
          </a:p>
        </p:txBody>
      </p:sp>
      <p:sp>
        <p:nvSpPr>
          <p:cNvPr id="5" name="Slide Number Placeholder 4"/>
          <p:cNvSpPr>
            <a:spLocks noGrp="1"/>
          </p:cNvSpPr>
          <p:nvPr>
            <p:ph type="sldNum" sz="quarter" idx="12"/>
          </p:nvPr>
        </p:nvSpPr>
        <p:spPr/>
        <p:txBody>
          <a:bodyPr/>
          <a:lstStyle/>
          <a:p>
            <a:fld id="{601A7ADE-E78F-4068-B691-87A7BF8C4DE5}" type="slidenum">
              <a:rPr lang="en-US" smtClean="0"/>
              <a:pPr/>
              <a:t>19</a:t>
            </a:fld>
            <a:endParaRPr lang="en-US" dirty="0"/>
          </a:p>
        </p:txBody>
      </p:sp>
    </p:spTree>
    <p:extLst>
      <p:ext uri="{BB962C8B-B14F-4D97-AF65-F5344CB8AC3E}">
        <p14:creationId xmlns:p14="http://schemas.microsoft.com/office/powerpoint/2010/main" val="2916554321"/>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Example 1</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7" name="Rectangle 4"/>
          <p:cNvSpPr>
            <a:spLocks noChangeArrowheads="1"/>
          </p:cNvSpPr>
          <p:nvPr/>
        </p:nvSpPr>
        <p:spPr bwMode="auto">
          <a:xfrm>
            <a:off x="1940339" y="6097588"/>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8" name="Rectangle 5"/>
          <p:cNvSpPr>
            <a:spLocks noChangeArrowheads="1"/>
          </p:cNvSpPr>
          <p:nvPr/>
        </p:nvSpPr>
        <p:spPr bwMode="auto">
          <a:xfrm>
            <a:off x="2549939" y="6111875"/>
            <a:ext cx="457200" cy="290513"/>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9" name="Rectangle 6"/>
          <p:cNvSpPr>
            <a:spLocks noChangeArrowheads="1"/>
          </p:cNvSpPr>
          <p:nvPr/>
        </p:nvSpPr>
        <p:spPr bwMode="auto">
          <a:xfrm>
            <a:off x="19403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0" name="Rectangle 7"/>
          <p:cNvSpPr>
            <a:spLocks noChangeArrowheads="1"/>
          </p:cNvSpPr>
          <p:nvPr/>
        </p:nvSpPr>
        <p:spPr bwMode="auto">
          <a:xfrm>
            <a:off x="25499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1" name="Rectangle 8"/>
          <p:cNvSpPr>
            <a:spLocks noChangeArrowheads="1"/>
          </p:cNvSpPr>
          <p:nvPr/>
        </p:nvSpPr>
        <p:spPr bwMode="auto">
          <a:xfrm>
            <a:off x="1913351" y="32893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2" name="Rectangle 10"/>
          <p:cNvSpPr>
            <a:spLocks noChangeArrowheads="1"/>
          </p:cNvSpPr>
          <p:nvPr/>
        </p:nvSpPr>
        <p:spPr bwMode="auto">
          <a:xfrm>
            <a:off x="1940339" y="2279650"/>
            <a:ext cx="457200" cy="38893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3" name="Rectangle 11"/>
          <p:cNvSpPr>
            <a:spLocks noChangeArrowheads="1"/>
          </p:cNvSpPr>
          <p:nvPr/>
        </p:nvSpPr>
        <p:spPr bwMode="auto">
          <a:xfrm>
            <a:off x="2549939" y="2287588"/>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4" name="Text Box 12"/>
          <p:cNvSpPr txBox="1">
            <a:spLocks noChangeArrowheads="1"/>
          </p:cNvSpPr>
          <p:nvPr/>
        </p:nvSpPr>
        <p:spPr bwMode="auto">
          <a:xfrm>
            <a:off x="1954626" y="2673350"/>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4            4</a:t>
            </a:r>
          </a:p>
        </p:txBody>
      </p:sp>
      <p:sp>
        <p:nvSpPr>
          <p:cNvPr id="15" name="Text Box 13"/>
          <p:cNvSpPr txBox="1">
            <a:spLocks noChangeArrowheads="1"/>
          </p:cNvSpPr>
          <p:nvPr/>
        </p:nvSpPr>
        <p:spPr bwMode="auto">
          <a:xfrm>
            <a:off x="1954626" y="3789363"/>
            <a:ext cx="1000595"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5           5</a:t>
            </a:r>
          </a:p>
        </p:txBody>
      </p:sp>
      <p:sp>
        <p:nvSpPr>
          <p:cNvPr id="16" name="Text Box 14"/>
          <p:cNvSpPr txBox="1">
            <a:spLocks noChangeArrowheads="1"/>
          </p:cNvSpPr>
          <p:nvPr/>
        </p:nvSpPr>
        <p:spPr bwMode="auto">
          <a:xfrm>
            <a:off x="1954625" y="5121275"/>
            <a:ext cx="1052513" cy="369332"/>
          </a:xfrm>
          <a:prstGeom prst="rect">
            <a:avLst/>
          </a:prstGeom>
          <a:noFill/>
          <a:ln w="9525">
            <a:noFill/>
            <a:miter lim="800000"/>
            <a:headEnd/>
            <a:tailEnd/>
          </a:ln>
        </p:spPr>
        <p:txBody>
          <a:bodyPr wrap="square">
            <a:spAutoFit/>
          </a:bodyPr>
          <a:lstStyle/>
          <a:p>
            <a:r>
              <a:rPr lang="en-US" sz="1800" dirty="0">
                <a:latin typeface="Calibri" panose="020F0502020204030204" pitchFamily="34" charset="0"/>
              </a:rPr>
              <a:t>6           6</a:t>
            </a:r>
          </a:p>
        </p:txBody>
      </p:sp>
      <p:sp>
        <p:nvSpPr>
          <p:cNvPr id="17" name="Text Box 15"/>
          <p:cNvSpPr txBox="1">
            <a:spLocks noChangeArrowheads="1"/>
          </p:cNvSpPr>
          <p:nvPr/>
        </p:nvSpPr>
        <p:spPr bwMode="auto">
          <a:xfrm>
            <a:off x="1954626" y="6323013"/>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3            3</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20" name="Rectangle 18"/>
          <p:cNvSpPr>
            <a:spLocks noChangeArrowheads="1"/>
          </p:cNvSpPr>
          <p:nvPr/>
        </p:nvSpPr>
        <p:spPr bwMode="auto">
          <a:xfrm flipH="1">
            <a:off x="4724814" y="60007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1" name="Rectangle 19"/>
          <p:cNvSpPr>
            <a:spLocks noChangeArrowheads="1"/>
          </p:cNvSpPr>
          <p:nvPr/>
        </p:nvSpPr>
        <p:spPr bwMode="auto">
          <a:xfrm flipH="1">
            <a:off x="4115214" y="6108700"/>
            <a:ext cx="457200" cy="27305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2" name="Rectangle 20"/>
          <p:cNvSpPr>
            <a:spLocks noChangeArrowheads="1"/>
          </p:cNvSpPr>
          <p:nvPr/>
        </p:nvSpPr>
        <p:spPr bwMode="auto">
          <a:xfrm flipH="1">
            <a:off x="4724814" y="47815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3" name="Rectangle 21"/>
          <p:cNvSpPr>
            <a:spLocks noChangeArrowheads="1"/>
          </p:cNvSpPr>
          <p:nvPr/>
        </p:nvSpPr>
        <p:spPr bwMode="auto">
          <a:xfrm flipH="1">
            <a:off x="4115214" y="4608513"/>
            <a:ext cx="457200" cy="55403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4" name="Rectangle 22"/>
          <p:cNvSpPr>
            <a:spLocks noChangeArrowheads="1"/>
          </p:cNvSpPr>
          <p:nvPr/>
        </p:nvSpPr>
        <p:spPr bwMode="auto">
          <a:xfrm flipH="1">
            <a:off x="4724814" y="3243263"/>
            <a:ext cx="457200" cy="54768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5" name="Rectangle 23"/>
          <p:cNvSpPr>
            <a:spLocks noChangeArrowheads="1"/>
          </p:cNvSpPr>
          <p:nvPr/>
        </p:nvSpPr>
        <p:spPr bwMode="auto">
          <a:xfrm flipH="1">
            <a:off x="4115214" y="3551238"/>
            <a:ext cx="457200" cy="239712"/>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6" name="Rectangle 24"/>
          <p:cNvSpPr>
            <a:spLocks noChangeArrowheads="1"/>
          </p:cNvSpPr>
          <p:nvPr/>
        </p:nvSpPr>
        <p:spPr bwMode="auto">
          <a:xfrm flipH="1">
            <a:off x="4724814" y="2343150"/>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7" name="Rectangle 25"/>
          <p:cNvSpPr>
            <a:spLocks noChangeArrowheads="1"/>
          </p:cNvSpPr>
          <p:nvPr/>
        </p:nvSpPr>
        <p:spPr bwMode="auto">
          <a:xfrm flipH="1">
            <a:off x="4115214" y="2114550"/>
            <a:ext cx="457200" cy="533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9" name="Text Box 27"/>
          <p:cNvSpPr txBox="1">
            <a:spLocks noChangeArrowheads="1"/>
          </p:cNvSpPr>
          <p:nvPr/>
        </p:nvSpPr>
        <p:spPr bwMode="auto">
          <a:xfrm>
            <a:off x="4159664" y="2670175"/>
            <a:ext cx="1122363"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5          2.5</a:t>
            </a:r>
          </a:p>
        </p:txBody>
      </p:sp>
      <p:sp>
        <p:nvSpPr>
          <p:cNvPr id="30" name="Text Box 28"/>
          <p:cNvSpPr txBox="1">
            <a:spLocks noChangeArrowheads="1"/>
          </p:cNvSpPr>
          <p:nvPr/>
        </p:nvSpPr>
        <p:spPr bwMode="auto">
          <a:xfrm>
            <a:off x="4159664" y="3786188"/>
            <a:ext cx="1000125"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2           5</a:t>
            </a:r>
          </a:p>
        </p:txBody>
      </p:sp>
      <p:sp>
        <p:nvSpPr>
          <p:cNvPr id="31" name="Text Box 29"/>
          <p:cNvSpPr txBox="1">
            <a:spLocks noChangeArrowheads="1"/>
          </p:cNvSpPr>
          <p:nvPr/>
        </p:nvSpPr>
        <p:spPr bwMode="auto">
          <a:xfrm>
            <a:off x="4159664" y="5118100"/>
            <a:ext cx="1054100"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5            3</a:t>
            </a:r>
          </a:p>
        </p:txBody>
      </p:sp>
      <p:sp>
        <p:nvSpPr>
          <p:cNvPr id="32" name="Text Box 30"/>
          <p:cNvSpPr txBox="1">
            <a:spLocks noChangeArrowheads="1"/>
          </p:cNvSpPr>
          <p:nvPr/>
        </p:nvSpPr>
        <p:spPr bwMode="auto">
          <a:xfrm>
            <a:off x="4159664" y="6319838"/>
            <a:ext cx="1016000"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2.5        3</a:t>
            </a:r>
          </a:p>
        </p:txBody>
      </p:sp>
      <p:sp>
        <p:nvSpPr>
          <p:cNvPr id="33" name="Rectangle 8"/>
          <p:cNvSpPr>
            <a:spLocks noChangeArrowheads="1"/>
          </p:cNvSpPr>
          <p:nvPr/>
        </p:nvSpPr>
        <p:spPr bwMode="auto">
          <a:xfrm>
            <a:off x="2522951" y="32766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4" name="Rectangle 31"/>
          <p:cNvSpPr>
            <a:spLocks noChangeArrowheads="1"/>
          </p:cNvSpPr>
          <p:nvPr/>
        </p:nvSpPr>
        <p:spPr bwMode="auto">
          <a:xfrm flipH="1">
            <a:off x="7026688" y="4414361"/>
            <a:ext cx="457200" cy="152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5" name="Rectangle 32"/>
          <p:cNvSpPr>
            <a:spLocks noChangeArrowheads="1"/>
          </p:cNvSpPr>
          <p:nvPr/>
        </p:nvSpPr>
        <p:spPr bwMode="auto">
          <a:xfrm flipH="1">
            <a:off x="6417088" y="3652361"/>
            <a:ext cx="457200" cy="914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6" name="Text Box 35"/>
          <p:cNvSpPr txBox="1">
            <a:spLocks noChangeArrowheads="1"/>
          </p:cNvSpPr>
          <p:nvPr/>
        </p:nvSpPr>
        <p:spPr bwMode="auto">
          <a:xfrm>
            <a:off x="6409151" y="4587398"/>
            <a:ext cx="1175322"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 8          1.5</a:t>
            </a:r>
          </a:p>
        </p:txBody>
      </p:sp>
      <p:sp>
        <p:nvSpPr>
          <p:cNvPr id="37" name="Rectangle 33"/>
          <p:cNvSpPr>
            <a:spLocks noChangeArrowheads="1"/>
          </p:cNvSpPr>
          <p:nvPr/>
        </p:nvSpPr>
        <p:spPr bwMode="auto">
          <a:xfrm flipH="1">
            <a:off x="7018751" y="5647293"/>
            <a:ext cx="457200" cy="8382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8" name="Rectangle 34"/>
          <p:cNvSpPr>
            <a:spLocks noChangeArrowheads="1"/>
          </p:cNvSpPr>
          <p:nvPr/>
        </p:nvSpPr>
        <p:spPr bwMode="auto">
          <a:xfrm flipH="1">
            <a:off x="6409151" y="5642530"/>
            <a:ext cx="457200" cy="842963"/>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9" name="Text Box 36"/>
          <p:cNvSpPr txBox="1">
            <a:spLocks noChangeArrowheads="1"/>
          </p:cNvSpPr>
          <p:nvPr/>
        </p:nvSpPr>
        <p:spPr bwMode="auto">
          <a:xfrm>
            <a:off x="6418676" y="6488668"/>
            <a:ext cx="1106393"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 7            7</a:t>
            </a:r>
          </a:p>
        </p:txBody>
      </p:sp>
      <p:sp>
        <p:nvSpPr>
          <p:cNvPr id="44" name="Text Box 17"/>
          <p:cNvSpPr txBox="1">
            <a:spLocks noChangeArrowheads="1"/>
          </p:cNvSpPr>
          <p:nvPr/>
        </p:nvSpPr>
        <p:spPr bwMode="auto">
          <a:xfrm>
            <a:off x="6001165" y="1694497"/>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A or B?</a:t>
            </a:r>
          </a:p>
        </p:txBody>
      </p:sp>
    </p:spTree>
    <p:extLst>
      <p:ext uri="{BB962C8B-B14F-4D97-AF65-F5344CB8AC3E}">
        <p14:creationId xmlns:p14="http://schemas.microsoft.com/office/powerpoint/2010/main" val="127256612"/>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Algorithms</a:t>
            </a:r>
          </a:p>
        </p:txBody>
      </p:sp>
      <p:sp>
        <p:nvSpPr>
          <p:cNvPr id="3" name="Content Placeholder 2"/>
          <p:cNvSpPr>
            <a:spLocks noGrp="1"/>
          </p:cNvSpPr>
          <p:nvPr>
            <p:ph idx="1"/>
          </p:nvPr>
        </p:nvSpPr>
        <p:spPr/>
        <p:txBody>
          <a:bodyPr/>
          <a:lstStyle/>
          <a:p>
            <a:r>
              <a:rPr lang="en-US" dirty="0"/>
              <a:t>Common approaches are ID3 (Quinlan 1986), C4.5 (Quinlan 1993), </a:t>
            </a:r>
            <a:r>
              <a:rPr lang="en-US" dirty="0" err="1"/>
              <a:t>CaRT</a:t>
            </a:r>
            <a:r>
              <a:rPr lang="en-US" dirty="0"/>
              <a:t> (</a:t>
            </a:r>
            <a:r>
              <a:rPr lang="en-US" dirty="0" err="1"/>
              <a:t>Breimanetal</a:t>
            </a:r>
            <a:r>
              <a:rPr lang="en-US" dirty="0"/>
              <a:t> 1984)</a:t>
            </a:r>
          </a:p>
          <a:p>
            <a:r>
              <a:rPr lang="en-US" dirty="0"/>
              <a:t>For each node</a:t>
            </a:r>
          </a:p>
          <a:p>
            <a:pPr lvl="1"/>
            <a:r>
              <a:rPr lang="en-US" dirty="0"/>
              <a:t>Identify the best attribute to split the data</a:t>
            </a:r>
          </a:p>
          <a:p>
            <a:pPr lvl="1"/>
            <a:r>
              <a:rPr lang="en-US" dirty="0"/>
              <a:t>For each value of the attribute, create a new child node</a:t>
            </a:r>
          </a:p>
          <a:p>
            <a:pPr lvl="1"/>
            <a:r>
              <a:rPr lang="en-US" dirty="0"/>
              <a:t>Allocate the observations to the appropriate child node</a:t>
            </a:r>
          </a:p>
          <a:p>
            <a:pPr lvl="1"/>
            <a:r>
              <a:rPr lang="en-US" dirty="0"/>
              <a:t>For each child node</a:t>
            </a:r>
          </a:p>
          <a:p>
            <a:pPr lvl="2"/>
            <a:r>
              <a:rPr lang="en-US" dirty="0"/>
              <a:t>If node is pure, STOP</a:t>
            </a:r>
          </a:p>
          <a:p>
            <a:pPr lvl="2"/>
            <a:r>
              <a:rPr lang="en-US" dirty="0"/>
              <a:t>Else, recursively call the algorithm to split again</a:t>
            </a:r>
          </a:p>
          <a:p>
            <a:pPr lvl="1"/>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20</a:t>
            </a:fld>
            <a:endParaRPr lang="en-US" dirty="0"/>
          </a:p>
        </p:txBody>
      </p:sp>
      <p:sp>
        <p:nvSpPr>
          <p:cNvPr id="5" name="TextBox 4"/>
          <p:cNvSpPr txBox="1"/>
          <p:nvPr/>
        </p:nvSpPr>
        <p:spPr>
          <a:xfrm>
            <a:off x="5765800" y="2959100"/>
            <a:ext cx="1155700" cy="369332"/>
          </a:xfrm>
          <a:prstGeom prst="rect">
            <a:avLst/>
          </a:prstGeom>
          <a:noFill/>
        </p:spPr>
        <p:txBody>
          <a:bodyPr wrap="square" rtlCol="0">
            <a:spAutoFit/>
          </a:bodyPr>
          <a:lstStyle/>
          <a:p>
            <a:r>
              <a:rPr lang="en-US" b="1" dirty="0">
                <a:solidFill>
                  <a:srgbClr val="DC7D01"/>
                </a:solidFill>
                <a:latin typeface="Calibri" panose="020F0502020204030204" pitchFamily="34" charset="0"/>
                <a:sym typeface="Wingdings" panose="05000000000000000000" pitchFamily="2" charset="2"/>
              </a:rPr>
              <a:t> How?</a:t>
            </a:r>
            <a:endParaRPr lang="en-US" b="1" dirty="0">
              <a:solidFill>
                <a:srgbClr val="DC7D01"/>
              </a:solidFill>
              <a:latin typeface="Calibri" panose="020F0502020204030204" pitchFamily="34" charset="0"/>
            </a:endParaRPr>
          </a:p>
        </p:txBody>
      </p:sp>
    </p:spTree>
    <p:extLst>
      <p:ext uri="{BB962C8B-B14F-4D97-AF65-F5344CB8AC3E}">
        <p14:creationId xmlns:p14="http://schemas.microsoft.com/office/powerpoint/2010/main" val="255463357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Attribute for Splits </a:t>
            </a:r>
          </a:p>
        </p:txBody>
      </p:sp>
      <p:graphicFrame>
        <p:nvGraphicFramePr>
          <p:cNvPr id="5" name="Group 214"/>
          <p:cNvGraphicFramePr>
            <a:graphicFrameLocks noGrp="1"/>
          </p:cNvGraphicFramePr>
          <p:nvPr>
            <p:ph idx="1"/>
            <p:extLst>
              <p:ext uri="{D42A27DB-BD31-4B8C-83A1-F6EECF244321}">
                <p14:modId xmlns:p14="http://schemas.microsoft.com/office/powerpoint/2010/main" val="1767492395"/>
              </p:ext>
            </p:extLst>
          </p:nvPr>
        </p:nvGraphicFramePr>
        <p:xfrm>
          <a:off x="1261872" y="1720590"/>
          <a:ext cx="5461000" cy="5045335"/>
        </p:xfrm>
        <a:graphic>
          <a:graphicData uri="http://schemas.openxmlformats.org/drawingml/2006/table">
            <a:tbl>
              <a:tblPr/>
              <a:tblGrid>
                <a:gridCol w="1203325">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63625">
                  <a:extLst>
                    <a:ext uri="{9D8B030D-6E8A-4147-A177-3AD203B41FA5}">
                      <a16:colId xmlns:a16="http://schemas.microsoft.com/office/drawing/2014/main" xmlns="" val="20002"/>
                    </a:ext>
                  </a:extLst>
                </a:gridCol>
                <a:gridCol w="1063625">
                  <a:extLst>
                    <a:ext uri="{9D8B030D-6E8A-4147-A177-3AD203B41FA5}">
                      <a16:colId xmlns:a16="http://schemas.microsoft.com/office/drawing/2014/main" xmlns="" val="20003"/>
                    </a:ext>
                  </a:extLst>
                </a:gridCol>
                <a:gridCol w="1063625">
                  <a:extLst>
                    <a:ext uri="{9D8B030D-6E8A-4147-A177-3AD203B41FA5}">
                      <a16:colId xmlns:a16="http://schemas.microsoft.com/office/drawing/2014/main" xmlns="" val="20004"/>
                    </a:ext>
                  </a:extLst>
                </a:gridCol>
              </a:tblGrid>
              <a:tr h="35133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Outlook</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Temp</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Humidity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Windy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Arial" charset="0"/>
                        </a:rPr>
                        <a:t>Play?</a:t>
                      </a:r>
                      <a:endParaRPr kumimoji="0" lang="en-US" sz="1600" b="0" i="0" u="none" strike="noStrike" cap="none" normalizeH="0" baseline="0" dirty="0">
                        <a:ln>
                          <a:noFill/>
                        </a:ln>
                        <a:solidFill>
                          <a:schemeClr val="tx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F6231"/>
                          </a:solidFill>
                          <a:effectLst/>
                          <a:latin typeface="Calibri" panose="020F0502020204030204" pitchFamily="34" charset="0"/>
                          <a:cs typeface="Arial" charset="0"/>
                        </a:rPr>
                        <a:t>No</a:t>
                      </a:r>
                      <a:endParaRPr kumimoji="0" lang="en-US" sz="1600" b="0" i="0" u="none" strike="noStrike" cap="none" normalizeH="0" baseline="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xmlns="" val="1000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2F6231"/>
                          </a:solidFill>
                          <a:effectLst/>
                          <a:latin typeface="Calibri" panose="020F0502020204030204" pitchFamily="34" charset="0"/>
                          <a:cs typeface="Arial" charset="0"/>
                        </a:rPr>
                        <a:t>Sunny</a:t>
                      </a:r>
                      <a:endParaRPr kumimoji="0" lang="en-US" sz="1600" b="0" i="0" u="none" strike="noStrike" cap="none" normalizeH="0" baseline="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No</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Hot</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Rainy</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Mild</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4"/>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Rainy</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Cool</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5"/>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No</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6"/>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Overcast</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7"/>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No</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8"/>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Sunny</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Cool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09"/>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10"/>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Sunny</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Mild</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11"/>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Overcast</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Mild</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High</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True</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12"/>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Overcast</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Hot</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Normal</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DC7D01"/>
                          </a:solidFill>
                          <a:effectLst/>
                          <a:latin typeface="Calibri" panose="020F0502020204030204" pitchFamily="34" charset="0"/>
                          <a:cs typeface="Arial" charset="0"/>
                        </a:rPr>
                        <a:t>False</a:t>
                      </a:r>
                      <a:endParaRPr kumimoji="0" lang="en-US" sz="1600" b="0" i="0" u="none" strike="noStrike" cap="none" normalizeH="0" baseline="0">
                        <a:ln>
                          <a:noFill/>
                        </a:ln>
                        <a:solidFill>
                          <a:srgbClr val="DC7D01"/>
                        </a:solidFill>
                        <a:effectLst/>
                        <a:latin typeface="Calibri" panose="020F0502020204030204" pitchFamily="34" charset="0"/>
                      </a:endParaRPr>
                    </a:p>
                  </a:txBody>
                  <a:tcPr marT="45723" marB="45723"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C7D01"/>
                          </a:solidFill>
                          <a:effectLst/>
                          <a:latin typeface="Calibri" panose="020F0502020204030204" pitchFamily="34" charset="0"/>
                          <a:cs typeface="Arial" charset="0"/>
                        </a:rPr>
                        <a:t>Yes</a:t>
                      </a:r>
                      <a:endParaRPr kumimoji="0" lang="en-US" sz="1600" b="0" i="0" u="none" strike="noStrike" cap="none" normalizeH="0" baseline="0" dirty="0">
                        <a:ln>
                          <a:noFill/>
                        </a:ln>
                        <a:solidFill>
                          <a:srgbClr val="DC7D0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xmlns="" val="10013"/>
                  </a:ext>
                </a:extLst>
              </a:tr>
              <a:tr h="27687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Rainy</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Mild</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High</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True</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F6231"/>
                          </a:solidFill>
                          <a:effectLst/>
                          <a:latin typeface="Calibri" panose="020F0502020204030204" pitchFamily="34" charset="0"/>
                          <a:cs typeface="Arial" charset="0"/>
                        </a:rPr>
                        <a:t>No</a:t>
                      </a:r>
                      <a:endParaRPr kumimoji="0" lang="en-US" sz="1600" b="0" i="0" u="none" strike="noStrike" cap="none" normalizeH="0" baseline="0" dirty="0">
                        <a:ln>
                          <a:noFill/>
                        </a:ln>
                        <a:solidFill>
                          <a:srgbClr val="2F6231"/>
                        </a:solidFill>
                        <a:effectLst/>
                        <a:latin typeface="Calibri" panose="020F0502020204030204" pitchFamily="34" charset="0"/>
                      </a:endParaRPr>
                    </a:p>
                  </a:txBody>
                  <a:tcPr marT="45723" marB="45723" anchor="b" horzOverflow="overflow">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14"/>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21</a:t>
            </a:fld>
            <a:endParaRPr lang="en-US" dirty="0"/>
          </a:p>
        </p:txBody>
      </p:sp>
      <p:grpSp>
        <p:nvGrpSpPr>
          <p:cNvPr id="9" name="Group 8"/>
          <p:cNvGrpSpPr/>
          <p:nvPr/>
        </p:nvGrpSpPr>
        <p:grpSpPr>
          <a:xfrm>
            <a:off x="7580145" y="3781592"/>
            <a:ext cx="2133600" cy="923330"/>
            <a:chOff x="7823200" y="2844800"/>
            <a:chExt cx="2133600" cy="923330"/>
          </a:xfrm>
        </p:grpSpPr>
        <p:sp>
          <p:nvSpPr>
            <p:cNvPr id="6" name="TextBox 5"/>
            <p:cNvSpPr txBox="1"/>
            <p:nvPr/>
          </p:nvSpPr>
          <p:spPr>
            <a:xfrm>
              <a:off x="7823200" y="2844800"/>
              <a:ext cx="2133600" cy="923330"/>
            </a:xfrm>
            <a:prstGeom prst="rect">
              <a:avLst/>
            </a:prstGeom>
            <a:noFill/>
          </p:spPr>
          <p:txBody>
            <a:bodyPr wrap="square" rtlCol="0">
              <a:spAutoFit/>
            </a:bodyPr>
            <a:lstStyle/>
            <a:p>
              <a:r>
                <a:rPr lang="en-US" dirty="0">
                  <a:solidFill>
                    <a:srgbClr val="DC7D01"/>
                  </a:solidFill>
                  <a:latin typeface="Calibri" panose="020F0502020204030204" pitchFamily="34" charset="0"/>
                </a:rPr>
                <a:t>9 Yes</a:t>
              </a:r>
            </a:p>
            <a:p>
              <a:r>
                <a:rPr lang="en-US" dirty="0">
                  <a:solidFill>
                    <a:srgbClr val="2F6231"/>
                  </a:solidFill>
                  <a:latin typeface="Calibri" panose="020F0502020204030204" pitchFamily="34" charset="0"/>
                </a:rPr>
                <a:t>5 No</a:t>
              </a:r>
            </a:p>
            <a:p>
              <a:r>
                <a:rPr lang="en-US" dirty="0">
                  <a:latin typeface="Calibri" panose="020F0502020204030204" pitchFamily="34" charset="0"/>
                </a:rPr>
                <a:t>14 Total</a:t>
              </a:r>
            </a:p>
          </p:txBody>
        </p:sp>
        <p:cxnSp>
          <p:nvCxnSpPr>
            <p:cNvPr id="8" name="Straight Connector 7"/>
            <p:cNvCxnSpPr/>
            <p:nvPr/>
          </p:nvCxnSpPr>
          <p:spPr>
            <a:xfrm>
              <a:off x="7823200" y="3429000"/>
              <a:ext cx="966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580145" y="1899066"/>
            <a:ext cx="2590800" cy="923330"/>
          </a:xfrm>
          <a:prstGeom prst="rect">
            <a:avLst/>
          </a:prstGeom>
          <a:noFill/>
        </p:spPr>
        <p:txBody>
          <a:bodyPr wrap="square" rtlCol="0">
            <a:spAutoFit/>
          </a:bodyPr>
          <a:lstStyle/>
          <a:p>
            <a:r>
              <a:rPr lang="en-US" dirty="0">
                <a:latin typeface="Calibri" panose="020F0502020204030204" pitchFamily="34" charset="0"/>
              </a:rPr>
              <a:t>Task: Develop a decision to predict if John will play tennis</a:t>
            </a:r>
          </a:p>
        </p:txBody>
      </p:sp>
    </p:spTree>
    <p:extLst>
      <p:ext uri="{BB962C8B-B14F-4D97-AF65-F5344CB8AC3E}">
        <p14:creationId xmlns:p14="http://schemas.microsoft.com/office/powerpoint/2010/main" val="2468974410"/>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Attribute to Select?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22</a:t>
            </a:fld>
            <a:endParaRPr lang="en-US" dirty="0"/>
          </a:p>
        </p:txBody>
      </p:sp>
      <p:grpSp>
        <p:nvGrpSpPr>
          <p:cNvPr id="3" name="Group 2"/>
          <p:cNvGrpSpPr/>
          <p:nvPr/>
        </p:nvGrpSpPr>
        <p:grpSpPr>
          <a:xfrm>
            <a:off x="2377664" y="2034222"/>
            <a:ext cx="3634292" cy="2577240"/>
            <a:chOff x="2377664" y="2034222"/>
            <a:chExt cx="3634292" cy="2577240"/>
          </a:xfrm>
        </p:grpSpPr>
        <p:sp>
          <p:nvSpPr>
            <p:cNvPr id="71" name="Oval 70"/>
            <p:cNvSpPr/>
            <p:nvPr/>
          </p:nvSpPr>
          <p:spPr>
            <a:xfrm>
              <a:off x="2377664" y="3140678"/>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2 Yes</a:t>
              </a:r>
            </a:p>
            <a:p>
              <a:pPr algn="ctr"/>
              <a:r>
                <a:rPr lang="en-US" sz="1400" dirty="0">
                  <a:latin typeface="Calibri" panose="020F0502020204030204" pitchFamily="34" charset="0"/>
                </a:rPr>
                <a:t>3 No</a:t>
              </a:r>
            </a:p>
          </p:txBody>
        </p:sp>
        <p:sp>
          <p:nvSpPr>
            <p:cNvPr id="72" name="Rectangle 71"/>
            <p:cNvSpPr/>
            <p:nvPr/>
          </p:nvSpPr>
          <p:spPr>
            <a:xfrm>
              <a:off x="3642360" y="2034222"/>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Outlook</a:t>
              </a:r>
            </a:p>
          </p:txBody>
        </p:sp>
        <p:sp>
          <p:nvSpPr>
            <p:cNvPr id="74" name="Oval 73"/>
            <p:cNvSpPr/>
            <p:nvPr/>
          </p:nvSpPr>
          <p:spPr>
            <a:xfrm>
              <a:off x="3562462" y="3826478"/>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4 Yes</a:t>
              </a:r>
            </a:p>
          </p:txBody>
        </p:sp>
        <p:sp>
          <p:nvSpPr>
            <p:cNvPr id="75" name="Oval 74"/>
            <p:cNvSpPr/>
            <p:nvPr/>
          </p:nvSpPr>
          <p:spPr>
            <a:xfrm>
              <a:off x="4747260" y="3142676"/>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3 Yes</a:t>
              </a:r>
            </a:p>
            <a:p>
              <a:pPr algn="ctr"/>
              <a:r>
                <a:rPr lang="en-US" sz="1400" dirty="0">
                  <a:latin typeface="Calibri" panose="020F0502020204030204" pitchFamily="34" charset="0"/>
                </a:rPr>
                <a:t>2 No</a:t>
              </a:r>
            </a:p>
          </p:txBody>
        </p:sp>
        <p:cxnSp>
          <p:nvCxnSpPr>
            <p:cNvPr id="76" name="Straight Arrow Connector 75"/>
            <p:cNvCxnSpPr>
              <a:stCxn id="72" idx="2"/>
              <a:endCxn id="71" idx="0"/>
            </p:cNvCxnSpPr>
            <p:nvPr/>
          </p:nvCxnSpPr>
          <p:spPr>
            <a:xfrm flipH="1">
              <a:off x="3010012" y="2720022"/>
              <a:ext cx="1184798" cy="420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88448" y="2689708"/>
              <a:ext cx="1051560" cy="369332"/>
            </a:xfrm>
            <a:prstGeom prst="rect">
              <a:avLst/>
            </a:prstGeom>
            <a:noFill/>
          </p:spPr>
          <p:txBody>
            <a:bodyPr wrap="square" rtlCol="0">
              <a:spAutoFit/>
            </a:bodyPr>
            <a:lstStyle/>
            <a:p>
              <a:r>
                <a:rPr lang="en-US" dirty="0">
                  <a:latin typeface="Calibri" panose="020F0502020204030204" pitchFamily="34" charset="0"/>
                </a:rPr>
                <a:t>Sunny</a:t>
              </a:r>
            </a:p>
          </p:txBody>
        </p:sp>
        <p:cxnSp>
          <p:nvCxnSpPr>
            <p:cNvPr id="80" name="Straight Arrow Connector 79"/>
            <p:cNvCxnSpPr>
              <a:stCxn id="72" idx="2"/>
              <a:endCxn id="74" idx="0"/>
            </p:cNvCxnSpPr>
            <p:nvPr/>
          </p:nvCxnSpPr>
          <p:spPr>
            <a:xfrm>
              <a:off x="4194810" y="2720022"/>
              <a:ext cx="0" cy="11064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2"/>
              <a:endCxn id="75" idx="0"/>
            </p:cNvCxnSpPr>
            <p:nvPr/>
          </p:nvCxnSpPr>
          <p:spPr>
            <a:xfrm>
              <a:off x="4194810" y="2720022"/>
              <a:ext cx="1184798" cy="422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95699" y="2986326"/>
              <a:ext cx="1051560" cy="369332"/>
            </a:xfrm>
            <a:prstGeom prst="rect">
              <a:avLst/>
            </a:prstGeom>
            <a:solidFill>
              <a:schemeClr val="bg1"/>
            </a:solidFill>
          </p:spPr>
          <p:txBody>
            <a:bodyPr wrap="square" rtlCol="0">
              <a:spAutoFit/>
            </a:bodyPr>
            <a:lstStyle/>
            <a:p>
              <a:r>
                <a:rPr lang="en-US" dirty="0">
                  <a:latin typeface="Calibri" panose="020F0502020204030204" pitchFamily="34" charset="0"/>
                </a:rPr>
                <a:t>Overcast</a:t>
              </a:r>
            </a:p>
          </p:txBody>
        </p:sp>
        <p:sp>
          <p:nvSpPr>
            <p:cNvPr id="87" name="TextBox 86"/>
            <p:cNvSpPr txBox="1"/>
            <p:nvPr/>
          </p:nvSpPr>
          <p:spPr>
            <a:xfrm>
              <a:off x="4813936" y="2689708"/>
              <a:ext cx="1051560" cy="369332"/>
            </a:xfrm>
            <a:prstGeom prst="rect">
              <a:avLst/>
            </a:prstGeom>
            <a:noFill/>
          </p:spPr>
          <p:txBody>
            <a:bodyPr wrap="square" rtlCol="0">
              <a:spAutoFit/>
            </a:bodyPr>
            <a:lstStyle/>
            <a:p>
              <a:r>
                <a:rPr lang="en-US" dirty="0">
                  <a:latin typeface="Calibri" panose="020F0502020204030204" pitchFamily="34" charset="0"/>
                </a:rPr>
                <a:t>Rainy</a:t>
              </a:r>
            </a:p>
          </p:txBody>
        </p:sp>
      </p:grpSp>
      <p:grpSp>
        <p:nvGrpSpPr>
          <p:cNvPr id="5" name="Group 4"/>
          <p:cNvGrpSpPr/>
          <p:nvPr/>
        </p:nvGrpSpPr>
        <p:grpSpPr>
          <a:xfrm>
            <a:off x="7203664" y="2036444"/>
            <a:ext cx="3634292" cy="2577240"/>
            <a:chOff x="7203664" y="2036444"/>
            <a:chExt cx="3634292" cy="2577240"/>
          </a:xfrm>
        </p:grpSpPr>
        <p:sp>
          <p:nvSpPr>
            <p:cNvPr id="88" name="Oval 87"/>
            <p:cNvSpPr/>
            <p:nvPr/>
          </p:nvSpPr>
          <p:spPr>
            <a:xfrm>
              <a:off x="7203664" y="3142900"/>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2 Yes</a:t>
              </a:r>
            </a:p>
            <a:p>
              <a:pPr algn="ctr"/>
              <a:r>
                <a:rPr lang="en-US" sz="1400" dirty="0">
                  <a:latin typeface="Calibri" panose="020F0502020204030204" pitchFamily="34" charset="0"/>
                </a:rPr>
                <a:t>2 No</a:t>
              </a:r>
            </a:p>
          </p:txBody>
        </p:sp>
        <p:sp>
          <p:nvSpPr>
            <p:cNvPr id="89" name="Rectangle 88"/>
            <p:cNvSpPr/>
            <p:nvPr/>
          </p:nvSpPr>
          <p:spPr>
            <a:xfrm>
              <a:off x="8468360" y="2036444"/>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Temp</a:t>
              </a:r>
            </a:p>
          </p:txBody>
        </p:sp>
        <p:sp>
          <p:nvSpPr>
            <p:cNvPr id="90" name="Oval 89"/>
            <p:cNvSpPr/>
            <p:nvPr/>
          </p:nvSpPr>
          <p:spPr>
            <a:xfrm>
              <a:off x="8388462" y="3828700"/>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4 Yes</a:t>
              </a:r>
            </a:p>
            <a:p>
              <a:pPr algn="ctr"/>
              <a:r>
                <a:rPr lang="en-US" sz="1400" dirty="0">
                  <a:latin typeface="Calibri" panose="020F0502020204030204" pitchFamily="34" charset="0"/>
                </a:rPr>
                <a:t>2 No</a:t>
              </a:r>
            </a:p>
          </p:txBody>
        </p:sp>
        <p:sp>
          <p:nvSpPr>
            <p:cNvPr id="91" name="Oval 90"/>
            <p:cNvSpPr/>
            <p:nvPr/>
          </p:nvSpPr>
          <p:spPr>
            <a:xfrm>
              <a:off x="9573260" y="3144898"/>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3 Yes</a:t>
              </a:r>
            </a:p>
            <a:p>
              <a:pPr algn="ctr"/>
              <a:r>
                <a:rPr lang="en-US" sz="1400" dirty="0">
                  <a:latin typeface="Calibri" panose="020F0502020204030204" pitchFamily="34" charset="0"/>
                </a:rPr>
                <a:t>1 No</a:t>
              </a:r>
            </a:p>
          </p:txBody>
        </p:sp>
        <p:cxnSp>
          <p:nvCxnSpPr>
            <p:cNvPr id="92" name="Straight Arrow Connector 91"/>
            <p:cNvCxnSpPr>
              <a:stCxn id="89" idx="2"/>
              <a:endCxn id="88" idx="0"/>
            </p:cNvCxnSpPr>
            <p:nvPr/>
          </p:nvCxnSpPr>
          <p:spPr>
            <a:xfrm flipH="1">
              <a:off x="7836012" y="2722244"/>
              <a:ext cx="1184798" cy="420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514448" y="2691930"/>
              <a:ext cx="1051560" cy="369332"/>
            </a:xfrm>
            <a:prstGeom prst="rect">
              <a:avLst/>
            </a:prstGeom>
            <a:noFill/>
          </p:spPr>
          <p:txBody>
            <a:bodyPr wrap="square" rtlCol="0">
              <a:spAutoFit/>
            </a:bodyPr>
            <a:lstStyle/>
            <a:p>
              <a:r>
                <a:rPr lang="en-US" dirty="0">
                  <a:latin typeface="Calibri" panose="020F0502020204030204" pitchFamily="34" charset="0"/>
                </a:rPr>
                <a:t>Hot</a:t>
              </a:r>
            </a:p>
          </p:txBody>
        </p:sp>
        <p:cxnSp>
          <p:nvCxnSpPr>
            <p:cNvPr id="94" name="Straight Arrow Connector 93"/>
            <p:cNvCxnSpPr>
              <a:stCxn id="89" idx="2"/>
              <a:endCxn id="90" idx="0"/>
            </p:cNvCxnSpPr>
            <p:nvPr/>
          </p:nvCxnSpPr>
          <p:spPr>
            <a:xfrm>
              <a:off x="9020810" y="2722244"/>
              <a:ext cx="0" cy="11064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9" idx="2"/>
              <a:endCxn id="91" idx="0"/>
            </p:cNvCxnSpPr>
            <p:nvPr/>
          </p:nvCxnSpPr>
          <p:spPr>
            <a:xfrm>
              <a:off x="9020810" y="2722244"/>
              <a:ext cx="1184798" cy="422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521699" y="2988548"/>
              <a:ext cx="1051560" cy="369332"/>
            </a:xfrm>
            <a:prstGeom prst="rect">
              <a:avLst/>
            </a:prstGeom>
            <a:solidFill>
              <a:schemeClr val="bg1"/>
            </a:solidFill>
          </p:spPr>
          <p:txBody>
            <a:bodyPr wrap="square" rtlCol="0">
              <a:spAutoFit/>
            </a:bodyPr>
            <a:lstStyle/>
            <a:p>
              <a:r>
                <a:rPr lang="en-US" dirty="0">
                  <a:latin typeface="Calibri" panose="020F0502020204030204" pitchFamily="34" charset="0"/>
                </a:rPr>
                <a:t>Mild</a:t>
              </a:r>
            </a:p>
          </p:txBody>
        </p:sp>
        <p:sp>
          <p:nvSpPr>
            <p:cNvPr id="97" name="TextBox 96"/>
            <p:cNvSpPr txBox="1"/>
            <p:nvPr/>
          </p:nvSpPr>
          <p:spPr>
            <a:xfrm>
              <a:off x="9639936" y="2691930"/>
              <a:ext cx="1051560" cy="369332"/>
            </a:xfrm>
            <a:prstGeom prst="rect">
              <a:avLst/>
            </a:prstGeom>
            <a:noFill/>
          </p:spPr>
          <p:txBody>
            <a:bodyPr wrap="square" rtlCol="0">
              <a:spAutoFit/>
            </a:bodyPr>
            <a:lstStyle/>
            <a:p>
              <a:r>
                <a:rPr lang="en-US" dirty="0">
                  <a:latin typeface="Calibri" panose="020F0502020204030204" pitchFamily="34" charset="0"/>
                </a:rPr>
                <a:t>Cool</a:t>
              </a:r>
            </a:p>
          </p:txBody>
        </p:sp>
      </p:grpSp>
      <p:grpSp>
        <p:nvGrpSpPr>
          <p:cNvPr id="7" name="Group 6"/>
          <p:cNvGrpSpPr/>
          <p:nvPr/>
        </p:nvGrpSpPr>
        <p:grpSpPr>
          <a:xfrm>
            <a:off x="640416" y="4614798"/>
            <a:ext cx="3634292" cy="1893438"/>
            <a:chOff x="640416" y="4614798"/>
            <a:chExt cx="3634292" cy="1893438"/>
          </a:xfrm>
        </p:grpSpPr>
        <p:sp>
          <p:nvSpPr>
            <p:cNvPr id="98" name="Oval 97"/>
            <p:cNvSpPr/>
            <p:nvPr/>
          </p:nvSpPr>
          <p:spPr>
            <a:xfrm>
              <a:off x="640416" y="5721254"/>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3 Yes</a:t>
              </a:r>
            </a:p>
            <a:p>
              <a:pPr algn="ctr"/>
              <a:r>
                <a:rPr lang="en-US" sz="1400" dirty="0">
                  <a:latin typeface="Calibri" panose="020F0502020204030204" pitchFamily="34" charset="0"/>
                </a:rPr>
                <a:t>4 No</a:t>
              </a:r>
            </a:p>
          </p:txBody>
        </p:sp>
        <p:sp>
          <p:nvSpPr>
            <p:cNvPr id="99" name="Rectangle 98"/>
            <p:cNvSpPr/>
            <p:nvPr/>
          </p:nvSpPr>
          <p:spPr>
            <a:xfrm>
              <a:off x="1905112" y="4614798"/>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Humidity</a:t>
              </a:r>
            </a:p>
          </p:txBody>
        </p:sp>
        <p:sp>
          <p:nvSpPr>
            <p:cNvPr id="101" name="Oval 100"/>
            <p:cNvSpPr/>
            <p:nvPr/>
          </p:nvSpPr>
          <p:spPr>
            <a:xfrm>
              <a:off x="3010012" y="5723252"/>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6 Yes</a:t>
              </a:r>
            </a:p>
            <a:p>
              <a:pPr algn="ctr"/>
              <a:r>
                <a:rPr lang="en-US" sz="1400" dirty="0">
                  <a:latin typeface="Calibri" panose="020F0502020204030204" pitchFamily="34" charset="0"/>
                </a:rPr>
                <a:t>1 No</a:t>
              </a:r>
            </a:p>
          </p:txBody>
        </p:sp>
        <p:cxnSp>
          <p:nvCxnSpPr>
            <p:cNvPr id="102" name="Straight Arrow Connector 101"/>
            <p:cNvCxnSpPr>
              <a:stCxn id="99" idx="2"/>
              <a:endCxn id="98" idx="0"/>
            </p:cNvCxnSpPr>
            <p:nvPr/>
          </p:nvCxnSpPr>
          <p:spPr>
            <a:xfrm flipH="1">
              <a:off x="1272764" y="5300598"/>
              <a:ext cx="1184798" cy="420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951200" y="5270284"/>
              <a:ext cx="1051560" cy="369332"/>
            </a:xfrm>
            <a:prstGeom prst="rect">
              <a:avLst/>
            </a:prstGeom>
            <a:noFill/>
          </p:spPr>
          <p:txBody>
            <a:bodyPr wrap="square" rtlCol="0">
              <a:spAutoFit/>
            </a:bodyPr>
            <a:lstStyle/>
            <a:p>
              <a:r>
                <a:rPr lang="en-US" dirty="0">
                  <a:latin typeface="Calibri" panose="020F0502020204030204" pitchFamily="34" charset="0"/>
                </a:rPr>
                <a:t>High</a:t>
              </a:r>
            </a:p>
          </p:txBody>
        </p:sp>
        <p:cxnSp>
          <p:nvCxnSpPr>
            <p:cNvPr id="105" name="Straight Arrow Connector 104"/>
            <p:cNvCxnSpPr>
              <a:stCxn id="99" idx="2"/>
              <a:endCxn id="101" idx="0"/>
            </p:cNvCxnSpPr>
            <p:nvPr/>
          </p:nvCxnSpPr>
          <p:spPr>
            <a:xfrm>
              <a:off x="2457562" y="5300598"/>
              <a:ext cx="1184798" cy="422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76688" y="5270284"/>
              <a:ext cx="1051560" cy="369332"/>
            </a:xfrm>
            <a:prstGeom prst="rect">
              <a:avLst/>
            </a:prstGeom>
            <a:noFill/>
          </p:spPr>
          <p:txBody>
            <a:bodyPr wrap="square" rtlCol="0">
              <a:spAutoFit/>
            </a:bodyPr>
            <a:lstStyle/>
            <a:p>
              <a:r>
                <a:rPr lang="en-US" dirty="0">
                  <a:latin typeface="Calibri" panose="020F0502020204030204" pitchFamily="34" charset="0"/>
                </a:rPr>
                <a:t>Normal</a:t>
              </a:r>
            </a:p>
          </p:txBody>
        </p:sp>
      </p:grpSp>
      <p:grpSp>
        <p:nvGrpSpPr>
          <p:cNvPr id="6" name="Group 5"/>
          <p:cNvGrpSpPr/>
          <p:nvPr/>
        </p:nvGrpSpPr>
        <p:grpSpPr>
          <a:xfrm>
            <a:off x="5049304" y="4614798"/>
            <a:ext cx="3634292" cy="1893438"/>
            <a:chOff x="5049304" y="4614798"/>
            <a:chExt cx="3634292" cy="1893438"/>
          </a:xfrm>
        </p:grpSpPr>
        <p:sp>
          <p:nvSpPr>
            <p:cNvPr id="118" name="Oval 117"/>
            <p:cNvSpPr/>
            <p:nvPr/>
          </p:nvSpPr>
          <p:spPr>
            <a:xfrm>
              <a:off x="5049304" y="5721254"/>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6 Yes</a:t>
              </a:r>
            </a:p>
            <a:p>
              <a:pPr algn="ctr"/>
              <a:r>
                <a:rPr lang="en-US" sz="1400" dirty="0">
                  <a:latin typeface="Calibri" panose="020F0502020204030204" pitchFamily="34" charset="0"/>
                </a:rPr>
                <a:t>2 No</a:t>
              </a:r>
            </a:p>
          </p:txBody>
        </p:sp>
        <p:sp>
          <p:nvSpPr>
            <p:cNvPr id="119" name="Rectangle 118"/>
            <p:cNvSpPr/>
            <p:nvPr/>
          </p:nvSpPr>
          <p:spPr>
            <a:xfrm>
              <a:off x="6314000" y="4614798"/>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Windy</a:t>
              </a:r>
            </a:p>
          </p:txBody>
        </p:sp>
        <p:sp>
          <p:nvSpPr>
            <p:cNvPr id="121" name="Oval 120"/>
            <p:cNvSpPr/>
            <p:nvPr/>
          </p:nvSpPr>
          <p:spPr>
            <a:xfrm>
              <a:off x="7418900" y="5723252"/>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3 Yes</a:t>
              </a:r>
            </a:p>
            <a:p>
              <a:pPr algn="ctr"/>
              <a:r>
                <a:rPr lang="en-US" sz="1400" dirty="0">
                  <a:latin typeface="Calibri" panose="020F0502020204030204" pitchFamily="34" charset="0"/>
                </a:rPr>
                <a:t>3 No</a:t>
              </a:r>
            </a:p>
          </p:txBody>
        </p:sp>
        <p:cxnSp>
          <p:nvCxnSpPr>
            <p:cNvPr id="122" name="Straight Arrow Connector 121"/>
            <p:cNvCxnSpPr>
              <a:stCxn id="119" idx="2"/>
              <a:endCxn id="118" idx="0"/>
            </p:cNvCxnSpPr>
            <p:nvPr/>
          </p:nvCxnSpPr>
          <p:spPr>
            <a:xfrm flipH="1">
              <a:off x="5681652" y="5300598"/>
              <a:ext cx="1184798" cy="420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360088" y="5270284"/>
              <a:ext cx="1051560" cy="369332"/>
            </a:xfrm>
            <a:prstGeom prst="rect">
              <a:avLst/>
            </a:prstGeom>
            <a:noFill/>
          </p:spPr>
          <p:txBody>
            <a:bodyPr wrap="square" rtlCol="0">
              <a:spAutoFit/>
            </a:bodyPr>
            <a:lstStyle/>
            <a:p>
              <a:r>
                <a:rPr lang="en-US" dirty="0">
                  <a:latin typeface="Calibri" panose="020F0502020204030204" pitchFamily="34" charset="0"/>
                </a:rPr>
                <a:t>False</a:t>
              </a:r>
            </a:p>
          </p:txBody>
        </p:sp>
        <p:cxnSp>
          <p:nvCxnSpPr>
            <p:cNvPr id="125" name="Straight Arrow Connector 124"/>
            <p:cNvCxnSpPr>
              <a:stCxn id="119" idx="2"/>
              <a:endCxn id="121" idx="0"/>
            </p:cNvCxnSpPr>
            <p:nvPr/>
          </p:nvCxnSpPr>
          <p:spPr>
            <a:xfrm>
              <a:off x="6866450" y="5300598"/>
              <a:ext cx="1184798" cy="422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7485576" y="5270284"/>
              <a:ext cx="1051560" cy="369332"/>
            </a:xfrm>
            <a:prstGeom prst="rect">
              <a:avLst/>
            </a:prstGeom>
            <a:noFill/>
          </p:spPr>
          <p:txBody>
            <a:bodyPr wrap="square" rtlCol="0">
              <a:spAutoFit/>
            </a:bodyPr>
            <a:lstStyle/>
            <a:p>
              <a:r>
                <a:rPr lang="en-US" dirty="0">
                  <a:latin typeface="Calibri" panose="020F0502020204030204" pitchFamily="34" charset="0"/>
                </a:rPr>
                <a:t>True</a:t>
              </a:r>
            </a:p>
          </p:txBody>
        </p:sp>
      </p:grpSp>
    </p:spTree>
    <p:extLst>
      <p:ext uri="{BB962C8B-B14F-4D97-AF65-F5344CB8AC3E}">
        <p14:creationId xmlns:p14="http://schemas.microsoft.com/office/powerpoint/2010/main" val="338386658"/>
      </p:ext>
    </p:extLst>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130"/>
            <a:ext cx="10972800" cy="1508125"/>
          </a:xfrm>
        </p:spPr>
        <p:txBody>
          <a:bodyPr/>
          <a:lstStyle/>
          <a:p>
            <a:r>
              <a:rPr lang="en-US" dirty="0"/>
              <a:t>A Criterion for Attribute Selection </a:t>
            </a:r>
          </a:p>
        </p:txBody>
      </p:sp>
      <p:sp>
        <p:nvSpPr>
          <p:cNvPr id="3" name="Content Placeholder 2"/>
          <p:cNvSpPr>
            <a:spLocks noGrp="1"/>
          </p:cNvSpPr>
          <p:nvPr>
            <p:ph idx="1"/>
          </p:nvPr>
        </p:nvSpPr>
        <p:spPr>
          <a:xfrm>
            <a:off x="609600" y="993975"/>
            <a:ext cx="10972800" cy="5257800"/>
          </a:xfrm>
        </p:spPr>
        <p:txBody>
          <a:bodyPr/>
          <a:lstStyle/>
          <a:p>
            <a:r>
              <a:rPr lang="en-US" sz="2200" dirty="0"/>
              <a:t>A heuristic for attribute selection is simply to choose the attribute that minimizes the number of splits in the tree</a:t>
            </a:r>
          </a:p>
          <a:p>
            <a:r>
              <a:rPr lang="en-US" sz="2200" dirty="0"/>
              <a:t>However, it would be nice to have a measure to identify the best attribute</a:t>
            </a:r>
          </a:p>
          <a:p>
            <a:pPr lvl="1"/>
            <a:r>
              <a:rPr lang="en-US" sz="2200" dirty="0"/>
              <a:t>Selecting the best attribute largely involves assessing </a:t>
            </a:r>
            <a:r>
              <a:rPr lang="en-US" sz="2200" dirty="0">
                <a:solidFill>
                  <a:srgbClr val="DC7D01"/>
                </a:solidFill>
              </a:rPr>
              <a:t>certainty</a:t>
            </a:r>
          </a:p>
          <a:p>
            <a:pPr lvl="2"/>
            <a:r>
              <a:rPr lang="en-US" sz="2200" dirty="0"/>
              <a:t>For a node with 4 Yes/0 No or 0 Yes/4 No, we are relatively certain</a:t>
            </a:r>
          </a:p>
          <a:p>
            <a:pPr lvl="2"/>
            <a:r>
              <a:rPr lang="en-US" sz="2200" dirty="0"/>
              <a:t>For a node with 2 Yes/2 No, we are not certain at all</a:t>
            </a:r>
          </a:p>
          <a:p>
            <a:pPr lvl="1"/>
            <a:r>
              <a:rPr lang="en-US" sz="2200" dirty="0"/>
              <a:t>So for </a:t>
            </a:r>
            <a:r>
              <a:rPr lang="en-US" sz="2200" dirty="0">
                <a:solidFill>
                  <a:srgbClr val="DC7D01"/>
                </a:solidFill>
              </a:rPr>
              <a:t>pure</a:t>
            </a:r>
            <a:r>
              <a:rPr lang="en-US" sz="2200" dirty="0"/>
              <a:t> </a:t>
            </a:r>
            <a:r>
              <a:rPr lang="en-US" sz="2200" dirty="0">
                <a:solidFill>
                  <a:srgbClr val="DC7D01"/>
                </a:solidFill>
              </a:rPr>
              <a:t>nodes</a:t>
            </a:r>
            <a:r>
              <a:rPr lang="en-US" sz="2200" dirty="0"/>
              <a:t>, we are very certain and for </a:t>
            </a:r>
            <a:r>
              <a:rPr lang="en-US" sz="2200" dirty="0">
                <a:solidFill>
                  <a:srgbClr val="DC7D01"/>
                </a:solidFill>
              </a:rPr>
              <a:t>impure nodes </a:t>
            </a:r>
            <a:r>
              <a:rPr lang="en-US" sz="2200" dirty="0"/>
              <a:t>we are not</a:t>
            </a:r>
          </a:p>
          <a:p>
            <a:pPr lvl="1"/>
            <a:r>
              <a:rPr lang="en-US" sz="2200" dirty="0"/>
              <a:t>A popular (</a:t>
            </a:r>
            <a:r>
              <a:rPr lang="en-US" sz="2200" dirty="0" err="1"/>
              <a:t>im</a:t>
            </a:r>
            <a:r>
              <a:rPr lang="en-US" sz="2200" dirty="0"/>
              <a:t>)purity criterion is </a:t>
            </a:r>
            <a:r>
              <a:rPr lang="en-US" sz="2200" dirty="0">
                <a:solidFill>
                  <a:srgbClr val="DC7D01"/>
                </a:solidFill>
              </a:rPr>
              <a:t>information</a:t>
            </a:r>
          </a:p>
          <a:p>
            <a:pPr lvl="2"/>
            <a:r>
              <a:rPr lang="en-US" sz="2200" dirty="0"/>
              <a:t>This is the extra information needed to classify and instance</a:t>
            </a:r>
          </a:p>
          <a:p>
            <a:pPr lvl="2"/>
            <a:r>
              <a:rPr lang="en-US" sz="2200" dirty="0"/>
              <a:t>It takes a low value of information for pure nodes and a high value for impure nodes</a:t>
            </a:r>
          </a:p>
          <a:p>
            <a:pPr lvl="1"/>
            <a:r>
              <a:rPr lang="en-US" sz="2200" dirty="0"/>
              <a:t>Strategy: Choose the attribute that results in the greatest information gain</a:t>
            </a:r>
          </a:p>
          <a:p>
            <a:pPr lvl="2"/>
            <a:r>
              <a:rPr lang="en-US" sz="2200" dirty="0">
                <a:solidFill>
                  <a:srgbClr val="DC7D01"/>
                </a:solidFill>
              </a:rPr>
              <a:t>Information gain </a:t>
            </a:r>
            <a:r>
              <a:rPr lang="en-US" sz="2200" dirty="0"/>
              <a:t>is the commonly used approach</a:t>
            </a:r>
          </a:p>
          <a:p>
            <a:pPr lvl="2"/>
            <a:r>
              <a:rPr lang="en-US" sz="2200" dirty="0"/>
              <a:t>It is equivalent (and faster) to select the smallest </a:t>
            </a:r>
            <a:r>
              <a:rPr lang="en-US" sz="2200" dirty="0">
                <a:solidFill>
                  <a:srgbClr val="DC7D01"/>
                </a:solidFill>
              </a:rPr>
              <a:t>total weighted entropy</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23</a:t>
            </a:fld>
            <a:endParaRPr lang="en-US" dirty="0"/>
          </a:p>
        </p:txBody>
      </p:sp>
    </p:spTree>
    <p:extLst>
      <p:ext uri="{BB962C8B-B14F-4D97-AF65-F5344CB8AC3E}">
        <p14:creationId xmlns:p14="http://schemas.microsoft.com/office/powerpoint/2010/main" val="2188563016"/>
      </p:ext>
    </p:extLst>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Entropy</a:t>
            </a:r>
          </a:p>
        </p:txBody>
      </p:sp>
      <p:sp>
        <p:nvSpPr>
          <p:cNvPr id="3" name="Content Placeholder 2"/>
          <p:cNvSpPr>
            <a:spLocks noGrp="1"/>
          </p:cNvSpPr>
          <p:nvPr>
            <p:ph idx="1"/>
          </p:nvPr>
        </p:nvSpPr>
        <p:spPr/>
        <p:txBody>
          <a:bodyPr/>
          <a:lstStyle/>
          <a:p>
            <a:r>
              <a:rPr lang="en-US" dirty="0">
                <a:solidFill>
                  <a:srgbClr val="DC7D01"/>
                </a:solidFill>
              </a:rPr>
              <a:t>Entropy</a:t>
            </a:r>
            <a:r>
              <a:rPr lang="en-US" dirty="0"/>
              <a:t> is the information required to predict an event </a:t>
            </a:r>
          </a:p>
          <a:p>
            <a:r>
              <a:rPr lang="en-US" dirty="0"/>
              <a:t>Information is measured in </a:t>
            </a:r>
            <a:r>
              <a:rPr lang="en-US" dirty="0">
                <a:solidFill>
                  <a:srgbClr val="DC7D01"/>
                </a:solidFill>
              </a:rPr>
              <a:t>bits</a:t>
            </a:r>
          </a:p>
          <a:p>
            <a:r>
              <a:rPr lang="en-US" dirty="0"/>
              <a:t>Entropy represents the additional required information (i.e., the information deficit) in bits</a:t>
            </a:r>
          </a:p>
          <a:p>
            <a:endParaRPr lang="en-US" dirty="0"/>
          </a:p>
          <a:p>
            <a:endParaRPr lang="en-US" dirty="0"/>
          </a:p>
          <a:p>
            <a:r>
              <a:rPr lang="en-US" dirty="0"/>
              <a:t>Where </a:t>
            </a:r>
          </a:p>
          <a:p>
            <a:pPr lvl="1"/>
            <a:r>
              <a:rPr lang="en-US" dirty="0">
                <a:solidFill>
                  <a:srgbClr val="DC7D01"/>
                </a:solidFill>
              </a:rPr>
              <a:t>m</a:t>
            </a:r>
            <a:r>
              <a:rPr lang="en-US" dirty="0"/>
              <a:t> is the number of classes</a:t>
            </a:r>
          </a:p>
          <a:p>
            <a:pPr lvl="1"/>
            <a:r>
              <a:rPr lang="en-US" dirty="0" err="1">
                <a:solidFill>
                  <a:srgbClr val="DC7D01"/>
                </a:solidFill>
              </a:rPr>
              <a:t>q</a:t>
            </a:r>
            <a:r>
              <a:rPr lang="en-US" baseline="-25000" dirty="0" err="1">
                <a:solidFill>
                  <a:srgbClr val="DC7D01"/>
                </a:solidFill>
              </a:rPr>
              <a:t>k</a:t>
            </a:r>
            <a:r>
              <a:rPr lang="en-US" dirty="0"/>
              <a:t> is the proportion of records belonging to class </a:t>
            </a:r>
            <a:r>
              <a:rPr lang="en-US" dirty="0">
                <a:solidFill>
                  <a:srgbClr val="DC7D01"/>
                </a:solidFill>
              </a:rPr>
              <a:t>k</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24</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582098" y="3626383"/>
                <a:ext cx="7052187"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𝐸𝑛𝑡𝑟𝑜𝑝𝑦</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a:latin typeface="Cambria Math" panose="02040503050406030204" pitchFamily="18" charset="0"/>
                                    </a:rPr>
                                    <m:t>log</m:t>
                                  </m:r>
                                </m:e>
                                <m:sub>
                                  <m:r>
                                    <a:rPr lang="en-US" b="0" i="1" smtClean="0">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𝑘</m:t>
                                  </m:r>
                                </m:sub>
                              </m:sSub>
                            </m:e>
                          </m:func>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log</m:t>
                              </m:r>
                            </m:e>
                            <m:sub>
                              <m:r>
                                <a:rPr lang="en-US" b="0" i="1" smtClean="0">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𝑚</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𝑚</m:t>
                              </m:r>
                            </m:sub>
                          </m:sSub>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582098" y="3626383"/>
                <a:ext cx="7052187" cy="75616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4581918"/>
      </p:ext>
    </p:extLst>
  </p:cSld>
  <p:clrMapOvr>
    <a:masterClrMapping/>
  </p:clrMapOvr>
  <p:transition>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Entropy</a:t>
            </a:r>
          </a:p>
        </p:txBody>
      </p:sp>
      <p:sp>
        <p:nvSpPr>
          <p:cNvPr id="3" name="Content Placeholder 2"/>
          <p:cNvSpPr>
            <a:spLocks noGrp="1"/>
          </p:cNvSpPr>
          <p:nvPr>
            <p:ph idx="1"/>
          </p:nvPr>
        </p:nvSpPr>
        <p:spPr/>
        <p:txBody>
          <a:bodyPr>
            <a:normAutofit/>
          </a:bodyPr>
          <a:lstStyle/>
          <a:p>
            <a:r>
              <a:rPr lang="en-US" sz="2200" dirty="0"/>
              <a:t>Outlook = “Sunny”</a:t>
            </a:r>
          </a:p>
          <a:p>
            <a:endParaRPr lang="en-US" sz="2200" dirty="0"/>
          </a:p>
          <a:p>
            <a:endParaRPr lang="en-US" sz="2200" dirty="0"/>
          </a:p>
          <a:p>
            <a:r>
              <a:rPr lang="en-US" sz="2200" dirty="0"/>
              <a:t>Outlook = “Overcast”</a:t>
            </a:r>
          </a:p>
          <a:p>
            <a:endParaRPr lang="en-US" sz="2200" dirty="0"/>
          </a:p>
          <a:p>
            <a:endParaRPr lang="en-US" sz="2200" dirty="0"/>
          </a:p>
          <a:p>
            <a:r>
              <a:rPr lang="en-US" sz="2200" dirty="0"/>
              <a:t>Outlook = “Rainy”</a:t>
            </a:r>
          </a:p>
          <a:p>
            <a:endParaRPr lang="en-US" sz="2200" dirty="0"/>
          </a:p>
          <a:p>
            <a:endParaRPr lang="en-US" sz="2200" dirty="0"/>
          </a:p>
          <a:p>
            <a:r>
              <a:rPr lang="en-US" sz="2200" dirty="0"/>
              <a:t>Total weighted entropy for attribute Outlook:</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25</a:t>
            </a:fld>
            <a:endParaRPr lang="en-US" dirty="0"/>
          </a:p>
        </p:txBody>
      </p:sp>
      <p:grpSp>
        <p:nvGrpSpPr>
          <p:cNvPr id="5" name="Group 4"/>
          <p:cNvGrpSpPr/>
          <p:nvPr/>
        </p:nvGrpSpPr>
        <p:grpSpPr>
          <a:xfrm>
            <a:off x="7142169" y="1828800"/>
            <a:ext cx="3634292" cy="2577240"/>
            <a:chOff x="2377664" y="2034222"/>
            <a:chExt cx="3634292" cy="2577240"/>
          </a:xfrm>
        </p:grpSpPr>
        <p:sp>
          <p:nvSpPr>
            <p:cNvPr id="6" name="Oval 5"/>
            <p:cNvSpPr/>
            <p:nvPr/>
          </p:nvSpPr>
          <p:spPr>
            <a:xfrm>
              <a:off x="2377664" y="3140678"/>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2 Yes</a:t>
              </a:r>
            </a:p>
            <a:p>
              <a:pPr algn="ctr"/>
              <a:r>
                <a:rPr lang="en-US" sz="1400" dirty="0">
                  <a:latin typeface="Calibri" panose="020F0502020204030204" pitchFamily="34" charset="0"/>
                </a:rPr>
                <a:t>3 No</a:t>
              </a:r>
            </a:p>
          </p:txBody>
        </p:sp>
        <p:sp>
          <p:nvSpPr>
            <p:cNvPr id="7" name="Rectangle 6"/>
            <p:cNvSpPr/>
            <p:nvPr/>
          </p:nvSpPr>
          <p:spPr>
            <a:xfrm>
              <a:off x="3642360" y="2034222"/>
              <a:ext cx="1104900" cy="685800"/>
            </a:xfrm>
            <a:prstGeom prst="rect">
              <a:avLst/>
            </a:prstGeom>
            <a:solidFill>
              <a:srgbClr val="DC7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Outlook</a:t>
              </a:r>
            </a:p>
          </p:txBody>
        </p:sp>
        <p:sp>
          <p:nvSpPr>
            <p:cNvPr id="8" name="Oval 7"/>
            <p:cNvSpPr/>
            <p:nvPr/>
          </p:nvSpPr>
          <p:spPr>
            <a:xfrm>
              <a:off x="3562462" y="3826478"/>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4 Yes</a:t>
              </a:r>
            </a:p>
          </p:txBody>
        </p:sp>
        <p:sp>
          <p:nvSpPr>
            <p:cNvPr id="9" name="Oval 8"/>
            <p:cNvSpPr/>
            <p:nvPr/>
          </p:nvSpPr>
          <p:spPr>
            <a:xfrm>
              <a:off x="4747260" y="3142676"/>
              <a:ext cx="1264696" cy="784984"/>
            </a:xfrm>
            <a:prstGeom prst="ellipse">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3 Yes</a:t>
              </a:r>
            </a:p>
            <a:p>
              <a:pPr algn="ctr"/>
              <a:r>
                <a:rPr lang="en-US" sz="1400" dirty="0">
                  <a:latin typeface="Calibri" panose="020F0502020204030204" pitchFamily="34" charset="0"/>
                </a:rPr>
                <a:t>2 No</a:t>
              </a:r>
            </a:p>
          </p:txBody>
        </p:sp>
        <p:cxnSp>
          <p:nvCxnSpPr>
            <p:cNvPr id="10" name="Straight Arrow Connector 9"/>
            <p:cNvCxnSpPr>
              <a:stCxn id="7" idx="2"/>
              <a:endCxn id="6" idx="0"/>
            </p:cNvCxnSpPr>
            <p:nvPr/>
          </p:nvCxnSpPr>
          <p:spPr>
            <a:xfrm flipH="1">
              <a:off x="3010012" y="2720022"/>
              <a:ext cx="1184798" cy="420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88448" y="2689708"/>
              <a:ext cx="1051560" cy="369332"/>
            </a:xfrm>
            <a:prstGeom prst="rect">
              <a:avLst/>
            </a:prstGeom>
            <a:noFill/>
          </p:spPr>
          <p:txBody>
            <a:bodyPr wrap="square" rtlCol="0">
              <a:spAutoFit/>
            </a:bodyPr>
            <a:lstStyle/>
            <a:p>
              <a:r>
                <a:rPr lang="en-US" dirty="0">
                  <a:latin typeface="Calibri" panose="020F0502020204030204" pitchFamily="34" charset="0"/>
                </a:rPr>
                <a:t>Sunny</a:t>
              </a:r>
            </a:p>
          </p:txBody>
        </p:sp>
        <p:cxnSp>
          <p:nvCxnSpPr>
            <p:cNvPr id="12" name="Straight Arrow Connector 11"/>
            <p:cNvCxnSpPr>
              <a:stCxn id="7" idx="2"/>
              <a:endCxn id="8" idx="0"/>
            </p:cNvCxnSpPr>
            <p:nvPr/>
          </p:nvCxnSpPr>
          <p:spPr>
            <a:xfrm>
              <a:off x="4194810" y="2720022"/>
              <a:ext cx="0" cy="11064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4194810" y="2720022"/>
              <a:ext cx="1184798" cy="422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95699" y="2986326"/>
              <a:ext cx="1051560" cy="369332"/>
            </a:xfrm>
            <a:prstGeom prst="rect">
              <a:avLst/>
            </a:prstGeom>
            <a:solidFill>
              <a:schemeClr val="bg1"/>
            </a:solidFill>
          </p:spPr>
          <p:txBody>
            <a:bodyPr wrap="square" rtlCol="0">
              <a:spAutoFit/>
            </a:bodyPr>
            <a:lstStyle/>
            <a:p>
              <a:r>
                <a:rPr lang="en-US" dirty="0">
                  <a:latin typeface="Calibri" panose="020F0502020204030204" pitchFamily="34" charset="0"/>
                </a:rPr>
                <a:t>Overcast</a:t>
              </a:r>
            </a:p>
          </p:txBody>
        </p:sp>
        <p:sp>
          <p:nvSpPr>
            <p:cNvPr id="15" name="TextBox 14"/>
            <p:cNvSpPr txBox="1"/>
            <p:nvPr/>
          </p:nvSpPr>
          <p:spPr>
            <a:xfrm>
              <a:off x="4813936" y="2689708"/>
              <a:ext cx="1051560" cy="369332"/>
            </a:xfrm>
            <a:prstGeom prst="rect">
              <a:avLst/>
            </a:prstGeom>
            <a:noFill/>
          </p:spPr>
          <p:txBody>
            <a:bodyPr wrap="square" rtlCol="0">
              <a:spAutoFit/>
            </a:bodyPr>
            <a:lstStyle/>
            <a:p>
              <a:r>
                <a:rPr lang="en-US" dirty="0">
                  <a:latin typeface="Calibri" panose="020F0502020204030204" pitchFamily="34" charset="0"/>
                </a:rPr>
                <a:t>Rainy</a:t>
              </a:r>
            </a:p>
          </p:txBody>
        </p:sp>
      </p:grpSp>
      <mc:AlternateContent xmlns:mc="http://schemas.openxmlformats.org/markup-compatibility/2006" xmlns:a14="http://schemas.microsoft.com/office/drawing/2010/main">
        <mc:Choice Requires="a14">
          <p:sp>
            <p:nvSpPr>
              <p:cNvPr id="16" name="TextBox 15"/>
              <p:cNvSpPr txBox="1"/>
              <p:nvPr/>
            </p:nvSpPr>
            <p:spPr>
              <a:xfrm>
                <a:off x="1691707" y="2260441"/>
                <a:ext cx="5051447"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b="0" i="1" smtClean="0">
                              <a:latin typeface="Cambria Math" panose="02040503050406030204" pitchFamily="18" charset="0"/>
                            </a:rPr>
                            <m:t>𝑆𝑢𝑛𝑛𝑦</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e>
                          </m:func>
                        </m:e>
                      </m:func>
                      <m:r>
                        <a:rPr lang="en-US" b="0" i="1" smtClean="0">
                          <a:latin typeface="Cambria Math" panose="02040503050406030204" pitchFamily="18" charset="0"/>
                        </a:rPr>
                        <m:t>=0.971 </m:t>
                      </m:r>
                      <m:r>
                        <a:rPr lang="en-US" b="0" i="1" smtClean="0">
                          <a:latin typeface="Cambria Math" panose="02040503050406030204" pitchFamily="18" charset="0"/>
                        </a:rPr>
                        <m:t>𝑏𝑖𝑡𝑠</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691707" y="2260441"/>
                <a:ext cx="5051447" cy="52046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690080" y="3518115"/>
                <a:ext cx="481952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b="0" i="1" smtClean="0">
                              <a:latin typeface="Cambria Math" panose="02040503050406030204" pitchFamily="18" charset="0"/>
                            </a:rPr>
                            <m:t>𝑂𝑣𝑒𝑟𝑐𝑎𝑠𝑡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e>
                          </m:func>
                        </m:e>
                      </m:func>
                      <m:r>
                        <a:rPr lang="en-US" b="0" i="1" smtClean="0">
                          <a:latin typeface="Cambria Math" panose="02040503050406030204" pitchFamily="18" charset="0"/>
                        </a:rPr>
                        <m:t>=0 </m:t>
                      </m:r>
                      <m:r>
                        <a:rPr lang="en-US" b="0" i="1" smtClean="0">
                          <a:latin typeface="Cambria Math" panose="02040503050406030204" pitchFamily="18" charset="0"/>
                        </a:rPr>
                        <m:t>𝑏𝑖𝑡𝑠</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690080" y="3518115"/>
                <a:ext cx="4819524" cy="5186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690080" y="4773930"/>
                <a:ext cx="5022722"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b="0" i="1" smtClean="0">
                              <a:latin typeface="Cambria Math" panose="02040503050406030204" pitchFamily="18" charset="0"/>
                            </a:rPr>
                            <m:t>𝑅𝑎𝑖𝑛𝑦</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e>
                          </m:func>
                        </m:e>
                      </m:func>
                      <m:r>
                        <a:rPr lang="en-US" b="0" i="1" smtClean="0">
                          <a:latin typeface="Cambria Math" panose="02040503050406030204" pitchFamily="18" charset="0"/>
                        </a:rPr>
                        <m:t>=0.971 </m:t>
                      </m:r>
                      <m:r>
                        <a:rPr lang="en-US" b="0" i="1" smtClean="0">
                          <a:latin typeface="Cambria Math" panose="02040503050406030204" pitchFamily="18" charset="0"/>
                        </a:rPr>
                        <m:t>𝑏𝑖𝑡𝑠</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690080" y="4773930"/>
                <a:ext cx="5022722" cy="5204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698319" y="6014490"/>
                <a:ext cx="5921942"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𝑇𝑊𝐸</m:t>
                          </m:r>
                        </m:e>
                        <m:sub>
                          <m:r>
                            <a:rPr lang="en-US" b="0" i="1" smtClean="0">
                              <a:latin typeface="Cambria Math" panose="02040503050406030204" pitchFamily="18" charset="0"/>
                            </a:rPr>
                            <m:t>𝑂𝑢𝑡𝑙𝑜𝑜𝑘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0.971+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14</m:t>
                          </m:r>
                        </m:den>
                      </m:f>
                      <m:r>
                        <a:rPr lang="en-US" b="0" i="1" smtClean="0">
                          <a:latin typeface="Cambria Math" panose="02040503050406030204" pitchFamily="18" charset="0"/>
                          <a:ea typeface="Cambria Math" panose="02040503050406030204" pitchFamily="18" charset="0"/>
                        </a:rPr>
                        <m:t>⋅0+</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m:t>
                          </m:r>
                        </m:num>
                        <m:den>
                          <m:r>
                            <a:rPr lang="en-US" b="0" i="1" smtClean="0">
                              <a:latin typeface="Cambria Math" panose="02040503050406030204" pitchFamily="18" charset="0"/>
                              <a:ea typeface="Cambria Math" panose="02040503050406030204" pitchFamily="18" charset="0"/>
                            </a:rPr>
                            <m:t>14</m:t>
                          </m:r>
                        </m:den>
                      </m:f>
                      <m:r>
                        <a:rPr lang="en-US" b="0" i="1" smtClean="0">
                          <a:latin typeface="Cambria Math" panose="02040503050406030204" pitchFamily="18" charset="0"/>
                          <a:ea typeface="Cambria Math" panose="02040503050406030204" pitchFamily="18" charset="0"/>
                        </a:rPr>
                        <m:t>⋅0.971=0.693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698319" y="6014490"/>
                <a:ext cx="5921942" cy="52418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7492992"/>
      </p:ext>
    </p:extLst>
  </p:cSld>
  <p:clrMapOvr>
    <a:masterClrMapping/>
  </p:clrMapOvr>
  <p:transition>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Total Weighted Entropies</a:t>
            </a:r>
          </a:p>
        </p:txBody>
      </p:sp>
      <p:sp>
        <p:nvSpPr>
          <p:cNvPr id="3" name="Content Placeholder 2"/>
          <p:cNvSpPr>
            <a:spLocks noGrp="1"/>
          </p:cNvSpPr>
          <p:nvPr>
            <p:ph idx="1"/>
          </p:nvPr>
        </p:nvSpPr>
        <p:spPr>
          <a:xfrm>
            <a:off x="609600" y="1221879"/>
            <a:ext cx="10972800" cy="5257800"/>
          </a:xfrm>
        </p:spPr>
        <p:txBody>
          <a:bodyPr/>
          <a:lstStyle/>
          <a:p>
            <a:pPr marL="0" indent="0">
              <a:buNone/>
            </a:pPr>
            <a:r>
              <a:rPr lang="en-US" dirty="0"/>
              <a:t>Given the following total weighted entropies, which attribute should we split 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698319" y="2607145"/>
                <a:ext cx="45922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i="1">
                              <a:latin typeface="Cambria Math" panose="02040503050406030204" pitchFamily="18" charset="0"/>
                            </a:rPr>
                            <m:t>𝐸𝑛𝑡𝑟𝑜𝑝𝑦</m:t>
                          </m:r>
                        </m:e>
                        <m:sub>
                          <m:r>
                            <a:rPr lang="en-US" b="0" i="1" smtClean="0">
                              <a:latin typeface="Cambria Math" panose="02040503050406030204" pitchFamily="18" charset="0"/>
                            </a:rPr>
                            <m:t>𝑂𝑢𝑡𝑙𝑜𝑜𝑘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0.693 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98319" y="2607145"/>
                <a:ext cx="4592219" cy="276999"/>
              </a:xfrm>
              <a:prstGeom prst="rect">
                <a:avLst/>
              </a:prstGeom>
              <a:blipFill rotWithShape="0">
                <a:blip r:embed="rId2"/>
                <a:stretch>
                  <a:fillRect l="-664" r="-79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98318" y="3011288"/>
                <a:ext cx="504939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i="1">
                              <a:latin typeface="Cambria Math" panose="02040503050406030204" pitchFamily="18" charset="0"/>
                            </a:rPr>
                            <m:t>𝐸𝑛𝑡𝑟𝑜𝑝𝑦</m:t>
                          </m:r>
                        </m:e>
                        <m:sub>
                          <m:r>
                            <a:rPr lang="en-US" b="0" i="1" smtClean="0">
                              <a:latin typeface="Cambria Math" panose="02040503050406030204" pitchFamily="18" charset="0"/>
                            </a:rPr>
                            <m:t>𝑇𝑒𝑚𝑝𝑒𝑟𝑎𝑡𝑢𝑟𝑒</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0.911 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698318" y="3011288"/>
                <a:ext cx="5049396" cy="298415"/>
              </a:xfrm>
              <a:prstGeom prst="rect">
                <a:avLst/>
              </a:prstGeom>
              <a:blipFill rotWithShape="0">
                <a:blip r:embed="rId3"/>
                <a:stretch>
                  <a:fillRect l="-604" r="-60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98318" y="3430777"/>
                <a:ext cx="4730847"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i="1">
                              <a:latin typeface="Cambria Math" panose="02040503050406030204" pitchFamily="18" charset="0"/>
                            </a:rPr>
                            <m:t>𝐸𝑛𝑡𝑟𝑜𝑝𝑦</m:t>
                          </m:r>
                        </m:e>
                        <m:sub>
                          <m:r>
                            <a:rPr lang="en-US" b="0" i="1" smtClean="0">
                              <a:latin typeface="Cambria Math" panose="02040503050406030204" pitchFamily="18" charset="0"/>
                            </a:rPr>
                            <m:t>𝐻𝑢𝑚𝑖𝑑𝑖𝑡𝑦</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0.788 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698318" y="3430777"/>
                <a:ext cx="4730847" cy="298928"/>
              </a:xfrm>
              <a:prstGeom prst="rect">
                <a:avLst/>
              </a:prstGeom>
              <a:blipFill rotWithShape="0">
                <a:blip r:embed="rId4"/>
                <a:stretch>
                  <a:fillRect l="-644" r="-64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98318" y="3850779"/>
                <a:ext cx="4479175"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i="1">
                              <a:latin typeface="Cambria Math" panose="02040503050406030204" pitchFamily="18" charset="0"/>
                            </a:rPr>
                            <m:t>𝐸𝑛𝑡𝑟𝑜𝑝𝑦</m:t>
                          </m:r>
                        </m:e>
                        <m:sub>
                          <m:r>
                            <a:rPr lang="en-US" b="0" i="1" smtClean="0">
                              <a:latin typeface="Cambria Math" panose="02040503050406030204" pitchFamily="18" charset="0"/>
                            </a:rPr>
                            <m:t>𝑊𝑖𝑛𝑑𝑦</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0.892 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98318" y="3850779"/>
                <a:ext cx="4479175" cy="298928"/>
              </a:xfrm>
              <a:prstGeom prst="rect">
                <a:avLst/>
              </a:prstGeom>
              <a:blipFill rotWithShape="0">
                <a:blip r:embed="rId5"/>
                <a:stretch>
                  <a:fillRect l="-681" t="-2041" r="-817" b="-26531"/>
                </a:stretch>
              </a:blipFill>
            </p:spPr>
            <p:txBody>
              <a:bodyPr/>
              <a:lstStyle/>
              <a:p>
                <a:r>
                  <a:rPr lang="en-US">
                    <a:noFill/>
                  </a:rPr>
                  <a:t> </a:t>
                </a:r>
              </a:p>
            </p:txBody>
          </p:sp>
        </mc:Fallback>
      </mc:AlternateContent>
      <p:sp>
        <p:nvSpPr>
          <p:cNvPr id="10" name="Right Arrow 9"/>
          <p:cNvSpPr/>
          <p:nvPr/>
        </p:nvSpPr>
        <p:spPr>
          <a:xfrm rot="10800000">
            <a:off x="6947728" y="2532864"/>
            <a:ext cx="750771" cy="425559"/>
          </a:xfrm>
          <a:prstGeom prst="rightArrow">
            <a:avLst/>
          </a:prstGeom>
          <a:solidFill>
            <a:srgbClr val="2F6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98499" y="2532864"/>
            <a:ext cx="2877953" cy="1754326"/>
          </a:xfrm>
          <a:prstGeom prst="rect">
            <a:avLst/>
          </a:prstGeom>
          <a:noFill/>
        </p:spPr>
        <p:txBody>
          <a:bodyPr wrap="square" rtlCol="0">
            <a:spAutoFit/>
          </a:bodyPr>
          <a:lstStyle/>
          <a:p>
            <a:r>
              <a:rPr lang="en-US" dirty="0"/>
              <a:t>Outlook has the smallest total weighted entropy (i.e. it requires the least amount of additional information to be sure of a prediction)</a:t>
            </a:r>
          </a:p>
        </p:txBody>
      </p:sp>
    </p:spTree>
    <p:extLst>
      <p:ext uri="{BB962C8B-B14F-4D97-AF65-F5344CB8AC3E}">
        <p14:creationId xmlns:p14="http://schemas.microsoft.com/office/powerpoint/2010/main" val="22505405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2108670"/>
              </p:ext>
            </p:extLst>
          </p:nvPr>
        </p:nvGraphicFramePr>
        <p:xfrm>
          <a:off x="1295401" y="1600200"/>
          <a:ext cx="6705599" cy="4442460"/>
        </p:xfrm>
        <a:graphic>
          <a:graphicData uri="http://schemas.openxmlformats.org/drawingml/2006/table">
            <a:tbl>
              <a:tblPr/>
              <a:tblGrid>
                <a:gridCol w="2367411">
                  <a:extLst>
                    <a:ext uri="{9D8B030D-6E8A-4147-A177-3AD203B41FA5}">
                      <a16:colId xmlns:a16="http://schemas.microsoft.com/office/drawing/2014/main" xmlns="" val="20000"/>
                    </a:ext>
                  </a:extLst>
                </a:gridCol>
                <a:gridCol w="1718750">
                  <a:extLst>
                    <a:ext uri="{9D8B030D-6E8A-4147-A177-3AD203B41FA5}">
                      <a16:colId xmlns:a16="http://schemas.microsoft.com/office/drawing/2014/main" xmlns="" val="20001"/>
                    </a:ext>
                  </a:extLst>
                </a:gridCol>
                <a:gridCol w="1078349">
                  <a:extLst>
                    <a:ext uri="{9D8B030D-6E8A-4147-A177-3AD203B41FA5}">
                      <a16:colId xmlns:a16="http://schemas.microsoft.com/office/drawing/2014/main" xmlns="" val="20002"/>
                    </a:ext>
                  </a:extLst>
                </a:gridCol>
                <a:gridCol w="661057">
                  <a:extLst>
                    <a:ext uri="{9D8B030D-6E8A-4147-A177-3AD203B41FA5}">
                      <a16:colId xmlns:a16="http://schemas.microsoft.com/office/drawing/2014/main" xmlns="" val="20003"/>
                    </a:ext>
                  </a:extLst>
                </a:gridCol>
                <a:gridCol w="880032">
                  <a:extLst>
                    <a:ext uri="{9D8B030D-6E8A-4147-A177-3AD203B41FA5}">
                      <a16:colId xmlns:a16="http://schemas.microsoft.com/office/drawing/2014/main" xmlns="" val="20004"/>
                    </a:ext>
                  </a:extLst>
                </a:gridCol>
              </a:tblGrid>
              <a:tr h="403860">
                <a:tc>
                  <a:txBody>
                    <a:bodyPr/>
                    <a:lstStyle/>
                    <a:p>
                      <a:pPr algn="ctr" rtl="0" fontAlgn="t"/>
                      <a:r>
                        <a:rPr lang="en-US" sz="1800" b="1" i="1" u="none" strike="noStrike" dirty="0">
                          <a:solidFill>
                            <a:schemeClr val="tx1"/>
                          </a:solidFill>
                          <a:latin typeface="Calibri" panose="020F0502020204030204" pitchFamily="34" charset="0"/>
                        </a:rPr>
                        <a:t>Person</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1" i="1" u="none" strike="noStrike" dirty="0">
                          <a:solidFill>
                            <a:schemeClr val="tx1"/>
                          </a:solidFill>
                          <a:latin typeface="Calibri" panose="020F0502020204030204" pitchFamily="34" charset="0"/>
                        </a:rPr>
                        <a:t>Hair Length</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1" i="1" u="none" strike="noStrike" dirty="0">
                          <a:solidFill>
                            <a:schemeClr val="tx1"/>
                          </a:solidFill>
                          <a:latin typeface="Calibri" panose="020F0502020204030204" pitchFamily="34" charset="0"/>
                        </a:rPr>
                        <a:t>Weight</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1" i="1" u="none" strike="noStrike" dirty="0">
                          <a:solidFill>
                            <a:schemeClr val="tx1"/>
                          </a:solidFill>
                          <a:latin typeface="Calibri" panose="020F0502020204030204" pitchFamily="34" charset="0"/>
                        </a:rPr>
                        <a:t>Age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1" i="1" u="none" strike="noStrike" dirty="0">
                          <a:solidFill>
                            <a:schemeClr val="tx1"/>
                          </a:solidFill>
                          <a:latin typeface="Calibri" panose="020F0502020204030204" pitchFamily="34" charset="0"/>
                        </a:rPr>
                        <a:t>Class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03860">
                <a:tc>
                  <a:txBody>
                    <a:bodyPr/>
                    <a:lstStyle/>
                    <a:p>
                      <a:pPr algn="ctr" rtl="0" fontAlgn="t"/>
                      <a:r>
                        <a:rPr lang="en-US" sz="1800" b="0" i="0" u="none" strike="noStrike" dirty="0">
                          <a:solidFill>
                            <a:schemeClr val="tx1"/>
                          </a:solidFill>
                          <a:latin typeface="Calibri" panose="020F0502020204030204" pitchFamily="34" charset="0"/>
                        </a:rPr>
                        <a:t>Homer</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250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36</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DC7D01"/>
                          </a:solidFill>
                          <a:latin typeface="Calibri" panose="020F0502020204030204" pitchFamily="34" charset="0"/>
                        </a:rPr>
                        <a:t>M</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03860">
                <a:tc>
                  <a:txBody>
                    <a:bodyPr/>
                    <a:lstStyle/>
                    <a:p>
                      <a:pPr algn="ctr" rtl="0" fontAlgn="t"/>
                      <a:r>
                        <a:rPr lang="en-US" sz="1800" b="0" i="0" u="none" strike="noStrike">
                          <a:solidFill>
                            <a:schemeClr val="tx1"/>
                          </a:solidFill>
                          <a:latin typeface="Calibri" panose="020F0502020204030204" pitchFamily="34" charset="0"/>
                        </a:rPr>
                        <a:t>Marge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10”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150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34</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2F6231"/>
                          </a:solidFill>
                          <a:latin typeface="Calibri" panose="020F0502020204030204" pitchFamily="34" charset="0"/>
                        </a:rPr>
                        <a:t>F</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03860">
                <a:tc>
                  <a:txBody>
                    <a:bodyPr/>
                    <a:lstStyle/>
                    <a:p>
                      <a:pPr algn="ctr" rtl="0" fontAlgn="t"/>
                      <a:r>
                        <a:rPr lang="en-US" sz="1800" b="0" i="0" u="none" strike="noStrike">
                          <a:solidFill>
                            <a:schemeClr val="tx1"/>
                          </a:solidFill>
                          <a:latin typeface="Calibri" panose="020F0502020204030204" pitchFamily="34" charset="0"/>
                        </a:rPr>
                        <a:t>Bart</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2”</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90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10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DC7D01"/>
                          </a:solidFill>
                          <a:latin typeface="Calibri" panose="020F0502020204030204" pitchFamily="34" charset="0"/>
                        </a:rPr>
                        <a:t>M</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3860">
                <a:tc>
                  <a:txBody>
                    <a:bodyPr/>
                    <a:lstStyle/>
                    <a:p>
                      <a:pPr algn="ctr" rtl="0" fontAlgn="t"/>
                      <a:r>
                        <a:rPr lang="en-US" sz="1800" b="0" i="0" u="none" strike="noStrike">
                          <a:solidFill>
                            <a:schemeClr val="tx1"/>
                          </a:solidFill>
                          <a:latin typeface="Calibri" panose="020F0502020204030204" pitchFamily="34" charset="0"/>
                        </a:rPr>
                        <a:t>Lisa</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6”</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78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2F6231"/>
                          </a:solidFill>
                          <a:latin typeface="Calibri" panose="020F0502020204030204" pitchFamily="34" charset="0"/>
                        </a:rPr>
                        <a:t>F</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03860">
                <a:tc>
                  <a:txBody>
                    <a:bodyPr/>
                    <a:lstStyle/>
                    <a:p>
                      <a:pPr algn="ctr" rtl="0" fontAlgn="t"/>
                      <a:r>
                        <a:rPr lang="en-US" sz="1800" b="0" i="0" u="none" strike="noStrike">
                          <a:solidFill>
                            <a:schemeClr val="tx1"/>
                          </a:solidFill>
                          <a:latin typeface="Calibri" panose="020F0502020204030204" pitchFamily="34" charset="0"/>
                        </a:rPr>
                        <a:t>Maggie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4”</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20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1</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2F6231"/>
                          </a:solidFill>
                          <a:latin typeface="Calibri" panose="020F0502020204030204" pitchFamily="34" charset="0"/>
                        </a:rPr>
                        <a:t>F</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03860">
                <a:tc>
                  <a:txBody>
                    <a:bodyPr/>
                    <a:lstStyle/>
                    <a:p>
                      <a:pPr algn="ctr" rtl="0" fontAlgn="t"/>
                      <a:r>
                        <a:rPr lang="en-US" sz="1800" b="0" i="0" u="none" strike="noStrike">
                          <a:solidFill>
                            <a:schemeClr val="tx1"/>
                          </a:solidFill>
                          <a:latin typeface="Calibri" panose="020F0502020204030204" pitchFamily="34" charset="0"/>
                        </a:rPr>
                        <a:t>Abe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1”</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170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70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DC7D01"/>
                          </a:solidFill>
                          <a:latin typeface="Calibri" panose="020F0502020204030204" pitchFamily="34" charset="0"/>
                        </a:rPr>
                        <a:t>M</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403860">
                <a:tc>
                  <a:txBody>
                    <a:bodyPr/>
                    <a:lstStyle/>
                    <a:p>
                      <a:pPr algn="ctr" rtl="0" fontAlgn="t"/>
                      <a:r>
                        <a:rPr lang="en-US" sz="1800" b="0" i="0" u="none" strike="noStrike">
                          <a:solidFill>
                            <a:schemeClr val="tx1"/>
                          </a:solidFill>
                          <a:latin typeface="Calibri" panose="020F0502020204030204" pitchFamily="34" charset="0"/>
                        </a:rPr>
                        <a:t>Selma</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160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41</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2F6231"/>
                          </a:solidFill>
                          <a:latin typeface="Calibri" panose="020F0502020204030204" pitchFamily="34" charset="0"/>
                        </a:rPr>
                        <a:t>F</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403860">
                <a:tc>
                  <a:txBody>
                    <a:bodyPr/>
                    <a:lstStyle/>
                    <a:p>
                      <a:pPr algn="ctr" rtl="0" fontAlgn="t"/>
                      <a:r>
                        <a:rPr lang="en-US" sz="1800" b="0" i="0" u="none" strike="noStrike">
                          <a:solidFill>
                            <a:schemeClr val="tx1"/>
                          </a:solidFill>
                          <a:latin typeface="Calibri" panose="020F0502020204030204" pitchFamily="34" charset="0"/>
                        </a:rPr>
                        <a:t>Otto</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10”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180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38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DC7D01"/>
                          </a:solidFill>
                          <a:latin typeface="Calibri" panose="020F0502020204030204" pitchFamily="34" charset="0"/>
                        </a:rPr>
                        <a:t>M</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403860">
                <a:tc>
                  <a:txBody>
                    <a:bodyPr/>
                    <a:lstStyle/>
                    <a:p>
                      <a:pPr algn="ctr" rtl="0" fontAlgn="t"/>
                      <a:r>
                        <a:rPr lang="en-US" sz="1800" b="0" i="0" u="none" strike="noStrike" dirty="0" err="1">
                          <a:solidFill>
                            <a:schemeClr val="tx1"/>
                          </a:solidFill>
                          <a:latin typeface="Calibri" panose="020F0502020204030204" pitchFamily="34" charset="0"/>
                        </a:rPr>
                        <a:t>Krusty</a:t>
                      </a:r>
                      <a:endParaRPr lang="en-US" sz="1800" b="0" i="0" u="none" strike="noStrike" dirty="0">
                        <a:solidFill>
                          <a:schemeClr val="tx1"/>
                        </a:solidFill>
                        <a:latin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6”</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a:solidFill>
                            <a:schemeClr val="tx1"/>
                          </a:solidFill>
                          <a:latin typeface="Calibri" panose="020F0502020204030204" pitchFamily="34" charset="0"/>
                        </a:rPr>
                        <a:t>200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45</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rgbClr val="DC7D01"/>
                          </a:solidFill>
                          <a:latin typeface="Calibri" panose="020F0502020204030204" pitchFamily="34" charset="0"/>
                        </a:rPr>
                        <a:t>M</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403860">
                <a:tc>
                  <a:txBody>
                    <a:bodyPr/>
                    <a:lstStyle/>
                    <a:p>
                      <a:pPr algn="ctr" rtl="0" fontAlgn="t"/>
                      <a:r>
                        <a:rPr lang="en-US" sz="1800" b="0" i="0" u="none" strike="noStrike" dirty="0" err="1">
                          <a:solidFill>
                            <a:schemeClr val="tx1"/>
                          </a:solidFill>
                          <a:latin typeface="Calibri" panose="020F0502020204030204" pitchFamily="34" charset="0"/>
                        </a:rPr>
                        <a:t>Comicbook</a:t>
                      </a:r>
                      <a:r>
                        <a:rPr lang="en-US" sz="1800" b="0" i="0" u="none" strike="noStrike" dirty="0">
                          <a:solidFill>
                            <a:schemeClr val="tx1"/>
                          </a:solidFill>
                          <a:latin typeface="Calibri" panose="020F0502020204030204" pitchFamily="34" charset="0"/>
                        </a:rPr>
                        <a:t> Guy</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290</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38</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r>
                        <a:rPr lang="en-US" sz="1800" b="0" i="0" u="none" strike="noStrike" dirty="0">
                          <a:solidFill>
                            <a:schemeClr val="tx1"/>
                          </a:solidFill>
                          <a:latin typeface="Calibri" panose="020F0502020204030204" pitchFamily="34" charset="0"/>
                        </a:rPr>
                        <a:t>???</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pic>
        <p:nvPicPr>
          <p:cNvPr id="6" name="Picture 79" descr="homer"/>
          <p:cNvPicPr>
            <a:picLocks noChangeAspect="1" noChangeArrowheads="1"/>
          </p:cNvPicPr>
          <p:nvPr/>
        </p:nvPicPr>
        <p:blipFill>
          <a:blip r:embed="rId2" cstate="print">
            <a:clrChange>
              <a:clrFrom>
                <a:srgbClr val="65CBFF"/>
              </a:clrFrom>
              <a:clrTo>
                <a:srgbClr val="65CBFF">
                  <a:alpha val="0"/>
                </a:srgbClr>
              </a:clrTo>
            </a:clrChange>
          </a:blip>
          <a:srcRect b="42667"/>
          <a:stretch>
            <a:fillRect/>
          </a:stretch>
        </p:blipFill>
        <p:spPr bwMode="auto">
          <a:xfrm>
            <a:off x="1609477" y="2019300"/>
            <a:ext cx="470823" cy="408403"/>
          </a:xfrm>
          <a:prstGeom prst="rect">
            <a:avLst/>
          </a:prstGeom>
          <a:noFill/>
          <a:ln w="9525">
            <a:noFill/>
            <a:miter lim="800000"/>
            <a:headEnd/>
            <a:tailEnd/>
          </a:ln>
        </p:spPr>
      </p:pic>
      <p:pic>
        <p:nvPicPr>
          <p:cNvPr id="7" name="Picture 80" descr="marge"/>
          <p:cNvPicPr>
            <a:picLocks noChangeAspect="1" noChangeArrowheads="1"/>
          </p:cNvPicPr>
          <p:nvPr/>
        </p:nvPicPr>
        <p:blipFill>
          <a:blip r:embed="rId3" cstate="print">
            <a:clrChange>
              <a:clrFrom>
                <a:srgbClr val="65CBFF"/>
              </a:clrFrom>
              <a:clrTo>
                <a:srgbClr val="65CBFF">
                  <a:alpha val="0"/>
                </a:srgbClr>
              </a:clrTo>
            </a:clrChange>
          </a:blip>
          <a:srcRect b="40851"/>
          <a:stretch>
            <a:fillRect/>
          </a:stretch>
        </p:blipFill>
        <p:spPr bwMode="auto">
          <a:xfrm>
            <a:off x="1143000" y="2413776"/>
            <a:ext cx="481260" cy="443724"/>
          </a:xfrm>
          <a:prstGeom prst="rect">
            <a:avLst/>
          </a:prstGeom>
          <a:noFill/>
          <a:ln w="9525">
            <a:noFill/>
            <a:miter lim="800000"/>
            <a:headEnd/>
            <a:tailEnd/>
          </a:ln>
        </p:spPr>
      </p:pic>
      <p:pic>
        <p:nvPicPr>
          <p:cNvPr id="8" name="Picture 81" descr="bart"/>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1609477" y="2833409"/>
            <a:ext cx="474302" cy="405091"/>
          </a:xfrm>
          <a:prstGeom prst="rect">
            <a:avLst/>
          </a:prstGeom>
          <a:noFill/>
          <a:ln w="9525">
            <a:noFill/>
            <a:miter lim="800000"/>
            <a:headEnd/>
            <a:tailEnd/>
          </a:ln>
        </p:spPr>
      </p:pic>
      <p:pic>
        <p:nvPicPr>
          <p:cNvPr id="9" name="Picture 82" descr="lisa"/>
          <p:cNvPicPr>
            <a:picLocks noChangeAspect="1" noChangeArrowheads="1"/>
          </p:cNvPicPr>
          <p:nvPr/>
        </p:nvPicPr>
        <p:blipFill>
          <a:blip r:embed="rId5" cstate="print">
            <a:clrChange>
              <a:clrFrom>
                <a:srgbClr val="65CBFF"/>
              </a:clrFrom>
              <a:clrTo>
                <a:srgbClr val="65CBFF">
                  <a:alpha val="0"/>
                </a:srgbClr>
              </a:clrTo>
            </a:clrChange>
          </a:blip>
          <a:srcRect b="42667"/>
          <a:stretch>
            <a:fillRect/>
          </a:stretch>
        </p:blipFill>
        <p:spPr bwMode="auto">
          <a:xfrm>
            <a:off x="1143000" y="3182371"/>
            <a:ext cx="454587" cy="412818"/>
          </a:xfrm>
          <a:prstGeom prst="rect">
            <a:avLst/>
          </a:prstGeom>
          <a:noFill/>
          <a:ln w="9525">
            <a:noFill/>
            <a:miter lim="800000"/>
            <a:headEnd/>
            <a:tailEnd/>
          </a:ln>
        </p:spPr>
      </p:pic>
      <p:pic>
        <p:nvPicPr>
          <p:cNvPr id="10" name="Picture 83" descr="maggi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1609477" y="3595189"/>
            <a:ext cx="462705" cy="442620"/>
          </a:xfrm>
          <a:prstGeom prst="rect">
            <a:avLst/>
          </a:prstGeom>
          <a:noFill/>
          <a:ln w="9525">
            <a:noFill/>
            <a:miter lim="800000"/>
            <a:headEnd/>
            <a:tailEnd/>
          </a:ln>
        </p:spPr>
      </p:pic>
      <p:pic>
        <p:nvPicPr>
          <p:cNvPr id="11" name="Picture 84" descr="grandpa"/>
          <p:cNvPicPr>
            <a:picLocks noChangeAspect="1" noChangeArrowheads="1"/>
          </p:cNvPicPr>
          <p:nvPr/>
        </p:nvPicPr>
        <p:blipFill>
          <a:blip r:embed="rId7" cstate="print">
            <a:clrChange>
              <a:clrFrom>
                <a:srgbClr val="65CBFF"/>
              </a:clrFrom>
              <a:clrTo>
                <a:srgbClr val="65CBFF">
                  <a:alpha val="0"/>
                </a:srgbClr>
              </a:clrTo>
            </a:clrChange>
          </a:blip>
          <a:srcRect r="3369" b="41739"/>
          <a:stretch>
            <a:fillRect/>
          </a:stretch>
        </p:blipFill>
        <p:spPr bwMode="auto">
          <a:xfrm>
            <a:off x="1143000" y="4000500"/>
            <a:ext cx="460386" cy="428271"/>
          </a:xfrm>
          <a:prstGeom prst="rect">
            <a:avLst/>
          </a:prstGeom>
          <a:noFill/>
          <a:ln w="9525">
            <a:noFill/>
            <a:miter lim="800000"/>
            <a:headEnd/>
            <a:tailEnd/>
          </a:ln>
        </p:spPr>
      </p:pic>
      <p:pic>
        <p:nvPicPr>
          <p:cNvPr id="1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1609477" y="4381500"/>
            <a:ext cx="467344" cy="423856"/>
          </a:xfrm>
          <a:prstGeom prst="rect">
            <a:avLst/>
          </a:prstGeom>
          <a:noFill/>
          <a:ln w="9525">
            <a:noFill/>
            <a:miter lim="800000"/>
            <a:headEnd/>
            <a:tailEnd/>
          </a:ln>
        </p:spPr>
      </p:pic>
      <p:pic>
        <p:nvPicPr>
          <p:cNvPr id="13" name="Picture 86" descr="otto"/>
          <p:cNvPicPr>
            <a:picLocks noChangeAspect="1" noChangeArrowheads="1"/>
          </p:cNvPicPr>
          <p:nvPr/>
        </p:nvPicPr>
        <p:blipFill>
          <a:blip r:embed="rId9" cstate="print">
            <a:clrChange>
              <a:clrFrom>
                <a:srgbClr val="65CBFF"/>
              </a:clrFrom>
              <a:clrTo>
                <a:srgbClr val="65CBFF">
                  <a:alpha val="0"/>
                </a:srgbClr>
              </a:clrTo>
            </a:clrChange>
          </a:blip>
          <a:srcRect l="10521" r="13150" b="41290"/>
          <a:stretch>
            <a:fillRect/>
          </a:stretch>
        </p:blipFill>
        <p:spPr bwMode="auto">
          <a:xfrm>
            <a:off x="1132856" y="4787014"/>
            <a:ext cx="467344" cy="432686"/>
          </a:xfrm>
          <a:prstGeom prst="rect">
            <a:avLst/>
          </a:prstGeom>
          <a:noFill/>
          <a:ln w="9525">
            <a:noFill/>
            <a:miter lim="800000"/>
            <a:headEnd/>
            <a:tailEnd/>
          </a:ln>
        </p:spPr>
      </p:pic>
      <p:pic>
        <p:nvPicPr>
          <p:cNvPr id="14" name="Picture 87" descr="krusty"/>
          <p:cNvPicPr>
            <a:picLocks noChangeAspect="1" noChangeArrowheads="1"/>
          </p:cNvPicPr>
          <p:nvPr/>
        </p:nvPicPr>
        <p:blipFill rotWithShape="1">
          <a:blip r:embed="rId10" cstate="print">
            <a:clrChange>
              <a:clrFrom>
                <a:srgbClr val="65CBFF"/>
              </a:clrFrom>
              <a:clrTo>
                <a:srgbClr val="65CBFF">
                  <a:alpha val="0"/>
                </a:srgbClr>
              </a:clrTo>
            </a:clrChange>
          </a:blip>
          <a:srcRect l="11111" t="1612" r="16872" b="42832"/>
          <a:stretch/>
        </p:blipFill>
        <p:spPr bwMode="auto">
          <a:xfrm>
            <a:off x="1600200" y="5219700"/>
            <a:ext cx="485898" cy="409575"/>
          </a:xfrm>
          <a:prstGeom prst="rect">
            <a:avLst/>
          </a:prstGeom>
          <a:noFill/>
          <a:ln w="9525">
            <a:noFill/>
            <a:miter lim="800000"/>
            <a:headEnd/>
            <a:tailEnd/>
          </a:ln>
        </p:spPr>
      </p:pic>
      <p:pic>
        <p:nvPicPr>
          <p:cNvPr id="16" name="Picture 89" descr="Comic Book Guy"/>
          <p:cNvPicPr>
            <a:picLocks noChangeAspect="1" noChangeArrowheads="1"/>
          </p:cNvPicPr>
          <p:nvPr/>
        </p:nvPicPr>
        <p:blipFill>
          <a:blip r:embed="rId11" cstate="print"/>
          <a:srcRect/>
          <a:stretch>
            <a:fillRect/>
          </a:stretch>
        </p:blipFill>
        <p:spPr bwMode="auto">
          <a:xfrm>
            <a:off x="1148798" y="5655697"/>
            <a:ext cx="448790" cy="363304"/>
          </a:xfrm>
          <a:prstGeom prst="rect">
            <a:avLst/>
          </a:prstGeom>
          <a:noFill/>
          <a:ln w="9525">
            <a:noFill/>
            <a:miter lim="800000"/>
            <a:headEnd/>
            <a:tailEnd/>
          </a:ln>
        </p:spPr>
      </p:pic>
    </p:spTree>
    <p:extLst>
      <p:ext uri="{BB962C8B-B14F-4D97-AF65-F5344CB8AC3E}">
        <p14:creationId xmlns:p14="http://schemas.microsoft.com/office/powerpoint/2010/main" val="4109419212"/>
      </p:ext>
    </p:extLst>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on Hair Length</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28</a:t>
            </a:fld>
            <a:endParaRPr lang="en-US" dirty="0"/>
          </a:p>
        </p:txBody>
      </p:sp>
      <p:sp>
        <p:nvSpPr>
          <p:cNvPr id="5" name="Rectangle 3"/>
          <p:cNvSpPr>
            <a:spLocks noChangeArrowheads="1"/>
          </p:cNvSpPr>
          <p:nvPr/>
        </p:nvSpPr>
        <p:spPr bwMode="auto">
          <a:xfrm>
            <a:off x="7287070" y="1828800"/>
            <a:ext cx="2484437" cy="1295400"/>
          </a:xfrm>
          <a:prstGeom prst="rect">
            <a:avLst/>
          </a:prstGeom>
          <a:solidFill>
            <a:schemeClr val="bg1">
              <a:alpha val="0"/>
            </a:schemeClr>
          </a:solidFill>
          <a:ln w="38100">
            <a:solidFill>
              <a:srgbClr val="DC7D0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6" name="Picture 79" descr="homer"/>
          <p:cNvPicPr>
            <a:picLocks noChangeAspect="1" noChangeArrowheads="1"/>
          </p:cNvPicPr>
          <p:nvPr/>
        </p:nvPicPr>
        <p:blipFill>
          <a:blip r:embed="rId2" cstate="print">
            <a:clrChange>
              <a:clrFrom>
                <a:srgbClr val="65CBFF"/>
              </a:clrFrom>
              <a:clrTo>
                <a:srgbClr val="65CBFF">
                  <a:alpha val="0"/>
                </a:srgbClr>
              </a:clrTo>
            </a:clrChange>
          </a:blip>
          <a:srcRect b="42667"/>
          <a:stretch>
            <a:fillRect/>
          </a:stretch>
        </p:blipFill>
        <p:spPr bwMode="auto">
          <a:xfrm>
            <a:off x="7624284" y="1905000"/>
            <a:ext cx="470823" cy="408403"/>
          </a:xfrm>
          <a:prstGeom prst="rect">
            <a:avLst/>
          </a:prstGeom>
          <a:noFill/>
          <a:ln w="9525">
            <a:noFill/>
            <a:miter lim="800000"/>
            <a:headEnd/>
            <a:tailEnd/>
          </a:ln>
        </p:spPr>
      </p:pic>
      <p:pic>
        <p:nvPicPr>
          <p:cNvPr id="7" name="Picture 80" descr="marge"/>
          <p:cNvPicPr>
            <a:picLocks noChangeAspect="1" noChangeArrowheads="1"/>
          </p:cNvPicPr>
          <p:nvPr/>
        </p:nvPicPr>
        <p:blipFill>
          <a:blip r:embed="rId3" cstate="print">
            <a:clrChange>
              <a:clrFrom>
                <a:srgbClr val="65CBFF"/>
              </a:clrFrom>
              <a:clrTo>
                <a:srgbClr val="65CBFF">
                  <a:alpha val="0"/>
                </a:srgbClr>
              </a:clrTo>
            </a:clrChange>
          </a:blip>
          <a:srcRect b="40851"/>
          <a:stretch>
            <a:fillRect/>
          </a:stretch>
        </p:blipFill>
        <p:spPr bwMode="auto">
          <a:xfrm>
            <a:off x="7613847" y="2590800"/>
            <a:ext cx="481260" cy="443724"/>
          </a:xfrm>
          <a:prstGeom prst="rect">
            <a:avLst/>
          </a:prstGeom>
          <a:noFill/>
          <a:ln w="9525">
            <a:noFill/>
            <a:miter lim="800000"/>
            <a:headEnd/>
            <a:tailEnd/>
          </a:ln>
        </p:spPr>
      </p:pic>
      <p:pic>
        <p:nvPicPr>
          <p:cNvPr id="8" name="Picture 81" descr="bart"/>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7333107" y="2261909"/>
            <a:ext cx="474302" cy="405091"/>
          </a:xfrm>
          <a:prstGeom prst="rect">
            <a:avLst/>
          </a:prstGeom>
          <a:noFill/>
          <a:ln w="9525">
            <a:noFill/>
            <a:miter lim="800000"/>
            <a:headEnd/>
            <a:tailEnd/>
          </a:ln>
        </p:spPr>
      </p:pic>
      <p:pic>
        <p:nvPicPr>
          <p:cNvPr id="9" name="Picture 82" descr="lisa"/>
          <p:cNvPicPr>
            <a:picLocks noChangeAspect="1" noChangeArrowheads="1"/>
          </p:cNvPicPr>
          <p:nvPr/>
        </p:nvPicPr>
        <p:blipFill>
          <a:blip r:embed="rId5" cstate="print">
            <a:clrChange>
              <a:clrFrom>
                <a:srgbClr val="65CBFF"/>
              </a:clrFrom>
              <a:clrTo>
                <a:srgbClr val="65CBFF">
                  <a:alpha val="0"/>
                </a:srgbClr>
              </a:clrTo>
            </a:clrChange>
          </a:blip>
          <a:srcRect b="42667"/>
          <a:stretch>
            <a:fillRect/>
          </a:stretch>
        </p:blipFill>
        <p:spPr bwMode="auto">
          <a:xfrm>
            <a:off x="8173920" y="1905000"/>
            <a:ext cx="454587" cy="412818"/>
          </a:xfrm>
          <a:prstGeom prst="rect">
            <a:avLst/>
          </a:prstGeom>
          <a:noFill/>
          <a:ln w="9525">
            <a:noFill/>
            <a:miter lim="800000"/>
            <a:headEnd/>
            <a:tailEnd/>
          </a:ln>
        </p:spPr>
      </p:pic>
      <p:pic>
        <p:nvPicPr>
          <p:cNvPr id="10" name="Picture 83" descr="maggi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8165802" y="2590800"/>
            <a:ext cx="462705" cy="442620"/>
          </a:xfrm>
          <a:prstGeom prst="rect">
            <a:avLst/>
          </a:prstGeom>
          <a:noFill/>
          <a:ln w="9525">
            <a:noFill/>
            <a:miter lim="800000"/>
            <a:headEnd/>
            <a:tailEnd/>
          </a:ln>
        </p:spPr>
      </p:pic>
      <p:pic>
        <p:nvPicPr>
          <p:cNvPr id="11" name="Picture 84" descr="grandpa"/>
          <p:cNvPicPr>
            <a:picLocks noChangeAspect="1" noChangeArrowheads="1"/>
          </p:cNvPicPr>
          <p:nvPr/>
        </p:nvPicPr>
        <p:blipFill>
          <a:blip r:embed="rId7" cstate="print">
            <a:clrChange>
              <a:clrFrom>
                <a:srgbClr val="65CBFF"/>
              </a:clrFrom>
              <a:clrTo>
                <a:srgbClr val="65CBFF">
                  <a:alpha val="0"/>
                </a:srgbClr>
              </a:clrTo>
            </a:clrChange>
          </a:blip>
          <a:srcRect r="3369" b="41739"/>
          <a:stretch>
            <a:fillRect/>
          </a:stretch>
        </p:blipFill>
        <p:spPr bwMode="auto">
          <a:xfrm>
            <a:off x="8472921" y="2238729"/>
            <a:ext cx="460386" cy="428271"/>
          </a:xfrm>
          <a:prstGeom prst="rect">
            <a:avLst/>
          </a:prstGeom>
          <a:noFill/>
          <a:ln w="9525">
            <a:noFill/>
            <a:miter lim="800000"/>
            <a:headEnd/>
            <a:tailEnd/>
          </a:ln>
        </p:spPr>
      </p:pic>
      <p:pic>
        <p:nvPicPr>
          <p:cNvPr id="1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857107" y="1905000"/>
            <a:ext cx="467344" cy="423856"/>
          </a:xfrm>
          <a:prstGeom prst="rect">
            <a:avLst/>
          </a:prstGeom>
          <a:noFill/>
          <a:ln w="9525">
            <a:noFill/>
            <a:miter lim="800000"/>
            <a:headEnd/>
            <a:tailEnd/>
          </a:ln>
        </p:spPr>
      </p:pic>
      <p:pic>
        <p:nvPicPr>
          <p:cNvPr id="13" name="Picture 86" descr="otto"/>
          <p:cNvPicPr>
            <a:picLocks noChangeAspect="1" noChangeArrowheads="1"/>
          </p:cNvPicPr>
          <p:nvPr/>
        </p:nvPicPr>
        <p:blipFill>
          <a:blip r:embed="rId9" cstate="print">
            <a:clrChange>
              <a:clrFrom>
                <a:srgbClr val="65CBFF"/>
              </a:clrFrom>
              <a:clrTo>
                <a:srgbClr val="65CBFF">
                  <a:alpha val="0"/>
                </a:srgbClr>
              </a:clrTo>
            </a:clrChange>
          </a:blip>
          <a:srcRect l="10521" r="13150" b="41290"/>
          <a:stretch>
            <a:fillRect/>
          </a:stretch>
        </p:blipFill>
        <p:spPr bwMode="auto">
          <a:xfrm>
            <a:off x="8846963" y="2615314"/>
            <a:ext cx="467344" cy="432686"/>
          </a:xfrm>
          <a:prstGeom prst="rect">
            <a:avLst/>
          </a:prstGeom>
          <a:noFill/>
          <a:ln w="9525">
            <a:noFill/>
            <a:miter lim="800000"/>
            <a:headEnd/>
            <a:tailEnd/>
          </a:ln>
        </p:spPr>
      </p:pic>
      <p:pic>
        <p:nvPicPr>
          <p:cNvPr id="14" name="Picture 87" descr="krusty"/>
          <p:cNvPicPr>
            <a:picLocks noChangeAspect="1" noChangeArrowheads="1"/>
          </p:cNvPicPr>
          <p:nvPr/>
        </p:nvPicPr>
        <p:blipFill rotWithShape="1">
          <a:blip r:embed="rId10" cstate="print">
            <a:clrChange>
              <a:clrFrom>
                <a:srgbClr val="65CBFF"/>
              </a:clrFrom>
              <a:clrTo>
                <a:srgbClr val="65CBFF">
                  <a:alpha val="0"/>
                </a:srgbClr>
              </a:clrTo>
            </a:clrChange>
          </a:blip>
          <a:srcRect l="11111" t="1613" r="16872" b="42400"/>
          <a:stretch/>
        </p:blipFill>
        <p:spPr bwMode="auto">
          <a:xfrm>
            <a:off x="9209409" y="2209801"/>
            <a:ext cx="485898" cy="412750"/>
          </a:xfrm>
          <a:prstGeom prst="rect">
            <a:avLst/>
          </a:prstGeom>
          <a:noFill/>
          <a:ln w="9525">
            <a:noFill/>
            <a:miter lim="800000"/>
            <a:headEnd/>
            <a:tailEnd/>
          </a:ln>
        </p:spPr>
      </p:pic>
      <p:sp>
        <p:nvSpPr>
          <p:cNvPr id="17" name="Rectangle 17"/>
          <p:cNvSpPr>
            <a:spLocks noChangeArrowheads="1"/>
          </p:cNvSpPr>
          <p:nvPr/>
        </p:nvSpPr>
        <p:spPr bwMode="auto">
          <a:xfrm>
            <a:off x="6289527" y="3311921"/>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 5”</a:t>
            </a:r>
          </a:p>
        </p:txBody>
      </p:sp>
      <p:sp>
        <p:nvSpPr>
          <p:cNvPr id="20" name="Rectangle 3"/>
          <p:cNvSpPr>
            <a:spLocks noChangeArrowheads="1"/>
          </p:cNvSpPr>
          <p:nvPr/>
        </p:nvSpPr>
        <p:spPr bwMode="auto">
          <a:xfrm>
            <a:off x="91619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21" name="Picture 80" descr="marge"/>
          <p:cNvPicPr>
            <a:picLocks noChangeAspect="1" noChangeArrowheads="1"/>
          </p:cNvPicPr>
          <p:nvPr/>
        </p:nvPicPr>
        <p:blipFill>
          <a:blip r:embed="rId3" cstate="print">
            <a:clrChange>
              <a:clrFrom>
                <a:srgbClr val="65CBFF"/>
              </a:clrFrom>
              <a:clrTo>
                <a:srgbClr val="65CBFF">
                  <a:alpha val="0"/>
                </a:srgbClr>
              </a:clrTo>
            </a:clrChange>
          </a:blip>
          <a:srcRect b="40851"/>
          <a:stretch>
            <a:fillRect/>
          </a:stretch>
        </p:blipFill>
        <p:spPr bwMode="auto">
          <a:xfrm>
            <a:off x="9366447" y="4814076"/>
            <a:ext cx="481260" cy="443724"/>
          </a:xfrm>
          <a:prstGeom prst="rect">
            <a:avLst/>
          </a:prstGeom>
          <a:noFill/>
          <a:ln w="9525">
            <a:noFill/>
            <a:miter lim="800000"/>
            <a:headEnd/>
            <a:tailEnd/>
          </a:ln>
        </p:spPr>
      </p:pic>
      <p:pic>
        <p:nvPicPr>
          <p:cNvPr id="22" name="Picture 82" descr="lisa"/>
          <p:cNvPicPr>
            <a:picLocks noChangeAspect="1" noChangeArrowheads="1"/>
          </p:cNvPicPr>
          <p:nvPr/>
        </p:nvPicPr>
        <p:blipFill>
          <a:blip r:embed="rId5" cstate="print">
            <a:clrChange>
              <a:clrFrom>
                <a:srgbClr val="65CBFF"/>
              </a:clrFrom>
              <a:clrTo>
                <a:srgbClr val="65CBFF">
                  <a:alpha val="0"/>
                </a:srgbClr>
              </a:clrTo>
            </a:clrChange>
          </a:blip>
          <a:srcRect b="42667"/>
          <a:stretch>
            <a:fillRect/>
          </a:stretch>
        </p:blipFill>
        <p:spPr bwMode="auto">
          <a:xfrm>
            <a:off x="9240720" y="4387782"/>
            <a:ext cx="454587" cy="412818"/>
          </a:xfrm>
          <a:prstGeom prst="rect">
            <a:avLst/>
          </a:prstGeom>
          <a:noFill/>
          <a:ln w="9525">
            <a:noFill/>
            <a:miter lim="800000"/>
            <a:headEnd/>
            <a:tailEnd/>
          </a:ln>
        </p:spPr>
      </p:pic>
      <p:pic>
        <p:nvPicPr>
          <p:cNvPr id="23"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9619107" y="4114800"/>
            <a:ext cx="467344" cy="423856"/>
          </a:xfrm>
          <a:prstGeom prst="rect">
            <a:avLst/>
          </a:prstGeom>
          <a:noFill/>
          <a:ln w="9525">
            <a:noFill/>
            <a:miter lim="800000"/>
            <a:headEnd/>
            <a:tailEnd/>
          </a:ln>
        </p:spPr>
      </p:pic>
      <p:pic>
        <p:nvPicPr>
          <p:cNvPr id="24" name="Picture 86" descr="otto"/>
          <p:cNvPicPr>
            <a:picLocks noChangeAspect="1" noChangeArrowheads="1"/>
          </p:cNvPicPr>
          <p:nvPr/>
        </p:nvPicPr>
        <p:blipFill>
          <a:blip r:embed="rId9" cstate="print">
            <a:clrChange>
              <a:clrFrom>
                <a:srgbClr val="65CBFF"/>
              </a:clrFrom>
              <a:clrTo>
                <a:srgbClr val="65CBFF">
                  <a:alpha val="0"/>
                </a:srgbClr>
              </a:clrTo>
            </a:clrChange>
          </a:blip>
          <a:srcRect l="10521" r="13150" b="41290"/>
          <a:stretch>
            <a:fillRect/>
          </a:stretch>
        </p:blipFill>
        <p:spPr bwMode="auto">
          <a:xfrm>
            <a:off x="9837563" y="4825114"/>
            <a:ext cx="467344" cy="432686"/>
          </a:xfrm>
          <a:prstGeom prst="rect">
            <a:avLst/>
          </a:prstGeom>
          <a:noFill/>
          <a:ln w="9525">
            <a:noFill/>
            <a:miter lim="800000"/>
            <a:headEnd/>
            <a:tailEnd/>
          </a:ln>
        </p:spPr>
      </p:pic>
      <p:pic>
        <p:nvPicPr>
          <p:cNvPr id="25" name="Picture 87" descr="krusty"/>
          <p:cNvPicPr>
            <a:picLocks noChangeAspect="1" noChangeArrowheads="1"/>
          </p:cNvPicPr>
          <p:nvPr/>
        </p:nvPicPr>
        <p:blipFill>
          <a:blip r:embed="rId10" cstate="print">
            <a:clrChange>
              <a:clrFrom>
                <a:srgbClr val="65CBFF"/>
              </a:clrFrom>
              <a:clrTo>
                <a:srgbClr val="65CBFF">
                  <a:alpha val="0"/>
                </a:srgbClr>
              </a:clrTo>
            </a:clrChange>
          </a:blip>
          <a:srcRect l="11111" t="1613" r="16872" b="39247"/>
          <a:stretch>
            <a:fillRect/>
          </a:stretch>
        </p:blipFill>
        <p:spPr bwMode="auto">
          <a:xfrm>
            <a:off x="9971409" y="4419600"/>
            <a:ext cx="485898" cy="435997"/>
          </a:xfrm>
          <a:prstGeom prst="rect">
            <a:avLst/>
          </a:prstGeom>
          <a:noFill/>
          <a:ln w="9525">
            <a:noFill/>
            <a:miter lim="800000"/>
            <a:headEnd/>
            <a:tailEnd/>
          </a:ln>
        </p:spPr>
      </p:pic>
      <p:sp>
        <p:nvSpPr>
          <p:cNvPr id="26" name="Rectangle 3"/>
          <p:cNvSpPr>
            <a:spLocks noChangeArrowheads="1"/>
          </p:cNvSpPr>
          <p:nvPr/>
        </p:nvSpPr>
        <p:spPr bwMode="auto">
          <a:xfrm>
            <a:off x="67235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27" name="Picture 79" descr="homer"/>
          <p:cNvPicPr>
            <a:picLocks noChangeAspect="1" noChangeArrowheads="1"/>
          </p:cNvPicPr>
          <p:nvPr/>
        </p:nvPicPr>
        <p:blipFill>
          <a:blip r:embed="rId2" cstate="print">
            <a:clrChange>
              <a:clrFrom>
                <a:srgbClr val="65CBFF"/>
              </a:clrFrom>
              <a:clrTo>
                <a:srgbClr val="65CBFF">
                  <a:alpha val="0"/>
                </a:srgbClr>
              </a:clrTo>
            </a:clrChange>
          </a:blip>
          <a:srcRect b="42667"/>
          <a:stretch>
            <a:fillRect/>
          </a:stretch>
        </p:blipFill>
        <p:spPr bwMode="auto">
          <a:xfrm>
            <a:off x="7104507" y="4163597"/>
            <a:ext cx="470823" cy="408403"/>
          </a:xfrm>
          <a:prstGeom prst="rect">
            <a:avLst/>
          </a:prstGeom>
          <a:noFill/>
          <a:ln w="9525">
            <a:noFill/>
            <a:miter lim="800000"/>
            <a:headEnd/>
            <a:tailEnd/>
          </a:ln>
        </p:spPr>
      </p:pic>
      <p:pic>
        <p:nvPicPr>
          <p:cNvPr id="28" name="Picture 81" descr="bart"/>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6782605" y="4471709"/>
            <a:ext cx="474302" cy="405091"/>
          </a:xfrm>
          <a:prstGeom prst="rect">
            <a:avLst/>
          </a:prstGeom>
          <a:noFill/>
          <a:ln w="9525">
            <a:noFill/>
            <a:miter lim="800000"/>
            <a:headEnd/>
            <a:tailEnd/>
          </a:ln>
        </p:spPr>
      </p:pic>
      <p:pic>
        <p:nvPicPr>
          <p:cNvPr id="29" name="Picture 84" descr="grandpa"/>
          <p:cNvPicPr>
            <a:picLocks noChangeAspect="1" noChangeArrowheads="1"/>
          </p:cNvPicPr>
          <p:nvPr/>
        </p:nvPicPr>
        <p:blipFill>
          <a:blip r:embed="rId7" cstate="print">
            <a:clrChange>
              <a:clrFrom>
                <a:srgbClr val="65CBFF"/>
              </a:clrFrom>
              <a:clrTo>
                <a:srgbClr val="65CBFF">
                  <a:alpha val="0"/>
                </a:srgbClr>
              </a:clrTo>
            </a:clrChange>
          </a:blip>
          <a:srcRect r="3369" b="41739"/>
          <a:stretch>
            <a:fillRect/>
          </a:stretch>
        </p:blipFill>
        <p:spPr bwMode="auto">
          <a:xfrm>
            <a:off x="7104507" y="4829529"/>
            <a:ext cx="460386" cy="428271"/>
          </a:xfrm>
          <a:prstGeom prst="rect">
            <a:avLst/>
          </a:prstGeom>
          <a:noFill/>
          <a:ln w="9525">
            <a:noFill/>
            <a:miter lim="800000"/>
            <a:headEnd/>
            <a:tailEnd/>
          </a:ln>
        </p:spPr>
      </p:pic>
      <p:pic>
        <p:nvPicPr>
          <p:cNvPr id="30" name="Picture 83" descr="maggi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485507" y="4434180"/>
            <a:ext cx="462705" cy="442620"/>
          </a:xfrm>
          <a:prstGeom prst="rect">
            <a:avLst/>
          </a:prstGeom>
          <a:noFill/>
          <a:ln w="9525">
            <a:noFill/>
            <a:miter lim="800000"/>
            <a:headEnd/>
            <a:tailEnd/>
          </a:ln>
        </p:spPr>
      </p:pic>
      <p:cxnSp>
        <p:nvCxnSpPr>
          <p:cNvPr id="33" name="Straight Arrow Connector 32"/>
          <p:cNvCxnSpPr>
            <a:stCxn id="5" idx="2"/>
            <a:endCxn id="26" idx="0"/>
          </p:cNvCxnSpPr>
          <p:nvPr/>
        </p:nvCxnSpPr>
        <p:spPr>
          <a:xfrm flipH="1">
            <a:off x="7409307" y="3124200"/>
            <a:ext cx="1119982"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20" idx="0"/>
          </p:cNvCxnSpPr>
          <p:nvPr/>
        </p:nvCxnSpPr>
        <p:spPr>
          <a:xfrm>
            <a:off x="8529289" y="3124200"/>
            <a:ext cx="1318418"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17"/>
          <p:cNvSpPr>
            <a:spLocks noChangeArrowheads="1"/>
          </p:cNvSpPr>
          <p:nvPr/>
        </p:nvSpPr>
        <p:spPr bwMode="auto">
          <a:xfrm>
            <a:off x="9236827" y="3311921"/>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&gt; 5”</a:t>
            </a:r>
          </a:p>
        </p:txBody>
      </p:sp>
      <p:sp>
        <p:nvSpPr>
          <p:cNvPr id="40" name="Rectangle 17"/>
          <p:cNvSpPr>
            <a:spLocks noChangeArrowheads="1"/>
          </p:cNvSpPr>
          <p:nvPr/>
        </p:nvSpPr>
        <p:spPr bwMode="auto">
          <a:xfrm>
            <a:off x="70046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1F, 3M</a:t>
            </a:r>
          </a:p>
        </p:txBody>
      </p:sp>
      <p:sp>
        <p:nvSpPr>
          <p:cNvPr id="41" name="Rectangle 17"/>
          <p:cNvSpPr>
            <a:spLocks noChangeArrowheads="1"/>
          </p:cNvSpPr>
          <p:nvPr/>
        </p:nvSpPr>
        <p:spPr bwMode="auto">
          <a:xfrm>
            <a:off x="94811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3F, 2M</a:t>
            </a:r>
          </a:p>
        </p:txBody>
      </p:sp>
      <mc:AlternateContent xmlns:mc="http://schemas.openxmlformats.org/markup-compatibility/2006" xmlns:a14="http://schemas.microsoft.com/office/drawing/2010/main">
        <mc:Choice Requires="a14">
          <p:sp>
            <p:nvSpPr>
              <p:cNvPr id="42" name="TextBox 41"/>
              <p:cNvSpPr txBox="1"/>
              <p:nvPr/>
            </p:nvSpPr>
            <p:spPr>
              <a:xfrm>
                <a:off x="1158329" y="1965916"/>
                <a:ext cx="473007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e>
                          </m:func>
                        </m:e>
                      </m:func>
                      <m:r>
                        <a:rPr lang="en-US" b="0" i="1" smtClean="0">
                          <a:latin typeface="Cambria Math" panose="02040503050406030204" pitchFamily="18" charset="0"/>
                        </a:rPr>
                        <m:t>=0.811 </m:t>
                      </m:r>
                      <m:r>
                        <a:rPr lang="en-US" b="0" i="1" smtClean="0">
                          <a:latin typeface="Cambria Math" panose="02040503050406030204" pitchFamily="18" charset="0"/>
                        </a:rPr>
                        <m:t>𝑏𝑖𝑡𝑠</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58329" y="1965916"/>
                <a:ext cx="4730077" cy="51860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174899" y="2590800"/>
                <a:ext cx="4730077"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5</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e>
                          </m:func>
                        </m:e>
                      </m:func>
                      <m:r>
                        <a:rPr lang="en-US" b="0" i="1" smtClean="0">
                          <a:latin typeface="Cambria Math" panose="02040503050406030204" pitchFamily="18" charset="0"/>
                        </a:rPr>
                        <m:t>=0.791 </m:t>
                      </m:r>
                      <m:r>
                        <a:rPr lang="en-US" b="0" i="1" smtClean="0">
                          <a:latin typeface="Cambria Math" panose="02040503050406030204" pitchFamily="18" charset="0"/>
                        </a:rPr>
                        <m:t>𝑏𝑖𝑡𝑠</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174899" y="2590800"/>
                <a:ext cx="4730077" cy="520463"/>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174899" y="3945731"/>
                <a:ext cx="5179623"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𝑇𝑊𝐸</m:t>
                          </m:r>
                        </m:e>
                        <m:sub>
                          <m:r>
                            <a:rPr lang="en-US" b="0" i="1" smtClean="0">
                              <a:latin typeface="Cambria Math" panose="02040503050406030204" pitchFamily="18" charset="0"/>
                            </a:rPr>
                            <m:t>𝐻𝑎𝑖𝑟</m:t>
                          </m:r>
                          <m:r>
                            <a:rPr lang="en-US" b="0" i="1" smtClean="0">
                              <a:latin typeface="Cambria Math" panose="02040503050406030204" pitchFamily="18" charset="0"/>
                            </a:rPr>
                            <m:t> </m:t>
                          </m:r>
                          <m:r>
                            <a:rPr lang="en-US" b="0" i="1" smtClean="0">
                              <a:latin typeface="Cambria Math" panose="02040503050406030204" pitchFamily="18" charset="0"/>
                            </a:rPr>
                            <m:t>𝐿𝑒𝑛𝑔𝑡h</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0.811+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m:t>
                          </m:r>
                        </m:num>
                        <m:den>
                          <m:r>
                            <a:rPr lang="en-US" b="0" i="1" smtClean="0">
                              <a:latin typeface="Cambria Math" panose="02040503050406030204" pitchFamily="18" charset="0"/>
                              <a:ea typeface="Cambria Math" panose="02040503050406030204" pitchFamily="18" charset="0"/>
                            </a:rPr>
                            <m:t>9</m:t>
                          </m:r>
                        </m:den>
                      </m:f>
                      <m:r>
                        <a:rPr lang="en-US" b="0" i="1" smtClean="0">
                          <a:latin typeface="Cambria Math" panose="02040503050406030204" pitchFamily="18" charset="0"/>
                          <a:ea typeface="Cambria Math" panose="02040503050406030204" pitchFamily="18" charset="0"/>
                        </a:rPr>
                        <m:t>⋅0.791=0.800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174899" y="3945731"/>
                <a:ext cx="5179623" cy="525978"/>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2278493"/>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91619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24"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9613824" y="4837371"/>
            <a:ext cx="467344" cy="432686"/>
          </a:xfrm>
          <a:prstGeom prst="rect">
            <a:avLst/>
          </a:prstGeom>
          <a:noFill/>
          <a:ln w="9525">
            <a:noFill/>
            <a:miter lim="800000"/>
            <a:headEnd/>
            <a:tailEnd/>
          </a:ln>
        </p:spPr>
      </p:pic>
      <p:pic>
        <p:nvPicPr>
          <p:cNvPr id="25"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1312"/>
          <a:stretch/>
        </p:blipFill>
        <p:spPr bwMode="auto">
          <a:xfrm>
            <a:off x="9981345" y="4460788"/>
            <a:ext cx="485898" cy="420775"/>
          </a:xfrm>
          <a:prstGeom prst="rect">
            <a:avLst/>
          </a:prstGeom>
          <a:noFill/>
          <a:ln w="9525">
            <a:noFill/>
            <a:miter lim="800000"/>
            <a:headEnd/>
            <a:tailEnd/>
          </a:ln>
        </p:spPr>
      </p:pic>
      <p:pic>
        <p:nvPicPr>
          <p:cNvPr id="27"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9621799" y="4167868"/>
            <a:ext cx="470823" cy="408403"/>
          </a:xfrm>
          <a:prstGeom prst="rect">
            <a:avLst/>
          </a:prstGeom>
          <a:noFill/>
          <a:ln w="9525">
            <a:noFill/>
            <a:miter lim="800000"/>
            <a:headEnd/>
            <a:tailEnd/>
          </a:ln>
        </p:spPr>
      </p:pic>
      <p:pic>
        <p:nvPicPr>
          <p:cNvPr id="29"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9301494" y="4485649"/>
            <a:ext cx="460386" cy="428271"/>
          </a:xfrm>
          <a:prstGeom prst="rect">
            <a:avLst/>
          </a:prstGeom>
          <a:noFill/>
          <a:ln w="9525">
            <a:noFill/>
            <a:miter lim="800000"/>
            <a:headEnd/>
            <a:tailEnd/>
          </a:ln>
        </p:spPr>
      </p:pic>
      <p:grpSp>
        <p:nvGrpSpPr>
          <p:cNvPr id="16" name="Group 15"/>
          <p:cNvGrpSpPr/>
          <p:nvPr/>
        </p:nvGrpSpPr>
        <p:grpSpPr>
          <a:xfrm>
            <a:off x="6792678" y="4075828"/>
            <a:ext cx="1230808" cy="1177216"/>
            <a:chOff x="6792678" y="4075828"/>
            <a:chExt cx="1230808" cy="1177216"/>
          </a:xfrm>
        </p:grpSpPr>
        <p:pic>
          <p:nvPicPr>
            <p:cNvPr id="21"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542226" y="4406879"/>
              <a:ext cx="481260" cy="443724"/>
            </a:xfrm>
            <a:prstGeom prst="rect">
              <a:avLst/>
            </a:prstGeom>
            <a:noFill/>
            <a:ln w="9525">
              <a:noFill/>
              <a:miter lim="800000"/>
              <a:headEnd/>
              <a:tailEnd/>
            </a:ln>
          </p:spPr>
        </p:pic>
        <p:pic>
          <p:nvPicPr>
            <p:cNvPr id="22"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6792678" y="4387782"/>
              <a:ext cx="454587" cy="412818"/>
            </a:xfrm>
            <a:prstGeom prst="rect">
              <a:avLst/>
            </a:prstGeom>
            <a:noFill/>
            <a:ln w="9525">
              <a:noFill/>
              <a:miter lim="800000"/>
              <a:headEnd/>
              <a:tailEnd/>
            </a:ln>
          </p:spPr>
        </p:pic>
        <p:pic>
          <p:nvPicPr>
            <p:cNvPr id="23"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7404235" y="4829188"/>
              <a:ext cx="467344" cy="423856"/>
            </a:xfrm>
            <a:prstGeom prst="rect">
              <a:avLst/>
            </a:prstGeom>
            <a:noFill/>
            <a:ln w="9525">
              <a:noFill/>
              <a:miter lim="800000"/>
              <a:headEnd/>
              <a:tailEnd/>
            </a:ln>
          </p:spPr>
        </p:pic>
        <p:pic>
          <p:nvPicPr>
            <p:cNvPr id="28"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6922461" y="4833392"/>
              <a:ext cx="474302" cy="405091"/>
            </a:xfrm>
            <a:prstGeom prst="rect">
              <a:avLst/>
            </a:prstGeom>
            <a:noFill/>
            <a:ln w="9525">
              <a:noFill/>
              <a:miter lim="800000"/>
              <a:headEnd/>
              <a:tailEnd/>
            </a:ln>
          </p:spPr>
        </p:pic>
        <p:pic>
          <p:nvPicPr>
            <p:cNvPr id="30"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7186955" y="4075828"/>
              <a:ext cx="462705" cy="442620"/>
            </a:xfrm>
            <a:prstGeom prst="rect">
              <a:avLst/>
            </a:prstGeom>
            <a:noFill/>
            <a:ln w="9525">
              <a:noFill/>
              <a:miter lim="800000"/>
              <a:headEnd/>
              <a:tailEnd/>
            </a:ln>
          </p:spPr>
        </p:pic>
      </p:grpSp>
      <p:sp>
        <p:nvSpPr>
          <p:cNvPr id="26" name="Rectangle 3"/>
          <p:cNvSpPr>
            <a:spLocks noChangeArrowheads="1"/>
          </p:cNvSpPr>
          <p:nvPr/>
        </p:nvSpPr>
        <p:spPr bwMode="auto">
          <a:xfrm>
            <a:off x="67235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2" name="Title 1"/>
          <p:cNvSpPr>
            <a:spLocks noGrp="1"/>
          </p:cNvSpPr>
          <p:nvPr>
            <p:ph type="title"/>
          </p:nvPr>
        </p:nvSpPr>
        <p:spPr/>
        <p:txBody>
          <a:bodyPr/>
          <a:lstStyle/>
          <a:p>
            <a:r>
              <a:rPr lang="en-US" dirty="0"/>
              <a:t>Splitting on Weight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29</a:t>
            </a:fld>
            <a:endParaRPr lang="en-US" dirty="0"/>
          </a:p>
        </p:txBody>
      </p:sp>
      <p:sp>
        <p:nvSpPr>
          <p:cNvPr id="5" name="Rectangle 3"/>
          <p:cNvSpPr>
            <a:spLocks noChangeArrowheads="1"/>
          </p:cNvSpPr>
          <p:nvPr/>
        </p:nvSpPr>
        <p:spPr bwMode="auto">
          <a:xfrm>
            <a:off x="7287070" y="1828800"/>
            <a:ext cx="2484437" cy="1295400"/>
          </a:xfrm>
          <a:prstGeom prst="rect">
            <a:avLst/>
          </a:prstGeom>
          <a:solidFill>
            <a:schemeClr val="bg1">
              <a:alpha val="0"/>
            </a:schemeClr>
          </a:solidFill>
          <a:ln w="38100">
            <a:solidFill>
              <a:srgbClr val="DC7D0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6"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7624284" y="1905000"/>
            <a:ext cx="470823" cy="408403"/>
          </a:xfrm>
          <a:prstGeom prst="rect">
            <a:avLst/>
          </a:prstGeom>
          <a:noFill/>
          <a:ln w="9525">
            <a:noFill/>
            <a:miter lim="800000"/>
            <a:headEnd/>
            <a:tailEnd/>
          </a:ln>
        </p:spPr>
      </p:pic>
      <p:pic>
        <p:nvPicPr>
          <p:cNvPr id="7"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613847" y="2590800"/>
            <a:ext cx="481260" cy="443724"/>
          </a:xfrm>
          <a:prstGeom prst="rect">
            <a:avLst/>
          </a:prstGeom>
          <a:noFill/>
          <a:ln w="9525">
            <a:noFill/>
            <a:miter lim="800000"/>
            <a:headEnd/>
            <a:tailEnd/>
          </a:ln>
        </p:spPr>
      </p:pic>
      <p:pic>
        <p:nvPicPr>
          <p:cNvPr id="8"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7333107" y="2261909"/>
            <a:ext cx="474302" cy="405091"/>
          </a:xfrm>
          <a:prstGeom prst="rect">
            <a:avLst/>
          </a:prstGeom>
          <a:noFill/>
          <a:ln w="9525">
            <a:noFill/>
            <a:miter lim="800000"/>
            <a:headEnd/>
            <a:tailEnd/>
          </a:ln>
        </p:spPr>
      </p:pic>
      <p:pic>
        <p:nvPicPr>
          <p:cNvPr id="9"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8173920" y="1905000"/>
            <a:ext cx="454587" cy="412818"/>
          </a:xfrm>
          <a:prstGeom prst="rect">
            <a:avLst/>
          </a:prstGeom>
          <a:noFill/>
          <a:ln w="9525">
            <a:noFill/>
            <a:miter lim="800000"/>
            <a:headEnd/>
            <a:tailEnd/>
          </a:ln>
        </p:spPr>
      </p:pic>
      <p:pic>
        <p:nvPicPr>
          <p:cNvPr id="10"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8165802" y="2590800"/>
            <a:ext cx="462705" cy="442620"/>
          </a:xfrm>
          <a:prstGeom prst="rect">
            <a:avLst/>
          </a:prstGeom>
          <a:noFill/>
          <a:ln w="9525">
            <a:noFill/>
            <a:miter lim="800000"/>
            <a:headEnd/>
            <a:tailEnd/>
          </a:ln>
        </p:spPr>
      </p:pic>
      <p:pic>
        <p:nvPicPr>
          <p:cNvPr id="11"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8472921" y="2238729"/>
            <a:ext cx="460386" cy="428271"/>
          </a:xfrm>
          <a:prstGeom prst="rect">
            <a:avLst/>
          </a:prstGeom>
          <a:noFill/>
          <a:ln w="9525">
            <a:noFill/>
            <a:miter lim="800000"/>
            <a:headEnd/>
            <a:tailEnd/>
          </a:ln>
        </p:spPr>
      </p:pic>
      <p:pic>
        <p:nvPicPr>
          <p:cNvPr id="1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857107" y="1905000"/>
            <a:ext cx="467344" cy="423856"/>
          </a:xfrm>
          <a:prstGeom prst="rect">
            <a:avLst/>
          </a:prstGeom>
          <a:noFill/>
          <a:ln w="9525">
            <a:noFill/>
            <a:miter lim="800000"/>
            <a:headEnd/>
            <a:tailEnd/>
          </a:ln>
        </p:spPr>
      </p:pic>
      <p:pic>
        <p:nvPicPr>
          <p:cNvPr id="13"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8846963" y="2615314"/>
            <a:ext cx="467344" cy="432686"/>
          </a:xfrm>
          <a:prstGeom prst="rect">
            <a:avLst/>
          </a:prstGeom>
          <a:noFill/>
          <a:ln w="9525">
            <a:noFill/>
            <a:miter lim="800000"/>
            <a:headEnd/>
            <a:tailEnd/>
          </a:ln>
        </p:spPr>
      </p:pic>
      <p:pic>
        <p:nvPicPr>
          <p:cNvPr id="14"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2400"/>
          <a:stretch/>
        </p:blipFill>
        <p:spPr bwMode="auto">
          <a:xfrm>
            <a:off x="9209409" y="2209801"/>
            <a:ext cx="485898" cy="412750"/>
          </a:xfrm>
          <a:prstGeom prst="rect">
            <a:avLst/>
          </a:prstGeom>
          <a:noFill/>
          <a:ln w="9525">
            <a:noFill/>
            <a:miter lim="800000"/>
            <a:headEnd/>
            <a:tailEnd/>
          </a:ln>
        </p:spPr>
      </p:pic>
      <p:sp>
        <p:nvSpPr>
          <p:cNvPr id="17" name="Rectangle 17"/>
          <p:cNvSpPr>
            <a:spLocks noChangeArrowheads="1"/>
          </p:cNvSpPr>
          <p:nvPr/>
        </p:nvSpPr>
        <p:spPr bwMode="auto">
          <a:xfrm>
            <a:off x="6425334" y="33119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 160</a:t>
            </a:r>
          </a:p>
        </p:txBody>
      </p:sp>
      <p:cxnSp>
        <p:nvCxnSpPr>
          <p:cNvPr id="33" name="Straight Arrow Connector 32"/>
          <p:cNvCxnSpPr>
            <a:stCxn id="5" idx="2"/>
            <a:endCxn id="26" idx="0"/>
          </p:cNvCxnSpPr>
          <p:nvPr/>
        </p:nvCxnSpPr>
        <p:spPr>
          <a:xfrm flipH="1">
            <a:off x="7409307" y="3124200"/>
            <a:ext cx="1119982"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20" idx="0"/>
          </p:cNvCxnSpPr>
          <p:nvPr/>
        </p:nvCxnSpPr>
        <p:spPr>
          <a:xfrm>
            <a:off x="8529289" y="3124200"/>
            <a:ext cx="1318418"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17"/>
          <p:cNvSpPr>
            <a:spLocks noChangeArrowheads="1"/>
          </p:cNvSpPr>
          <p:nvPr/>
        </p:nvSpPr>
        <p:spPr bwMode="auto">
          <a:xfrm>
            <a:off x="9372634" y="33119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&gt; 160</a:t>
            </a:r>
          </a:p>
        </p:txBody>
      </p:sp>
      <p:sp>
        <p:nvSpPr>
          <p:cNvPr id="40" name="Rectangle 17"/>
          <p:cNvSpPr>
            <a:spLocks noChangeArrowheads="1"/>
          </p:cNvSpPr>
          <p:nvPr/>
        </p:nvSpPr>
        <p:spPr bwMode="auto">
          <a:xfrm>
            <a:off x="70046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4F, 1M</a:t>
            </a:r>
          </a:p>
        </p:txBody>
      </p:sp>
      <p:sp>
        <p:nvSpPr>
          <p:cNvPr id="41" name="Rectangle 17"/>
          <p:cNvSpPr>
            <a:spLocks noChangeArrowheads="1"/>
          </p:cNvSpPr>
          <p:nvPr/>
        </p:nvSpPr>
        <p:spPr bwMode="auto">
          <a:xfrm>
            <a:off x="94811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0F, 4M</a:t>
            </a:r>
          </a:p>
        </p:txBody>
      </p:sp>
      <mc:AlternateContent xmlns:mc="http://schemas.openxmlformats.org/markup-compatibility/2006" xmlns:a14="http://schemas.microsoft.com/office/drawing/2010/main">
        <mc:Choice Requires="a14">
          <p:sp>
            <p:nvSpPr>
              <p:cNvPr id="42" name="TextBox 41"/>
              <p:cNvSpPr txBox="1"/>
              <p:nvPr/>
            </p:nvSpPr>
            <p:spPr>
              <a:xfrm>
                <a:off x="1158329" y="1965916"/>
                <a:ext cx="4925644"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160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e>
                          </m:func>
                        </m:e>
                      </m:func>
                      <m:r>
                        <a:rPr lang="en-US" b="0" i="1" smtClean="0">
                          <a:latin typeface="Cambria Math" panose="02040503050406030204" pitchFamily="18" charset="0"/>
                        </a:rPr>
                        <m:t>=0.722 </m:t>
                      </m:r>
                      <m:r>
                        <a:rPr lang="en-US" b="0" i="1" smtClean="0">
                          <a:latin typeface="Cambria Math" panose="02040503050406030204" pitchFamily="18" charset="0"/>
                        </a:rPr>
                        <m:t>𝑏𝑖𝑡𝑠</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58329" y="1965916"/>
                <a:ext cx="4925644" cy="520463"/>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98515" y="2590800"/>
                <a:ext cx="463870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160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e>
                          </m:func>
                        </m:e>
                      </m:func>
                      <m:r>
                        <a:rPr lang="en-US" b="0" i="1" smtClean="0">
                          <a:latin typeface="Cambria Math" panose="02040503050406030204" pitchFamily="18" charset="0"/>
                        </a:rPr>
                        <m:t>=0 </m:t>
                      </m:r>
                      <m:r>
                        <a:rPr lang="en-US" b="0" i="1" smtClean="0">
                          <a:latin typeface="Cambria Math" panose="02040503050406030204" pitchFamily="18" charset="0"/>
                        </a:rPr>
                        <m:t>𝑏𝑖𝑡𝑠</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98515" y="2590800"/>
                <a:ext cx="4638706" cy="51860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158329" y="3992470"/>
                <a:ext cx="4347344"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𝑇𝑊𝐸</m:t>
                          </m:r>
                        </m:e>
                        <m:sub>
                          <m:r>
                            <a:rPr lang="en-US" b="0" i="1" smtClean="0">
                              <a:latin typeface="Cambria Math" panose="02040503050406030204" pitchFamily="18" charset="0"/>
                            </a:rPr>
                            <m:t>𝑊𝑒𝑖𝑔h𝑡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9</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0.722+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9</m:t>
                          </m:r>
                        </m:den>
                      </m:f>
                      <m:r>
                        <a:rPr lang="en-US" b="0" i="1" smtClean="0">
                          <a:latin typeface="Cambria Math" panose="02040503050406030204" pitchFamily="18" charset="0"/>
                          <a:ea typeface="Cambria Math" panose="02040503050406030204" pitchFamily="18" charset="0"/>
                        </a:rPr>
                        <m:t>⋅0=0.401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158329" y="3992470"/>
                <a:ext cx="4347344" cy="525978"/>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5416849"/>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Example 1</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7" name="Rectangle 4"/>
          <p:cNvSpPr>
            <a:spLocks noChangeArrowheads="1"/>
          </p:cNvSpPr>
          <p:nvPr/>
        </p:nvSpPr>
        <p:spPr bwMode="auto">
          <a:xfrm>
            <a:off x="1940339" y="6097588"/>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8" name="Rectangle 5"/>
          <p:cNvSpPr>
            <a:spLocks noChangeArrowheads="1"/>
          </p:cNvSpPr>
          <p:nvPr/>
        </p:nvSpPr>
        <p:spPr bwMode="auto">
          <a:xfrm>
            <a:off x="2549939" y="6111875"/>
            <a:ext cx="457200" cy="290513"/>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9" name="Rectangle 6"/>
          <p:cNvSpPr>
            <a:spLocks noChangeArrowheads="1"/>
          </p:cNvSpPr>
          <p:nvPr/>
        </p:nvSpPr>
        <p:spPr bwMode="auto">
          <a:xfrm>
            <a:off x="19403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0" name="Rectangle 7"/>
          <p:cNvSpPr>
            <a:spLocks noChangeArrowheads="1"/>
          </p:cNvSpPr>
          <p:nvPr/>
        </p:nvSpPr>
        <p:spPr bwMode="auto">
          <a:xfrm>
            <a:off x="25499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1" name="Rectangle 8"/>
          <p:cNvSpPr>
            <a:spLocks noChangeArrowheads="1"/>
          </p:cNvSpPr>
          <p:nvPr/>
        </p:nvSpPr>
        <p:spPr bwMode="auto">
          <a:xfrm>
            <a:off x="1913351" y="32893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2" name="Rectangle 10"/>
          <p:cNvSpPr>
            <a:spLocks noChangeArrowheads="1"/>
          </p:cNvSpPr>
          <p:nvPr/>
        </p:nvSpPr>
        <p:spPr bwMode="auto">
          <a:xfrm>
            <a:off x="1940339" y="2279650"/>
            <a:ext cx="457200" cy="38893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3" name="Rectangle 11"/>
          <p:cNvSpPr>
            <a:spLocks noChangeArrowheads="1"/>
          </p:cNvSpPr>
          <p:nvPr/>
        </p:nvSpPr>
        <p:spPr bwMode="auto">
          <a:xfrm>
            <a:off x="2549939" y="2287588"/>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4" name="Text Box 12"/>
          <p:cNvSpPr txBox="1">
            <a:spLocks noChangeArrowheads="1"/>
          </p:cNvSpPr>
          <p:nvPr/>
        </p:nvSpPr>
        <p:spPr bwMode="auto">
          <a:xfrm>
            <a:off x="1954626" y="2673350"/>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4            4</a:t>
            </a:r>
          </a:p>
        </p:txBody>
      </p:sp>
      <p:sp>
        <p:nvSpPr>
          <p:cNvPr id="15" name="Text Box 13"/>
          <p:cNvSpPr txBox="1">
            <a:spLocks noChangeArrowheads="1"/>
          </p:cNvSpPr>
          <p:nvPr/>
        </p:nvSpPr>
        <p:spPr bwMode="auto">
          <a:xfrm>
            <a:off x="1954626" y="3789363"/>
            <a:ext cx="1000595"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5           5</a:t>
            </a:r>
          </a:p>
        </p:txBody>
      </p:sp>
      <p:sp>
        <p:nvSpPr>
          <p:cNvPr id="16" name="Text Box 14"/>
          <p:cNvSpPr txBox="1">
            <a:spLocks noChangeArrowheads="1"/>
          </p:cNvSpPr>
          <p:nvPr/>
        </p:nvSpPr>
        <p:spPr bwMode="auto">
          <a:xfrm>
            <a:off x="1954625" y="5121275"/>
            <a:ext cx="1052513" cy="369332"/>
          </a:xfrm>
          <a:prstGeom prst="rect">
            <a:avLst/>
          </a:prstGeom>
          <a:noFill/>
          <a:ln w="9525">
            <a:noFill/>
            <a:miter lim="800000"/>
            <a:headEnd/>
            <a:tailEnd/>
          </a:ln>
        </p:spPr>
        <p:txBody>
          <a:bodyPr wrap="square">
            <a:spAutoFit/>
          </a:bodyPr>
          <a:lstStyle/>
          <a:p>
            <a:r>
              <a:rPr lang="en-US" sz="1800" dirty="0">
                <a:latin typeface="Calibri" panose="020F0502020204030204" pitchFamily="34" charset="0"/>
              </a:rPr>
              <a:t>6           6</a:t>
            </a:r>
          </a:p>
        </p:txBody>
      </p:sp>
      <p:sp>
        <p:nvSpPr>
          <p:cNvPr id="17" name="Text Box 15"/>
          <p:cNvSpPr txBox="1">
            <a:spLocks noChangeArrowheads="1"/>
          </p:cNvSpPr>
          <p:nvPr/>
        </p:nvSpPr>
        <p:spPr bwMode="auto">
          <a:xfrm>
            <a:off x="1954626" y="6323013"/>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3            3</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20" name="Rectangle 18"/>
          <p:cNvSpPr>
            <a:spLocks noChangeArrowheads="1"/>
          </p:cNvSpPr>
          <p:nvPr/>
        </p:nvSpPr>
        <p:spPr bwMode="auto">
          <a:xfrm flipH="1">
            <a:off x="4724814" y="60007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1" name="Rectangle 19"/>
          <p:cNvSpPr>
            <a:spLocks noChangeArrowheads="1"/>
          </p:cNvSpPr>
          <p:nvPr/>
        </p:nvSpPr>
        <p:spPr bwMode="auto">
          <a:xfrm flipH="1">
            <a:off x="4115214" y="6108700"/>
            <a:ext cx="457200" cy="27305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2" name="Rectangle 20"/>
          <p:cNvSpPr>
            <a:spLocks noChangeArrowheads="1"/>
          </p:cNvSpPr>
          <p:nvPr/>
        </p:nvSpPr>
        <p:spPr bwMode="auto">
          <a:xfrm flipH="1">
            <a:off x="4724814" y="47815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3" name="Rectangle 21"/>
          <p:cNvSpPr>
            <a:spLocks noChangeArrowheads="1"/>
          </p:cNvSpPr>
          <p:nvPr/>
        </p:nvSpPr>
        <p:spPr bwMode="auto">
          <a:xfrm flipH="1">
            <a:off x="4115214" y="4608513"/>
            <a:ext cx="457200" cy="55403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4" name="Rectangle 22"/>
          <p:cNvSpPr>
            <a:spLocks noChangeArrowheads="1"/>
          </p:cNvSpPr>
          <p:nvPr/>
        </p:nvSpPr>
        <p:spPr bwMode="auto">
          <a:xfrm flipH="1">
            <a:off x="4724814" y="3243263"/>
            <a:ext cx="457200" cy="54768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5" name="Rectangle 23"/>
          <p:cNvSpPr>
            <a:spLocks noChangeArrowheads="1"/>
          </p:cNvSpPr>
          <p:nvPr/>
        </p:nvSpPr>
        <p:spPr bwMode="auto">
          <a:xfrm flipH="1">
            <a:off x="4115214" y="3551238"/>
            <a:ext cx="457200" cy="239712"/>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6" name="Rectangle 24"/>
          <p:cNvSpPr>
            <a:spLocks noChangeArrowheads="1"/>
          </p:cNvSpPr>
          <p:nvPr/>
        </p:nvSpPr>
        <p:spPr bwMode="auto">
          <a:xfrm flipH="1">
            <a:off x="4724814" y="2343150"/>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7" name="Rectangle 25"/>
          <p:cNvSpPr>
            <a:spLocks noChangeArrowheads="1"/>
          </p:cNvSpPr>
          <p:nvPr/>
        </p:nvSpPr>
        <p:spPr bwMode="auto">
          <a:xfrm flipH="1">
            <a:off x="4115214" y="2114550"/>
            <a:ext cx="457200" cy="533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grpSp>
        <p:nvGrpSpPr>
          <p:cNvPr id="28" name="Group 26"/>
          <p:cNvGrpSpPr>
            <a:grpSpLocks/>
          </p:cNvGrpSpPr>
          <p:nvPr/>
        </p:nvGrpSpPr>
        <p:grpSpPr bwMode="auto">
          <a:xfrm>
            <a:off x="4159664" y="2670175"/>
            <a:ext cx="1122363" cy="4019550"/>
            <a:chOff x="585" y="1707"/>
            <a:chExt cx="707" cy="2532"/>
          </a:xfrm>
        </p:grpSpPr>
        <p:sp>
          <p:nvSpPr>
            <p:cNvPr id="29" name="Text Box 27"/>
            <p:cNvSpPr txBox="1">
              <a:spLocks noChangeArrowheads="1"/>
            </p:cNvSpPr>
            <p:nvPr/>
          </p:nvSpPr>
          <p:spPr bwMode="auto">
            <a:xfrm>
              <a:off x="585" y="1707"/>
              <a:ext cx="707" cy="233"/>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5          2.5</a:t>
              </a:r>
            </a:p>
          </p:txBody>
        </p:sp>
        <p:sp>
          <p:nvSpPr>
            <p:cNvPr id="30" name="Text Box 28"/>
            <p:cNvSpPr txBox="1">
              <a:spLocks noChangeArrowheads="1"/>
            </p:cNvSpPr>
            <p:nvPr/>
          </p:nvSpPr>
          <p:spPr bwMode="auto">
            <a:xfrm>
              <a:off x="585" y="2410"/>
              <a:ext cx="630" cy="233"/>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2           5</a:t>
              </a:r>
            </a:p>
          </p:txBody>
        </p:sp>
        <p:sp>
          <p:nvSpPr>
            <p:cNvPr id="31" name="Text Box 29"/>
            <p:cNvSpPr txBox="1">
              <a:spLocks noChangeArrowheads="1"/>
            </p:cNvSpPr>
            <p:nvPr/>
          </p:nvSpPr>
          <p:spPr bwMode="auto">
            <a:xfrm>
              <a:off x="585" y="3249"/>
              <a:ext cx="664" cy="233"/>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5            3</a:t>
              </a:r>
            </a:p>
          </p:txBody>
        </p:sp>
        <p:sp>
          <p:nvSpPr>
            <p:cNvPr id="32" name="Text Box 30"/>
            <p:cNvSpPr txBox="1">
              <a:spLocks noChangeArrowheads="1"/>
            </p:cNvSpPr>
            <p:nvPr/>
          </p:nvSpPr>
          <p:spPr bwMode="auto">
            <a:xfrm>
              <a:off x="585" y="4006"/>
              <a:ext cx="640" cy="233"/>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2.5        3</a:t>
              </a:r>
            </a:p>
          </p:txBody>
        </p:sp>
      </p:grpSp>
      <p:sp>
        <p:nvSpPr>
          <p:cNvPr id="33" name="Rectangle 8"/>
          <p:cNvSpPr>
            <a:spLocks noChangeArrowheads="1"/>
          </p:cNvSpPr>
          <p:nvPr/>
        </p:nvSpPr>
        <p:spPr bwMode="auto">
          <a:xfrm>
            <a:off x="2522951" y="32766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4" name="Rectangle 31"/>
          <p:cNvSpPr>
            <a:spLocks noChangeArrowheads="1"/>
          </p:cNvSpPr>
          <p:nvPr/>
        </p:nvSpPr>
        <p:spPr bwMode="auto">
          <a:xfrm flipH="1">
            <a:off x="7026688" y="4414361"/>
            <a:ext cx="457200" cy="152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5" name="Rectangle 32"/>
          <p:cNvSpPr>
            <a:spLocks noChangeArrowheads="1"/>
          </p:cNvSpPr>
          <p:nvPr/>
        </p:nvSpPr>
        <p:spPr bwMode="auto">
          <a:xfrm flipH="1">
            <a:off x="6417088" y="3652361"/>
            <a:ext cx="457200" cy="914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6" name="Text Box 35"/>
          <p:cNvSpPr txBox="1">
            <a:spLocks noChangeArrowheads="1"/>
          </p:cNvSpPr>
          <p:nvPr/>
        </p:nvSpPr>
        <p:spPr bwMode="auto">
          <a:xfrm>
            <a:off x="6409151" y="4587398"/>
            <a:ext cx="1175322"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 8          1.5</a:t>
            </a:r>
          </a:p>
        </p:txBody>
      </p:sp>
      <p:sp>
        <p:nvSpPr>
          <p:cNvPr id="37" name="Rectangle 33"/>
          <p:cNvSpPr>
            <a:spLocks noChangeArrowheads="1"/>
          </p:cNvSpPr>
          <p:nvPr/>
        </p:nvSpPr>
        <p:spPr bwMode="auto">
          <a:xfrm flipH="1">
            <a:off x="7018751" y="5647293"/>
            <a:ext cx="457200" cy="8382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8" name="Rectangle 34"/>
          <p:cNvSpPr>
            <a:spLocks noChangeArrowheads="1"/>
          </p:cNvSpPr>
          <p:nvPr/>
        </p:nvSpPr>
        <p:spPr bwMode="auto">
          <a:xfrm flipH="1">
            <a:off x="6409151" y="5642530"/>
            <a:ext cx="457200" cy="842963"/>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39" name="Text Box 36"/>
          <p:cNvSpPr txBox="1">
            <a:spLocks noChangeArrowheads="1"/>
          </p:cNvSpPr>
          <p:nvPr/>
        </p:nvSpPr>
        <p:spPr bwMode="auto">
          <a:xfrm>
            <a:off x="6418676" y="6488668"/>
            <a:ext cx="1106393"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 7            7</a:t>
            </a:r>
          </a:p>
        </p:txBody>
      </p:sp>
      <p:sp>
        <p:nvSpPr>
          <p:cNvPr id="40" name="Text Box 17"/>
          <p:cNvSpPr txBox="1">
            <a:spLocks noChangeArrowheads="1"/>
          </p:cNvSpPr>
          <p:nvPr/>
        </p:nvSpPr>
        <p:spPr bwMode="auto">
          <a:xfrm>
            <a:off x="7525069" y="4586922"/>
            <a:ext cx="609599"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B</a:t>
            </a:r>
          </a:p>
        </p:txBody>
      </p:sp>
      <p:pic>
        <p:nvPicPr>
          <p:cNvPr id="41" name="Picture 4" descr="http://upload.wikimedia.org/wikipedia/en/0/02/Homer_Simpson_2006.png"/>
          <p:cNvPicPr>
            <a:picLocks noChangeAspect="1" noChangeArrowheads="1"/>
          </p:cNvPicPr>
          <p:nvPr/>
        </p:nvPicPr>
        <p:blipFill>
          <a:blip r:embed="rId2" cstate="print"/>
          <a:srcRect/>
          <a:stretch>
            <a:fillRect/>
          </a:stretch>
        </p:blipFill>
        <p:spPr bwMode="auto">
          <a:xfrm>
            <a:off x="8542362" y="1676400"/>
            <a:ext cx="1676789" cy="2743200"/>
          </a:xfrm>
          <a:prstGeom prst="rect">
            <a:avLst/>
          </a:prstGeom>
          <a:noFill/>
        </p:spPr>
      </p:pic>
      <p:sp>
        <p:nvSpPr>
          <p:cNvPr id="42" name="Oval Callout 41"/>
          <p:cNvSpPr/>
          <p:nvPr/>
        </p:nvSpPr>
        <p:spPr>
          <a:xfrm>
            <a:off x="5418551" y="1752600"/>
            <a:ext cx="2819400" cy="1524000"/>
          </a:xfrm>
          <a:prstGeom prst="wedgeEllipseCallout">
            <a:avLst>
              <a:gd name="adj1" fmla="val 64755"/>
              <a:gd name="adj2" fmla="val -12522"/>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Calibri" panose="020F0502020204030204" pitchFamily="34" charset="0"/>
              </a:rPr>
              <a:t>Equal size bars </a:t>
            </a:r>
            <a:r>
              <a:rPr lang="en-US" dirty="0">
                <a:solidFill>
                  <a:schemeClr val="tx1"/>
                </a:solidFill>
                <a:latin typeface="Calibri" panose="020F0502020204030204" pitchFamily="34" charset="0"/>
                <a:sym typeface="Symbol"/>
              </a:rPr>
              <a:t> A</a:t>
            </a:r>
          </a:p>
          <a:p>
            <a:pPr algn="ctr"/>
            <a:r>
              <a:rPr lang="en-US" dirty="0">
                <a:solidFill>
                  <a:schemeClr val="tx1"/>
                </a:solidFill>
                <a:latin typeface="Calibri" panose="020F0502020204030204" pitchFamily="34" charset="0"/>
              </a:rPr>
              <a:t>Otherwise B.</a:t>
            </a:r>
          </a:p>
        </p:txBody>
      </p:sp>
      <p:sp>
        <p:nvSpPr>
          <p:cNvPr id="43" name="Text Box 17"/>
          <p:cNvSpPr txBox="1">
            <a:spLocks noChangeArrowheads="1"/>
          </p:cNvSpPr>
          <p:nvPr/>
        </p:nvSpPr>
        <p:spPr bwMode="auto">
          <a:xfrm>
            <a:off x="7584473" y="6488668"/>
            <a:ext cx="685800"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A</a:t>
            </a:r>
          </a:p>
        </p:txBody>
      </p:sp>
    </p:spTree>
    <p:extLst>
      <p:ext uri="{BB962C8B-B14F-4D97-AF65-F5344CB8AC3E}">
        <p14:creationId xmlns:p14="http://schemas.microsoft.com/office/powerpoint/2010/main" val="211092442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7175634" y="4509891"/>
            <a:ext cx="467344" cy="432686"/>
          </a:xfrm>
          <a:prstGeom prst="rect">
            <a:avLst/>
          </a:prstGeom>
          <a:noFill/>
          <a:ln w="9525">
            <a:noFill/>
            <a:miter lim="800000"/>
            <a:headEnd/>
            <a:tailEnd/>
          </a:ln>
        </p:spPr>
      </p:pic>
      <p:sp>
        <p:nvSpPr>
          <p:cNvPr id="26" name="Rectangle 3"/>
          <p:cNvSpPr>
            <a:spLocks noChangeArrowheads="1"/>
          </p:cNvSpPr>
          <p:nvPr/>
        </p:nvSpPr>
        <p:spPr bwMode="auto">
          <a:xfrm>
            <a:off x="67235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21" name="Picture 80" descr="marge"/>
          <p:cNvPicPr>
            <a:picLocks noChangeAspect="1" noChangeArrowheads="1"/>
          </p:cNvPicPr>
          <p:nvPr/>
        </p:nvPicPr>
        <p:blipFill>
          <a:blip r:embed="rId3" cstate="print">
            <a:clrChange>
              <a:clrFrom>
                <a:srgbClr val="65CBFF"/>
              </a:clrFrom>
              <a:clrTo>
                <a:srgbClr val="65CBFF">
                  <a:alpha val="0"/>
                </a:srgbClr>
              </a:clrTo>
            </a:clrChange>
          </a:blip>
          <a:srcRect b="40851"/>
          <a:stretch>
            <a:fillRect/>
          </a:stretch>
        </p:blipFill>
        <p:spPr bwMode="auto">
          <a:xfrm>
            <a:off x="7542226" y="4406879"/>
            <a:ext cx="481260" cy="443724"/>
          </a:xfrm>
          <a:prstGeom prst="rect">
            <a:avLst/>
          </a:prstGeom>
          <a:noFill/>
          <a:ln w="9525">
            <a:noFill/>
            <a:miter lim="800000"/>
            <a:headEnd/>
            <a:tailEnd/>
          </a:ln>
        </p:spPr>
      </p:pic>
      <p:pic>
        <p:nvPicPr>
          <p:cNvPr id="22" name="Picture 82" descr="lisa"/>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6792678" y="4387782"/>
            <a:ext cx="454587" cy="412818"/>
          </a:xfrm>
          <a:prstGeom prst="rect">
            <a:avLst/>
          </a:prstGeom>
          <a:noFill/>
          <a:ln w="9525">
            <a:noFill/>
            <a:miter lim="800000"/>
            <a:headEnd/>
            <a:tailEnd/>
          </a:ln>
        </p:spPr>
      </p:pic>
      <p:pic>
        <p:nvPicPr>
          <p:cNvPr id="23" name="Picture 85" descr="patty"/>
          <p:cNvPicPr>
            <a:picLocks noChangeAspect="1" noChangeArrowheads="1"/>
          </p:cNvPicPr>
          <p:nvPr/>
        </p:nvPicPr>
        <p:blipFill>
          <a:blip r:embed="rId5" cstate="print">
            <a:clrChange>
              <a:clrFrom>
                <a:srgbClr val="65CBFF"/>
              </a:clrFrom>
              <a:clrTo>
                <a:srgbClr val="65CBFF">
                  <a:alpha val="0"/>
                </a:srgbClr>
              </a:clrTo>
            </a:clrChange>
          </a:blip>
          <a:srcRect r="1685" b="41739"/>
          <a:stretch>
            <a:fillRect/>
          </a:stretch>
        </p:blipFill>
        <p:spPr bwMode="auto">
          <a:xfrm>
            <a:off x="9667795" y="4824009"/>
            <a:ext cx="467344" cy="423856"/>
          </a:xfrm>
          <a:prstGeom prst="rect">
            <a:avLst/>
          </a:prstGeom>
          <a:noFill/>
          <a:ln w="9525">
            <a:noFill/>
            <a:miter lim="800000"/>
            <a:headEnd/>
            <a:tailEnd/>
          </a:ln>
        </p:spPr>
      </p:pic>
      <p:pic>
        <p:nvPicPr>
          <p:cNvPr id="28" name="Picture 81" descr="bart"/>
          <p:cNvPicPr>
            <a:picLocks noChangeAspect="1" noChangeArrowheads="1"/>
          </p:cNvPicPr>
          <p:nvPr/>
        </p:nvPicPr>
        <p:blipFill>
          <a:blip r:embed="rId6" cstate="print">
            <a:clrChange>
              <a:clrFrom>
                <a:srgbClr val="65CBFF"/>
              </a:clrFrom>
              <a:clrTo>
                <a:srgbClr val="65CBFF">
                  <a:alpha val="0"/>
                </a:srgbClr>
              </a:clrTo>
            </a:clrChange>
          </a:blip>
          <a:srcRect b="42667"/>
          <a:stretch>
            <a:fillRect/>
          </a:stretch>
        </p:blipFill>
        <p:spPr bwMode="auto">
          <a:xfrm>
            <a:off x="6922461" y="4833392"/>
            <a:ext cx="474302" cy="405091"/>
          </a:xfrm>
          <a:prstGeom prst="rect">
            <a:avLst/>
          </a:prstGeom>
          <a:noFill/>
          <a:ln w="9525">
            <a:noFill/>
            <a:miter lim="800000"/>
            <a:headEnd/>
            <a:tailEnd/>
          </a:ln>
        </p:spPr>
      </p:pic>
      <p:pic>
        <p:nvPicPr>
          <p:cNvPr id="30" name="Picture 83" descr="maggie"/>
          <p:cNvPicPr>
            <a:picLocks noChangeAspect="1" noChangeArrowheads="1"/>
          </p:cNvPicPr>
          <p:nvPr/>
        </p:nvPicPr>
        <p:blipFill>
          <a:blip r:embed="rId7" cstate="print">
            <a:clrChange>
              <a:clrFrom>
                <a:srgbClr val="65CBFF"/>
              </a:clrFrom>
              <a:clrTo>
                <a:srgbClr val="65CBFF">
                  <a:alpha val="0"/>
                </a:srgbClr>
              </a:clrTo>
            </a:clrChange>
          </a:blip>
          <a:srcRect b="40851"/>
          <a:stretch>
            <a:fillRect/>
          </a:stretch>
        </p:blipFill>
        <p:spPr bwMode="auto">
          <a:xfrm>
            <a:off x="7186955" y="4075828"/>
            <a:ext cx="462705" cy="442620"/>
          </a:xfrm>
          <a:prstGeom prst="rect">
            <a:avLst/>
          </a:prstGeom>
          <a:noFill/>
          <a:ln w="9525">
            <a:noFill/>
            <a:miter lim="800000"/>
            <a:headEnd/>
            <a:tailEnd/>
          </a:ln>
        </p:spPr>
      </p:pic>
      <p:sp>
        <p:nvSpPr>
          <p:cNvPr id="20" name="Rectangle 3"/>
          <p:cNvSpPr>
            <a:spLocks noChangeArrowheads="1"/>
          </p:cNvSpPr>
          <p:nvPr/>
        </p:nvSpPr>
        <p:spPr bwMode="auto">
          <a:xfrm>
            <a:off x="9161907" y="40386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25" name="Picture 87" descr="krusty"/>
          <p:cNvPicPr>
            <a:picLocks noChangeAspect="1" noChangeArrowheads="1"/>
          </p:cNvPicPr>
          <p:nvPr/>
        </p:nvPicPr>
        <p:blipFill rotWithShape="1">
          <a:blip r:embed="rId8" cstate="print">
            <a:clrChange>
              <a:clrFrom>
                <a:srgbClr val="65CBFF"/>
              </a:clrFrom>
              <a:clrTo>
                <a:srgbClr val="65CBFF">
                  <a:alpha val="0"/>
                </a:srgbClr>
              </a:clrTo>
            </a:clrChange>
          </a:blip>
          <a:srcRect l="11111" t="1613" r="16872" b="41312"/>
          <a:stretch/>
        </p:blipFill>
        <p:spPr bwMode="auto">
          <a:xfrm>
            <a:off x="9981345" y="4316008"/>
            <a:ext cx="485898" cy="420775"/>
          </a:xfrm>
          <a:prstGeom prst="rect">
            <a:avLst/>
          </a:prstGeom>
          <a:noFill/>
          <a:ln w="9525">
            <a:noFill/>
            <a:miter lim="800000"/>
            <a:headEnd/>
            <a:tailEnd/>
          </a:ln>
        </p:spPr>
      </p:pic>
      <p:pic>
        <p:nvPicPr>
          <p:cNvPr id="27" name="Picture 79" descr="homer"/>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7442030" y="4846083"/>
            <a:ext cx="470823" cy="408403"/>
          </a:xfrm>
          <a:prstGeom prst="rect">
            <a:avLst/>
          </a:prstGeom>
          <a:noFill/>
          <a:ln w="9525">
            <a:noFill/>
            <a:miter lim="800000"/>
            <a:headEnd/>
            <a:tailEnd/>
          </a:ln>
        </p:spPr>
      </p:pic>
      <p:pic>
        <p:nvPicPr>
          <p:cNvPr id="29" name="Picture 84" descr="grandpa"/>
          <p:cNvPicPr>
            <a:picLocks noChangeAspect="1" noChangeArrowheads="1"/>
          </p:cNvPicPr>
          <p:nvPr/>
        </p:nvPicPr>
        <p:blipFill>
          <a:blip r:embed="rId10" cstate="print">
            <a:clrChange>
              <a:clrFrom>
                <a:srgbClr val="65CBFF"/>
              </a:clrFrom>
              <a:clrTo>
                <a:srgbClr val="65CBFF">
                  <a:alpha val="0"/>
                </a:srgbClr>
              </a:clrTo>
            </a:clrChange>
          </a:blip>
          <a:srcRect r="3369" b="41739"/>
          <a:stretch>
            <a:fillRect/>
          </a:stretch>
        </p:blipFill>
        <p:spPr bwMode="auto">
          <a:xfrm>
            <a:off x="9301494" y="4340869"/>
            <a:ext cx="460386" cy="42827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Splitting on Age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30</a:t>
            </a:fld>
            <a:endParaRPr lang="en-US" dirty="0"/>
          </a:p>
        </p:txBody>
      </p:sp>
      <p:sp>
        <p:nvSpPr>
          <p:cNvPr id="5" name="Rectangle 3"/>
          <p:cNvSpPr>
            <a:spLocks noChangeArrowheads="1"/>
          </p:cNvSpPr>
          <p:nvPr/>
        </p:nvSpPr>
        <p:spPr bwMode="auto">
          <a:xfrm>
            <a:off x="7287070" y="1828800"/>
            <a:ext cx="2484437" cy="1295400"/>
          </a:xfrm>
          <a:prstGeom prst="rect">
            <a:avLst/>
          </a:prstGeom>
          <a:solidFill>
            <a:schemeClr val="bg1">
              <a:alpha val="0"/>
            </a:schemeClr>
          </a:solidFill>
          <a:ln w="38100">
            <a:solidFill>
              <a:srgbClr val="DC7D0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6" name="Picture 79" descr="homer"/>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7624284" y="1905000"/>
            <a:ext cx="470823" cy="408403"/>
          </a:xfrm>
          <a:prstGeom prst="rect">
            <a:avLst/>
          </a:prstGeom>
          <a:noFill/>
          <a:ln w="9525">
            <a:noFill/>
            <a:miter lim="800000"/>
            <a:headEnd/>
            <a:tailEnd/>
          </a:ln>
        </p:spPr>
      </p:pic>
      <p:pic>
        <p:nvPicPr>
          <p:cNvPr id="7" name="Picture 80" descr="marge"/>
          <p:cNvPicPr>
            <a:picLocks noChangeAspect="1" noChangeArrowheads="1"/>
          </p:cNvPicPr>
          <p:nvPr/>
        </p:nvPicPr>
        <p:blipFill>
          <a:blip r:embed="rId3" cstate="print">
            <a:clrChange>
              <a:clrFrom>
                <a:srgbClr val="65CBFF"/>
              </a:clrFrom>
              <a:clrTo>
                <a:srgbClr val="65CBFF">
                  <a:alpha val="0"/>
                </a:srgbClr>
              </a:clrTo>
            </a:clrChange>
          </a:blip>
          <a:srcRect b="40851"/>
          <a:stretch>
            <a:fillRect/>
          </a:stretch>
        </p:blipFill>
        <p:spPr bwMode="auto">
          <a:xfrm>
            <a:off x="7613847" y="2590800"/>
            <a:ext cx="481260" cy="443724"/>
          </a:xfrm>
          <a:prstGeom prst="rect">
            <a:avLst/>
          </a:prstGeom>
          <a:noFill/>
          <a:ln w="9525">
            <a:noFill/>
            <a:miter lim="800000"/>
            <a:headEnd/>
            <a:tailEnd/>
          </a:ln>
        </p:spPr>
      </p:pic>
      <p:pic>
        <p:nvPicPr>
          <p:cNvPr id="8" name="Picture 81" descr="bart"/>
          <p:cNvPicPr>
            <a:picLocks noChangeAspect="1" noChangeArrowheads="1"/>
          </p:cNvPicPr>
          <p:nvPr/>
        </p:nvPicPr>
        <p:blipFill>
          <a:blip r:embed="rId6" cstate="print">
            <a:clrChange>
              <a:clrFrom>
                <a:srgbClr val="65CBFF"/>
              </a:clrFrom>
              <a:clrTo>
                <a:srgbClr val="65CBFF">
                  <a:alpha val="0"/>
                </a:srgbClr>
              </a:clrTo>
            </a:clrChange>
          </a:blip>
          <a:srcRect b="42667"/>
          <a:stretch>
            <a:fillRect/>
          </a:stretch>
        </p:blipFill>
        <p:spPr bwMode="auto">
          <a:xfrm>
            <a:off x="7333107" y="2261909"/>
            <a:ext cx="474302" cy="405091"/>
          </a:xfrm>
          <a:prstGeom prst="rect">
            <a:avLst/>
          </a:prstGeom>
          <a:noFill/>
          <a:ln w="9525">
            <a:noFill/>
            <a:miter lim="800000"/>
            <a:headEnd/>
            <a:tailEnd/>
          </a:ln>
        </p:spPr>
      </p:pic>
      <p:pic>
        <p:nvPicPr>
          <p:cNvPr id="9" name="Picture 82" descr="lisa"/>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8173920" y="1905000"/>
            <a:ext cx="454587" cy="412818"/>
          </a:xfrm>
          <a:prstGeom prst="rect">
            <a:avLst/>
          </a:prstGeom>
          <a:noFill/>
          <a:ln w="9525">
            <a:noFill/>
            <a:miter lim="800000"/>
            <a:headEnd/>
            <a:tailEnd/>
          </a:ln>
        </p:spPr>
      </p:pic>
      <p:pic>
        <p:nvPicPr>
          <p:cNvPr id="10" name="Picture 83" descr="maggie"/>
          <p:cNvPicPr>
            <a:picLocks noChangeAspect="1" noChangeArrowheads="1"/>
          </p:cNvPicPr>
          <p:nvPr/>
        </p:nvPicPr>
        <p:blipFill>
          <a:blip r:embed="rId7" cstate="print">
            <a:clrChange>
              <a:clrFrom>
                <a:srgbClr val="65CBFF"/>
              </a:clrFrom>
              <a:clrTo>
                <a:srgbClr val="65CBFF">
                  <a:alpha val="0"/>
                </a:srgbClr>
              </a:clrTo>
            </a:clrChange>
          </a:blip>
          <a:srcRect b="40851"/>
          <a:stretch>
            <a:fillRect/>
          </a:stretch>
        </p:blipFill>
        <p:spPr bwMode="auto">
          <a:xfrm>
            <a:off x="8165802" y="2590800"/>
            <a:ext cx="462705" cy="442620"/>
          </a:xfrm>
          <a:prstGeom prst="rect">
            <a:avLst/>
          </a:prstGeom>
          <a:noFill/>
          <a:ln w="9525">
            <a:noFill/>
            <a:miter lim="800000"/>
            <a:headEnd/>
            <a:tailEnd/>
          </a:ln>
        </p:spPr>
      </p:pic>
      <p:pic>
        <p:nvPicPr>
          <p:cNvPr id="11" name="Picture 84" descr="grandpa"/>
          <p:cNvPicPr>
            <a:picLocks noChangeAspect="1" noChangeArrowheads="1"/>
          </p:cNvPicPr>
          <p:nvPr/>
        </p:nvPicPr>
        <p:blipFill>
          <a:blip r:embed="rId10" cstate="print">
            <a:clrChange>
              <a:clrFrom>
                <a:srgbClr val="65CBFF"/>
              </a:clrFrom>
              <a:clrTo>
                <a:srgbClr val="65CBFF">
                  <a:alpha val="0"/>
                </a:srgbClr>
              </a:clrTo>
            </a:clrChange>
          </a:blip>
          <a:srcRect r="3369" b="41739"/>
          <a:stretch>
            <a:fillRect/>
          </a:stretch>
        </p:blipFill>
        <p:spPr bwMode="auto">
          <a:xfrm>
            <a:off x="8472921" y="2238729"/>
            <a:ext cx="460386" cy="428271"/>
          </a:xfrm>
          <a:prstGeom prst="rect">
            <a:avLst/>
          </a:prstGeom>
          <a:noFill/>
          <a:ln w="9525">
            <a:noFill/>
            <a:miter lim="800000"/>
            <a:headEnd/>
            <a:tailEnd/>
          </a:ln>
        </p:spPr>
      </p:pic>
      <p:pic>
        <p:nvPicPr>
          <p:cNvPr id="12" name="Picture 85" descr="patty"/>
          <p:cNvPicPr>
            <a:picLocks noChangeAspect="1" noChangeArrowheads="1"/>
          </p:cNvPicPr>
          <p:nvPr/>
        </p:nvPicPr>
        <p:blipFill>
          <a:blip r:embed="rId5" cstate="print">
            <a:clrChange>
              <a:clrFrom>
                <a:srgbClr val="65CBFF"/>
              </a:clrFrom>
              <a:clrTo>
                <a:srgbClr val="65CBFF">
                  <a:alpha val="0"/>
                </a:srgbClr>
              </a:clrTo>
            </a:clrChange>
          </a:blip>
          <a:srcRect r="1685" b="41739"/>
          <a:stretch>
            <a:fillRect/>
          </a:stretch>
        </p:blipFill>
        <p:spPr bwMode="auto">
          <a:xfrm>
            <a:off x="8857107" y="1905000"/>
            <a:ext cx="467344" cy="423856"/>
          </a:xfrm>
          <a:prstGeom prst="rect">
            <a:avLst/>
          </a:prstGeom>
          <a:noFill/>
          <a:ln w="9525">
            <a:noFill/>
            <a:miter lim="800000"/>
            <a:headEnd/>
            <a:tailEnd/>
          </a:ln>
        </p:spPr>
      </p:pic>
      <p:pic>
        <p:nvPicPr>
          <p:cNvPr id="13"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8846963" y="2615314"/>
            <a:ext cx="467344" cy="432686"/>
          </a:xfrm>
          <a:prstGeom prst="rect">
            <a:avLst/>
          </a:prstGeom>
          <a:noFill/>
          <a:ln w="9525">
            <a:noFill/>
            <a:miter lim="800000"/>
            <a:headEnd/>
            <a:tailEnd/>
          </a:ln>
        </p:spPr>
      </p:pic>
      <p:pic>
        <p:nvPicPr>
          <p:cNvPr id="14" name="Picture 87" descr="krusty"/>
          <p:cNvPicPr>
            <a:picLocks noChangeAspect="1" noChangeArrowheads="1"/>
          </p:cNvPicPr>
          <p:nvPr/>
        </p:nvPicPr>
        <p:blipFill rotWithShape="1">
          <a:blip r:embed="rId8" cstate="print">
            <a:clrChange>
              <a:clrFrom>
                <a:srgbClr val="65CBFF"/>
              </a:clrFrom>
              <a:clrTo>
                <a:srgbClr val="65CBFF">
                  <a:alpha val="0"/>
                </a:srgbClr>
              </a:clrTo>
            </a:clrChange>
          </a:blip>
          <a:srcRect l="11111" t="1613" r="16872" b="42400"/>
          <a:stretch/>
        </p:blipFill>
        <p:spPr bwMode="auto">
          <a:xfrm>
            <a:off x="9209409" y="2209801"/>
            <a:ext cx="485898" cy="412750"/>
          </a:xfrm>
          <a:prstGeom prst="rect">
            <a:avLst/>
          </a:prstGeom>
          <a:noFill/>
          <a:ln w="9525">
            <a:noFill/>
            <a:miter lim="800000"/>
            <a:headEnd/>
            <a:tailEnd/>
          </a:ln>
        </p:spPr>
      </p:pic>
      <p:sp>
        <p:nvSpPr>
          <p:cNvPr id="17" name="Rectangle 17"/>
          <p:cNvSpPr>
            <a:spLocks noChangeArrowheads="1"/>
          </p:cNvSpPr>
          <p:nvPr/>
        </p:nvSpPr>
        <p:spPr bwMode="auto">
          <a:xfrm>
            <a:off x="6641419" y="3311921"/>
            <a:ext cx="99546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Age ≤ 40</a:t>
            </a:r>
          </a:p>
        </p:txBody>
      </p:sp>
      <p:cxnSp>
        <p:nvCxnSpPr>
          <p:cNvPr id="33" name="Straight Arrow Connector 32"/>
          <p:cNvCxnSpPr>
            <a:stCxn id="5" idx="2"/>
            <a:endCxn id="26" idx="0"/>
          </p:cNvCxnSpPr>
          <p:nvPr/>
        </p:nvCxnSpPr>
        <p:spPr>
          <a:xfrm flipH="1">
            <a:off x="7409307" y="3124200"/>
            <a:ext cx="1119982"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20" idx="0"/>
          </p:cNvCxnSpPr>
          <p:nvPr/>
        </p:nvCxnSpPr>
        <p:spPr>
          <a:xfrm>
            <a:off x="8529289" y="3124200"/>
            <a:ext cx="1318418"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17"/>
          <p:cNvSpPr>
            <a:spLocks noChangeArrowheads="1"/>
          </p:cNvSpPr>
          <p:nvPr/>
        </p:nvSpPr>
        <p:spPr bwMode="auto">
          <a:xfrm>
            <a:off x="9588719" y="3311921"/>
            <a:ext cx="99546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Age &gt; 40</a:t>
            </a:r>
          </a:p>
        </p:txBody>
      </p:sp>
      <p:sp>
        <p:nvSpPr>
          <p:cNvPr id="40" name="Rectangle 17"/>
          <p:cNvSpPr>
            <a:spLocks noChangeArrowheads="1"/>
          </p:cNvSpPr>
          <p:nvPr/>
        </p:nvSpPr>
        <p:spPr bwMode="auto">
          <a:xfrm>
            <a:off x="70046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3F, 3M</a:t>
            </a:r>
          </a:p>
        </p:txBody>
      </p:sp>
      <p:sp>
        <p:nvSpPr>
          <p:cNvPr id="41" name="Rectangle 17"/>
          <p:cNvSpPr>
            <a:spLocks noChangeArrowheads="1"/>
          </p:cNvSpPr>
          <p:nvPr/>
        </p:nvSpPr>
        <p:spPr bwMode="auto">
          <a:xfrm>
            <a:off x="9481176" y="5361304"/>
            <a:ext cx="809261"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1F, 2M</a:t>
            </a:r>
          </a:p>
        </p:txBody>
      </p:sp>
      <mc:AlternateContent xmlns:mc="http://schemas.openxmlformats.org/markup-compatibility/2006" xmlns:a14="http://schemas.microsoft.com/office/drawing/2010/main">
        <mc:Choice Requires="a14">
          <p:sp>
            <p:nvSpPr>
              <p:cNvPr id="42" name="TextBox 41"/>
              <p:cNvSpPr txBox="1"/>
              <p:nvPr/>
            </p:nvSpPr>
            <p:spPr>
              <a:xfrm>
                <a:off x="1158329" y="1965916"/>
                <a:ext cx="457138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func>
                        </m:e>
                      </m:func>
                      <m:r>
                        <a:rPr lang="en-US" b="0" i="1" smtClean="0">
                          <a:latin typeface="Cambria Math" panose="02040503050406030204" pitchFamily="18" charset="0"/>
                        </a:rPr>
                        <m:t>=1.0 </m:t>
                      </m:r>
                      <m:r>
                        <a:rPr lang="en-US" b="0" i="1" smtClean="0">
                          <a:latin typeface="Cambria Math" panose="02040503050406030204" pitchFamily="18" charset="0"/>
                        </a:rPr>
                        <m:t>𝑏𝑖𝑡𝑠</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58329" y="1965916"/>
                <a:ext cx="4571380" cy="520399"/>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98515" y="2590800"/>
                <a:ext cx="484549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𝐸𝑛𝑡𝑟𝑜𝑝𝑦</m:t>
                          </m:r>
                        </m:e>
                        <m: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40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func>
                        </m:e>
                      </m:func>
                      <m:r>
                        <a:rPr lang="en-US" b="0" i="1" smtClean="0">
                          <a:latin typeface="Cambria Math" panose="02040503050406030204" pitchFamily="18" charset="0"/>
                        </a:rPr>
                        <m:t>=0.918 </m:t>
                      </m:r>
                      <m:r>
                        <a:rPr lang="en-US" b="0" i="1" smtClean="0">
                          <a:latin typeface="Cambria Math" panose="02040503050406030204" pitchFamily="18" charset="0"/>
                        </a:rPr>
                        <m:t>𝑏𝑖𝑡𝑠</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98515" y="2590800"/>
                <a:ext cx="4845494" cy="520399"/>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158329" y="3992470"/>
                <a:ext cx="4222631"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𝑇𝑊𝐸</m:t>
                          </m:r>
                        </m:e>
                        <m:sub>
                          <m:r>
                            <a:rPr lang="en-US" b="0" i="1" smtClean="0">
                              <a:latin typeface="Cambria Math" panose="02040503050406030204" pitchFamily="18" charset="0"/>
                            </a:rPr>
                            <m:t>𝐴𝑔𝑒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9</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9</m:t>
                          </m:r>
                        </m:den>
                      </m:f>
                      <m:r>
                        <a:rPr lang="en-US" b="0" i="1" smtClean="0">
                          <a:latin typeface="Cambria Math" panose="02040503050406030204" pitchFamily="18" charset="0"/>
                          <a:ea typeface="Cambria Math" panose="02040503050406030204" pitchFamily="18" charset="0"/>
                        </a:rPr>
                        <m:t>⋅0.918=0.937 </m:t>
                      </m:r>
                      <m:r>
                        <a:rPr lang="en-US" b="0" i="1" smtClean="0">
                          <a:latin typeface="Cambria Math" panose="02040503050406030204" pitchFamily="18" charset="0"/>
                          <a:ea typeface="Cambria Math" panose="02040503050406030204" pitchFamily="18" charset="0"/>
                        </a:rPr>
                        <m:t>𝑏𝑖𝑡𝑠</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158329" y="3992470"/>
                <a:ext cx="4222631" cy="520399"/>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5403339"/>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
          <p:cNvSpPr>
            <a:spLocks noChangeArrowheads="1"/>
          </p:cNvSpPr>
          <p:nvPr/>
        </p:nvSpPr>
        <p:spPr bwMode="auto">
          <a:xfrm>
            <a:off x="6723507" y="31242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2" name="Title 1"/>
          <p:cNvSpPr>
            <a:spLocks noGrp="1"/>
          </p:cNvSpPr>
          <p:nvPr>
            <p:ph type="title"/>
          </p:nvPr>
        </p:nvSpPr>
        <p:spPr/>
        <p:txBody>
          <a:bodyPr/>
          <a:lstStyle/>
          <a:p>
            <a:r>
              <a:rPr lang="en-US" dirty="0"/>
              <a:t>Building the Tree</a:t>
            </a:r>
          </a:p>
        </p:txBody>
      </p:sp>
      <p:sp>
        <p:nvSpPr>
          <p:cNvPr id="3" name="Content Placeholder 2"/>
          <p:cNvSpPr>
            <a:spLocks noGrp="1"/>
          </p:cNvSpPr>
          <p:nvPr>
            <p:ph sz="half" idx="1"/>
          </p:nvPr>
        </p:nvSpPr>
        <p:spPr/>
        <p:txBody>
          <a:bodyPr/>
          <a:lstStyle/>
          <a:p>
            <a:r>
              <a:rPr lang="en-US" sz="2400" dirty="0"/>
              <a:t>Splitting on weight yields the lowest TWE (0.401 bits vs 0.800 bits or 0.937 bits)</a:t>
            </a:r>
          </a:p>
          <a:p>
            <a:r>
              <a:rPr lang="en-US" sz="2400" dirty="0"/>
              <a:t>The weight ≤ 160 node is not pure, therefore </a:t>
            </a:r>
            <a:r>
              <a:rPr lang="en-US" sz="2400" dirty="0" err="1"/>
              <a:t>recurse</a:t>
            </a:r>
            <a:endParaRPr lang="en-US" sz="2400" dirty="0"/>
          </a:p>
          <a:p>
            <a:r>
              <a:rPr lang="en-US" sz="2400" dirty="0"/>
              <a:t>At the next level, split on hair length ≤ 2 is best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31</a:t>
            </a:fld>
            <a:endParaRPr lang="en-US" dirty="0"/>
          </a:p>
        </p:txBody>
      </p:sp>
      <p:sp>
        <p:nvSpPr>
          <p:cNvPr id="33" name="Rectangle 3"/>
          <p:cNvSpPr>
            <a:spLocks noChangeArrowheads="1"/>
          </p:cNvSpPr>
          <p:nvPr/>
        </p:nvSpPr>
        <p:spPr bwMode="auto">
          <a:xfrm>
            <a:off x="9161907" y="31242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34"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9613824" y="3922971"/>
            <a:ext cx="467344" cy="432686"/>
          </a:xfrm>
          <a:prstGeom prst="rect">
            <a:avLst/>
          </a:prstGeom>
          <a:noFill/>
          <a:ln w="9525">
            <a:noFill/>
            <a:miter lim="800000"/>
            <a:headEnd/>
            <a:tailEnd/>
          </a:ln>
        </p:spPr>
      </p:pic>
      <p:pic>
        <p:nvPicPr>
          <p:cNvPr id="35"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1312"/>
          <a:stretch/>
        </p:blipFill>
        <p:spPr bwMode="auto">
          <a:xfrm>
            <a:off x="9981345" y="3546388"/>
            <a:ext cx="485898" cy="420775"/>
          </a:xfrm>
          <a:prstGeom prst="rect">
            <a:avLst/>
          </a:prstGeom>
          <a:noFill/>
          <a:ln w="9525">
            <a:noFill/>
            <a:miter lim="800000"/>
            <a:headEnd/>
            <a:tailEnd/>
          </a:ln>
        </p:spPr>
      </p:pic>
      <p:pic>
        <p:nvPicPr>
          <p:cNvPr id="36"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9621799" y="3253468"/>
            <a:ext cx="470823" cy="408403"/>
          </a:xfrm>
          <a:prstGeom prst="rect">
            <a:avLst/>
          </a:prstGeom>
          <a:noFill/>
          <a:ln w="9525">
            <a:noFill/>
            <a:miter lim="800000"/>
            <a:headEnd/>
            <a:tailEnd/>
          </a:ln>
        </p:spPr>
      </p:pic>
      <p:pic>
        <p:nvPicPr>
          <p:cNvPr id="37"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9301494" y="3571249"/>
            <a:ext cx="460386" cy="428271"/>
          </a:xfrm>
          <a:prstGeom prst="rect">
            <a:avLst/>
          </a:prstGeom>
          <a:noFill/>
          <a:ln w="9525">
            <a:noFill/>
            <a:miter lim="800000"/>
            <a:headEnd/>
            <a:tailEnd/>
          </a:ln>
        </p:spPr>
      </p:pic>
      <p:pic>
        <p:nvPicPr>
          <p:cNvPr id="39"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542226" y="3492479"/>
            <a:ext cx="481260" cy="443724"/>
          </a:xfrm>
          <a:prstGeom prst="rect">
            <a:avLst/>
          </a:prstGeom>
          <a:noFill/>
          <a:ln w="9525">
            <a:noFill/>
            <a:miter lim="800000"/>
            <a:headEnd/>
            <a:tailEnd/>
          </a:ln>
        </p:spPr>
      </p:pic>
      <p:pic>
        <p:nvPicPr>
          <p:cNvPr id="40"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6792678" y="3473382"/>
            <a:ext cx="454587" cy="412818"/>
          </a:xfrm>
          <a:prstGeom prst="rect">
            <a:avLst/>
          </a:prstGeom>
          <a:noFill/>
          <a:ln w="9525">
            <a:noFill/>
            <a:miter lim="800000"/>
            <a:headEnd/>
            <a:tailEnd/>
          </a:ln>
        </p:spPr>
      </p:pic>
      <p:pic>
        <p:nvPicPr>
          <p:cNvPr id="41"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7404235" y="3914788"/>
            <a:ext cx="467344" cy="423856"/>
          </a:xfrm>
          <a:prstGeom prst="rect">
            <a:avLst/>
          </a:prstGeom>
          <a:noFill/>
          <a:ln w="9525">
            <a:noFill/>
            <a:miter lim="800000"/>
            <a:headEnd/>
            <a:tailEnd/>
          </a:ln>
        </p:spPr>
      </p:pic>
      <p:pic>
        <p:nvPicPr>
          <p:cNvPr id="42"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6922461" y="3918992"/>
            <a:ext cx="474302" cy="405091"/>
          </a:xfrm>
          <a:prstGeom prst="rect">
            <a:avLst/>
          </a:prstGeom>
          <a:noFill/>
          <a:ln w="9525">
            <a:noFill/>
            <a:miter lim="800000"/>
            <a:headEnd/>
            <a:tailEnd/>
          </a:ln>
        </p:spPr>
      </p:pic>
      <p:pic>
        <p:nvPicPr>
          <p:cNvPr id="43"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7186955" y="3161428"/>
            <a:ext cx="462705" cy="442620"/>
          </a:xfrm>
          <a:prstGeom prst="rect">
            <a:avLst/>
          </a:prstGeom>
          <a:noFill/>
          <a:ln w="9525">
            <a:noFill/>
            <a:miter lim="800000"/>
            <a:headEnd/>
            <a:tailEnd/>
          </a:ln>
        </p:spPr>
      </p:pic>
      <p:sp>
        <p:nvSpPr>
          <p:cNvPr id="45" name="Rectangle 3"/>
          <p:cNvSpPr>
            <a:spLocks noChangeArrowheads="1"/>
          </p:cNvSpPr>
          <p:nvPr/>
        </p:nvSpPr>
        <p:spPr bwMode="auto">
          <a:xfrm>
            <a:off x="7287070" y="914400"/>
            <a:ext cx="2484437" cy="1295400"/>
          </a:xfrm>
          <a:prstGeom prst="rect">
            <a:avLst/>
          </a:prstGeom>
          <a:solidFill>
            <a:schemeClr val="bg1">
              <a:alpha val="0"/>
            </a:schemeClr>
          </a:solidFill>
          <a:ln w="38100">
            <a:solidFill>
              <a:srgbClr val="DC7D0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46"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7624284" y="990600"/>
            <a:ext cx="470823" cy="408403"/>
          </a:xfrm>
          <a:prstGeom prst="rect">
            <a:avLst/>
          </a:prstGeom>
          <a:noFill/>
          <a:ln w="9525">
            <a:noFill/>
            <a:miter lim="800000"/>
            <a:headEnd/>
            <a:tailEnd/>
          </a:ln>
        </p:spPr>
      </p:pic>
      <p:pic>
        <p:nvPicPr>
          <p:cNvPr id="47"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613847" y="1676400"/>
            <a:ext cx="481260" cy="443724"/>
          </a:xfrm>
          <a:prstGeom prst="rect">
            <a:avLst/>
          </a:prstGeom>
          <a:noFill/>
          <a:ln w="9525">
            <a:noFill/>
            <a:miter lim="800000"/>
            <a:headEnd/>
            <a:tailEnd/>
          </a:ln>
        </p:spPr>
      </p:pic>
      <p:pic>
        <p:nvPicPr>
          <p:cNvPr id="48"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7333107" y="1347509"/>
            <a:ext cx="474302" cy="405091"/>
          </a:xfrm>
          <a:prstGeom prst="rect">
            <a:avLst/>
          </a:prstGeom>
          <a:noFill/>
          <a:ln w="9525">
            <a:noFill/>
            <a:miter lim="800000"/>
            <a:headEnd/>
            <a:tailEnd/>
          </a:ln>
        </p:spPr>
      </p:pic>
      <p:pic>
        <p:nvPicPr>
          <p:cNvPr id="49"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8173920" y="990600"/>
            <a:ext cx="454587" cy="412818"/>
          </a:xfrm>
          <a:prstGeom prst="rect">
            <a:avLst/>
          </a:prstGeom>
          <a:noFill/>
          <a:ln w="9525">
            <a:noFill/>
            <a:miter lim="800000"/>
            <a:headEnd/>
            <a:tailEnd/>
          </a:ln>
        </p:spPr>
      </p:pic>
      <p:pic>
        <p:nvPicPr>
          <p:cNvPr id="50"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8165802" y="1676400"/>
            <a:ext cx="462705" cy="442620"/>
          </a:xfrm>
          <a:prstGeom prst="rect">
            <a:avLst/>
          </a:prstGeom>
          <a:noFill/>
          <a:ln w="9525">
            <a:noFill/>
            <a:miter lim="800000"/>
            <a:headEnd/>
            <a:tailEnd/>
          </a:ln>
        </p:spPr>
      </p:pic>
      <p:pic>
        <p:nvPicPr>
          <p:cNvPr id="51"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8472921" y="1324329"/>
            <a:ext cx="460386" cy="428271"/>
          </a:xfrm>
          <a:prstGeom prst="rect">
            <a:avLst/>
          </a:prstGeom>
          <a:noFill/>
          <a:ln w="9525">
            <a:noFill/>
            <a:miter lim="800000"/>
            <a:headEnd/>
            <a:tailEnd/>
          </a:ln>
        </p:spPr>
      </p:pic>
      <p:pic>
        <p:nvPicPr>
          <p:cNvPr id="5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857107" y="990600"/>
            <a:ext cx="467344" cy="423856"/>
          </a:xfrm>
          <a:prstGeom prst="rect">
            <a:avLst/>
          </a:prstGeom>
          <a:noFill/>
          <a:ln w="9525">
            <a:noFill/>
            <a:miter lim="800000"/>
            <a:headEnd/>
            <a:tailEnd/>
          </a:ln>
        </p:spPr>
      </p:pic>
      <p:pic>
        <p:nvPicPr>
          <p:cNvPr id="53"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8846963" y="1700914"/>
            <a:ext cx="467344" cy="432686"/>
          </a:xfrm>
          <a:prstGeom prst="rect">
            <a:avLst/>
          </a:prstGeom>
          <a:noFill/>
          <a:ln w="9525">
            <a:noFill/>
            <a:miter lim="800000"/>
            <a:headEnd/>
            <a:tailEnd/>
          </a:ln>
        </p:spPr>
      </p:pic>
      <p:pic>
        <p:nvPicPr>
          <p:cNvPr id="54"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2400"/>
          <a:stretch/>
        </p:blipFill>
        <p:spPr bwMode="auto">
          <a:xfrm>
            <a:off x="9209409" y="1295401"/>
            <a:ext cx="485898" cy="412750"/>
          </a:xfrm>
          <a:prstGeom prst="rect">
            <a:avLst/>
          </a:prstGeom>
          <a:noFill/>
          <a:ln w="9525">
            <a:noFill/>
            <a:miter lim="800000"/>
            <a:headEnd/>
            <a:tailEnd/>
          </a:ln>
        </p:spPr>
      </p:pic>
      <p:sp>
        <p:nvSpPr>
          <p:cNvPr id="55" name="Rectangle 17"/>
          <p:cNvSpPr>
            <a:spLocks noChangeArrowheads="1"/>
          </p:cNvSpPr>
          <p:nvPr/>
        </p:nvSpPr>
        <p:spPr bwMode="auto">
          <a:xfrm>
            <a:off x="6425334" y="23975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 160</a:t>
            </a:r>
          </a:p>
        </p:txBody>
      </p:sp>
      <p:cxnSp>
        <p:nvCxnSpPr>
          <p:cNvPr id="56" name="Straight Arrow Connector 55"/>
          <p:cNvCxnSpPr>
            <a:stCxn id="45" idx="2"/>
            <a:endCxn id="44" idx="0"/>
          </p:cNvCxnSpPr>
          <p:nvPr/>
        </p:nvCxnSpPr>
        <p:spPr>
          <a:xfrm flipH="1">
            <a:off x="7409307" y="2209800"/>
            <a:ext cx="1119982"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2"/>
            <a:endCxn id="33" idx="0"/>
          </p:cNvCxnSpPr>
          <p:nvPr/>
        </p:nvCxnSpPr>
        <p:spPr>
          <a:xfrm>
            <a:off x="8529289" y="2209800"/>
            <a:ext cx="1318418"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17"/>
          <p:cNvSpPr>
            <a:spLocks noChangeArrowheads="1"/>
          </p:cNvSpPr>
          <p:nvPr/>
        </p:nvSpPr>
        <p:spPr bwMode="auto">
          <a:xfrm>
            <a:off x="9372634" y="23975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&gt; 160</a:t>
            </a:r>
          </a:p>
        </p:txBody>
      </p:sp>
      <p:sp>
        <p:nvSpPr>
          <p:cNvPr id="61" name="Rectangle 3"/>
          <p:cNvSpPr>
            <a:spLocks noChangeArrowheads="1"/>
          </p:cNvSpPr>
          <p:nvPr/>
        </p:nvSpPr>
        <p:spPr bwMode="auto">
          <a:xfrm>
            <a:off x="5648371" y="532913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cxnSp>
        <p:nvCxnSpPr>
          <p:cNvPr id="62" name="Straight Arrow Connector 61"/>
          <p:cNvCxnSpPr>
            <a:stCxn id="44" idx="2"/>
            <a:endCxn id="61" idx="0"/>
          </p:cNvCxnSpPr>
          <p:nvPr/>
        </p:nvCxnSpPr>
        <p:spPr>
          <a:xfrm flipH="1">
            <a:off x="6334171" y="4419600"/>
            <a:ext cx="1075136" cy="9095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2"/>
            <a:endCxn id="67" idx="0"/>
          </p:cNvCxnSpPr>
          <p:nvPr/>
        </p:nvCxnSpPr>
        <p:spPr>
          <a:xfrm>
            <a:off x="7409307" y="4419600"/>
            <a:ext cx="1276379" cy="920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3"/>
          <p:cNvSpPr>
            <a:spLocks noChangeArrowheads="1"/>
          </p:cNvSpPr>
          <p:nvPr/>
        </p:nvSpPr>
        <p:spPr bwMode="auto">
          <a:xfrm>
            <a:off x="7999886" y="5340195"/>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69"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6095860" y="5785349"/>
            <a:ext cx="474302" cy="405091"/>
          </a:xfrm>
          <a:prstGeom prst="rect">
            <a:avLst/>
          </a:prstGeom>
          <a:noFill/>
          <a:ln w="9525">
            <a:noFill/>
            <a:miter lim="800000"/>
            <a:headEnd/>
            <a:tailEnd/>
          </a:ln>
        </p:spPr>
      </p:pic>
      <p:pic>
        <p:nvPicPr>
          <p:cNvPr id="70"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8875952" y="5719900"/>
            <a:ext cx="481260" cy="443724"/>
          </a:xfrm>
          <a:prstGeom prst="rect">
            <a:avLst/>
          </a:prstGeom>
          <a:noFill/>
          <a:ln w="9525">
            <a:noFill/>
            <a:miter lim="800000"/>
            <a:headEnd/>
            <a:tailEnd/>
          </a:ln>
        </p:spPr>
      </p:pic>
      <p:pic>
        <p:nvPicPr>
          <p:cNvPr id="71"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8126083" y="5752694"/>
            <a:ext cx="454587" cy="412818"/>
          </a:xfrm>
          <a:prstGeom prst="rect">
            <a:avLst/>
          </a:prstGeom>
          <a:noFill/>
          <a:ln w="9525">
            <a:noFill/>
            <a:miter lim="800000"/>
            <a:headEnd/>
            <a:tailEnd/>
          </a:ln>
        </p:spPr>
      </p:pic>
      <p:pic>
        <p:nvPicPr>
          <p:cNvPr id="7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494479" y="6163624"/>
            <a:ext cx="467344" cy="423856"/>
          </a:xfrm>
          <a:prstGeom prst="rect">
            <a:avLst/>
          </a:prstGeom>
          <a:noFill/>
          <a:ln w="9525">
            <a:noFill/>
            <a:miter lim="800000"/>
            <a:headEnd/>
            <a:tailEnd/>
          </a:ln>
        </p:spPr>
      </p:pic>
      <p:pic>
        <p:nvPicPr>
          <p:cNvPr id="73"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8472921" y="5353926"/>
            <a:ext cx="462705" cy="442620"/>
          </a:xfrm>
          <a:prstGeom prst="rect">
            <a:avLst/>
          </a:prstGeom>
          <a:noFill/>
          <a:ln w="9525">
            <a:noFill/>
            <a:miter lim="800000"/>
            <a:headEnd/>
            <a:tailEnd/>
          </a:ln>
        </p:spPr>
      </p:pic>
      <p:sp>
        <p:nvSpPr>
          <p:cNvPr id="74" name="Rectangle 17"/>
          <p:cNvSpPr>
            <a:spLocks noChangeArrowheads="1"/>
          </p:cNvSpPr>
          <p:nvPr/>
        </p:nvSpPr>
        <p:spPr bwMode="auto">
          <a:xfrm>
            <a:off x="5203335" y="4688245"/>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 2”</a:t>
            </a:r>
          </a:p>
        </p:txBody>
      </p:sp>
      <p:sp>
        <p:nvSpPr>
          <p:cNvPr id="75" name="Rectangle 17"/>
          <p:cNvSpPr>
            <a:spLocks noChangeArrowheads="1"/>
          </p:cNvSpPr>
          <p:nvPr/>
        </p:nvSpPr>
        <p:spPr bwMode="auto">
          <a:xfrm>
            <a:off x="8109091" y="4684167"/>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&gt; 2”</a:t>
            </a:r>
          </a:p>
        </p:txBody>
      </p:sp>
    </p:spTree>
    <p:extLst>
      <p:ext uri="{BB962C8B-B14F-4D97-AF65-F5344CB8AC3E}">
        <p14:creationId xmlns:p14="http://schemas.microsoft.com/office/powerpoint/2010/main" val="2520821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
          <p:cNvSpPr>
            <a:spLocks noChangeArrowheads="1"/>
          </p:cNvSpPr>
          <p:nvPr/>
        </p:nvSpPr>
        <p:spPr bwMode="auto">
          <a:xfrm>
            <a:off x="6723507" y="31242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2" name="Title 1"/>
          <p:cNvSpPr>
            <a:spLocks noGrp="1"/>
          </p:cNvSpPr>
          <p:nvPr>
            <p:ph type="title"/>
          </p:nvPr>
        </p:nvSpPr>
        <p:spPr/>
        <p:txBody>
          <a:bodyPr/>
          <a:lstStyle/>
          <a:p>
            <a:r>
              <a:rPr lang="en-US" dirty="0"/>
              <a:t>Trees Easily Converted to </a:t>
            </a:r>
            <a:br>
              <a:rPr lang="en-US" dirty="0"/>
            </a:br>
            <a:r>
              <a:rPr lang="en-US" dirty="0"/>
              <a:t>Rules</a:t>
            </a:r>
          </a:p>
        </p:txBody>
      </p:sp>
      <p:sp>
        <p:nvSpPr>
          <p:cNvPr id="3" name="Content Placeholder 2"/>
          <p:cNvSpPr>
            <a:spLocks noGrp="1"/>
          </p:cNvSpPr>
          <p:nvPr>
            <p:ph sz="half" idx="1"/>
          </p:nvPr>
        </p:nvSpPr>
        <p:spPr/>
        <p:txBody>
          <a:bodyPr/>
          <a:lstStyle/>
          <a:p>
            <a:r>
              <a:rPr lang="en-US" sz="2400" dirty="0"/>
              <a:t>IF (Weight &gt; 160) THEN </a:t>
            </a:r>
            <a:r>
              <a:rPr lang="en-US" sz="2400" dirty="0">
                <a:solidFill>
                  <a:srgbClr val="DC7D01"/>
                </a:solidFill>
              </a:rPr>
              <a:t>Male</a:t>
            </a:r>
          </a:p>
          <a:p>
            <a:r>
              <a:rPr lang="en-US" sz="2400" dirty="0"/>
              <a:t>ELSE IF (Hair Length ≤ 2”) THEN </a:t>
            </a:r>
            <a:r>
              <a:rPr lang="en-US" sz="2400" dirty="0">
                <a:solidFill>
                  <a:srgbClr val="DC7D01"/>
                </a:solidFill>
              </a:rPr>
              <a:t>Male</a:t>
            </a:r>
          </a:p>
          <a:p>
            <a:r>
              <a:rPr lang="en-US" sz="2400" dirty="0"/>
              <a:t>ELSE </a:t>
            </a:r>
            <a:r>
              <a:rPr lang="en-US" sz="2400" dirty="0">
                <a:solidFill>
                  <a:srgbClr val="2F6231"/>
                </a:solidFill>
              </a:rPr>
              <a:t>Female</a:t>
            </a:r>
          </a:p>
          <a:p>
            <a:endParaRPr lang="en-US" sz="2400" dirty="0">
              <a:solidFill>
                <a:schemeClr val="tx1"/>
              </a:solidFill>
            </a:endParaRPr>
          </a:p>
          <a:p>
            <a:r>
              <a:rPr lang="en-US" sz="2400" dirty="0">
                <a:solidFill>
                  <a:schemeClr val="tx1"/>
                </a:solidFill>
              </a:rPr>
              <a:t>So what about </a:t>
            </a:r>
            <a:r>
              <a:rPr lang="en-US" sz="2400" dirty="0" err="1">
                <a:solidFill>
                  <a:schemeClr val="tx1"/>
                </a:solidFill>
              </a:rPr>
              <a:t>Comicbook</a:t>
            </a:r>
            <a:r>
              <a:rPr lang="en-US" sz="2400" dirty="0">
                <a:solidFill>
                  <a:schemeClr val="tx1"/>
                </a:solidFill>
              </a:rPr>
              <a:t> Guy?</a:t>
            </a:r>
          </a:p>
          <a:p>
            <a:pPr lvl="1"/>
            <a:r>
              <a:rPr lang="en-US" sz="2400" dirty="0">
                <a:solidFill>
                  <a:schemeClr val="tx1"/>
                </a:solidFill>
              </a:rPr>
              <a:t>Hair Length: 8”</a:t>
            </a:r>
          </a:p>
          <a:p>
            <a:pPr lvl="1"/>
            <a:r>
              <a:rPr lang="en-US" sz="2400" dirty="0">
                <a:solidFill>
                  <a:schemeClr val="tx1"/>
                </a:solidFill>
              </a:rPr>
              <a:t>Weight: 290</a:t>
            </a:r>
          </a:p>
          <a:p>
            <a:pPr lvl="1"/>
            <a:r>
              <a:rPr lang="en-US" sz="2400" dirty="0">
                <a:solidFill>
                  <a:schemeClr val="tx1"/>
                </a:solidFill>
              </a:rPr>
              <a:t>Age: 38</a:t>
            </a:r>
          </a:p>
          <a:p>
            <a:pPr lvl="1"/>
            <a:r>
              <a:rPr lang="en-US" sz="2400" dirty="0">
                <a:solidFill>
                  <a:schemeClr val="tx1"/>
                </a:solidFill>
              </a:rPr>
              <a:t>Class: </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32</a:t>
            </a:fld>
            <a:endParaRPr lang="en-US" dirty="0"/>
          </a:p>
        </p:txBody>
      </p:sp>
      <p:sp>
        <p:nvSpPr>
          <p:cNvPr id="33" name="Rectangle 3"/>
          <p:cNvSpPr>
            <a:spLocks noChangeArrowheads="1"/>
          </p:cNvSpPr>
          <p:nvPr/>
        </p:nvSpPr>
        <p:spPr bwMode="auto">
          <a:xfrm>
            <a:off x="9161907" y="312420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34"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9613824" y="3922971"/>
            <a:ext cx="467344" cy="432686"/>
          </a:xfrm>
          <a:prstGeom prst="rect">
            <a:avLst/>
          </a:prstGeom>
          <a:noFill/>
          <a:ln w="9525">
            <a:noFill/>
            <a:miter lim="800000"/>
            <a:headEnd/>
            <a:tailEnd/>
          </a:ln>
        </p:spPr>
      </p:pic>
      <p:pic>
        <p:nvPicPr>
          <p:cNvPr id="35"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1312"/>
          <a:stretch/>
        </p:blipFill>
        <p:spPr bwMode="auto">
          <a:xfrm>
            <a:off x="9981345" y="3546388"/>
            <a:ext cx="485898" cy="420775"/>
          </a:xfrm>
          <a:prstGeom prst="rect">
            <a:avLst/>
          </a:prstGeom>
          <a:noFill/>
          <a:ln w="9525">
            <a:noFill/>
            <a:miter lim="800000"/>
            <a:headEnd/>
            <a:tailEnd/>
          </a:ln>
        </p:spPr>
      </p:pic>
      <p:pic>
        <p:nvPicPr>
          <p:cNvPr id="36"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9621799" y="3253468"/>
            <a:ext cx="470823" cy="408403"/>
          </a:xfrm>
          <a:prstGeom prst="rect">
            <a:avLst/>
          </a:prstGeom>
          <a:noFill/>
          <a:ln w="9525">
            <a:noFill/>
            <a:miter lim="800000"/>
            <a:headEnd/>
            <a:tailEnd/>
          </a:ln>
        </p:spPr>
      </p:pic>
      <p:pic>
        <p:nvPicPr>
          <p:cNvPr id="37"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9301494" y="3571249"/>
            <a:ext cx="460386" cy="428271"/>
          </a:xfrm>
          <a:prstGeom prst="rect">
            <a:avLst/>
          </a:prstGeom>
          <a:noFill/>
          <a:ln w="9525">
            <a:noFill/>
            <a:miter lim="800000"/>
            <a:headEnd/>
            <a:tailEnd/>
          </a:ln>
        </p:spPr>
      </p:pic>
      <p:pic>
        <p:nvPicPr>
          <p:cNvPr id="39"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542226" y="3492479"/>
            <a:ext cx="481260" cy="443724"/>
          </a:xfrm>
          <a:prstGeom prst="rect">
            <a:avLst/>
          </a:prstGeom>
          <a:noFill/>
          <a:ln w="9525">
            <a:noFill/>
            <a:miter lim="800000"/>
            <a:headEnd/>
            <a:tailEnd/>
          </a:ln>
        </p:spPr>
      </p:pic>
      <p:pic>
        <p:nvPicPr>
          <p:cNvPr id="40"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6792678" y="3473382"/>
            <a:ext cx="454587" cy="412818"/>
          </a:xfrm>
          <a:prstGeom prst="rect">
            <a:avLst/>
          </a:prstGeom>
          <a:noFill/>
          <a:ln w="9525">
            <a:noFill/>
            <a:miter lim="800000"/>
            <a:headEnd/>
            <a:tailEnd/>
          </a:ln>
        </p:spPr>
      </p:pic>
      <p:pic>
        <p:nvPicPr>
          <p:cNvPr id="41"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7404235" y="3914788"/>
            <a:ext cx="467344" cy="423856"/>
          </a:xfrm>
          <a:prstGeom prst="rect">
            <a:avLst/>
          </a:prstGeom>
          <a:noFill/>
          <a:ln w="9525">
            <a:noFill/>
            <a:miter lim="800000"/>
            <a:headEnd/>
            <a:tailEnd/>
          </a:ln>
        </p:spPr>
      </p:pic>
      <p:pic>
        <p:nvPicPr>
          <p:cNvPr id="42"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6922461" y="3918992"/>
            <a:ext cx="474302" cy="405091"/>
          </a:xfrm>
          <a:prstGeom prst="rect">
            <a:avLst/>
          </a:prstGeom>
          <a:noFill/>
          <a:ln w="9525">
            <a:noFill/>
            <a:miter lim="800000"/>
            <a:headEnd/>
            <a:tailEnd/>
          </a:ln>
        </p:spPr>
      </p:pic>
      <p:pic>
        <p:nvPicPr>
          <p:cNvPr id="43"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7186955" y="3161428"/>
            <a:ext cx="462705" cy="442620"/>
          </a:xfrm>
          <a:prstGeom prst="rect">
            <a:avLst/>
          </a:prstGeom>
          <a:noFill/>
          <a:ln w="9525">
            <a:noFill/>
            <a:miter lim="800000"/>
            <a:headEnd/>
            <a:tailEnd/>
          </a:ln>
        </p:spPr>
      </p:pic>
      <p:sp>
        <p:nvSpPr>
          <p:cNvPr id="45" name="Rectangle 3"/>
          <p:cNvSpPr>
            <a:spLocks noChangeArrowheads="1"/>
          </p:cNvSpPr>
          <p:nvPr/>
        </p:nvSpPr>
        <p:spPr bwMode="auto">
          <a:xfrm>
            <a:off x="7287070" y="914400"/>
            <a:ext cx="2484437" cy="1295400"/>
          </a:xfrm>
          <a:prstGeom prst="rect">
            <a:avLst/>
          </a:prstGeom>
          <a:solidFill>
            <a:schemeClr val="bg1">
              <a:alpha val="0"/>
            </a:schemeClr>
          </a:solidFill>
          <a:ln w="38100">
            <a:solidFill>
              <a:srgbClr val="DC7D0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46" name="Picture 79" descr="homer"/>
          <p:cNvPicPr>
            <a:picLocks noChangeAspect="1" noChangeArrowheads="1"/>
          </p:cNvPicPr>
          <p:nvPr/>
        </p:nvPicPr>
        <p:blipFill>
          <a:blip r:embed="rId4" cstate="print">
            <a:clrChange>
              <a:clrFrom>
                <a:srgbClr val="65CBFF"/>
              </a:clrFrom>
              <a:clrTo>
                <a:srgbClr val="65CBFF">
                  <a:alpha val="0"/>
                </a:srgbClr>
              </a:clrTo>
            </a:clrChange>
          </a:blip>
          <a:srcRect b="42667"/>
          <a:stretch>
            <a:fillRect/>
          </a:stretch>
        </p:blipFill>
        <p:spPr bwMode="auto">
          <a:xfrm>
            <a:off x="7624284" y="990600"/>
            <a:ext cx="470823" cy="408403"/>
          </a:xfrm>
          <a:prstGeom prst="rect">
            <a:avLst/>
          </a:prstGeom>
          <a:noFill/>
          <a:ln w="9525">
            <a:noFill/>
            <a:miter lim="800000"/>
            <a:headEnd/>
            <a:tailEnd/>
          </a:ln>
        </p:spPr>
      </p:pic>
      <p:pic>
        <p:nvPicPr>
          <p:cNvPr id="47"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7613847" y="1676400"/>
            <a:ext cx="481260" cy="443724"/>
          </a:xfrm>
          <a:prstGeom prst="rect">
            <a:avLst/>
          </a:prstGeom>
          <a:noFill/>
          <a:ln w="9525">
            <a:noFill/>
            <a:miter lim="800000"/>
            <a:headEnd/>
            <a:tailEnd/>
          </a:ln>
        </p:spPr>
      </p:pic>
      <p:pic>
        <p:nvPicPr>
          <p:cNvPr id="48"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7333107" y="1347509"/>
            <a:ext cx="474302" cy="405091"/>
          </a:xfrm>
          <a:prstGeom prst="rect">
            <a:avLst/>
          </a:prstGeom>
          <a:noFill/>
          <a:ln w="9525">
            <a:noFill/>
            <a:miter lim="800000"/>
            <a:headEnd/>
            <a:tailEnd/>
          </a:ln>
        </p:spPr>
      </p:pic>
      <p:pic>
        <p:nvPicPr>
          <p:cNvPr id="49"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8173920" y="990600"/>
            <a:ext cx="454587" cy="412818"/>
          </a:xfrm>
          <a:prstGeom prst="rect">
            <a:avLst/>
          </a:prstGeom>
          <a:noFill/>
          <a:ln w="9525">
            <a:noFill/>
            <a:miter lim="800000"/>
            <a:headEnd/>
            <a:tailEnd/>
          </a:ln>
        </p:spPr>
      </p:pic>
      <p:pic>
        <p:nvPicPr>
          <p:cNvPr id="50"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8165802" y="1676400"/>
            <a:ext cx="462705" cy="442620"/>
          </a:xfrm>
          <a:prstGeom prst="rect">
            <a:avLst/>
          </a:prstGeom>
          <a:noFill/>
          <a:ln w="9525">
            <a:noFill/>
            <a:miter lim="800000"/>
            <a:headEnd/>
            <a:tailEnd/>
          </a:ln>
        </p:spPr>
      </p:pic>
      <p:pic>
        <p:nvPicPr>
          <p:cNvPr id="51" name="Picture 84" descr="grandpa"/>
          <p:cNvPicPr>
            <a:picLocks noChangeAspect="1" noChangeArrowheads="1"/>
          </p:cNvPicPr>
          <p:nvPr/>
        </p:nvPicPr>
        <p:blipFill>
          <a:blip r:embed="rId5" cstate="print">
            <a:clrChange>
              <a:clrFrom>
                <a:srgbClr val="65CBFF"/>
              </a:clrFrom>
              <a:clrTo>
                <a:srgbClr val="65CBFF">
                  <a:alpha val="0"/>
                </a:srgbClr>
              </a:clrTo>
            </a:clrChange>
          </a:blip>
          <a:srcRect r="3369" b="41739"/>
          <a:stretch>
            <a:fillRect/>
          </a:stretch>
        </p:blipFill>
        <p:spPr bwMode="auto">
          <a:xfrm>
            <a:off x="8472921" y="1324329"/>
            <a:ext cx="460386" cy="428271"/>
          </a:xfrm>
          <a:prstGeom prst="rect">
            <a:avLst/>
          </a:prstGeom>
          <a:noFill/>
          <a:ln w="9525">
            <a:noFill/>
            <a:miter lim="800000"/>
            <a:headEnd/>
            <a:tailEnd/>
          </a:ln>
        </p:spPr>
      </p:pic>
      <p:pic>
        <p:nvPicPr>
          <p:cNvPr id="5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857107" y="990600"/>
            <a:ext cx="467344" cy="423856"/>
          </a:xfrm>
          <a:prstGeom prst="rect">
            <a:avLst/>
          </a:prstGeom>
          <a:noFill/>
          <a:ln w="9525">
            <a:noFill/>
            <a:miter lim="800000"/>
            <a:headEnd/>
            <a:tailEnd/>
          </a:ln>
        </p:spPr>
      </p:pic>
      <p:pic>
        <p:nvPicPr>
          <p:cNvPr id="53" name="Picture 86" descr="otto"/>
          <p:cNvPicPr>
            <a:picLocks noChangeAspect="1" noChangeArrowheads="1"/>
          </p:cNvPicPr>
          <p:nvPr/>
        </p:nvPicPr>
        <p:blipFill>
          <a:blip r:embed="rId2" cstate="print">
            <a:clrChange>
              <a:clrFrom>
                <a:srgbClr val="65CBFF"/>
              </a:clrFrom>
              <a:clrTo>
                <a:srgbClr val="65CBFF">
                  <a:alpha val="0"/>
                </a:srgbClr>
              </a:clrTo>
            </a:clrChange>
          </a:blip>
          <a:srcRect l="10521" r="13150" b="41290"/>
          <a:stretch>
            <a:fillRect/>
          </a:stretch>
        </p:blipFill>
        <p:spPr bwMode="auto">
          <a:xfrm>
            <a:off x="8846963" y="1700914"/>
            <a:ext cx="467344" cy="432686"/>
          </a:xfrm>
          <a:prstGeom prst="rect">
            <a:avLst/>
          </a:prstGeom>
          <a:noFill/>
          <a:ln w="9525">
            <a:noFill/>
            <a:miter lim="800000"/>
            <a:headEnd/>
            <a:tailEnd/>
          </a:ln>
        </p:spPr>
      </p:pic>
      <p:pic>
        <p:nvPicPr>
          <p:cNvPr id="54" name="Picture 87" descr="krusty"/>
          <p:cNvPicPr>
            <a:picLocks noChangeAspect="1" noChangeArrowheads="1"/>
          </p:cNvPicPr>
          <p:nvPr/>
        </p:nvPicPr>
        <p:blipFill rotWithShape="1">
          <a:blip r:embed="rId3" cstate="print">
            <a:clrChange>
              <a:clrFrom>
                <a:srgbClr val="65CBFF"/>
              </a:clrFrom>
              <a:clrTo>
                <a:srgbClr val="65CBFF">
                  <a:alpha val="0"/>
                </a:srgbClr>
              </a:clrTo>
            </a:clrChange>
          </a:blip>
          <a:srcRect l="11111" t="1613" r="16872" b="42400"/>
          <a:stretch/>
        </p:blipFill>
        <p:spPr bwMode="auto">
          <a:xfrm>
            <a:off x="9209409" y="1295401"/>
            <a:ext cx="485898" cy="412750"/>
          </a:xfrm>
          <a:prstGeom prst="rect">
            <a:avLst/>
          </a:prstGeom>
          <a:noFill/>
          <a:ln w="9525">
            <a:noFill/>
            <a:miter lim="800000"/>
            <a:headEnd/>
            <a:tailEnd/>
          </a:ln>
        </p:spPr>
      </p:pic>
      <p:sp>
        <p:nvSpPr>
          <p:cNvPr id="55" name="Rectangle 17"/>
          <p:cNvSpPr>
            <a:spLocks noChangeArrowheads="1"/>
          </p:cNvSpPr>
          <p:nvPr/>
        </p:nvSpPr>
        <p:spPr bwMode="auto">
          <a:xfrm>
            <a:off x="6425334" y="23975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 160</a:t>
            </a:r>
          </a:p>
        </p:txBody>
      </p:sp>
      <p:cxnSp>
        <p:nvCxnSpPr>
          <p:cNvPr id="56" name="Straight Arrow Connector 55"/>
          <p:cNvCxnSpPr>
            <a:stCxn id="45" idx="2"/>
            <a:endCxn id="44" idx="0"/>
          </p:cNvCxnSpPr>
          <p:nvPr/>
        </p:nvCxnSpPr>
        <p:spPr>
          <a:xfrm flipH="1">
            <a:off x="7409307" y="2209800"/>
            <a:ext cx="1119982"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2"/>
            <a:endCxn id="33" idx="0"/>
          </p:cNvCxnSpPr>
          <p:nvPr/>
        </p:nvCxnSpPr>
        <p:spPr>
          <a:xfrm>
            <a:off x="8529289" y="2209800"/>
            <a:ext cx="1318418" cy="914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17"/>
          <p:cNvSpPr>
            <a:spLocks noChangeArrowheads="1"/>
          </p:cNvSpPr>
          <p:nvPr/>
        </p:nvSpPr>
        <p:spPr bwMode="auto">
          <a:xfrm>
            <a:off x="9372634" y="2397521"/>
            <a:ext cx="1427635"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Weight &gt; 160</a:t>
            </a:r>
          </a:p>
        </p:txBody>
      </p:sp>
      <p:sp>
        <p:nvSpPr>
          <p:cNvPr id="61" name="Rectangle 3"/>
          <p:cNvSpPr>
            <a:spLocks noChangeArrowheads="1"/>
          </p:cNvSpPr>
          <p:nvPr/>
        </p:nvSpPr>
        <p:spPr bwMode="auto">
          <a:xfrm>
            <a:off x="5648371" y="5329130"/>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cxnSp>
        <p:nvCxnSpPr>
          <p:cNvPr id="62" name="Straight Arrow Connector 61"/>
          <p:cNvCxnSpPr>
            <a:stCxn id="44" idx="2"/>
            <a:endCxn id="61" idx="0"/>
          </p:cNvCxnSpPr>
          <p:nvPr/>
        </p:nvCxnSpPr>
        <p:spPr>
          <a:xfrm flipH="1">
            <a:off x="6334171" y="4419600"/>
            <a:ext cx="1075136" cy="9095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2"/>
            <a:endCxn id="67" idx="0"/>
          </p:cNvCxnSpPr>
          <p:nvPr/>
        </p:nvCxnSpPr>
        <p:spPr>
          <a:xfrm>
            <a:off x="7409307" y="4419600"/>
            <a:ext cx="1276379" cy="920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3"/>
          <p:cNvSpPr>
            <a:spLocks noChangeArrowheads="1"/>
          </p:cNvSpPr>
          <p:nvPr/>
        </p:nvSpPr>
        <p:spPr bwMode="auto">
          <a:xfrm>
            <a:off x="7999886" y="5340195"/>
            <a:ext cx="1371600" cy="1295400"/>
          </a:xfrm>
          <a:prstGeom prst="rect">
            <a:avLst/>
          </a:prstGeom>
          <a:solidFill>
            <a:schemeClr val="bg1">
              <a:alpha val="0"/>
            </a:schemeClr>
          </a:solidFill>
          <a:ln w="38100">
            <a:solidFill>
              <a:srgbClr val="2F623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pic>
        <p:nvPicPr>
          <p:cNvPr id="69" name="Picture 81" descr="bart"/>
          <p:cNvPicPr>
            <a:picLocks noChangeAspect="1" noChangeArrowheads="1"/>
          </p:cNvPicPr>
          <p:nvPr/>
        </p:nvPicPr>
        <p:blipFill>
          <a:blip r:embed="rId9" cstate="print">
            <a:clrChange>
              <a:clrFrom>
                <a:srgbClr val="65CBFF"/>
              </a:clrFrom>
              <a:clrTo>
                <a:srgbClr val="65CBFF">
                  <a:alpha val="0"/>
                </a:srgbClr>
              </a:clrTo>
            </a:clrChange>
          </a:blip>
          <a:srcRect b="42667"/>
          <a:stretch>
            <a:fillRect/>
          </a:stretch>
        </p:blipFill>
        <p:spPr bwMode="auto">
          <a:xfrm>
            <a:off x="6095860" y="5785349"/>
            <a:ext cx="474302" cy="405091"/>
          </a:xfrm>
          <a:prstGeom prst="rect">
            <a:avLst/>
          </a:prstGeom>
          <a:noFill/>
          <a:ln w="9525">
            <a:noFill/>
            <a:miter lim="800000"/>
            <a:headEnd/>
            <a:tailEnd/>
          </a:ln>
        </p:spPr>
      </p:pic>
      <p:pic>
        <p:nvPicPr>
          <p:cNvPr id="70" name="Picture 80" descr="marge"/>
          <p:cNvPicPr>
            <a:picLocks noChangeAspect="1" noChangeArrowheads="1"/>
          </p:cNvPicPr>
          <p:nvPr/>
        </p:nvPicPr>
        <p:blipFill>
          <a:blip r:embed="rId6" cstate="print">
            <a:clrChange>
              <a:clrFrom>
                <a:srgbClr val="65CBFF"/>
              </a:clrFrom>
              <a:clrTo>
                <a:srgbClr val="65CBFF">
                  <a:alpha val="0"/>
                </a:srgbClr>
              </a:clrTo>
            </a:clrChange>
          </a:blip>
          <a:srcRect b="40851"/>
          <a:stretch>
            <a:fillRect/>
          </a:stretch>
        </p:blipFill>
        <p:spPr bwMode="auto">
          <a:xfrm>
            <a:off x="8875952" y="5719900"/>
            <a:ext cx="481260" cy="443724"/>
          </a:xfrm>
          <a:prstGeom prst="rect">
            <a:avLst/>
          </a:prstGeom>
          <a:noFill/>
          <a:ln w="9525">
            <a:noFill/>
            <a:miter lim="800000"/>
            <a:headEnd/>
            <a:tailEnd/>
          </a:ln>
        </p:spPr>
      </p:pic>
      <p:pic>
        <p:nvPicPr>
          <p:cNvPr id="71" name="Picture 82" descr="lisa"/>
          <p:cNvPicPr>
            <a:picLocks noChangeAspect="1" noChangeArrowheads="1"/>
          </p:cNvPicPr>
          <p:nvPr/>
        </p:nvPicPr>
        <p:blipFill>
          <a:blip r:embed="rId7" cstate="print">
            <a:clrChange>
              <a:clrFrom>
                <a:srgbClr val="65CBFF"/>
              </a:clrFrom>
              <a:clrTo>
                <a:srgbClr val="65CBFF">
                  <a:alpha val="0"/>
                </a:srgbClr>
              </a:clrTo>
            </a:clrChange>
          </a:blip>
          <a:srcRect b="42667"/>
          <a:stretch>
            <a:fillRect/>
          </a:stretch>
        </p:blipFill>
        <p:spPr bwMode="auto">
          <a:xfrm>
            <a:off x="8126083" y="5752694"/>
            <a:ext cx="454587" cy="412818"/>
          </a:xfrm>
          <a:prstGeom prst="rect">
            <a:avLst/>
          </a:prstGeom>
          <a:noFill/>
          <a:ln w="9525">
            <a:noFill/>
            <a:miter lim="800000"/>
            <a:headEnd/>
            <a:tailEnd/>
          </a:ln>
        </p:spPr>
      </p:pic>
      <p:pic>
        <p:nvPicPr>
          <p:cNvPr id="72" name="Picture 85" descr="patty"/>
          <p:cNvPicPr>
            <a:picLocks noChangeAspect="1" noChangeArrowheads="1"/>
          </p:cNvPicPr>
          <p:nvPr/>
        </p:nvPicPr>
        <p:blipFill>
          <a:blip r:embed="rId8" cstate="print">
            <a:clrChange>
              <a:clrFrom>
                <a:srgbClr val="65CBFF"/>
              </a:clrFrom>
              <a:clrTo>
                <a:srgbClr val="65CBFF">
                  <a:alpha val="0"/>
                </a:srgbClr>
              </a:clrTo>
            </a:clrChange>
          </a:blip>
          <a:srcRect r="1685" b="41739"/>
          <a:stretch>
            <a:fillRect/>
          </a:stretch>
        </p:blipFill>
        <p:spPr bwMode="auto">
          <a:xfrm>
            <a:off x="8494479" y="6163624"/>
            <a:ext cx="467344" cy="423856"/>
          </a:xfrm>
          <a:prstGeom prst="rect">
            <a:avLst/>
          </a:prstGeom>
          <a:noFill/>
          <a:ln w="9525">
            <a:noFill/>
            <a:miter lim="800000"/>
            <a:headEnd/>
            <a:tailEnd/>
          </a:ln>
        </p:spPr>
      </p:pic>
      <p:pic>
        <p:nvPicPr>
          <p:cNvPr id="73" name="Picture 83" descr="maggie"/>
          <p:cNvPicPr>
            <a:picLocks noChangeAspect="1" noChangeArrowheads="1"/>
          </p:cNvPicPr>
          <p:nvPr/>
        </p:nvPicPr>
        <p:blipFill>
          <a:blip r:embed="rId10" cstate="print">
            <a:clrChange>
              <a:clrFrom>
                <a:srgbClr val="65CBFF"/>
              </a:clrFrom>
              <a:clrTo>
                <a:srgbClr val="65CBFF">
                  <a:alpha val="0"/>
                </a:srgbClr>
              </a:clrTo>
            </a:clrChange>
          </a:blip>
          <a:srcRect b="40851"/>
          <a:stretch>
            <a:fillRect/>
          </a:stretch>
        </p:blipFill>
        <p:spPr bwMode="auto">
          <a:xfrm>
            <a:off x="8472921" y="5353926"/>
            <a:ext cx="462705" cy="442620"/>
          </a:xfrm>
          <a:prstGeom prst="rect">
            <a:avLst/>
          </a:prstGeom>
          <a:noFill/>
          <a:ln w="9525">
            <a:noFill/>
            <a:miter lim="800000"/>
            <a:headEnd/>
            <a:tailEnd/>
          </a:ln>
        </p:spPr>
      </p:pic>
      <p:sp>
        <p:nvSpPr>
          <p:cNvPr id="74" name="Rectangle 17"/>
          <p:cNvSpPr>
            <a:spLocks noChangeArrowheads="1"/>
          </p:cNvSpPr>
          <p:nvPr/>
        </p:nvSpPr>
        <p:spPr bwMode="auto">
          <a:xfrm>
            <a:off x="5203335" y="4688245"/>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 2”</a:t>
            </a:r>
          </a:p>
        </p:txBody>
      </p:sp>
      <p:sp>
        <p:nvSpPr>
          <p:cNvPr id="75" name="Rectangle 17"/>
          <p:cNvSpPr>
            <a:spLocks noChangeArrowheads="1"/>
          </p:cNvSpPr>
          <p:nvPr/>
        </p:nvSpPr>
        <p:spPr bwMode="auto">
          <a:xfrm>
            <a:off x="8109091" y="4684167"/>
            <a:ext cx="1699248" cy="369332"/>
          </a:xfrm>
          <a:prstGeom prst="rect">
            <a:avLst/>
          </a:prstGeom>
          <a:noFill/>
          <a:ln w="0">
            <a:noFill/>
            <a:miter lim="800000"/>
            <a:headEnd/>
            <a:tailEnd/>
          </a:ln>
        </p:spPr>
        <p:txBody>
          <a:bodyPr wrap="none">
            <a:spAutoFit/>
          </a:bodyPr>
          <a:lstStyle/>
          <a:p>
            <a:pPr algn="ctr" eaLnBrk="1" hangingPunct="1"/>
            <a:r>
              <a:rPr lang="en-US" dirty="0">
                <a:solidFill>
                  <a:schemeClr val="tx1"/>
                </a:solidFill>
                <a:latin typeface="Calibri" panose="020F0502020204030204" pitchFamily="34" charset="0"/>
              </a:rPr>
              <a:t>Hair Length &gt; 2”</a:t>
            </a:r>
          </a:p>
        </p:txBody>
      </p:sp>
      <p:sp>
        <p:nvSpPr>
          <p:cNvPr id="5" name="TextBox 4"/>
          <p:cNvSpPr txBox="1"/>
          <p:nvPr/>
        </p:nvSpPr>
        <p:spPr>
          <a:xfrm>
            <a:off x="2330411" y="5101624"/>
            <a:ext cx="1501542" cy="369332"/>
          </a:xfrm>
          <a:prstGeom prst="rect">
            <a:avLst/>
          </a:prstGeom>
          <a:noFill/>
        </p:spPr>
        <p:txBody>
          <a:bodyPr wrap="square" rtlCol="0">
            <a:spAutoFit/>
          </a:bodyPr>
          <a:lstStyle/>
          <a:p>
            <a:r>
              <a:rPr lang="en-US" dirty="0">
                <a:solidFill>
                  <a:srgbClr val="DC7D01"/>
                </a:solidFill>
                <a:latin typeface="Calibri" panose="020F0502020204030204" pitchFamily="34" charset="0"/>
              </a:rPr>
              <a:t>Male</a:t>
            </a:r>
          </a:p>
        </p:txBody>
      </p:sp>
    </p:spTree>
    <p:extLst>
      <p:ext uri="{BB962C8B-B14F-4D97-AF65-F5344CB8AC3E}">
        <p14:creationId xmlns:p14="http://schemas.microsoft.com/office/powerpoint/2010/main" val="357350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Overfitting</a:t>
            </a:r>
          </a:p>
        </p:txBody>
      </p:sp>
      <p:sp>
        <p:nvSpPr>
          <p:cNvPr id="5" name="Slide Number Placeholder 4"/>
          <p:cNvSpPr>
            <a:spLocks noGrp="1"/>
          </p:cNvSpPr>
          <p:nvPr>
            <p:ph type="sldNum" sz="quarter" idx="12"/>
          </p:nvPr>
        </p:nvSpPr>
        <p:spPr/>
        <p:txBody>
          <a:bodyPr/>
          <a:lstStyle/>
          <a:p>
            <a:fld id="{601A7ADE-E78F-4068-B691-87A7BF8C4DE5}" type="slidenum">
              <a:rPr lang="en-US" smtClean="0"/>
              <a:pPr/>
              <a:t>33</a:t>
            </a:fld>
            <a:endParaRPr lang="en-US" dirty="0"/>
          </a:p>
        </p:txBody>
      </p:sp>
      <p:sp>
        <p:nvSpPr>
          <p:cNvPr id="8" name="Freeform 3"/>
          <p:cNvSpPr>
            <a:spLocks/>
          </p:cNvSpPr>
          <p:nvPr/>
        </p:nvSpPr>
        <p:spPr bwMode="auto">
          <a:xfrm>
            <a:off x="2390275" y="1752600"/>
            <a:ext cx="3848100" cy="2557463"/>
          </a:xfrm>
          <a:custGeom>
            <a:avLst/>
            <a:gdLst>
              <a:gd name="T0" fmla="*/ 0 w 9697"/>
              <a:gd name="T1" fmla="*/ 2147483646 h 6441"/>
              <a:gd name="T2" fmla="*/ 2147483646 w 9697"/>
              <a:gd name="T3" fmla="*/ 2147483646 h 6441"/>
              <a:gd name="T4" fmla="*/ 2147483646 w 9697"/>
              <a:gd name="T5" fmla="*/ 2147483646 h 6441"/>
              <a:gd name="T6" fmla="*/ 2147483646 w 9697"/>
              <a:gd name="T7" fmla="*/ 2147483646 h 6441"/>
              <a:gd name="T8" fmla="*/ 2147483646 w 9697"/>
              <a:gd name="T9" fmla="*/ 2147483646 h 6441"/>
              <a:gd name="T10" fmla="*/ 2147483646 w 9697"/>
              <a:gd name="T11" fmla="*/ 2147483646 h 6441"/>
              <a:gd name="T12" fmla="*/ 2147483646 w 9697"/>
              <a:gd name="T13" fmla="*/ 2147483646 h 6441"/>
              <a:gd name="T14" fmla="*/ 2147483646 w 9697"/>
              <a:gd name="T15" fmla="*/ 2147483646 h 6441"/>
              <a:gd name="T16" fmla="*/ 2147483646 w 9697"/>
              <a:gd name="T17" fmla="*/ 2147483646 h 6441"/>
              <a:gd name="T18" fmla="*/ 2147483646 w 9697"/>
              <a:gd name="T19" fmla="*/ 2147483646 h 6441"/>
              <a:gd name="T20" fmla="*/ 2147483646 w 9697"/>
              <a:gd name="T21" fmla="*/ 2147483646 h 6441"/>
              <a:gd name="T22" fmla="*/ 2147483646 w 9697"/>
              <a:gd name="T23" fmla="*/ 2147483646 h 6441"/>
              <a:gd name="T24" fmla="*/ 2147483646 w 9697"/>
              <a:gd name="T25" fmla="*/ 2147483646 h 6441"/>
              <a:gd name="T26" fmla="*/ 2147483646 w 9697"/>
              <a:gd name="T27" fmla="*/ 2147483646 h 6441"/>
              <a:gd name="T28" fmla="*/ 2147483646 w 9697"/>
              <a:gd name="T29" fmla="*/ 2147483646 h 6441"/>
              <a:gd name="T30" fmla="*/ 2147483646 w 9697"/>
              <a:gd name="T31" fmla="*/ 2147483646 h 6441"/>
              <a:gd name="T32" fmla="*/ 2147483646 w 9697"/>
              <a:gd name="T33" fmla="*/ 2147483646 h 6441"/>
              <a:gd name="T34" fmla="*/ 2147483646 w 9697"/>
              <a:gd name="T35" fmla="*/ 2147483646 h 6441"/>
              <a:gd name="T36" fmla="*/ 2147483646 w 9697"/>
              <a:gd name="T37" fmla="*/ 2147483646 h 6441"/>
              <a:gd name="T38" fmla="*/ 2147483646 w 9697"/>
              <a:gd name="T39" fmla="*/ 2147483646 h 6441"/>
              <a:gd name="T40" fmla="*/ 2147483646 w 9697"/>
              <a:gd name="T41" fmla="*/ 2147483646 h 6441"/>
              <a:gd name="T42" fmla="*/ 2147483646 w 9697"/>
              <a:gd name="T43" fmla="*/ 2147483646 h 6441"/>
              <a:gd name="T44" fmla="*/ 2147483646 w 9697"/>
              <a:gd name="T45" fmla="*/ 2147483646 h 6441"/>
              <a:gd name="T46" fmla="*/ 2147483646 w 9697"/>
              <a:gd name="T47" fmla="*/ 2147483646 h 6441"/>
              <a:gd name="T48" fmla="*/ 2147483646 w 9697"/>
              <a:gd name="T49" fmla="*/ 2147483646 h 6441"/>
              <a:gd name="T50" fmla="*/ 2147483646 w 9697"/>
              <a:gd name="T51" fmla="*/ 2147483646 h 6441"/>
              <a:gd name="T52" fmla="*/ 2147483646 w 9697"/>
              <a:gd name="T53" fmla="*/ 2147483646 h 6441"/>
              <a:gd name="T54" fmla="*/ 2147483646 w 9697"/>
              <a:gd name="T55" fmla="*/ 2147483646 h 6441"/>
              <a:gd name="T56" fmla="*/ 2147483646 w 9697"/>
              <a:gd name="T57" fmla="*/ 2147483646 h 6441"/>
              <a:gd name="T58" fmla="*/ 2147483646 w 9697"/>
              <a:gd name="T59" fmla="*/ 2147483646 h 6441"/>
              <a:gd name="T60" fmla="*/ 2147483646 w 9697"/>
              <a:gd name="T61" fmla="*/ 2147483646 h 6441"/>
              <a:gd name="T62" fmla="*/ 2147483646 w 9697"/>
              <a:gd name="T63" fmla="*/ 2147483646 h 6441"/>
              <a:gd name="T64" fmla="*/ 2147483646 w 9697"/>
              <a:gd name="T65" fmla="*/ 2147483646 h 6441"/>
              <a:gd name="T66" fmla="*/ 2147483646 w 9697"/>
              <a:gd name="T67" fmla="*/ 2147483646 h 6441"/>
              <a:gd name="T68" fmla="*/ 2147483646 w 9697"/>
              <a:gd name="T69" fmla="*/ 2147483646 h 6441"/>
              <a:gd name="T70" fmla="*/ 2147483646 w 9697"/>
              <a:gd name="T71" fmla="*/ 2147483646 h 6441"/>
              <a:gd name="T72" fmla="*/ 2147483646 w 9697"/>
              <a:gd name="T73" fmla="*/ 0 h 6441"/>
              <a:gd name="T74" fmla="*/ 2147483646 w 9697"/>
              <a:gd name="T75" fmla="*/ 2147483646 h 6441"/>
              <a:gd name="T76" fmla="*/ 2147483646 w 9697"/>
              <a:gd name="T77" fmla="*/ 2147483646 h 6441"/>
              <a:gd name="T78" fmla="*/ 2147483646 w 9697"/>
              <a:gd name="T79" fmla="*/ 2147483646 h 6441"/>
              <a:gd name="T80" fmla="*/ 2147483646 w 9697"/>
              <a:gd name="T81" fmla="*/ 2147483646 h 6441"/>
              <a:gd name="T82" fmla="*/ 2147483646 w 9697"/>
              <a:gd name="T83" fmla="*/ 2147483646 h 6441"/>
              <a:gd name="T84" fmla="*/ 2147483646 w 9697"/>
              <a:gd name="T85" fmla="*/ 2147483646 h 6441"/>
              <a:gd name="T86" fmla="*/ 2147483646 w 9697"/>
              <a:gd name="T87" fmla="*/ 2147483646 h 6441"/>
              <a:gd name="T88" fmla="*/ 2147483646 w 9697"/>
              <a:gd name="T89" fmla="*/ 2147483646 h 6441"/>
              <a:gd name="T90" fmla="*/ 2147483646 w 9697"/>
              <a:gd name="T91" fmla="*/ 2147483646 h 6441"/>
              <a:gd name="T92" fmla="*/ 2147483646 w 9697"/>
              <a:gd name="T93" fmla="*/ 2147483646 h 6441"/>
              <a:gd name="T94" fmla="*/ 2147483646 w 9697"/>
              <a:gd name="T95" fmla="*/ 2147483646 h 6441"/>
              <a:gd name="T96" fmla="*/ 2147483646 w 9697"/>
              <a:gd name="T97" fmla="*/ 2147483646 h 6441"/>
              <a:gd name="T98" fmla="*/ 2147483646 w 9697"/>
              <a:gd name="T99" fmla="*/ 2147483646 h 6441"/>
              <a:gd name="T100" fmla="*/ 2147483646 w 9697"/>
              <a:gd name="T101" fmla="*/ 2147483646 h 6441"/>
              <a:gd name="T102" fmla="*/ 2147483646 w 9697"/>
              <a:gd name="T103" fmla="*/ 2147483646 h 6441"/>
              <a:gd name="T104" fmla="*/ 2147483646 w 9697"/>
              <a:gd name="T105" fmla="*/ 2147483646 h 6441"/>
              <a:gd name="T106" fmla="*/ 2147483646 w 9697"/>
              <a:gd name="T107" fmla="*/ 2147483646 h 6441"/>
              <a:gd name="T108" fmla="*/ 2147483646 w 9697"/>
              <a:gd name="T109" fmla="*/ 2147483646 h 6441"/>
              <a:gd name="T110" fmla="*/ 2147483646 w 9697"/>
              <a:gd name="T111" fmla="*/ 2147483646 h 6441"/>
              <a:gd name="T112" fmla="*/ 2147483646 w 9697"/>
              <a:gd name="T113" fmla="*/ 2147483646 h 6441"/>
              <a:gd name="T114" fmla="*/ 2147483646 w 9697"/>
              <a:gd name="T115" fmla="*/ 2147483646 h 6441"/>
              <a:gd name="T116" fmla="*/ 2147483646 w 9697"/>
              <a:gd name="T117" fmla="*/ 2147483646 h 6441"/>
              <a:gd name="T118" fmla="*/ 2147483646 w 9697"/>
              <a:gd name="T119" fmla="*/ 2147483646 h 6441"/>
              <a:gd name="T120" fmla="*/ 2147483646 w 9697"/>
              <a:gd name="T121" fmla="*/ 2147483646 h 6441"/>
              <a:gd name="T122" fmla="*/ 2147483646 w 9697"/>
              <a:gd name="T123" fmla="*/ 2147483646 h 6441"/>
              <a:gd name="T124" fmla="*/ 2147483646 w 9697"/>
              <a:gd name="T125" fmla="*/ 2147483646 h 64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97"/>
              <a:gd name="T190" fmla="*/ 0 h 6441"/>
              <a:gd name="T191" fmla="*/ 9697 w 9697"/>
              <a:gd name="T192" fmla="*/ 6441 h 64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97" h="6441">
                <a:moveTo>
                  <a:pt x="0" y="2422"/>
                </a:moveTo>
                <a:lnTo>
                  <a:pt x="157" y="2756"/>
                </a:lnTo>
                <a:lnTo>
                  <a:pt x="313" y="3065"/>
                </a:lnTo>
                <a:lnTo>
                  <a:pt x="470" y="3286"/>
                </a:lnTo>
                <a:lnTo>
                  <a:pt x="626" y="3197"/>
                </a:lnTo>
                <a:lnTo>
                  <a:pt x="782" y="2671"/>
                </a:lnTo>
                <a:lnTo>
                  <a:pt x="938" y="2100"/>
                </a:lnTo>
                <a:lnTo>
                  <a:pt x="1096" y="1897"/>
                </a:lnTo>
                <a:lnTo>
                  <a:pt x="1252" y="2023"/>
                </a:lnTo>
                <a:lnTo>
                  <a:pt x="1408" y="2318"/>
                </a:lnTo>
                <a:lnTo>
                  <a:pt x="1564" y="2570"/>
                </a:lnTo>
                <a:lnTo>
                  <a:pt x="1721" y="2616"/>
                </a:lnTo>
                <a:lnTo>
                  <a:pt x="1877" y="2509"/>
                </a:lnTo>
                <a:lnTo>
                  <a:pt x="2034" y="2346"/>
                </a:lnTo>
                <a:lnTo>
                  <a:pt x="2190" y="2168"/>
                </a:lnTo>
                <a:lnTo>
                  <a:pt x="2347" y="2010"/>
                </a:lnTo>
                <a:lnTo>
                  <a:pt x="2503" y="1933"/>
                </a:lnTo>
                <a:lnTo>
                  <a:pt x="2659" y="1967"/>
                </a:lnTo>
                <a:lnTo>
                  <a:pt x="2815" y="1996"/>
                </a:lnTo>
                <a:lnTo>
                  <a:pt x="2973" y="1907"/>
                </a:lnTo>
                <a:lnTo>
                  <a:pt x="3129" y="1738"/>
                </a:lnTo>
                <a:lnTo>
                  <a:pt x="3285" y="1569"/>
                </a:lnTo>
                <a:lnTo>
                  <a:pt x="3441" y="1487"/>
                </a:lnTo>
                <a:lnTo>
                  <a:pt x="3598" y="1555"/>
                </a:lnTo>
                <a:lnTo>
                  <a:pt x="3754" y="1722"/>
                </a:lnTo>
                <a:lnTo>
                  <a:pt x="3910" y="1897"/>
                </a:lnTo>
                <a:lnTo>
                  <a:pt x="4067" y="1945"/>
                </a:lnTo>
                <a:lnTo>
                  <a:pt x="4224" y="1777"/>
                </a:lnTo>
                <a:lnTo>
                  <a:pt x="4380" y="1499"/>
                </a:lnTo>
                <a:lnTo>
                  <a:pt x="4536" y="1245"/>
                </a:lnTo>
                <a:lnTo>
                  <a:pt x="4692" y="1021"/>
                </a:lnTo>
                <a:lnTo>
                  <a:pt x="4849" y="810"/>
                </a:lnTo>
                <a:lnTo>
                  <a:pt x="5006" y="628"/>
                </a:lnTo>
                <a:lnTo>
                  <a:pt x="5162" y="484"/>
                </a:lnTo>
                <a:lnTo>
                  <a:pt x="5318" y="327"/>
                </a:lnTo>
                <a:lnTo>
                  <a:pt x="5475" y="129"/>
                </a:lnTo>
                <a:lnTo>
                  <a:pt x="5631" y="0"/>
                </a:lnTo>
                <a:lnTo>
                  <a:pt x="5787" y="59"/>
                </a:lnTo>
                <a:lnTo>
                  <a:pt x="5944" y="312"/>
                </a:lnTo>
                <a:lnTo>
                  <a:pt x="6101" y="699"/>
                </a:lnTo>
                <a:lnTo>
                  <a:pt x="6257" y="1021"/>
                </a:lnTo>
                <a:lnTo>
                  <a:pt x="6413" y="1116"/>
                </a:lnTo>
                <a:lnTo>
                  <a:pt x="6569" y="1104"/>
                </a:lnTo>
                <a:lnTo>
                  <a:pt x="6726" y="1150"/>
                </a:lnTo>
                <a:lnTo>
                  <a:pt x="6883" y="1313"/>
                </a:lnTo>
                <a:lnTo>
                  <a:pt x="7039" y="1595"/>
                </a:lnTo>
                <a:lnTo>
                  <a:pt x="7195" y="1879"/>
                </a:lnTo>
                <a:lnTo>
                  <a:pt x="7352" y="2060"/>
                </a:lnTo>
                <a:lnTo>
                  <a:pt x="7508" y="2235"/>
                </a:lnTo>
                <a:lnTo>
                  <a:pt x="7664" y="2498"/>
                </a:lnTo>
                <a:lnTo>
                  <a:pt x="7821" y="2749"/>
                </a:lnTo>
                <a:lnTo>
                  <a:pt x="7978" y="2907"/>
                </a:lnTo>
                <a:lnTo>
                  <a:pt x="8134" y="3155"/>
                </a:lnTo>
                <a:lnTo>
                  <a:pt x="8290" y="3652"/>
                </a:lnTo>
                <a:lnTo>
                  <a:pt x="8446" y="4180"/>
                </a:lnTo>
                <a:lnTo>
                  <a:pt x="8603" y="4486"/>
                </a:lnTo>
                <a:lnTo>
                  <a:pt x="8760" y="4570"/>
                </a:lnTo>
                <a:lnTo>
                  <a:pt x="8916" y="4529"/>
                </a:lnTo>
                <a:lnTo>
                  <a:pt x="9072" y="4613"/>
                </a:lnTo>
                <a:lnTo>
                  <a:pt x="9229" y="5019"/>
                </a:lnTo>
                <a:lnTo>
                  <a:pt x="9385" y="5578"/>
                </a:lnTo>
                <a:lnTo>
                  <a:pt x="9541" y="6074"/>
                </a:lnTo>
                <a:lnTo>
                  <a:pt x="9697" y="6441"/>
                </a:lnTo>
              </a:path>
            </a:pathLst>
          </a:custGeom>
          <a:noFill/>
          <a:ln w="19050">
            <a:solidFill>
              <a:srgbClr val="DC7D0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4"/>
          <p:cNvSpPr>
            <a:spLocks/>
          </p:cNvSpPr>
          <p:nvPr/>
        </p:nvSpPr>
        <p:spPr bwMode="auto">
          <a:xfrm>
            <a:off x="6238375" y="3614738"/>
            <a:ext cx="2359025" cy="2085975"/>
          </a:xfrm>
          <a:custGeom>
            <a:avLst/>
            <a:gdLst>
              <a:gd name="T0" fmla="*/ 0 w 5945"/>
              <a:gd name="T1" fmla="*/ 2147483646 h 5256"/>
              <a:gd name="T2" fmla="*/ 2147483646 w 5945"/>
              <a:gd name="T3" fmla="*/ 2147483646 h 5256"/>
              <a:gd name="T4" fmla="*/ 2147483646 w 5945"/>
              <a:gd name="T5" fmla="*/ 2147483646 h 5256"/>
              <a:gd name="T6" fmla="*/ 2147483646 w 5945"/>
              <a:gd name="T7" fmla="*/ 2147483646 h 5256"/>
              <a:gd name="T8" fmla="*/ 2147483646 w 5945"/>
              <a:gd name="T9" fmla="*/ 2147483646 h 5256"/>
              <a:gd name="T10" fmla="*/ 2147483646 w 5945"/>
              <a:gd name="T11" fmla="*/ 2147483646 h 5256"/>
              <a:gd name="T12" fmla="*/ 2147483646 w 5945"/>
              <a:gd name="T13" fmla="*/ 2147483646 h 5256"/>
              <a:gd name="T14" fmla="*/ 2147483646 w 5945"/>
              <a:gd name="T15" fmla="*/ 2147483646 h 5256"/>
              <a:gd name="T16" fmla="*/ 2147483646 w 5945"/>
              <a:gd name="T17" fmla="*/ 2147483646 h 5256"/>
              <a:gd name="T18" fmla="*/ 2147483646 w 5945"/>
              <a:gd name="T19" fmla="*/ 2147483646 h 5256"/>
              <a:gd name="T20" fmla="*/ 2147483646 w 5945"/>
              <a:gd name="T21" fmla="*/ 2147483646 h 5256"/>
              <a:gd name="T22" fmla="*/ 2147483646 w 5945"/>
              <a:gd name="T23" fmla="*/ 2147483646 h 5256"/>
              <a:gd name="T24" fmla="*/ 2147483646 w 5945"/>
              <a:gd name="T25" fmla="*/ 2147483646 h 5256"/>
              <a:gd name="T26" fmla="*/ 2147483646 w 5945"/>
              <a:gd name="T27" fmla="*/ 2147483646 h 5256"/>
              <a:gd name="T28" fmla="*/ 2147483646 w 5945"/>
              <a:gd name="T29" fmla="*/ 2147483646 h 5256"/>
              <a:gd name="T30" fmla="*/ 2147483646 w 5945"/>
              <a:gd name="T31" fmla="*/ 2147483646 h 5256"/>
              <a:gd name="T32" fmla="*/ 2147483646 w 5945"/>
              <a:gd name="T33" fmla="*/ 2147483646 h 5256"/>
              <a:gd name="T34" fmla="*/ 2147483646 w 5945"/>
              <a:gd name="T35" fmla="*/ 2147483646 h 5256"/>
              <a:gd name="T36" fmla="*/ 2147483646 w 5945"/>
              <a:gd name="T37" fmla="*/ 2147483646 h 5256"/>
              <a:gd name="T38" fmla="*/ 2147483646 w 5945"/>
              <a:gd name="T39" fmla="*/ 2147483646 h 5256"/>
              <a:gd name="T40" fmla="*/ 2147483646 w 5945"/>
              <a:gd name="T41" fmla="*/ 2147483646 h 5256"/>
              <a:gd name="T42" fmla="*/ 2147483646 w 5945"/>
              <a:gd name="T43" fmla="*/ 2147483646 h 5256"/>
              <a:gd name="T44" fmla="*/ 2147483646 w 5945"/>
              <a:gd name="T45" fmla="*/ 2147483646 h 5256"/>
              <a:gd name="T46" fmla="*/ 2147483646 w 5945"/>
              <a:gd name="T47" fmla="*/ 2147483646 h 5256"/>
              <a:gd name="T48" fmla="*/ 2147483646 w 5945"/>
              <a:gd name="T49" fmla="*/ 2147483646 h 5256"/>
              <a:gd name="T50" fmla="*/ 2147483646 w 5945"/>
              <a:gd name="T51" fmla="*/ 2147483646 h 5256"/>
              <a:gd name="T52" fmla="*/ 2147483646 w 5945"/>
              <a:gd name="T53" fmla="*/ 2147483646 h 5256"/>
              <a:gd name="T54" fmla="*/ 2147483646 w 5945"/>
              <a:gd name="T55" fmla="*/ 2147483646 h 5256"/>
              <a:gd name="T56" fmla="*/ 2147483646 w 5945"/>
              <a:gd name="T57" fmla="*/ 2147483646 h 5256"/>
              <a:gd name="T58" fmla="*/ 2147483646 w 5945"/>
              <a:gd name="T59" fmla="*/ 2147483646 h 5256"/>
              <a:gd name="T60" fmla="*/ 2147483646 w 5945"/>
              <a:gd name="T61" fmla="*/ 2147483646 h 5256"/>
              <a:gd name="T62" fmla="*/ 2147483646 w 5945"/>
              <a:gd name="T63" fmla="*/ 2147483646 h 5256"/>
              <a:gd name="T64" fmla="*/ 2147483646 w 5945"/>
              <a:gd name="T65" fmla="*/ 2147483646 h 5256"/>
              <a:gd name="T66" fmla="*/ 2147483646 w 5945"/>
              <a:gd name="T67" fmla="*/ 2147483646 h 5256"/>
              <a:gd name="T68" fmla="*/ 2147483646 w 5945"/>
              <a:gd name="T69" fmla="*/ 2147483646 h 5256"/>
              <a:gd name="T70" fmla="*/ 2147483646 w 5945"/>
              <a:gd name="T71" fmla="*/ 2147483646 h 5256"/>
              <a:gd name="T72" fmla="*/ 2147483646 w 5945"/>
              <a:gd name="T73" fmla="*/ 2147483646 h 5256"/>
              <a:gd name="T74" fmla="*/ 2147483646 w 5945"/>
              <a:gd name="T75" fmla="*/ 2147483646 h 5256"/>
              <a:gd name="T76" fmla="*/ 2147483646 w 5945"/>
              <a:gd name="T77" fmla="*/ 0 h 5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45"/>
              <a:gd name="T118" fmla="*/ 0 h 5256"/>
              <a:gd name="T119" fmla="*/ 5945 w 5945"/>
              <a:gd name="T120" fmla="*/ 5256 h 52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45" h="5256">
                <a:moveTo>
                  <a:pt x="0" y="1751"/>
                </a:moveTo>
                <a:lnTo>
                  <a:pt x="158" y="1980"/>
                </a:lnTo>
                <a:lnTo>
                  <a:pt x="314" y="2113"/>
                </a:lnTo>
                <a:lnTo>
                  <a:pt x="470" y="2200"/>
                </a:lnTo>
                <a:lnTo>
                  <a:pt x="626" y="2260"/>
                </a:lnTo>
                <a:lnTo>
                  <a:pt x="783" y="2310"/>
                </a:lnTo>
                <a:lnTo>
                  <a:pt x="939" y="2402"/>
                </a:lnTo>
                <a:lnTo>
                  <a:pt x="1096" y="2585"/>
                </a:lnTo>
                <a:lnTo>
                  <a:pt x="1253" y="2885"/>
                </a:lnTo>
                <a:lnTo>
                  <a:pt x="1409" y="3288"/>
                </a:lnTo>
                <a:lnTo>
                  <a:pt x="1565" y="3663"/>
                </a:lnTo>
                <a:lnTo>
                  <a:pt x="1721" y="3882"/>
                </a:lnTo>
                <a:lnTo>
                  <a:pt x="1878" y="3999"/>
                </a:lnTo>
                <a:lnTo>
                  <a:pt x="2035" y="4105"/>
                </a:lnTo>
                <a:lnTo>
                  <a:pt x="2191" y="4280"/>
                </a:lnTo>
                <a:lnTo>
                  <a:pt x="2347" y="4574"/>
                </a:lnTo>
                <a:lnTo>
                  <a:pt x="2504" y="4910"/>
                </a:lnTo>
                <a:lnTo>
                  <a:pt x="2660" y="5178"/>
                </a:lnTo>
                <a:lnTo>
                  <a:pt x="2816" y="5256"/>
                </a:lnTo>
                <a:lnTo>
                  <a:pt x="2973" y="5077"/>
                </a:lnTo>
                <a:lnTo>
                  <a:pt x="3130" y="4811"/>
                </a:lnTo>
                <a:lnTo>
                  <a:pt x="3286" y="4657"/>
                </a:lnTo>
                <a:lnTo>
                  <a:pt x="3442" y="4703"/>
                </a:lnTo>
                <a:lnTo>
                  <a:pt x="3598" y="4939"/>
                </a:lnTo>
                <a:lnTo>
                  <a:pt x="3755" y="5080"/>
                </a:lnTo>
                <a:lnTo>
                  <a:pt x="3912" y="4878"/>
                </a:lnTo>
                <a:lnTo>
                  <a:pt x="4068" y="4509"/>
                </a:lnTo>
                <a:lnTo>
                  <a:pt x="4224" y="4200"/>
                </a:lnTo>
                <a:lnTo>
                  <a:pt x="4381" y="3944"/>
                </a:lnTo>
                <a:lnTo>
                  <a:pt x="4537" y="3711"/>
                </a:lnTo>
                <a:lnTo>
                  <a:pt x="4693" y="3604"/>
                </a:lnTo>
                <a:lnTo>
                  <a:pt x="4850" y="3687"/>
                </a:lnTo>
                <a:lnTo>
                  <a:pt x="5007" y="3733"/>
                </a:lnTo>
                <a:lnTo>
                  <a:pt x="5163" y="3508"/>
                </a:lnTo>
                <a:lnTo>
                  <a:pt x="5319" y="3049"/>
                </a:lnTo>
                <a:lnTo>
                  <a:pt x="5475" y="2445"/>
                </a:lnTo>
                <a:lnTo>
                  <a:pt x="5632" y="1719"/>
                </a:lnTo>
                <a:lnTo>
                  <a:pt x="5788" y="888"/>
                </a:lnTo>
                <a:lnTo>
                  <a:pt x="5945" y="0"/>
                </a:lnTo>
              </a:path>
            </a:pathLst>
          </a:custGeom>
          <a:noFill/>
          <a:ln w="19050">
            <a:solidFill>
              <a:srgbClr val="DC7D0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5"/>
          <p:cNvSpPr>
            <a:spLocks/>
          </p:cNvSpPr>
          <p:nvPr/>
        </p:nvSpPr>
        <p:spPr bwMode="auto">
          <a:xfrm>
            <a:off x="2390275" y="2339975"/>
            <a:ext cx="3848100" cy="1547813"/>
          </a:xfrm>
          <a:custGeom>
            <a:avLst/>
            <a:gdLst>
              <a:gd name="T0" fmla="*/ 0 w 9697"/>
              <a:gd name="T1" fmla="*/ 0 h 3900"/>
              <a:gd name="T2" fmla="*/ 2147483646 w 9697"/>
              <a:gd name="T3" fmla="*/ 2147483646 h 3900"/>
              <a:gd name="T4" fmla="*/ 2147483646 w 9697"/>
              <a:gd name="T5" fmla="*/ 2147483646 h 3900"/>
              <a:gd name="T6" fmla="*/ 2147483646 w 9697"/>
              <a:gd name="T7" fmla="*/ 2147483646 h 3900"/>
              <a:gd name="T8" fmla="*/ 2147483646 w 9697"/>
              <a:gd name="T9" fmla="*/ 2147483646 h 3900"/>
              <a:gd name="T10" fmla="*/ 2147483646 w 9697"/>
              <a:gd name="T11" fmla="*/ 2147483646 h 3900"/>
              <a:gd name="T12" fmla="*/ 2147483646 w 9697"/>
              <a:gd name="T13" fmla="*/ 2147483646 h 3900"/>
              <a:gd name="T14" fmla="*/ 2147483646 w 9697"/>
              <a:gd name="T15" fmla="*/ 2147483646 h 3900"/>
              <a:gd name="T16" fmla="*/ 2147483646 w 9697"/>
              <a:gd name="T17" fmla="*/ 2147483646 h 3900"/>
              <a:gd name="T18" fmla="*/ 2147483646 w 9697"/>
              <a:gd name="T19" fmla="*/ 2147483646 h 3900"/>
              <a:gd name="T20" fmla="*/ 2147483646 w 9697"/>
              <a:gd name="T21" fmla="*/ 2147483646 h 3900"/>
              <a:gd name="T22" fmla="*/ 2147483646 w 9697"/>
              <a:gd name="T23" fmla="*/ 2147483646 h 3900"/>
              <a:gd name="T24" fmla="*/ 2147483646 w 9697"/>
              <a:gd name="T25" fmla="*/ 2147483646 h 3900"/>
              <a:gd name="T26" fmla="*/ 2147483646 w 9697"/>
              <a:gd name="T27" fmla="*/ 2147483646 h 3900"/>
              <a:gd name="T28" fmla="*/ 2147483646 w 9697"/>
              <a:gd name="T29" fmla="*/ 2147483646 h 3900"/>
              <a:gd name="T30" fmla="*/ 2147483646 w 9697"/>
              <a:gd name="T31" fmla="*/ 2147483646 h 3900"/>
              <a:gd name="T32" fmla="*/ 2147483646 w 9697"/>
              <a:gd name="T33" fmla="*/ 2147483646 h 3900"/>
              <a:gd name="T34" fmla="*/ 2147483646 w 9697"/>
              <a:gd name="T35" fmla="*/ 2147483646 h 3900"/>
              <a:gd name="T36" fmla="*/ 2147483646 w 9697"/>
              <a:gd name="T37" fmla="*/ 2147483646 h 3900"/>
              <a:gd name="T38" fmla="*/ 2147483646 w 9697"/>
              <a:gd name="T39" fmla="*/ 2147483646 h 3900"/>
              <a:gd name="T40" fmla="*/ 2147483646 w 9697"/>
              <a:gd name="T41" fmla="*/ 2147483646 h 3900"/>
              <a:gd name="T42" fmla="*/ 2147483646 w 9697"/>
              <a:gd name="T43" fmla="*/ 2147483646 h 3900"/>
              <a:gd name="T44" fmla="*/ 2147483646 w 9697"/>
              <a:gd name="T45" fmla="*/ 2147483646 h 3900"/>
              <a:gd name="T46" fmla="*/ 2147483646 w 9697"/>
              <a:gd name="T47" fmla="*/ 2147483646 h 3900"/>
              <a:gd name="T48" fmla="*/ 2147483646 w 9697"/>
              <a:gd name="T49" fmla="*/ 2147483646 h 3900"/>
              <a:gd name="T50" fmla="*/ 2147483646 w 9697"/>
              <a:gd name="T51" fmla="*/ 2147483646 h 3900"/>
              <a:gd name="T52" fmla="*/ 2147483646 w 9697"/>
              <a:gd name="T53" fmla="*/ 2147483646 h 3900"/>
              <a:gd name="T54" fmla="*/ 2147483646 w 9697"/>
              <a:gd name="T55" fmla="*/ 2147483646 h 3900"/>
              <a:gd name="T56" fmla="*/ 2147483646 w 9697"/>
              <a:gd name="T57" fmla="*/ 2147483646 h 3900"/>
              <a:gd name="T58" fmla="*/ 2147483646 w 9697"/>
              <a:gd name="T59" fmla="*/ 2147483646 h 3900"/>
              <a:gd name="T60" fmla="*/ 2147483646 w 9697"/>
              <a:gd name="T61" fmla="*/ 2147483646 h 3900"/>
              <a:gd name="T62" fmla="*/ 2147483646 w 9697"/>
              <a:gd name="T63" fmla="*/ 2147483646 h 3900"/>
              <a:gd name="T64" fmla="*/ 2147483646 w 9697"/>
              <a:gd name="T65" fmla="*/ 2147483646 h 3900"/>
              <a:gd name="T66" fmla="*/ 2147483646 w 9697"/>
              <a:gd name="T67" fmla="*/ 2147483646 h 3900"/>
              <a:gd name="T68" fmla="*/ 2147483646 w 9697"/>
              <a:gd name="T69" fmla="*/ 2147483646 h 3900"/>
              <a:gd name="T70" fmla="*/ 2147483646 w 9697"/>
              <a:gd name="T71" fmla="*/ 2147483646 h 3900"/>
              <a:gd name="T72" fmla="*/ 2147483646 w 9697"/>
              <a:gd name="T73" fmla="*/ 2147483646 h 3900"/>
              <a:gd name="T74" fmla="*/ 2147483646 w 9697"/>
              <a:gd name="T75" fmla="*/ 2147483646 h 3900"/>
              <a:gd name="T76" fmla="*/ 2147483646 w 9697"/>
              <a:gd name="T77" fmla="*/ 2147483646 h 3900"/>
              <a:gd name="T78" fmla="*/ 2147483646 w 9697"/>
              <a:gd name="T79" fmla="*/ 2147483646 h 3900"/>
              <a:gd name="T80" fmla="*/ 2147483646 w 9697"/>
              <a:gd name="T81" fmla="*/ 2147483646 h 3900"/>
              <a:gd name="T82" fmla="*/ 2147483646 w 9697"/>
              <a:gd name="T83" fmla="*/ 2147483646 h 3900"/>
              <a:gd name="T84" fmla="*/ 2147483646 w 9697"/>
              <a:gd name="T85" fmla="*/ 2147483646 h 3900"/>
              <a:gd name="T86" fmla="*/ 2147483646 w 9697"/>
              <a:gd name="T87" fmla="*/ 2147483646 h 3900"/>
              <a:gd name="T88" fmla="*/ 2147483646 w 9697"/>
              <a:gd name="T89" fmla="*/ 2147483646 h 3900"/>
              <a:gd name="T90" fmla="*/ 2147483646 w 9697"/>
              <a:gd name="T91" fmla="*/ 2147483646 h 3900"/>
              <a:gd name="T92" fmla="*/ 2147483646 w 9697"/>
              <a:gd name="T93" fmla="*/ 2147483646 h 3900"/>
              <a:gd name="T94" fmla="*/ 2147483646 w 9697"/>
              <a:gd name="T95" fmla="*/ 2147483646 h 3900"/>
              <a:gd name="T96" fmla="*/ 2147483646 w 9697"/>
              <a:gd name="T97" fmla="*/ 2147483646 h 3900"/>
              <a:gd name="T98" fmla="*/ 2147483646 w 9697"/>
              <a:gd name="T99" fmla="*/ 2147483646 h 3900"/>
              <a:gd name="T100" fmla="*/ 2147483646 w 9697"/>
              <a:gd name="T101" fmla="*/ 2147483646 h 3900"/>
              <a:gd name="T102" fmla="*/ 2147483646 w 9697"/>
              <a:gd name="T103" fmla="*/ 2147483646 h 3900"/>
              <a:gd name="T104" fmla="*/ 2147483646 w 9697"/>
              <a:gd name="T105" fmla="*/ 2147483646 h 3900"/>
              <a:gd name="T106" fmla="*/ 2147483646 w 9697"/>
              <a:gd name="T107" fmla="*/ 2147483646 h 3900"/>
              <a:gd name="T108" fmla="*/ 2147483646 w 9697"/>
              <a:gd name="T109" fmla="*/ 2147483646 h 3900"/>
              <a:gd name="T110" fmla="*/ 2147483646 w 9697"/>
              <a:gd name="T111" fmla="*/ 2147483646 h 3900"/>
              <a:gd name="T112" fmla="*/ 2147483646 w 9697"/>
              <a:gd name="T113" fmla="*/ 2147483646 h 3900"/>
              <a:gd name="T114" fmla="*/ 2147483646 w 9697"/>
              <a:gd name="T115" fmla="*/ 2147483646 h 3900"/>
              <a:gd name="T116" fmla="*/ 2147483646 w 9697"/>
              <a:gd name="T117" fmla="*/ 2147483646 h 3900"/>
              <a:gd name="T118" fmla="*/ 2147483646 w 9697"/>
              <a:gd name="T119" fmla="*/ 2147483646 h 3900"/>
              <a:gd name="T120" fmla="*/ 2147483646 w 9697"/>
              <a:gd name="T121" fmla="*/ 2147483646 h 3900"/>
              <a:gd name="T122" fmla="*/ 2147483646 w 9697"/>
              <a:gd name="T123" fmla="*/ 2147483646 h 3900"/>
              <a:gd name="T124" fmla="*/ 2147483646 w 9697"/>
              <a:gd name="T125" fmla="*/ 2147483646 h 39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97"/>
              <a:gd name="T190" fmla="*/ 0 h 3900"/>
              <a:gd name="T191" fmla="*/ 9697 w 9697"/>
              <a:gd name="T192" fmla="*/ 3900 h 390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97" h="3900">
                <a:moveTo>
                  <a:pt x="0" y="0"/>
                </a:moveTo>
                <a:lnTo>
                  <a:pt x="157" y="10"/>
                </a:lnTo>
                <a:lnTo>
                  <a:pt x="313" y="19"/>
                </a:lnTo>
                <a:lnTo>
                  <a:pt x="470" y="29"/>
                </a:lnTo>
                <a:lnTo>
                  <a:pt x="626" y="38"/>
                </a:lnTo>
                <a:lnTo>
                  <a:pt x="782" y="48"/>
                </a:lnTo>
                <a:lnTo>
                  <a:pt x="938" y="58"/>
                </a:lnTo>
                <a:lnTo>
                  <a:pt x="1096" y="68"/>
                </a:lnTo>
                <a:lnTo>
                  <a:pt x="1252" y="78"/>
                </a:lnTo>
                <a:lnTo>
                  <a:pt x="1408" y="89"/>
                </a:lnTo>
                <a:lnTo>
                  <a:pt x="1564" y="101"/>
                </a:lnTo>
                <a:lnTo>
                  <a:pt x="1721" y="113"/>
                </a:lnTo>
                <a:lnTo>
                  <a:pt x="1877" y="126"/>
                </a:lnTo>
                <a:lnTo>
                  <a:pt x="2034" y="139"/>
                </a:lnTo>
                <a:lnTo>
                  <a:pt x="2190" y="154"/>
                </a:lnTo>
                <a:lnTo>
                  <a:pt x="2347" y="170"/>
                </a:lnTo>
                <a:lnTo>
                  <a:pt x="2503" y="187"/>
                </a:lnTo>
                <a:lnTo>
                  <a:pt x="2659" y="205"/>
                </a:lnTo>
                <a:lnTo>
                  <a:pt x="2815" y="225"/>
                </a:lnTo>
                <a:lnTo>
                  <a:pt x="2973" y="247"/>
                </a:lnTo>
                <a:lnTo>
                  <a:pt x="3129" y="271"/>
                </a:lnTo>
                <a:lnTo>
                  <a:pt x="3285" y="296"/>
                </a:lnTo>
                <a:lnTo>
                  <a:pt x="3441" y="323"/>
                </a:lnTo>
                <a:lnTo>
                  <a:pt x="3598" y="353"/>
                </a:lnTo>
                <a:lnTo>
                  <a:pt x="3754" y="385"/>
                </a:lnTo>
                <a:lnTo>
                  <a:pt x="3910" y="419"/>
                </a:lnTo>
                <a:lnTo>
                  <a:pt x="4067" y="456"/>
                </a:lnTo>
                <a:lnTo>
                  <a:pt x="4224" y="496"/>
                </a:lnTo>
                <a:lnTo>
                  <a:pt x="4380" y="539"/>
                </a:lnTo>
                <a:lnTo>
                  <a:pt x="4536" y="585"/>
                </a:lnTo>
                <a:lnTo>
                  <a:pt x="4692" y="634"/>
                </a:lnTo>
                <a:lnTo>
                  <a:pt x="4849" y="686"/>
                </a:lnTo>
                <a:lnTo>
                  <a:pt x="5006" y="742"/>
                </a:lnTo>
                <a:lnTo>
                  <a:pt x="5162" y="802"/>
                </a:lnTo>
                <a:lnTo>
                  <a:pt x="5318" y="864"/>
                </a:lnTo>
                <a:lnTo>
                  <a:pt x="5475" y="931"/>
                </a:lnTo>
                <a:lnTo>
                  <a:pt x="5631" y="1001"/>
                </a:lnTo>
                <a:lnTo>
                  <a:pt x="5787" y="1076"/>
                </a:lnTo>
                <a:lnTo>
                  <a:pt x="5944" y="1154"/>
                </a:lnTo>
                <a:lnTo>
                  <a:pt x="6101" y="1235"/>
                </a:lnTo>
                <a:lnTo>
                  <a:pt x="6257" y="1322"/>
                </a:lnTo>
                <a:lnTo>
                  <a:pt x="6413" y="1411"/>
                </a:lnTo>
                <a:lnTo>
                  <a:pt x="6569" y="1504"/>
                </a:lnTo>
                <a:lnTo>
                  <a:pt x="6726" y="1600"/>
                </a:lnTo>
                <a:lnTo>
                  <a:pt x="6883" y="1700"/>
                </a:lnTo>
                <a:lnTo>
                  <a:pt x="7039" y="1803"/>
                </a:lnTo>
                <a:lnTo>
                  <a:pt x="7195" y="1909"/>
                </a:lnTo>
                <a:lnTo>
                  <a:pt x="7352" y="2019"/>
                </a:lnTo>
                <a:lnTo>
                  <a:pt x="7508" y="2131"/>
                </a:lnTo>
                <a:lnTo>
                  <a:pt x="7664" y="2246"/>
                </a:lnTo>
                <a:lnTo>
                  <a:pt x="7821" y="2364"/>
                </a:lnTo>
                <a:lnTo>
                  <a:pt x="7978" y="2485"/>
                </a:lnTo>
                <a:lnTo>
                  <a:pt x="8134" y="2607"/>
                </a:lnTo>
                <a:lnTo>
                  <a:pt x="8290" y="2731"/>
                </a:lnTo>
                <a:lnTo>
                  <a:pt x="8446" y="2857"/>
                </a:lnTo>
                <a:lnTo>
                  <a:pt x="8603" y="2985"/>
                </a:lnTo>
                <a:lnTo>
                  <a:pt x="8760" y="3113"/>
                </a:lnTo>
                <a:lnTo>
                  <a:pt x="8916" y="3243"/>
                </a:lnTo>
                <a:lnTo>
                  <a:pt x="9072" y="3373"/>
                </a:lnTo>
                <a:lnTo>
                  <a:pt x="9229" y="3505"/>
                </a:lnTo>
                <a:lnTo>
                  <a:pt x="9385" y="3637"/>
                </a:lnTo>
                <a:lnTo>
                  <a:pt x="9541" y="3768"/>
                </a:lnTo>
                <a:lnTo>
                  <a:pt x="9697" y="3900"/>
                </a:lnTo>
              </a:path>
            </a:pathLst>
          </a:custGeom>
          <a:noFill/>
          <a:ln w="19050">
            <a:solidFill>
              <a:srgbClr val="2F623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2F6231"/>
              </a:solidFill>
            </a:endParaRPr>
          </a:p>
        </p:txBody>
      </p:sp>
      <p:sp>
        <p:nvSpPr>
          <p:cNvPr id="11" name="Freeform 6"/>
          <p:cNvSpPr>
            <a:spLocks/>
          </p:cNvSpPr>
          <p:nvPr/>
        </p:nvSpPr>
        <p:spPr bwMode="auto">
          <a:xfrm>
            <a:off x="6238375" y="3887788"/>
            <a:ext cx="2359025" cy="1514475"/>
          </a:xfrm>
          <a:custGeom>
            <a:avLst/>
            <a:gdLst>
              <a:gd name="T0" fmla="*/ 0 w 5945"/>
              <a:gd name="T1" fmla="*/ 0 h 3815"/>
              <a:gd name="T2" fmla="*/ 2147483646 w 5945"/>
              <a:gd name="T3" fmla="*/ 2147483646 h 3815"/>
              <a:gd name="T4" fmla="*/ 2147483646 w 5945"/>
              <a:gd name="T5" fmla="*/ 2147483646 h 3815"/>
              <a:gd name="T6" fmla="*/ 2147483646 w 5945"/>
              <a:gd name="T7" fmla="*/ 2147483646 h 3815"/>
              <a:gd name="T8" fmla="*/ 2147483646 w 5945"/>
              <a:gd name="T9" fmla="*/ 2147483646 h 3815"/>
              <a:gd name="T10" fmla="*/ 2147483646 w 5945"/>
              <a:gd name="T11" fmla="*/ 2147483646 h 3815"/>
              <a:gd name="T12" fmla="*/ 2147483646 w 5945"/>
              <a:gd name="T13" fmla="*/ 2147483646 h 3815"/>
              <a:gd name="T14" fmla="*/ 2147483646 w 5945"/>
              <a:gd name="T15" fmla="*/ 2147483646 h 3815"/>
              <a:gd name="T16" fmla="*/ 2147483646 w 5945"/>
              <a:gd name="T17" fmla="*/ 2147483646 h 3815"/>
              <a:gd name="T18" fmla="*/ 2147483646 w 5945"/>
              <a:gd name="T19" fmla="*/ 2147483646 h 3815"/>
              <a:gd name="T20" fmla="*/ 2147483646 w 5945"/>
              <a:gd name="T21" fmla="*/ 2147483646 h 3815"/>
              <a:gd name="T22" fmla="*/ 2147483646 w 5945"/>
              <a:gd name="T23" fmla="*/ 2147483646 h 3815"/>
              <a:gd name="T24" fmla="*/ 2147483646 w 5945"/>
              <a:gd name="T25" fmla="*/ 2147483646 h 3815"/>
              <a:gd name="T26" fmla="*/ 2147483646 w 5945"/>
              <a:gd name="T27" fmla="*/ 2147483646 h 3815"/>
              <a:gd name="T28" fmla="*/ 2147483646 w 5945"/>
              <a:gd name="T29" fmla="*/ 2147483646 h 3815"/>
              <a:gd name="T30" fmla="*/ 2147483646 w 5945"/>
              <a:gd name="T31" fmla="*/ 2147483646 h 3815"/>
              <a:gd name="T32" fmla="*/ 2147483646 w 5945"/>
              <a:gd name="T33" fmla="*/ 2147483646 h 3815"/>
              <a:gd name="T34" fmla="*/ 2147483646 w 5945"/>
              <a:gd name="T35" fmla="*/ 2147483646 h 3815"/>
              <a:gd name="T36" fmla="*/ 2147483646 w 5945"/>
              <a:gd name="T37" fmla="*/ 2147483646 h 3815"/>
              <a:gd name="T38" fmla="*/ 2147483646 w 5945"/>
              <a:gd name="T39" fmla="*/ 2147483646 h 3815"/>
              <a:gd name="T40" fmla="*/ 2147483646 w 5945"/>
              <a:gd name="T41" fmla="*/ 2147483646 h 3815"/>
              <a:gd name="T42" fmla="*/ 2147483646 w 5945"/>
              <a:gd name="T43" fmla="*/ 2147483646 h 3815"/>
              <a:gd name="T44" fmla="*/ 2147483646 w 5945"/>
              <a:gd name="T45" fmla="*/ 2147483646 h 3815"/>
              <a:gd name="T46" fmla="*/ 2147483646 w 5945"/>
              <a:gd name="T47" fmla="*/ 2147483646 h 3815"/>
              <a:gd name="T48" fmla="*/ 2147483646 w 5945"/>
              <a:gd name="T49" fmla="*/ 2147483646 h 3815"/>
              <a:gd name="T50" fmla="*/ 2147483646 w 5945"/>
              <a:gd name="T51" fmla="*/ 2147483646 h 3815"/>
              <a:gd name="T52" fmla="*/ 2147483646 w 5945"/>
              <a:gd name="T53" fmla="*/ 2147483646 h 3815"/>
              <a:gd name="T54" fmla="*/ 2147483646 w 5945"/>
              <a:gd name="T55" fmla="*/ 2147483646 h 3815"/>
              <a:gd name="T56" fmla="*/ 2147483646 w 5945"/>
              <a:gd name="T57" fmla="*/ 2147483646 h 3815"/>
              <a:gd name="T58" fmla="*/ 2147483646 w 5945"/>
              <a:gd name="T59" fmla="*/ 2147483646 h 3815"/>
              <a:gd name="T60" fmla="*/ 2147483646 w 5945"/>
              <a:gd name="T61" fmla="*/ 2147483646 h 3815"/>
              <a:gd name="T62" fmla="*/ 2147483646 w 5945"/>
              <a:gd name="T63" fmla="*/ 2147483646 h 3815"/>
              <a:gd name="T64" fmla="*/ 2147483646 w 5945"/>
              <a:gd name="T65" fmla="*/ 2147483646 h 3815"/>
              <a:gd name="T66" fmla="*/ 2147483646 w 5945"/>
              <a:gd name="T67" fmla="*/ 2147483646 h 3815"/>
              <a:gd name="T68" fmla="*/ 2147483646 w 5945"/>
              <a:gd name="T69" fmla="*/ 2147483646 h 3815"/>
              <a:gd name="T70" fmla="*/ 2147483646 w 5945"/>
              <a:gd name="T71" fmla="*/ 2147483646 h 3815"/>
              <a:gd name="T72" fmla="*/ 2147483646 w 5945"/>
              <a:gd name="T73" fmla="*/ 2147483646 h 3815"/>
              <a:gd name="T74" fmla="*/ 2147483646 w 5945"/>
              <a:gd name="T75" fmla="*/ 2147483646 h 3815"/>
              <a:gd name="T76" fmla="*/ 2147483646 w 5945"/>
              <a:gd name="T77" fmla="*/ 2147483646 h 38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45"/>
              <a:gd name="T118" fmla="*/ 0 h 3815"/>
              <a:gd name="T119" fmla="*/ 5945 w 5945"/>
              <a:gd name="T120" fmla="*/ 3815 h 38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45" h="3815">
                <a:moveTo>
                  <a:pt x="0" y="0"/>
                </a:moveTo>
                <a:lnTo>
                  <a:pt x="158" y="131"/>
                </a:lnTo>
                <a:lnTo>
                  <a:pt x="314" y="261"/>
                </a:lnTo>
                <a:lnTo>
                  <a:pt x="470" y="391"/>
                </a:lnTo>
                <a:lnTo>
                  <a:pt x="626" y="520"/>
                </a:lnTo>
                <a:lnTo>
                  <a:pt x="783" y="649"/>
                </a:lnTo>
                <a:lnTo>
                  <a:pt x="939" y="775"/>
                </a:lnTo>
                <a:lnTo>
                  <a:pt x="1096" y="900"/>
                </a:lnTo>
                <a:lnTo>
                  <a:pt x="1253" y="1024"/>
                </a:lnTo>
                <a:lnTo>
                  <a:pt x="1409" y="1146"/>
                </a:lnTo>
                <a:lnTo>
                  <a:pt x="1565" y="1266"/>
                </a:lnTo>
                <a:lnTo>
                  <a:pt x="1721" y="1383"/>
                </a:lnTo>
                <a:lnTo>
                  <a:pt x="1878" y="1499"/>
                </a:lnTo>
                <a:lnTo>
                  <a:pt x="2035" y="1613"/>
                </a:lnTo>
                <a:lnTo>
                  <a:pt x="2191" y="1725"/>
                </a:lnTo>
                <a:lnTo>
                  <a:pt x="2347" y="1834"/>
                </a:lnTo>
                <a:lnTo>
                  <a:pt x="2504" y="1940"/>
                </a:lnTo>
                <a:lnTo>
                  <a:pt x="2660" y="2045"/>
                </a:lnTo>
                <a:lnTo>
                  <a:pt x="2816" y="2146"/>
                </a:lnTo>
                <a:lnTo>
                  <a:pt x="2973" y="2246"/>
                </a:lnTo>
                <a:lnTo>
                  <a:pt x="3130" y="2343"/>
                </a:lnTo>
                <a:lnTo>
                  <a:pt x="3286" y="2438"/>
                </a:lnTo>
                <a:lnTo>
                  <a:pt x="3442" y="2530"/>
                </a:lnTo>
                <a:lnTo>
                  <a:pt x="3598" y="2621"/>
                </a:lnTo>
                <a:lnTo>
                  <a:pt x="3755" y="2710"/>
                </a:lnTo>
                <a:lnTo>
                  <a:pt x="3912" y="2796"/>
                </a:lnTo>
                <a:lnTo>
                  <a:pt x="4068" y="2881"/>
                </a:lnTo>
                <a:lnTo>
                  <a:pt x="4224" y="2964"/>
                </a:lnTo>
                <a:lnTo>
                  <a:pt x="4381" y="3046"/>
                </a:lnTo>
                <a:lnTo>
                  <a:pt x="4537" y="3126"/>
                </a:lnTo>
                <a:lnTo>
                  <a:pt x="4693" y="3205"/>
                </a:lnTo>
                <a:lnTo>
                  <a:pt x="4850" y="3283"/>
                </a:lnTo>
                <a:lnTo>
                  <a:pt x="5007" y="3361"/>
                </a:lnTo>
                <a:lnTo>
                  <a:pt x="5163" y="3437"/>
                </a:lnTo>
                <a:lnTo>
                  <a:pt x="5319" y="3513"/>
                </a:lnTo>
                <a:lnTo>
                  <a:pt x="5475" y="3589"/>
                </a:lnTo>
                <a:lnTo>
                  <a:pt x="5632" y="3664"/>
                </a:lnTo>
                <a:lnTo>
                  <a:pt x="5788" y="3739"/>
                </a:lnTo>
                <a:lnTo>
                  <a:pt x="5945" y="3815"/>
                </a:lnTo>
              </a:path>
            </a:pathLst>
          </a:custGeom>
          <a:noFill/>
          <a:ln w="19050">
            <a:solidFill>
              <a:srgbClr val="2F623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7"/>
          <p:cNvSpPr>
            <a:spLocks noChangeShapeType="1"/>
          </p:cNvSpPr>
          <p:nvPr/>
        </p:nvSpPr>
        <p:spPr bwMode="auto">
          <a:xfrm>
            <a:off x="2426788" y="2697163"/>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Freeform 8"/>
          <p:cNvSpPr>
            <a:spLocks/>
          </p:cNvSpPr>
          <p:nvPr/>
        </p:nvSpPr>
        <p:spPr bwMode="auto">
          <a:xfrm>
            <a:off x="2352175" y="2660650"/>
            <a:ext cx="74613" cy="74613"/>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8"/>
                </a:lnTo>
                <a:lnTo>
                  <a:pt x="185" y="62"/>
                </a:lnTo>
                <a:lnTo>
                  <a:pt x="178" y="47"/>
                </a:lnTo>
                <a:lnTo>
                  <a:pt x="169" y="33"/>
                </a:lnTo>
                <a:lnTo>
                  <a:pt x="157"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5"/>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7" y="167"/>
                </a:lnTo>
                <a:lnTo>
                  <a:pt x="169" y="156"/>
                </a:lnTo>
                <a:lnTo>
                  <a:pt x="178" y="142"/>
                </a:lnTo>
                <a:lnTo>
                  <a:pt x="185" y="127"/>
                </a:lnTo>
                <a:lnTo>
                  <a:pt x="189" y="111"/>
                </a:lnTo>
                <a:lnTo>
                  <a:pt x="191" y="95"/>
                </a:lnTo>
                <a:close/>
              </a:path>
            </a:pathLst>
          </a:custGeom>
          <a:solidFill>
            <a:srgbClr val="000000"/>
          </a:solidFill>
          <a:ln w="6350">
            <a:solidFill>
              <a:srgbClr val="000000"/>
            </a:solidFill>
            <a:round/>
            <a:headEnd/>
            <a:tailEnd/>
          </a:ln>
        </p:spPr>
        <p:txBody>
          <a:bodyPr/>
          <a:lstStyle/>
          <a:p>
            <a:endParaRPr lang="en-US"/>
          </a:p>
        </p:txBody>
      </p:sp>
      <p:sp>
        <p:nvSpPr>
          <p:cNvPr id="14" name="Line 9"/>
          <p:cNvSpPr>
            <a:spLocks noChangeShapeType="1"/>
          </p:cNvSpPr>
          <p:nvPr/>
        </p:nvSpPr>
        <p:spPr bwMode="auto">
          <a:xfrm>
            <a:off x="2550613" y="280352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Freeform 10"/>
          <p:cNvSpPr>
            <a:spLocks/>
          </p:cNvSpPr>
          <p:nvPr/>
        </p:nvSpPr>
        <p:spPr bwMode="auto">
          <a:xfrm>
            <a:off x="2476000" y="2765425"/>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0"/>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16" name="Line 11"/>
          <p:cNvSpPr>
            <a:spLocks noChangeShapeType="1"/>
          </p:cNvSpPr>
          <p:nvPr/>
        </p:nvSpPr>
        <p:spPr bwMode="auto">
          <a:xfrm>
            <a:off x="2676025" y="357663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12"/>
          <p:cNvSpPr>
            <a:spLocks/>
          </p:cNvSpPr>
          <p:nvPr/>
        </p:nvSpPr>
        <p:spPr bwMode="auto">
          <a:xfrm>
            <a:off x="2599825" y="3538538"/>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18" name="Line 13"/>
          <p:cNvSpPr>
            <a:spLocks noChangeShapeType="1"/>
          </p:cNvSpPr>
          <p:nvPr/>
        </p:nvSpPr>
        <p:spPr bwMode="auto">
          <a:xfrm>
            <a:off x="2799850" y="210978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Freeform 14"/>
          <p:cNvSpPr>
            <a:spLocks/>
          </p:cNvSpPr>
          <p:nvPr/>
        </p:nvSpPr>
        <p:spPr bwMode="auto">
          <a:xfrm>
            <a:off x="2723650" y="2073275"/>
            <a:ext cx="76200" cy="74613"/>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8" y="34"/>
                </a:lnTo>
                <a:lnTo>
                  <a:pt x="156" y="22"/>
                </a:lnTo>
                <a:lnTo>
                  <a:pt x="143" y="13"/>
                </a:lnTo>
                <a:lnTo>
                  <a:pt x="128" y="6"/>
                </a:lnTo>
                <a:lnTo>
                  <a:pt x="112" y="2"/>
                </a:lnTo>
                <a:lnTo>
                  <a:pt x="95" y="0"/>
                </a:lnTo>
                <a:lnTo>
                  <a:pt x="79" y="2"/>
                </a:lnTo>
                <a:lnTo>
                  <a:pt x="63" y="6"/>
                </a:lnTo>
                <a:lnTo>
                  <a:pt x="48"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8" y="178"/>
                </a:lnTo>
                <a:lnTo>
                  <a:pt x="63" y="185"/>
                </a:lnTo>
                <a:lnTo>
                  <a:pt x="79" y="189"/>
                </a:lnTo>
                <a:lnTo>
                  <a:pt x="95" y="190"/>
                </a:lnTo>
                <a:lnTo>
                  <a:pt x="112" y="189"/>
                </a:lnTo>
                <a:lnTo>
                  <a:pt x="128" y="185"/>
                </a:lnTo>
                <a:lnTo>
                  <a:pt x="143" y="178"/>
                </a:lnTo>
                <a:lnTo>
                  <a:pt x="156" y="168"/>
                </a:lnTo>
                <a:lnTo>
                  <a:pt x="168" y="156"/>
                </a:lnTo>
                <a:lnTo>
                  <a:pt x="179" y="143"/>
                </a:lnTo>
                <a:lnTo>
                  <a:pt x="186" y="128"/>
                </a:lnTo>
                <a:lnTo>
                  <a:pt x="190"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20" name="Line 15"/>
          <p:cNvSpPr>
            <a:spLocks noChangeShapeType="1"/>
          </p:cNvSpPr>
          <p:nvPr/>
        </p:nvSpPr>
        <p:spPr bwMode="auto">
          <a:xfrm>
            <a:off x="2923675" y="250507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Freeform 16"/>
          <p:cNvSpPr>
            <a:spLocks/>
          </p:cNvSpPr>
          <p:nvPr/>
        </p:nvSpPr>
        <p:spPr bwMode="auto">
          <a:xfrm>
            <a:off x="2849063" y="2468563"/>
            <a:ext cx="74612"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round/>
            <a:headEnd/>
            <a:tailEnd/>
          </a:ln>
        </p:spPr>
        <p:txBody>
          <a:bodyPr/>
          <a:lstStyle/>
          <a:p>
            <a:endParaRPr lang="en-US"/>
          </a:p>
        </p:txBody>
      </p:sp>
      <p:sp>
        <p:nvSpPr>
          <p:cNvPr id="22" name="Line 17"/>
          <p:cNvSpPr>
            <a:spLocks noChangeShapeType="1"/>
          </p:cNvSpPr>
          <p:nvPr/>
        </p:nvSpPr>
        <p:spPr bwMode="auto">
          <a:xfrm>
            <a:off x="3047500" y="3008313"/>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Freeform 18"/>
          <p:cNvSpPr>
            <a:spLocks/>
          </p:cNvSpPr>
          <p:nvPr/>
        </p:nvSpPr>
        <p:spPr bwMode="auto">
          <a:xfrm>
            <a:off x="2972888" y="2970213"/>
            <a:ext cx="74612"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24" name="Line 19"/>
          <p:cNvSpPr>
            <a:spLocks noChangeShapeType="1"/>
          </p:cNvSpPr>
          <p:nvPr/>
        </p:nvSpPr>
        <p:spPr bwMode="auto">
          <a:xfrm>
            <a:off x="3172913" y="2690813"/>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20"/>
          <p:cNvSpPr>
            <a:spLocks/>
          </p:cNvSpPr>
          <p:nvPr/>
        </p:nvSpPr>
        <p:spPr bwMode="auto">
          <a:xfrm>
            <a:off x="3096713" y="2652713"/>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6"/>
                </a:lnTo>
                <a:lnTo>
                  <a:pt x="34" y="168"/>
                </a:lnTo>
                <a:lnTo>
                  <a:pt x="47" y="178"/>
                </a:lnTo>
                <a:lnTo>
                  <a:pt x="62" y="185"/>
                </a:lnTo>
                <a:lnTo>
                  <a:pt x="78" y="189"/>
                </a:lnTo>
                <a:lnTo>
                  <a:pt x="95" y="190"/>
                </a:lnTo>
                <a:lnTo>
                  <a:pt x="111" y="189"/>
                </a:lnTo>
                <a:lnTo>
                  <a:pt x="127" y="185"/>
                </a:lnTo>
                <a:lnTo>
                  <a:pt x="142" y="178"/>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26" name="Line 21"/>
          <p:cNvSpPr>
            <a:spLocks noChangeShapeType="1"/>
          </p:cNvSpPr>
          <p:nvPr/>
        </p:nvSpPr>
        <p:spPr bwMode="auto">
          <a:xfrm>
            <a:off x="3296738" y="264160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Freeform 22"/>
          <p:cNvSpPr>
            <a:spLocks/>
          </p:cNvSpPr>
          <p:nvPr/>
        </p:nvSpPr>
        <p:spPr bwMode="auto">
          <a:xfrm>
            <a:off x="3220538" y="2603500"/>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28" name="Line 23"/>
          <p:cNvSpPr>
            <a:spLocks noChangeShapeType="1"/>
          </p:cNvSpPr>
          <p:nvPr/>
        </p:nvSpPr>
        <p:spPr bwMode="auto">
          <a:xfrm>
            <a:off x="3420563" y="236537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Freeform 24"/>
          <p:cNvSpPr>
            <a:spLocks/>
          </p:cNvSpPr>
          <p:nvPr/>
        </p:nvSpPr>
        <p:spPr bwMode="auto">
          <a:xfrm>
            <a:off x="3344363" y="2327275"/>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7"/>
                </a:lnTo>
                <a:lnTo>
                  <a:pt x="12" y="142"/>
                </a:lnTo>
                <a:lnTo>
                  <a:pt x="22" y="156"/>
                </a:lnTo>
                <a:lnTo>
                  <a:pt x="34" y="168"/>
                </a:lnTo>
                <a:lnTo>
                  <a:pt x="47" y="177"/>
                </a:lnTo>
                <a:lnTo>
                  <a:pt x="62" y="184"/>
                </a:lnTo>
                <a:lnTo>
                  <a:pt x="78" y="188"/>
                </a:lnTo>
                <a:lnTo>
                  <a:pt x="95" y="190"/>
                </a:lnTo>
                <a:lnTo>
                  <a:pt x="111" y="188"/>
                </a:lnTo>
                <a:lnTo>
                  <a:pt x="127" y="184"/>
                </a:lnTo>
                <a:lnTo>
                  <a:pt x="142" y="177"/>
                </a:lnTo>
                <a:lnTo>
                  <a:pt x="156" y="168"/>
                </a:lnTo>
                <a:lnTo>
                  <a:pt x="168" y="156"/>
                </a:lnTo>
                <a:lnTo>
                  <a:pt x="177" y="142"/>
                </a:lnTo>
                <a:lnTo>
                  <a:pt x="184" y="127"/>
                </a:lnTo>
                <a:lnTo>
                  <a:pt x="188"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30" name="Line 25"/>
          <p:cNvSpPr>
            <a:spLocks noChangeShapeType="1"/>
          </p:cNvSpPr>
          <p:nvPr/>
        </p:nvSpPr>
        <p:spPr bwMode="auto">
          <a:xfrm>
            <a:off x="3544388" y="270827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26"/>
          <p:cNvSpPr>
            <a:spLocks/>
          </p:cNvSpPr>
          <p:nvPr/>
        </p:nvSpPr>
        <p:spPr bwMode="auto">
          <a:xfrm>
            <a:off x="3469775" y="2670175"/>
            <a:ext cx="74613" cy="74613"/>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32" name="Line 27"/>
          <p:cNvSpPr>
            <a:spLocks noChangeShapeType="1"/>
          </p:cNvSpPr>
          <p:nvPr/>
        </p:nvSpPr>
        <p:spPr bwMode="auto">
          <a:xfrm>
            <a:off x="3668213" y="245268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28"/>
          <p:cNvSpPr>
            <a:spLocks/>
          </p:cNvSpPr>
          <p:nvPr/>
        </p:nvSpPr>
        <p:spPr bwMode="auto">
          <a:xfrm>
            <a:off x="3593600" y="2414588"/>
            <a:ext cx="74613"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3"/>
                </a:lnTo>
                <a:lnTo>
                  <a:pt x="177" y="48"/>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8"/>
                </a:lnTo>
                <a:lnTo>
                  <a:pt x="5" y="63"/>
                </a:lnTo>
                <a:lnTo>
                  <a:pt x="1" y="80"/>
                </a:lnTo>
                <a:lnTo>
                  <a:pt x="0" y="96"/>
                </a:lnTo>
                <a:lnTo>
                  <a:pt x="1" y="113"/>
                </a:lnTo>
                <a:lnTo>
                  <a:pt x="5" y="129"/>
                </a:lnTo>
                <a:lnTo>
                  <a:pt x="12" y="144"/>
                </a:lnTo>
                <a:lnTo>
                  <a:pt x="22" y="157"/>
                </a:lnTo>
                <a:lnTo>
                  <a:pt x="34" y="169"/>
                </a:lnTo>
                <a:lnTo>
                  <a:pt x="47" y="178"/>
                </a:lnTo>
                <a:lnTo>
                  <a:pt x="62" y="185"/>
                </a:lnTo>
                <a:lnTo>
                  <a:pt x="78" y="190"/>
                </a:lnTo>
                <a:lnTo>
                  <a:pt x="95" y="191"/>
                </a:lnTo>
                <a:lnTo>
                  <a:pt x="111" y="190"/>
                </a:lnTo>
                <a:lnTo>
                  <a:pt x="127" y="185"/>
                </a:lnTo>
                <a:lnTo>
                  <a:pt x="142" y="178"/>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round/>
            <a:headEnd/>
            <a:tailEnd/>
          </a:ln>
        </p:spPr>
        <p:txBody>
          <a:bodyPr/>
          <a:lstStyle/>
          <a:p>
            <a:endParaRPr lang="en-US"/>
          </a:p>
        </p:txBody>
      </p:sp>
      <p:sp>
        <p:nvSpPr>
          <p:cNvPr id="34" name="Line 29"/>
          <p:cNvSpPr>
            <a:spLocks noChangeShapeType="1"/>
          </p:cNvSpPr>
          <p:nvPr/>
        </p:nvSpPr>
        <p:spPr bwMode="auto">
          <a:xfrm>
            <a:off x="3793625" y="222250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Freeform 30"/>
          <p:cNvSpPr>
            <a:spLocks/>
          </p:cNvSpPr>
          <p:nvPr/>
        </p:nvSpPr>
        <p:spPr bwMode="auto">
          <a:xfrm>
            <a:off x="3717425" y="2184400"/>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5" y="63"/>
                </a:lnTo>
                <a:lnTo>
                  <a:pt x="178" y="48"/>
                </a:lnTo>
                <a:lnTo>
                  <a:pt x="168" y="34"/>
                </a:lnTo>
                <a:lnTo>
                  <a:pt x="156" y="23"/>
                </a:lnTo>
                <a:lnTo>
                  <a:pt x="143" y="13"/>
                </a:lnTo>
                <a:lnTo>
                  <a:pt x="128" y="6"/>
                </a:lnTo>
                <a:lnTo>
                  <a:pt x="112" y="2"/>
                </a:lnTo>
                <a:lnTo>
                  <a:pt x="95" y="0"/>
                </a:lnTo>
                <a:lnTo>
                  <a:pt x="79" y="2"/>
                </a:lnTo>
                <a:lnTo>
                  <a:pt x="63" y="6"/>
                </a:lnTo>
                <a:lnTo>
                  <a:pt x="48" y="13"/>
                </a:lnTo>
                <a:lnTo>
                  <a:pt x="34" y="23"/>
                </a:lnTo>
                <a:lnTo>
                  <a:pt x="22" y="34"/>
                </a:lnTo>
                <a:lnTo>
                  <a:pt x="13" y="48"/>
                </a:lnTo>
                <a:lnTo>
                  <a:pt x="6" y="63"/>
                </a:lnTo>
                <a:lnTo>
                  <a:pt x="2" y="79"/>
                </a:lnTo>
                <a:lnTo>
                  <a:pt x="0" y="95"/>
                </a:lnTo>
                <a:lnTo>
                  <a:pt x="2" y="112"/>
                </a:lnTo>
                <a:lnTo>
                  <a:pt x="6" y="128"/>
                </a:lnTo>
                <a:lnTo>
                  <a:pt x="13" y="143"/>
                </a:lnTo>
                <a:lnTo>
                  <a:pt x="22" y="157"/>
                </a:lnTo>
                <a:lnTo>
                  <a:pt x="34" y="168"/>
                </a:lnTo>
                <a:lnTo>
                  <a:pt x="48" y="178"/>
                </a:lnTo>
                <a:lnTo>
                  <a:pt x="63" y="185"/>
                </a:lnTo>
                <a:lnTo>
                  <a:pt x="79" y="189"/>
                </a:lnTo>
                <a:lnTo>
                  <a:pt x="95" y="191"/>
                </a:lnTo>
                <a:lnTo>
                  <a:pt x="112" y="189"/>
                </a:lnTo>
                <a:lnTo>
                  <a:pt x="128" y="185"/>
                </a:lnTo>
                <a:lnTo>
                  <a:pt x="143" y="178"/>
                </a:lnTo>
                <a:lnTo>
                  <a:pt x="156" y="168"/>
                </a:lnTo>
                <a:lnTo>
                  <a:pt x="168" y="157"/>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36" name="Line 31"/>
          <p:cNvSpPr>
            <a:spLocks noChangeShapeType="1"/>
          </p:cNvSpPr>
          <p:nvPr/>
        </p:nvSpPr>
        <p:spPr bwMode="auto">
          <a:xfrm>
            <a:off x="3917450" y="2392363"/>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Freeform 32"/>
          <p:cNvSpPr>
            <a:spLocks/>
          </p:cNvSpPr>
          <p:nvPr/>
        </p:nvSpPr>
        <p:spPr bwMode="auto">
          <a:xfrm>
            <a:off x="3841250" y="2354263"/>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9"/>
                </a:lnTo>
                <a:lnTo>
                  <a:pt x="184" y="63"/>
                </a:lnTo>
                <a:lnTo>
                  <a:pt x="177" y="48"/>
                </a:lnTo>
                <a:lnTo>
                  <a:pt x="168" y="34"/>
                </a:lnTo>
                <a:lnTo>
                  <a:pt x="156" y="23"/>
                </a:lnTo>
                <a:lnTo>
                  <a:pt x="142" y="13"/>
                </a:lnTo>
                <a:lnTo>
                  <a:pt x="127" y="6"/>
                </a:lnTo>
                <a:lnTo>
                  <a:pt x="111" y="2"/>
                </a:lnTo>
                <a:lnTo>
                  <a:pt x="95" y="0"/>
                </a:lnTo>
                <a:lnTo>
                  <a:pt x="78" y="2"/>
                </a:lnTo>
                <a:lnTo>
                  <a:pt x="62" y="6"/>
                </a:lnTo>
                <a:lnTo>
                  <a:pt x="47" y="13"/>
                </a:lnTo>
                <a:lnTo>
                  <a:pt x="34" y="23"/>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38" name="Line 33"/>
          <p:cNvSpPr>
            <a:spLocks noChangeShapeType="1"/>
          </p:cNvSpPr>
          <p:nvPr/>
        </p:nvSpPr>
        <p:spPr bwMode="auto">
          <a:xfrm>
            <a:off x="4041275" y="274002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34"/>
          <p:cNvSpPr>
            <a:spLocks/>
          </p:cNvSpPr>
          <p:nvPr/>
        </p:nvSpPr>
        <p:spPr bwMode="auto">
          <a:xfrm>
            <a:off x="3965075" y="2703513"/>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40" name="Line 35"/>
          <p:cNvSpPr>
            <a:spLocks noChangeShapeType="1"/>
          </p:cNvSpPr>
          <p:nvPr/>
        </p:nvSpPr>
        <p:spPr bwMode="auto">
          <a:xfrm>
            <a:off x="4165100" y="221773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Freeform 36"/>
          <p:cNvSpPr>
            <a:spLocks/>
          </p:cNvSpPr>
          <p:nvPr/>
        </p:nvSpPr>
        <p:spPr bwMode="auto">
          <a:xfrm>
            <a:off x="4090488" y="2179638"/>
            <a:ext cx="74612"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9"/>
                </a:lnTo>
                <a:lnTo>
                  <a:pt x="184" y="63"/>
                </a:lnTo>
                <a:lnTo>
                  <a:pt x="177" y="48"/>
                </a:lnTo>
                <a:lnTo>
                  <a:pt x="168" y="34"/>
                </a:lnTo>
                <a:lnTo>
                  <a:pt x="156" y="22"/>
                </a:lnTo>
                <a:lnTo>
                  <a:pt x="142" y="13"/>
                </a:lnTo>
                <a:lnTo>
                  <a:pt x="127" y="6"/>
                </a:lnTo>
                <a:lnTo>
                  <a:pt x="111" y="2"/>
                </a:lnTo>
                <a:lnTo>
                  <a:pt x="95" y="0"/>
                </a:lnTo>
                <a:lnTo>
                  <a:pt x="78" y="2"/>
                </a:lnTo>
                <a:lnTo>
                  <a:pt x="62" y="6"/>
                </a:lnTo>
                <a:lnTo>
                  <a:pt x="47" y="13"/>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8" y="189"/>
                </a:lnTo>
                <a:lnTo>
                  <a:pt x="95" y="190"/>
                </a:lnTo>
                <a:lnTo>
                  <a:pt x="111" y="189"/>
                </a:lnTo>
                <a:lnTo>
                  <a:pt x="127" y="185"/>
                </a:lnTo>
                <a:lnTo>
                  <a:pt x="142" y="178"/>
                </a:lnTo>
                <a:lnTo>
                  <a:pt x="156" y="168"/>
                </a:lnTo>
                <a:lnTo>
                  <a:pt x="168" y="157"/>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42" name="Line 37"/>
          <p:cNvSpPr>
            <a:spLocks noChangeShapeType="1"/>
          </p:cNvSpPr>
          <p:nvPr/>
        </p:nvSpPr>
        <p:spPr bwMode="auto">
          <a:xfrm>
            <a:off x="4288925" y="21907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Freeform 38"/>
          <p:cNvSpPr>
            <a:spLocks/>
          </p:cNvSpPr>
          <p:nvPr/>
        </p:nvSpPr>
        <p:spPr bwMode="auto">
          <a:xfrm>
            <a:off x="4214313" y="2154238"/>
            <a:ext cx="74612"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6" y="168"/>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44" name="Line 39"/>
          <p:cNvSpPr>
            <a:spLocks noChangeShapeType="1"/>
          </p:cNvSpPr>
          <p:nvPr/>
        </p:nvSpPr>
        <p:spPr bwMode="auto">
          <a:xfrm>
            <a:off x="4414338" y="1941513"/>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Freeform 40"/>
          <p:cNvSpPr>
            <a:spLocks/>
          </p:cNvSpPr>
          <p:nvPr/>
        </p:nvSpPr>
        <p:spPr bwMode="auto">
          <a:xfrm>
            <a:off x="4338138" y="1903413"/>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2" y="47"/>
                </a:lnTo>
                <a:lnTo>
                  <a:pt x="5" y="62"/>
                </a:lnTo>
                <a:lnTo>
                  <a:pt x="1" y="78"/>
                </a:lnTo>
                <a:lnTo>
                  <a:pt x="0" y="95"/>
                </a:lnTo>
                <a:lnTo>
                  <a:pt x="1" y="112"/>
                </a:lnTo>
                <a:lnTo>
                  <a:pt x="5" y="128"/>
                </a:lnTo>
                <a:lnTo>
                  <a:pt x="12"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46" name="Line 41"/>
          <p:cNvSpPr>
            <a:spLocks noChangeShapeType="1"/>
          </p:cNvSpPr>
          <p:nvPr/>
        </p:nvSpPr>
        <p:spPr bwMode="auto">
          <a:xfrm>
            <a:off x="4538163" y="203358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Freeform 42"/>
          <p:cNvSpPr>
            <a:spLocks/>
          </p:cNvSpPr>
          <p:nvPr/>
        </p:nvSpPr>
        <p:spPr bwMode="auto">
          <a:xfrm>
            <a:off x="4461963" y="1995488"/>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9"/>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9"/>
                </a:lnTo>
                <a:lnTo>
                  <a:pt x="0" y="96"/>
                </a:lnTo>
                <a:lnTo>
                  <a:pt x="2" y="112"/>
                </a:lnTo>
                <a:lnTo>
                  <a:pt x="6" y="128"/>
                </a:lnTo>
                <a:lnTo>
                  <a:pt x="13" y="143"/>
                </a:lnTo>
                <a:lnTo>
                  <a:pt x="22" y="157"/>
                </a:lnTo>
                <a:lnTo>
                  <a:pt x="34" y="169"/>
                </a:lnTo>
                <a:lnTo>
                  <a:pt x="48" y="178"/>
                </a:lnTo>
                <a:lnTo>
                  <a:pt x="63" y="185"/>
                </a:lnTo>
                <a:lnTo>
                  <a:pt x="79" y="189"/>
                </a:lnTo>
                <a:lnTo>
                  <a:pt x="95" y="191"/>
                </a:lnTo>
                <a:lnTo>
                  <a:pt x="112" y="189"/>
                </a:lnTo>
                <a:lnTo>
                  <a:pt x="128" y="185"/>
                </a:lnTo>
                <a:lnTo>
                  <a:pt x="143" y="178"/>
                </a:lnTo>
                <a:lnTo>
                  <a:pt x="156" y="169"/>
                </a:lnTo>
                <a:lnTo>
                  <a:pt x="168" y="157"/>
                </a:lnTo>
                <a:lnTo>
                  <a:pt x="178" y="143"/>
                </a:lnTo>
                <a:lnTo>
                  <a:pt x="185" y="128"/>
                </a:lnTo>
                <a:lnTo>
                  <a:pt x="189" y="112"/>
                </a:lnTo>
                <a:lnTo>
                  <a:pt x="190" y="96"/>
                </a:lnTo>
                <a:close/>
              </a:path>
            </a:pathLst>
          </a:custGeom>
          <a:solidFill>
            <a:srgbClr val="000000"/>
          </a:solidFill>
          <a:ln w="6350">
            <a:solidFill>
              <a:srgbClr val="000000"/>
            </a:solidFill>
            <a:round/>
            <a:headEnd/>
            <a:tailEnd/>
          </a:ln>
        </p:spPr>
        <p:txBody>
          <a:bodyPr/>
          <a:lstStyle/>
          <a:p>
            <a:endParaRPr lang="en-US"/>
          </a:p>
        </p:txBody>
      </p:sp>
      <p:sp>
        <p:nvSpPr>
          <p:cNvPr id="48" name="Line 43"/>
          <p:cNvSpPr>
            <a:spLocks noChangeShapeType="1"/>
          </p:cNvSpPr>
          <p:nvPr/>
        </p:nvSpPr>
        <p:spPr bwMode="auto">
          <a:xfrm>
            <a:off x="4661988" y="163195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Freeform 44"/>
          <p:cNvSpPr>
            <a:spLocks/>
          </p:cNvSpPr>
          <p:nvPr/>
        </p:nvSpPr>
        <p:spPr bwMode="auto">
          <a:xfrm>
            <a:off x="4587375" y="1593850"/>
            <a:ext cx="74613"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80"/>
                </a:lnTo>
                <a:lnTo>
                  <a:pt x="184" y="64"/>
                </a:lnTo>
                <a:lnTo>
                  <a:pt x="177" y="49"/>
                </a:lnTo>
                <a:lnTo>
                  <a:pt x="168" y="35"/>
                </a:lnTo>
                <a:lnTo>
                  <a:pt x="156" y="22"/>
                </a:lnTo>
                <a:lnTo>
                  <a:pt x="142" y="13"/>
                </a:lnTo>
                <a:lnTo>
                  <a:pt x="127" y="6"/>
                </a:lnTo>
                <a:lnTo>
                  <a:pt x="111" y="2"/>
                </a:lnTo>
                <a:lnTo>
                  <a:pt x="95" y="0"/>
                </a:lnTo>
                <a:lnTo>
                  <a:pt x="78" y="2"/>
                </a:lnTo>
                <a:lnTo>
                  <a:pt x="62" y="6"/>
                </a:lnTo>
                <a:lnTo>
                  <a:pt x="47" y="13"/>
                </a:lnTo>
                <a:lnTo>
                  <a:pt x="34" y="22"/>
                </a:lnTo>
                <a:lnTo>
                  <a:pt x="22" y="35"/>
                </a:lnTo>
                <a:lnTo>
                  <a:pt x="12" y="49"/>
                </a:lnTo>
                <a:lnTo>
                  <a:pt x="5" y="64"/>
                </a:lnTo>
                <a:lnTo>
                  <a:pt x="1" y="80"/>
                </a:lnTo>
                <a:lnTo>
                  <a:pt x="0" y="96"/>
                </a:lnTo>
                <a:lnTo>
                  <a:pt x="1" y="113"/>
                </a:lnTo>
                <a:lnTo>
                  <a:pt x="5" y="129"/>
                </a:lnTo>
                <a:lnTo>
                  <a:pt x="12" y="144"/>
                </a:lnTo>
                <a:lnTo>
                  <a:pt x="22" y="157"/>
                </a:lnTo>
                <a:lnTo>
                  <a:pt x="34" y="169"/>
                </a:lnTo>
                <a:lnTo>
                  <a:pt x="47" y="179"/>
                </a:lnTo>
                <a:lnTo>
                  <a:pt x="62" y="186"/>
                </a:lnTo>
                <a:lnTo>
                  <a:pt x="78" y="190"/>
                </a:lnTo>
                <a:lnTo>
                  <a:pt x="95" y="191"/>
                </a:lnTo>
                <a:lnTo>
                  <a:pt x="111" y="190"/>
                </a:lnTo>
                <a:lnTo>
                  <a:pt x="127" y="186"/>
                </a:lnTo>
                <a:lnTo>
                  <a:pt x="142" y="179"/>
                </a:lnTo>
                <a:lnTo>
                  <a:pt x="156" y="169"/>
                </a:lnTo>
                <a:lnTo>
                  <a:pt x="168" y="157"/>
                </a:lnTo>
                <a:lnTo>
                  <a:pt x="177" y="144"/>
                </a:lnTo>
                <a:lnTo>
                  <a:pt x="184" y="129"/>
                </a:lnTo>
                <a:lnTo>
                  <a:pt x="188" y="113"/>
                </a:lnTo>
                <a:lnTo>
                  <a:pt x="190" y="96"/>
                </a:lnTo>
                <a:close/>
              </a:path>
            </a:pathLst>
          </a:custGeom>
          <a:solidFill>
            <a:srgbClr val="000000"/>
          </a:solidFill>
          <a:ln w="6350">
            <a:solidFill>
              <a:srgbClr val="000000"/>
            </a:solidFill>
            <a:round/>
            <a:headEnd/>
            <a:tailEnd/>
          </a:ln>
        </p:spPr>
        <p:txBody>
          <a:bodyPr/>
          <a:lstStyle/>
          <a:p>
            <a:endParaRPr lang="en-US"/>
          </a:p>
        </p:txBody>
      </p:sp>
      <p:sp>
        <p:nvSpPr>
          <p:cNvPr id="50" name="Line 45"/>
          <p:cNvSpPr>
            <a:spLocks noChangeShapeType="1"/>
          </p:cNvSpPr>
          <p:nvPr/>
        </p:nvSpPr>
        <p:spPr bwMode="auto">
          <a:xfrm>
            <a:off x="4785813" y="172878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Freeform 46"/>
          <p:cNvSpPr>
            <a:spLocks/>
          </p:cNvSpPr>
          <p:nvPr/>
        </p:nvSpPr>
        <p:spPr bwMode="auto">
          <a:xfrm>
            <a:off x="4711200" y="1690688"/>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3"/>
                </a:lnTo>
                <a:lnTo>
                  <a:pt x="178" y="48"/>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8"/>
                </a:lnTo>
                <a:lnTo>
                  <a:pt x="6" y="63"/>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52" name="Line 47"/>
          <p:cNvSpPr>
            <a:spLocks noChangeShapeType="1"/>
          </p:cNvSpPr>
          <p:nvPr/>
        </p:nvSpPr>
        <p:spPr bwMode="auto">
          <a:xfrm>
            <a:off x="4911225" y="246062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Freeform 48"/>
          <p:cNvSpPr>
            <a:spLocks/>
          </p:cNvSpPr>
          <p:nvPr/>
        </p:nvSpPr>
        <p:spPr bwMode="auto">
          <a:xfrm>
            <a:off x="4835025" y="2422525"/>
            <a:ext cx="76200" cy="74613"/>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3"/>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3"/>
                </a:lnTo>
                <a:lnTo>
                  <a:pt x="1" y="79"/>
                </a:lnTo>
                <a:lnTo>
                  <a:pt x="0" y="96"/>
                </a:lnTo>
                <a:lnTo>
                  <a:pt x="1" y="112"/>
                </a:lnTo>
                <a:lnTo>
                  <a:pt x="5" y="128"/>
                </a:lnTo>
                <a:lnTo>
                  <a:pt x="12" y="143"/>
                </a:lnTo>
                <a:lnTo>
                  <a:pt x="22" y="157"/>
                </a:lnTo>
                <a:lnTo>
                  <a:pt x="34" y="168"/>
                </a:lnTo>
                <a:lnTo>
                  <a:pt x="47" y="178"/>
                </a:lnTo>
                <a:lnTo>
                  <a:pt x="62" y="185"/>
                </a:lnTo>
                <a:lnTo>
                  <a:pt x="78" y="189"/>
                </a:lnTo>
                <a:lnTo>
                  <a:pt x="95" y="191"/>
                </a:lnTo>
                <a:lnTo>
                  <a:pt x="111" y="189"/>
                </a:lnTo>
                <a:lnTo>
                  <a:pt x="127" y="185"/>
                </a:lnTo>
                <a:lnTo>
                  <a:pt x="142" y="178"/>
                </a:lnTo>
                <a:lnTo>
                  <a:pt x="156" y="168"/>
                </a:lnTo>
                <a:lnTo>
                  <a:pt x="168" y="157"/>
                </a:lnTo>
                <a:lnTo>
                  <a:pt x="177" y="143"/>
                </a:lnTo>
                <a:lnTo>
                  <a:pt x="184" y="128"/>
                </a:lnTo>
                <a:lnTo>
                  <a:pt x="188" y="112"/>
                </a:lnTo>
                <a:lnTo>
                  <a:pt x="190" y="96"/>
                </a:lnTo>
                <a:close/>
              </a:path>
            </a:pathLst>
          </a:custGeom>
          <a:solidFill>
            <a:srgbClr val="000000"/>
          </a:solidFill>
          <a:ln w="6350">
            <a:solidFill>
              <a:srgbClr val="000000"/>
            </a:solidFill>
            <a:round/>
            <a:headEnd/>
            <a:tailEnd/>
          </a:ln>
        </p:spPr>
        <p:txBody>
          <a:bodyPr/>
          <a:lstStyle/>
          <a:p>
            <a:endParaRPr lang="en-US"/>
          </a:p>
        </p:txBody>
      </p:sp>
      <p:sp>
        <p:nvSpPr>
          <p:cNvPr id="54" name="Line 49"/>
          <p:cNvSpPr>
            <a:spLocks noChangeShapeType="1"/>
          </p:cNvSpPr>
          <p:nvPr/>
        </p:nvSpPr>
        <p:spPr bwMode="auto">
          <a:xfrm>
            <a:off x="5035050" y="207803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Freeform 50"/>
          <p:cNvSpPr>
            <a:spLocks/>
          </p:cNvSpPr>
          <p:nvPr/>
        </p:nvSpPr>
        <p:spPr bwMode="auto">
          <a:xfrm>
            <a:off x="4958850" y="2039938"/>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56" name="Line 51"/>
          <p:cNvSpPr>
            <a:spLocks noChangeShapeType="1"/>
          </p:cNvSpPr>
          <p:nvPr/>
        </p:nvSpPr>
        <p:spPr bwMode="auto">
          <a:xfrm>
            <a:off x="5158875" y="214630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52"/>
          <p:cNvSpPr>
            <a:spLocks/>
          </p:cNvSpPr>
          <p:nvPr/>
        </p:nvSpPr>
        <p:spPr bwMode="auto">
          <a:xfrm>
            <a:off x="5082675" y="2108200"/>
            <a:ext cx="76200"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9" y="34"/>
                </a:lnTo>
                <a:lnTo>
                  <a:pt x="157" y="23"/>
                </a:lnTo>
                <a:lnTo>
                  <a:pt x="143" y="13"/>
                </a:lnTo>
                <a:lnTo>
                  <a:pt x="128" y="6"/>
                </a:lnTo>
                <a:lnTo>
                  <a:pt x="112" y="2"/>
                </a:lnTo>
                <a:lnTo>
                  <a:pt x="96" y="0"/>
                </a:lnTo>
                <a:lnTo>
                  <a:pt x="79" y="2"/>
                </a:lnTo>
                <a:lnTo>
                  <a:pt x="63" y="6"/>
                </a:lnTo>
                <a:lnTo>
                  <a:pt x="48" y="13"/>
                </a:lnTo>
                <a:lnTo>
                  <a:pt x="35" y="23"/>
                </a:lnTo>
                <a:lnTo>
                  <a:pt x="23" y="34"/>
                </a:lnTo>
                <a:lnTo>
                  <a:pt x="12" y="48"/>
                </a:lnTo>
                <a:lnTo>
                  <a:pt x="5" y="63"/>
                </a:lnTo>
                <a:lnTo>
                  <a:pt x="1" y="79"/>
                </a:lnTo>
                <a:lnTo>
                  <a:pt x="0" y="95"/>
                </a:lnTo>
                <a:lnTo>
                  <a:pt x="1" y="112"/>
                </a:lnTo>
                <a:lnTo>
                  <a:pt x="5" y="128"/>
                </a:lnTo>
                <a:lnTo>
                  <a:pt x="12" y="143"/>
                </a:lnTo>
                <a:lnTo>
                  <a:pt x="23" y="157"/>
                </a:lnTo>
                <a:lnTo>
                  <a:pt x="35" y="168"/>
                </a:lnTo>
                <a:lnTo>
                  <a:pt x="48" y="178"/>
                </a:lnTo>
                <a:lnTo>
                  <a:pt x="63" y="185"/>
                </a:lnTo>
                <a:lnTo>
                  <a:pt x="79" y="189"/>
                </a:lnTo>
                <a:lnTo>
                  <a:pt x="96" y="190"/>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58" name="Line 53"/>
          <p:cNvSpPr>
            <a:spLocks noChangeShapeType="1"/>
          </p:cNvSpPr>
          <p:nvPr/>
        </p:nvSpPr>
        <p:spPr bwMode="auto">
          <a:xfrm>
            <a:off x="5282700" y="270510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Freeform 54"/>
          <p:cNvSpPr>
            <a:spLocks/>
          </p:cNvSpPr>
          <p:nvPr/>
        </p:nvSpPr>
        <p:spPr bwMode="auto">
          <a:xfrm>
            <a:off x="5206500" y="2668588"/>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6" y="22"/>
                </a:lnTo>
                <a:lnTo>
                  <a:pt x="143" y="13"/>
                </a:lnTo>
                <a:lnTo>
                  <a:pt x="128" y="6"/>
                </a:lnTo>
                <a:lnTo>
                  <a:pt x="112"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2" y="189"/>
                </a:lnTo>
                <a:lnTo>
                  <a:pt x="128" y="184"/>
                </a:lnTo>
                <a:lnTo>
                  <a:pt x="143" y="177"/>
                </a:lnTo>
                <a:lnTo>
                  <a:pt x="156"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60" name="Line 55"/>
          <p:cNvSpPr>
            <a:spLocks noChangeShapeType="1"/>
          </p:cNvSpPr>
          <p:nvPr/>
        </p:nvSpPr>
        <p:spPr bwMode="auto">
          <a:xfrm>
            <a:off x="5406525" y="243522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56"/>
          <p:cNvSpPr>
            <a:spLocks/>
          </p:cNvSpPr>
          <p:nvPr/>
        </p:nvSpPr>
        <p:spPr bwMode="auto">
          <a:xfrm>
            <a:off x="5331913" y="2397125"/>
            <a:ext cx="74612" cy="74613"/>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8" y="78"/>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5" y="62"/>
                </a:lnTo>
                <a:lnTo>
                  <a:pt x="1" y="78"/>
                </a:lnTo>
                <a:lnTo>
                  <a:pt x="0" y="95"/>
                </a:lnTo>
                <a:lnTo>
                  <a:pt x="1" y="111"/>
                </a:lnTo>
                <a:lnTo>
                  <a:pt x="5"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62" name="Line 57"/>
          <p:cNvSpPr>
            <a:spLocks noChangeShapeType="1"/>
          </p:cNvSpPr>
          <p:nvPr/>
        </p:nvSpPr>
        <p:spPr bwMode="auto">
          <a:xfrm>
            <a:off x="5530350" y="312737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Freeform 58"/>
          <p:cNvSpPr>
            <a:spLocks/>
          </p:cNvSpPr>
          <p:nvPr/>
        </p:nvSpPr>
        <p:spPr bwMode="auto">
          <a:xfrm>
            <a:off x="5455738" y="3089275"/>
            <a:ext cx="74612"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9"/>
                </a:lnTo>
                <a:lnTo>
                  <a:pt x="186" y="63"/>
                </a:lnTo>
                <a:lnTo>
                  <a:pt x="179" y="48"/>
                </a:lnTo>
                <a:lnTo>
                  <a:pt x="169" y="34"/>
                </a:lnTo>
                <a:lnTo>
                  <a:pt x="157" y="22"/>
                </a:lnTo>
                <a:lnTo>
                  <a:pt x="144" y="13"/>
                </a:lnTo>
                <a:lnTo>
                  <a:pt x="129" y="6"/>
                </a:lnTo>
                <a:lnTo>
                  <a:pt x="113" y="2"/>
                </a:lnTo>
                <a:lnTo>
                  <a:pt x="96" y="0"/>
                </a:lnTo>
                <a:lnTo>
                  <a:pt x="80" y="2"/>
                </a:lnTo>
                <a:lnTo>
                  <a:pt x="64" y="6"/>
                </a:lnTo>
                <a:lnTo>
                  <a:pt x="49" y="13"/>
                </a:lnTo>
                <a:lnTo>
                  <a:pt x="34" y="22"/>
                </a:lnTo>
                <a:lnTo>
                  <a:pt x="22" y="34"/>
                </a:lnTo>
                <a:lnTo>
                  <a:pt x="13" y="48"/>
                </a:lnTo>
                <a:lnTo>
                  <a:pt x="6" y="63"/>
                </a:lnTo>
                <a:lnTo>
                  <a:pt x="2" y="79"/>
                </a:lnTo>
                <a:lnTo>
                  <a:pt x="0" y="95"/>
                </a:lnTo>
                <a:lnTo>
                  <a:pt x="2" y="112"/>
                </a:lnTo>
                <a:lnTo>
                  <a:pt x="6" y="128"/>
                </a:lnTo>
                <a:lnTo>
                  <a:pt x="13" y="143"/>
                </a:lnTo>
                <a:lnTo>
                  <a:pt x="22" y="156"/>
                </a:lnTo>
                <a:lnTo>
                  <a:pt x="34" y="168"/>
                </a:lnTo>
                <a:lnTo>
                  <a:pt x="49" y="178"/>
                </a:lnTo>
                <a:lnTo>
                  <a:pt x="64" y="185"/>
                </a:lnTo>
                <a:lnTo>
                  <a:pt x="80" y="189"/>
                </a:lnTo>
                <a:lnTo>
                  <a:pt x="96" y="190"/>
                </a:lnTo>
                <a:lnTo>
                  <a:pt x="113" y="189"/>
                </a:lnTo>
                <a:lnTo>
                  <a:pt x="129" y="185"/>
                </a:lnTo>
                <a:lnTo>
                  <a:pt x="144" y="178"/>
                </a:lnTo>
                <a:lnTo>
                  <a:pt x="157" y="168"/>
                </a:lnTo>
                <a:lnTo>
                  <a:pt x="169" y="156"/>
                </a:lnTo>
                <a:lnTo>
                  <a:pt x="179" y="143"/>
                </a:lnTo>
                <a:lnTo>
                  <a:pt x="186" y="128"/>
                </a:lnTo>
                <a:lnTo>
                  <a:pt x="190"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64" name="Line 59"/>
          <p:cNvSpPr>
            <a:spLocks noChangeShapeType="1"/>
          </p:cNvSpPr>
          <p:nvPr/>
        </p:nvSpPr>
        <p:spPr bwMode="auto">
          <a:xfrm>
            <a:off x="5655763" y="260667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Freeform 60"/>
          <p:cNvSpPr>
            <a:spLocks/>
          </p:cNvSpPr>
          <p:nvPr/>
        </p:nvSpPr>
        <p:spPr bwMode="auto">
          <a:xfrm>
            <a:off x="5579563" y="2568575"/>
            <a:ext cx="76200"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8" y="78"/>
                </a:lnTo>
                <a:lnTo>
                  <a:pt x="184" y="62"/>
                </a:lnTo>
                <a:lnTo>
                  <a:pt x="177" y="47"/>
                </a:lnTo>
                <a:lnTo>
                  <a:pt x="168" y="33"/>
                </a:lnTo>
                <a:lnTo>
                  <a:pt x="156" y="22"/>
                </a:lnTo>
                <a:lnTo>
                  <a:pt x="142" y="12"/>
                </a:lnTo>
                <a:lnTo>
                  <a:pt x="127" y="5"/>
                </a:lnTo>
                <a:lnTo>
                  <a:pt x="111" y="1"/>
                </a:lnTo>
                <a:lnTo>
                  <a:pt x="95" y="0"/>
                </a:lnTo>
                <a:lnTo>
                  <a:pt x="78" y="1"/>
                </a:lnTo>
                <a:lnTo>
                  <a:pt x="62" y="5"/>
                </a:lnTo>
                <a:lnTo>
                  <a:pt x="47" y="12"/>
                </a:lnTo>
                <a:lnTo>
                  <a:pt x="34" y="22"/>
                </a:lnTo>
                <a:lnTo>
                  <a:pt x="22" y="33"/>
                </a:lnTo>
                <a:lnTo>
                  <a:pt x="12" y="47"/>
                </a:lnTo>
                <a:lnTo>
                  <a:pt x="5" y="62"/>
                </a:lnTo>
                <a:lnTo>
                  <a:pt x="1" y="78"/>
                </a:lnTo>
                <a:lnTo>
                  <a:pt x="0" y="94"/>
                </a:lnTo>
                <a:lnTo>
                  <a:pt x="1" y="111"/>
                </a:lnTo>
                <a:lnTo>
                  <a:pt x="5" y="127"/>
                </a:lnTo>
                <a:lnTo>
                  <a:pt x="12" y="142"/>
                </a:lnTo>
                <a:lnTo>
                  <a:pt x="22" y="156"/>
                </a:lnTo>
                <a:lnTo>
                  <a:pt x="34" y="167"/>
                </a:lnTo>
                <a:lnTo>
                  <a:pt x="47" y="177"/>
                </a:lnTo>
                <a:lnTo>
                  <a:pt x="62" y="184"/>
                </a:lnTo>
                <a:lnTo>
                  <a:pt x="78" y="188"/>
                </a:lnTo>
                <a:lnTo>
                  <a:pt x="95" y="190"/>
                </a:lnTo>
                <a:lnTo>
                  <a:pt x="111" y="188"/>
                </a:lnTo>
                <a:lnTo>
                  <a:pt x="127" y="184"/>
                </a:lnTo>
                <a:lnTo>
                  <a:pt x="142" y="177"/>
                </a:lnTo>
                <a:lnTo>
                  <a:pt x="156" y="167"/>
                </a:lnTo>
                <a:lnTo>
                  <a:pt x="168" y="156"/>
                </a:lnTo>
                <a:lnTo>
                  <a:pt x="177" y="142"/>
                </a:lnTo>
                <a:lnTo>
                  <a:pt x="184" y="127"/>
                </a:lnTo>
                <a:lnTo>
                  <a:pt x="188" y="111"/>
                </a:lnTo>
                <a:lnTo>
                  <a:pt x="190" y="94"/>
                </a:lnTo>
                <a:close/>
              </a:path>
            </a:pathLst>
          </a:custGeom>
          <a:solidFill>
            <a:srgbClr val="000000"/>
          </a:solidFill>
          <a:ln w="6350">
            <a:solidFill>
              <a:srgbClr val="000000"/>
            </a:solidFill>
            <a:round/>
            <a:headEnd/>
            <a:tailEnd/>
          </a:ln>
        </p:spPr>
        <p:txBody>
          <a:bodyPr/>
          <a:lstStyle/>
          <a:p>
            <a:endParaRPr lang="en-US"/>
          </a:p>
        </p:txBody>
      </p:sp>
      <p:sp>
        <p:nvSpPr>
          <p:cNvPr id="66" name="Line 61"/>
          <p:cNvSpPr>
            <a:spLocks noChangeShapeType="1"/>
          </p:cNvSpPr>
          <p:nvPr/>
        </p:nvSpPr>
        <p:spPr bwMode="auto">
          <a:xfrm>
            <a:off x="5779588" y="367665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Freeform 62"/>
          <p:cNvSpPr>
            <a:spLocks/>
          </p:cNvSpPr>
          <p:nvPr/>
        </p:nvSpPr>
        <p:spPr bwMode="auto">
          <a:xfrm>
            <a:off x="5703388" y="3638550"/>
            <a:ext cx="76200" cy="74613"/>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8"/>
                </a:lnTo>
                <a:lnTo>
                  <a:pt x="185" y="62"/>
                </a:lnTo>
                <a:lnTo>
                  <a:pt x="178" y="47"/>
                </a:lnTo>
                <a:lnTo>
                  <a:pt x="168" y="34"/>
                </a:lnTo>
                <a:lnTo>
                  <a:pt x="156"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9"/>
                </a:lnTo>
                <a:lnTo>
                  <a:pt x="48" y="178"/>
                </a:lnTo>
                <a:lnTo>
                  <a:pt x="63" y="185"/>
                </a:lnTo>
                <a:lnTo>
                  <a:pt x="79" y="189"/>
                </a:lnTo>
                <a:lnTo>
                  <a:pt x="95" y="191"/>
                </a:lnTo>
                <a:lnTo>
                  <a:pt x="112" y="189"/>
                </a:lnTo>
                <a:lnTo>
                  <a:pt x="128" y="185"/>
                </a:lnTo>
                <a:lnTo>
                  <a:pt x="143" y="178"/>
                </a:lnTo>
                <a:lnTo>
                  <a:pt x="156" y="169"/>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68" name="Line 63"/>
          <p:cNvSpPr>
            <a:spLocks noChangeShapeType="1"/>
          </p:cNvSpPr>
          <p:nvPr/>
        </p:nvSpPr>
        <p:spPr bwMode="auto">
          <a:xfrm>
            <a:off x="5903413" y="372745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Freeform 64"/>
          <p:cNvSpPr>
            <a:spLocks/>
          </p:cNvSpPr>
          <p:nvPr/>
        </p:nvSpPr>
        <p:spPr bwMode="auto">
          <a:xfrm>
            <a:off x="5828800" y="3689350"/>
            <a:ext cx="74613" cy="76200"/>
          </a:xfrm>
          <a:custGeom>
            <a:avLst/>
            <a:gdLst>
              <a:gd name="T0" fmla="*/ 2147483646 w 191"/>
              <a:gd name="T1" fmla="*/ 2147483646 h 191"/>
              <a:gd name="T2" fmla="*/ 2147483646 w 191"/>
              <a:gd name="T3" fmla="*/ 2147483646 h 191"/>
              <a:gd name="T4" fmla="*/ 2147483646 w 191"/>
              <a:gd name="T5" fmla="*/ 2147483646 h 191"/>
              <a:gd name="T6" fmla="*/ 2147483646 w 191"/>
              <a:gd name="T7" fmla="*/ 2147483646 h 191"/>
              <a:gd name="T8" fmla="*/ 2147483646 w 191"/>
              <a:gd name="T9" fmla="*/ 2147483646 h 191"/>
              <a:gd name="T10" fmla="*/ 2147483646 w 191"/>
              <a:gd name="T11" fmla="*/ 2147483646 h 191"/>
              <a:gd name="T12" fmla="*/ 2147483646 w 191"/>
              <a:gd name="T13" fmla="*/ 2147483646 h 191"/>
              <a:gd name="T14" fmla="*/ 2147483646 w 191"/>
              <a:gd name="T15" fmla="*/ 2147483646 h 191"/>
              <a:gd name="T16" fmla="*/ 2147483646 w 191"/>
              <a:gd name="T17" fmla="*/ 2147483646 h 191"/>
              <a:gd name="T18" fmla="*/ 2147483646 w 191"/>
              <a:gd name="T19" fmla="*/ 0 h 191"/>
              <a:gd name="T20" fmla="*/ 2147483646 w 191"/>
              <a:gd name="T21" fmla="*/ 2147483646 h 191"/>
              <a:gd name="T22" fmla="*/ 2147483646 w 191"/>
              <a:gd name="T23" fmla="*/ 2147483646 h 191"/>
              <a:gd name="T24" fmla="*/ 2147483646 w 191"/>
              <a:gd name="T25" fmla="*/ 2147483646 h 191"/>
              <a:gd name="T26" fmla="*/ 2147483646 w 191"/>
              <a:gd name="T27" fmla="*/ 2147483646 h 191"/>
              <a:gd name="T28" fmla="*/ 2147483646 w 191"/>
              <a:gd name="T29" fmla="*/ 2147483646 h 191"/>
              <a:gd name="T30" fmla="*/ 2147483646 w 191"/>
              <a:gd name="T31" fmla="*/ 2147483646 h 191"/>
              <a:gd name="T32" fmla="*/ 2147483646 w 191"/>
              <a:gd name="T33" fmla="*/ 2147483646 h 191"/>
              <a:gd name="T34" fmla="*/ 2147483646 w 191"/>
              <a:gd name="T35" fmla="*/ 2147483646 h 191"/>
              <a:gd name="T36" fmla="*/ 0 w 191"/>
              <a:gd name="T37" fmla="*/ 2147483646 h 191"/>
              <a:gd name="T38" fmla="*/ 2147483646 w 191"/>
              <a:gd name="T39" fmla="*/ 2147483646 h 191"/>
              <a:gd name="T40" fmla="*/ 2147483646 w 191"/>
              <a:gd name="T41" fmla="*/ 2147483646 h 191"/>
              <a:gd name="T42" fmla="*/ 2147483646 w 191"/>
              <a:gd name="T43" fmla="*/ 2147483646 h 191"/>
              <a:gd name="T44" fmla="*/ 2147483646 w 191"/>
              <a:gd name="T45" fmla="*/ 2147483646 h 191"/>
              <a:gd name="T46" fmla="*/ 2147483646 w 191"/>
              <a:gd name="T47" fmla="*/ 2147483646 h 191"/>
              <a:gd name="T48" fmla="*/ 2147483646 w 191"/>
              <a:gd name="T49" fmla="*/ 2147483646 h 191"/>
              <a:gd name="T50" fmla="*/ 2147483646 w 191"/>
              <a:gd name="T51" fmla="*/ 2147483646 h 191"/>
              <a:gd name="T52" fmla="*/ 2147483646 w 191"/>
              <a:gd name="T53" fmla="*/ 2147483646 h 191"/>
              <a:gd name="T54" fmla="*/ 2147483646 w 191"/>
              <a:gd name="T55" fmla="*/ 2147483646 h 191"/>
              <a:gd name="T56" fmla="*/ 2147483646 w 191"/>
              <a:gd name="T57" fmla="*/ 2147483646 h 191"/>
              <a:gd name="T58" fmla="*/ 2147483646 w 191"/>
              <a:gd name="T59" fmla="*/ 2147483646 h 191"/>
              <a:gd name="T60" fmla="*/ 2147483646 w 191"/>
              <a:gd name="T61" fmla="*/ 2147483646 h 191"/>
              <a:gd name="T62" fmla="*/ 2147483646 w 191"/>
              <a:gd name="T63" fmla="*/ 2147483646 h 191"/>
              <a:gd name="T64" fmla="*/ 2147483646 w 191"/>
              <a:gd name="T65" fmla="*/ 2147483646 h 191"/>
              <a:gd name="T66" fmla="*/ 2147483646 w 191"/>
              <a:gd name="T67" fmla="*/ 2147483646 h 191"/>
              <a:gd name="T68" fmla="*/ 2147483646 w 191"/>
              <a:gd name="T69" fmla="*/ 2147483646 h 191"/>
              <a:gd name="T70" fmla="*/ 2147483646 w 191"/>
              <a:gd name="T71" fmla="*/ 2147483646 h 191"/>
              <a:gd name="T72" fmla="*/ 2147483646 w 191"/>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89" y="79"/>
                </a:lnTo>
                <a:lnTo>
                  <a:pt x="185" y="63"/>
                </a:lnTo>
                <a:lnTo>
                  <a:pt x="178" y="48"/>
                </a:lnTo>
                <a:lnTo>
                  <a:pt x="169" y="34"/>
                </a:lnTo>
                <a:lnTo>
                  <a:pt x="157" y="22"/>
                </a:lnTo>
                <a:lnTo>
                  <a:pt x="143" y="12"/>
                </a:lnTo>
                <a:lnTo>
                  <a:pt x="128" y="5"/>
                </a:lnTo>
                <a:lnTo>
                  <a:pt x="112" y="1"/>
                </a:lnTo>
                <a:lnTo>
                  <a:pt x="96" y="0"/>
                </a:lnTo>
                <a:lnTo>
                  <a:pt x="79" y="1"/>
                </a:lnTo>
                <a:lnTo>
                  <a:pt x="62" y="5"/>
                </a:lnTo>
                <a:lnTo>
                  <a:pt x="47" y="12"/>
                </a:lnTo>
                <a:lnTo>
                  <a:pt x="34" y="22"/>
                </a:lnTo>
                <a:lnTo>
                  <a:pt x="22" y="34"/>
                </a:lnTo>
                <a:lnTo>
                  <a:pt x="12" y="48"/>
                </a:lnTo>
                <a:lnTo>
                  <a:pt x="5" y="63"/>
                </a:lnTo>
                <a:lnTo>
                  <a:pt x="1" y="79"/>
                </a:lnTo>
                <a:lnTo>
                  <a:pt x="0" y="95"/>
                </a:lnTo>
                <a:lnTo>
                  <a:pt x="1" y="112"/>
                </a:lnTo>
                <a:lnTo>
                  <a:pt x="5" y="128"/>
                </a:lnTo>
                <a:lnTo>
                  <a:pt x="12" y="143"/>
                </a:lnTo>
                <a:lnTo>
                  <a:pt x="22" y="157"/>
                </a:lnTo>
                <a:lnTo>
                  <a:pt x="34" y="168"/>
                </a:lnTo>
                <a:lnTo>
                  <a:pt x="47" y="178"/>
                </a:lnTo>
                <a:lnTo>
                  <a:pt x="62" y="185"/>
                </a:lnTo>
                <a:lnTo>
                  <a:pt x="79" y="189"/>
                </a:lnTo>
                <a:lnTo>
                  <a:pt x="96" y="191"/>
                </a:lnTo>
                <a:lnTo>
                  <a:pt x="112" y="189"/>
                </a:lnTo>
                <a:lnTo>
                  <a:pt x="128" y="185"/>
                </a:lnTo>
                <a:lnTo>
                  <a:pt x="143" y="178"/>
                </a:lnTo>
                <a:lnTo>
                  <a:pt x="157" y="168"/>
                </a:lnTo>
                <a:lnTo>
                  <a:pt x="169" y="157"/>
                </a:lnTo>
                <a:lnTo>
                  <a:pt x="178" y="143"/>
                </a:lnTo>
                <a:lnTo>
                  <a:pt x="185" y="128"/>
                </a:lnTo>
                <a:lnTo>
                  <a:pt x="189"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70" name="Line 65"/>
          <p:cNvSpPr>
            <a:spLocks noChangeShapeType="1"/>
          </p:cNvSpPr>
          <p:nvPr/>
        </p:nvSpPr>
        <p:spPr bwMode="auto">
          <a:xfrm>
            <a:off x="6027238" y="320040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Freeform 66"/>
          <p:cNvSpPr>
            <a:spLocks/>
          </p:cNvSpPr>
          <p:nvPr/>
        </p:nvSpPr>
        <p:spPr bwMode="auto">
          <a:xfrm>
            <a:off x="5952625" y="3162300"/>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2" y="34"/>
                </a:lnTo>
                <a:lnTo>
                  <a:pt x="13" y="47"/>
                </a:lnTo>
                <a:lnTo>
                  <a:pt x="6" y="62"/>
                </a:lnTo>
                <a:lnTo>
                  <a:pt x="2" y="78"/>
                </a:lnTo>
                <a:lnTo>
                  <a:pt x="0" y="95"/>
                </a:lnTo>
                <a:lnTo>
                  <a:pt x="2" y="111"/>
                </a:lnTo>
                <a:lnTo>
                  <a:pt x="6" y="127"/>
                </a:lnTo>
                <a:lnTo>
                  <a:pt x="13" y="142"/>
                </a:lnTo>
                <a:lnTo>
                  <a:pt x="22" y="156"/>
                </a:lnTo>
                <a:lnTo>
                  <a:pt x="34" y="168"/>
                </a:lnTo>
                <a:lnTo>
                  <a:pt x="48" y="177"/>
                </a:lnTo>
                <a:lnTo>
                  <a:pt x="63" y="184"/>
                </a:lnTo>
                <a:lnTo>
                  <a:pt x="79" y="188"/>
                </a:lnTo>
                <a:lnTo>
                  <a:pt x="95" y="190"/>
                </a:lnTo>
                <a:lnTo>
                  <a:pt x="112" y="188"/>
                </a:lnTo>
                <a:lnTo>
                  <a:pt x="128" y="184"/>
                </a:lnTo>
                <a:lnTo>
                  <a:pt x="143" y="177"/>
                </a:lnTo>
                <a:lnTo>
                  <a:pt x="157" y="168"/>
                </a:lnTo>
                <a:lnTo>
                  <a:pt x="168" y="156"/>
                </a:lnTo>
                <a:lnTo>
                  <a:pt x="178" y="142"/>
                </a:lnTo>
                <a:lnTo>
                  <a:pt x="185"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72" name="Line 67"/>
          <p:cNvSpPr>
            <a:spLocks noChangeShapeType="1"/>
          </p:cNvSpPr>
          <p:nvPr/>
        </p:nvSpPr>
        <p:spPr bwMode="auto">
          <a:xfrm>
            <a:off x="6152650" y="4130675"/>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68"/>
          <p:cNvSpPr>
            <a:spLocks/>
          </p:cNvSpPr>
          <p:nvPr/>
        </p:nvSpPr>
        <p:spPr bwMode="auto">
          <a:xfrm>
            <a:off x="6076450" y="4092575"/>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8" y="79"/>
                </a:lnTo>
                <a:lnTo>
                  <a:pt x="184" y="62"/>
                </a:lnTo>
                <a:lnTo>
                  <a:pt x="177" y="47"/>
                </a:lnTo>
                <a:lnTo>
                  <a:pt x="168" y="34"/>
                </a:lnTo>
                <a:lnTo>
                  <a:pt x="156" y="22"/>
                </a:lnTo>
                <a:lnTo>
                  <a:pt x="142" y="12"/>
                </a:lnTo>
                <a:lnTo>
                  <a:pt x="127" y="5"/>
                </a:lnTo>
                <a:lnTo>
                  <a:pt x="111" y="1"/>
                </a:lnTo>
                <a:lnTo>
                  <a:pt x="95" y="0"/>
                </a:lnTo>
                <a:lnTo>
                  <a:pt x="78" y="1"/>
                </a:lnTo>
                <a:lnTo>
                  <a:pt x="62" y="5"/>
                </a:lnTo>
                <a:lnTo>
                  <a:pt x="47" y="12"/>
                </a:lnTo>
                <a:lnTo>
                  <a:pt x="34" y="22"/>
                </a:lnTo>
                <a:lnTo>
                  <a:pt x="22" y="34"/>
                </a:lnTo>
                <a:lnTo>
                  <a:pt x="12" y="47"/>
                </a:lnTo>
                <a:lnTo>
                  <a:pt x="6" y="62"/>
                </a:lnTo>
                <a:lnTo>
                  <a:pt x="1" y="79"/>
                </a:lnTo>
                <a:lnTo>
                  <a:pt x="0" y="96"/>
                </a:lnTo>
                <a:lnTo>
                  <a:pt x="1" y="112"/>
                </a:lnTo>
                <a:lnTo>
                  <a:pt x="6" y="128"/>
                </a:lnTo>
                <a:lnTo>
                  <a:pt x="12" y="143"/>
                </a:lnTo>
                <a:lnTo>
                  <a:pt x="22" y="157"/>
                </a:lnTo>
                <a:lnTo>
                  <a:pt x="34" y="169"/>
                </a:lnTo>
                <a:lnTo>
                  <a:pt x="47" y="178"/>
                </a:lnTo>
                <a:lnTo>
                  <a:pt x="62" y="185"/>
                </a:lnTo>
                <a:lnTo>
                  <a:pt x="78" y="189"/>
                </a:lnTo>
                <a:lnTo>
                  <a:pt x="95" y="191"/>
                </a:lnTo>
                <a:lnTo>
                  <a:pt x="111" y="189"/>
                </a:lnTo>
                <a:lnTo>
                  <a:pt x="127" y="185"/>
                </a:lnTo>
                <a:lnTo>
                  <a:pt x="142" y="178"/>
                </a:lnTo>
                <a:lnTo>
                  <a:pt x="156" y="169"/>
                </a:lnTo>
                <a:lnTo>
                  <a:pt x="168" y="157"/>
                </a:lnTo>
                <a:lnTo>
                  <a:pt x="177" y="143"/>
                </a:lnTo>
                <a:lnTo>
                  <a:pt x="184" y="128"/>
                </a:lnTo>
                <a:lnTo>
                  <a:pt x="188" y="112"/>
                </a:lnTo>
                <a:lnTo>
                  <a:pt x="190" y="96"/>
                </a:lnTo>
                <a:close/>
              </a:path>
            </a:pathLst>
          </a:custGeom>
          <a:solidFill>
            <a:srgbClr val="000000"/>
          </a:solidFill>
          <a:ln w="6350">
            <a:solidFill>
              <a:srgbClr val="000000"/>
            </a:solidFill>
            <a:round/>
            <a:headEnd/>
            <a:tailEnd/>
          </a:ln>
        </p:spPr>
        <p:txBody>
          <a:bodyPr/>
          <a:lstStyle/>
          <a:p>
            <a:endParaRPr lang="en-US"/>
          </a:p>
        </p:txBody>
      </p:sp>
      <p:sp>
        <p:nvSpPr>
          <p:cNvPr id="74" name="Line 69"/>
          <p:cNvSpPr>
            <a:spLocks noChangeShapeType="1"/>
          </p:cNvSpPr>
          <p:nvPr/>
        </p:nvSpPr>
        <p:spPr bwMode="auto">
          <a:xfrm>
            <a:off x="6276475" y="436880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70"/>
          <p:cNvSpPr>
            <a:spLocks/>
          </p:cNvSpPr>
          <p:nvPr/>
        </p:nvSpPr>
        <p:spPr bwMode="auto">
          <a:xfrm>
            <a:off x="6200275" y="4330700"/>
            <a:ext cx="76200"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4" y="13"/>
                </a:lnTo>
                <a:lnTo>
                  <a:pt x="129" y="6"/>
                </a:lnTo>
                <a:lnTo>
                  <a:pt x="113" y="1"/>
                </a:lnTo>
                <a:lnTo>
                  <a:pt x="95" y="0"/>
                </a:lnTo>
                <a:lnTo>
                  <a:pt x="79" y="1"/>
                </a:lnTo>
                <a:lnTo>
                  <a:pt x="63" y="6"/>
                </a:lnTo>
                <a:lnTo>
                  <a:pt x="48" y="13"/>
                </a:lnTo>
                <a:lnTo>
                  <a:pt x="34" y="22"/>
                </a:lnTo>
                <a:lnTo>
                  <a:pt x="22" y="34"/>
                </a:lnTo>
                <a:lnTo>
                  <a:pt x="13" y="47"/>
                </a:lnTo>
                <a:lnTo>
                  <a:pt x="6" y="62"/>
                </a:lnTo>
                <a:lnTo>
                  <a:pt x="2" y="78"/>
                </a:lnTo>
                <a:lnTo>
                  <a:pt x="0" y="95"/>
                </a:lnTo>
                <a:lnTo>
                  <a:pt x="2" y="112"/>
                </a:lnTo>
                <a:lnTo>
                  <a:pt x="6" y="128"/>
                </a:lnTo>
                <a:lnTo>
                  <a:pt x="13" y="143"/>
                </a:lnTo>
                <a:lnTo>
                  <a:pt x="22" y="156"/>
                </a:lnTo>
                <a:lnTo>
                  <a:pt x="34" y="168"/>
                </a:lnTo>
                <a:lnTo>
                  <a:pt x="48" y="177"/>
                </a:lnTo>
                <a:lnTo>
                  <a:pt x="63" y="184"/>
                </a:lnTo>
                <a:lnTo>
                  <a:pt x="79" y="189"/>
                </a:lnTo>
                <a:lnTo>
                  <a:pt x="95" y="190"/>
                </a:lnTo>
                <a:lnTo>
                  <a:pt x="113" y="189"/>
                </a:lnTo>
                <a:lnTo>
                  <a:pt x="129" y="184"/>
                </a:lnTo>
                <a:lnTo>
                  <a:pt x="144" y="177"/>
                </a:lnTo>
                <a:lnTo>
                  <a:pt x="158" y="168"/>
                </a:lnTo>
                <a:lnTo>
                  <a:pt x="169" y="156"/>
                </a:lnTo>
                <a:lnTo>
                  <a:pt x="179" y="143"/>
                </a:lnTo>
                <a:lnTo>
                  <a:pt x="186" y="128"/>
                </a:lnTo>
                <a:lnTo>
                  <a:pt x="190"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76" name="Line 71"/>
          <p:cNvSpPr>
            <a:spLocks noChangeShapeType="1"/>
          </p:cNvSpPr>
          <p:nvPr/>
        </p:nvSpPr>
        <p:spPr bwMode="auto">
          <a:xfrm>
            <a:off x="6400300" y="441960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Freeform 72"/>
          <p:cNvSpPr>
            <a:spLocks/>
          </p:cNvSpPr>
          <p:nvPr/>
        </p:nvSpPr>
        <p:spPr bwMode="auto">
          <a:xfrm>
            <a:off x="6324100" y="4383088"/>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8"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8"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78" name="Line 73"/>
          <p:cNvSpPr>
            <a:spLocks noChangeShapeType="1"/>
          </p:cNvSpPr>
          <p:nvPr/>
        </p:nvSpPr>
        <p:spPr bwMode="auto">
          <a:xfrm>
            <a:off x="6524125" y="4545013"/>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Freeform 74"/>
          <p:cNvSpPr>
            <a:spLocks/>
          </p:cNvSpPr>
          <p:nvPr/>
        </p:nvSpPr>
        <p:spPr bwMode="auto">
          <a:xfrm>
            <a:off x="6449513" y="4506913"/>
            <a:ext cx="74612"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6"/>
                </a:moveTo>
                <a:lnTo>
                  <a:pt x="189" y="78"/>
                </a:lnTo>
                <a:lnTo>
                  <a:pt x="185" y="62"/>
                </a:lnTo>
                <a:lnTo>
                  <a:pt x="178" y="47"/>
                </a:lnTo>
                <a:lnTo>
                  <a:pt x="168" y="34"/>
                </a:lnTo>
                <a:lnTo>
                  <a:pt x="157" y="22"/>
                </a:lnTo>
                <a:lnTo>
                  <a:pt x="143" y="12"/>
                </a:lnTo>
                <a:lnTo>
                  <a:pt x="128" y="5"/>
                </a:lnTo>
                <a:lnTo>
                  <a:pt x="112" y="1"/>
                </a:lnTo>
                <a:lnTo>
                  <a:pt x="95" y="0"/>
                </a:lnTo>
                <a:lnTo>
                  <a:pt x="79" y="1"/>
                </a:lnTo>
                <a:lnTo>
                  <a:pt x="63" y="5"/>
                </a:lnTo>
                <a:lnTo>
                  <a:pt x="48" y="12"/>
                </a:lnTo>
                <a:lnTo>
                  <a:pt x="34" y="22"/>
                </a:lnTo>
                <a:lnTo>
                  <a:pt x="23" y="34"/>
                </a:lnTo>
                <a:lnTo>
                  <a:pt x="13" y="47"/>
                </a:lnTo>
                <a:lnTo>
                  <a:pt x="6" y="62"/>
                </a:lnTo>
                <a:lnTo>
                  <a:pt x="2" y="78"/>
                </a:lnTo>
                <a:lnTo>
                  <a:pt x="0" y="96"/>
                </a:lnTo>
                <a:lnTo>
                  <a:pt x="2" y="112"/>
                </a:lnTo>
                <a:lnTo>
                  <a:pt x="6" y="128"/>
                </a:lnTo>
                <a:lnTo>
                  <a:pt x="13" y="143"/>
                </a:lnTo>
                <a:lnTo>
                  <a:pt x="23" y="157"/>
                </a:lnTo>
                <a:lnTo>
                  <a:pt x="34" y="169"/>
                </a:lnTo>
                <a:lnTo>
                  <a:pt x="48" y="178"/>
                </a:lnTo>
                <a:lnTo>
                  <a:pt x="63" y="185"/>
                </a:lnTo>
                <a:lnTo>
                  <a:pt x="79" y="189"/>
                </a:lnTo>
                <a:lnTo>
                  <a:pt x="95" y="191"/>
                </a:lnTo>
                <a:lnTo>
                  <a:pt x="112" y="189"/>
                </a:lnTo>
                <a:lnTo>
                  <a:pt x="128" y="185"/>
                </a:lnTo>
                <a:lnTo>
                  <a:pt x="143" y="178"/>
                </a:lnTo>
                <a:lnTo>
                  <a:pt x="157" y="169"/>
                </a:lnTo>
                <a:lnTo>
                  <a:pt x="168" y="157"/>
                </a:lnTo>
                <a:lnTo>
                  <a:pt x="178" y="143"/>
                </a:lnTo>
                <a:lnTo>
                  <a:pt x="185" y="128"/>
                </a:lnTo>
                <a:lnTo>
                  <a:pt x="189" y="112"/>
                </a:lnTo>
                <a:lnTo>
                  <a:pt x="190" y="96"/>
                </a:lnTo>
                <a:close/>
              </a:path>
            </a:pathLst>
          </a:custGeom>
          <a:solidFill>
            <a:srgbClr val="000000"/>
          </a:solidFill>
          <a:ln w="6350">
            <a:solidFill>
              <a:srgbClr val="000000"/>
            </a:solidFill>
            <a:round/>
            <a:headEnd/>
            <a:tailEnd/>
          </a:ln>
        </p:spPr>
        <p:txBody>
          <a:bodyPr/>
          <a:lstStyle/>
          <a:p>
            <a:endParaRPr lang="en-US"/>
          </a:p>
        </p:txBody>
      </p:sp>
      <p:sp>
        <p:nvSpPr>
          <p:cNvPr id="80" name="Line 75"/>
          <p:cNvSpPr>
            <a:spLocks noChangeShapeType="1"/>
          </p:cNvSpPr>
          <p:nvPr/>
        </p:nvSpPr>
        <p:spPr bwMode="auto">
          <a:xfrm>
            <a:off x="6647950" y="45402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76"/>
          <p:cNvSpPr>
            <a:spLocks/>
          </p:cNvSpPr>
          <p:nvPr/>
        </p:nvSpPr>
        <p:spPr bwMode="auto">
          <a:xfrm>
            <a:off x="6573338" y="4502150"/>
            <a:ext cx="74612" cy="76200"/>
          </a:xfrm>
          <a:custGeom>
            <a:avLst/>
            <a:gdLst>
              <a:gd name="T0" fmla="*/ 2147483646 w 191"/>
              <a:gd name="T1" fmla="*/ 2147483646 h 191"/>
              <a:gd name="T2" fmla="*/ 2147483646 w 191"/>
              <a:gd name="T3" fmla="*/ 2147483646 h 191"/>
              <a:gd name="T4" fmla="*/ 2147483646 w 191"/>
              <a:gd name="T5" fmla="*/ 2147483646 h 191"/>
              <a:gd name="T6" fmla="*/ 2147483646 w 191"/>
              <a:gd name="T7" fmla="*/ 2147483646 h 191"/>
              <a:gd name="T8" fmla="*/ 2147483646 w 191"/>
              <a:gd name="T9" fmla="*/ 2147483646 h 191"/>
              <a:gd name="T10" fmla="*/ 2147483646 w 191"/>
              <a:gd name="T11" fmla="*/ 2147483646 h 191"/>
              <a:gd name="T12" fmla="*/ 2147483646 w 191"/>
              <a:gd name="T13" fmla="*/ 2147483646 h 191"/>
              <a:gd name="T14" fmla="*/ 2147483646 w 191"/>
              <a:gd name="T15" fmla="*/ 2147483646 h 191"/>
              <a:gd name="T16" fmla="*/ 2147483646 w 191"/>
              <a:gd name="T17" fmla="*/ 2147483646 h 191"/>
              <a:gd name="T18" fmla="*/ 2147483646 w 191"/>
              <a:gd name="T19" fmla="*/ 0 h 191"/>
              <a:gd name="T20" fmla="*/ 2147483646 w 191"/>
              <a:gd name="T21" fmla="*/ 2147483646 h 191"/>
              <a:gd name="T22" fmla="*/ 2147483646 w 191"/>
              <a:gd name="T23" fmla="*/ 2147483646 h 191"/>
              <a:gd name="T24" fmla="*/ 2147483646 w 191"/>
              <a:gd name="T25" fmla="*/ 2147483646 h 191"/>
              <a:gd name="T26" fmla="*/ 2147483646 w 191"/>
              <a:gd name="T27" fmla="*/ 2147483646 h 191"/>
              <a:gd name="T28" fmla="*/ 2147483646 w 191"/>
              <a:gd name="T29" fmla="*/ 2147483646 h 191"/>
              <a:gd name="T30" fmla="*/ 2147483646 w 191"/>
              <a:gd name="T31" fmla="*/ 2147483646 h 191"/>
              <a:gd name="T32" fmla="*/ 2147483646 w 191"/>
              <a:gd name="T33" fmla="*/ 2147483646 h 191"/>
              <a:gd name="T34" fmla="*/ 2147483646 w 191"/>
              <a:gd name="T35" fmla="*/ 2147483646 h 191"/>
              <a:gd name="T36" fmla="*/ 0 w 191"/>
              <a:gd name="T37" fmla="*/ 2147483646 h 191"/>
              <a:gd name="T38" fmla="*/ 2147483646 w 191"/>
              <a:gd name="T39" fmla="*/ 2147483646 h 191"/>
              <a:gd name="T40" fmla="*/ 2147483646 w 191"/>
              <a:gd name="T41" fmla="*/ 2147483646 h 191"/>
              <a:gd name="T42" fmla="*/ 2147483646 w 191"/>
              <a:gd name="T43" fmla="*/ 2147483646 h 191"/>
              <a:gd name="T44" fmla="*/ 2147483646 w 191"/>
              <a:gd name="T45" fmla="*/ 2147483646 h 191"/>
              <a:gd name="T46" fmla="*/ 2147483646 w 191"/>
              <a:gd name="T47" fmla="*/ 2147483646 h 191"/>
              <a:gd name="T48" fmla="*/ 2147483646 w 191"/>
              <a:gd name="T49" fmla="*/ 2147483646 h 191"/>
              <a:gd name="T50" fmla="*/ 2147483646 w 191"/>
              <a:gd name="T51" fmla="*/ 2147483646 h 191"/>
              <a:gd name="T52" fmla="*/ 2147483646 w 191"/>
              <a:gd name="T53" fmla="*/ 2147483646 h 191"/>
              <a:gd name="T54" fmla="*/ 2147483646 w 191"/>
              <a:gd name="T55" fmla="*/ 2147483646 h 191"/>
              <a:gd name="T56" fmla="*/ 2147483646 w 191"/>
              <a:gd name="T57" fmla="*/ 2147483646 h 191"/>
              <a:gd name="T58" fmla="*/ 2147483646 w 191"/>
              <a:gd name="T59" fmla="*/ 2147483646 h 191"/>
              <a:gd name="T60" fmla="*/ 2147483646 w 191"/>
              <a:gd name="T61" fmla="*/ 2147483646 h 191"/>
              <a:gd name="T62" fmla="*/ 2147483646 w 191"/>
              <a:gd name="T63" fmla="*/ 2147483646 h 191"/>
              <a:gd name="T64" fmla="*/ 2147483646 w 191"/>
              <a:gd name="T65" fmla="*/ 2147483646 h 191"/>
              <a:gd name="T66" fmla="*/ 2147483646 w 191"/>
              <a:gd name="T67" fmla="*/ 2147483646 h 191"/>
              <a:gd name="T68" fmla="*/ 2147483646 w 191"/>
              <a:gd name="T69" fmla="*/ 2147483646 h 191"/>
              <a:gd name="T70" fmla="*/ 2147483646 w 191"/>
              <a:gd name="T71" fmla="*/ 2147483646 h 191"/>
              <a:gd name="T72" fmla="*/ 2147483646 w 191"/>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90" y="78"/>
                </a:lnTo>
                <a:lnTo>
                  <a:pt x="185" y="62"/>
                </a:lnTo>
                <a:lnTo>
                  <a:pt x="178" y="47"/>
                </a:lnTo>
                <a:lnTo>
                  <a:pt x="169" y="33"/>
                </a:lnTo>
                <a:lnTo>
                  <a:pt x="157" y="22"/>
                </a:lnTo>
                <a:lnTo>
                  <a:pt x="143" y="12"/>
                </a:lnTo>
                <a:lnTo>
                  <a:pt x="128" y="5"/>
                </a:lnTo>
                <a:lnTo>
                  <a:pt x="111" y="1"/>
                </a:lnTo>
                <a:lnTo>
                  <a:pt x="95" y="0"/>
                </a:lnTo>
                <a:lnTo>
                  <a:pt x="78" y="1"/>
                </a:lnTo>
                <a:lnTo>
                  <a:pt x="62" y="5"/>
                </a:lnTo>
                <a:lnTo>
                  <a:pt x="47" y="12"/>
                </a:lnTo>
                <a:lnTo>
                  <a:pt x="34" y="22"/>
                </a:lnTo>
                <a:lnTo>
                  <a:pt x="22" y="33"/>
                </a:lnTo>
                <a:lnTo>
                  <a:pt x="13" y="47"/>
                </a:lnTo>
                <a:lnTo>
                  <a:pt x="6" y="62"/>
                </a:lnTo>
                <a:lnTo>
                  <a:pt x="1" y="78"/>
                </a:lnTo>
                <a:lnTo>
                  <a:pt x="0" y="96"/>
                </a:lnTo>
                <a:lnTo>
                  <a:pt x="1" y="112"/>
                </a:lnTo>
                <a:lnTo>
                  <a:pt x="6" y="128"/>
                </a:lnTo>
                <a:lnTo>
                  <a:pt x="13" y="143"/>
                </a:lnTo>
                <a:lnTo>
                  <a:pt x="22" y="157"/>
                </a:lnTo>
                <a:lnTo>
                  <a:pt x="34" y="168"/>
                </a:lnTo>
                <a:lnTo>
                  <a:pt x="47" y="178"/>
                </a:lnTo>
                <a:lnTo>
                  <a:pt x="62" y="185"/>
                </a:lnTo>
                <a:lnTo>
                  <a:pt x="78" y="189"/>
                </a:lnTo>
                <a:lnTo>
                  <a:pt x="95" y="191"/>
                </a:lnTo>
                <a:lnTo>
                  <a:pt x="111" y="189"/>
                </a:lnTo>
                <a:lnTo>
                  <a:pt x="128" y="185"/>
                </a:lnTo>
                <a:lnTo>
                  <a:pt x="143" y="178"/>
                </a:lnTo>
                <a:lnTo>
                  <a:pt x="157" y="168"/>
                </a:lnTo>
                <a:lnTo>
                  <a:pt x="169" y="157"/>
                </a:lnTo>
                <a:lnTo>
                  <a:pt x="178" y="143"/>
                </a:lnTo>
                <a:lnTo>
                  <a:pt x="185" y="128"/>
                </a:lnTo>
                <a:lnTo>
                  <a:pt x="190" y="112"/>
                </a:lnTo>
                <a:lnTo>
                  <a:pt x="191" y="96"/>
                </a:lnTo>
                <a:close/>
              </a:path>
            </a:pathLst>
          </a:custGeom>
          <a:solidFill>
            <a:srgbClr val="000000"/>
          </a:solidFill>
          <a:ln w="6350">
            <a:solidFill>
              <a:srgbClr val="000000"/>
            </a:solidFill>
            <a:round/>
            <a:headEnd/>
            <a:tailEnd/>
          </a:ln>
        </p:spPr>
        <p:txBody>
          <a:bodyPr/>
          <a:lstStyle/>
          <a:p>
            <a:endParaRPr lang="en-US"/>
          </a:p>
        </p:txBody>
      </p:sp>
      <p:sp>
        <p:nvSpPr>
          <p:cNvPr id="82" name="Line 77"/>
          <p:cNvSpPr>
            <a:spLocks noChangeShapeType="1"/>
          </p:cNvSpPr>
          <p:nvPr/>
        </p:nvSpPr>
        <p:spPr bwMode="auto">
          <a:xfrm>
            <a:off x="6771775" y="46291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Freeform 78"/>
          <p:cNvSpPr>
            <a:spLocks/>
          </p:cNvSpPr>
          <p:nvPr/>
        </p:nvSpPr>
        <p:spPr bwMode="auto">
          <a:xfrm>
            <a:off x="6697163" y="4591050"/>
            <a:ext cx="74612"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84" name="Line 79"/>
          <p:cNvSpPr>
            <a:spLocks noChangeShapeType="1"/>
          </p:cNvSpPr>
          <p:nvPr/>
        </p:nvSpPr>
        <p:spPr bwMode="auto">
          <a:xfrm>
            <a:off x="6897188" y="525303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Freeform 80"/>
          <p:cNvSpPr>
            <a:spLocks/>
          </p:cNvSpPr>
          <p:nvPr/>
        </p:nvSpPr>
        <p:spPr bwMode="auto">
          <a:xfrm>
            <a:off x="6820988" y="5214938"/>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2" y="13"/>
                </a:lnTo>
                <a:lnTo>
                  <a:pt x="127" y="6"/>
                </a:lnTo>
                <a:lnTo>
                  <a:pt x="111" y="1"/>
                </a:lnTo>
                <a:lnTo>
                  <a:pt x="95" y="0"/>
                </a:lnTo>
                <a:lnTo>
                  <a:pt x="78" y="1"/>
                </a:lnTo>
                <a:lnTo>
                  <a:pt x="62" y="6"/>
                </a:lnTo>
                <a:lnTo>
                  <a:pt x="47" y="13"/>
                </a:lnTo>
                <a:lnTo>
                  <a:pt x="34" y="22"/>
                </a:lnTo>
                <a:lnTo>
                  <a:pt x="22" y="34"/>
                </a:lnTo>
                <a:lnTo>
                  <a:pt x="13" y="47"/>
                </a:lnTo>
                <a:lnTo>
                  <a:pt x="6" y="62"/>
                </a:lnTo>
                <a:lnTo>
                  <a:pt x="1" y="78"/>
                </a:lnTo>
                <a:lnTo>
                  <a:pt x="0" y="95"/>
                </a:lnTo>
                <a:lnTo>
                  <a:pt x="1" y="112"/>
                </a:lnTo>
                <a:lnTo>
                  <a:pt x="6" y="128"/>
                </a:lnTo>
                <a:lnTo>
                  <a:pt x="13" y="143"/>
                </a:lnTo>
                <a:lnTo>
                  <a:pt x="22" y="156"/>
                </a:lnTo>
                <a:lnTo>
                  <a:pt x="34" y="168"/>
                </a:lnTo>
                <a:lnTo>
                  <a:pt x="47" y="177"/>
                </a:lnTo>
                <a:lnTo>
                  <a:pt x="62" y="184"/>
                </a:lnTo>
                <a:lnTo>
                  <a:pt x="78" y="189"/>
                </a:lnTo>
                <a:lnTo>
                  <a:pt x="95" y="190"/>
                </a:lnTo>
                <a:lnTo>
                  <a:pt x="111"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86" name="Line 81"/>
          <p:cNvSpPr>
            <a:spLocks noChangeShapeType="1"/>
          </p:cNvSpPr>
          <p:nvPr/>
        </p:nvSpPr>
        <p:spPr bwMode="auto">
          <a:xfrm>
            <a:off x="7021013" y="519112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Freeform 82"/>
          <p:cNvSpPr>
            <a:spLocks/>
          </p:cNvSpPr>
          <p:nvPr/>
        </p:nvSpPr>
        <p:spPr bwMode="auto">
          <a:xfrm>
            <a:off x="6944813" y="5153025"/>
            <a:ext cx="76200"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90" y="78"/>
                </a:lnTo>
                <a:lnTo>
                  <a:pt x="186" y="62"/>
                </a:lnTo>
                <a:lnTo>
                  <a:pt x="179" y="47"/>
                </a:lnTo>
                <a:lnTo>
                  <a:pt x="169" y="34"/>
                </a:lnTo>
                <a:lnTo>
                  <a:pt x="158" y="22"/>
                </a:lnTo>
                <a:lnTo>
                  <a:pt x="143" y="12"/>
                </a:lnTo>
                <a:lnTo>
                  <a:pt x="128" y="5"/>
                </a:lnTo>
                <a:lnTo>
                  <a:pt x="112" y="1"/>
                </a:lnTo>
                <a:lnTo>
                  <a:pt x="96" y="0"/>
                </a:lnTo>
                <a:lnTo>
                  <a:pt x="79" y="1"/>
                </a:lnTo>
                <a:lnTo>
                  <a:pt x="63" y="5"/>
                </a:lnTo>
                <a:lnTo>
                  <a:pt x="48" y="12"/>
                </a:lnTo>
                <a:lnTo>
                  <a:pt x="34" y="22"/>
                </a:lnTo>
                <a:lnTo>
                  <a:pt x="23" y="34"/>
                </a:lnTo>
                <a:lnTo>
                  <a:pt x="13" y="47"/>
                </a:lnTo>
                <a:lnTo>
                  <a:pt x="6" y="62"/>
                </a:lnTo>
                <a:lnTo>
                  <a:pt x="2" y="78"/>
                </a:lnTo>
                <a:lnTo>
                  <a:pt x="0" y="95"/>
                </a:lnTo>
                <a:lnTo>
                  <a:pt x="2" y="111"/>
                </a:lnTo>
                <a:lnTo>
                  <a:pt x="6" y="127"/>
                </a:lnTo>
                <a:lnTo>
                  <a:pt x="13" y="142"/>
                </a:lnTo>
                <a:lnTo>
                  <a:pt x="23" y="156"/>
                </a:lnTo>
                <a:lnTo>
                  <a:pt x="34" y="168"/>
                </a:lnTo>
                <a:lnTo>
                  <a:pt x="48" y="177"/>
                </a:lnTo>
                <a:lnTo>
                  <a:pt x="63" y="184"/>
                </a:lnTo>
                <a:lnTo>
                  <a:pt x="79" y="188"/>
                </a:lnTo>
                <a:lnTo>
                  <a:pt x="96" y="190"/>
                </a:lnTo>
                <a:lnTo>
                  <a:pt x="112" y="188"/>
                </a:lnTo>
                <a:lnTo>
                  <a:pt x="128" y="184"/>
                </a:lnTo>
                <a:lnTo>
                  <a:pt x="143" y="177"/>
                </a:lnTo>
                <a:lnTo>
                  <a:pt x="158" y="168"/>
                </a:lnTo>
                <a:lnTo>
                  <a:pt x="169" y="156"/>
                </a:lnTo>
                <a:lnTo>
                  <a:pt x="179" y="142"/>
                </a:lnTo>
                <a:lnTo>
                  <a:pt x="186" y="127"/>
                </a:lnTo>
                <a:lnTo>
                  <a:pt x="190" y="111"/>
                </a:lnTo>
                <a:lnTo>
                  <a:pt x="191" y="95"/>
                </a:lnTo>
                <a:close/>
              </a:path>
            </a:pathLst>
          </a:custGeom>
          <a:solidFill>
            <a:srgbClr val="000000"/>
          </a:solidFill>
          <a:ln w="6350">
            <a:solidFill>
              <a:srgbClr val="000000"/>
            </a:solidFill>
            <a:round/>
            <a:headEnd/>
            <a:tailEnd/>
          </a:ln>
        </p:spPr>
        <p:txBody>
          <a:bodyPr/>
          <a:lstStyle/>
          <a:p>
            <a:endParaRPr lang="en-US"/>
          </a:p>
        </p:txBody>
      </p:sp>
      <p:sp>
        <p:nvSpPr>
          <p:cNvPr id="88" name="Line 83"/>
          <p:cNvSpPr>
            <a:spLocks noChangeShapeType="1"/>
          </p:cNvSpPr>
          <p:nvPr/>
        </p:nvSpPr>
        <p:spPr bwMode="auto">
          <a:xfrm>
            <a:off x="7144838" y="518318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Freeform 84"/>
          <p:cNvSpPr>
            <a:spLocks/>
          </p:cNvSpPr>
          <p:nvPr/>
        </p:nvSpPr>
        <p:spPr bwMode="auto">
          <a:xfrm>
            <a:off x="7070225" y="5145088"/>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2" y="13"/>
                </a:lnTo>
                <a:lnTo>
                  <a:pt x="127"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7"/>
                </a:lnTo>
                <a:lnTo>
                  <a:pt x="62" y="184"/>
                </a:lnTo>
                <a:lnTo>
                  <a:pt x="78" y="189"/>
                </a:lnTo>
                <a:lnTo>
                  <a:pt x="95" y="190"/>
                </a:lnTo>
                <a:lnTo>
                  <a:pt x="112" y="189"/>
                </a:lnTo>
                <a:lnTo>
                  <a:pt x="127" y="184"/>
                </a:lnTo>
                <a:lnTo>
                  <a:pt x="142" y="177"/>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90" name="Line 85"/>
          <p:cNvSpPr>
            <a:spLocks noChangeShapeType="1"/>
          </p:cNvSpPr>
          <p:nvPr/>
        </p:nvSpPr>
        <p:spPr bwMode="auto">
          <a:xfrm>
            <a:off x="7268663" y="5548313"/>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Freeform 86"/>
          <p:cNvSpPr>
            <a:spLocks/>
          </p:cNvSpPr>
          <p:nvPr/>
        </p:nvSpPr>
        <p:spPr bwMode="auto">
          <a:xfrm>
            <a:off x="7194050" y="5510213"/>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3"/>
                </a:lnTo>
                <a:lnTo>
                  <a:pt x="143" y="13"/>
                </a:lnTo>
                <a:lnTo>
                  <a:pt x="128" y="6"/>
                </a:lnTo>
                <a:lnTo>
                  <a:pt x="112" y="2"/>
                </a:lnTo>
                <a:lnTo>
                  <a:pt x="96" y="0"/>
                </a:lnTo>
                <a:lnTo>
                  <a:pt x="79" y="2"/>
                </a:lnTo>
                <a:lnTo>
                  <a:pt x="63" y="6"/>
                </a:lnTo>
                <a:lnTo>
                  <a:pt x="48" y="13"/>
                </a:lnTo>
                <a:lnTo>
                  <a:pt x="34" y="23"/>
                </a:lnTo>
                <a:lnTo>
                  <a:pt x="23" y="34"/>
                </a:lnTo>
                <a:lnTo>
                  <a:pt x="13" y="48"/>
                </a:lnTo>
                <a:lnTo>
                  <a:pt x="6" y="63"/>
                </a:lnTo>
                <a:lnTo>
                  <a:pt x="2" y="79"/>
                </a:lnTo>
                <a:lnTo>
                  <a:pt x="0" y="95"/>
                </a:lnTo>
                <a:lnTo>
                  <a:pt x="2" y="112"/>
                </a:lnTo>
                <a:lnTo>
                  <a:pt x="6" y="128"/>
                </a:lnTo>
                <a:lnTo>
                  <a:pt x="13" y="143"/>
                </a:lnTo>
                <a:lnTo>
                  <a:pt x="23" y="157"/>
                </a:lnTo>
                <a:lnTo>
                  <a:pt x="34" y="168"/>
                </a:lnTo>
                <a:lnTo>
                  <a:pt x="48" y="178"/>
                </a:lnTo>
                <a:lnTo>
                  <a:pt x="63" y="185"/>
                </a:lnTo>
                <a:lnTo>
                  <a:pt x="79" y="189"/>
                </a:lnTo>
                <a:lnTo>
                  <a:pt x="96" y="190"/>
                </a:lnTo>
                <a:lnTo>
                  <a:pt x="112" y="189"/>
                </a:lnTo>
                <a:lnTo>
                  <a:pt x="128" y="185"/>
                </a:lnTo>
                <a:lnTo>
                  <a:pt x="143" y="178"/>
                </a:lnTo>
                <a:lnTo>
                  <a:pt x="157" y="168"/>
                </a:lnTo>
                <a:lnTo>
                  <a:pt x="168" y="157"/>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92" name="Line 87"/>
          <p:cNvSpPr>
            <a:spLocks noChangeShapeType="1"/>
          </p:cNvSpPr>
          <p:nvPr/>
        </p:nvSpPr>
        <p:spPr bwMode="auto">
          <a:xfrm>
            <a:off x="7394075" y="595153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Freeform 88"/>
          <p:cNvSpPr>
            <a:spLocks/>
          </p:cNvSpPr>
          <p:nvPr/>
        </p:nvSpPr>
        <p:spPr bwMode="auto">
          <a:xfrm>
            <a:off x="7317875" y="5915025"/>
            <a:ext cx="76200" cy="74613"/>
          </a:xfrm>
          <a:custGeom>
            <a:avLst/>
            <a:gdLst>
              <a:gd name="T0" fmla="*/ 2147483646 w 191"/>
              <a:gd name="T1" fmla="*/ 2147483646 h 191"/>
              <a:gd name="T2" fmla="*/ 2147483646 w 191"/>
              <a:gd name="T3" fmla="*/ 2147483646 h 191"/>
              <a:gd name="T4" fmla="*/ 2147483646 w 191"/>
              <a:gd name="T5" fmla="*/ 2147483646 h 191"/>
              <a:gd name="T6" fmla="*/ 2147483646 w 191"/>
              <a:gd name="T7" fmla="*/ 2147483646 h 191"/>
              <a:gd name="T8" fmla="*/ 2147483646 w 191"/>
              <a:gd name="T9" fmla="*/ 2147483646 h 191"/>
              <a:gd name="T10" fmla="*/ 2147483646 w 191"/>
              <a:gd name="T11" fmla="*/ 2147483646 h 191"/>
              <a:gd name="T12" fmla="*/ 2147483646 w 191"/>
              <a:gd name="T13" fmla="*/ 2147483646 h 191"/>
              <a:gd name="T14" fmla="*/ 2147483646 w 191"/>
              <a:gd name="T15" fmla="*/ 2147483646 h 191"/>
              <a:gd name="T16" fmla="*/ 2147483646 w 191"/>
              <a:gd name="T17" fmla="*/ 2147483646 h 191"/>
              <a:gd name="T18" fmla="*/ 2147483646 w 191"/>
              <a:gd name="T19" fmla="*/ 0 h 191"/>
              <a:gd name="T20" fmla="*/ 2147483646 w 191"/>
              <a:gd name="T21" fmla="*/ 2147483646 h 191"/>
              <a:gd name="T22" fmla="*/ 2147483646 w 191"/>
              <a:gd name="T23" fmla="*/ 2147483646 h 191"/>
              <a:gd name="T24" fmla="*/ 2147483646 w 191"/>
              <a:gd name="T25" fmla="*/ 2147483646 h 191"/>
              <a:gd name="T26" fmla="*/ 2147483646 w 191"/>
              <a:gd name="T27" fmla="*/ 2147483646 h 191"/>
              <a:gd name="T28" fmla="*/ 2147483646 w 191"/>
              <a:gd name="T29" fmla="*/ 2147483646 h 191"/>
              <a:gd name="T30" fmla="*/ 2147483646 w 191"/>
              <a:gd name="T31" fmla="*/ 2147483646 h 191"/>
              <a:gd name="T32" fmla="*/ 2147483646 w 191"/>
              <a:gd name="T33" fmla="*/ 2147483646 h 191"/>
              <a:gd name="T34" fmla="*/ 2147483646 w 191"/>
              <a:gd name="T35" fmla="*/ 2147483646 h 191"/>
              <a:gd name="T36" fmla="*/ 0 w 191"/>
              <a:gd name="T37" fmla="*/ 2147483646 h 191"/>
              <a:gd name="T38" fmla="*/ 2147483646 w 191"/>
              <a:gd name="T39" fmla="*/ 2147483646 h 191"/>
              <a:gd name="T40" fmla="*/ 2147483646 w 191"/>
              <a:gd name="T41" fmla="*/ 2147483646 h 191"/>
              <a:gd name="T42" fmla="*/ 2147483646 w 191"/>
              <a:gd name="T43" fmla="*/ 2147483646 h 191"/>
              <a:gd name="T44" fmla="*/ 2147483646 w 191"/>
              <a:gd name="T45" fmla="*/ 2147483646 h 191"/>
              <a:gd name="T46" fmla="*/ 2147483646 w 191"/>
              <a:gd name="T47" fmla="*/ 2147483646 h 191"/>
              <a:gd name="T48" fmla="*/ 2147483646 w 191"/>
              <a:gd name="T49" fmla="*/ 2147483646 h 191"/>
              <a:gd name="T50" fmla="*/ 2147483646 w 191"/>
              <a:gd name="T51" fmla="*/ 2147483646 h 191"/>
              <a:gd name="T52" fmla="*/ 2147483646 w 191"/>
              <a:gd name="T53" fmla="*/ 2147483646 h 191"/>
              <a:gd name="T54" fmla="*/ 2147483646 w 191"/>
              <a:gd name="T55" fmla="*/ 2147483646 h 191"/>
              <a:gd name="T56" fmla="*/ 2147483646 w 191"/>
              <a:gd name="T57" fmla="*/ 2147483646 h 191"/>
              <a:gd name="T58" fmla="*/ 2147483646 w 191"/>
              <a:gd name="T59" fmla="*/ 2147483646 h 191"/>
              <a:gd name="T60" fmla="*/ 2147483646 w 191"/>
              <a:gd name="T61" fmla="*/ 2147483646 h 191"/>
              <a:gd name="T62" fmla="*/ 2147483646 w 191"/>
              <a:gd name="T63" fmla="*/ 2147483646 h 191"/>
              <a:gd name="T64" fmla="*/ 2147483646 w 191"/>
              <a:gd name="T65" fmla="*/ 2147483646 h 191"/>
              <a:gd name="T66" fmla="*/ 2147483646 w 191"/>
              <a:gd name="T67" fmla="*/ 2147483646 h 191"/>
              <a:gd name="T68" fmla="*/ 2147483646 w 191"/>
              <a:gd name="T69" fmla="*/ 2147483646 h 191"/>
              <a:gd name="T70" fmla="*/ 2147483646 w 191"/>
              <a:gd name="T71" fmla="*/ 2147483646 h 191"/>
              <a:gd name="T72" fmla="*/ 2147483646 w 191"/>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5"/>
                </a:moveTo>
                <a:lnTo>
                  <a:pt x="190" y="79"/>
                </a:lnTo>
                <a:lnTo>
                  <a:pt x="185" y="63"/>
                </a:lnTo>
                <a:lnTo>
                  <a:pt x="178"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8" y="143"/>
                </a:lnTo>
                <a:lnTo>
                  <a:pt x="185" y="128"/>
                </a:lnTo>
                <a:lnTo>
                  <a:pt x="190"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94" name="Line 89"/>
          <p:cNvSpPr>
            <a:spLocks noChangeShapeType="1"/>
          </p:cNvSpPr>
          <p:nvPr/>
        </p:nvSpPr>
        <p:spPr bwMode="auto">
          <a:xfrm>
            <a:off x="7517900" y="54038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Freeform 90"/>
          <p:cNvSpPr>
            <a:spLocks/>
          </p:cNvSpPr>
          <p:nvPr/>
        </p:nvSpPr>
        <p:spPr bwMode="auto">
          <a:xfrm>
            <a:off x="7441700" y="5365750"/>
            <a:ext cx="76200" cy="76200"/>
          </a:xfrm>
          <a:custGeom>
            <a:avLst/>
            <a:gdLst>
              <a:gd name="T0" fmla="*/ 2147483646 w 190"/>
              <a:gd name="T1" fmla="*/ 2147483646 h 192"/>
              <a:gd name="T2" fmla="*/ 2147483646 w 190"/>
              <a:gd name="T3" fmla="*/ 2147483646 h 192"/>
              <a:gd name="T4" fmla="*/ 2147483646 w 190"/>
              <a:gd name="T5" fmla="*/ 2147483646 h 192"/>
              <a:gd name="T6" fmla="*/ 2147483646 w 190"/>
              <a:gd name="T7" fmla="*/ 2147483646 h 192"/>
              <a:gd name="T8" fmla="*/ 2147483646 w 190"/>
              <a:gd name="T9" fmla="*/ 2147483646 h 192"/>
              <a:gd name="T10" fmla="*/ 2147483646 w 190"/>
              <a:gd name="T11" fmla="*/ 2147483646 h 192"/>
              <a:gd name="T12" fmla="*/ 2147483646 w 190"/>
              <a:gd name="T13" fmla="*/ 2147483646 h 192"/>
              <a:gd name="T14" fmla="*/ 2147483646 w 190"/>
              <a:gd name="T15" fmla="*/ 2147483646 h 192"/>
              <a:gd name="T16" fmla="*/ 2147483646 w 190"/>
              <a:gd name="T17" fmla="*/ 2147483646 h 192"/>
              <a:gd name="T18" fmla="*/ 2147483646 w 190"/>
              <a:gd name="T19" fmla="*/ 0 h 192"/>
              <a:gd name="T20" fmla="*/ 2147483646 w 190"/>
              <a:gd name="T21" fmla="*/ 2147483646 h 192"/>
              <a:gd name="T22" fmla="*/ 2147483646 w 190"/>
              <a:gd name="T23" fmla="*/ 2147483646 h 192"/>
              <a:gd name="T24" fmla="*/ 2147483646 w 190"/>
              <a:gd name="T25" fmla="*/ 2147483646 h 192"/>
              <a:gd name="T26" fmla="*/ 2147483646 w 190"/>
              <a:gd name="T27" fmla="*/ 2147483646 h 192"/>
              <a:gd name="T28" fmla="*/ 2147483646 w 190"/>
              <a:gd name="T29" fmla="*/ 2147483646 h 192"/>
              <a:gd name="T30" fmla="*/ 2147483646 w 190"/>
              <a:gd name="T31" fmla="*/ 2147483646 h 192"/>
              <a:gd name="T32" fmla="*/ 2147483646 w 190"/>
              <a:gd name="T33" fmla="*/ 2147483646 h 192"/>
              <a:gd name="T34" fmla="*/ 2147483646 w 190"/>
              <a:gd name="T35" fmla="*/ 2147483646 h 192"/>
              <a:gd name="T36" fmla="*/ 0 w 190"/>
              <a:gd name="T37" fmla="*/ 2147483646 h 192"/>
              <a:gd name="T38" fmla="*/ 2147483646 w 190"/>
              <a:gd name="T39" fmla="*/ 2147483646 h 192"/>
              <a:gd name="T40" fmla="*/ 2147483646 w 190"/>
              <a:gd name="T41" fmla="*/ 2147483646 h 192"/>
              <a:gd name="T42" fmla="*/ 2147483646 w 190"/>
              <a:gd name="T43" fmla="*/ 2147483646 h 192"/>
              <a:gd name="T44" fmla="*/ 2147483646 w 190"/>
              <a:gd name="T45" fmla="*/ 2147483646 h 192"/>
              <a:gd name="T46" fmla="*/ 2147483646 w 190"/>
              <a:gd name="T47" fmla="*/ 2147483646 h 192"/>
              <a:gd name="T48" fmla="*/ 2147483646 w 190"/>
              <a:gd name="T49" fmla="*/ 2147483646 h 192"/>
              <a:gd name="T50" fmla="*/ 2147483646 w 190"/>
              <a:gd name="T51" fmla="*/ 2147483646 h 192"/>
              <a:gd name="T52" fmla="*/ 2147483646 w 190"/>
              <a:gd name="T53" fmla="*/ 2147483646 h 192"/>
              <a:gd name="T54" fmla="*/ 2147483646 w 190"/>
              <a:gd name="T55" fmla="*/ 2147483646 h 192"/>
              <a:gd name="T56" fmla="*/ 2147483646 w 190"/>
              <a:gd name="T57" fmla="*/ 2147483646 h 192"/>
              <a:gd name="T58" fmla="*/ 2147483646 w 190"/>
              <a:gd name="T59" fmla="*/ 2147483646 h 192"/>
              <a:gd name="T60" fmla="*/ 2147483646 w 190"/>
              <a:gd name="T61" fmla="*/ 2147483646 h 192"/>
              <a:gd name="T62" fmla="*/ 2147483646 w 190"/>
              <a:gd name="T63" fmla="*/ 2147483646 h 192"/>
              <a:gd name="T64" fmla="*/ 2147483646 w 190"/>
              <a:gd name="T65" fmla="*/ 2147483646 h 192"/>
              <a:gd name="T66" fmla="*/ 2147483646 w 190"/>
              <a:gd name="T67" fmla="*/ 2147483646 h 192"/>
              <a:gd name="T68" fmla="*/ 2147483646 w 190"/>
              <a:gd name="T69" fmla="*/ 2147483646 h 192"/>
              <a:gd name="T70" fmla="*/ 2147483646 w 190"/>
              <a:gd name="T71" fmla="*/ 2147483646 h 192"/>
              <a:gd name="T72" fmla="*/ 2147483646 w 190"/>
              <a:gd name="T73" fmla="*/ 2147483646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2"/>
              <a:gd name="T113" fmla="*/ 190 w 190"/>
              <a:gd name="T114" fmla="*/ 192 h 1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2">
                <a:moveTo>
                  <a:pt x="190" y="96"/>
                </a:moveTo>
                <a:lnTo>
                  <a:pt x="189" y="80"/>
                </a:lnTo>
                <a:lnTo>
                  <a:pt x="185" y="64"/>
                </a:lnTo>
                <a:lnTo>
                  <a:pt x="178" y="49"/>
                </a:lnTo>
                <a:lnTo>
                  <a:pt x="168" y="35"/>
                </a:lnTo>
                <a:lnTo>
                  <a:pt x="157" y="23"/>
                </a:lnTo>
                <a:lnTo>
                  <a:pt x="143" y="13"/>
                </a:lnTo>
                <a:lnTo>
                  <a:pt x="128" y="6"/>
                </a:lnTo>
                <a:lnTo>
                  <a:pt x="112" y="2"/>
                </a:lnTo>
                <a:lnTo>
                  <a:pt x="96" y="0"/>
                </a:lnTo>
                <a:lnTo>
                  <a:pt x="79" y="2"/>
                </a:lnTo>
                <a:lnTo>
                  <a:pt x="63" y="6"/>
                </a:lnTo>
                <a:lnTo>
                  <a:pt x="48" y="13"/>
                </a:lnTo>
                <a:lnTo>
                  <a:pt x="34" y="23"/>
                </a:lnTo>
                <a:lnTo>
                  <a:pt x="23" y="35"/>
                </a:lnTo>
                <a:lnTo>
                  <a:pt x="13" y="49"/>
                </a:lnTo>
                <a:lnTo>
                  <a:pt x="6" y="64"/>
                </a:lnTo>
                <a:lnTo>
                  <a:pt x="2" y="80"/>
                </a:lnTo>
                <a:lnTo>
                  <a:pt x="0" y="96"/>
                </a:lnTo>
                <a:lnTo>
                  <a:pt x="2" y="113"/>
                </a:lnTo>
                <a:lnTo>
                  <a:pt x="6" y="129"/>
                </a:lnTo>
                <a:lnTo>
                  <a:pt x="13" y="144"/>
                </a:lnTo>
                <a:lnTo>
                  <a:pt x="23" y="158"/>
                </a:lnTo>
                <a:lnTo>
                  <a:pt x="34" y="169"/>
                </a:lnTo>
                <a:lnTo>
                  <a:pt x="48" y="179"/>
                </a:lnTo>
                <a:lnTo>
                  <a:pt x="63" y="186"/>
                </a:lnTo>
                <a:lnTo>
                  <a:pt x="79" y="190"/>
                </a:lnTo>
                <a:lnTo>
                  <a:pt x="96" y="192"/>
                </a:lnTo>
                <a:lnTo>
                  <a:pt x="112" y="190"/>
                </a:lnTo>
                <a:lnTo>
                  <a:pt x="128" y="186"/>
                </a:lnTo>
                <a:lnTo>
                  <a:pt x="143" y="179"/>
                </a:lnTo>
                <a:lnTo>
                  <a:pt x="157" y="169"/>
                </a:lnTo>
                <a:lnTo>
                  <a:pt x="168" y="158"/>
                </a:lnTo>
                <a:lnTo>
                  <a:pt x="178" y="144"/>
                </a:lnTo>
                <a:lnTo>
                  <a:pt x="185" y="129"/>
                </a:lnTo>
                <a:lnTo>
                  <a:pt x="189" y="113"/>
                </a:lnTo>
                <a:lnTo>
                  <a:pt x="190" y="96"/>
                </a:lnTo>
                <a:close/>
              </a:path>
            </a:pathLst>
          </a:custGeom>
          <a:solidFill>
            <a:srgbClr val="000000"/>
          </a:solidFill>
          <a:ln w="6350">
            <a:solidFill>
              <a:srgbClr val="000000"/>
            </a:solidFill>
            <a:round/>
            <a:headEnd/>
            <a:tailEnd/>
          </a:ln>
        </p:spPr>
        <p:txBody>
          <a:bodyPr/>
          <a:lstStyle/>
          <a:p>
            <a:endParaRPr lang="en-US"/>
          </a:p>
        </p:txBody>
      </p:sp>
      <p:sp>
        <p:nvSpPr>
          <p:cNvPr id="96" name="Line 91"/>
          <p:cNvSpPr>
            <a:spLocks noChangeShapeType="1"/>
          </p:cNvSpPr>
          <p:nvPr/>
        </p:nvSpPr>
        <p:spPr bwMode="auto">
          <a:xfrm>
            <a:off x="7641725" y="51879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Freeform 92"/>
          <p:cNvSpPr>
            <a:spLocks/>
          </p:cNvSpPr>
          <p:nvPr/>
        </p:nvSpPr>
        <p:spPr bwMode="auto">
          <a:xfrm>
            <a:off x="7565525" y="5149850"/>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98" name="Line 93"/>
          <p:cNvSpPr>
            <a:spLocks noChangeShapeType="1"/>
          </p:cNvSpPr>
          <p:nvPr/>
        </p:nvSpPr>
        <p:spPr bwMode="auto">
          <a:xfrm>
            <a:off x="7765550" y="6081713"/>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Freeform 94"/>
          <p:cNvSpPr>
            <a:spLocks/>
          </p:cNvSpPr>
          <p:nvPr/>
        </p:nvSpPr>
        <p:spPr bwMode="auto">
          <a:xfrm>
            <a:off x="7690938" y="6045200"/>
            <a:ext cx="74612" cy="74613"/>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100" name="Line 95"/>
          <p:cNvSpPr>
            <a:spLocks noChangeShapeType="1"/>
          </p:cNvSpPr>
          <p:nvPr/>
        </p:nvSpPr>
        <p:spPr bwMode="auto">
          <a:xfrm>
            <a:off x="7889375" y="515778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Freeform 96"/>
          <p:cNvSpPr>
            <a:spLocks/>
          </p:cNvSpPr>
          <p:nvPr/>
        </p:nvSpPr>
        <p:spPr bwMode="auto">
          <a:xfrm>
            <a:off x="7814763" y="5119688"/>
            <a:ext cx="74612"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9"/>
                </a:lnTo>
                <a:lnTo>
                  <a:pt x="184" y="63"/>
                </a:lnTo>
                <a:lnTo>
                  <a:pt x="177" y="48"/>
                </a:lnTo>
                <a:lnTo>
                  <a:pt x="168" y="34"/>
                </a:lnTo>
                <a:lnTo>
                  <a:pt x="156" y="22"/>
                </a:lnTo>
                <a:lnTo>
                  <a:pt x="143" y="13"/>
                </a:lnTo>
                <a:lnTo>
                  <a:pt x="128" y="6"/>
                </a:lnTo>
                <a:lnTo>
                  <a:pt x="112" y="2"/>
                </a:lnTo>
                <a:lnTo>
                  <a:pt x="95" y="0"/>
                </a:lnTo>
                <a:lnTo>
                  <a:pt x="78" y="2"/>
                </a:lnTo>
                <a:lnTo>
                  <a:pt x="62" y="6"/>
                </a:lnTo>
                <a:lnTo>
                  <a:pt x="47" y="13"/>
                </a:lnTo>
                <a:lnTo>
                  <a:pt x="34" y="22"/>
                </a:lnTo>
                <a:lnTo>
                  <a:pt x="22" y="34"/>
                </a:lnTo>
                <a:lnTo>
                  <a:pt x="13" y="48"/>
                </a:lnTo>
                <a:lnTo>
                  <a:pt x="6" y="63"/>
                </a:lnTo>
                <a:lnTo>
                  <a:pt x="1" y="79"/>
                </a:lnTo>
                <a:lnTo>
                  <a:pt x="0" y="95"/>
                </a:lnTo>
                <a:lnTo>
                  <a:pt x="1" y="112"/>
                </a:lnTo>
                <a:lnTo>
                  <a:pt x="6" y="128"/>
                </a:lnTo>
                <a:lnTo>
                  <a:pt x="13" y="143"/>
                </a:lnTo>
                <a:lnTo>
                  <a:pt x="22" y="156"/>
                </a:lnTo>
                <a:lnTo>
                  <a:pt x="34" y="168"/>
                </a:lnTo>
                <a:lnTo>
                  <a:pt x="47" y="178"/>
                </a:lnTo>
                <a:lnTo>
                  <a:pt x="62" y="185"/>
                </a:lnTo>
                <a:lnTo>
                  <a:pt x="78" y="189"/>
                </a:lnTo>
                <a:lnTo>
                  <a:pt x="95" y="190"/>
                </a:lnTo>
                <a:lnTo>
                  <a:pt x="112" y="189"/>
                </a:lnTo>
                <a:lnTo>
                  <a:pt x="128" y="185"/>
                </a:lnTo>
                <a:lnTo>
                  <a:pt x="143" y="178"/>
                </a:lnTo>
                <a:lnTo>
                  <a:pt x="156" y="168"/>
                </a:lnTo>
                <a:lnTo>
                  <a:pt x="168" y="156"/>
                </a:lnTo>
                <a:lnTo>
                  <a:pt x="177" y="143"/>
                </a:lnTo>
                <a:lnTo>
                  <a:pt x="184"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102" name="Line 97"/>
          <p:cNvSpPr>
            <a:spLocks noChangeShapeType="1"/>
          </p:cNvSpPr>
          <p:nvPr/>
        </p:nvSpPr>
        <p:spPr bwMode="auto">
          <a:xfrm>
            <a:off x="8014788" y="5322888"/>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Freeform 98"/>
          <p:cNvSpPr>
            <a:spLocks/>
          </p:cNvSpPr>
          <p:nvPr/>
        </p:nvSpPr>
        <p:spPr bwMode="auto">
          <a:xfrm>
            <a:off x="7938588" y="5284788"/>
            <a:ext cx="76200"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5"/>
                </a:moveTo>
                <a:lnTo>
                  <a:pt x="189" y="79"/>
                </a:lnTo>
                <a:lnTo>
                  <a:pt x="185" y="63"/>
                </a:lnTo>
                <a:lnTo>
                  <a:pt x="178" y="48"/>
                </a:lnTo>
                <a:lnTo>
                  <a:pt x="168" y="34"/>
                </a:lnTo>
                <a:lnTo>
                  <a:pt x="157" y="22"/>
                </a:lnTo>
                <a:lnTo>
                  <a:pt x="143" y="13"/>
                </a:lnTo>
                <a:lnTo>
                  <a:pt x="128" y="6"/>
                </a:lnTo>
                <a:lnTo>
                  <a:pt x="112" y="2"/>
                </a:lnTo>
                <a:lnTo>
                  <a:pt x="96" y="0"/>
                </a:lnTo>
                <a:lnTo>
                  <a:pt x="79" y="2"/>
                </a:lnTo>
                <a:lnTo>
                  <a:pt x="63" y="6"/>
                </a:lnTo>
                <a:lnTo>
                  <a:pt x="48" y="13"/>
                </a:lnTo>
                <a:lnTo>
                  <a:pt x="34" y="22"/>
                </a:lnTo>
                <a:lnTo>
                  <a:pt x="23" y="34"/>
                </a:lnTo>
                <a:lnTo>
                  <a:pt x="13" y="48"/>
                </a:lnTo>
                <a:lnTo>
                  <a:pt x="6" y="63"/>
                </a:lnTo>
                <a:lnTo>
                  <a:pt x="2" y="79"/>
                </a:lnTo>
                <a:lnTo>
                  <a:pt x="0" y="95"/>
                </a:lnTo>
                <a:lnTo>
                  <a:pt x="2" y="112"/>
                </a:lnTo>
                <a:lnTo>
                  <a:pt x="6" y="128"/>
                </a:lnTo>
                <a:lnTo>
                  <a:pt x="13" y="143"/>
                </a:lnTo>
                <a:lnTo>
                  <a:pt x="23" y="156"/>
                </a:lnTo>
                <a:lnTo>
                  <a:pt x="34" y="168"/>
                </a:lnTo>
                <a:lnTo>
                  <a:pt x="48" y="178"/>
                </a:lnTo>
                <a:lnTo>
                  <a:pt x="63" y="185"/>
                </a:lnTo>
                <a:lnTo>
                  <a:pt x="79" y="189"/>
                </a:lnTo>
                <a:lnTo>
                  <a:pt x="96" y="190"/>
                </a:lnTo>
                <a:lnTo>
                  <a:pt x="112" y="189"/>
                </a:lnTo>
                <a:lnTo>
                  <a:pt x="128" y="185"/>
                </a:lnTo>
                <a:lnTo>
                  <a:pt x="143" y="178"/>
                </a:lnTo>
                <a:lnTo>
                  <a:pt x="157" y="168"/>
                </a:lnTo>
                <a:lnTo>
                  <a:pt x="168" y="156"/>
                </a:lnTo>
                <a:lnTo>
                  <a:pt x="178" y="143"/>
                </a:lnTo>
                <a:lnTo>
                  <a:pt x="185" y="128"/>
                </a:lnTo>
                <a:lnTo>
                  <a:pt x="189" y="112"/>
                </a:lnTo>
                <a:lnTo>
                  <a:pt x="191" y="95"/>
                </a:lnTo>
                <a:close/>
              </a:path>
            </a:pathLst>
          </a:custGeom>
          <a:solidFill>
            <a:srgbClr val="000000"/>
          </a:solidFill>
          <a:ln w="6350">
            <a:solidFill>
              <a:srgbClr val="000000"/>
            </a:solidFill>
            <a:round/>
            <a:headEnd/>
            <a:tailEnd/>
          </a:ln>
        </p:spPr>
        <p:txBody>
          <a:bodyPr/>
          <a:lstStyle/>
          <a:p>
            <a:endParaRPr lang="en-US"/>
          </a:p>
        </p:txBody>
      </p:sp>
      <p:sp>
        <p:nvSpPr>
          <p:cNvPr id="104" name="Line 99"/>
          <p:cNvSpPr>
            <a:spLocks noChangeShapeType="1"/>
          </p:cNvSpPr>
          <p:nvPr/>
        </p:nvSpPr>
        <p:spPr bwMode="auto">
          <a:xfrm>
            <a:off x="8138613" y="4733925"/>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00"/>
          <p:cNvSpPr>
            <a:spLocks/>
          </p:cNvSpPr>
          <p:nvPr/>
        </p:nvSpPr>
        <p:spPr bwMode="auto">
          <a:xfrm>
            <a:off x="8062413" y="4697413"/>
            <a:ext cx="76200" cy="74612"/>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4"/>
                </a:moveTo>
                <a:lnTo>
                  <a:pt x="189" y="78"/>
                </a:lnTo>
                <a:lnTo>
                  <a:pt x="184" y="62"/>
                </a:lnTo>
                <a:lnTo>
                  <a:pt x="177" y="47"/>
                </a:lnTo>
                <a:lnTo>
                  <a:pt x="168" y="33"/>
                </a:lnTo>
                <a:lnTo>
                  <a:pt x="156" y="22"/>
                </a:lnTo>
                <a:lnTo>
                  <a:pt x="143" y="12"/>
                </a:lnTo>
                <a:lnTo>
                  <a:pt x="128" y="5"/>
                </a:lnTo>
                <a:lnTo>
                  <a:pt x="112" y="1"/>
                </a:lnTo>
                <a:lnTo>
                  <a:pt x="95" y="0"/>
                </a:lnTo>
                <a:lnTo>
                  <a:pt x="78" y="1"/>
                </a:lnTo>
                <a:lnTo>
                  <a:pt x="62" y="5"/>
                </a:lnTo>
                <a:lnTo>
                  <a:pt x="47" y="12"/>
                </a:lnTo>
                <a:lnTo>
                  <a:pt x="34" y="22"/>
                </a:lnTo>
                <a:lnTo>
                  <a:pt x="22" y="33"/>
                </a:lnTo>
                <a:lnTo>
                  <a:pt x="13" y="47"/>
                </a:lnTo>
                <a:lnTo>
                  <a:pt x="6" y="62"/>
                </a:lnTo>
                <a:lnTo>
                  <a:pt x="1" y="78"/>
                </a:lnTo>
                <a:lnTo>
                  <a:pt x="0" y="94"/>
                </a:lnTo>
                <a:lnTo>
                  <a:pt x="1" y="111"/>
                </a:lnTo>
                <a:lnTo>
                  <a:pt x="6" y="127"/>
                </a:lnTo>
                <a:lnTo>
                  <a:pt x="13" y="142"/>
                </a:lnTo>
                <a:lnTo>
                  <a:pt x="22" y="156"/>
                </a:lnTo>
                <a:lnTo>
                  <a:pt x="34" y="167"/>
                </a:lnTo>
                <a:lnTo>
                  <a:pt x="47" y="177"/>
                </a:lnTo>
                <a:lnTo>
                  <a:pt x="62" y="184"/>
                </a:lnTo>
                <a:lnTo>
                  <a:pt x="78" y="188"/>
                </a:lnTo>
                <a:lnTo>
                  <a:pt x="95" y="190"/>
                </a:lnTo>
                <a:lnTo>
                  <a:pt x="112" y="188"/>
                </a:lnTo>
                <a:lnTo>
                  <a:pt x="128" y="184"/>
                </a:lnTo>
                <a:lnTo>
                  <a:pt x="143" y="177"/>
                </a:lnTo>
                <a:lnTo>
                  <a:pt x="156" y="167"/>
                </a:lnTo>
                <a:lnTo>
                  <a:pt x="168" y="156"/>
                </a:lnTo>
                <a:lnTo>
                  <a:pt x="177" y="142"/>
                </a:lnTo>
                <a:lnTo>
                  <a:pt x="184" y="127"/>
                </a:lnTo>
                <a:lnTo>
                  <a:pt x="189" y="111"/>
                </a:lnTo>
                <a:lnTo>
                  <a:pt x="190" y="94"/>
                </a:lnTo>
                <a:close/>
              </a:path>
            </a:pathLst>
          </a:custGeom>
          <a:solidFill>
            <a:srgbClr val="000000"/>
          </a:solidFill>
          <a:ln w="6350">
            <a:solidFill>
              <a:srgbClr val="000000"/>
            </a:solidFill>
            <a:round/>
            <a:headEnd/>
            <a:tailEnd/>
          </a:ln>
        </p:spPr>
        <p:txBody>
          <a:bodyPr/>
          <a:lstStyle/>
          <a:p>
            <a:endParaRPr lang="en-US"/>
          </a:p>
        </p:txBody>
      </p:sp>
      <p:sp>
        <p:nvSpPr>
          <p:cNvPr id="106" name="Line 101"/>
          <p:cNvSpPr>
            <a:spLocks noChangeShapeType="1"/>
          </p:cNvSpPr>
          <p:nvPr/>
        </p:nvSpPr>
        <p:spPr bwMode="auto">
          <a:xfrm>
            <a:off x="8262438" y="5383213"/>
            <a:ext cx="15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Freeform 102"/>
          <p:cNvSpPr>
            <a:spLocks/>
          </p:cNvSpPr>
          <p:nvPr/>
        </p:nvSpPr>
        <p:spPr bwMode="auto">
          <a:xfrm>
            <a:off x="8186238" y="5346700"/>
            <a:ext cx="76200" cy="74613"/>
          </a:xfrm>
          <a:custGeom>
            <a:avLst/>
            <a:gdLst>
              <a:gd name="T0" fmla="*/ 2147483646 w 191"/>
              <a:gd name="T1" fmla="*/ 2147483646 h 191"/>
              <a:gd name="T2" fmla="*/ 2147483646 w 191"/>
              <a:gd name="T3" fmla="*/ 2147483646 h 191"/>
              <a:gd name="T4" fmla="*/ 2147483646 w 191"/>
              <a:gd name="T5" fmla="*/ 2147483646 h 191"/>
              <a:gd name="T6" fmla="*/ 2147483646 w 191"/>
              <a:gd name="T7" fmla="*/ 2147483646 h 191"/>
              <a:gd name="T8" fmla="*/ 2147483646 w 191"/>
              <a:gd name="T9" fmla="*/ 2147483646 h 191"/>
              <a:gd name="T10" fmla="*/ 2147483646 w 191"/>
              <a:gd name="T11" fmla="*/ 2147483646 h 191"/>
              <a:gd name="T12" fmla="*/ 2147483646 w 191"/>
              <a:gd name="T13" fmla="*/ 2147483646 h 191"/>
              <a:gd name="T14" fmla="*/ 2147483646 w 191"/>
              <a:gd name="T15" fmla="*/ 2147483646 h 191"/>
              <a:gd name="T16" fmla="*/ 2147483646 w 191"/>
              <a:gd name="T17" fmla="*/ 2147483646 h 191"/>
              <a:gd name="T18" fmla="*/ 2147483646 w 191"/>
              <a:gd name="T19" fmla="*/ 0 h 191"/>
              <a:gd name="T20" fmla="*/ 2147483646 w 191"/>
              <a:gd name="T21" fmla="*/ 2147483646 h 191"/>
              <a:gd name="T22" fmla="*/ 2147483646 w 191"/>
              <a:gd name="T23" fmla="*/ 2147483646 h 191"/>
              <a:gd name="T24" fmla="*/ 2147483646 w 191"/>
              <a:gd name="T25" fmla="*/ 2147483646 h 191"/>
              <a:gd name="T26" fmla="*/ 2147483646 w 191"/>
              <a:gd name="T27" fmla="*/ 2147483646 h 191"/>
              <a:gd name="T28" fmla="*/ 2147483646 w 191"/>
              <a:gd name="T29" fmla="*/ 2147483646 h 191"/>
              <a:gd name="T30" fmla="*/ 2147483646 w 191"/>
              <a:gd name="T31" fmla="*/ 2147483646 h 191"/>
              <a:gd name="T32" fmla="*/ 2147483646 w 191"/>
              <a:gd name="T33" fmla="*/ 2147483646 h 191"/>
              <a:gd name="T34" fmla="*/ 2147483646 w 191"/>
              <a:gd name="T35" fmla="*/ 2147483646 h 191"/>
              <a:gd name="T36" fmla="*/ 0 w 191"/>
              <a:gd name="T37" fmla="*/ 2147483646 h 191"/>
              <a:gd name="T38" fmla="*/ 2147483646 w 191"/>
              <a:gd name="T39" fmla="*/ 2147483646 h 191"/>
              <a:gd name="T40" fmla="*/ 2147483646 w 191"/>
              <a:gd name="T41" fmla="*/ 2147483646 h 191"/>
              <a:gd name="T42" fmla="*/ 2147483646 w 191"/>
              <a:gd name="T43" fmla="*/ 2147483646 h 191"/>
              <a:gd name="T44" fmla="*/ 2147483646 w 191"/>
              <a:gd name="T45" fmla="*/ 2147483646 h 191"/>
              <a:gd name="T46" fmla="*/ 2147483646 w 191"/>
              <a:gd name="T47" fmla="*/ 2147483646 h 191"/>
              <a:gd name="T48" fmla="*/ 2147483646 w 191"/>
              <a:gd name="T49" fmla="*/ 2147483646 h 191"/>
              <a:gd name="T50" fmla="*/ 2147483646 w 191"/>
              <a:gd name="T51" fmla="*/ 2147483646 h 191"/>
              <a:gd name="T52" fmla="*/ 2147483646 w 191"/>
              <a:gd name="T53" fmla="*/ 2147483646 h 191"/>
              <a:gd name="T54" fmla="*/ 2147483646 w 191"/>
              <a:gd name="T55" fmla="*/ 2147483646 h 191"/>
              <a:gd name="T56" fmla="*/ 2147483646 w 191"/>
              <a:gd name="T57" fmla="*/ 2147483646 h 191"/>
              <a:gd name="T58" fmla="*/ 2147483646 w 191"/>
              <a:gd name="T59" fmla="*/ 2147483646 h 191"/>
              <a:gd name="T60" fmla="*/ 2147483646 w 191"/>
              <a:gd name="T61" fmla="*/ 2147483646 h 191"/>
              <a:gd name="T62" fmla="*/ 2147483646 w 191"/>
              <a:gd name="T63" fmla="*/ 2147483646 h 191"/>
              <a:gd name="T64" fmla="*/ 2147483646 w 191"/>
              <a:gd name="T65" fmla="*/ 2147483646 h 191"/>
              <a:gd name="T66" fmla="*/ 2147483646 w 191"/>
              <a:gd name="T67" fmla="*/ 2147483646 h 191"/>
              <a:gd name="T68" fmla="*/ 2147483646 w 191"/>
              <a:gd name="T69" fmla="*/ 2147483646 h 191"/>
              <a:gd name="T70" fmla="*/ 2147483646 w 191"/>
              <a:gd name="T71" fmla="*/ 2147483646 h 191"/>
              <a:gd name="T72" fmla="*/ 2147483646 w 191"/>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1"/>
              <a:gd name="T113" fmla="*/ 191 w 191"/>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1">
                <a:moveTo>
                  <a:pt x="191" y="96"/>
                </a:moveTo>
                <a:lnTo>
                  <a:pt x="189" y="78"/>
                </a:lnTo>
                <a:lnTo>
                  <a:pt x="185" y="62"/>
                </a:lnTo>
                <a:lnTo>
                  <a:pt x="178" y="47"/>
                </a:lnTo>
                <a:lnTo>
                  <a:pt x="168" y="34"/>
                </a:lnTo>
                <a:lnTo>
                  <a:pt x="157" y="22"/>
                </a:lnTo>
                <a:lnTo>
                  <a:pt x="143" y="13"/>
                </a:lnTo>
                <a:lnTo>
                  <a:pt x="128" y="6"/>
                </a:lnTo>
                <a:lnTo>
                  <a:pt x="112" y="1"/>
                </a:lnTo>
                <a:lnTo>
                  <a:pt x="96" y="0"/>
                </a:lnTo>
                <a:lnTo>
                  <a:pt x="79" y="1"/>
                </a:lnTo>
                <a:lnTo>
                  <a:pt x="63" y="6"/>
                </a:lnTo>
                <a:lnTo>
                  <a:pt x="48" y="13"/>
                </a:lnTo>
                <a:lnTo>
                  <a:pt x="34" y="22"/>
                </a:lnTo>
                <a:lnTo>
                  <a:pt x="23" y="34"/>
                </a:lnTo>
                <a:lnTo>
                  <a:pt x="13" y="47"/>
                </a:lnTo>
                <a:lnTo>
                  <a:pt x="6" y="62"/>
                </a:lnTo>
                <a:lnTo>
                  <a:pt x="2" y="78"/>
                </a:lnTo>
                <a:lnTo>
                  <a:pt x="0" y="96"/>
                </a:lnTo>
                <a:lnTo>
                  <a:pt x="2" y="113"/>
                </a:lnTo>
                <a:lnTo>
                  <a:pt x="6" y="129"/>
                </a:lnTo>
                <a:lnTo>
                  <a:pt x="13" y="144"/>
                </a:lnTo>
                <a:lnTo>
                  <a:pt x="23" y="157"/>
                </a:lnTo>
                <a:lnTo>
                  <a:pt x="34" y="169"/>
                </a:lnTo>
                <a:lnTo>
                  <a:pt x="48" y="178"/>
                </a:lnTo>
                <a:lnTo>
                  <a:pt x="63" y="185"/>
                </a:lnTo>
                <a:lnTo>
                  <a:pt x="79" y="190"/>
                </a:lnTo>
                <a:lnTo>
                  <a:pt x="96" y="191"/>
                </a:lnTo>
                <a:lnTo>
                  <a:pt x="112" y="190"/>
                </a:lnTo>
                <a:lnTo>
                  <a:pt x="128" y="185"/>
                </a:lnTo>
                <a:lnTo>
                  <a:pt x="143" y="178"/>
                </a:lnTo>
                <a:lnTo>
                  <a:pt x="157" y="169"/>
                </a:lnTo>
                <a:lnTo>
                  <a:pt x="168" y="157"/>
                </a:lnTo>
                <a:lnTo>
                  <a:pt x="178" y="144"/>
                </a:lnTo>
                <a:lnTo>
                  <a:pt x="185" y="129"/>
                </a:lnTo>
                <a:lnTo>
                  <a:pt x="189" y="113"/>
                </a:lnTo>
                <a:lnTo>
                  <a:pt x="191" y="96"/>
                </a:lnTo>
                <a:close/>
              </a:path>
            </a:pathLst>
          </a:custGeom>
          <a:solidFill>
            <a:srgbClr val="000000"/>
          </a:solidFill>
          <a:ln w="6350">
            <a:solidFill>
              <a:srgbClr val="000000"/>
            </a:solidFill>
            <a:round/>
            <a:headEnd/>
            <a:tailEnd/>
          </a:ln>
        </p:spPr>
        <p:txBody>
          <a:bodyPr/>
          <a:lstStyle/>
          <a:p>
            <a:endParaRPr lang="en-US"/>
          </a:p>
        </p:txBody>
      </p:sp>
      <p:sp>
        <p:nvSpPr>
          <p:cNvPr id="108" name="Line 103"/>
          <p:cNvSpPr>
            <a:spLocks noChangeShapeType="1"/>
          </p:cNvSpPr>
          <p:nvPr/>
        </p:nvSpPr>
        <p:spPr bwMode="auto">
          <a:xfrm>
            <a:off x="8386263" y="4756150"/>
            <a:ext cx="15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Freeform 104"/>
          <p:cNvSpPr>
            <a:spLocks/>
          </p:cNvSpPr>
          <p:nvPr/>
        </p:nvSpPr>
        <p:spPr bwMode="auto">
          <a:xfrm>
            <a:off x="8311650" y="4718050"/>
            <a:ext cx="74613" cy="76200"/>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2147483646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2147483646 h 190"/>
              <a:gd name="T18" fmla="*/ 2147483646 w 190"/>
              <a:gd name="T19" fmla="*/ 0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0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0"/>
              <a:gd name="T113" fmla="*/ 190 w 190"/>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0">
                <a:moveTo>
                  <a:pt x="190" y="95"/>
                </a:moveTo>
                <a:lnTo>
                  <a:pt x="189" y="78"/>
                </a:lnTo>
                <a:lnTo>
                  <a:pt x="184" y="62"/>
                </a:lnTo>
                <a:lnTo>
                  <a:pt x="177" y="47"/>
                </a:lnTo>
                <a:lnTo>
                  <a:pt x="168" y="34"/>
                </a:lnTo>
                <a:lnTo>
                  <a:pt x="156" y="22"/>
                </a:lnTo>
                <a:lnTo>
                  <a:pt x="143" y="12"/>
                </a:lnTo>
                <a:lnTo>
                  <a:pt x="128" y="5"/>
                </a:lnTo>
                <a:lnTo>
                  <a:pt x="112" y="1"/>
                </a:lnTo>
                <a:lnTo>
                  <a:pt x="95" y="0"/>
                </a:lnTo>
                <a:lnTo>
                  <a:pt x="78" y="1"/>
                </a:lnTo>
                <a:lnTo>
                  <a:pt x="62" y="5"/>
                </a:lnTo>
                <a:lnTo>
                  <a:pt x="47" y="12"/>
                </a:lnTo>
                <a:lnTo>
                  <a:pt x="34" y="22"/>
                </a:lnTo>
                <a:lnTo>
                  <a:pt x="22" y="34"/>
                </a:lnTo>
                <a:lnTo>
                  <a:pt x="13" y="47"/>
                </a:lnTo>
                <a:lnTo>
                  <a:pt x="6" y="62"/>
                </a:lnTo>
                <a:lnTo>
                  <a:pt x="1" y="78"/>
                </a:lnTo>
                <a:lnTo>
                  <a:pt x="0" y="95"/>
                </a:lnTo>
                <a:lnTo>
                  <a:pt x="1" y="111"/>
                </a:lnTo>
                <a:lnTo>
                  <a:pt x="6" y="127"/>
                </a:lnTo>
                <a:lnTo>
                  <a:pt x="13" y="142"/>
                </a:lnTo>
                <a:lnTo>
                  <a:pt x="22" y="156"/>
                </a:lnTo>
                <a:lnTo>
                  <a:pt x="34" y="168"/>
                </a:lnTo>
                <a:lnTo>
                  <a:pt x="47" y="177"/>
                </a:lnTo>
                <a:lnTo>
                  <a:pt x="62" y="184"/>
                </a:lnTo>
                <a:lnTo>
                  <a:pt x="78" y="188"/>
                </a:lnTo>
                <a:lnTo>
                  <a:pt x="95" y="190"/>
                </a:lnTo>
                <a:lnTo>
                  <a:pt x="112" y="188"/>
                </a:lnTo>
                <a:lnTo>
                  <a:pt x="128" y="184"/>
                </a:lnTo>
                <a:lnTo>
                  <a:pt x="143" y="177"/>
                </a:lnTo>
                <a:lnTo>
                  <a:pt x="156" y="168"/>
                </a:lnTo>
                <a:lnTo>
                  <a:pt x="168" y="156"/>
                </a:lnTo>
                <a:lnTo>
                  <a:pt x="177" y="142"/>
                </a:lnTo>
                <a:lnTo>
                  <a:pt x="184" y="127"/>
                </a:lnTo>
                <a:lnTo>
                  <a:pt x="189" y="111"/>
                </a:lnTo>
                <a:lnTo>
                  <a:pt x="190" y="95"/>
                </a:lnTo>
                <a:close/>
              </a:path>
            </a:pathLst>
          </a:custGeom>
          <a:solidFill>
            <a:srgbClr val="000000"/>
          </a:solidFill>
          <a:ln w="6350">
            <a:solidFill>
              <a:srgbClr val="000000"/>
            </a:solidFill>
            <a:round/>
            <a:headEnd/>
            <a:tailEnd/>
          </a:ln>
        </p:spPr>
        <p:txBody>
          <a:bodyPr/>
          <a:lstStyle/>
          <a:p>
            <a:endParaRPr lang="en-US"/>
          </a:p>
        </p:txBody>
      </p:sp>
      <p:sp>
        <p:nvSpPr>
          <p:cNvPr id="110" name="Line 105"/>
          <p:cNvSpPr>
            <a:spLocks noChangeShapeType="1"/>
          </p:cNvSpPr>
          <p:nvPr/>
        </p:nvSpPr>
        <p:spPr bwMode="auto">
          <a:xfrm>
            <a:off x="8511675" y="4332288"/>
            <a:ext cx="1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106"/>
          <p:cNvSpPr>
            <a:spLocks/>
          </p:cNvSpPr>
          <p:nvPr/>
        </p:nvSpPr>
        <p:spPr bwMode="auto">
          <a:xfrm>
            <a:off x="8435475" y="4294188"/>
            <a:ext cx="76200" cy="76200"/>
          </a:xfrm>
          <a:custGeom>
            <a:avLst/>
            <a:gdLst>
              <a:gd name="T0" fmla="*/ 2147483646 w 191"/>
              <a:gd name="T1" fmla="*/ 2147483646 h 190"/>
              <a:gd name="T2" fmla="*/ 2147483646 w 191"/>
              <a:gd name="T3" fmla="*/ 2147483646 h 190"/>
              <a:gd name="T4" fmla="*/ 2147483646 w 191"/>
              <a:gd name="T5" fmla="*/ 2147483646 h 190"/>
              <a:gd name="T6" fmla="*/ 2147483646 w 191"/>
              <a:gd name="T7" fmla="*/ 2147483646 h 190"/>
              <a:gd name="T8" fmla="*/ 2147483646 w 191"/>
              <a:gd name="T9" fmla="*/ 2147483646 h 190"/>
              <a:gd name="T10" fmla="*/ 2147483646 w 191"/>
              <a:gd name="T11" fmla="*/ 2147483646 h 190"/>
              <a:gd name="T12" fmla="*/ 2147483646 w 191"/>
              <a:gd name="T13" fmla="*/ 2147483646 h 190"/>
              <a:gd name="T14" fmla="*/ 2147483646 w 191"/>
              <a:gd name="T15" fmla="*/ 2147483646 h 190"/>
              <a:gd name="T16" fmla="*/ 2147483646 w 191"/>
              <a:gd name="T17" fmla="*/ 2147483646 h 190"/>
              <a:gd name="T18" fmla="*/ 2147483646 w 191"/>
              <a:gd name="T19" fmla="*/ 0 h 190"/>
              <a:gd name="T20" fmla="*/ 2147483646 w 191"/>
              <a:gd name="T21" fmla="*/ 2147483646 h 190"/>
              <a:gd name="T22" fmla="*/ 2147483646 w 191"/>
              <a:gd name="T23" fmla="*/ 2147483646 h 190"/>
              <a:gd name="T24" fmla="*/ 2147483646 w 191"/>
              <a:gd name="T25" fmla="*/ 2147483646 h 190"/>
              <a:gd name="T26" fmla="*/ 2147483646 w 191"/>
              <a:gd name="T27" fmla="*/ 2147483646 h 190"/>
              <a:gd name="T28" fmla="*/ 2147483646 w 191"/>
              <a:gd name="T29" fmla="*/ 2147483646 h 190"/>
              <a:gd name="T30" fmla="*/ 2147483646 w 191"/>
              <a:gd name="T31" fmla="*/ 2147483646 h 190"/>
              <a:gd name="T32" fmla="*/ 2147483646 w 191"/>
              <a:gd name="T33" fmla="*/ 2147483646 h 190"/>
              <a:gd name="T34" fmla="*/ 2147483646 w 191"/>
              <a:gd name="T35" fmla="*/ 2147483646 h 190"/>
              <a:gd name="T36" fmla="*/ 0 w 191"/>
              <a:gd name="T37" fmla="*/ 2147483646 h 190"/>
              <a:gd name="T38" fmla="*/ 2147483646 w 191"/>
              <a:gd name="T39" fmla="*/ 2147483646 h 190"/>
              <a:gd name="T40" fmla="*/ 2147483646 w 191"/>
              <a:gd name="T41" fmla="*/ 2147483646 h 190"/>
              <a:gd name="T42" fmla="*/ 2147483646 w 191"/>
              <a:gd name="T43" fmla="*/ 2147483646 h 190"/>
              <a:gd name="T44" fmla="*/ 2147483646 w 191"/>
              <a:gd name="T45" fmla="*/ 2147483646 h 190"/>
              <a:gd name="T46" fmla="*/ 2147483646 w 191"/>
              <a:gd name="T47" fmla="*/ 2147483646 h 190"/>
              <a:gd name="T48" fmla="*/ 2147483646 w 191"/>
              <a:gd name="T49" fmla="*/ 2147483646 h 190"/>
              <a:gd name="T50" fmla="*/ 2147483646 w 191"/>
              <a:gd name="T51" fmla="*/ 2147483646 h 190"/>
              <a:gd name="T52" fmla="*/ 2147483646 w 191"/>
              <a:gd name="T53" fmla="*/ 2147483646 h 190"/>
              <a:gd name="T54" fmla="*/ 2147483646 w 191"/>
              <a:gd name="T55" fmla="*/ 2147483646 h 190"/>
              <a:gd name="T56" fmla="*/ 2147483646 w 191"/>
              <a:gd name="T57" fmla="*/ 2147483646 h 190"/>
              <a:gd name="T58" fmla="*/ 2147483646 w 191"/>
              <a:gd name="T59" fmla="*/ 2147483646 h 190"/>
              <a:gd name="T60" fmla="*/ 2147483646 w 191"/>
              <a:gd name="T61" fmla="*/ 2147483646 h 190"/>
              <a:gd name="T62" fmla="*/ 2147483646 w 191"/>
              <a:gd name="T63" fmla="*/ 2147483646 h 190"/>
              <a:gd name="T64" fmla="*/ 2147483646 w 191"/>
              <a:gd name="T65" fmla="*/ 2147483646 h 190"/>
              <a:gd name="T66" fmla="*/ 2147483646 w 191"/>
              <a:gd name="T67" fmla="*/ 2147483646 h 190"/>
              <a:gd name="T68" fmla="*/ 2147483646 w 191"/>
              <a:gd name="T69" fmla="*/ 2147483646 h 190"/>
              <a:gd name="T70" fmla="*/ 2147483646 w 191"/>
              <a:gd name="T71" fmla="*/ 2147483646 h 190"/>
              <a:gd name="T72" fmla="*/ 2147483646 w 191"/>
              <a:gd name="T73" fmla="*/ 2147483646 h 1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0"/>
              <a:gd name="T113" fmla="*/ 191 w 191"/>
              <a:gd name="T114" fmla="*/ 190 h 1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0">
                <a:moveTo>
                  <a:pt x="191" y="94"/>
                </a:moveTo>
                <a:lnTo>
                  <a:pt x="189" y="78"/>
                </a:lnTo>
                <a:lnTo>
                  <a:pt x="185" y="62"/>
                </a:lnTo>
                <a:lnTo>
                  <a:pt x="178" y="47"/>
                </a:lnTo>
                <a:lnTo>
                  <a:pt x="168" y="33"/>
                </a:lnTo>
                <a:lnTo>
                  <a:pt x="157" y="22"/>
                </a:lnTo>
                <a:lnTo>
                  <a:pt x="143" y="12"/>
                </a:lnTo>
                <a:lnTo>
                  <a:pt x="128" y="5"/>
                </a:lnTo>
                <a:lnTo>
                  <a:pt x="112" y="1"/>
                </a:lnTo>
                <a:lnTo>
                  <a:pt x="96" y="0"/>
                </a:lnTo>
                <a:lnTo>
                  <a:pt x="79" y="1"/>
                </a:lnTo>
                <a:lnTo>
                  <a:pt x="63" y="5"/>
                </a:lnTo>
                <a:lnTo>
                  <a:pt x="48" y="12"/>
                </a:lnTo>
                <a:lnTo>
                  <a:pt x="34" y="22"/>
                </a:lnTo>
                <a:lnTo>
                  <a:pt x="23" y="33"/>
                </a:lnTo>
                <a:lnTo>
                  <a:pt x="13" y="47"/>
                </a:lnTo>
                <a:lnTo>
                  <a:pt x="6" y="62"/>
                </a:lnTo>
                <a:lnTo>
                  <a:pt x="2" y="78"/>
                </a:lnTo>
                <a:lnTo>
                  <a:pt x="0" y="94"/>
                </a:lnTo>
                <a:lnTo>
                  <a:pt x="2" y="111"/>
                </a:lnTo>
                <a:lnTo>
                  <a:pt x="6" y="127"/>
                </a:lnTo>
                <a:lnTo>
                  <a:pt x="13" y="142"/>
                </a:lnTo>
                <a:lnTo>
                  <a:pt x="23" y="156"/>
                </a:lnTo>
                <a:lnTo>
                  <a:pt x="34" y="167"/>
                </a:lnTo>
                <a:lnTo>
                  <a:pt x="48" y="177"/>
                </a:lnTo>
                <a:lnTo>
                  <a:pt x="63" y="184"/>
                </a:lnTo>
                <a:lnTo>
                  <a:pt x="79" y="188"/>
                </a:lnTo>
                <a:lnTo>
                  <a:pt x="96" y="190"/>
                </a:lnTo>
                <a:lnTo>
                  <a:pt x="112" y="188"/>
                </a:lnTo>
                <a:lnTo>
                  <a:pt x="128" y="184"/>
                </a:lnTo>
                <a:lnTo>
                  <a:pt x="143" y="177"/>
                </a:lnTo>
                <a:lnTo>
                  <a:pt x="157" y="167"/>
                </a:lnTo>
                <a:lnTo>
                  <a:pt x="168" y="156"/>
                </a:lnTo>
                <a:lnTo>
                  <a:pt x="178" y="142"/>
                </a:lnTo>
                <a:lnTo>
                  <a:pt x="185" y="127"/>
                </a:lnTo>
                <a:lnTo>
                  <a:pt x="189" y="111"/>
                </a:lnTo>
                <a:lnTo>
                  <a:pt x="191" y="94"/>
                </a:lnTo>
                <a:close/>
              </a:path>
            </a:pathLst>
          </a:custGeom>
          <a:solidFill>
            <a:srgbClr val="000000"/>
          </a:solidFill>
          <a:ln w="6350">
            <a:solidFill>
              <a:srgbClr val="000000"/>
            </a:solidFill>
            <a:round/>
            <a:headEnd/>
            <a:tailEnd/>
          </a:ln>
        </p:spPr>
        <p:txBody>
          <a:bodyPr/>
          <a:lstStyle/>
          <a:p>
            <a:endParaRPr lang="en-US"/>
          </a:p>
        </p:txBody>
      </p:sp>
      <p:sp>
        <p:nvSpPr>
          <p:cNvPr id="112" name="Line 107"/>
          <p:cNvSpPr>
            <a:spLocks noChangeShapeType="1"/>
          </p:cNvSpPr>
          <p:nvPr/>
        </p:nvSpPr>
        <p:spPr bwMode="auto">
          <a:xfrm>
            <a:off x="8635500" y="3575050"/>
            <a:ext cx="1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Freeform 108"/>
          <p:cNvSpPr>
            <a:spLocks/>
          </p:cNvSpPr>
          <p:nvPr/>
        </p:nvSpPr>
        <p:spPr bwMode="auto">
          <a:xfrm>
            <a:off x="8559300" y="3536950"/>
            <a:ext cx="76200" cy="76200"/>
          </a:xfrm>
          <a:custGeom>
            <a:avLst/>
            <a:gdLst>
              <a:gd name="T0" fmla="*/ 2147483646 w 190"/>
              <a:gd name="T1" fmla="*/ 2147483646 h 191"/>
              <a:gd name="T2" fmla="*/ 2147483646 w 190"/>
              <a:gd name="T3" fmla="*/ 2147483646 h 191"/>
              <a:gd name="T4" fmla="*/ 2147483646 w 190"/>
              <a:gd name="T5" fmla="*/ 2147483646 h 191"/>
              <a:gd name="T6" fmla="*/ 2147483646 w 190"/>
              <a:gd name="T7" fmla="*/ 2147483646 h 191"/>
              <a:gd name="T8" fmla="*/ 2147483646 w 190"/>
              <a:gd name="T9" fmla="*/ 2147483646 h 191"/>
              <a:gd name="T10" fmla="*/ 2147483646 w 190"/>
              <a:gd name="T11" fmla="*/ 2147483646 h 191"/>
              <a:gd name="T12" fmla="*/ 2147483646 w 190"/>
              <a:gd name="T13" fmla="*/ 2147483646 h 191"/>
              <a:gd name="T14" fmla="*/ 2147483646 w 190"/>
              <a:gd name="T15" fmla="*/ 2147483646 h 191"/>
              <a:gd name="T16" fmla="*/ 2147483646 w 190"/>
              <a:gd name="T17" fmla="*/ 2147483646 h 191"/>
              <a:gd name="T18" fmla="*/ 2147483646 w 190"/>
              <a:gd name="T19" fmla="*/ 0 h 191"/>
              <a:gd name="T20" fmla="*/ 2147483646 w 190"/>
              <a:gd name="T21" fmla="*/ 2147483646 h 191"/>
              <a:gd name="T22" fmla="*/ 2147483646 w 190"/>
              <a:gd name="T23" fmla="*/ 2147483646 h 191"/>
              <a:gd name="T24" fmla="*/ 2147483646 w 190"/>
              <a:gd name="T25" fmla="*/ 2147483646 h 191"/>
              <a:gd name="T26" fmla="*/ 2147483646 w 190"/>
              <a:gd name="T27" fmla="*/ 2147483646 h 191"/>
              <a:gd name="T28" fmla="*/ 2147483646 w 190"/>
              <a:gd name="T29" fmla="*/ 2147483646 h 191"/>
              <a:gd name="T30" fmla="*/ 2147483646 w 190"/>
              <a:gd name="T31" fmla="*/ 2147483646 h 191"/>
              <a:gd name="T32" fmla="*/ 2147483646 w 190"/>
              <a:gd name="T33" fmla="*/ 2147483646 h 191"/>
              <a:gd name="T34" fmla="*/ 2147483646 w 190"/>
              <a:gd name="T35" fmla="*/ 2147483646 h 191"/>
              <a:gd name="T36" fmla="*/ 0 w 190"/>
              <a:gd name="T37" fmla="*/ 2147483646 h 191"/>
              <a:gd name="T38" fmla="*/ 2147483646 w 190"/>
              <a:gd name="T39" fmla="*/ 2147483646 h 191"/>
              <a:gd name="T40" fmla="*/ 2147483646 w 190"/>
              <a:gd name="T41" fmla="*/ 2147483646 h 191"/>
              <a:gd name="T42" fmla="*/ 2147483646 w 190"/>
              <a:gd name="T43" fmla="*/ 2147483646 h 191"/>
              <a:gd name="T44" fmla="*/ 2147483646 w 190"/>
              <a:gd name="T45" fmla="*/ 2147483646 h 191"/>
              <a:gd name="T46" fmla="*/ 2147483646 w 190"/>
              <a:gd name="T47" fmla="*/ 2147483646 h 191"/>
              <a:gd name="T48" fmla="*/ 2147483646 w 190"/>
              <a:gd name="T49" fmla="*/ 2147483646 h 191"/>
              <a:gd name="T50" fmla="*/ 2147483646 w 190"/>
              <a:gd name="T51" fmla="*/ 2147483646 h 191"/>
              <a:gd name="T52" fmla="*/ 2147483646 w 190"/>
              <a:gd name="T53" fmla="*/ 2147483646 h 191"/>
              <a:gd name="T54" fmla="*/ 2147483646 w 190"/>
              <a:gd name="T55" fmla="*/ 2147483646 h 191"/>
              <a:gd name="T56" fmla="*/ 2147483646 w 190"/>
              <a:gd name="T57" fmla="*/ 2147483646 h 191"/>
              <a:gd name="T58" fmla="*/ 2147483646 w 190"/>
              <a:gd name="T59" fmla="*/ 2147483646 h 191"/>
              <a:gd name="T60" fmla="*/ 2147483646 w 190"/>
              <a:gd name="T61" fmla="*/ 2147483646 h 191"/>
              <a:gd name="T62" fmla="*/ 2147483646 w 190"/>
              <a:gd name="T63" fmla="*/ 2147483646 h 191"/>
              <a:gd name="T64" fmla="*/ 2147483646 w 190"/>
              <a:gd name="T65" fmla="*/ 2147483646 h 191"/>
              <a:gd name="T66" fmla="*/ 2147483646 w 190"/>
              <a:gd name="T67" fmla="*/ 2147483646 h 191"/>
              <a:gd name="T68" fmla="*/ 2147483646 w 190"/>
              <a:gd name="T69" fmla="*/ 2147483646 h 191"/>
              <a:gd name="T70" fmla="*/ 2147483646 w 190"/>
              <a:gd name="T71" fmla="*/ 2147483646 h 191"/>
              <a:gd name="T72" fmla="*/ 2147483646 w 190"/>
              <a:gd name="T73" fmla="*/ 2147483646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0"/>
              <a:gd name="T112" fmla="*/ 0 h 191"/>
              <a:gd name="T113" fmla="*/ 190 w 190"/>
              <a:gd name="T114" fmla="*/ 191 h 1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0" h="191">
                <a:moveTo>
                  <a:pt x="190" y="95"/>
                </a:moveTo>
                <a:lnTo>
                  <a:pt x="189" y="79"/>
                </a:lnTo>
                <a:lnTo>
                  <a:pt x="184" y="63"/>
                </a:lnTo>
                <a:lnTo>
                  <a:pt x="177" y="48"/>
                </a:lnTo>
                <a:lnTo>
                  <a:pt x="168" y="34"/>
                </a:lnTo>
                <a:lnTo>
                  <a:pt x="156" y="23"/>
                </a:lnTo>
                <a:lnTo>
                  <a:pt x="143" y="13"/>
                </a:lnTo>
                <a:lnTo>
                  <a:pt x="128" y="6"/>
                </a:lnTo>
                <a:lnTo>
                  <a:pt x="112" y="2"/>
                </a:lnTo>
                <a:lnTo>
                  <a:pt x="95" y="0"/>
                </a:lnTo>
                <a:lnTo>
                  <a:pt x="78" y="2"/>
                </a:lnTo>
                <a:lnTo>
                  <a:pt x="62" y="6"/>
                </a:lnTo>
                <a:lnTo>
                  <a:pt x="47" y="13"/>
                </a:lnTo>
                <a:lnTo>
                  <a:pt x="34" y="23"/>
                </a:lnTo>
                <a:lnTo>
                  <a:pt x="22" y="34"/>
                </a:lnTo>
                <a:lnTo>
                  <a:pt x="13" y="48"/>
                </a:lnTo>
                <a:lnTo>
                  <a:pt x="6" y="63"/>
                </a:lnTo>
                <a:lnTo>
                  <a:pt x="1" y="79"/>
                </a:lnTo>
                <a:lnTo>
                  <a:pt x="0" y="95"/>
                </a:lnTo>
                <a:lnTo>
                  <a:pt x="1" y="112"/>
                </a:lnTo>
                <a:lnTo>
                  <a:pt x="6" y="128"/>
                </a:lnTo>
                <a:lnTo>
                  <a:pt x="13" y="143"/>
                </a:lnTo>
                <a:lnTo>
                  <a:pt x="22" y="157"/>
                </a:lnTo>
                <a:lnTo>
                  <a:pt x="34" y="168"/>
                </a:lnTo>
                <a:lnTo>
                  <a:pt x="47" y="178"/>
                </a:lnTo>
                <a:lnTo>
                  <a:pt x="62" y="185"/>
                </a:lnTo>
                <a:lnTo>
                  <a:pt x="78" y="189"/>
                </a:lnTo>
                <a:lnTo>
                  <a:pt x="95" y="191"/>
                </a:lnTo>
                <a:lnTo>
                  <a:pt x="112" y="189"/>
                </a:lnTo>
                <a:lnTo>
                  <a:pt x="128" y="185"/>
                </a:lnTo>
                <a:lnTo>
                  <a:pt x="143" y="178"/>
                </a:lnTo>
                <a:lnTo>
                  <a:pt x="156" y="168"/>
                </a:lnTo>
                <a:lnTo>
                  <a:pt x="168" y="157"/>
                </a:lnTo>
                <a:lnTo>
                  <a:pt x="177" y="143"/>
                </a:lnTo>
                <a:lnTo>
                  <a:pt x="184" y="128"/>
                </a:lnTo>
                <a:lnTo>
                  <a:pt x="189" y="112"/>
                </a:lnTo>
                <a:lnTo>
                  <a:pt x="190" y="95"/>
                </a:lnTo>
                <a:close/>
              </a:path>
            </a:pathLst>
          </a:custGeom>
          <a:solidFill>
            <a:srgbClr val="000000"/>
          </a:solidFill>
          <a:ln w="6350">
            <a:solidFill>
              <a:srgbClr val="000000"/>
            </a:solidFill>
            <a:round/>
            <a:headEnd/>
            <a:tailEnd/>
          </a:ln>
        </p:spPr>
        <p:txBody>
          <a:bodyPr/>
          <a:lstStyle/>
          <a:p>
            <a:endParaRPr lang="en-US"/>
          </a:p>
        </p:txBody>
      </p:sp>
      <p:sp>
        <p:nvSpPr>
          <p:cNvPr id="114" name="Text Box 109"/>
          <p:cNvSpPr txBox="1">
            <a:spLocks noChangeArrowheads="1"/>
          </p:cNvSpPr>
          <p:nvPr/>
        </p:nvSpPr>
        <p:spPr bwMode="auto">
          <a:xfrm>
            <a:off x="5514475" y="1905000"/>
            <a:ext cx="254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spcAft>
                <a:spcPts val="400"/>
              </a:spcAft>
              <a:buClr>
                <a:srgbClr val="FFCC00"/>
              </a:buClr>
              <a:buSzPct val="60000"/>
              <a:buFont typeface="Monotype Sorts"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dirty="0">
                <a:solidFill>
                  <a:srgbClr val="DC7D01"/>
                </a:solidFill>
                <a:latin typeface="Calibri" panose="020F0502020204030204" pitchFamily="34" charset="0"/>
              </a:rPr>
              <a:t>Too flexible</a:t>
            </a:r>
          </a:p>
        </p:txBody>
      </p:sp>
      <p:sp>
        <p:nvSpPr>
          <p:cNvPr id="115" name="Text Box 110"/>
          <p:cNvSpPr txBox="1">
            <a:spLocks noChangeArrowheads="1"/>
          </p:cNvSpPr>
          <p:nvPr/>
        </p:nvSpPr>
        <p:spPr bwMode="auto">
          <a:xfrm>
            <a:off x="3152275" y="3352800"/>
            <a:ext cx="228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spcAft>
                <a:spcPts val="400"/>
              </a:spcAft>
              <a:buClr>
                <a:srgbClr val="FFCC00"/>
              </a:buClr>
              <a:buSzPct val="60000"/>
              <a:buFont typeface="Monotype Sorts"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dirty="0">
                <a:solidFill>
                  <a:srgbClr val="2F6231"/>
                </a:solidFill>
                <a:latin typeface="Calibri" panose="020F0502020204030204" pitchFamily="34" charset="0"/>
              </a:rPr>
              <a:t>Not flexible enough</a:t>
            </a:r>
          </a:p>
        </p:txBody>
      </p:sp>
      <p:sp>
        <p:nvSpPr>
          <p:cNvPr id="116" name="Text Box 148"/>
          <p:cNvSpPr txBox="1">
            <a:spLocks noChangeArrowheads="1"/>
          </p:cNvSpPr>
          <p:nvPr/>
        </p:nvSpPr>
        <p:spPr bwMode="auto">
          <a:xfrm>
            <a:off x="922104" y="4298950"/>
            <a:ext cx="52197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a:spcBef>
                <a:spcPct val="20000"/>
              </a:spcBef>
              <a:spcAft>
                <a:spcPts val="400"/>
              </a:spcAft>
              <a:buClr>
                <a:srgbClr val="FFCC00"/>
              </a:buClr>
              <a:buSzPct val="60000"/>
              <a:buFont typeface="Monotype Sorts"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spcAft>
                <a:spcPct val="0"/>
              </a:spcAft>
              <a:buClrTx/>
              <a:buSzTx/>
              <a:buFontTx/>
              <a:buNone/>
            </a:pPr>
            <a:r>
              <a:rPr lang="en-US" altLang="en-US" sz="1800" dirty="0">
                <a:solidFill>
                  <a:schemeClr val="tx2"/>
                </a:solidFill>
                <a:latin typeface="Calibri" panose="020F0502020204030204" pitchFamily="34" charset="0"/>
              </a:rPr>
              <a:t>A naïve modeler might assume that the most complex model should always outperform the others, but this is not the case. An overly complex model might be too flexible. This will lead to overfitting – accommodating nuances of the random noise in the particular sample (high variance). A model with just enough flexibility will give the best generalization.</a:t>
            </a:r>
          </a:p>
        </p:txBody>
      </p:sp>
    </p:spTree>
    <p:extLst>
      <p:ext uri="{BB962C8B-B14F-4D97-AF65-F5344CB8AC3E}">
        <p14:creationId xmlns:p14="http://schemas.microsoft.com/office/powerpoint/2010/main" val="359515266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4" grpId="0"/>
      <p:bldP spid="115" grpId="0"/>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Trees</a:t>
            </a:r>
          </a:p>
        </p:txBody>
      </p:sp>
      <p:sp>
        <p:nvSpPr>
          <p:cNvPr id="3" name="Content Placeholder 2"/>
          <p:cNvSpPr>
            <a:spLocks noGrp="1"/>
          </p:cNvSpPr>
          <p:nvPr>
            <p:ph idx="1"/>
          </p:nvPr>
        </p:nvSpPr>
        <p:spPr>
          <a:xfrm>
            <a:off x="609600" y="1098549"/>
            <a:ext cx="10972800" cy="5257800"/>
          </a:xfrm>
        </p:spPr>
        <p:txBody>
          <a:bodyPr/>
          <a:lstStyle/>
          <a:p>
            <a:pPr>
              <a:lnSpc>
                <a:spcPct val="100000"/>
              </a:lnSpc>
            </a:pPr>
            <a:r>
              <a:rPr lang="en-US" sz="2400" dirty="0"/>
              <a:t>In the context of decision trees, overfitting occurs when </a:t>
            </a:r>
          </a:p>
          <a:p>
            <a:pPr marL="173038" indent="0">
              <a:lnSpc>
                <a:spcPct val="100000"/>
              </a:lnSpc>
              <a:spcBef>
                <a:spcPts val="0"/>
              </a:spcBef>
              <a:buNone/>
            </a:pPr>
            <a:r>
              <a:rPr lang="en-US" sz="2400" dirty="0"/>
              <a:t>the tree has too many branches</a:t>
            </a:r>
          </a:p>
          <a:p>
            <a:pPr lvl="1"/>
            <a:r>
              <a:rPr lang="en-US" sz="2400" dirty="0"/>
              <a:t>You end up fitting noise</a:t>
            </a:r>
          </a:p>
          <a:p>
            <a:pPr lvl="1"/>
            <a:r>
              <a:rPr lang="en-US" sz="2400" dirty="0"/>
              <a:t>Great fit for training data, poor accuracy for unseen samples</a:t>
            </a:r>
          </a:p>
          <a:p>
            <a:r>
              <a:rPr lang="en-US" sz="2400" dirty="0"/>
              <a:t>Avoiding Overfitting</a:t>
            </a:r>
          </a:p>
          <a:p>
            <a:pPr lvl="1"/>
            <a:r>
              <a:rPr lang="en-US" sz="2400" dirty="0"/>
              <a:t>Pre-pruning (Stunting)</a:t>
            </a:r>
          </a:p>
          <a:p>
            <a:pPr lvl="2"/>
            <a:r>
              <a:rPr lang="en-US" sz="2400" dirty="0"/>
              <a:t>Stop splitting if the number of cases in a node falls below a </a:t>
            </a:r>
          </a:p>
          <a:p>
            <a:pPr marL="741363" lvl="2" indent="0">
              <a:spcBef>
                <a:spcPts val="0"/>
              </a:spcBef>
              <a:buNone/>
            </a:pPr>
            <a:r>
              <a:rPr lang="en-US" sz="2400" dirty="0"/>
              <a:t>specified limit</a:t>
            </a:r>
          </a:p>
          <a:p>
            <a:pPr lvl="2"/>
            <a:r>
              <a:rPr lang="en-US" sz="2400" dirty="0"/>
              <a:t>Stop splitting if the split is not statistically significant at a specified level</a:t>
            </a:r>
          </a:p>
          <a:p>
            <a:pPr lvl="2"/>
            <a:r>
              <a:rPr lang="en-US" sz="2400" dirty="0"/>
              <a:t>It is difficult to choose a criterion</a:t>
            </a:r>
          </a:p>
          <a:p>
            <a:pPr lvl="1"/>
            <a:r>
              <a:rPr lang="en-US" sz="2400" dirty="0"/>
              <a:t>Post-pruning</a:t>
            </a:r>
          </a:p>
          <a:p>
            <a:pPr lvl="2"/>
            <a:r>
              <a:rPr lang="en-US" sz="2400" dirty="0"/>
              <a:t>Remove branches from a “fully grown” tree</a:t>
            </a:r>
          </a:p>
          <a:p>
            <a:pPr lvl="2"/>
            <a:r>
              <a:rPr lang="en-US" sz="2400" dirty="0"/>
              <a:t>Select from a sequence of progressively pruned trees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34</a:t>
            </a:fld>
            <a:endParaRPr lang="en-US" dirty="0"/>
          </a:p>
        </p:txBody>
      </p:sp>
      <p:pic>
        <p:nvPicPr>
          <p:cNvPr id="1026" name="Picture 2" descr="https://s-media-cache-ak0.pinimg.com/236x/ac/67/21/ac6721b6b70202b42a478f60394747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694" y="846138"/>
            <a:ext cx="22479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12736"/>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Issues</a:t>
            </a:r>
          </a:p>
        </p:txBody>
      </p:sp>
      <p:sp>
        <p:nvSpPr>
          <p:cNvPr id="3" name="Content Placeholder 2"/>
          <p:cNvSpPr>
            <a:spLocks noGrp="1"/>
          </p:cNvSpPr>
          <p:nvPr>
            <p:ph idx="1"/>
          </p:nvPr>
        </p:nvSpPr>
        <p:spPr/>
        <p:txBody>
          <a:bodyPr/>
          <a:lstStyle/>
          <a:p>
            <a:r>
              <a:rPr lang="en-US" sz="2200" dirty="0"/>
              <a:t>Learning things that aren’t true</a:t>
            </a:r>
          </a:p>
          <a:p>
            <a:pPr lvl="1"/>
            <a:r>
              <a:rPr lang="en-US" sz="2200" dirty="0"/>
              <a:t>Patterns may not represent any underlying rule or the rule may be obscure event where a relationship is known to exist (</a:t>
            </a:r>
            <a:r>
              <a:rPr lang="en-US" sz="2200" dirty="0">
                <a:hlinkClick r:id="rId2"/>
              </a:rPr>
              <a:t>vanilla ice cream </a:t>
            </a:r>
            <a:r>
              <a:rPr lang="en-US" sz="2200" dirty="0">
                <a:sym typeface="Wingdings" panose="05000000000000000000" pitchFamily="2" charset="2"/>
                <a:hlinkClick r:id="rId2"/>
              </a:rPr>
              <a:t> car trouble</a:t>
            </a:r>
            <a:r>
              <a:rPr lang="en-US" sz="2200" dirty="0">
                <a:sym typeface="Wingdings" panose="05000000000000000000" pitchFamily="2" charset="2"/>
              </a:rPr>
              <a:t>)</a:t>
            </a:r>
          </a:p>
          <a:p>
            <a:r>
              <a:rPr lang="en-US" sz="2200" dirty="0">
                <a:sym typeface="Wingdings" panose="05000000000000000000" pitchFamily="2" charset="2"/>
              </a:rPr>
              <a:t>Self-selection bias – </a:t>
            </a:r>
            <a:r>
              <a:rPr lang="en-US" sz="2200" dirty="0"/>
              <a:t>97% of eBay online reviews are positive</a:t>
            </a:r>
          </a:p>
          <a:p>
            <a:r>
              <a:rPr lang="en-US" sz="2200" dirty="0"/>
              <a:t>Data may be at the wrong level of detail – Simpson’s paradox</a:t>
            </a:r>
          </a:p>
          <a:p>
            <a:r>
              <a:rPr lang="en-US" sz="2200" dirty="0"/>
              <a:t>Learning things that are true, but not useful – Most rules learned are normal business rules (already known)</a:t>
            </a:r>
          </a:p>
          <a:p>
            <a:r>
              <a:rPr lang="en-US" sz="2200" dirty="0"/>
              <a:t>Data integrity issues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35</a:t>
            </a:fld>
            <a:endParaRPr lang="en-US" dirty="0"/>
          </a:p>
        </p:txBody>
      </p:sp>
    </p:spTree>
    <p:extLst>
      <p:ext uri="{BB962C8B-B14F-4D97-AF65-F5344CB8AC3E}">
        <p14:creationId xmlns:p14="http://schemas.microsoft.com/office/powerpoint/2010/main" val="2342345828"/>
      </p:ext>
    </p:extLst>
  </p:cSld>
  <p:clrMapOvr>
    <a:masterClrMapping/>
  </p:clrMapOvr>
  <p:transition>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Weaknesses</a:t>
            </a:r>
          </a:p>
        </p:txBody>
      </p:sp>
      <p:sp>
        <p:nvSpPr>
          <p:cNvPr id="3" name="Text Placeholder 2"/>
          <p:cNvSpPr>
            <a:spLocks noGrp="1"/>
          </p:cNvSpPr>
          <p:nvPr>
            <p:ph type="body" idx="1"/>
          </p:nvPr>
        </p:nvSpPr>
        <p:spPr/>
        <p:txBody>
          <a:bodyPr/>
          <a:lstStyle/>
          <a:p>
            <a:r>
              <a:rPr lang="en-US" dirty="0"/>
              <a:t>Strengths</a:t>
            </a:r>
          </a:p>
        </p:txBody>
      </p:sp>
      <p:sp>
        <p:nvSpPr>
          <p:cNvPr id="4" name="Content Placeholder 3"/>
          <p:cNvSpPr>
            <a:spLocks noGrp="1"/>
          </p:cNvSpPr>
          <p:nvPr>
            <p:ph sz="half" idx="2"/>
          </p:nvPr>
        </p:nvSpPr>
        <p:spPr/>
        <p:txBody>
          <a:bodyPr/>
          <a:lstStyle/>
          <a:p>
            <a:r>
              <a:rPr lang="en-US" dirty="0"/>
              <a:t>Easily interpreted</a:t>
            </a:r>
          </a:p>
          <a:p>
            <a:r>
              <a:rPr lang="en-US" dirty="0"/>
              <a:t>Easy to implementation</a:t>
            </a:r>
          </a:p>
          <a:p>
            <a:r>
              <a:rPr lang="en-US" dirty="0"/>
              <a:t>Relatively efficient</a:t>
            </a:r>
          </a:p>
          <a:p>
            <a:r>
              <a:rPr lang="en-US" dirty="0"/>
              <a:t>Can handle mixed measurement scales</a:t>
            </a:r>
          </a:p>
          <a:p>
            <a:r>
              <a:rPr lang="en-US" dirty="0"/>
              <a:t>Can handle missing values</a:t>
            </a:r>
          </a:p>
          <a:p>
            <a:r>
              <a:rPr lang="en-US" dirty="0"/>
              <a:t>Relatively robust</a:t>
            </a:r>
          </a:p>
          <a:p>
            <a:r>
              <a:rPr lang="en-US" dirty="0"/>
              <a:t>Extremely popular</a:t>
            </a:r>
          </a:p>
          <a:p>
            <a:endParaRPr lang="en-US" dirty="0"/>
          </a:p>
        </p:txBody>
      </p:sp>
      <p:sp>
        <p:nvSpPr>
          <p:cNvPr id="5" name="Text Placeholder 4"/>
          <p:cNvSpPr>
            <a:spLocks noGrp="1"/>
          </p:cNvSpPr>
          <p:nvPr>
            <p:ph type="body" sz="quarter" idx="3"/>
          </p:nvPr>
        </p:nvSpPr>
        <p:spPr/>
        <p:txBody>
          <a:bodyPr/>
          <a:lstStyle/>
          <a:p>
            <a:pPr marL="0" indent="0">
              <a:buNone/>
            </a:pPr>
            <a:r>
              <a:rPr lang="en-US" dirty="0"/>
              <a:t>Weaknesses</a:t>
            </a:r>
          </a:p>
        </p:txBody>
      </p:sp>
      <p:sp>
        <p:nvSpPr>
          <p:cNvPr id="6" name="Content Placeholder 5"/>
          <p:cNvSpPr>
            <a:spLocks noGrp="1"/>
          </p:cNvSpPr>
          <p:nvPr>
            <p:ph sz="quarter" idx="4"/>
          </p:nvPr>
        </p:nvSpPr>
        <p:spPr/>
        <p:txBody>
          <a:bodyPr/>
          <a:lstStyle/>
          <a:p>
            <a:r>
              <a:rPr lang="en-US" dirty="0"/>
              <a:t>Volatile</a:t>
            </a:r>
          </a:p>
          <a:p>
            <a:r>
              <a:rPr lang="en-US" dirty="0"/>
              <a:t>Sensitive to outliers</a:t>
            </a:r>
          </a:p>
          <a:p>
            <a:r>
              <a:rPr lang="en-US" dirty="0"/>
              <a:t>Can result in large error</a:t>
            </a:r>
          </a:p>
        </p:txBody>
      </p:sp>
      <p:sp>
        <p:nvSpPr>
          <p:cNvPr id="7" name="Slide Number Placeholder 6"/>
          <p:cNvSpPr>
            <a:spLocks noGrp="1"/>
          </p:cNvSpPr>
          <p:nvPr>
            <p:ph type="sldNum" sz="quarter" idx="12"/>
          </p:nvPr>
        </p:nvSpPr>
        <p:spPr/>
        <p:txBody>
          <a:bodyPr/>
          <a:lstStyle/>
          <a:p>
            <a:fld id="{601A7ADE-E78F-4068-B691-87A7BF8C4DE5}" type="slidenum">
              <a:rPr lang="en-US" smtClean="0"/>
              <a:pPr/>
              <a:t>36</a:t>
            </a:fld>
            <a:endParaRPr lang="en-US" dirty="0"/>
          </a:p>
        </p:txBody>
      </p:sp>
    </p:spTree>
    <p:extLst>
      <p:ext uri="{BB962C8B-B14F-4D97-AF65-F5344CB8AC3E}">
        <p14:creationId xmlns:p14="http://schemas.microsoft.com/office/powerpoint/2010/main" val="1732483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Example 2</a:t>
            </a:r>
          </a:p>
        </p:txBody>
      </p:sp>
      <p:sp>
        <p:nvSpPr>
          <p:cNvPr id="4" name="Slide Number Placeholder 3"/>
          <p:cNvSpPr>
            <a:spLocks noGrp="1"/>
          </p:cNvSpPr>
          <p:nvPr>
            <p:ph type="sldNum" sz="quarter" idx="12"/>
          </p:nvPr>
        </p:nvSpPr>
        <p:spPr/>
        <p:txBody>
          <a:bodyPr/>
          <a:lstStyle/>
          <a:p>
            <a:fld id="{601A7ADE-E78F-4068-B691-87A7BF8C4DE5}" type="slidenum">
              <a:rPr lang="en-US" smtClean="0"/>
              <a:pPr/>
              <a:t>4</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44" name="Rectangle 5"/>
          <p:cNvSpPr>
            <a:spLocks noChangeArrowheads="1"/>
          </p:cNvSpPr>
          <p:nvPr/>
        </p:nvSpPr>
        <p:spPr bwMode="auto">
          <a:xfrm>
            <a:off x="1945219" y="6098367"/>
            <a:ext cx="457200" cy="3048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5" name="Rectangle 6"/>
          <p:cNvSpPr>
            <a:spLocks noChangeArrowheads="1"/>
          </p:cNvSpPr>
          <p:nvPr/>
        </p:nvSpPr>
        <p:spPr bwMode="auto">
          <a:xfrm>
            <a:off x="2554819" y="5534804"/>
            <a:ext cx="457200" cy="8683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6" name="Rectangle 7"/>
          <p:cNvSpPr>
            <a:spLocks noChangeArrowheads="1"/>
          </p:cNvSpPr>
          <p:nvPr/>
        </p:nvSpPr>
        <p:spPr bwMode="auto">
          <a:xfrm>
            <a:off x="1938869" y="4421967"/>
            <a:ext cx="457200" cy="762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7" name="Rectangle 8"/>
          <p:cNvSpPr>
            <a:spLocks noChangeArrowheads="1"/>
          </p:cNvSpPr>
          <p:nvPr/>
        </p:nvSpPr>
        <p:spPr bwMode="auto">
          <a:xfrm>
            <a:off x="2554819" y="4934729"/>
            <a:ext cx="457200" cy="249238"/>
          </a:xfrm>
          <a:prstGeom prst="rect">
            <a:avLst/>
          </a:prstGeom>
          <a:solidFill>
            <a:srgbClr val="008000"/>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8" name="Rectangle 9"/>
          <p:cNvSpPr>
            <a:spLocks noChangeArrowheads="1"/>
          </p:cNvSpPr>
          <p:nvPr/>
        </p:nvSpPr>
        <p:spPr bwMode="auto">
          <a:xfrm>
            <a:off x="1919993" y="3709179"/>
            <a:ext cx="457200" cy="10318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9" name="Rectangle 10"/>
          <p:cNvSpPr>
            <a:spLocks noChangeArrowheads="1"/>
          </p:cNvSpPr>
          <p:nvPr/>
        </p:nvSpPr>
        <p:spPr bwMode="auto">
          <a:xfrm>
            <a:off x="2529419" y="3278967"/>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0" name="Rectangle 11"/>
          <p:cNvSpPr>
            <a:spLocks noChangeArrowheads="1"/>
          </p:cNvSpPr>
          <p:nvPr/>
        </p:nvSpPr>
        <p:spPr bwMode="auto">
          <a:xfrm>
            <a:off x="1938869" y="2280429"/>
            <a:ext cx="457200" cy="38893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1" name="Rectangle 12"/>
          <p:cNvSpPr>
            <a:spLocks noChangeArrowheads="1"/>
          </p:cNvSpPr>
          <p:nvPr/>
        </p:nvSpPr>
        <p:spPr bwMode="auto">
          <a:xfrm>
            <a:off x="2548469" y="2288367"/>
            <a:ext cx="457200" cy="381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2" name="Text Box 13"/>
          <p:cNvSpPr txBox="1">
            <a:spLocks noChangeArrowheads="1"/>
          </p:cNvSpPr>
          <p:nvPr/>
        </p:nvSpPr>
        <p:spPr bwMode="auto">
          <a:xfrm>
            <a:off x="1953156" y="2674129"/>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4            4</a:t>
            </a:r>
          </a:p>
        </p:txBody>
      </p:sp>
      <p:sp>
        <p:nvSpPr>
          <p:cNvPr id="53" name="Text Box 14"/>
          <p:cNvSpPr txBox="1">
            <a:spLocks noChangeArrowheads="1"/>
          </p:cNvSpPr>
          <p:nvPr/>
        </p:nvSpPr>
        <p:spPr bwMode="auto">
          <a:xfrm>
            <a:off x="1953156" y="3790142"/>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1           5</a:t>
            </a:r>
          </a:p>
        </p:txBody>
      </p:sp>
      <p:sp>
        <p:nvSpPr>
          <p:cNvPr id="54" name="Text Box 15"/>
          <p:cNvSpPr txBox="1">
            <a:spLocks noChangeArrowheads="1"/>
          </p:cNvSpPr>
          <p:nvPr/>
        </p:nvSpPr>
        <p:spPr bwMode="auto">
          <a:xfrm>
            <a:off x="1953155" y="5122054"/>
            <a:ext cx="1052513" cy="369332"/>
          </a:xfrm>
          <a:prstGeom prst="rect">
            <a:avLst/>
          </a:prstGeom>
          <a:noFill/>
          <a:ln w="9525">
            <a:noFill/>
            <a:miter lim="800000"/>
            <a:headEnd/>
            <a:tailEnd/>
          </a:ln>
        </p:spPr>
        <p:txBody>
          <a:bodyPr wrap="square">
            <a:spAutoFit/>
          </a:bodyPr>
          <a:lstStyle/>
          <a:p>
            <a:r>
              <a:rPr lang="en-US" sz="1800" dirty="0">
                <a:solidFill>
                  <a:schemeClr val="tx1"/>
                </a:solidFill>
                <a:latin typeface="Calibri" panose="020F0502020204030204" pitchFamily="34" charset="0"/>
              </a:rPr>
              <a:t>6           3</a:t>
            </a:r>
          </a:p>
        </p:txBody>
      </p:sp>
      <p:sp>
        <p:nvSpPr>
          <p:cNvPr id="55" name="Text Box 16"/>
          <p:cNvSpPr txBox="1">
            <a:spLocks noChangeArrowheads="1"/>
          </p:cNvSpPr>
          <p:nvPr/>
        </p:nvSpPr>
        <p:spPr bwMode="auto">
          <a:xfrm>
            <a:off x="1953156" y="6323792"/>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2            7</a:t>
            </a:r>
          </a:p>
        </p:txBody>
      </p:sp>
      <p:sp>
        <p:nvSpPr>
          <p:cNvPr id="56" name="Rectangle 19"/>
          <p:cNvSpPr>
            <a:spLocks noChangeArrowheads="1"/>
          </p:cNvSpPr>
          <p:nvPr/>
        </p:nvSpPr>
        <p:spPr bwMode="auto">
          <a:xfrm flipH="1">
            <a:off x="4723344" y="5539567"/>
            <a:ext cx="457200" cy="84296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7" name="Rectangle 20"/>
          <p:cNvSpPr>
            <a:spLocks noChangeArrowheads="1"/>
          </p:cNvSpPr>
          <p:nvPr/>
        </p:nvSpPr>
        <p:spPr bwMode="auto">
          <a:xfrm flipH="1">
            <a:off x="4113744" y="5537979"/>
            <a:ext cx="457200" cy="84455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8" name="Rectangle 21"/>
          <p:cNvSpPr>
            <a:spLocks noChangeArrowheads="1"/>
          </p:cNvSpPr>
          <p:nvPr/>
        </p:nvSpPr>
        <p:spPr bwMode="auto">
          <a:xfrm flipH="1">
            <a:off x="4723344" y="4310842"/>
            <a:ext cx="457200" cy="8588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9" name="Rectangle 22"/>
          <p:cNvSpPr>
            <a:spLocks noChangeArrowheads="1"/>
          </p:cNvSpPr>
          <p:nvPr/>
        </p:nvSpPr>
        <p:spPr bwMode="auto">
          <a:xfrm flipH="1">
            <a:off x="4113744" y="4710892"/>
            <a:ext cx="457200" cy="4524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0" name="Rectangle 23"/>
          <p:cNvSpPr>
            <a:spLocks noChangeArrowheads="1"/>
          </p:cNvSpPr>
          <p:nvPr/>
        </p:nvSpPr>
        <p:spPr bwMode="auto">
          <a:xfrm flipH="1">
            <a:off x="4723344" y="3244042"/>
            <a:ext cx="457200" cy="54768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1" name="Rectangle 24"/>
          <p:cNvSpPr>
            <a:spLocks noChangeArrowheads="1"/>
          </p:cNvSpPr>
          <p:nvPr/>
        </p:nvSpPr>
        <p:spPr bwMode="auto">
          <a:xfrm flipH="1">
            <a:off x="4113744" y="3088467"/>
            <a:ext cx="457200" cy="70961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2" name="Rectangle 25"/>
          <p:cNvSpPr>
            <a:spLocks noChangeArrowheads="1"/>
          </p:cNvSpPr>
          <p:nvPr/>
        </p:nvSpPr>
        <p:spPr bwMode="auto">
          <a:xfrm flipH="1">
            <a:off x="4723344" y="1991504"/>
            <a:ext cx="457200" cy="6572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3" name="Rectangle 26"/>
          <p:cNvSpPr>
            <a:spLocks noChangeArrowheads="1"/>
          </p:cNvSpPr>
          <p:nvPr/>
        </p:nvSpPr>
        <p:spPr bwMode="auto">
          <a:xfrm flipH="1">
            <a:off x="4113744" y="2115329"/>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5" name="Text Box 28"/>
          <p:cNvSpPr txBox="1">
            <a:spLocks noChangeArrowheads="1"/>
          </p:cNvSpPr>
          <p:nvPr/>
        </p:nvSpPr>
        <p:spPr bwMode="auto">
          <a:xfrm>
            <a:off x="4120096" y="2678892"/>
            <a:ext cx="1000128"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5          6</a:t>
            </a:r>
          </a:p>
        </p:txBody>
      </p:sp>
      <p:sp>
        <p:nvSpPr>
          <p:cNvPr id="66" name="Text Box 29"/>
          <p:cNvSpPr txBox="1">
            <a:spLocks noChangeArrowheads="1"/>
          </p:cNvSpPr>
          <p:nvPr/>
        </p:nvSpPr>
        <p:spPr bwMode="auto">
          <a:xfrm>
            <a:off x="4105808" y="3783792"/>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7           5</a:t>
            </a:r>
          </a:p>
        </p:txBody>
      </p:sp>
      <p:sp>
        <p:nvSpPr>
          <p:cNvPr id="67" name="Text Box 30"/>
          <p:cNvSpPr txBox="1">
            <a:spLocks noChangeArrowheads="1"/>
          </p:cNvSpPr>
          <p:nvPr/>
        </p:nvSpPr>
        <p:spPr bwMode="auto">
          <a:xfrm>
            <a:off x="4093108" y="5099830"/>
            <a:ext cx="1106491"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4            8</a:t>
            </a:r>
          </a:p>
        </p:txBody>
      </p:sp>
      <p:sp>
        <p:nvSpPr>
          <p:cNvPr id="68" name="Text Box 31"/>
          <p:cNvSpPr txBox="1">
            <a:spLocks noChangeArrowheads="1"/>
          </p:cNvSpPr>
          <p:nvPr/>
        </p:nvSpPr>
        <p:spPr bwMode="auto">
          <a:xfrm>
            <a:off x="4121683" y="6326967"/>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7           7</a:t>
            </a:r>
          </a:p>
        </p:txBody>
      </p:sp>
      <p:sp>
        <p:nvSpPr>
          <p:cNvPr id="69" name="Rectangle 32"/>
          <p:cNvSpPr>
            <a:spLocks noChangeArrowheads="1"/>
          </p:cNvSpPr>
          <p:nvPr/>
        </p:nvSpPr>
        <p:spPr bwMode="auto">
          <a:xfrm flipH="1">
            <a:off x="7028746" y="3863498"/>
            <a:ext cx="457200" cy="7032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0" name="Rectangle 33"/>
          <p:cNvSpPr>
            <a:spLocks noChangeArrowheads="1"/>
          </p:cNvSpPr>
          <p:nvPr/>
        </p:nvSpPr>
        <p:spPr bwMode="auto">
          <a:xfrm flipH="1">
            <a:off x="6419146" y="3858736"/>
            <a:ext cx="457200" cy="7080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1" name="Text Box 34"/>
          <p:cNvSpPr txBox="1">
            <a:spLocks noChangeArrowheads="1"/>
          </p:cNvSpPr>
          <p:nvPr/>
        </p:nvSpPr>
        <p:spPr bwMode="auto">
          <a:xfrm>
            <a:off x="6428671" y="4569936"/>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6          6</a:t>
            </a:r>
          </a:p>
        </p:txBody>
      </p:sp>
      <p:sp>
        <p:nvSpPr>
          <p:cNvPr id="73" name="Text Box 17"/>
          <p:cNvSpPr txBox="1">
            <a:spLocks noChangeArrowheads="1"/>
          </p:cNvSpPr>
          <p:nvPr/>
        </p:nvSpPr>
        <p:spPr bwMode="auto">
          <a:xfrm>
            <a:off x="6001165" y="1694497"/>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A or B?</a:t>
            </a:r>
          </a:p>
        </p:txBody>
      </p:sp>
    </p:spTree>
    <p:extLst>
      <p:ext uri="{BB962C8B-B14F-4D97-AF65-F5344CB8AC3E}">
        <p14:creationId xmlns:p14="http://schemas.microsoft.com/office/powerpoint/2010/main" val="571617405"/>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Example 2</a:t>
            </a:r>
          </a:p>
        </p:txBody>
      </p:sp>
      <p:sp>
        <p:nvSpPr>
          <p:cNvPr id="4" name="Slide Number Placeholder 3"/>
          <p:cNvSpPr>
            <a:spLocks noGrp="1"/>
          </p:cNvSpPr>
          <p:nvPr>
            <p:ph type="sldNum" sz="quarter" idx="12"/>
          </p:nvPr>
        </p:nvSpPr>
        <p:spPr/>
        <p:txBody>
          <a:bodyPr/>
          <a:lstStyle/>
          <a:p>
            <a:fld id="{601A7ADE-E78F-4068-B691-87A7BF8C4DE5}" type="slidenum">
              <a:rPr lang="en-US" smtClean="0"/>
              <a:pPr/>
              <a:t>5</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44" name="Rectangle 5"/>
          <p:cNvSpPr>
            <a:spLocks noChangeArrowheads="1"/>
          </p:cNvSpPr>
          <p:nvPr/>
        </p:nvSpPr>
        <p:spPr bwMode="auto">
          <a:xfrm>
            <a:off x="1945219" y="6098367"/>
            <a:ext cx="457200" cy="3048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5" name="Rectangle 6"/>
          <p:cNvSpPr>
            <a:spLocks noChangeArrowheads="1"/>
          </p:cNvSpPr>
          <p:nvPr/>
        </p:nvSpPr>
        <p:spPr bwMode="auto">
          <a:xfrm>
            <a:off x="2554819" y="5534804"/>
            <a:ext cx="457200" cy="8683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6" name="Rectangle 7"/>
          <p:cNvSpPr>
            <a:spLocks noChangeArrowheads="1"/>
          </p:cNvSpPr>
          <p:nvPr/>
        </p:nvSpPr>
        <p:spPr bwMode="auto">
          <a:xfrm>
            <a:off x="1938869" y="4421967"/>
            <a:ext cx="457200" cy="762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7" name="Rectangle 8"/>
          <p:cNvSpPr>
            <a:spLocks noChangeArrowheads="1"/>
          </p:cNvSpPr>
          <p:nvPr/>
        </p:nvSpPr>
        <p:spPr bwMode="auto">
          <a:xfrm>
            <a:off x="2554819" y="4934729"/>
            <a:ext cx="457200" cy="249238"/>
          </a:xfrm>
          <a:prstGeom prst="rect">
            <a:avLst/>
          </a:prstGeom>
          <a:solidFill>
            <a:srgbClr val="008000"/>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8" name="Rectangle 9"/>
          <p:cNvSpPr>
            <a:spLocks noChangeArrowheads="1"/>
          </p:cNvSpPr>
          <p:nvPr/>
        </p:nvSpPr>
        <p:spPr bwMode="auto">
          <a:xfrm>
            <a:off x="1919993" y="3709179"/>
            <a:ext cx="457200" cy="10318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9" name="Rectangle 10"/>
          <p:cNvSpPr>
            <a:spLocks noChangeArrowheads="1"/>
          </p:cNvSpPr>
          <p:nvPr/>
        </p:nvSpPr>
        <p:spPr bwMode="auto">
          <a:xfrm>
            <a:off x="2529419" y="3278967"/>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0" name="Rectangle 11"/>
          <p:cNvSpPr>
            <a:spLocks noChangeArrowheads="1"/>
          </p:cNvSpPr>
          <p:nvPr/>
        </p:nvSpPr>
        <p:spPr bwMode="auto">
          <a:xfrm>
            <a:off x="1938869" y="2280429"/>
            <a:ext cx="457200" cy="38893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1" name="Rectangle 12"/>
          <p:cNvSpPr>
            <a:spLocks noChangeArrowheads="1"/>
          </p:cNvSpPr>
          <p:nvPr/>
        </p:nvSpPr>
        <p:spPr bwMode="auto">
          <a:xfrm>
            <a:off x="2548469" y="2288367"/>
            <a:ext cx="457200" cy="381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2" name="Text Box 13"/>
          <p:cNvSpPr txBox="1">
            <a:spLocks noChangeArrowheads="1"/>
          </p:cNvSpPr>
          <p:nvPr/>
        </p:nvSpPr>
        <p:spPr bwMode="auto">
          <a:xfrm>
            <a:off x="1953156" y="2674129"/>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4            4</a:t>
            </a:r>
          </a:p>
        </p:txBody>
      </p:sp>
      <p:sp>
        <p:nvSpPr>
          <p:cNvPr id="53" name="Text Box 14"/>
          <p:cNvSpPr txBox="1">
            <a:spLocks noChangeArrowheads="1"/>
          </p:cNvSpPr>
          <p:nvPr/>
        </p:nvSpPr>
        <p:spPr bwMode="auto">
          <a:xfrm>
            <a:off x="1953156" y="3790142"/>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1           5</a:t>
            </a:r>
          </a:p>
        </p:txBody>
      </p:sp>
      <p:sp>
        <p:nvSpPr>
          <p:cNvPr id="54" name="Text Box 15"/>
          <p:cNvSpPr txBox="1">
            <a:spLocks noChangeArrowheads="1"/>
          </p:cNvSpPr>
          <p:nvPr/>
        </p:nvSpPr>
        <p:spPr bwMode="auto">
          <a:xfrm>
            <a:off x="1953155" y="5122054"/>
            <a:ext cx="1052513" cy="369332"/>
          </a:xfrm>
          <a:prstGeom prst="rect">
            <a:avLst/>
          </a:prstGeom>
          <a:noFill/>
          <a:ln w="9525">
            <a:noFill/>
            <a:miter lim="800000"/>
            <a:headEnd/>
            <a:tailEnd/>
          </a:ln>
        </p:spPr>
        <p:txBody>
          <a:bodyPr wrap="square">
            <a:spAutoFit/>
          </a:bodyPr>
          <a:lstStyle/>
          <a:p>
            <a:r>
              <a:rPr lang="en-US" sz="1800" dirty="0">
                <a:solidFill>
                  <a:schemeClr val="tx1"/>
                </a:solidFill>
                <a:latin typeface="Calibri" panose="020F0502020204030204" pitchFamily="34" charset="0"/>
              </a:rPr>
              <a:t>6           3</a:t>
            </a:r>
          </a:p>
        </p:txBody>
      </p:sp>
      <p:sp>
        <p:nvSpPr>
          <p:cNvPr id="55" name="Text Box 16"/>
          <p:cNvSpPr txBox="1">
            <a:spLocks noChangeArrowheads="1"/>
          </p:cNvSpPr>
          <p:nvPr/>
        </p:nvSpPr>
        <p:spPr bwMode="auto">
          <a:xfrm>
            <a:off x="1953156" y="6323792"/>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2            7</a:t>
            </a:r>
          </a:p>
        </p:txBody>
      </p:sp>
      <p:sp>
        <p:nvSpPr>
          <p:cNvPr id="56" name="Rectangle 19"/>
          <p:cNvSpPr>
            <a:spLocks noChangeArrowheads="1"/>
          </p:cNvSpPr>
          <p:nvPr/>
        </p:nvSpPr>
        <p:spPr bwMode="auto">
          <a:xfrm flipH="1">
            <a:off x="4723344" y="5539567"/>
            <a:ext cx="457200" cy="84296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7" name="Rectangle 20"/>
          <p:cNvSpPr>
            <a:spLocks noChangeArrowheads="1"/>
          </p:cNvSpPr>
          <p:nvPr/>
        </p:nvSpPr>
        <p:spPr bwMode="auto">
          <a:xfrm flipH="1">
            <a:off x="4113744" y="5537979"/>
            <a:ext cx="457200" cy="84455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8" name="Rectangle 21"/>
          <p:cNvSpPr>
            <a:spLocks noChangeArrowheads="1"/>
          </p:cNvSpPr>
          <p:nvPr/>
        </p:nvSpPr>
        <p:spPr bwMode="auto">
          <a:xfrm flipH="1">
            <a:off x="4723344" y="4310842"/>
            <a:ext cx="457200" cy="8588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9" name="Rectangle 22"/>
          <p:cNvSpPr>
            <a:spLocks noChangeArrowheads="1"/>
          </p:cNvSpPr>
          <p:nvPr/>
        </p:nvSpPr>
        <p:spPr bwMode="auto">
          <a:xfrm flipH="1">
            <a:off x="4113744" y="4710892"/>
            <a:ext cx="457200" cy="4524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0" name="Rectangle 23"/>
          <p:cNvSpPr>
            <a:spLocks noChangeArrowheads="1"/>
          </p:cNvSpPr>
          <p:nvPr/>
        </p:nvSpPr>
        <p:spPr bwMode="auto">
          <a:xfrm flipH="1">
            <a:off x="4723344" y="3244042"/>
            <a:ext cx="457200" cy="54768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1" name="Rectangle 24"/>
          <p:cNvSpPr>
            <a:spLocks noChangeArrowheads="1"/>
          </p:cNvSpPr>
          <p:nvPr/>
        </p:nvSpPr>
        <p:spPr bwMode="auto">
          <a:xfrm flipH="1">
            <a:off x="4113744" y="3088467"/>
            <a:ext cx="457200" cy="70961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2" name="Rectangle 25"/>
          <p:cNvSpPr>
            <a:spLocks noChangeArrowheads="1"/>
          </p:cNvSpPr>
          <p:nvPr/>
        </p:nvSpPr>
        <p:spPr bwMode="auto">
          <a:xfrm flipH="1">
            <a:off x="4723344" y="1991504"/>
            <a:ext cx="457200" cy="6572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3" name="Rectangle 26"/>
          <p:cNvSpPr>
            <a:spLocks noChangeArrowheads="1"/>
          </p:cNvSpPr>
          <p:nvPr/>
        </p:nvSpPr>
        <p:spPr bwMode="auto">
          <a:xfrm flipH="1">
            <a:off x="4113744" y="2115329"/>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5" name="Text Box 28"/>
          <p:cNvSpPr txBox="1">
            <a:spLocks noChangeArrowheads="1"/>
          </p:cNvSpPr>
          <p:nvPr/>
        </p:nvSpPr>
        <p:spPr bwMode="auto">
          <a:xfrm>
            <a:off x="4120096" y="2678892"/>
            <a:ext cx="1000128"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5          6</a:t>
            </a:r>
          </a:p>
        </p:txBody>
      </p:sp>
      <p:sp>
        <p:nvSpPr>
          <p:cNvPr id="66" name="Text Box 29"/>
          <p:cNvSpPr txBox="1">
            <a:spLocks noChangeArrowheads="1"/>
          </p:cNvSpPr>
          <p:nvPr/>
        </p:nvSpPr>
        <p:spPr bwMode="auto">
          <a:xfrm>
            <a:off x="4105808" y="3783792"/>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7           5</a:t>
            </a:r>
          </a:p>
        </p:txBody>
      </p:sp>
      <p:sp>
        <p:nvSpPr>
          <p:cNvPr id="67" name="Text Box 30"/>
          <p:cNvSpPr txBox="1">
            <a:spLocks noChangeArrowheads="1"/>
          </p:cNvSpPr>
          <p:nvPr/>
        </p:nvSpPr>
        <p:spPr bwMode="auto">
          <a:xfrm>
            <a:off x="4093108" y="5099830"/>
            <a:ext cx="1106491"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4            8</a:t>
            </a:r>
          </a:p>
        </p:txBody>
      </p:sp>
      <p:sp>
        <p:nvSpPr>
          <p:cNvPr id="68" name="Text Box 31"/>
          <p:cNvSpPr txBox="1">
            <a:spLocks noChangeArrowheads="1"/>
          </p:cNvSpPr>
          <p:nvPr/>
        </p:nvSpPr>
        <p:spPr bwMode="auto">
          <a:xfrm>
            <a:off x="4121683" y="6326967"/>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7           7</a:t>
            </a:r>
          </a:p>
        </p:txBody>
      </p:sp>
      <p:sp>
        <p:nvSpPr>
          <p:cNvPr id="69" name="Rectangle 32"/>
          <p:cNvSpPr>
            <a:spLocks noChangeArrowheads="1"/>
          </p:cNvSpPr>
          <p:nvPr/>
        </p:nvSpPr>
        <p:spPr bwMode="auto">
          <a:xfrm flipH="1">
            <a:off x="7028746" y="3863498"/>
            <a:ext cx="457200" cy="7032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0" name="Rectangle 33"/>
          <p:cNvSpPr>
            <a:spLocks noChangeArrowheads="1"/>
          </p:cNvSpPr>
          <p:nvPr/>
        </p:nvSpPr>
        <p:spPr bwMode="auto">
          <a:xfrm flipH="1">
            <a:off x="6419146" y="3858736"/>
            <a:ext cx="457200" cy="7080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1" name="Text Box 34"/>
          <p:cNvSpPr txBox="1">
            <a:spLocks noChangeArrowheads="1"/>
          </p:cNvSpPr>
          <p:nvPr/>
        </p:nvSpPr>
        <p:spPr bwMode="auto">
          <a:xfrm>
            <a:off x="6428671" y="4569936"/>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6          6</a:t>
            </a:r>
          </a:p>
        </p:txBody>
      </p:sp>
      <p:pic>
        <p:nvPicPr>
          <p:cNvPr id="1026" name="Picture 2" descr="http://www.simpsoncrazy.com/content/pictures/homer/homer-do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00133" y="1676400"/>
            <a:ext cx="1515586" cy="1515586"/>
          </a:xfrm>
          <a:prstGeom prst="rect">
            <a:avLst/>
          </a:prstGeom>
          <a:noFill/>
          <a:extLst>
            <a:ext uri="{909E8E84-426E-40DD-AFC4-6F175D3DCCD1}">
              <a14:hiddenFill xmlns:a14="http://schemas.microsoft.com/office/drawing/2010/main">
                <a:solidFill>
                  <a:srgbClr val="FFFFFF"/>
                </a:solidFill>
              </a14:hiddenFill>
            </a:ext>
          </a:extLst>
        </p:spPr>
      </p:pic>
      <p:sp>
        <p:nvSpPr>
          <p:cNvPr id="42" name="Oval Callout 41"/>
          <p:cNvSpPr/>
          <p:nvPr/>
        </p:nvSpPr>
        <p:spPr>
          <a:xfrm>
            <a:off x="5418551" y="1752600"/>
            <a:ext cx="2819400" cy="1524000"/>
          </a:xfrm>
          <a:prstGeom prst="wedgeEllipseCallout">
            <a:avLst>
              <a:gd name="adj1" fmla="val 67796"/>
              <a:gd name="adj2" fmla="val -1272"/>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Calibri" panose="020F0502020204030204" pitchFamily="34" charset="0"/>
              </a:rPr>
              <a:t>Doh!</a:t>
            </a:r>
          </a:p>
        </p:txBody>
      </p:sp>
    </p:spTree>
    <p:extLst>
      <p:ext uri="{BB962C8B-B14F-4D97-AF65-F5344CB8AC3E}">
        <p14:creationId xmlns:p14="http://schemas.microsoft.com/office/powerpoint/2010/main" val="2075820539"/>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Example 2</a:t>
            </a:r>
          </a:p>
        </p:txBody>
      </p:sp>
      <p:sp>
        <p:nvSpPr>
          <p:cNvPr id="4" name="Slide Number Placeholder 3"/>
          <p:cNvSpPr>
            <a:spLocks noGrp="1"/>
          </p:cNvSpPr>
          <p:nvPr>
            <p:ph type="sldNum" sz="quarter" idx="12"/>
          </p:nvPr>
        </p:nvSpPr>
        <p:spPr/>
        <p:txBody>
          <a:bodyPr/>
          <a:lstStyle/>
          <a:p>
            <a:fld id="{601A7ADE-E78F-4068-B691-87A7BF8C4DE5}" type="slidenum">
              <a:rPr lang="en-US" smtClean="0"/>
              <a:pPr/>
              <a:t>6</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44" name="Rectangle 5"/>
          <p:cNvSpPr>
            <a:spLocks noChangeArrowheads="1"/>
          </p:cNvSpPr>
          <p:nvPr/>
        </p:nvSpPr>
        <p:spPr bwMode="auto">
          <a:xfrm>
            <a:off x="1945219" y="6098367"/>
            <a:ext cx="457200" cy="3048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5" name="Rectangle 6"/>
          <p:cNvSpPr>
            <a:spLocks noChangeArrowheads="1"/>
          </p:cNvSpPr>
          <p:nvPr/>
        </p:nvSpPr>
        <p:spPr bwMode="auto">
          <a:xfrm>
            <a:off x="2554819" y="5534804"/>
            <a:ext cx="457200" cy="8683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6" name="Rectangle 7"/>
          <p:cNvSpPr>
            <a:spLocks noChangeArrowheads="1"/>
          </p:cNvSpPr>
          <p:nvPr/>
        </p:nvSpPr>
        <p:spPr bwMode="auto">
          <a:xfrm>
            <a:off x="1938869" y="4421967"/>
            <a:ext cx="457200" cy="762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7" name="Rectangle 8"/>
          <p:cNvSpPr>
            <a:spLocks noChangeArrowheads="1"/>
          </p:cNvSpPr>
          <p:nvPr/>
        </p:nvSpPr>
        <p:spPr bwMode="auto">
          <a:xfrm>
            <a:off x="2554819" y="4934729"/>
            <a:ext cx="457200" cy="249238"/>
          </a:xfrm>
          <a:prstGeom prst="rect">
            <a:avLst/>
          </a:prstGeom>
          <a:solidFill>
            <a:srgbClr val="008000"/>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8" name="Rectangle 9"/>
          <p:cNvSpPr>
            <a:spLocks noChangeArrowheads="1"/>
          </p:cNvSpPr>
          <p:nvPr/>
        </p:nvSpPr>
        <p:spPr bwMode="auto">
          <a:xfrm>
            <a:off x="1919993" y="3709179"/>
            <a:ext cx="457200" cy="10318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49" name="Rectangle 10"/>
          <p:cNvSpPr>
            <a:spLocks noChangeArrowheads="1"/>
          </p:cNvSpPr>
          <p:nvPr/>
        </p:nvSpPr>
        <p:spPr bwMode="auto">
          <a:xfrm>
            <a:off x="2529419" y="3278967"/>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0" name="Rectangle 11"/>
          <p:cNvSpPr>
            <a:spLocks noChangeArrowheads="1"/>
          </p:cNvSpPr>
          <p:nvPr/>
        </p:nvSpPr>
        <p:spPr bwMode="auto">
          <a:xfrm>
            <a:off x="1938869" y="2280429"/>
            <a:ext cx="457200" cy="38893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1" name="Rectangle 12"/>
          <p:cNvSpPr>
            <a:spLocks noChangeArrowheads="1"/>
          </p:cNvSpPr>
          <p:nvPr/>
        </p:nvSpPr>
        <p:spPr bwMode="auto">
          <a:xfrm>
            <a:off x="2548469" y="2288367"/>
            <a:ext cx="457200" cy="381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2" name="Text Box 13"/>
          <p:cNvSpPr txBox="1">
            <a:spLocks noChangeArrowheads="1"/>
          </p:cNvSpPr>
          <p:nvPr/>
        </p:nvSpPr>
        <p:spPr bwMode="auto">
          <a:xfrm>
            <a:off x="1953156" y="2674129"/>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4            4</a:t>
            </a:r>
          </a:p>
        </p:txBody>
      </p:sp>
      <p:sp>
        <p:nvSpPr>
          <p:cNvPr id="53" name="Text Box 14"/>
          <p:cNvSpPr txBox="1">
            <a:spLocks noChangeArrowheads="1"/>
          </p:cNvSpPr>
          <p:nvPr/>
        </p:nvSpPr>
        <p:spPr bwMode="auto">
          <a:xfrm>
            <a:off x="1953156" y="3790142"/>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1           5</a:t>
            </a:r>
          </a:p>
        </p:txBody>
      </p:sp>
      <p:sp>
        <p:nvSpPr>
          <p:cNvPr id="54" name="Text Box 15"/>
          <p:cNvSpPr txBox="1">
            <a:spLocks noChangeArrowheads="1"/>
          </p:cNvSpPr>
          <p:nvPr/>
        </p:nvSpPr>
        <p:spPr bwMode="auto">
          <a:xfrm>
            <a:off x="1953155" y="5122054"/>
            <a:ext cx="1052513" cy="369332"/>
          </a:xfrm>
          <a:prstGeom prst="rect">
            <a:avLst/>
          </a:prstGeom>
          <a:noFill/>
          <a:ln w="9525">
            <a:noFill/>
            <a:miter lim="800000"/>
            <a:headEnd/>
            <a:tailEnd/>
          </a:ln>
        </p:spPr>
        <p:txBody>
          <a:bodyPr wrap="square">
            <a:spAutoFit/>
          </a:bodyPr>
          <a:lstStyle/>
          <a:p>
            <a:r>
              <a:rPr lang="en-US" sz="1800" dirty="0">
                <a:solidFill>
                  <a:schemeClr val="tx1"/>
                </a:solidFill>
                <a:latin typeface="Calibri" panose="020F0502020204030204" pitchFamily="34" charset="0"/>
              </a:rPr>
              <a:t>6           3</a:t>
            </a:r>
          </a:p>
        </p:txBody>
      </p:sp>
      <p:sp>
        <p:nvSpPr>
          <p:cNvPr id="55" name="Text Box 16"/>
          <p:cNvSpPr txBox="1">
            <a:spLocks noChangeArrowheads="1"/>
          </p:cNvSpPr>
          <p:nvPr/>
        </p:nvSpPr>
        <p:spPr bwMode="auto">
          <a:xfrm>
            <a:off x="1953156" y="6323792"/>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2            7</a:t>
            </a:r>
          </a:p>
        </p:txBody>
      </p:sp>
      <p:sp>
        <p:nvSpPr>
          <p:cNvPr id="56" name="Rectangle 19"/>
          <p:cNvSpPr>
            <a:spLocks noChangeArrowheads="1"/>
          </p:cNvSpPr>
          <p:nvPr/>
        </p:nvSpPr>
        <p:spPr bwMode="auto">
          <a:xfrm flipH="1">
            <a:off x="4723344" y="5539567"/>
            <a:ext cx="457200" cy="84296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7" name="Rectangle 20"/>
          <p:cNvSpPr>
            <a:spLocks noChangeArrowheads="1"/>
          </p:cNvSpPr>
          <p:nvPr/>
        </p:nvSpPr>
        <p:spPr bwMode="auto">
          <a:xfrm flipH="1">
            <a:off x="4113744" y="5537979"/>
            <a:ext cx="457200" cy="84455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8" name="Rectangle 21"/>
          <p:cNvSpPr>
            <a:spLocks noChangeArrowheads="1"/>
          </p:cNvSpPr>
          <p:nvPr/>
        </p:nvSpPr>
        <p:spPr bwMode="auto">
          <a:xfrm flipH="1">
            <a:off x="4723344" y="4310842"/>
            <a:ext cx="457200" cy="8588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59" name="Rectangle 22"/>
          <p:cNvSpPr>
            <a:spLocks noChangeArrowheads="1"/>
          </p:cNvSpPr>
          <p:nvPr/>
        </p:nvSpPr>
        <p:spPr bwMode="auto">
          <a:xfrm flipH="1">
            <a:off x="4113744" y="4710892"/>
            <a:ext cx="457200" cy="4524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0" name="Rectangle 23"/>
          <p:cNvSpPr>
            <a:spLocks noChangeArrowheads="1"/>
          </p:cNvSpPr>
          <p:nvPr/>
        </p:nvSpPr>
        <p:spPr bwMode="auto">
          <a:xfrm flipH="1">
            <a:off x="4723344" y="3244042"/>
            <a:ext cx="457200" cy="54768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1" name="Rectangle 24"/>
          <p:cNvSpPr>
            <a:spLocks noChangeArrowheads="1"/>
          </p:cNvSpPr>
          <p:nvPr/>
        </p:nvSpPr>
        <p:spPr bwMode="auto">
          <a:xfrm flipH="1">
            <a:off x="4113744" y="3088467"/>
            <a:ext cx="457200" cy="70961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2" name="Rectangle 25"/>
          <p:cNvSpPr>
            <a:spLocks noChangeArrowheads="1"/>
          </p:cNvSpPr>
          <p:nvPr/>
        </p:nvSpPr>
        <p:spPr bwMode="auto">
          <a:xfrm flipH="1">
            <a:off x="4723344" y="1991504"/>
            <a:ext cx="457200" cy="6572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3" name="Rectangle 26"/>
          <p:cNvSpPr>
            <a:spLocks noChangeArrowheads="1"/>
          </p:cNvSpPr>
          <p:nvPr/>
        </p:nvSpPr>
        <p:spPr bwMode="auto">
          <a:xfrm flipH="1">
            <a:off x="4113744" y="2115329"/>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65" name="Text Box 28"/>
          <p:cNvSpPr txBox="1">
            <a:spLocks noChangeArrowheads="1"/>
          </p:cNvSpPr>
          <p:nvPr/>
        </p:nvSpPr>
        <p:spPr bwMode="auto">
          <a:xfrm>
            <a:off x="4120096" y="2678892"/>
            <a:ext cx="1000128"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5          6</a:t>
            </a:r>
          </a:p>
        </p:txBody>
      </p:sp>
      <p:sp>
        <p:nvSpPr>
          <p:cNvPr id="66" name="Text Box 29"/>
          <p:cNvSpPr txBox="1">
            <a:spLocks noChangeArrowheads="1"/>
          </p:cNvSpPr>
          <p:nvPr/>
        </p:nvSpPr>
        <p:spPr bwMode="auto">
          <a:xfrm>
            <a:off x="4105808" y="3783792"/>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7           5</a:t>
            </a:r>
          </a:p>
        </p:txBody>
      </p:sp>
      <p:sp>
        <p:nvSpPr>
          <p:cNvPr id="67" name="Text Box 30"/>
          <p:cNvSpPr txBox="1">
            <a:spLocks noChangeArrowheads="1"/>
          </p:cNvSpPr>
          <p:nvPr/>
        </p:nvSpPr>
        <p:spPr bwMode="auto">
          <a:xfrm>
            <a:off x="4093108" y="5099830"/>
            <a:ext cx="1106491"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4            8</a:t>
            </a:r>
          </a:p>
        </p:txBody>
      </p:sp>
      <p:sp>
        <p:nvSpPr>
          <p:cNvPr id="68" name="Text Box 31"/>
          <p:cNvSpPr txBox="1">
            <a:spLocks noChangeArrowheads="1"/>
          </p:cNvSpPr>
          <p:nvPr/>
        </p:nvSpPr>
        <p:spPr bwMode="auto">
          <a:xfrm>
            <a:off x="4121683" y="6326967"/>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7           7</a:t>
            </a:r>
          </a:p>
        </p:txBody>
      </p:sp>
      <p:sp>
        <p:nvSpPr>
          <p:cNvPr id="69" name="Rectangle 32"/>
          <p:cNvSpPr>
            <a:spLocks noChangeArrowheads="1"/>
          </p:cNvSpPr>
          <p:nvPr/>
        </p:nvSpPr>
        <p:spPr bwMode="auto">
          <a:xfrm flipH="1">
            <a:off x="7028746" y="3863498"/>
            <a:ext cx="457200" cy="7032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0" name="Rectangle 33"/>
          <p:cNvSpPr>
            <a:spLocks noChangeArrowheads="1"/>
          </p:cNvSpPr>
          <p:nvPr/>
        </p:nvSpPr>
        <p:spPr bwMode="auto">
          <a:xfrm flipH="1">
            <a:off x="6419146" y="3858736"/>
            <a:ext cx="457200" cy="7080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71" name="Text Box 34"/>
          <p:cNvSpPr txBox="1">
            <a:spLocks noChangeArrowheads="1"/>
          </p:cNvSpPr>
          <p:nvPr/>
        </p:nvSpPr>
        <p:spPr bwMode="auto">
          <a:xfrm>
            <a:off x="6428671" y="4569936"/>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6          6</a:t>
            </a:r>
          </a:p>
        </p:txBody>
      </p:sp>
      <p:sp>
        <p:nvSpPr>
          <p:cNvPr id="42" name="Oval Callout 41"/>
          <p:cNvSpPr/>
          <p:nvPr/>
        </p:nvSpPr>
        <p:spPr>
          <a:xfrm>
            <a:off x="5418551" y="1752600"/>
            <a:ext cx="2819400" cy="1524000"/>
          </a:xfrm>
          <a:prstGeom prst="wedgeEllipseCallout">
            <a:avLst>
              <a:gd name="adj1" fmla="val 67796"/>
              <a:gd name="adj2" fmla="val -1272"/>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Calibri" panose="020F0502020204030204" pitchFamily="34" charset="0"/>
              </a:rPr>
              <a:t>(Sum of bars) ≤10 </a:t>
            </a:r>
            <a:r>
              <a:rPr lang="en-US" dirty="0">
                <a:solidFill>
                  <a:schemeClr val="tx1"/>
                </a:solidFill>
                <a:latin typeface="Calibri" panose="020F0502020204030204" pitchFamily="34" charset="0"/>
                <a:sym typeface="Symbol"/>
              </a:rPr>
              <a:t></a:t>
            </a:r>
            <a:r>
              <a:rPr lang="en-US" dirty="0">
                <a:solidFill>
                  <a:schemeClr val="tx1"/>
                </a:solidFill>
                <a:latin typeface="Calibri" panose="020F0502020204030204" pitchFamily="34" charset="0"/>
              </a:rPr>
              <a:t> A</a:t>
            </a:r>
          </a:p>
          <a:p>
            <a:pPr algn="ctr"/>
            <a:r>
              <a:rPr lang="en-US" dirty="0">
                <a:solidFill>
                  <a:schemeClr val="tx1"/>
                </a:solidFill>
                <a:latin typeface="Calibri" panose="020F0502020204030204" pitchFamily="34" charset="0"/>
              </a:rPr>
              <a:t>Otherwise B.</a:t>
            </a:r>
          </a:p>
        </p:txBody>
      </p:sp>
      <p:pic>
        <p:nvPicPr>
          <p:cNvPr id="38" name="Picture 2" descr="http://upload.wikimedia.org/wikipedia/en/7/71/Frink.png"/>
          <p:cNvPicPr>
            <a:picLocks noChangeAspect="1" noChangeArrowheads="1"/>
          </p:cNvPicPr>
          <p:nvPr/>
        </p:nvPicPr>
        <p:blipFill>
          <a:blip r:embed="rId2" cstate="print"/>
          <a:srcRect/>
          <a:stretch>
            <a:fillRect/>
          </a:stretch>
        </p:blipFill>
        <p:spPr bwMode="auto">
          <a:xfrm>
            <a:off x="8390351" y="1676400"/>
            <a:ext cx="1371600" cy="2774374"/>
          </a:xfrm>
          <a:prstGeom prst="rect">
            <a:avLst/>
          </a:prstGeom>
          <a:noFill/>
        </p:spPr>
      </p:pic>
      <p:sp>
        <p:nvSpPr>
          <p:cNvPr id="39" name="Text Box 17"/>
          <p:cNvSpPr txBox="1">
            <a:spLocks noChangeArrowheads="1"/>
          </p:cNvSpPr>
          <p:nvPr/>
        </p:nvSpPr>
        <p:spPr bwMode="auto">
          <a:xfrm>
            <a:off x="7525069" y="4586922"/>
            <a:ext cx="609599"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B</a:t>
            </a:r>
          </a:p>
        </p:txBody>
      </p:sp>
    </p:spTree>
    <p:extLst>
      <p:ext uri="{BB962C8B-B14F-4D97-AF65-F5344CB8AC3E}">
        <p14:creationId xmlns:p14="http://schemas.microsoft.com/office/powerpoint/2010/main" val="333751187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Interpretation of Classification: Example 1</a:t>
            </a:r>
          </a:p>
        </p:txBody>
      </p:sp>
      <p:sp>
        <p:nvSpPr>
          <p:cNvPr id="4" name="Slide Number Placeholder 3"/>
          <p:cNvSpPr>
            <a:spLocks noGrp="1"/>
          </p:cNvSpPr>
          <p:nvPr>
            <p:ph type="sldNum" sz="quarter" idx="12"/>
          </p:nvPr>
        </p:nvSpPr>
        <p:spPr/>
        <p:txBody>
          <a:bodyPr/>
          <a:lstStyle/>
          <a:p>
            <a:fld id="{601A7ADE-E78F-4068-B691-87A7BF8C4DE5}" type="slidenum">
              <a:rPr lang="en-US" smtClean="0"/>
              <a:pPr/>
              <a:t>7</a:t>
            </a:fld>
            <a:endParaRPr lang="en-US" dirty="0"/>
          </a:p>
        </p:txBody>
      </p:sp>
      <p:sp>
        <p:nvSpPr>
          <p:cNvPr id="5"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6"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7" name="Rectangle 4"/>
          <p:cNvSpPr>
            <a:spLocks noChangeArrowheads="1"/>
          </p:cNvSpPr>
          <p:nvPr/>
        </p:nvSpPr>
        <p:spPr bwMode="auto">
          <a:xfrm>
            <a:off x="1940339" y="6097588"/>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8" name="Rectangle 5"/>
          <p:cNvSpPr>
            <a:spLocks noChangeArrowheads="1"/>
          </p:cNvSpPr>
          <p:nvPr/>
        </p:nvSpPr>
        <p:spPr bwMode="auto">
          <a:xfrm>
            <a:off x="2549939" y="6111875"/>
            <a:ext cx="457200" cy="290513"/>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9" name="Rectangle 6"/>
          <p:cNvSpPr>
            <a:spLocks noChangeArrowheads="1"/>
          </p:cNvSpPr>
          <p:nvPr/>
        </p:nvSpPr>
        <p:spPr bwMode="auto">
          <a:xfrm>
            <a:off x="19403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0" name="Rectangle 7"/>
          <p:cNvSpPr>
            <a:spLocks noChangeArrowheads="1"/>
          </p:cNvSpPr>
          <p:nvPr/>
        </p:nvSpPr>
        <p:spPr bwMode="auto">
          <a:xfrm>
            <a:off x="2549939" y="4421188"/>
            <a:ext cx="457200" cy="762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1" name="Rectangle 8"/>
          <p:cNvSpPr>
            <a:spLocks noChangeArrowheads="1"/>
          </p:cNvSpPr>
          <p:nvPr/>
        </p:nvSpPr>
        <p:spPr bwMode="auto">
          <a:xfrm>
            <a:off x="1913351" y="32893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2" name="Rectangle 10"/>
          <p:cNvSpPr>
            <a:spLocks noChangeArrowheads="1"/>
          </p:cNvSpPr>
          <p:nvPr/>
        </p:nvSpPr>
        <p:spPr bwMode="auto">
          <a:xfrm>
            <a:off x="1940339" y="2279650"/>
            <a:ext cx="457200" cy="38893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3" name="Rectangle 11"/>
          <p:cNvSpPr>
            <a:spLocks noChangeArrowheads="1"/>
          </p:cNvSpPr>
          <p:nvPr/>
        </p:nvSpPr>
        <p:spPr bwMode="auto">
          <a:xfrm>
            <a:off x="2549939" y="2287588"/>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4" name="Text Box 12"/>
          <p:cNvSpPr txBox="1">
            <a:spLocks noChangeArrowheads="1"/>
          </p:cNvSpPr>
          <p:nvPr/>
        </p:nvSpPr>
        <p:spPr bwMode="auto">
          <a:xfrm>
            <a:off x="1954626" y="2673350"/>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4            4</a:t>
            </a:r>
          </a:p>
        </p:txBody>
      </p:sp>
      <p:sp>
        <p:nvSpPr>
          <p:cNvPr id="15" name="Text Box 13"/>
          <p:cNvSpPr txBox="1">
            <a:spLocks noChangeArrowheads="1"/>
          </p:cNvSpPr>
          <p:nvPr/>
        </p:nvSpPr>
        <p:spPr bwMode="auto">
          <a:xfrm>
            <a:off x="1954626" y="3789363"/>
            <a:ext cx="1000595"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5           5</a:t>
            </a:r>
          </a:p>
        </p:txBody>
      </p:sp>
      <p:sp>
        <p:nvSpPr>
          <p:cNvPr id="16" name="Text Box 14"/>
          <p:cNvSpPr txBox="1">
            <a:spLocks noChangeArrowheads="1"/>
          </p:cNvSpPr>
          <p:nvPr/>
        </p:nvSpPr>
        <p:spPr bwMode="auto">
          <a:xfrm>
            <a:off x="1954625" y="5121275"/>
            <a:ext cx="1052513" cy="369332"/>
          </a:xfrm>
          <a:prstGeom prst="rect">
            <a:avLst/>
          </a:prstGeom>
          <a:noFill/>
          <a:ln w="9525">
            <a:noFill/>
            <a:miter lim="800000"/>
            <a:headEnd/>
            <a:tailEnd/>
          </a:ln>
        </p:spPr>
        <p:txBody>
          <a:bodyPr wrap="square">
            <a:spAutoFit/>
          </a:bodyPr>
          <a:lstStyle/>
          <a:p>
            <a:r>
              <a:rPr lang="en-US" sz="1800" dirty="0">
                <a:latin typeface="Calibri" panose="020F0502020204030204" pitchFamily="34" charset="0"/>
              </a:rPr>
              <a:t>6           6</a:t>
            </a:r>
          </a:p>
        </p:txBody>
      </p:sp>
      <p:sp>
        <p:nvSpPr>
          <p:cNvPr id="17" name="Text Box 15"/>
          <p:cNvSpPr txBox="1">
            <a:spLocks noChangeArrowheads="1"/>
          </p:cNvSpPr>
          <p:nvPr/>
        </p:nvSpPr>
        <p:spPr bwMode="auto">
          <a:xfrm>
            <a:off x="1954626" y="6323013"/>
            <a:ext cx="1053494"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3            3</a:t>
            </a:r>
          </a:p>
        </p:txBody>
      </p:sp>
      <p:sp>
        <p:nvSpPr>
          <p:cNvPr id="18"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9"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20" name="Rectangle 18"/>
          <p:cNvSpPr>
            <a:spLocks noChangeArrowheads="1"/>
          </p:cNvSpPr>
          <p:nvPr/>
        </p:nvSpPr>
        <p:spPr bwMode="auto">
          <a:xfrm flipH="1">
            <a:off x="4724814" y="60007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1" name="Rectangle 19"/>
          <p:cNvSpPr>
            <a:spLocks noChangeArrowheads="1"/>
          </p:cNvSpPr>
          <p:nvPr/>
        </p:nvSpPr>
        <p:spPr bwMode="auto">
          <a:xfrm flipH="1">
            <a:off x="4115214" y="6108700"/>
            <a:ext cx="457200" cy="27305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2" name="Rectangle 20"/>
          <p:cNvSpPr>
            <a:spLocks noChangeArrowheads="1"/>
          </p:cNvSpPr>
          <p:nvPr/>
        </p:nvSpPr>
        <p:spPr bwMode="auto">
          <a:xfrm flipH="1">
            <a:off x="4724814" y="4781550"/>
            <a:ext cx="457200" cy="3810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3" name="Rectangle 21"/>
          <p:cNvSpPr>
            <a:spLocks noChangeArrowheads="1"/>
          </p:cNvSpPr>
          <p:nvPr/>
        </p:nvSpPr>
        <p:spPr bwMode="auto">
          <a:xfrm flipH="1">
            <a:off x="4115214" y="4608513"/>
            <a:ext cx="457200" cy="55403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4" name="Rectangle 22"/>
          <p:cNvSpPr>
            <a:spLocks noChangeArrowheads="1"/>
          </p:cNvSpPr>
          <p:nvPr/>
        </p:nvSpPr>
        <p:spPr bwMode="auto">
          <a:xfrm flipH="1">
            <a:off x="4724814" y="3243263"/>
            <a:ext cx="457200" cy="547687"/>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5" name="Rectangle 23"/>
          <p:cNvSpPr>
            <a:spLocks noChangeArrowheads="1"/>
          </p:cNvSpPr>
          <p:nvPr/>
        </p:nvSpPr>
        <p:spPr bwMode="auto">
          <a:xfrm flipH="1">
            <a:off x="4115214" y="3551238"/>
            <a:ext cx="457200" cy="239712"/>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6" name="Rectangle 24"/>
          <p:cNvSpPr>
            <a:spLocks noChangeArrowheads="1"/>
          </p:cNvSpPr>
          <p:nvPr/>
        </p:nvSpPr>
        <p:spPr bwMode="auto">
          <a:xfrm flipH="1">
            <a:off x="4724814" y="2343150"/>
            <a:ext cx="457200" cy="3048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7" name="Rectangle 25"/>
          <p:cNvSpPr>
            <a:spLocks noChangeArrowheads="1"/>
          </p:cNvSpPr>
          <p:nvPr/>
        </p:nvSpPr>
        <p:spPr bwMode="auto">
          <a:xfrm flipH="1">
            <a:off x="4115214" y="2114550"/>
            <a:ext cx="457200" cy="533400"/>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28" name="Text Box 27"/>
          <p:cNvSpPr txBox="1">
            <a:spLocks noChangeArrowheads="1"/>
          </p:cNvSpPr>
          <p:nvPr/>
        </p:nvSpPr>
        <p:spPr bwMode="auto">
          <a:xfrm>
            <a:off x="4159664" y="2670175"/>
            <a:ext cx="1122363"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5          2.5</a:t>
            </a:r>
          </a:p>
        </p:txBody>
      </p:sp>
      <p:sp>
        <p:nvSpPr>
          <p:cNvPr id="29" name="Text Box 28"/>
          <p:cNvSpPr txBox="1">
            <a:spLocks noChangeArrowheads="1"/>
          </p:cNvSpPr>
          <p:nvPr/>
        </p:nvSpPr>
        <p:spPr bwMode="auto">
          <a:xfrm>
            <a:off x="4159664" y="3786188"/>
            <a:ext cx="1000125"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2           5</a:t>
            </a:r>
          </a:p>
        </p:txBody>
      </p:sp>
      <p:sp>
        <p:nvSpPr>
          <p:cNvPr id="30" name="Text Box 29"/>
          <p:cNvSpPr txBox="1">
            <a:spLocks noChangeArrowheads="1"/>
          </p:cNvSpPr>
          <p:nvPr/>
        </p:nvSpPr>
        <p:spPr bwMode="auto">
          <a:xfrm>
            <a:off x="4159664" y="5118100"/>
            <a:ext cx="1054100"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5            3</a:t>
            </a:r>
          </a:p>
        </p:txBody>
      </p:sp>
      <p:sp>
        <p:nvSpPr>
          <p:cNvPr id="31" name="Text Box 30"/>
          <p:cNvSpPr txBox="1">
            <a:spLocks noChangeArrowheads="1"/>
          </p:cNvSpPr>
          <p:nvPr/>
        </p:nvSpPr>
        <p:spPr bwMode="auto">
          <a:xfrm>
            <a:off x="4159664" y="6319838"/>
            <a:ext cx="1016000" cy="369888"/>
          </a:xfrm>
          <a:prstGeom prst="rect">
            <a:avLst/>
          </a:prstGeom>
          <a:noFill/>
          <a:ln w="9525">
            <a:noFill/>
            <a:miter lim="800000"/>
            <a:headEnd/>
            <a:tailEnd/>
          </a:ln>
        </p:spPr>
        <p:txBody>
          <a:bodyPr wrap="none">
            <a:spAutoFit/>
          </a:bodyPr>
          <a:lstStyle/>
          <a:p>
            <a:r>
              <a:rPr lang="en-US" sz="1800" dirty="0">
                <a:latin typeface="Calibri" panose="020F0502020204030204" pitchFamily="34" charset="0"/>
              </a:rPr>
              <a:t>2.5        3</a:t>
            </a:r>
          </a:p>
        </p:txBody>
      </p:sp>
      <p:sp>
        <p:nvSpPr>
          <p:cNvPr id="32" name="Rectangle 8"/>
          <p:cNvSpPr>
            <a:spLocks noChangeArrowheads="1"/>
          </p:cNvSpPr>
          <p:nvPr/>
        </p:nvSpPr>
        <p:spPr bwMode="auto">
          <a:xfrm>
            <a:off x="2522951" y="3276600"/>
            <a:ext cx="457200" cy="522288"/>
          </a:xfrm>
          <a:prstGeom prst="rect">
            <a:avLst/>
          </a:prstGeom>
          <a:solidFill>
            <a:srgbClr val="DC7D01"/>
          </a:solidFill>
          <a:ln w="9525">
            <a:solidFill>
              <a:schemeClr val="tx1"/>
            </a:solidFill>
            <a:miter lim="800000"/>
            <a:headEnd/>
            <a:tailEnd/>
          </a:ln>
        </p:spPr>
        <p:txBody>
          <a:bodyPr wrap="none" anchor="ctr"/>
          <a:lstStyle/>
          <a:p>
            <a:endParaRPr lang="en-US">
              <a:latin typeface="Calibri" panose="020F0502020204030204" pitchFamily="34" charset="0"/>
            </a:endParaRPr>
          </a:p>
        </p:txBody>
      </p:sp>
      <p:grpSp>
        <p:nvGrpSpPr>
          <p:cNvPr id="169" name="Group 168"/>
          <p:cNvGrpSpPr/>
          <p:nvPr/>
        </p:nvGrpSpPr>
        <p:grpSpPr>
          <a:xfrm>
            <a:off x="6307364" y="2114550"/>
            <a:ext cx="3798887" cy="4044949"/>
            <a:chOff x="6307364" y="2114550"/>
            <a:chExt cx="3798887" cy="4044949"/>
          </a:xfrm>
        </p:grpSpPr>
        <p:sp>
          <p:nvSpPr>
            <p:cNvPr id="34" name="Rectangle 35"/>
            <p:cNvSpPr>
              <a:spLocks noChangeArrowheads="1"/>
            </p:cNvSpPr>
            <p:nvPr/>
          </p:nvSpPr>
          <p:spPr bwMode="auto">
            <a:xfrm rot="16200000">
              <a:off x="5704727" y="3882337"/>
              <a:ext cx="1544620" cy="339346"/>
            </a:xfrm>
            <a:prstGeom prst="rect">
              <a:avLst/>
            </a:prstGeom>
            <a:noFill/>
            <a:ln w="9525">
              <a:noFill/>
              <a:miter lim="800000"/>
              <a:headEnd/>
              <a:tailEnd/>
            </a:ln>
            <a:effectLst/>
          </p:spPr>
          <p:txBody>
            <a:bodyPr>
              <a:spAutoFit/>
            </a:bodyPr>
            <a:lstStyle/>
            <a:p>
              <a:pPr algn="ctr" eaLnBrk="1" hangingPunct="1">
                <a:lnSpc>
                  <a:spcPct val="90000"/>
                </a:lnSpc>
                <a:spcBef>
                  <a:spcPct val="50000"/>
                </a:spcBef>
                <a:defRPr/>
              </a:pPr>
              <a:r>
                <a:rPr lang="en-US" sz="1800" dirty="0">
                  <a:solidFill>
                    <a:schemeClr val="tx1"/>
                  </a:solidFill>
                  <a:latin typeface="Calibri" panose="020F0502020204030204" pitchFamily="34" charset="0"/>
                </a:rPr>
                <a:t>Left Bar</a:t>
              </a:r>
            </a:p>
          </p:txBody>
        </p:sp>
        <p:sp>
          <p:nvSpPr>
            <p:cNvPr id="35" name="Rectangle 36"/>
            <p:cNvSpPr>
              <a:spLocks noChangeArrowheads="1"/>
            </p:cNvSpPr>
            <p:nvPr/>
          </p:nvSpPr>
          <p:spPr bwMode="auto">
            <a:xfrm>
              <a:off x="695926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6" name="Rectangle 37"/>
            <p:cNvSpPr>
              <a:spLocks noChangeArrowheads="1"/>
            </p:cNvSpPr>
            <p:nvPr/>
          </p:nvSpPr>
          <p:spPr bwMode="auto">
            <a:xfrm>
              <a:off x="7259318"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7" name="Rectangle 38"/>
            <p:cNvSpPr>
              <a:spLocks noChangeArrowheads="1"/>
            </p:cNvSpPr>
            <p:nvPr/>
          </p:nvSpPr>
          <p:spPr bwMode="auto">
            <a:xfrm>
              <a:off x="755758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8" name="Rectangle 39"/>
            <p:cNvSpPr>
              <a:spLocks noChangeArrowheads="1"/>
            </p:cNvSpPr>
            <p:nvPr/>
          </p:nvSpPr>
          <p:spPr bwMode="auto">
            <a:xfrm>
              <a:off x="7857639"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9" name="Rectangle 40"/>
            <p:cNvSpPr>
              <a:spLocks noChangeArrowheads="1"/>
            </p:cNvSpPr>
            <p:nvPr/>
          </p:nvSpPr>
          <p:spPr bwMode="auto">
            <a:xfrm>
              <a:off x="8157692"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0" name="Rectangle 41"/>
            <p:cNvSpPr>
              <a:spLocks noChangeArrowheads="1"/>
            </p:cNvSpPr>
            <p:nvPr/>
          </p:nvSpPr>
          <p:spPr bwMode="auto">
            <a:xfrm>
              <a:off x="8457745"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1" name="Rectangle 42"/>
            <p:cNvSpPr>
              <a:spLocks noChangeArrowheads="1"/>
            </p:cNvSpPr>
            <p:nvPr/>
          </p:nvSpPr>
          <p:spPr bwMode="auto">
            <a:xfrm>
              <a:off x="8756012"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2" name="Rectangle 43"/>
            <p:cNvSpPr>
              <a:spLocks noChangeArrowheads="1"/>
            </p:cNvSpPr>
            <p:nvPr/>
          </p:nvSpPr>
          <p:spPr bwMode="auto">
            <a:xfrm>
              <a:off x="905606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3" name="Rectangle 44"/>
            <p:cNvSpPr>
              <a:spLocks noChangeArrowheads="1"/>
            </p:cNvSpPr>
            <p:nvPr/>
          </p:nvSpPr>
          <p:spPr bwMode="auto">
            <a:xfrm>
              <a:off x="9356118"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4" name="Rectangle 45"/>
            <p:cNvSpPr>
              <a:spLocks noChangeArrowheads="1"/>
            </p:cNvSpPr>
            <p:nvPr/>
          </p:nvSpPr>
          <p:spPr bwMode="auto">
            <a:xfrm>
              <a:off x="965438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5" name="Rectangle 46"/>
            <p:cNvSpPr>
              <a:spLocks noChangeArrowheads="1"/>
            </p:cNvSpPr>
            <p:nvPr/>
          </p:nvSpPr>
          <p:spPr bwMode="auto">
            <a:xfrm>
              <a:off x="695926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6" name="Rectangle 47"/>
            <p:cNvSpPr>
              <a:spLocks noChangeArrowheads="1"/>
            </p:cNvSpPr>
            <p:nvPr/>
          </p:nvSpPr>
          <p:spPr bwMode="auto">
            <a:xfrm>
              <a:off x="7259318"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7" name="Rectangle 48"/>
            <p:cNvSpPr>
              <a:spLocks noChangeArrowheads="1"/>
            </p:cNvSpPr>
            <p:nvPr/>
          </p:nvSpPr>
          <p:spPr bwMode="auto">
            <a:xfrm>
              <a:off x="755758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8" name="Rectangle 49"/>
            <p:cNvSpPr>
              <a:spLocks noChangeArrowheads="1"/>
            </p:cNvSpPr>
            <p:nvPr/>
          </p:nvSpPr>
          <p:spPr bwMode="auto">
            <a:xfrm>
              <a:off x="7857639"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9" name="Rectangle 50"/>
            <p:cNvSpPr>
              <a:spLocks noChangeArrowheads="1"/>
            </p:cNvSpPr>
            <p:nvPr/>
          </p:nvSpPr>
          <p:spPr bwMode="auto">
            <a:xfrm>
              <a:off x="8157692"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0" name="Rectangle 51"/>
            <p:cNvSpPr>
              <a:spLocks noChangeArrowheads="1"/>
            </p:cNvSpPr>
            <p:nvPr/>
          </p:nvSpPr>
          <p:spPr bwMode="auto">
            <a:xfrm>
              <a:off x="8457745"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1" name="Rectangle 52"/>
            <p:cNvSpPr>
              <a:spLocks noChangeArrowheads="1"/>
            </p:cNvSpPr>
            <p:nvPr/>
          </p:nvSpPr>
          <p:spPr bwMode="auto">
            <a:xfrm>
              <a:off x="8756012"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2" name="Rectangle 53"/>
            <p:cNvSpPr>
              <a:spLocks noChangeArrowheads="1"/>
            </p:cNvSpPr>
            <p:nvPr/>
          </p:nvSpPr>
          <p:spPr bwMode="auto">
            <a:xfrm>
              <a:off x="905606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3" name="Rectangle 54"/>
            <p:cNvSpPr>
              <a:spLocks noChangeArrowheads="1"/>
            </p:cNvSpPr>
            <p:nvPr/>
          </p:nvSpPr>
          <p:spPr bwMode="auto">
            <a:xfrm>
              <a:off x="9356118"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4" name="Rectangle 55"/>
            <p:cNvSpPr>
              <a:spLocks noChangeArrowheads="1"/>
            </p:cNvSpPr>
            <p:nvPr/>
          </p:nvSpPr>
          <p:spPr bwMode="auto">
            <a:xfrm>
              <a:off x="965438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5" name="Rectangle 56"/>
            <p:cNvSpPr>
              <a:spLocks noChangeArrowheads="1"/>
            </p:cNvSpPr>
            <p:nvPr/>
          </p:nvSpPr>
          <p:spPr bwMode="auto">
            <a:xfrm>
              <a:off x="695926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6" name="Rectangle 57"/>
            <p:cNvSpPr>
              <a:spLocks noChangeArrowheads="1"/>
            </p:cNvSpPr>
            <p:nvPr/>
          </p:nvSpPr>
          <p:spPr bwMode="auto">
            <a:xfrm>
              <a:off x="7259318"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7" name="Rectangle 58"/>
            <p:cNvSpPr>
              <a:spLocks noChangeArrowheads="1"/>
            </p:cNvSpPr>
            <p:nvPr/>
          </p:nvSpPr>
          <p:spPr bwMode="auto">
            <a:xfrm>
              <a:off x="755758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8" name="Rectangle 59"/>
            <p:cNvSpPr>
              <a:spLocks noChangeArrowheads="1"/>
            </p:cNvSpPr>
            <p:nvPr/>
          </p:nvSpPr>
          <p:spPr bwMode="auto">
            <a:xfrm>
              <a:off x="7857639"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9" name="Rectangle 60"/>
            <p:cNvSpPr>
              <a:spLocks noChangeArrowheads="1"/>
            </p:cNvSpPr>
            <p:nvPr/>
          </p:nvSpPr>
          <p:spPr bwMode="auto">
            <a:xfrm>
              <a:off x="8157692"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0" name="Rectangle 61"/>
            <p:cNvSpPr>
              <a:spLocks noChangeArrowheads="1"/>
            </p:cNvSpPr>
            <p:nvPr/>
          </p:nvSpPr>
          <p:spPr bwMode="auto">
            <a:xfrm>
              <a:off x="8457745"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1" name="Rectangle 62"/>
            <p:cNvSpPr>
              <a:spLocks noChangeArrowheads="1"/>
            </p:cNvSpPr>
            <p:nvPr/>
          </p:nvSpPr>
          <p:spPr bwMode="auto">
            <a:xfrm>
              <a:off x="8756012"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2" name="Rectangle 63"/>
            <p:cNvSpPr>
              <a:spLocks noChangeArrowheads="1"/>
            </p:cNvSpPr>
            <p:nvPr/>
          </p:nvSpPr>
          <p:spPr bwMode="auto">
            <a:xfrm>
              <a:off x="905606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3" name="Rectangle 64"/>
            <p:cNvSpPr>
              <a:spLocks noChangeArrowheads="1"/>
            </p:cNvSpPr>
            <p:nvPr/>
          </p:nvSpPr>
          <p:spPr bwMode="auto">
            <a:xfrm>
              <a:off x="9356118"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4" name="Rectangle 65"/>
            <p:cNvSpPr>
              <a:spLocks noChangeArrowheads="1"/>
            </p:cNvSpPr>
            <p:nvPr/>
          </p:nvSpPr>
          <p:spPr bwMode="auto">
            <a:xfrm>
              <a:off x="965438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5" name="Rectangle 66"/>
            <p:cNvSpPr>
              <a:spLocks noChangeArrowheads="1"/>
            </p:cNvSpPr>
            <p:nvPr/>
          </p:nvSpPr>
          <p:spPr bwMode="auto">
            <a:xfrm>
              <a:off x="695926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6" name="Rectangle 67"/>
            <p:cNvSpPr>
              <a:spLocks noChangeArrowheads="1"/>
            </p:cNvSpPr>
            <p:nvPr/>
          </p:nvSpPr>
          <p:spPr bwMode="auto">
            <a:xfrm>
              <a:off x="7259318"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7" name="Rectangle 68"/>
            <p:cNvSpPr>
              <a:spLocks noChangeArrowheads="1"/>
            </p:cNvSpPr>
            <p:nvPr/>
          </p:nvSpPr>
          <p:spPr bwMode="auto">
            <a:xfrm>
              <a:off x="755758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8" name="Rectangle 69"/>
            <p:cNvSpPr>
              <a:spLocks noChangeArrowheads="1"/>
            </p:cNvSpPr>
            <p:nvPr/>
          </p:nvSpPr>
          <p:spPr bwMode="auto">
            <a:xfrm>
              <a:off x="7857639"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9" name="Rectangle 70"/>
            <p:cNvSpPr>
              <a:spLocks noChangeArrowheads="1"/>
            </p:cNvSpPr>
            <p:nvPr/>
          </p:nvSpPr>
          <p:spPr bwMode="auto">
            <a:xfrm>
              <a:off x="8157692"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0" name="Rectangle 71"/>
            <p:cNvSpPr>
              <a:spLocks noChangeArrowheads="1"/>
            </p:cNvSpPr>
            <p:nvPr/>
          </p:nvSpPr>
          <p:spPr bwMode="auto">
            <a:xfrm>
              <a:off x="8457745"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1" name="Rectangle 72"/>
            <p:cNvSpPr>
              <a:spLocks noChangeArrowheads="1"/>
            </p:cNvSpPr>
            <p:nvPr/>
          </p:nvSpPr>
          <p:spPr bwMode="auto">
            <a:xfrm>
              <a:off x="8756012"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2" name="Rectangle 73"/>
            <p:cNvSpPr>
              <a:spLocks noChangeArrowheads="1"/>
            </p:cNvSpPr>
            <p:nvPr/>
          </p:nvSpPr>
          <p:spPr bwMode="auto">
            <a:xfrm>
              <a:off x="905606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3" name="Rectangle 74"/>
            <p:cNvSpPr>
              <a:spLocks noChangeArrowheads="1"/>
            </p:cNvSpPr>
            <p:nvPr/>
          </p:nvSpPr>
          <p:spPr bwMode="auto">
            <a:xfrm>
              <a:off x="9356118"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4" name="Rectangle 75"/>
            <p:cNvSpPr>
              <a:spLocks noChangeArrowheads="1"/>
            </p:cNvSpPr>
            <p:nvPr/>
          </p:nvSpPr>
          <p:spPr bwMode="auto">
            <a:xfrm>
              <a:off x="965438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5" name="Rectangle 76"/>
            <p:cNvSpPr>
              <a:spLocks noChangeArrowheads="1"/>
            </p:cNvSpPr>
            <p:nvPr/>
          </p:nvSpPr>
          <p:spPr bwMode="auto">
            <a:xfrm>
              <a:off x="695926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6" name="Rectangle 77"/>
            <p:cNvSpPr>
              <a:spLocks noChangeArrowheads="1"/>
            </p:cNvSpPr>
            <p:nvPr/>
          </p:nvSpPr>
          <p:spPr bwMode="auto">
            <a:xfrm>
              <a:off x="7259318"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7" name="Rectangle 78"/>
            <p:cNvSpPr>
              <a:spLocks noChangeArrowheads="1"/>
            </p:cNvSpPr>
            <p:nvPr/>
          </p:nvSpPr>
          <p:spPr bwMode="auto">
            <a:xfrm>
              <a:off x="755758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8" name="Rectangle 79"/>
            <p:cNvSpPr>
              <a:spLocks noChangeArrowheads="1"/>
            </p:cNvSpPr>
            <p:nvPr/>
          </p:nvSpPr>
          <p:spPr bwMode="auto">
            <a:xfrm>
              <a:off x="7857639"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9" name="Rectangle 80"/>
            <p:cNvSpPr>
              <a:spLocks noChangeArrowheads="1"/>
            </p:cNvSpPr>
            <p:nvPr/>
          </p:nvSpPr>
          <p:spPr bwMode="auto">
            <a:xfrm>
              <a:off x="8157692"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0" name="Rectangle 81"/>
            <p:cNvSpPr>
              <a:spLocks noChangeArrowheads="1"/>
            </p:cNvSpPr>
            <p:nvPr/>
          </p:nvSpPr>
          <p:spPr bwMode="auto">
            <a:xfrm>
              <a:off x="8457745"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1" name="Rectangle 82"/>
            <p:cNvSpPr>
              <a:spLocks noChangeArrowheads="1"/>
            </p:cNvSpPr>
            <p:nvPr/>
          </p:nvSpPr>
          <p:spPr bwMode="auto">
            <a:xfrm>
              <a:off x="8756012"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2" name="Rectangle 83"/>
            <p:cNvSpPr>
              <a:spLocks noChangeArrowheads="1"/>
            </p:cNvSpPr>
            <p:nvPr/>
          </p:nvSpPr>
          <p:spPr bwMode="auto">
            <a:xfrm>
              <a:off x="905606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3" name="Rectangle 84"/>
            <p:cNvSpPr>
              <a:spLocks noChangeArrowheads="1"/>
            </p:cNvSpPr>
            <p:nvPr/>
          </p:nvSpPr>
          <p:spPr bwMode="auto">
            <a:xfrm>
              <a:off x="9356118"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4" name="Rectangle 85"/>
            <p:cNvSpPr>
              <a:spLocks noChangeArrowheads="1"/>
            </p:cNvSpPr>
            <p:nvPr/>
          </p:nvSpPr>
          <p:spPr bwMode="auto">
            <a:xfrm>
              <a:off x="965438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5" name="Rectangle 86"/>
            <p:cNvSpPr>
              <a:spLocks noChangeArrowheads="1"/>
            </p:cNvSpPr>
            <p:nvPr/>
          </p:nvSpPr>
          <p:spPr bwMode="auto">
            <a:xfrm>
              <a:off x="695926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6" name="Rectangle 87"/>
            <p:cNvSpPr>
              <a:spLocks noChangeArrowheads="1"/>
            </p:cNvSpPr>
            <p:nvPr/>
          </p:nvSpPr>
          <p:spPr bwMode="auto">
            <a:xfrm>
              <a:off x="7259318"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7" name="Rectangle 88"/>
            <p:cNvSpPr>
              <a:spLocks noChangeArrowheads="1"/>
            </p:cNvSpPr>
            <p:nvPr/>
          </p:nvSpPr>
          <p:spPr bwMode="auto">
            <a:xfrm>
              <a:off x="755758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8" name="Rectangle 89"/>
            <p:cNvSpPr>
              <a:spLocks noChangeArrowheads="1"/>
            </p:cNvSpPr>
            <p:nvPr/>
          </p:nvSpPr>
          <p:spPr bwMode="auto">
            <a:xfrm>
              <a:off x="7857639"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9" name="Rectangle 90"/>
            <p:cNvSpPr>
              <a:spLocks noChangeArrowheads="1"/>
            </p:cNvSpPr>
            <p:nvPr/>
          </p:nvSpPr>
          <p:spPr bwMode="auto">
            <a:xfrm>
              <a:off x="8157692"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0" name="Rectangle 91"/>
            <p:cNvSpPr>
              <a:spLocks noChangeArrowheads="1"/>
            </p:cNvSpPr>
            <p:nvPr/>
          </p:nvSpPr>
          <p:spPr bwMode="auto">
            <a:xfrm>
              <a:off x="8457745"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1" name="Rectangle 92"/>
            <p:cNvSpPr>
              <a:spLocks noChangeArrowheads="1"/>
            </p:cNvSpPr>
            <p:nvPr/>
          </p:nvSpPr>
          <p:spPr bwMode="auto">
            <a:xfrm>
              <a:off x="8756012"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2" name="Rectangle 93"/>
            <p:cNvSpPr>
              <a:spLocks noChangeArrowheads="1"/>
            </p:cNvSpPr>
            <p:nvPr/>
          </p:nvSpPr>
          <p:spPr bwMode="auto">
            <a:xfrm>
              <a:off x="905606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3" name="Rectangle 94"/>
            <p:cNvSpPr>
              <a:spLocks noChangeArrowheads="1"/>
            </p:cNvSpPr>
            <p:nvPr/>
          </p:nvSpPr>
          <p:spPr bwMode="auto">
            <a:xfrm>
              <a:off x="9356118"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4" name="Rectangle 95"/>
            <p:cNvSpPr>
              <a:spLocks noChangeArrowheads="1"/>
            </p:cNvSpPr>
            <p:nvPr/>
          </p:nvSpPr>
          <p:spPr bwMode="auto">
            <a:xfrm>
              <a:off x="965438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5" name="Rectangle 96"/>
            <p:cNvSpPr>
              <a:spLocks noChangeArrowheads="1"/>
            </p:cNvSpPr>
            <p:nvPr/>
          </p:nvSpPr>
          <p:spPr bwMode="auto">
            <a:xfrm>
              <a:off x="695926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6" name="Rectangle 97"/>
            <p:cNvSpPr>
              <a:spLocks noChangeArrowheads="1"/>
            </p:cNvSpPr>
            <p:nvPr/>
          </p:nvSpPr>
          <p:spPr bwMode="auto">
            <a:xfrm>
              <a:off x="7259318"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7" name="Rectangle 98"/>
            <p:cNvSpPr>
              <a:spLocks noChangeArrowheads="1"/>
            </p:cNvSpPr>
            <p:nvPr/>
          </p:nvSpPr>
          <p:spPr bwMode="auto">
            <a:xfrm>
              <a:off x="755758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8" name="Rectangle 99"/>
            <p:cNvSpPr>
              <a:spLocks noChangeArrowheads="1"/>
            </p:cNvSpPr>
            <p:nvPr/>
          </p:nvSpPr>
          <p:spPr bwMode="auto">
            <a:xfrm>
              <a:off x="7857639"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9" name="Rectangle 100"/>
            <p:cNvSpPr>
              <a:spLocks noChangeArrowheads="1"/>
            </p:cNvSpPr>
            <p:nvPr/>
          </p:nvSpPr>
          <p:spPr bwMode="auto">
            <a:xfrm>
              <a:off x="8157692"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0" name="Rectangle 101"/>
            <p:cNvSpPr>
              <a:spLocks noChangeArrowheads="1"/>
            </p:cNvSpPr>
            <p:nvPr/>
          </p:nvSpPr>
          <p:spPr bwMode="auto">
            <a:xfrm>
              <a:off x="8457745"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1" name="Rectangle 102"/>
            <p:cNvSpPr>
              <a:spLocks noChangeArrowheads="1"/>
            </p:cNvSpPr>
            <p:nvPr/>
          </p:nvSpPr>
          <p:spPr bwMode="auto">
            <a:xfrm>
              <a:off x="8756012"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2" name="Rectangle 103"/>
            <p:cNvSpPr>
              <a:spLocks noChangeArrowheads="1"/>
            </p:cNvSpPr>
            <p:nvPr/>
          </p:nvSpPr>
          <p:spPr bwMode="auto">
            <a:xfrm>
              <a:off x="905606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3" name="Rectangle 104"/>
            <p:cNvSpPr>
              <a:spLocks noChangeArrowheads="1"/>
            </p:cNvSpPr>
            <p:nvPr/>
          </p:nvSpPr>
          <p:spPr bwMode="auto">
            <a:xfrm>
              <a:off x="9356118"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4" name="Rectangle 105"/>
            <p:cNvSpPr>
              <a:spLocks noChangeArrowheads="1"/>
            </p:cNvSpPr>
            <p:nvPr/>
          </p:nvSpPr>
          <p:spPr bwMode="auto">
            <a:xfrm>
              <a:off x="965438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5" name="Rectangle 106"/>
            <p:cNvSpPr>
              <a:spLocks noChangeArrowheads="1"/>
            </p:cNvSpPr>
            <p:nvPr/>
          </p:nvSpPr>
          <p:spPr bwMode="auto">
            <a:xfrm>
              <a:off x="695926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6" name="Rectangle 107"/>
            <p:cNvSpPr>
              <a:spLocks noChangeArrowheads="1"/>
            </p:cNvSpPr>
            <p:nvPr/>
          </p:nvSpPr>
          <p:spPr bwMode="auto">
            <a:xfrm>
              <a:off x="7259318"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7" name="Rectangle 108"/>
            <p:cNvSpPr>
              <a:spLocks noChangeArrowheads="1"/>
            </p:cNvSpPr>
            <p:nvPr/>
          </p:nvSpPr>
          <p:spPr bwMode="auto">
            <a:xfrm>
              <a:off x="755758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8" name="Rectangle 109"/>
            <p:cNvSpPr>
              <a:spLocks noChangeArrowheads="1"/>
            </p:cNvSpPr>
            <p:nvPr/>
          </p:nvSpPr>
          <p:spPr bwMode="auto">
            <a:xfrm>
              <a:off x="7857639"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9" name="Rectangle 110"/>
            <p:cNvSpPr>
              <a:spLocks noChangeArrowheads="1"/>
            </p:cNvSpPr>
            <p:nvPr/>
          </p:nvSpPr>
          <p:spPr bwMode="auto">
            <a:xfrm>
              <a:off x="8157692"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0" name="Rectangle 111"/>
            <p:cNvSpPr>
              <a:spLocks noChangeArrowheads="1"/>
            </p:cNvSpPr>
            <p:nvPr/>
          </p:nvSpPr>
          <p:spPr bwMode="auto">
            <a:xfrm>
              <a:off x="8457745"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1" name="Rectangle 112"/>
            <p:cNvSpPr>
              <a:spLocks noChangeArrowheads="1"/>
            </p:cNvSpPr>
            <p:nvPr/>
          </p:nvSpPr>
          <p:spPr bwMode="auto">
            <a:xfrm>
              <a:off x="8756012"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2" name="Rectangle 113"/>
            <p:cNvSpPr>
              <a:spLocks noChangeArrowheads="1"/>
            </p:cNvSpPr>
            <p:nvPr/>
          </p:nvSpPr>
          <p:spPr bwMode="auto">
            <a:xfrm>
              <a:off x="905606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3" name="Rectangle 114"/>
            <p:cNvSpPr>
              <a:spLocks noChangeArrowheads="1"/>
            </p:cNvSpPr>
            <p:nvPr/>
          </p:nvSpPr>
          <p:spPr bwMode="auto">
            <a:xfrm>
              <a:off x="9356118"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4" name="Rectangle 115"/>
            <p:cNvSpPr>
              <a:spLocks noChangeArrowheads="1"/>
            </p:cNvSpPr>
            <p:nvPr/>
          </p:nvSpPr>
          <p:spPr bwMode="auto">
            <a:xfrm>
              <a:off x="965438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5" name="Rectangle 116"/>
            <p:cNvSpPr>
              <a:spLocks noChangeArrowheads="1"/>
            </p:cNvSpPr>
            <p:nvPr/>
          </p:nvSpPr>
          <p:spPr bwMode="auto">
            <a:xfrm>
              <a:off x="695926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6" name="Rectangle 117"/>
            <p:cNvSpPr>
              <a:spLocks noChangeArrowheads="1"/>
            </p:cNvSpPr>
            <p:nvPr/>
          </p:nvSpPr>
          <p:spPr bwMode="auto">
            <a:xfrm>
              <a:off x="7259318"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7" name="Rectangle 118"/>
            <p:cNvSpPr>
              <a:spLocks noChangeArrowheads="1"/>
            </p:cNvSpPr>
            <p:nvPr/>
          </p:nvSpPr>
          <p:spPr bwMode="auto">
            <a:xfrm>
              <a:off x="755758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8" name="Rectangle 119"/>
            <p:cNvSpPr>
              <a:spLocks noChangeArrowheads="1"/>
            </p:cNvSpPr>
            <p:nvPr/>
          </p:nvSpPr>
          <p:spPr bwMode="auto">
            <a:xfrm>
              <a:off x="7857639"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9" name="Rectangle 120"/>
            <p:cNvSpPr>
              <a:spLocks noChangeArrowheads="1"/>
            </p:cNvSpPr>
            <p:nvPr/>
          </p:nvSpPr>
          <p:spPr bwMode="auto">
            <a:xfrm>
              <a:off x="8157692"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0" name="Rectangle 121"/>
            <p:cNvSpPr>
              <a:spLocks noChangeArrowheads="1"/>
            </p:cNvSpPr>
            <p:nvPr/>
          </p:nvSpPr>
          <p:spPr bwMode="auto">
            <a:xfrm>
              <a:off x="8457745"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1" name="Rectangle 122"/>
            <p:cNvSpPr>
              <a:spLocks noChangeArrowheads="1"/>
            </p:cNvSpPr>
            <p:nvPr/>
          </p:nvSpPr>
          <p:spPr bwMode="auto">
            <a:xfrm>
              <a:off x="8756012"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2" name="Rectangle 123"/>
            <p:cNvSpPr>
              <a:spLocks noChangeArrowheads="1"/>
            </p:cNvSpPr>
            <p:nvPr/>
          </p:nvSpPr>
          <p:spPr bwMode="auto">
            <a:xfrm>
              <a:off x="905606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3" name="Rectangle 124"/>
            <p:cNvSpPr>
              <a:spLocks noChangeArrowheads="1"/>
            </p:cNvSpPr>
            <p:nvPr/>
          </p:nvSpPr>
          <p:spPr bwMode="auto">
            <a:xfrm>
              <a:off x="9356118"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4" name="Rectangle 125"/>
            <p:cNvSpPr>
              <a:spLocks noChangeArrowheads="1"/>
            </p:cNvSpPr>
            <p:nvPr/>
          </p:nvSpPr>
          <p:spPr bwMode="auto">
            <a:xfrm>
              <a:off x="965438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5" name="Rectangle 126"/>
            <p:cNvSpPr>
              <a:spLocks noChangeArrowheads="1"/>
            </p:cNvSpPr>
            <p:nvPr/>
          </p:nvSpPr>
          <p:spPr bwMode="auto">
            <a:xfrm>
              <a:off x="695926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6" name="Rectangle 127"/>
            <p:cNvSpPr>
              <a:spLocks noChangeArrowheads="1"/>
            </p:cNvSpPr>
            <p:nvPr/>
          </p:nvSpPr>
          <p:spPr bwMode="auto">
            <a:xfrm>
              <a:off x="7259318"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7" name="Rectangle 128"/>
            <p:cNvSpPr>
              <a:spLocks noChangeArrowheads="1"/>
            </p:cNvSpPr>
            <p:nvPr/>
          </p:nvSpPr>
          <p:spPr bwMode="auto">
            <a:xfrm>
              <a:off x="755758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8" name="Rectangle 129"/>
            <p:cNvSpPr>
              <a:spLocks noChangeArrowheads="1"/>
            </p:cNvSpPr>
            <p:nvPr/>
          </p:nvSpPr>
          <p:spPr bwMode="auto">
            <a:xfrm>
              <a:off x="7857639"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9" name="Rectangle 130"/>
            <p:cNvSpPr>
              <a:spLocks noChangeArrowheads="1"/>
            </p:cNvSpPr>
            <p:nvPr/>
          </p:nvSpPr>
          <p:spPr bwMode="auto">
            <a:xfrm>
              <a:off x="8157692"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0" name="Rectangle 131"/>
            <p:cNvSpPr>
              <a:spLocks noChangeArrowheads="1"/>
            </p:cNvSpPr>
            <p:nvPr/>
          </p:nvSpPr>
          <p:spPr bwMode="auto">
            <a:xfrm>
              <a:off x="8457745"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1" name="Rectangle 132"/>
            <p:cNvSpPr>
              <a:spLocks noChangeArrowheads="1"/>
            </p:cNvSpPr>
            <p:nvPr/>
          </p:nvSpPr>
          <p:spPr bwMode="auto">
            <a:xfrm>
              <a:off x="8756012"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2" name="Rectangle 133"/>
            <p:cNvSpPr>
              <a:spLocks noChangeArrowheads="1"/>
            </p:cNvSpPr>
            <p:nvPr/>
          </p:nvSpPr>
          <p:spPr bwMode="auto">
            <a:xfrm>
              <a:off x="905606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3" name="Rectangle 134"/>
            <p:cNvSpPr>
              <a:spLocks noChangeArrowheads="1"/>
            </p:cNvSpPr>
            <p:nvPr/>
          </p:nvSpPr>
          <p:spPr bwMode="auto">
            <a:xfrm>
              <a:off x="9356118"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4" name="Rectangle 135"/>
            <p:cNvSpPr>
              <a:spLocks noChangeArrowheads="1"/>
            </p:cNvSpPr>
            <p:nvPr/>
          </p:nvSpPr>
          <p:spPr bwMode="auto">
            <a:xfrm>
              <a:off x="965438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5" name="Line 136"/>
            <p:cNvSpPr>
              <a:spLocks noChangeShapeType="1"/>
            </p:cNvSpPr>
            <p:nvPr/>
          </p:nvSpPr>
          <p:spPr bwMode="auto">
            <a:xfrm>
              <a:off x="6959265" y="5422719"/>
              <a:ext cx="2995173" cy="0"/>
            </a:xfrm>
            <a:prstGeom prst="line">
              <a:avLst/>
            </a:prstGeom>
            <a:noFill/>
            <a:ln w="22225">
              <a:solidFill>
                <a:schemeClr val="tx1"/>
              </a:solid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6" name="Line 137"/>
            <p:cNvSpPr>
              <a:spLocks noChangeShapeType="1"/>
            </p:cNvSpPr>
            <p:nvPr/>
          </p:nvSpPr>
          <p:spPr bwMode="auto">
            <a:xfrm flipV="1">
              <a:off x="6959265" y="2647950"/>
              <a:ext cx="0" cy="2771339"/>
            </a:xfrm>
            <a:prstGeom prst="line">
              <a:avLst/>
            </a:prstGeom>
            <a:noFill/>
            <a:ln w="22225">
              <a:solidFill>
                <a:schemeClr val="tx1"/>
              </a:solid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7" name="Text Box 138"/>
            <p:cNvSpPr txBox="1">
              <a:spLocks noChangeArrowheads="1"/>
            </p:cNvSpPr>
            <p:nvPr/>
          </p:nvSpPr>
          <p:spPr bwMode="auto">
            <a:xfrm>
              <a:off x="6537762" y="2495550"/>
              <a:ext cx="391141" cy="338470"/>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10</a:t>
              </a:r>
            </a:p>
          </p:txBody>
        </p:sp>
        <p:sp>
          <p:nvSpPr>
            <p:cNvPr id="138" name="Text Box 139"/>
            <p:cNvSpPr txBox="1">
              <a:spLocks noChangeArrowheads="1"/>
            </p:cNvSpPr>
            <p:nvPr/>
          </p:nvSpPr>
          <p:spPr bwMode="auto">
            <a:xfrm>
              <a:off x="7068213"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1</a:t>
              </a:r>
            </a:p>
          </p:txBody>
        </p:sp>
        <p:sp>
          <p:nvSpPr>
            <p:cNvPr id="139" name="Text Box 140"/>
            <p:cNvSpPr txBox="1">
              <a:spLocks noChangeArrowheads="1"/>
            </p:cNvSpPr>
            <p:nvPr/>
          </p:nvSpPr>
          <p:spPr bwMode="auto">
            <a:xfrm>
              <a:off x="7368266" y="5533049"/>
              <a:ext cx="28933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2</a:t>
              </a:r>
            </a:p>
          </p:txBody>
        </p:sp>
        <p:sp>
          <p:nvSpPr>
            <p:cNvPr id="140" name="Text Box 141"/>
            <p:cNvSpPr txBox="1">
              <a:spLocks noChangeArrowheads="1"/>
            </p:cNvSpPr>
            <p:nvPr/>
          </p:nvSpPr>
          <p:spPr bwMode="auto">
            <a:xfrm>
              <a:off x="7668319"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3</a:t>
              </a:r>
            </a:p>
          </p:txBody>
        </p:sp>
        <p:sp>
          <p:nvSpPr>
            <p:cNvPr id="141" name="Text Box 142"/>
            <p:cNvSpPr txBox="1">
              <a:spLocks noChangeArrowheads="1"/>
            </p:cNvSpPr>
            <p:nvPr/>
          </p:nvSpPr>
          <p:spPr bwMode="auto">
            <a:xfrm>
              <a:off x="7966586" y="5533049"/>
              <a:ext cx="292909"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4</a:t>
              </a:r>
            </a:p>
          </p:txBody>
        </p:sp>
        <p:sp>
          <p:nvSpPr>
            <p:cNvPr id="142" name="Text Box 143"/>
            <p:cNvSpPr txBox="1">
              <a:spLocks noChangeArrowheads="1"/>
            </p:cNvSpPr>
            <p:nvPr/>
          </p:nvSpPr>
          <p:spPr bwMode="auto">
            <a:xfrm>
              <a:off x="8268426"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5</a:t>
              </a:r>
            </a:p>
          </p:txBody>
        </p:sp>
        <p:sp>
          <p:nvSpPr>
            <p:cNvPr id="143" name="Text Box 144"/>
            <p:cNvSpPr txBox="1">
              <a:spLocks noChangeArrowheads="1"/>
            </p:cNvSpPr>
            <p:nvPr/>
          </p:nvSpPr>
          <p:spPr bwMode="auto">
            <a:xfrm>
              <a:off x="8568479" y="5533049"/>
              <a:ext cx="29648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6</a:t>
              </a:r>
            </a:p>
          </p:txBody>
        </p:sp>
        <p:sp>
          <p:nvSpPr>
            <p:cNvPr id="144" name="Text Box 145"/>
            <p:cNvSpPr txBox="1">
              <a:spLocks noChangeArrowheads="1"/>
            </p:cNvSpPr>
            <p:nvPr/>
          </p:nvSpPr>
          <p:spPr bwMode="auto">
            <a:xfrm>
              <a:off x="8866746"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7</a:t>
              </a:r>
            </a:p>
          </p:txBody>
        </p:sp>
        <p:sp>
          <p:nvSpPr>
            <p:cNvPr id="145" name="Text Box 146"/>
            <p:cNvSpPr txBox="1">
              <a:spLocks noChangeArrowheads="1"/>
            </p:cNvSpPr>
            <p:nvPr/>
          </p:nvSpPr>
          <p:spPr bwMode="auto">
            <a:xfrm>
              <a:off x="9166799" y="5533049"/>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8</a:t>
              </a:r>
            </a:p>
          </p:txBody>
        </p:sp>
        <p:sp>
          <p:nvSpPr>
            <p:cNvPr id="146" name="Text Box 147"/>
            <p:cNvSpPr txBox="1">
              <a:spLocks noChangeArrowheads="1"/>
            </p:cNvSpPr>
            <p:nvPr/>
          </p:nvSpPr>
          <p:spPr bwMode="auto">
            <a:xfrm>
              <a:off x="9465066" y="5534919"/>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9</a:t>
              </a:r>
            </a:p>
          </p:txBody>
        </p:sp>
        <p:sp>
          <p:nvSpPr>
            <p:cNvPr id="147" name="Text Box 148"/>
            <p:cNvSpPr txBox="1">
              <a:spLocks noChangeArrowheads="1"/>
            </p:cNvSpPr>
            <p:nvPr/>
          </p:nvSpPr>
          <p:spPr bwMode="auto">
            <a:xfrm>
              <a:off x="9715110" y="5533049"/>
              <a:ext cx="39114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10</a:t>
              </a:r>
            </a:p>
          </p:txBody>
        </p:sp>
        <p:sp>
          <p:nvSpPr>
            <p:cNvPr id="148" name="Text Box 149"/>
            <p:cNvSpPr txBox="1">
              <a:spLocks noChangeArrowheads="1"/>
            </p:cNvSpPr>
            <p:nvPr/>
          </p:nvSpPr>
          <p:spPr bwMode="auto">
            <a:xfrm>
              <a:off x="6589557" y="4990129"/>
              <a:ext cx="288862" cy="338554"/>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1</a:t>
              </a:r>
            </a:p>
          </p:txBody>
        </p:sp>
        <p:sp>
          <p:nvSpPr>
            <p:cNvPr id="149" name="Text Box 150"/>
            <p:cNvSpPr txBox="1">
              <a:spLocks noChangeArrowheads="1"/>
            </p:cNvSpPr>
            <p:nvPr/>
          </p:nvSpPr>
          <p:spPr bwMode="auto">
            <a:xfrm>
              <a:off x="6589557" y="4713369"/>
              <a:ext cx="28933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2</a:t>
              </a:r>
            </a:p>
          </p:txBody>
        </p:sp>
        <p:sp>
          <p:nvSpPr>
            <p:cNvPr id="150" name="Text Box 151"/>
            <p:cNvSpPr txBox="1">
              <a:spLocks noChangeArrowheads="1"/>
            </p:cNvSpPr>
            <p:nvPr/>
          </p:nvSpPr>
          <p:spPr bwMode="auto">
            <a:xfrm>
              <a:off x="6589557" y="443473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3</a:t>
              </a:r>
            </a:p>
          </p:txBody>
        </p:sp>
        <p:sp>
          <p:nvSpPr>
            <p:cNvPr id="151" name="Text Box 152"/>
            <p:cNvSpPr txBox="1">
              <a:spLocks noChangeArrowheads="1"/>
            </p:cNvSpPr>
            <p:nvPr/>
          </p:nvSpPr>
          <p:spPr bwMode="auto">
            <a:xfrm>
              <a:off x="6589557" y="4157980"/>
              <a:ext cx="292909"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4</a:t>
              </a:r>
            </a:p>
          </p:txBody>
        </p:sp>
        <p:sp>
          <p:nvSpPr>
            <p:cNvPr id="152" name="Text Box 153"/>
            <p:cNvSpPr txBox="1">
              <a:spLocks noChangeArrowheads="1"/>
            </p:cNvSpPr>
            <p:nvPr/>
          </p:nvSpPr>
          <p:spPr bwMode="auto">
            <a:xfrm>
              <a:off x="6589557" y="3881220"/>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5</a:t>
              </a:r>
            </a:p>
          </p:txBody>
        </p:sp>
        <p:sp>
          <p:nvSpPr>
            <p:cNvPr id="153" name="Text Box 154"/>
            <p:cNvSpPr txBox="1">
              <a:spLocks noChangeArrowheads="1"/>
            </p:cNvSpPr>
            <p:nvPr/>
          </p:nvSpPr>
          <p:spPr bwMode="auto">
            <a:xfrm>
              <a:off x="6589557" y="3602590"/>
              <a:ext cx="29648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6</a:t>
              </a:r>
            </a:p>
          </p:txBody>
        </p:sp>
        <p:sp>
          <p:nvSpPr>
            <p:cNvPr id="154" name="Text Box 155"/>
            <p:cNvSpPr txBox="1">
              <a:spLocks noChangeArrowheads="1"/>
            </p:cNvSpPr>
            <p:nvPr/>
          </p:nvSpPr>
          <p:spPr bwMode="auto">
            <a:xfrm>
              <a:off x="6589557" y="3327700"/>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7</a:t>
              </a:r>
            </a:p>
          </p:txBody>
        </p:sp>
        <p:sp>
          <p:nvSpPr>
            <p:cNvPr id="155" name="Text Box 156"/>
            <p:cNvSpPr txBox="1">
              <a:spLocks noChangeArrowheads="1"/>
            </p:cNvSpPr>
            <p:nvPr/>
          </p:nvSpPr>
          <p:spPr bwMode="auto">
            <a:xfrm>
              <a:off x="6589557" y="3050940"/>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8</a:t>
              </a:r>
            </a:p>
          </p:txBody>
        </p:sp>
        <p:sp>
          <p:nvSpPr>
            <p:cNvPr id="156" name="Text Box 157"/>
            <p:cNvSpPr txBox="1">
              <a:spLocks noChangeArrowheads="1"/>
            </p:cNvSpPr>
            <p:nvPr/>
          </p:nvSpPr>
          <p:spPr bwMode="auto">
            <a:xfrm>
              <a:off x="6589557" y="2772310"/>
              <a:ext cx="298267" cy="338470"/>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9</a:t>
              </a:r>
            </a:p>
          </p:txBody>
        </p:sp>
        <p:sp>
          <p:nvSpPr>
            <p:cNvPr id="157" name="Rectangle 158"/>
            <p:cNvSpPr>
              <a:spLocks noChangeArrowheads="1"/>
            </p:cNvSpPr>
            <p:nvPr/>
          </p:nvSpPr>
          <p:spPr bwMode="auto">
            <a:xfrm>
              <a:off x="7779053" y="5847209"/>
              <a:ext cx="1964634" cy="312290"/>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en-US" sz="1600">
                  <a:solidFill>
                    <a:schemeClr val="tx1"/>
                  </a:solidFill>
                  <a:latin typeface="Calibri" panose="020F0502020204030204" pitchFamily="34" charset="0"/>
                </a:rPr>
                <a:t>Right Bar</a:t>
              </a:r>
            </a:p>
          </p:txBody>
        </p:sp>
        <p:sp>
          <p:nvSpPr>
            <p:cNvPr id="161" name="Rectangle 174" descr="Wide downward diagonal"/>
            <p:cNvSpPr>
              <a:spLocks noChangeArrowheads="1"/>
            </p:cNvSpPr>
            <p:nvPr/>
          </p:nvSpPr>
          <p:spPr bwMode="auto">
            <a:xfrm>
              <a:off x="7482114" y="394335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2" name="Rectangle 178" descr="Wide downward diagonal"/>
            <p:cNvSpPr>
              <a:spLocks noChangeArrowheads="1"/>
            </p:cNvSpPr>
            <p:nvPr/>
          </p:nvSpPr>
          <p:spPr bwMode="auto">
            <a:xfrm>
              <a:off x="7634514" y="451485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3" name="Rectangle 183" descr="Wide downward diagonal"/>
            <p:cNvSpPr>
              <a:spLocks noChangeArrowheads="1"/>
            </p:cNvSpPr>
            <p:nvPr/>
          </p:nvSpPr>
          <p:spPr bwMode="auto">
            <a:xfrm>
              <a:off x="8396514" y="451485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4" name="Rectangle 185" descr="Wide downward diagonal"/>
            <p:cNvSpPr>
              <a:spLocks noChangeArrowheads="1"/>
            </p:cNvSpPr>
            <p:nvPr/>
          </p:nvSpPr>
          <p:spPr bwMode="auto">
            <a:xfrm>
              <a:off x="8396514" y="466725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cxnSp>
          <p:nvCxnSpPr>
            <p:cNvPr id="167" name="Straight Arrow Connector 166"/>
            <p:cNvCxnSpPr>
              <a:stCxn id="168" idx="2"/>
            </p:cNvCxnSpPr>
            <p:nvPr/>
          </p:nvCxnSpPr>
          <p:spPr>
            <a:xfrm>
              <a:off x="8845458" y="2422327"/>
              <a:ext cx="694056" cy="6066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8320314" y="2114550"/>
              <a:ext cx="1050288" cy="307777"/>
            </a:xfrm>
            <a:prstGeom prst="rect">
              <a:avLst/>
            </a:prstGeom>
            <a:noFill/>
            <a:ln w="12700">
              <a:solidFill>
                <a:srgbClr val="FF0000"/>
              </a:solidFill>
            </a:ln>
          </p:spPr>
          <p:txBody>
            <a:bodyPr wrap="none" rtlCol="0">
              <a:spAutoFit/>
            </a:bodyPr>
            <a:lstStyle/>
            <a:p>
              <a:r>
                <a:rPr lang="en-US" sz="1400" dirty="0">
                  <a:latin typeface="Calibri" panose="020F0502020204030204" pitchFamily="34" charset="0"/>
                </a:rPr>
                <a:t>Left = Right</a:t>
              </a:r>
            </a:p>
          </p:txBody>
        </p:sp>
        <p:cxnSp>
          <p:nvCxnSpPr>
            <p:cNvPr id="166" name="Straight Connector 165"/>
            <p:cNvCxnSpPr>
              <a:stCxn id="136" idx="0"/>
            </p:cNvCxnSpPr>
            <p:nvPr/>
          </p:nvCxnSpPr>
          <p:spPr>
            <a:xfrm flipV="1">
              <a:off x="6959265" y="2647950"/>
              <a:ext cx="2961249" cy="27713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8" name="Oval 162"/>
            <p:cNvSpPr>
              <a:spLocks noChangeArrowheads="1"/>
            </p:cNvSpPr>
            <p:nvPr/>
          </p:nvSpPr>
          <p:spPr bwMode="auto">
            <a:xfrm>
              <a:off x="8380639" y="3960812"/>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59" name="Oval 163"/>
            <p:cNvSpPr>
              <a:spLocks noChangeArrowheads="1"/>
            </p:cNvSpPr>
            <p:nvPr/>
          </p:nvSpPr>
          <p:spPr bwMode="auto">
            <a:xfrm>
              <a:off x="8079014" y="4235450"/>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0" name="Oval 164"/>
            <p:cNvSpPr>
              <a:spLocks noChangeArrowheads="1"/>
            </p:cNvSpPr>
            <p:nvPr/>
          </p:nvSpPr>
          <p:spPr bwMode="auto">
            <a:xfrm>
              <a:off x="8682264" y="3679825"/>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5" name="Oval 198"/>
            <p:cNvSpPr>
              <a:spLocks noChangeArrowheads="1"/>
            </p:cNvSpPr>
            <p:nvPr/>
          </p:nvSpPr>
          <p:spPr bwMode="auto">
            <a:xfrm>
              <a:off x="7780564" y="4514850"/>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grpSp>
    </p:spTree>
    <p:extLst>
      <p:ext uri="{BB962C8B-B14F-4D97-AF65-F5344CB8AC3E}">
        <p14:creationId xmlns:p14="http://schemas.microsoft.com/office/powerpoint/2010/main" val="184062702"/>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Interpretation of Classification: Example 1</a:t>
            </a:r>
          </a:p>
        </p:txBody>
      </p:sp>
      <p:sp>
        <p:nvSpPr>
          <p:cNvPr id="4" name="Slide Number Placeholder 3"/>
          <p:cNvSpPr>
            <a:spLocks noGrp="1"/>
          </p:cNvSpPr>
          <p:nvPr>
            <p:ph type="sldNum" sz="quarter" idx="12"/>
          </p:nvPr>
        </p:nvSpPr>
        <p:spPr/>
        <p:txBody>
          <a:bodyPr/>
          <a:lstStyle/>
          <a:p>
            <a:fld id="{601A7ADE-E78F-4068-B691-87A7BF8C4DE5}" type="slidenum">
              <a:rPr lang="en-US" smtClean="0"/>
              <a:pPr/>
              <a:t>8</a:t>
            </a:fld>
            <a:endParaRPr lang="en-US" dirty="0"/>
          </a:p>
        </p:txBody>
      </p:sp>
      <p:grpSp>
        <p:nvGrpSpPr>
          <p:cNvPr id="335" name="Group 334"/>
          <p:cNvGrpSpPr/>
          <p:nvPr/>
        </p:nvGrpSpPr>
        <p:grpSpPr>
          <a:xfrm>
            <a:off x="6307364" y="2114550"/>
            <a:ext cx="3798887" cy="4044949"/>
            <a:chOff x="6307364" y="2114550"/>
            <a:chExt cx="3798887" cy="4044949"/>
          </a:xfrm>
        </p:grpSpPr>
        <p:sp>
          <p:nvSpPr>
            <p:cNvPr id="34" name="Rectangle 35"/>
            <p:cNvSpPr>
              <a:spLocks noChangeArrowheads="1"/>
            </p:cNvSpPr>
            <p:nvPr/>
          </p:nvSpPr>
          <p:spPr bwMode="auto">
            <a:xfrm rot="16200000">
              <a:off x="5704727" y="3882337"/>
              <a:ext cx="1544620" cy="339346"/>
            </a:xfrm>
            <a:prstGeom prst="rect">
              <a:avLst/>
            </a:prstGeom>
            <a:noFill/>
            <a:ln w="9525">
              <a:noFill/>
              <a:miter lim="800000"/>
              <a:headEnd/>
              <a:tailEnd/>
            </a:ln>
            <a:effectLst/>
          </p:spPr>
          <p:txBody>
            <a:bodyPr>
              <a:spAutoFit/>
            </a:bodyPr>
            <a:lstStyle/>
            <a:p>
              <a:pPr algn="ctr" eaLnBrk="1" hangingPunct="1">
                <a:lnSpc>
                  <a:spcPct val="90000"/>
                </a:lnSpc>
                <a:spcBef>
                  <a:spcPct val="50000"/>
                </a:spcBef>
                <a:defRPr/>
              </a:pPr>
              <a:r>
                <a:rPr lang="en-US" sz="1800">
                  <a:solidFill>
                    <a:schemeClr val="tx1"/>
                  </a:solidFill>
                  <a:latin typeface="Calibri" panose="020F0502020204030204" pitchFamily="34" charset="0"/>
                </a:rPr>
                <a:t>Left Bar</a:t>
              </a:r>
            </a:p>
          </p:txBody>
        </p:sp>
        <p:sp>
          <p:nvSpPr>
            <p:cNvPr id="35" name="Rectangle 36"/>
            <p:cNvSpPr>
              <a:spLocks noChangeArrowheads="1"/>
            </p:cNvSpPr>
            <p:nvPr/>
          </p:nvSpPr>
          <p:spPr bwMode="auto">
            <a:xfrm>
              <a:off x="695926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6" name="Rectangle 37"/>
            <p:cNvSpPr>
              <a:spLocks noChangeArrowheads="1"/>
            </p:cNvSpPr>
            <p:nvPr/>
          </p:nvSpPr>
          <p:spPr bwMode="auto">
            <a:xfrm>
              <a:off x="7259318"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7" name="Rectangle 38"/>
            <p:cNvSpPr>
              <a:spLocks noChangeArrowheads="1"/>
            </p:cNvSpPr>
            <p:nvPr/>
          </p:nvSpPr>
          <p:spPr bwMode="auto">
            <a:xfrm>
              <a:off x="755758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8" name="Rectangle 39"/>
            <p:cNvSpPr>
              <a:spLocks noChangeArrowheads="1"/>
            </p:cNvSpPr>
            <p:nvPr/>
          </p:nvSpPr>
          <p:spPr bwMode="auto">
            <a:xfrm>
              <a:off x="7857639"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39" name="Rectangle 40"/>
            <p:cNvSpPr>
              <a:spLocks noChangeArrowheads="1"/>
            </p:cNvSpPr>
            <p:nvPr/>
          </p:nvSpPr>
          <p:spPr bwMode="auto">
            <a:xfrm>
              <a:off x="8157692"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0" name="Rectangle 41"/>
            <p:cNvSpPr>
              <a:spLocks noChangeArrowheads="1"/>
            </p:cNvSpPr>
            <p:nvPr/>
          </p:nvSpPr>
          <p:spPr bwMode="auto">
            <a:xfrm>
              <a:off x="8457745"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1" name="Rectangle 42"/>
            <p:cNvSpPr>
              <a:spLocks noChangeArrowheads="1"/>
            </p:cNvSpPr>
            <p:nvPr/>
          </p:nvSpPr>
          <p:spPr bwMode="auto">
            <a:xfrm>
              <a:off x="8756012"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2" name="Rectangle 43"/>
            <p:cNvSpPr>
              <a:spLocks noChangeArrowheads="1"/>
            </p:cNvSpPr>
            <p:nvPr/>
          </p:nvSpPr>
          <p:spPr bwMode="auto">
            <a:xfrm>
              <a:off x="905606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3" name="Rectangle 44"/>
            <p:cNvSpPr>
              <a:spLocks noChangeArrowheads="1"/>
            </p:cNvSpPr>
            <p:nvPr/>
          </p:nvSpPr>
          <p:spPr bwMode="auto">
            <a:xfrm>
              <a:off x="9356118" y="514595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4" name="Rectangle 45"/>
            <p:cNvSpPr>
              <a:spLocks noChangeArrowheads="1"/>
            </p:cNvSpPr>
            <p:nvPr/>
          </p:nvSpPr>
          <p:spPr bwMode="auto">
            <a:xfrm>
              <a:off x="9654385" y="514595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5" name="Rectangle 46"/>
            <p:cNvSpPr>
              <a:spLocks noChangeArrowheads="1"/>
            </p:cNvSpPr>
            <p:nvPr/>
          </p:nvSpPr>
          <p:spPr bwMode="auto">
            <a:xfrm>
              <a:off x="695926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6" name="Rectangle 47"/>
            <p:cNvSpPr>
              <a:spLocks noChangeArrowheads="1"/>
            </p:cNvSpPr>
            <p:nvPr/>
          </p:nvSpPr>
          <p:spPr bwMode="auto">
            <a:xfrm>
              <a:off x="7259318"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7" name="Rectangle 48"/>
            <p:cNvSpPr>
              <a:spLocks noChangeArrowheads="1"/>
            </p:cNvSpPr>
            <p:nvPr/>
          </p:nvSpPr>
          <p:spPr bwMode="auto">
            <a:xfrm>
              <a:off x="755758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8" name="Rectangle 49"/>
            <p:cNvSpPr>
              <a:spLocks noChangeArrowheads="1"/>
            </p:cNvSpPr>
            <p:nvPr/>
          </p:nvSpPr>
          <p:spPr bwMode="auto">
            <a:xfrm>
              <a:off x="7857639"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49" name="Rectangle 50"/>
            <p:cNvSpPr>
              <a:spLocks noChangeArrowheads="1"/>
            </p:cNvSpPr>
            <p:nvPr/>
          </p:nvSpPr>
          <p:spPr bwMode="auto">
            <a:xfrm>
              <a:off x="8157692"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0" name="Rectangle 51"/>
            <p:cNvSpPr>
              <a:spLocks noChangeArrowheads="1"/>
            </p:cNvSpPr>
            <p:nvPr/>
          </p:nvSpPr>
          <p:spPr bwMode="auto">
            <a:xfrm>
              <a:off x="8457745"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1" name="Rectangle 52"/>
            <p:cNvSpPr>
              <a:spLocks noChangeArrowheads="1"/>
            </p:cNvSpPr>
            <p:nvPr/>
          </p:nvSpPr>
          <p:spPr bwMode="auto">
            <a:xfrm>
              <a:off x="8756012"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2" name="Rectangle 53"/>
            <p:cNvSpPr>
              <a:spLocks noChangeArrowheads="1"/>
            </p:cNvSpPr>
            <p:nvPr/>
          </p:nvSpPr>
          <p:spPr bwMode="auto">
            <a:xfrm>
              <a:off x="905606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3" name="Rectangle 54"/>
            <p:cNvSpPr>
              <a:spLocks noChangeArrowheads="1"/>
            </p:cNvSpPr>
            <p:nvPr/>
          </p:nvSpPr>
          <p:spPr bwMode="auto">
            <a:xfrm>
              <a:off x="9356118" y="486919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4" name="Rectangle 55"/>
            <p:cNvSpPr>
              <a:spLocks noChangeArrowheads="1"/>
            </p:cNvSpPr>
            <p:nvPr/>
          </p:nvSpPr>
          <p:spPr bwMode="auto">
            <a:xfrm>
              <a:off x="9654385" y="486919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5" name="Rectangle 56"/>
            <p:cNvSpPr>
              <a:spLocks noChangeArrowheads="1"/>
            </p:cNvSpPr>
            <p:nvPr/>
          </p:nvSpPr>
          <p:spPr bwMode="auto">
            <a:xfrm>
              <a:off x="695926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6" name="Rectangle 57"/>
            <p:cNvSpPr>
              <a:spLocks noChangeArrowheads="1"/>
            </p:cNvSpPr>
            <p:nvPr/>
          </p:nvSpPr>
          <p:spPr bwMode="auto">
            <a:xfrm>
              <a:off x="7259318"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7" name="Rectangle 58"/>
            <p:cNvSpPr>
              <a:spLocks noChangeArrowheads="1"/>
            </p:cNvSpPr>
            <p:nvPr/>
          </p:nvSpPr>
          <p:spPr bwMode="auto">
            <a:xfrm>
              <a:off x="755758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8" name="Rectangle 59"/>
            <p:cNvSpPr>
              <a:spLocks noChangeArrowheads="1"/>
            </p:cNvSpPr>
            <p:nvPr/>
          </p:nvSpPr>
          <p:spPr bwMode="auto">
            <a:xfrm>
              <a:off x="7857639"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59" name="Rectangle 60"/>
            <p:cNvSpPr>
              <a:spLocks noChangeArrowheads="1"/>
            </p:cNvSpPr>
            <p:nvPr/>
          </p:nvSpPr>
          <p:spPr bwMode="auto">
            <a:xfrm>
              <a:off x="8157692"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0" name="Rectangle 61"/>
            <p:cNvSpPr>
              <a:spLocks noChangeArrowheads="1"/>
            </p:cNvSpPr>
            <p:nvPr/>
          </p:nvSpPr>
          <p:spPr bwMode="auto">
            <a:xfrm>
              <a:off x="8457745"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1" name="Rectangle 62"/>
            <p:cNvSpPr>
              <a:spLocks noChangeArrowheads="1"/>
            </p:cNvSpPr>
            <p:nvPr/>
          </p:nvSpPr>
          <p:spPr bwMode="auto">
            <a:xfrm>
              <a:off x="8756012"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2" name="Rectangle 63"/>
            <p:cNvSpPr>
              <a:spLocks noChangeArrowheads="1"/>
            </p:cNvSpPr>
            <p:nvPr/>
          </p:nvSpPr>
          <p:spPr bwMode="auto">
            <a:xfrm>
              <a:off x="905606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3" name="Rectangle 64"/>
            <p:cNvSpPr>
              <a:spLocks noChangeArrowheads="1"/>
            </p:cNvSpPr>
            <p:nvPr/>
          </p:nvSpPr>
          <p:spPr bwMode="auto">
            <a:xfrm>
              <a:off x="9356118" y="4592439"/>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4" name="Rectangle 65"/>
            <p:cNvSpPr>
              <a:spLocks noChangeArrowheads="1"/>
            </p:cNvSpPr>
            <p:nvPr/>
          </p:nvSpPr>
          <p:spPr bwMode="auto">
            <a:xfrm>
              <a:off x="9654385" y="4592439"/>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5" name="Rectangle 66"/>
            <p:cNvSpPr>
              <a:spLocks noChangeArrowheads="1"/>
            </p:cNvSpPr>
            <p:nvPr/>
          </p:nvSpPr>
          <p:spPr bwMode="auto">
            <a:xfrm>
              <a:off x="695926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6" name="Rectangle 67"/>
            <p:cNvSpPr>
              <a:spLocks noChangeArrowheads="1"/>
            </p:cNvSpPr>
            <p:nvPr/>
          </p:nvSpPr>
          <p:spPr bwMode="auto">
            <a:xfrm>
              <a:off x="7259318"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7" name="Rectangle 68"/>
            <p:cNvSpPr>
              <a:spLocks noChangeArrowheads="1"/>
            </p:cNvSpPr>
            <p:nvPr/>
          </p:nvSpPr>
          <p:spPr bwMode="auto">
            <a:xfrm>
              <a:off x="755758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8" name="Rectangle 69"/>
            <p:cNvSpPr>
              <a:spLocks noChangeArrowheads="1"/>
            </p:cNvSpPr>
            <p:nvPr/>
          </p:nvSpPr>
          <p:spPr bwMode="auto">
            <a:xfrm>
              <a:off x="7857639"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69" name="Rectangle 70"/>
            <p:cNvSpPr>
              <a:spLocks noChangeArrowheads="1"/>
            </p:cNvSpPr>
            <p:nvPr/>
          </p:nvSpPr>
          <p:spPr bwMode="auto">
            <a:xfrm>
              <a:off x="8157692"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0" name="Rectangle 71"/>
            <p:cNvSpPr>
              <a:spLocks noChangeArrowheads="1"/>
            </p:cNvSpPr>
            <p:nvPr/>
          </p:nvSpPr>
          <p:spPr bwMode="auto">
            <a:xfrm>
              <a:off x="8457745"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1" name="Rectangle 72"/>
            <p:cNvSpPr>
              <a:spLocks noChangeArrowheads="1"/>
            </p:cNvSpPr>
            <p:nvPr/>
          </p:nvSpPr>
          <p:spPr bwMode="auto">
            <a:xfrm>
              <a:off x="8756012"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2" name="Rectangle 73"/>
            <p:cNvSpPr>
              <a:spLocks noChangeArrowheads="1"/>
            </p:cNvSpPr>
            <p:nvPr/>
          </p:nvSpPr>
          <p:spPr bwMode="auto">
            <a:xfrm>
              <a:off x="905606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3" name="Rectangle 74"/>
            <p:cNvSpPr>
              <a:spLocks noChangeArrowheads="1"/>
            </p:cNvSpPr>
            <p:nvPr/>
          </p:nvSpPr>
          <p:spPr bwMode="auto">
            <a:xfrm>
              <a:off x="9356118" y="431381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4" name="Rectangle 75"/>
            <p:cNvSpPr>
              <a:spLocks noChangeArrowheads="1"/>
            </p:cNvSpPr>
            <p:nvPr/>
          </p:nvSpPr>
          <p:spPr bwMode="auto">
            <a:xfrm>
              <a:off x="9654385" y="431381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5" name="Rectangle 76"/>
            <p:cNvSpPr>
              <a:spLocks noChangeArrowheads="1"/>
            </p:cNvSpPr>
            <p:nvPr/>
          </p:nvSpPr>
          <p:spPr bwMode="auto">
            <a:xfrm>
              <a:off x="695926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6" name="Rectangle 77"/>
            <p:cNvSpPr>
              <a:spLocks noChangeArrowheads="1"/>
            </p:cNvSpPr>
            <p:nvPr/>
          </p:nvSpPr>
          <p:spPr bwMode="auto">
            <a:xfrm>
              <a:off x="7259318"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7" name="Rectangle 78"/>
            <p:cNvSpPr>
              <a:spLocks noChangeArrowheads="1"/>
            </p:cNvSpPr>
            <p:nvPr/>
          </p:nvSpPr>
          <p:spPr bwMode="auto">
            <a:xfrm>
              <a:off x="755758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8" name="Rectangle 79"/>
            <p:cNvSpPr>
              <a:spLocks noChangeArrowheads="1"/>
            </p:cNvSpPr>
            <p:nvPr/>
          </p:nvSpPr>
          <p:spPr bwMode="auto">
            <a:xfrm>
              <a:off x="7857639"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79" name="Rectangle 80"/>
            <p:cNvSpPr>
              <a:spLocks noChangeArrowheads="1"/>
            </p:cNvSpPr>
            <p:nvPr/>
          </p:nvSpPr>
          <p:spPr bwMode="auto">
            <a:xfrm>
              <a:off x="8157692"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0" name="Rectangle 81"/>
            <p:cNvSpPr>
              <a:spLocks noChangeArrowheads="1"/>
            </p:cNvSpPr>
            <p:nvPr/>
          </p:nvSpPr>
          <p:spPr bwMode="auto">
            <a:xfrm>
              <a:off x="8457745"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1" name="Rectangle 82"/>
            <p:cNvSpPr>
              <a:spLocks noChangeArrowheads="1"/>
            </p:cNvSpPr>
            <p:nvPr/>
          </p:nvSpPr>
          <p:spPr bwMode="auto">
            <a:xfrm>
              <a:off x="8756012"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2" name="Rectangle 83"/>
            <p:cNvSpPr>
              <a:spLocks noChangeArrowheads="1"/>
            </p:cNvSpPr>
            <p:nvPr/>
          </p:nvSpPr>
          <p:spPr bwMode="auto">
            <a:xfrm>
              <a:off x="905606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3" name="Rectangle 84"/>
            <p:cNvSpPr>
              <a:spLocks noChangeArrowheads="1"/>
            </p:cNvSpPr>
            <p:nvPr/>
          </p:nvSpPr>
          <p:spPr bwMode="auto">
            <a:xfrm>
              <a:off x="9356118" y="403705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4" name="Rectangle 85"/>
            <p:cNvSpPr>
              <a:spLocks noChangeArrowheads="1"/>
            </p:cNvSpPr>
            <p:nvPr/>
          </p:nvSpPr>
          <p:spPr bwMode="auto">
            <a:xfrm>
              <a:off x="9654385" y="403705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5" name="Rectangle 86"/>
            <p:cNvSpPr>
              <a:spLocks noChangeArrowheads="1"/>
            </p:cNvSpPr>
            <p:nvPr/>
          </p:nvSpPr>
          <p:spPr bwMode="auto">
            <a:xfrm>
              <a:off x="695926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6" name="Rectangle 87"/>
            <p:cNvSpPr>
              <a:spLocks noChangeArrowheads="1"/>
            </p:cNvSpPr>
            <p:nvPr/>
          </p:nvSpPr>
          <p:spPr bwMode="auto">
            <a:xfrm>
              <a:off x="7259318"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7" name="Rectangle 88"/>
            <p:cNvSpPr>
              <a:spLocks noChangeArrowheads="1"/>
            </p:cNvSpPr>
            <p:nvPr/>
          </p:nvSpPr>
          <p:spPr bwMode="auto">
            <a:xfrm>
              <a:off x="755758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8" name="Rectangle 89"/>
            <p:cNvSpPr>
              <a:spLocks noChangeArrowheads="1"/>
            </p:cNvSpPr>
            <p:nvPr/>
          </p:nvSpPr>
          <p:spPr bwMode="auto">
            <a:xfrm>
              <a:off x="7857639"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89" name="Rectangle 90"/>
            <p:cNvSpPr>
              <a:spLocks noChangeArrowheads="1"/>
            </p:cNvSpPr>
            <p:nvPr/>
          </p:nvSpPr>
          <p:spPr bwMode="auto">
            <a:xfrm>
              <a:off x="8157692"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0" name="Rectangle 91"/>
            <p:cNvSpPr>
              <a:spLocks noChangeArrowheads="1"/>
            </p:cNvSpPr>
            <p:nvPr/>
          </p:nvSpPr>
          <p:spPr bwMode="auto">
            <a:xfrm>
              <a:off x="8457745"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1" name="Rectangle 92"/>
            <p:cNvSpPr>
              <a:spLocks noChangeArrowheads="1"/>
            </p:cNvSpPr>
            <p:nvPr/>
          </p:nvSpPr>
          <p:spPr bwMode="auto">
            <a:xfrm>
              <a:off x="8756012"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2" name="Rectangle 93"/>
            <p:cNvSpPr>
              <a:spLocks noChangeArrowheads="1"/>
            </p:cNvSpPr>
            <p:nvPr/>
          </p:nvSpPr>
          <p:spPr bwMode="auto">
            <a:xfrm>
              <a:off x="905606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3" name="Rectangle 94"/>
            <p:cNvSpPr>
              <a:spLocks noChangeArrowheads="1"/>
            </p:cNvSpPr>
            <p:nvPr/>
          </p:nvSpPr>
          <p:spPr bwMode="auto">
            <a:xfrm>
              <a:off x="9356118" y="376029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4" name="Rectangle 95"/>
            <p:cNvSpPr>
              <a:spLocks noChangeArrowheads="1"/>
            </p:cNvSpPr>
            <p:nvPr/>
          </p:nvSpPr>
          <p:spPr bwMode="auto">
            <a:xfrm>
              <a:off x="9654385" y="376029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5" name="Rectangle 96"/>
            <p:cNvSpPr>
              <a:spLocks noChangeArrowheads="1"/>
            </p:cNvSpPr>
            <p:nvPr/>
          </p:nvSpPr>
          <p:spPr bwMode="auto">
            <a:xfrm>
              <a:off x="695926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6" name="Rectangle 97"/>
            <p:cNvSpPr>
              <a:spLocks noChangeArrowheads="1"/>
            </p:cNvSpPr>
            <p:nvPr/>
          </p:nvSpPr>
          <p:spPr bwMode="auto">
            <a:xfrm>
              <a:off x="7259318"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7" name="Rectangle 98"/>
            <p:cNvSpPr>
              <a:spLocks noChangeArrowheads="1"/>
            </p:cNvSpPr>
            <p:nvPr/>
          </p:nvSpPr>
          <p:spPr bwMode="auto">
            <a:xfrm>
              <a:off x="755758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8" name="Rectangle 99"/>
            <p:cNvSpPr>
              <a:spLocks noChangeArrowheads="1"/>
            </p:cNvSpPr>
            <p:nvPr/>
          </p:nvSpPr>
          <p:spPr bwMode="auto">
            <a:xfrm>
              <a:off x="7857639"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99" name="Rectangle 100"/>
            <p:cNvSpPr>
              <a:spLocks noChangeArrowheads="1"/>
            </p:cNvSpPr>
            <p:nvPr/>
          </p:nvSpPr>
          <p:spPr bwMode="auto">
            <a:xfrm>
              <a:off x="8157692"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0" name="Rectangle 101"/>
            <p:cNvSpPr>
              <a:spLocks noChangeArrowheads="1"/>
            </p:cNvSpPr>
            <p:nvPr/>
          </p:nvSpPr>
          <p:spPr bwMode="auto">
            <a:xfrm>
              <a:off x="8457745"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1" name="Rectangle 102"/>
            <p:cNvSpPr>
              <a:spLocks noChangeArrowheads="1"/>
            </p:cNvSpPr>
            <p:nvPr/>
          </p:nvSpPr>
          <p:spPr bwMode="auto">
            <a:xfrm>
              <a:off x="8756012"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2" name="Rectangle 103"/>
            <p:cNvSpPr>
              <a:spLocks noChangeArrowheads="1"/>
            </p:cNvSpPr>
            <p:nvPr/>
          </p:nvSpPr>
          <p:spPr bwMode="auto">
            <a:xfrm>
              <a:off x="905606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3" name="Rectangle 104"/>
            <p:cNvSpPr>
              <a:spLocks noChangeArrowheads="1"/>
            </p:cNvSpPr>
            <p:nvPr/>
          </p:nvSpPr>
          <p:spPr bwMode="auto">
            <a:xfrm>
              <a:off x="9356118" y="348353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4" name="Rectangle 105"/>
            <p:cNvSpPr>
              <a:spLocks noChangeArrowheads="1"/>
            </p:cNvSpPr>
            <p:nvPr/>
          </p:nvSpPr>
          <p:spPr bwMode="auto">
            <a:xfrm>
              <a:off x="9654385" y="348353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5" name="Rectangle 106"/>
            <p:cNvSpPr>
              <a:spLocks noChangeArrowheads="1"/>
            </p:cNvSpPr>
            <p:nvPr/>
          </p:nvSpPr>
          <p:spPr bwMode="auto">
            <a:xfrm>
              <a:off x="695926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6" name="Rectangle 107"/>
            <p:cNvSpPr>
              <a:spLocks noChangeArrowheads="1"/>
            </p:cNvSpPr>
            <p:nvPr/>
          </p:nvSpPr>
          <p:spPr bwMode="auto">
            <a:xfrm>
              <a:off x="7259318"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7" name="Rectangle 108"/>
            <p:cNvSpPr>
              <a:spLocks noChangeArrowheads="1"/>
            </p:cNvSpPr>
            <p:nvPr/>
          </p:nvSpPr>
          <p:spPr bwMode="auto">
            <a:xfrm>
              <a:off x="755758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8" name="Rectangle 109"/>
            <p:cNvSpPr>
              <a:spLocks noChangeArrowheads="1"/>
            </p:cNvSpPr>
            <p:nvPr/>
          </p:nvSpPr>
          <p:spPr bwMode="auto">
            <a:xfrm>
              <a:off x="7857639"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09" name="Rectangle 110"/>
            <p:cNvSpPr>
              <a:spLocks noChangeArrowheads="1"/>
            </p:cNvSpPr>
            <p:nvPr/>
          </p:nvSpPr>
          <p:spPr bwMode="auto">
            <a:xfrm>
              <a:off x="8157692"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0" name="Rectangle 111"/>
            <p:cNvSpPr>
              <a:spLocks noChangeArrowheads="1"/>
            </p:cNvSpPr>
            <p:nvPr/>
          </p:nvSpPr>
          <p:spPr bwMode="auto">
            <a:xfrm>
              <a:off x="8457745"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1" name="Rectangle 112"/>
            <p:cNvSpPr>
              <a:spLocks noChangeArrowheads="1"/>
            </p:cNvSpPr>
            <p:nvPr/>
          </p:nvSpPr>
          <p:spPr bwMode="auto">
            <a:xfrm>
              <a:off x="8756012"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2" name="Rectangle 113"/>
            <p:cNvSpPr>
              <a:spLocks noChangeArrowheads="1"/>
            </p:cNvSpPr>
            <p:nvPr/>
          </p:nvSpPr>
          <p:spPr bwMode="auto">
            <a:xfrm>
              <a:off x="905606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3" name="Rectangle 114"/>
            <p:cNvSpPr>
              <a:spLocks noChangeArrowheads="1"/>
            </p:cNvSpPr>
            <p:nvPr/>
          </p:nvSpPr>
          <p:spPr bwMode="auto">
            <a:xfrm>
              <a:off x="9356118" y="320677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4" name="Rectangle 115"/>
            <p:cNvSpPr>
              <a:spLocks noChangeArrowheads="1"/>
            </p:cNvSpPr>
            <p:nvPr/>
          </p:nvSpPr>
          <p:spPr bwMode="auto">
            <a:xfrm>
              <a:off x="9654385" y="320677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5" name="Rectangle 116"/>
            <p:cNvSpPr>
              <a:spLocks noChangeArrowheads="1"/>
            </p:cNvSpPr>
            <p:nvPr/>
          </p:nvSpPr>
          <p:spPr bwMode="auto">
            <a:xfrm>
              <a:off x="695926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6" name="Rectangle 117"/>
            <p:cNvSpPr>
              <a:spLocks noChangeArrowheads="1"/>
            </p:cNvSpPr>
            <p:nvPr/>
          </p:nvSpPr>
          <p:spPr bwMode="auto">
            <a:xfrm>
              <a:off x="7259318"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7" name="Rectangle 118"/>
            <p:cNvSpPr>
              <a:spLocks noChangeArrowheads="1"/>
            </p:cNvSpPr>
            <p:nvPr/>
          </p:nvSpPr>
          <p:spPr bwMode="auto">
            <a:xfrm>
              <a:off x="755758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8" name="Rectangle 119"/>
            <p:cNvSpPr>
              <a:spLocks noChangeArrowheads="1"/>
            </p:cNvSpPr>
            <p:nvPr/>
          </p:nvSpPr>
          <p:spPr bwMode="auto">
            <a:xfrm>
              <a:off x="7857639"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19" name="Rectangle 120"/>
            <p:cNvSpPr>
              <a:spLocks noChangeArrowheads="1"/>
            </p:cNvSpPr>
            <p:nvPr/>
          </p:nvSpPr>
          <p:spPr bwMode="auto">
            <a:xfrm>
              <a:off x="8157692"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0" name="Rectangle 121"/>
            <p:cNvSpPr>
              <a:spLocks noChangeArrowheads="1"/>
            </p:cNvSpPr>
            <p:nvPr/>
          </p:nvSpPr>
          <p:spPr bwMode="auto">
            <a:xfrm>
              <a:off x="8457745"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1" name="Rectangle 122"/>
            <p:cNvSpPr>
              <a:spLocks noChangeArrowheads="1"/>
            </p:cNvSpPr>
            <p:nvPr/>
          </p:nvSpPr>
          <p:spPr bwMode="auto">
            <a:xfrm>
              <a:off x="8756012"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2" name="Rectangle 123"/>
            <p:cNvSpPr>
              <a:spLocks noChangeArrowheads="1"/>
            </p:cNvSpPr>
            <p:nvPr/>
          </p:nvSpPr>
          <p:spPr bwMode="auto">
            <a:xfrm>
              <a:off x="905606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3" name="Rectangle 124"/>
            <p:cNvSpPr>
              <a:spLocks noChangeArrowheads="1"/>
            </p:cNvSpPr>
            <p:nvPr/>
          </p:nvSpPr>
          <p:spPr bwMode="auto">
            <a:xfrm>
              <a:off x="9356118" y="2928140"/>
              <a:ext cx="298267"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4" name="Rectangle 125"/>
            <p:cNvSpPr>
              <a:spLocks noChangeArrowheads="1"/>
            </p:cNvSpPr>
            <p:nvPr/>
          </p:nvSpPr>
          <p:spPr bwMode="auto">
            <a:xfrm>
              <a:off x="9654385" y="2928140"/>
              <a:ext cx="300053" cy="27863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5" name="Rectangle 126"/>
            <p:cNvSpPr>
              <a:spLocks noChangeArrowheads="1"/>
            </p:cNvSpPr>
            <p:nvPr/>
          </p:nvSpPr>
          <p:spPr bwMode="auto">
            <a:xfrm>
              <a:off x="695926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6" name="Rectangle 127"/>
            <p:cNvSpPr>
              <a:spLocks noChangeArrowheads="1"/>
            </p:cNvSpPr>
            <p:nvPr/>
          </p:nvSpPr>
          <p:spPr bwMode="auto">
            <a:xfrm>
              <a:off x="7259318"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7" name="Rectangle 128"/>
            <p:cNvSpPr>
              <a:spLocks noChangeArrowheads="1"/>
            </p:cNvSpPr>
            <p:nvPr/>
          </p:nvSpPr>
          <p:spPr bwMode="auto">
            <a:xfrm>
              <a:off x="755758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8" name="Rectangle 129"/>
            <p:cNvSpPr>
              <a:spLocks noChangeArrowheads="1"/>
            </p:cNvSpPr>
            <p:nvPr/>
          </p:nvSpPr>
          <p:spPr bwMode="auto">
            <a:xfrm>
              <a:off x="7857639"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29" name="Rectangle 130"/>
            <p:cNvSpPr>
              <a:spLocks noChangeArrowheads="1"/>
            </p:cNvSpPr>
            <p:nvPr/>
          </p:nvSpPr>
          <p:spPr bwMode="auto">
            <a:xfrm>
              <a:off x="8157692"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0" name="Rectangle 131"/>
            <p:cNvSpPr>
              <a:spLocks noChangeArrowheads="1"/>
            </p:cNvSpPr>
            <p:nvPr/>
          </p:nvSpPr>
          <p:spPr bwMode="auto">
            <a:xfrm>
              <a:off x="8457745"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1" name="Rectangle 132"/>
            <p:cNvSpPr>
              <a:spLocks noChangeArrowheads="1"/>
            </p:cNvSpPr>
            <p:nvPr/>
          </p:nvSpPr>
          <p:spPr bwMode="auto">
            <a:xfrm>
              <a:off x="8756012"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2" name="Rectangle 133"/>
            <p:cNvSpPr>
              <a:spLocks noChangeArrowheads="1"/>
            </p:cNvSpPr>
            <p:nvPr/>
          </p:nvSpPr>
          <p:spPr bwMode="auto">
            <a:xfrm>
              <a:off x="905606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3" name="Rectangle 134"/>
            <p:cNvSpPr>
              <a:spLocks noChangeArrowheads="1"/>
            </p:cNvSpPr>
            <p:nvPr/>
          </p:nvSpPr>
          <p:spPr bwMode="auto">
            <a:xfrm>
              <a:off x="9356118" y="2651380"/>
              <a:ext cx="298267"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4" name="Rectangle 135"/>
            <p:cNvSpPr>
              <a:spLocks noChangeArrowheads="1"/>
            </p:cNvSpPr>
            <p:nvPr/>
          </p:nvSpPr>
          <p:spPr bwMode="auto">
            <a:xfrm>
              <a:off x="9654385" y="2651380"/>
              <a:ext cx="300053" cy="276760"/>
            </a:xfrm>
            <a:prstGeom prst="rect">
              <a:avLst/>
            </a:prstGeom>
            <a:noFill/>
            <a:ln w="0">
              <a:solidFill>
                <a:srgbClr val="C0C0C0"/>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5" name="Line 136"/>
            <p:cNvSpPr>
              <a:spLocks noChangeShapeType="1"/>
            </p:cNvSpPr>
            <p:nvPr/>
          </p:nvSpPr>
          <p:spPr bwMode="auto">
            <a:xfrm>
              <a:off x="6959265" y="5422719"/>
              <a:ext cx="2995173" cy="0"/>
            </a:xfrm>
            <a:prstGeom prst="line">
              <a:avLst/>
            </a:prstGeom>
            <a:noFill/>
            <a:ln w="22225">
              <a:solidFill>
                <a:schemeClr val="tx1"/>
              </a:solid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6" name="Line 137"/>
            <p:cNvSpPr>
              <a:spLocks noChangeShapeType="1"/>
            </p:cNvSpPr>
            <p:nvPr/>
          </p:nvSpPr>
          <p:spPr bwMode="auto">
            <a:xfrm flipV="1">
              <a:off x="6959265" y="2647950"/>
              <a:ext cx="0" cy="2771339"/>
            </a:xfrm>
            <a:prstGeom prst="line">
              <a:avLst/>
            </a:prstGeom>
            <a:noFill/>
            <a:ln w="22225">
              <a:solidFill>
                <a:schemeClr val="tx1"/>
              </a:solid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37" name="Text Box 138"/>
            <p:cNvSpPr txBox="1">
              <a:spLocks noChangeArrowheads="1"/>
            </p:cNvSpPr>
            <p:nvPr/>
          </p:nvSpPr>
          <p:spPr bwMode="auto">
            <a:xfrm>
              <a:off x="6537762" y="2495550"/>
              <a:ext cx="391141" cy="338470"/>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10</a:t>
              </a:r>
            </a:p>
          </p:txBody>
        </p:sp>
        <p:sp>
          <p:nvSpPr>
            <p:cNvPr id="138" name="Text Box 139"/>
            <p:cNvSpPr txBox="1">
              <a:spLocks noChangeArrowheads="1"/>
            </p:cNvSpPr>
            <p:nvPr/>
          </p:nvSpPr>
          <p:spPr bwMode="auto">
            <a:xfrm>
              <a:off x="7068213"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1</a:t>
              </a:r>
            </a:p>
          </p:txBody>
        </p:sp>
        <p:sp>
          <p:nvSpPr>
            <p:cNvPr id="139" name="Text Box 140"/>
            <p:cNvSpPr txBox="1">
              <a:spLocks noChangeArrowheads="1"/>
            </p:cNvSpPr>
            <p:nvPr/>
          </p:nvSpPr>
          <p:spPr bwMode="auto">
            <a:xfrm>
              <a:off x="7368266" y="5533049"/>
              <a:ext cx="28933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2</a:t>
              </a:r>
            </a:p>
          </p:txBody>
        </p:sp>
        <p:sp>
          <p:nvSpPr>
            <p:cNvPr id="140" name="Text Box 141"/>
            <p:cNvSpPr txBox="1">
              <a:spLocks noChangeArrowheads="1"/>
            </p:cNvSpPr>
            <p:nvPr/>
          </p:nvSpPr>
          <p:spPr bwMode="auto">
            <a:xfrm>
              <a:off x="7668319"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3</a:t>
              </a:r>
            </a:p>
          </p:txBody>
        </p:sp>
        <p:sp>
          <p:nvSpPr>
            <p:cNvPr id="141" name="Text Box 142"/>
            <p:cNvSpPr txBox="1">
              <a:spLocks noChangeArrowheads="1"/>
            </p:cNvSpPr>
            <p:nvPr/>
          </p:nvSpPr>
          <p:spPr bwMode="auto">
            <a:xfrm>
              <a:off x="7966586" y="5533049"/>
              <a:ext cx="292909"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4</a:t>
              </a:r>
            </a:p>
          </p:txBody>
        </p:sp>
        <p:sp>
          <p:nvSpPr>
            <p:cNvPr id="142" name="Text Box 143"/>
            <p:cNvSpPr txBox="1">
              <a:spLocks noChangeArrowheads="1"/>
            </p:cNvSpPr>
            <p:nvPr/>
          </p:nvSpPr>
          <p:spPr bwMode="auto">
            <a:xfrm>
              <a:off x="8268426"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5</a:t>
              </a:r>
            </a:p>
          </p:txBody>
        </p:sp>
        <p:sp>
          <p:nvSpPr>
            <p:cNvPr id="143" name="Text Box 144"/>
            <p:cNvSpPr txBox="1">
              <a:spLocks noChangeArrowheads="1"/>
            </p:cNvSpPr>
            <p:nvPr/>
          </p:nvSpPr>
          <p:spPr bwMode="auto">
            <a:xfrm>
              <a:off x="8568479" y="5533049"/>
              <a:ext cx="29648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6</a:t>
              </a:r>
            </a:p>
          </p:txBody>
        </p:sp>
        <p:sp>
          <p:nvSpPr>
            <p:cNvPr id="144" name="Text Box 145"/>
            <p:cNvSpPr txBox="1">
              <a:spLocks noChangeArrowheads="1"/>
            </p:cNvSpPr>
            <p:nvPr/>
          </p:nvSpPr>
          <p:spPr bwMode="auto">
            <a:xfrm>
              <a:off x="8866746" y="553304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7</a:t>
              </a:r>
            </a:p>
          </p:txBody>
        </p:sp>
        <p:sp>
          <p:nvSpPr>
            <p:cNvPr id="145" name="Text Box 146"/>
            <p:cNvSpPr txBox="1">
              <a:spLocks noChangeArrowheads="1"/>
            </p:cNvSpPr>
            <p:nvPr/>
          </p:nvSpPr>
          <p:spPr bwMode="auto">
            <a:xfrm>
              <a:off x="9166799" y="5533049"/>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8</a:t>
              </a:r>
            </a:p>
          </p:txBody>
        </p:sp>
        <p:sp>
          <p:nvSpPr>
            <p:cNvPr id="146" name="Text Box 147"/>
            <p:cNvSpPr txBox="1">
              <a:spLocks noChangeArrowheads="1"/>
            </p:cNvSpPr>
            <p:nvPr/>
          </p:nvSpPr>
          <p:spPr bwMode="auto">
            <a:xfrm>
              <a:off x="9465066" y="5534919"/>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9</a:t>
              </a:r>
            </a:p>
          </p:txBody>
        </p:sp>
        <p:sp>
          <p:nvSpPr>
            <p:cNvPr id="147" name="Text Box 148"/>
            <p:cNvSpPr txBox="1">
              <a:spLocks noChangeArrowheads="1"/>
            </p:cNvSpPr>
            <p:nvPr/>
          </p:nvSpPr>
          <p:spPr bwMode="auto">
            <a:xfrm>
              <a:off x="9715110" y="5533049"/>
              <a:ext cx="39114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10</a:t>
              </a:r>
            </a:p>
          </p:txBody>
        </p:sp>
        <p:sp>
          <p:nvSpPr>
            <p:cNvPr id="148" name="Text Box 149"/>
            <p:cNvSpPr txBox="1">
              <a:spLocks noChangeArrowheads="1"/>
            </p:cNvSpPr>
            <p:nvPr/>
          </p:nvSpPr>
          <p:spPr bwMode="auto">
            <a:xfrm>
              <a:off x="6589557" y="4990129"/>
              <a:ext cx="288862" cy="338554"/>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1</a:t>
              </a:r>
            </a:p>
          </p:txBody>
        </p:sp>
        <p:sp>
          <p:nvSpPr>
            <p:cNvPr id="149" name="Text Box 150"/>
            <p:cNvSpPr txBox="1">
              <a:spLocks noChangeArrowheads="1"/>
            </p:cNvSpPr>
            <p:nvPr/>
          </p:nvSpPr>
          <p:spPr bwMode="auto">
            <a:xfrm>
              <a:off x="6589557" y="4713369"/>
              <a:ext cx="28933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2</a:t>
              </a:r>
            </a:p>
          </p:txBody>
        </p:sp>
        <p:sp>
          <p:nvSpPr>
            <p:cNvPr id="150" name="Text Box 151"/>
            <p:cNvSpPr txBox="1">
              <a:spLocks noChangeArrowheads="1"/>
            </p:cNvSpPr>
            <p:nvPr/>
          </p:nvSpPr>
          <p:spPr bwMode="auto">
            <a:xfrm>
              <a:off x="6589557" y="4434739"/>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3</a:t>
              </a:r>
            </a:p>
          </p:txBody>
        </p:sp>
        <p:sp>
          <p:nvSpPr>
            <p:cNvPr id="151" name="Text Box 152"/>
            <p:cNvSpPr txBox="1">
              <a:spLocks noChangeArrowheads="1"/>
            </p:cNvSpPr>
            <p:nvPr/>
          </p:nvSpPr>
          <p:spPr bwMode="auto">
            <a:xfrm>
              <a:off x="6589557" y="4157980"/>
              <a:ext cx="292909"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4</a:t>
              </a:r>
            </a:p>
          </p:txBody>
        </p:sp>
        <p:sp>
          <p:nvSpPr>
            <p:cNvPr id="152" name="Text Box 153"/>
            <p:cNvSpPr txBox="1">
              <a:spLocks noChangeArrowheads="1"/>
            </p:cNvSpPr>
            <p:nvPr/>
          </p:nvSpPr>
          <p:spPr bwMode="auto">
            <a:xfrm>
              <a:off x="6589557" y="3881220"/>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5</a:t>
              </a:r>
            </a:p>
          </p:txBody>
        </p:sp>
        <p:sp>
          <p:nvSpPr>
            <p:cNvPr id="153" name="Text Box 154"/>
            <p:cNvSpPr txBox="1">
              <a:spLocks noChangeArrowheads="1"/>
            </p:cNvSpPr>
            <p:nvPr/>
          </p:nvSpPr>
          <p:spPr bwMode="auto">
            <a:xfrm>
              <a:off x="6589557" y="3602590"/>
              <a:ext cx="296481"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6</a:t>
              </a:r>
            </a:p>
          </p:txBody>
        </p:sp>
        <p:sp>
          <p:nvSpPr>
            <p:cNvPr id="154" name="Text Box 155"/>
            <p:cNvSpPr txBox="1">
              <a:spLocks noChangeArrowheads="1"/>
            </p:cNvSpPr>
            <p:nvPr/>
          </p:nvSpPr>
          <p:spPr bwMode="auto">
            <a:xfrm>
              <a:off x="6589557" y="3327700"/>
              <a:ext cx="288862" cy="338554"/>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7</a:t>
              </a:r>
            </a:p>
          </p:txBody>
        </p:sp>
        <p:sp>
          <p:nvSpPr>
            <p:cNvPr id="155" name="Text Box 156"/>
            <p:cNvSpPr txBox="1">
              <a:spLocks noChangeArrowheads="1"/>
            </p:cNvSpPr>
            <p:nvPr/>
          </p:nvSpPr>
          <p:spPr bwMode="auto">
            <a:xfrm>
              <a:off x="6589557" y="3050940"/>
              <a:ext cx="298267" cy="338470"/>
            </a:xfrm>
            <a:prstGeom prst="rect">
              <a:avLst/>
            </a:prstGeom>
            <a:noFill/>
            <a:ln w="9525">
              <a:noFill/>
              <a:miter lim="800000"/>
              <a:headEnd/>
              <a:tailEnd/>
            </a:ln>
          </p:spPr>
          <p:txBody>
            <a:bodyPr wrap="none">
              <a:spAutoFit/>
            </a:bodyPr>
            <a:lstStyle/>
            <a:p>
              <a:r>
                <a:rPr lang="en-US" sz="1600">
                  <a:solidFill>
                    <a:schemeClr val="tx1"/>
                  </a:solidFill>
                  <a:latin typeface="Calibri" panose="020F0502020204030204" pitchFamily="34" charset="0"/>
                </a:rPr>
                <a:t>8</a:t>
              </a:r>
            </a:p>
          </p:txBody>
        </p:sp>
        <p:sp>
          <p:nvSpPr>
            <p:cNvPr id="156" name="Text Box 157"/>
            <p:cNvSpPr txBox="1">
              <a:spLocks noChangeArrowheads="1"/>
            </p:cNvSpPr>
            <p:nvPr/>
          </p:nvSpPr>
          <p:spPr bwMode="auto">
            <a:xfrm>
              <a:off x="6589557" y="2772310"/>
              <a:ext cx="298267" cy="338470"/>
            </a:xfrm>
            <a:prstGeom prst="rect">
              <a:avLst/>
            </a:prstGeom>
            <a:noFill/>
            <a:ln w="9525">
              <a:noFill/>
              <a:miter lim="800000"/>
              <a:headEnd/>
              <a:tailEnd/>
            </a:ln>
          </p:spPr>
          <p:txBody>
            <a:bodyPr wrap="none">
              <a:spAutoFit/>
            </a:bodyPr>
            <a:lstStyle/>
            <a:p>
              <a:r>
                <a:rPr lang="en-US" sz="1600" dirty="0">
                  <a:solidFill>
                    <a:schemeClr val="tx1"/>
                  </a:solidFill>
                  <a:latin typeface="Calibri" panose="020F0502020204030204" pitchFamily="34" charset="0"/>
                </a:rPr>
                <a:t>9</a:t>
              </a:r>
            </a:p>
          </p:txBody>
        </p:sp>
        <p:sp>
          <p:nvSpPr>
            <p:cNvPr id="157" name="Rectangle 158"/>
            <p:cNvSpPr>
              <a:spLocks noChangeArrowheads="1"/>
            </p:cNvSpPr>
            <p:nvPr/>
          </p:nvSpPr>
          <p:spPr bwMode="auto">
            <a:xfrm>
              <a:off x="7779053" y="5847209"/>
              <a:ext cx="1964634" cy="312290"/>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en-US" sz="1600">
                  <a:solidFill>
                    <a:schemeClr val="tx1"/>
                  </a:solidFill>
                  <a:latin typeface="Calibri" panose="020F0502020204030204" pitchFamily="34" charset="0"/>
                </a:rPr>
                <a:t>Right Bar</a:t>
              </a:r>
            </a:p>
          </p:txBody>
        </p:sp>
        <p:sp>
          <p:nvSpPr>
            <p:cNvPr id="161" name="Rectangle 174" descr="Wide downward diagonal"/>
            <p:cNvSpPr>
              <a:spLocks noChangeArrowheads="1"/>
            </p:cNvSpPr>
            <p:nvPr/>
          </p:nvSpPr>
          <p:spPr bwMode="auto">
            <a:xfrm>
              <a:off x="8079014" y="312847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2" name="Rectangle 178" descr="Wide downward diagonal"/>
            <p:cNvSpPr>
              <a:spLocks noChangeArrowheads="1"/>
            </p:cNvSpPr>
            <p:nvPr/>
          </p:nvSpPr>
          <p:spPr bwMode="auto">
            <a:xfrm>
              <a:off x="8976598" y="3959800"/>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3" name="Rectangle 183" descr="Wide downward diagonal"/>
            <p:cNvSpPr>
              <a:spLocks noChangeArrowheads="1"/>
            </p:cNvSpPr>
            <p:nvPr/>
          </p:nvSpPr>
          <p:spPr bwMode="auto">
            <a:xfrm>
              <a:off x="8980127" y="3406554"/>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4" name="Rectangle 185" descr="Wide downward diagonal"/>
            <p:cNvSpPr>
              <a:spLocks noChangeArrowheads="1"/>
            </p:cNvSpPr>
            <p:nvPr/>
          </p:nvSpPr>
          <p:spPr bwMode="auto">
            <a:xfrm>
              <a:off x="8384113" y="3682758"/>
              <a:ext cx="152400" cy="152400"/>
            </a:xfrm>
            <a:prstGeom prst="rect">
              <a:avLst/>
            </a:prstGeom>
            <a:pattFill prst="wdDnDiag">
              <a:fgClr>
                <a:srgbClr val="2F6231"/>
              </a:fgClr>
              <a:bgClr>
                <a:srgbClr val="FFFFFF"/>
              </a:bgClr>
            </a:pattFill>
            <a:ln w="9525">
              <a:solidFill>
                <a:schemeClr val="tx1"/>
              </a:solidFill>
              <a:miter lim="800000"/>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cxnSp>
          <p:nvCxnSpPr>
            <p:cNvPr id="167" name="Straight Arrow Connector 166"/>
            <p:cNvCxnSpPr>
              <a:stCxn id="168" idx="2"/>
            </p:cNvCxnSpPr>
            <p:nvPr/>
          </p:nvCxnSpPr>
          <p:spPr>
            <a:xfrm flipH="1">
              <a:off x="7289681" y="2422327"/>
              <a:ext cx="1712839" cy="51715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8320314" y="2114550"/>
              <a:ext cx="1364412" cy="307777"/>
            </a:xfrm>
            <a:prstGeom prst="rect">
              <a:avLst/>
            </a:prstGeom>
            <a:noFill/>
            <a:ln w="12700">
              <a:solidFill>
                <a:srgbClr val="FF0000"/>
              </a:solidFill>
            </a:ln>
          </p:spPr>
          <p:txBody>
            <a:bodyPr wrap="none" rtlCol="0">
              <a:spAutoFit/>
            </a:bodyPr>
            <a:lstStyle/>
            <a:p>
              <a:r>
                <a:rPr lang="en-US" sz="1400" dirty="0">
                  <a:latin typeface="Calibri" panose="020F0502020204030204" pitchFamily="34" charset="0"/>
                </a:rPr>
                <a:t>Left + Right = 10</a:t>
              </a:r>
            </a:p>
          </p:txBody>
        </p:sp>
        <p:cxnSp>
          <p:nvCxnSpPr>
            <p:cNvPr id="166" name="Straight Connector 165"/>
            <p:cNvCxnSpPr>
              <a:endCxn id="136" idx="1"/>
            </p:cNvCxnSpPr>
            <p:nvPr/>
          </p:nvCxnSpPr>
          <p:spPr>
            <a:xfrm flipH="1" flipV="1">
              <a:off x="6959266" y="2647950"/>
              <a:ext cx="2993386" cy="27781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8" name="Oval 162"/>
            <p:cNvSpPr>
              <a:spLocks noChangeArrowheads="1"/>
            </p:cNvSpPr>
            <p:nvPr/>
          </p:nvSpPr>
          <p:spPr bwMode="auto">
            <a:xfrm>
              <a:off x="7182715" y="3957419"/>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59" name="Oval 163"/>
            <p:cNvSpPr>
              <a:spLocks noChangeArrowheads="1"/>
            </p:cNvSpPr>
            <p:nvPr/>
          </p:nvSpPr>
          <p:spPr bwMode="auto">
            <a:xfrm>
              <a:off x="8078225" y="4244664"/>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0" name="Oval 164"/>
            <p:cNvSpPr>
              <a:spLocks noChangeArrowheads="1"/>
            </p:cNvSpPr>
            <p:nvPr/>
          </p:nvSpPr>
          <p:spPr bwMode="auto">
            <a:xfrm>
              <a:off x="7483170" y="3406850"/>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sp>
          <p:nvSpPr>
            <p:cNvPr id="165" name="Oval 198"/>
            <p:cNvSpPr>
              <a:spLocks noChangeArrowheads="1"/>
            </p:cNvSpPr>
            <p:nvPr/>
          </p:nvSpPr>
          <p:spPr bwMode="auto">
            <a:xfrm>
              <a:off x="8678926" y="4514524"/>
              <a:ext cx="152400" cy="152400"/>
            </a:xfrm>
            <a:prstGeom prst="ellipse">
              <a:avLst/>
            </a:prstGeom>
            <a:solidFill>
              <a:srgbClr val="DC7D01"/>
            </a:solidFill>
            <a:ln w="9525">
              <a:noFill/>
              <a:round/>
              <a:headEnd/>
              <a:tailEnd/>
            </a:ln>
          </p:spPr>
          <p:txBody>
            <a:bodyPr wrap="none" anchor="ctr"/>
            <a:lstStyle/>
            <a:p>
              <a:endParaRPr lang="en-US">
                <a:effectLst>
                  <a:outerShdw blurRad="38100" dist="38100" dir="2700000" algn="tl">
                    <a:srgbClr val="000000">
                      <a:alpha val="43137"/>
                    </a:srgbClr>
                  </a:outerShdw>
                </a:effectLst>
                <a:latin typeface="Calibri" panose="020F0502020204030204" pitchFamily="34" charset="0"/>
              </a:endParaRPr>
            </a:p>
          </p:txBody>
        </p:sp>
      </p:grpSp>
      <p:sp>
        <p:nvSpPr>
          <p:cNvPr id="170" name="Rectangle 2"/>
          <p:cNvSpPr>
            <a:spLocks noChangeArrowheads="1"/>
          </p:cNvSpPr>
          <p:nvPr/>
        </p:nvSpPr>
        <p:spPr bwMode="auto">
          <a:xfrm>
            <a:off x="1605376" y="1676400"/>
            <a:ext cx="1830388" cy="5040313"/>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71" name="Text Box 3"/>
          <p:cNvSpPr txBox="1">
            <a:spLocks noChangeArrowheads="1"/>
          </p:cNvSpPr>
          <p:nvPr/>
        </p:nvSpPr>
        <p:spPr bwMode="auto">
          <a:xfrm>
            <a:off x="1470439" y="1688068"/>
            <a:ext cx="2070100" cy="369332"/>
          </a:xfrm>
          <a:prstGeom prst="rect">
            <a:avLst/>
          </a:prstGeom>
          <a:noFill/>
          <a:ln w="9525">
            <a:noFill/>
            <a:miter lim="800000"/>
            <a:headEnd/>
            <a:tailEnd/>
          </a:ln>
        </p:spPr>
        <p:txBody>
          <a:bodyPr>
            <a:spAutoFit/>
          </a:bodyPr>
          <a:lstStyle/>
          <a:p>
            <a:pPr algn="ctr"/>
            <a:r>
              <a:rPr lang="en-US" dirty="0">
                <a:latin typeface="Calibri" panose="020F0502020204030204" pitchFamily="34" charset="0"/>
              </a:rPr>
              <a:t>Class A Examples </a:t>
            </a:r>
          </a:p>
        </p:txBody>
      </p:sp>
      <p:sp>
        <p:nvSpPr>
          <p:cNvPr id="172" name="Rectangle 16"/>
          <p:cNvSpPr>
            <a:spLocks noChangeArrowheads="1"/>
          </p:cNvSpPr>
          <p:nvPr/>
        </p:nvSpPr>
        <p:spPr bwMode="auto">
          <a:xfrm>
            <a:off x="3821526" y="1676400"/>
            <a:ext cx="1890713" cy="5035550"/>
          </a:xfrm>
          <a:prstGeom prst="rect">
            <a:avLst/>
          </a:prstGeom>
          <a:noFill/>
          <a:ln w="19050">
            <a:noFill/>
            <a:miter lim="800000"/>
            <a:headEnd/>
            <a:tailEnd/>
          </a:ln>
        </p:spPr>
        <p:txBody>
          <a:bodyPr wrap="none" anchor="ctr"/>
          <a:lstStyle/>
          <a:p>
            <a:endParaRPr lang="en-US">
              <a:latin typeface="Calibri" panose="020F0502020204030204" pitchFamily="34" charset="0"/>
            </a:endParaRPr>
          </a:p>
        </p:txBody>
      </p:sp>
      <p:sp>
        <p:nvSpPr>
          <p:cNvPr id="173" name="Text Box 17"/>
          <p:cNvSpPr txBox="1">
            <a:spLocks noChangeArrowheads="1"/>
          </p:cNvSpPr>
          <p:nvPr/>
        </p:nvSpPr>
        <p:spPr bwMode="auto">
          <a:xfrm>
            <a:off x="3829464" y="1688068"/>
            <a:ext cx="1893887" cy="369332"/>
          </a:xfrm>
          <a:prstGeom prst="rect">
            <a:avLst/>
          </a:prstGeom>
          <a:noFill/>
          <a:ln w="9525">
            <a:noFill/>
            <a:miter lim="800000"/>
            <a:headEnd/>
            <a:tailEnd/>
          </a:ln>
        </p:spPr>
        <p:txBody>
          <a:bodyPr wrap="square">
            <a:spAutoFit/>
          </a:bodyPr>
          <a:lstStyle/>
          <a:p>
            <a:pPr algn="ctr"/>
            <a:r>
              <a:rPr lang="en-US" dirty="0">
                <a:latin typeface="Calibri" panose="020F0502020204030204" pitchFamily="34" charset="0"/>
              </a:rPr>
              <a:t>Class B Examples </a:t>
            </a:r>
          </a:p>
        </p:txBody>
      </p:sp>
      <p:sp>
        <p:nvSpPr>
          <p:cNvPr id="174" name="Rectangle 5"/>
          <p:cNvSpPr>
            <a:spLocks noChangeArrowheads="1"/>
          </p:cNvSpPr>
          <p:nvPr/>
        </p:nvSpPr>
        <p:spPr bwMode="auto">
          <a:xfrm>
            <a:off x="1945219" y="6098367"/>
            <a:ext cx="457200" cy="3048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75" name="Rectangle 6"/>
          <p:cNvSpPr>
            <a:spLocks noChangeArrowheads="1"/>
          </p:cNvSpPr>
          <p:nvPr/>
        </p:nvSpPr>
        <p:spPr bwMode="auto">
          <a:xfrm>
            <a:off x="2554819" y="5534804"/>
            <a:ext cx="457200" cy="868363"/>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76" name="Rectangle 7"/>
          <p:cNvSpPr>
            <a:spLocks noChangeArrowheads="1"/>
          </p:cNvSpPr>
          <p:nvPr/>
        </p:nvSpPr>
        <p:spPr bwMode="auto">
          <a:xfrm>
            <a:off x="1938869" y="4421967"/>
            <a:ext cx="457200" cy="762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77" name="Rectangle 8"/>
          <p:cNvSpPr>
            <a:spLocks noChangeArrowheads="1"/>
          </p:cNvSpPr>
          <p:nvPr/>
        </p:nvSpPr>
        <p:spPr bwMode="auto">
          <a:xfrm>
            <a:off x="2554819" y="4934729"/>
            <a:ext cx="457200" cy="249238"/>
          </a:xfrm>
          <a:prstGeom prst="rect">
            <a:avLst/>
          </a:prstGeom>
          <a:solidFill>
            <a:srgbClr val="008000"/>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78" name="Rectangle 9"/>
          <p:cNvSpPr>
            <a:spLocks noChangeArrowheads="1"/>
          </p:cNvSpPr>
          <p:nvPr/>
        </p:nvSpPr>
        <p:spPr bwMode="auto">
          <a:xfrm>
            <a:off x="1919993" y="3709179"/>
            <a:ext cx="457200" cy="10318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79" name="Rectangle 10"/>
          <p:cNvSpPr>
            <a:spLocks noChangeArrowheads="1"/>
          </p:cNvSpPr>
          <p:nvPr/>
        </p:nvSpPr>
        <p:spPr bwMode="auto">
          <a:xfrm>
            <a:off x="2529419" y="3278967"/>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0" name="Rectangle 11"/>
          <p:cNvSpPr>
            <a:spLocks noChangeArrowheads="1"/>
          </p:cNvSpPr>
          <p:nvPr/>
        </p:nvSpPr>
        <p:spPr bwMode="auto">
          <a:xfrm>
            <a:off x="1938869" y="2280429"/>
            <a:ext cx="457200" cy="388938"/>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1" name="Rectangle 12"/>
          <p:cNvSpPr>
            <a:spLocks noChangeArrowheads="1"/>
          </p:cNvSpPr>
          <p:nvPr/>
        </p:nvSpPr>
        <p:spPr bwMode="auto">
          <a:xfrm>
            <a:off x="2548469" y="2288367"/>
            <a:ext cx="457200" cy="3810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2" name="Text Box 13"/>
          <p:cNvSpPr txBox="1">
            <a:spLocks noChangeArrowheads="1"/>
          </p:cNvSpPr>
          <p:nvPr/>
        </p:nvSpPr>
        <p:spPr bwMode="auto">
          <a:xfrm>
            <a:off x="1953156" y="2674129"/>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4            4</a:t>
            </a:r>
          </a:p>
        </p:txBody>
      </p:sp>
      <p:sp>
        <p:nvSpPr>
          <p:cNvPr id="183" name="Text Box 14"/>
          <p:cNvSpPr txBox="1">
            <a:spLocks noChangeArrowheads="1"/>
          </p:cNvSpPr>
          <p:nvPr/>
        </p:nvSpPr>
        <p:spPr bwMode="auto">
          <a:xfrm>
            <a:off x="1953156" y="3790142"/>
            <a:ext cx="1000595"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1           5</a:t>
            </a:r>
          </a:p>
        </p:txBody>
      </p:sp>
      <p:sp>
        <p:nvSpPr>
          <p:cNvPr id="184" name="Text Box 15"/>
          <p:cNvSpPr txBox="1">
            <a:spLocks noChangeArrowheads="1"/>
          </p:cNvSpPr>
          <p:nvPr/>
        </p:nvSpPr>
        <p:spPr bwMode="auto">
          <a:xfrm>
            <a:off x="1953155" y="5122054"/>
            <a:ext cx="1052513" cy="369332"/>
          </a:xfrm>
          <a:prstGeom prst="rect">
            <a:avLst/>
          </a:prstGeom>
          <a:noFill/>
          <a:ln w="9525">
            <a:noFill/>
            <a:miter lim="800000"/>
            <a:headEnd/>
            <a:tailEnd/>
          </a:ln>
        </p:spPr>
        <p:txBody>
          <a:bodyPr wrap="square">
            <a:spAutoFit/>
          </a:bodyPr>
          <a:lstStyle/>
          <a:p>
            <a:r>
              <a:rPr lang="en-US" sz="1800" dirty="0">
                <a:solidFill>
                  <a:schemeClr val="tx1"/>
                </a:solidFill>
                <a:latin typeface="Calibri" panose="020F0502020204030204" pitchFamily="34" charset="0"/>
              </a:rPr>
              <a:t>6           3</a:t>
            </a:r>
          </a:p>
        </p:txBody>
      </p:sp>
      <p:sp>
        <p:nvSpPr>
          <p:cNvPr id="185" name="Text Box 16"/>
          <p:cNvSpPr txBox="1">
            <a:spLocks noChangeArrowheads="1"/>
          </p:cNvSpPr>
          <p:nvPr/>
        </p:nvSpPr>
        <p:spPr bwMode="auto">
          <a:xfrm>
            <a:off x="1953156" y="6323792"/>
            <a:ext cx="1053494" cy="369332"/>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2            7</a:t>
            </a:r>
          </a:p>
        </p:txBody>
      </p:sp>
      <p:sp>
        <p:nvSpPr>
          <p:cNvPr id="186" name="Rectangle 19"/>
          <p:cNvSpPr>
            <a:spLocks noChangeArrowheads="1"/>
          </p:cNvSpPr>
          <p:nvPr/>
        </p:nvSpPr>
        <p:spPr bwMode="auto">
          <a:xfrm flipH="1">
            <a:off x="4723344" y="5539567"/>
            <a:ext cx="457200" cy="84296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7" name="Rectangle 20"/>
          <p:cNvSpPr>
            <a:spLocks noChangeArrowheads="1"/>
          </p:cNvSpPr>
          <p:nvPr/>
        </p:nvSpPr>
        <p:spPr bwMode="auto">
          <a:xfrm flipH="1">
            <a:off x="4113744" y="5537979"/>
            <a:ext cx="457200" cy="84455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8" name="Rectangle 21"/>
          <p:cNvSpPr>
            <a:spLocks noChangeArrowheads="1"/>
          </p:cNvSpPr>
          <p:nvPr/>
        </p:nvSpPr>
        <p:spPr bwMode="auto">
          <a:xfrm flipH="1">
            <a:off x="4723344" y="4310842"/>
            <a:ext cx="457200" cy="8588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89" name="Rectangle 22"/>
          <p:cNvSpPr>
            <a:spLocks noChangeArrowheads="1"/>
          </p:cNvSpPr>
          <p:nvPr/>
        </p:nvSpPr>
        <p:spPr bwMode="auto">
          <a:xfrm flipH="1">
            <a:off x="4113744" y="4710892"/>
            <a:ext cx="457200" cy="45243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90" name="Rectangle 23"/>
          <p:cNvSpPr>
            <a:spLocks noChangeArrowheads="1"/>
          </p:cNvSpPr>
          <p:nvPr/>
        </p:nvSpPr>
        <p:spPr bwMode="auto">
          <a:xfrm flipH="1">
            <a:off x="4723344" y="3244042"/>
            <a:ext cx="457200" cy="547687"/>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91" name="Rectangle 24"/>
          <p:cNvSpPr>
            <a:spLocks noChangeArrowheads="1"/>
          </p:cNvSpPr>
          <p:nvPr/>
        </p:nvSpPr>
        <p:spPr bwMode="auto">
          <a:xfrm flipH="1">
            <a:off x="4113744" y="3088467"/>
            <a:ext cx="457200" cy="709612"/>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92" name="Rectangle 25"/>
          <p:cNvSpPr>
            <a:spLocks noChangeArrowheads="1"/>
          </p:cNvSpPr>
          <p:nvPr/>
        </p:nvSpPr>
        <p:spPr bwMode="auto">
          <a:xfrm flipH="1">
            <a:off x="4723344" y="1991504"/>
            <a:ext cx="457200" cy="657225"/>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93" name="Rectangle 26"/>
          <p:cNvSpPr>
            <a:spLocks noChangeArrowheads="1"/>
          </p:cNvSpPr>
          <p:nvPr/>
        </p:nvSpPr>
        <p:spPr bwMode="auto">
          <a:xfrm flipH="1">
            <a:off x="4113744" y="2115329"/>
            <a:ext cx="457200" cy="533400"/>
          </a:xfrm>
          <a:prstGeom prst="rect">
            <a:avLst/>
          </a:prstGeom>
          <a:solidFill>
            <a:srgbClr val="008000"/>
          </a:solidFill>
          <a:ln w="9525">
            <a:solidFill>
              <a:schemeClr val="tx1"/>
            </a:solidFill>
            <a:miter lim="800000"/>
            <a:headEnd/>
            <a:tailEnd/>
          </a:ln>
        </p:spPr>
        <p:txBody>
          <a:bodyPr wrap="none" anchor="ctr"/>
          <a:lstStyle/>
          <a:p>
            <a:endParaRPr lang="en-US">
              <a:latin typeface="Calibri" panose="020F0502020204030204" pitchFamily="34" charset="0"/>
            </a:endParaRPr>
          </a:p>
        </p:txBody>
      </p:sp>
      <p:sp>
        <p:nvSpPr>
          <p:cNvPr id="194" name="Text Box 28"/>
          <p:cNvSpPr txBox="1">
            <a:spLocks noChangeArrowheads="1"/>
          </p:cNvSpPr>
          <p:nvPr/>
        </p:nvSpPr>
        <p:spPr bwMode="auto">
          <a:xfrm>
            <a:off x="4120096" y="2678892"/>
            <a:ext cx="1000128"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5          6</a:t>
            </a:r>
          </a:p>
        </p:txBody>
      </p:sp>
      <p:sp>
        <p:nvSpPr>
          <p:cNvPr id="195" name="Text Box 29"/>
          <p:cNvSpPr txBox="1">
            <a:spLocks noChangeArrowheads="1"/>
          </p:cNvSpPr>
          <p:nvPr/>
        </p:nvSpPr>
        <p:spPr bwMode="auto">
          <a:xfrm>
            <a:off x="4105808" y="3783792"/>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7           5</a:t>
            </a:r>
          </a:p>
        </p:txBody>
      </p:sp>
      <p:sp>
        <p:nvSpPr>
          <p:cNvPr id="196" name="Text Box 30"/>
          <p:cNvSpPr txBox="1">
            <a:spLocks noChangeArrowheads="1"/>
          </p:cNvSpPr>
          <p:nvPr/>
        </p:nvSpPr>
        <p:spPr bwMode="auto">
          <a:xfrm>
            <a:off x="4093108" y="5099830"/>
            <a:ext cx="1106491"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4            8</a:t>
            </a:r>
          </a:p>
        </p:txBody>
      </p:sp>
      <p:sp>
        <p:nvSpPr>
          <p:cNvPr id="197" name="Text Box 31"/>
          <p:cNvSpPr txBox="1">
            <a:spLocks noChangeArrowheads="1"/>
          </p:cNvSpPr>
          <p:nvPr/>
        </p:nvSpPr>
        <p:spPr bwMode="auto">
          <a:xfrm>
            <a:off x="4121683" y="6326967"/>
            <a:ext cx="1054103" cy="369888"/>
          </a:xfrm>
          <a:prstGeom prst="rect">
            <a:avLst/>
          </a:prstGeom>
          <a:noFill/>
          <a:ln w="9525">
            <a:noFill/>
            <a:miter lim="800000"/>
            <a:headEnd/>
            <a:tailEnd/>
          </a:ln>
        </p:spPr>
        <p:txBody>
          <a:bodyPr wrap="none">
            <a:spAutoFit/>
          </a:bodyPr>
          <a:lstStyle/>
          <a:p>
            <a:r>
              <a:rPr lang="en-US" sz="1800" dirty="0">
                <a:solidFill>
                  <a:schemeClr val="tx1"/>
                </a:solidFill>
                <a:latin typeface="Calibri" panose="020F0502020204030204" pitchFamily="34" charset="0"/>
              </a:rPr>
              <a:t> 7           7</a:t>
            </a:r>
          </a:p>
        </p:txBody>
      </p:sp>
    </p:spTree>
    <p:extLst>
      <p:ext uri="{BB962C8B-B14F-4D97-AF65-F5344CB8AC3E}">
        <p14:creationId xmlns:p14="http://schemas.microsoft.com/office/powerpoint/2010/main" val="2965657512"/>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vs Unsupervised Learning</a:t>
            </a:r>
          </a:p>
        </p:txBody>
      </p:sp>
      <p:sp>
        <p:nvSpPr>
          <p:cNvPr id="3" name="Content Placeholder 2"/>
          <p:cNvSpPr>
            <a:spLocks noGrp="1"/>
          </p:cNvSpPr>
          <p:nvPr>
            <p:ph idx="1"/>
          </p:nvPr>
        </p:nvSpPr>
        <p:spPr/>
        <p:txBody>
          <a:bodyPr/>
          <a:lstStyle/>
          <a:p>
            <a:r>
              <a:rPr lang="en-US" sz="2200" dirty="0">
                <a:solidFill>
                  <a:srgbClr val="DC7D01"/>
                </a:solidFill>
              </a:rPr>
              <a:t>Machine Learning </a:t>
            </a:r>
            <a:r>
              <a:rPr lang="en-US" sz="2200" dirty="0"/>
              <a:t>- Field of study that gives computers the ability to learn without being explicitly programmed (Samuel 1959)</a:t>
            </a:r>
          </a:p>
          <a:p>
            <a:pPr lvl="1"/>
            <a:r>
              <a:rPr lang="en-US" sz="2200" dirty="0">
                <a:solidFill>
                  <a:srgbClr val="DC7D01"/>
                </a:solidFill>
              </a:rPr>
              <a:t>Supervised Learning</a:t>
            </a:r>
          </a:p>
          <a:p>
            <a:pPr lvl="2"/>
            <a:r>
              <a:rPr lang="en-US" sz="2200" dirty="0"/>
              <a:t>The computer is presented with inputs (independent variables) and associated </a:t>
            </a:r>
            <a:r>
              <a:rPr lang="en-US" sz="2200" dirty="0">
                <a:solidFill>
                  <a:srgbClr val="DC7D01"/>
                </a:solidFill>
              </a:rPr>
              <a:t>labels</a:t>
            </a:r>
            <a:r>
              <a:rPr lang="en-US" sz="2200" dirty="0"/>
              <a:t> indicating the </a:t>
            </a:r>
            <a:r>
              <a:rPr lang="en-US" sz="2200" dirty="0">
                <a:solidFill>
                  <a:srgbClr val="DC7D01"/>
                </a:solidFill>
              </a:rPr>
              <a:t>class</a:t>
            </a:r>
            <a:r>
              <a:rPr lang="en-US" sz="2200" dirty="0"/>
              <a:t> of the observation (dependent variable)</a:t>
            </a:r>
          </a:p>
          <a:p>
            <a:pPr lvl="2"/>
            <a:r>
              <a:rPr lang="en-US" sz="2200" dirty="0"/>
              <a:t>The computer attempts to learn the rule that maps inputs to each class</a:t>
            </a:r>
          </a:p>
          <a:p>
            <a:pPr lvl="2"/>
            <a:r>
              <a:rPr lang="en-US" sz="2200" dirty="0"/>
              <a:t>New data is </a:t>
            </a:r>
            <a:r>
              <a:rPr lang="en-US" sz="2200" dirty="0">
                <a:solidFill>
                  <a:srgbClr val="DC7D01"/>
                </a:solidFill>
              </a:rPr>
              <a:t>classified</a:t>
            </a:r>
            <a:r>
              <a:rPr lang="en-US" sz="2200" dirty="0"/>
              <a:t> based on the rule learned by the computer</a:t>
            </a:r>
          </a:p>
          <a:p>
            <a:pPr lvl="1"/>
            <a:r>
              <a:rPr lang="en-US" sz="2200" dirty="0">
                <a:solidFill>
                  <a:srgbClr val="DC7D01"/>
                </a:solidFill>
              </a:rPr>
              <a:t>Unsupervised Learning</a:t>
            </a:r>
          </a:p>
          <a:p>
            <a:pPr lvl="2"/>
            <a:r>
              <a:rPr lang="en-US" sz="2200" dirty="0"/>
              <a:t>The computer is presented only with inputs (independent variables)</a:t>
            </a:r>
          </a:p>
          <a:p>
            <a:pPr lvl="2"/>
            <a:r>
              <a:rPr lang="en-US" sz="2200" dirty="0"/>
              <a:t>The computer attempts to </a:t>
            </a:r>
            <a:r>
              <a:rPr lang="en-US" sz="2200" dirty="0">
                <a:solidFill>
                  <a:srgbClr val="DC7D01"/>
                </a:solidFill>
              </a:rPr>
              <a:t>classify</a:t>
            </a:r>
            <a:r>
              <a:rPr lang="en-US" sz="2200" dirty="0"/>
              <a:t> things based on similarity/dissimilarity</a:t>
            </a:r>
          </a:p>
        </p:txBody>
      </p:sp>
      <p:sp>
        <p:nvSpPr>
          <p:cNvPr id="4" name="Slide Number Placeholder 3"/>
          <p:cNvSpPr>
            <a:spLocks noGrp="1"/>
          </p:cNvSpPr>
          <p:nvPr>
            <p:ph type="sldNum" sz="quarter" idx="12"/>
          </p:nvPr>
        </p:nvSpPr>
        <p:spPr/>
        <p:txBody>
          <a:bodyPr/>
          <a:lstStyle/>
          <a:p>
            <a:fld id="{601A7ADE-E78F-4068-B691-87A7BF8C4DE5}" type="slidenum">
              <a:rPr lang="en-US" smtClean="0"/>
              <a:pPr/>
              <a:t>9</a:t>
            </a:fld>
            <a:endParaRPr lang="en-US" dirty="0"/>
          </a:p>
        </p:txBody>
      </p:sp>
    </p:spTree>
    <p:extLst>
      <p:ext uri="{BB962C8B-B14F-4D97-AF65-F5344CB8AC3E}">
        <p14:creationId xmlns:p14="http://schemas.microsoft.com/office/powerpoint/2010/main" val="2750912594"/>
      </p:ext>
    </p:extLst>
  </p:cSld>
  <p:clrMapOvr>
    <a:masterClrMapping/>
  </p:clrMapOvr>
  <p:transition>
    <p:wipe dir="u"/>
  </p:transition>
  <p:timing>
    <p:tnLst>
      <p:par>
        <p:cTn id="1" dur="indefinite" restart="never" nodeType="tmRoot"/>
      </p:par>
    </p:tnLst>
  </p:timing>
</p:sld>
</file>

<file path=ppt/theme/theme1.xml><?xml version="1.0" encoding="utf-8"?>
<a:theme xmlns:a="http://schemas.openxmlformats.org/drawingml/2006/main" name="Pitch Deck Template">
  <a:themeElements>
    <a:clrScheme name="Pitch Deck Template">
      <a:dk1>
        <a:srgbClr val="191919"/>
      </a:dk1>
      <a:lt1>
        <a:srgbClr val="EAEAEA"/>
      </a:lt1>
      <a:dk2>
        <a:srgbClr val="A7A7A7"/>
      </a:dk2>
      <a:lt2>
        <a:srgbClr val="535353"/>
      </a:lt2>
      <a:accent1>
        <a:srgbClr val="FFC107"/>
      </a:accent1>
      <a:accent2>
        <a:srgbClr val="388E3C"/>
      </a:accent2>
      <a:accent3>
        <a:srgbClr val="C8E6C9"/>
      </a:accent3>
      <a:accent4>
        <a:srgbClr val="191919"/>
      </a:accent4>
      <a:accent5>
        <a:srgbClr val="5F5F5F"/>
      </a:accent5>
      <a:accent6>
        <a:srgbClr val="5E5E5E"/>
      </a:accent6>
      <a:hlink>
        <a:srgbClr val="0000FF"/>
      </a:hlink>
      <a:folHlink>
        <a:srgbClr val="FF00FF"/>
      </a:folHlink>
    </a:clrScheme>
    <a:fontScheme name="Pitch Deck Template">
      <a:majorFont>
        <a:latin typeface="Calibri"/>
        <a:ea typeface="Calibri"/>
        <a:cs typeface="Calibri"/>
      </a:majorFont>
      <a:minorFont>
        <a:latin typeface="Helvetica"/>
        <a:ea typeface="Helvetica"/>
        <a:cs typeface="Helvetica"/>
      </a:minorFont>
    </a:fontScheme>
    <a:fmtScheme name="Pitch Deck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1963</Words>
  <Application>Microsoft Office PowerPoint</Application>
  <PresentationFormat>Widescreen</PresentationFormat>
  <Paragraphs>687</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vt:lpstr>
      <vt:lpstr>Cambria Math</vt:lpstr>
      <vt:lpstr>Helvetica</vt:lpstr>
      <vt:lpstr>Open Sans</vt:lpstr>
      <vt:lpstr>Symbol</vt:lpstr>
      <vt:lpstr>Wingdings</vt:lpstr>
      <vt:lpstr>Pitch Deck Template</vt:lpstr>
      <vt:lpstr>What is Classification</vt:lpstr>
      <vt:lpstr>Classification Example 1</vt:lpstr>
      <vt:lpstr>Classification Example 1</vt:lpstr>
      <vt:lpstr>Classification Example 2</vt:lpstr>
      <vt:lpstr>Classification Example 2</vt:lpstr>
      <vt:lpstr>Classification Example 2</vt:lpstr>
      <vt:lpstr>Geometric Interpretation of Classification: Example 1</vt:lpstr>
      <vt:lpstr>Geometric Interpretation of Classification: Example 1</vt:lpstr>
      <vt:lpstr>Supervised vs Unsupervised Learning</vt:lpstr>
      <vt:lpstr>Supervised Learning Example</vt:lpstr>
      <vt:lpstr>Unsupervised Example</vt:lpstr>
      <vt:lpstr>Classification Terminology</vt:lpstr>
      <vt:lpstr>The Classification Process: Model Building</vt:lpstr>
      <vt:lpstr>The Classification Process: Validation</vt:lpstr>
      <vt:lpstr>The Classification Process: Application</vt:lpstr>
      <vt:lpstr>Decision Trees</vt:lpstr>
      <vt:lpstr>Decision Trees</vt:lpstr>
      <vt:lpstr>Decision Trees</vt:lpstr>
      <vt:lpstr>Decision Tree Construction</vt:lpstr>
      <vt:lpstr>Decision Tree Algorithms</vt:lpstr>
      <vt:lpstr>Selecting the Best Attribute for Splits </vt:lpstr>
      <vt:lpstr>Which Attribute to Select?</vt:lpstr>
      <vt:lpstr>A Criterion for Attribute Selection </vt:lpstr>
      <vt:lpstr>Computing Entropy</vt:lpstr>
      <vt:lpstr>Computing Entropy</vt:lpstr>
      <vt:lpstr>Comparing Total Weighted Entropies</vt:lpstr>
      <vt:lpstr>Another Example</vt:lpstr>
      <vt:lpstr>Splitting on Hair Length</vt:lpstr>
      <vt:lpstr>Splitting on Weight</vt:lpstr>
      <vt:lpstr>Splitting on Age</vt:lpstr>
      <vt:lpstr>Building the Tree</vt:lpstr>
      <vt:lpstr>Trees Easily Converted to  Rules</vt:lpstr>
      <vt:lpstr>Overfitting</vt:lpstr>
      <vt:lpstr>Overfitting Trees</vt:lpstr>
      <vt:lpstr>Some Common Issues</vt:lpstr>
      <vt:lpstr>Strengths and Weaknesses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2016-02-12T20:55:56Z</dcterms:created>
  <dcterms:modified xsi:type="dcterms:W3CDTF">2018-04-14T13:43:42Z</dcterms:modified>
</cp:coreProperties>
</file>