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300" r:id="rId2"/>
    <p:sldId id="301" r:id="rId3"/>
    <p:sldId id="303" r:id="rId4"/>
    <p:sldId id="302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12" r:id="rId13"/>
    <p:sldId id="313" r:id="rId14"/>
    <p:sldId id="318" r:id="rId15"/>
    <p:sldId id="317" r:id="rId16"/>
    <p:sldId id="314" r:id="rId17"/>
    <p:sldId id="315" r:id="rId18"/>
    <p:sldId id="320" r:id="rId19"/>
    <p:sldId id="308" r:id="rId20"/>
    <p:sldId id="316" r:id="rId21"/>
    <p:sldId id="319" r:id="rId2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31"/>
    <a:srgbClr val="DC7D01"/>
    <a:srgbClr val="700000"/>
    <a:srgbClr val="C00000"/>
    <a:srgbClr val="FF0000"/>
    <a:srgbClr val="3366FF"/>
    <a:srgbClr val="F0AD00"/>
    <a:srgbClr val="00FF00"/>
    <a:srgbClr val="FFCC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4465" autoAdjust="0"/>
  </p:normalViewPr>
  <p:slideViewPr>
    <p:cSldViewPr snapToGrid="0">
      <p:cViewPr varScale="1">
        <p:scale>
          <a:sx n="115" d="100"/>
          <a:sy n="115" d="100"/>
        </p:scale>
        <p:origin x="22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730"/>
    </p:cViewPr>
  </p:sorterViewPr>
  <p:notesViewPr>
    <p:cSldViewPr snapToGrid="0">
      <p:cViewPr varScale="1">
        <p:scale>
          <a:sx n="82" d="100"/>
          <a:sy n="82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F:\Data\_Teaching\UTD\MIS6324\Datasets\GPA_Ori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F:\Data\_Teaching\UTD\MIS6324\Datasets\GPA_Ori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F:\Data\_Teaching\UTD\MIS6324\Datasets\GPA_Ori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F:\Data\_Teaching\UTD\MIS6324\Datasets\GPA_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F:\Data\_Teaching\UTD\MIS6324\Logistic%20Regres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F:\Data\_Teaching\UTD\MIS6324\Logistic%20Regres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F:\Data\_Teaching\UTD\MIS6324\Datasets\GPA_Ori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GPA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C7D0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2F623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Sheet1!$B$2:$B$86</c:f>
              <c:numCache>
                <c:formatCode>General</c:formatCode>
                <c:ptCount val="85"/>
                <c:pt idx="0">
                  <c:v>596</c:v>
                </c:pt>
                <c:pt idx="1">
                  <c:v>473</c:v>
                </c:pt>
                <c:pt idx="2">
                  <c:v>482</c:v>
                </c:pt>
                <c:pt idx="3">
                  <c:v>527</c:v>
                </c:pt>
                <c:pt idx="4">
                  <c:v>505</c:v>
                </c:pt>
                <c:pt idx="5">
                  <c:v>693</c:v>
                </c:pt>
                <c:pt idx="6">
                  <c:v>626</c:v>
                </c:pt>
                <c:pt idx="7">
                  <c:v>663</c:v>
                </c:pt>
                <c:pt idx="8">
                  <c:v>447</c:v>
                </c:pt>
                <c:pt idx="9">
                  <c:v>588</c:v>
                </c:pt>
                <c:pt idx="10">
                  <c:v>563</c:v>
                </c:pt>
                <c:pt idx="11">
                  <c:v>553</c:v>
                </c:pt>
                <c:pt idx="12">
                  <c:v>572</c:v>
                </c:pt>
                <c:pt idx="13">
                  <c:v>591</c:v>
                </c:pt>
                <c:pt idx="14">
                  <c:v>692</c:v>
                </c:pt>
                <c:pt idx="15">
                  <c:v>528</c:v>
                </c:pt>
                <c:pt idx="16">
                  <c:v>552</c:v>
                </c:pt>
                <c:pt idx="17">
                  <c:v>520</c:v>
                </c:pt>
                <c:pt idx="18">
                  <c:v>543</c:v>
                </c:pt>
                <c:pt idx="19">
                  <c:v>523</c:v>
                </c:pt>
                <c:pt idx="20">
                  <c:v>530</c:v>
                </c:pt>
                <c:pt idx="21">
                  <c:v>564</c:v>
                </c:pt>
                <c:pt idx="22">
                  <c:v>565</c:v>
                </c:pt>
                <c:pt idx="23">
                  <c:v>431</c:v>
                </c:pt>
                <c:pt idx="24">
                  <c:v>605</c:v>
                </c:pt>
                <c:pt idx="25">
                  <c:v>664</c:v>
                </c:pt>
                <c:pt idx="26">
                  <c:v>609</c:v>
                </c:pt>
                <c:pt idx="27">
                  <c:v>559</c:v>
                </c:pt>
                <c:pt idx="28">
                  <c:v>521</c:v>
                </c:pt>
                <c:pt idx="29">
                  <c:v>646</c:v>
                </c:pt>
                <c:pt idx="30">
                  <c:v>467</c:v>
                </c:pt>
                <c:pt idx="31">
                  <c:v>446</c:v>
                </c:pt>
                <c:pt idx="32">
                  <c:v>425</c:v>
                </c:pt>
                <c:pt idx="33">
                  <c:v>474</c:v>
                </c:pt>
                <c:pt idx="34">
                  <c:v>531</c:v>
                </c:pt>
                <c:pt idx="35">
                  <c:v>542</c:v>
                </c:pt>
                <c:pt idx="36">
                  <c:v>406</c:v>
                </c:pt>
                <c:pt idx="37">
                  <c:v>412</c:v>
                </c:pt>
                <c:pt idx="38">
                  <c:v>458</c:v>
                </c:pt>
                <c:pt idx="39">
                  <c:v>399</c:v>
                </c:pt>
                <c:pt idx="40">
                  <c:v>482</c:v>
                </c:pt>
                <c:pt idx="41">
                  <c:v>420</c:v>
                </c:pt>
                <c:pt idx="42">
                  <c:v>414</c:v>
                </c:pt>
                <c:pt idx="43">
                  <c:v>533</c:v>
                </c:pt>
                <c:pt idx="44">
                  <c:v>509</c:v>
                </c:pt>
                <c:pt idx="45">
                  <c:v>504</c:v>
                </c:pt>
                <c:pt idx="46">
                  <c:v>336</c:v>
                </c:pt>
                <c:pt idx="47">
                  <c:v>408</c:v>
                </c:pt>
                <c:pt idx="48">
                  <c:v>469</c:v>
                </c:pt>
                <c:pt idx="49">
                  <c:v>538</c:v>
                </c:pt>
                <c:pt idx="50">
                  <c:v>505</c:v>
                </c:pt>
                <c:pt idx="51">
                  <c:v>489</c:v>
                </c:pt>
                <c:pt idx="52">
                  <c:v>411</c:v>
                </c:pt>
                <c:pt idx="53">
                  <c:v>321</c:v>
                </c:pt>
                <c:pt idx="54">
                  <c:v>394</c:v>
                </c:pt>
                <c:pt idx="55">
                  <c:v>528</c:v>
                </c:pt>
                <c:pt idx="56">
                  <c:v>399</c:v>
                </c:pt>
                <c:pt idx="57">
                  <c:v>381</c:v>
                </c:pt>
                <c:pt idx="58">
                  <c:v>384</c:v>
                </c:pt>
                <c:pt idx="59">
                  <c:v>494</c:v>
                </c:pt>
                <c:pt idx="60">
                  <c:v>496</c:v>
                </c:pt>
                <c:pt idx="61">
                  <c:v>419</c:v>
                </c:pt>
                <c:pt idx="62">
                  <c:v>371</c:v>
                </c:pt>
                <c:pt idx="63">
                  <c:v>447</c:v>
                </c:pt>
                <c:pt idx="64">
                  <c:v>313</c:v>
                </c:pt>
                <c:pt idx="65">
                  <c:v>402</c:v>
                </c:pt>
                <c:pt idx="66">
                  <c:v>485</c:v>
                </c:pt>
                <c:pt idx="67">
                  <c:v>444</c:v>
                </c:pt>
                <c:pt idx="68">
                  <c:v>416</c:v>
                </c:pt>
                <c:pt idx="69">
                  <c:v>471</c:v>
                </c:pt>
                <c:pt idx="70">
                  <c:v>490</c:v>
                </c:pt>
                <c:pt idx="71">
                  <c:v>431</c:v>
                </c:pt>
                <c:pt idx="72">
                  <c:v>446</c:v>
                </c:pt>
                <c:pt idx="73">
                  <c:v>546</c:v>
                </c:pt>
                <c:pt idx="74">
                  <c:v>467</c:v>
                </c:pt>
                <c:pt idx="75">
                  <c:v>463</c:v>
                </c:pt>
                <c:pt idx="76">
                  <c:v>440</c:v>
                </c:pt>
                <c:pt idx="77">
                  <c:v>419</c:v>
                </c:pt>
                <c:pt idx="78">
                  <c:v>509</c:v>
                </c:pt>
                <c:pt idx="79">
                  <c:v>438</c:v>
                </c:pt>
                <c:pt idx="80">
                  <c:v>399</c:v>
                </c:pt>
                <c:pt idx="81">
                  <c:v>483</c:v>
                </c:pt>
                <c:pt idx="82">
                  <c:v>453</c:v>
                </c:pt>
                <c:pt idx="83">
                  <c:v>414</c:v>
                </c:pt>
                <c:pt idx="84">
                  <c:v>446</c:v>
                </c:pt>
              </c:numCache>
            </c:numRef>
          </c:xVal>
          <c:yVal>
            <c:numRef>
              <c:f>Sheet1!$C$2:$C$86</c:f>
              <c:numCache>
                <c:formatCode>General</c:formatCode>
                <c:ptCount val="85"/>
                <c:pt idx="0">
                  <c:v>2.96</c:v>
                </c:pt>
                <c:pt idx="1">
                  <c:v>2.9</c:v>
                </c:pt>
                <c:pt idx="2">
                  <c:v>3.22</c:v>
                </c:pt>
                <c:pt idx="3">
                  <c:v>3.29</c:v>
                </c:pt>
                <c:pt idx="4">
                  <c:v>3.69</c:v>
                </c:pt>
                <c:pt idx="5">
                  <c:v>3.46</c:v>
                </c:pt>
                <c:pt idx="6">
                  <c:v>3.03</c:v>
                </c:pt>
                <c:pt idx="7">
                  <c:v>3.19</c:v>
                </c:pt>
                <c:pt idx="8">
                  <c:v>2.7</c:v>
                </c:pt>
                <c:pt idx="9">
                  <c:v>3.59</c:v>
                </c:pt>
                <c:pt idx="10">
                  <c:v>3.3</c:v>
                </c:pt>
                <c:pt idx="11">
                  <c:v>3.4</c:v>
                </c:pt>
                <c:pt idx="12">
                  <c:v>3.5</c:v>
                </c:pt>
                <c:pt idx="13">
                  <c:v>3.78</c:v>
                </c:pt>
                <c:pt idx="14">
                  <c:v>3.44</c:v>
                </c:pt>
                <c:pt idx="15">
                  <c:v>3.48</c:v>
                </c:pt>
                <c:pt idx="16">
                  <c:v>3.47</c:v>
                </c:pt>
                <c:pt idx="17">
                  <c:v>3.35</c:v>
                </c:pt>
                <c:pt idx="18">
                  <c:v>3.39</c:v>
                </c:pt>
                <c:pt idx="19">
                  <c:v>3.28</c:v>
                </c:pt>
                <c:pt idx="20">
                  <c:v>3.21</c:v>
                </c:pt>
                <c:pt idx="21">
                  <c:v>3.58</c:v>
                </c:pt>
                <c:pt idx="22">
                  <c:v>3.33</c:v>
                </c:pt>
                <c:pt idx="23">
                  <c:v>2.9</c:v>
                </c:pt>
                <c:pt idx="24">
                  <c:v>3.38</c:v>
                </c:pt>
                <c:pt idx="25">
                  <c:v>3.26</c:v>
                </c:pt>
                <c:pt idx="26">
                  <c:v>3.6</c:v>
                </c:pt>
                <c:pt idx="27">
                  <c:v>3.37</c:v>
                </c:pt>
                <c:pt idx="28">
                  <c:v>3.8</c:v>
                </c:pt>
                <c:pt idx="29">
                  <c:v>3.76</c:v>
                </c:pt>
                <c:pt idx="30">
                  <c:v>2</c:v>
                </c:pt>
                <c:pt idx="31">
                  <c:v>2.54</c:v>
                </c:pt>
                <c:pt idx="32">
                  <c:v>2.4300000000000002</c:v>
                </c:pt>
                <c:pt idx="33">
                  <c:v>2.2000000000000002</c:v>
                </c:pt>
                <c:pt idx="34">
                  <c:v>3</c:v>
                </c:pt>
                <c:pt idx="35">
                  <c:v>3.2</c:v>
                </c:pt>
                <c:pt idx="36">
                  <c:v>2.35</c:v>
                </c:pt>
                <c:pt idx="37">
                  <c:v>2.5099999999999998</c:v>
                </c:pt>
                <c:pt idx="38">
                  <c:v>2.5099999999999998</c:v>
                </c:pt>
                <c:pt idx="39">
                  <c:v>2.36</c:v>
                </c:pt>
                <c:pt idx="40">
                  <c:v>2.36</c:v>
                </c:pt>
                <c:pt idx="41">
                  <c:v>2.66</c:v>
                </c:pt>
                <c:pt idx="42">
                  <c:v>2.68</c:v>
                </c:pt>
                <c:pt idx="43">
                  <c:v>3.4</c:v>
                </c:pt>
                <c:pt idx="44">
                  <c:v>2.46</c:v>
                </c:pt>
                <c:pt idx="45">
                  <c:v>3</c:v>
                </c:pt>
                <c:pt idx="46">
                  <c:v>2.44</c:v>
                </c:pt>
                <c:pt idx="47">
                  <c:v>2.13</c:v>
                </c:pt>
                <c:pt idx="48">
                  <c:v>2.41</c:v>
                </c:pt>
                <c:pt idx="49">
                  <c:v>3.3</c:v>
                </c:pt>
                <c:pt idx="50">
                  <c:v>3.2</c:v>
                </c:pt>
                <c:pt idx="51">
                  <c:v>2.41</c:v>
                </c:pt>
                <c:pt idx="52">
                  <c:v>2.19</c:v>
                </c:pt>
                <c:pt idx="53">
                  <c:v>2.35</c:v>
                </c:pt>
                <c:pt idx="54">
                  <c:v>2.6</c:v>
                </c:pt>
                <c:pt idx="55">
                  <c:v>3</c:v>
                </c:pt>
                <c:pt idx="56">
                  <c:v>2.72</c:v>
                </c:pt>
                <c:pt idx="57">
                  <c:v>2.85</c:v>
                </c:pt>
                <c:pt idx="58">
                  <c:v>2.9</c:v>
                </c:pt>
                <c:pt idx="59">
                  <c:v>2.86</c:v>
                </c:pt>
                <c:pt idx="60">
                  <c:v>2.85</c:v>
                </c:pt>
                <c:pt idx="61">
                  <c:v>2.87</c:v>
                </c:pt>
                <c:pt idx="62">
                  <c:v>2.95</c:v>
                </c:pt>
                <c:pt idx="63">
                  <c:v>2.89</c:v>
                </c:pt>
                <c:pt idx="64">
                  <c:v>2.88</c:v>
                </c:pt>
                <c:pt idx="65">
                  <c:v>3.5</c:v>
                </c:pt>
                <c:pt idx="66">
                  <c:v>2.89</c:v>
                </c:pt>
                <c:pt idx="67">
                  <c:v>2.8</c:v>
                </c:pt>
                <c:pt idx="68">
                  <c:v>2.2999999999999998</c:v>
                </c:pt>
                <c:pt idx="69">
                  <c:v>2.99</c:v>
                </c:pt>
                <c:pt idx="70">
                  <c:v>2.79</c:v>
                </c:pt>
                <c:pt idx="71">
                  <c:v>2.89</c:v>
                </c:pt>
                <c:pt idx="72">
                  <c:v>2.91</c:v>
                </c:pt>
                <c:pt idx="73">
                  <c:v>3.2</c:v>
                </c:pt>
                <c:pt idx="74">
                  <c:v>2.73</c:v>
                </c:pt>
                <c:pt idx="75">
                  <c:v>2.46</c:v>
                </c:pt>
                <c:pt idx="76">
                  <c:v>1</c:v>
                </c:pt>
                <c:pt idx="77">
                  <c:v>2.9</c:v>
                </c:pt>
                <c:pt idx="78">
                  <c:v>3</c:v>
                </c:pt>
                <c:pt idx="79">
                  <c:v>2.9</c:v>
                </c:pt>
                <c:pt idx="80">
                  <c:v>2.89</c:v>
                </c:pt>
                <c:pt idx="81">
                  <c:v>2.85</c:v>
                </c:pt>
                <c:pt idx="82">
                  <c:v>3</c:v>
                </c:pt>
                <c:pt idx="83">
                  <c:v>2.78</c:v>
                </c:pt>
                <c:pt idx="84">
                  <c:v>2.69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CC-411F-923D-D85E7B754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637232"/>
        <c:axId val="710340400"/>
      </c:scatterChart>
      <c:valAx>
        <c:axId val="690637232"/>
        <c:scaling>
          <c:orientation val="minMax"/>
          <c:max val="700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GMAT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710340400"/>
        <c:crosses val="autoZero"/>
        <c:crossBetween val="midCat"/>
      </c:valAx>
      <c:valAx>
        <c:axId val="71034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GPA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9063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tx>
            <c:v>Reg</c:v>
          </c:tx>
          <c:spPr>
            <a:ln w="19050" cap="rnd">
              <a:solidFill>
                <a:srgbClr val="2F6231"/>
              </a:solidFill>
              <a:round/>
            </a:ln>
            <a:effectLst/>
          </c:spPr>
          <c:marker>
            <c:symbol val="none"/>
          </c:marker>
          <c:xVal>
            <c:numRef>
              <c:f>Sheet1!$Z$2:$Z$8</c:f>
              <c:numCache>
                <c:formatCode>General</c:formatCode>
                <c:ptCount val="7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</c:numCache>
            </c:numRef>
          </c:xVal>
          <c:yVal>
            <c:numRef>
              <c:f>Sheet1!$AA$2:$AA$8</c:f>
              <c:numCache>
                <c:formatCode>General</c:formatCode>
                <c:ptCount val="7"/>
                <c:pt idx="0">
                  <c:v>-0.85771153794441346</c:v>
                </c:pt>
                <c:pt idx="1">
                  <c:v>-0.40944707622129095</c:v>
                </c:pt>
                <c:pt idx="2">
                  <c:v>3.8817385501831225E-2</c:v>
                </c:pt>
                <c:pt idx="3">
                  <c:v>0.48708184722495385</c:v>
                </c:pt>
                <c:pt idx="4">
                  <c:v>0.93534630894807624</c:v>
                </c:pt>
                <c:pt idx="5">
                  <c:v>1.3836107706711982</c:v>
                </c:pt>
                <c:pt idx="6">
                  <c:v>1.8318752323943206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5-40BD-8D24-F9775A72B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915184"/>
        <c:axId val="697915728"/>
      </c:scatterChar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GPA 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C7D0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Sheet1!$B$2:$B$87</c:f>
              <c:numCache>
                <c:formatCode>General</c:formatCode>
                <c:ptCount val="86"/>
                <c:pt idx="0">
                  <c:v>596</c:v>
                </c:pt>
                <c:pt idx="1">
                  <c:v>473</c:v>
                </c:pt>
                <c:pt idx="2">
                  <c:v>482</c:v>
                </c:pt>
                <c:pt idx="3">
                  <c:v>527</c:v>
                </c:pt>
                <c:pt idx="4">
                  <c:v>505</c:v>
                </c:pt>
                <c:pt idx="5">
                  <c:v>693</c:v>
                </c:pt>
                <c:pt idx="6">
                  <c:v>626</c:v>
                </c:pt>
                <c:pt idx="7">
                  <c:v>663</c:v>
                </c:pt>
                <c:pt idx="8">
                  <c:v>447</c:v>
                </c:pt>
                <c:pt idx="9">
                  <c:v>588</c:v>
                </c:pt>
                <c:pt idx="10">
                  <c:v>563</c:v>
                </c:pt>
                <c:pt idx="11">
                  <c:v>553</c:v>
                </c:pt>
                <c:pt idx="12">
                  <c:v>572</c:v>
                </c:pt>
                <c:pt idx="13">
                  <c:v>591</c:v>
                </c:pt>
                <c:pt idx="14">
                  <c:v>692</c:v>
                </c:pt>
                <c:pt idx="15">
                  <c:v>528</c:v>
                </c:pt>
                <c:pt idx="16">
                  <c:v>552</c:v>
                </c:pt>
                <c:pt idx="17">
                  <c:v>520</c:v>
                </c:pt>
                <c:pt idx="18">
                  <c:v>543</c:v>
                </c:pt>
                <c:pt idx="19">
                  <c:v>523</c:v>
                </c:pt>
                <c:pt idx="20">
                  <c:v>530</c:v>
                </c:pt>
                <c:pt idx="21">
                  <c:v>564</c:v>
                </c:pt>
                <c:pt idx="22">
                  <c:v>565</c:v>
                </c:pt>
                <c:pt idx="23">
                  <c:v>431</c:v>
                </c:pt>
                <c:pt idx="24">
                  <c:v>605</c:v>
                </c:pt>
                <c:pt idx="25">
                  <c:v>664</c:v>
                </c:pt>
                <c:pt idx="26">
                  <c:v>609</c:v>
                </c:pt>
                <c:pt idx="27">
                  <c:v>559</c:v>
                </c:pt>
                <c:pt idx="28">
                  <c:v>521</c:v>
                </c:pt>
                <c:pt idx="29">
                  <c:v>646</c:v>
                </c:pt>
                <c:pt idx="30">
                  <c:v>467</c:v>
                </c:pt>
                <c:pt idx="31">
                  <c:v>446</c:v>
                </c:pt>
                <c:pt idx="32">
                  <c:v>425</c:v>
                </c:pt>
                <c:pt idx="33">
                  <c:v>474</c:v>
                </c:pt>
                <c:pt idx="34">
                  <c:v>531</c:v>
                </c:pt>
                <c:pt idx="35">
                  <c:v>542</c:v>
                </c:pt>
                <c:pt idx="36">
                  <c:v>406</c:v>
                </c:pt>
                <c:pt idx="37">
                  <c:v>412</c:v>
                </c:pt>
                <c:pt idx="38">
                  <c:v>458</c:v>
                </c:pt>
                <c:pt idx="39">
                  <c:v>399</c:v>
                </c:pt>
                <c:pt idx="40">
                  <c:v>482</c:v>
                </c:pt>
                <c:pt idx="41">
                  <c:v>420</c:v>
                </c:pt>
                <c:pt idx="42">
                  <c:v>414</c:v>
                </c:pt>
                <c:pt idx="43">
                  <c:v>533</c:v>
                </c:pt>
                <c:pt idx="44">
                  <c:v>509</c:v>
                </c:pt>
                <c:pt idx="45">
                  <c:v>504</c:v>
                </c:pt>
                <c:pt idx="46">
                  <c:v>336</c:v>
                </c:pt>
                <c:pt idx="47">
                  <c:v>408</c:v>
                </c:pt>
                <c:pt idx="48">
                  <c:v>469</c:v>
                </c:pt>
                <c:pt idx="49">
                  <c:v>538</c:v>
                </c:pt>
                <c:pt idx="50">
                  <c:v>505</c:v>
                </c:pt>
                <c:pt idx="51">
                  <c:v>489</c:v>
                </c:pt>
                <c:pt idx="52">
                  <c:v>411</c:v>
                </c:pt>
                <c:pt idx="53">
                  <c:v>321</c:v>
                </c:pt>
                <c:pt idx="54">
                  <c:v>394</c:v>
                </c:pt>
                <c:pt idx="55">
                  <c:v>528</c:v>
                </c:pt>
                <c:pt idx="56">
                  <c:v>399</c:v>
                </c:pt>
                <c:pt idx="57">
                  <c:v>381</c:v>
                </c:pt>
                <c:pt idx="58">
                  <c:v>384</c:v>
                </c:pt>
                <c:pt idx="59">
                  <c:v>494</c:v>
                </c:pt>
                <c:pt idx="60">
                  <c:v>496</c:v>
                </c:pt>
                <c:pt idx="61">
                  <c:v>419</c:v>
                </c:pt>
                <c:pt idx="62">
                  <c:v>371</c:v>
                </c:pt>
                <c:pt idx="63">
                  <c:v>447</c:v>
                </c:pt>
                <c:pt idx="64">
                  <c:v>313</c:v>
                </c:pt>
                <c:pt idx="65">
                  <c:v>402</c:v>
                </c:pt>
                <c:pt idx="66">
                  <c:v>485</c:v>
                </c:pt>
                <c:pt idx="67">
                  <c:v>444</c:v>
                </c:pt>
                <c:pt idx="68">
                  <c:v>416</c:v>
                </c:pt>
                <c:pt idx="69">
                  <c:v>471</c:v>
                </c:pt>
                <c:pt idx="70">
                  <c:v>490</c:v>
                </c:pt>
                <c:pt idx="71">
                  <c:v>431</c:v>
                </c:pt>
                <c:pt idx="72">
                  <c:v>446</c:v>
                </c:pt>
                <c:pt idx="73">
                  <c:v>546</c:v>
                </c:pt>
                <c:pt idx="74">
                  <c:v>467</c:v>
                </c:pt>
                <c:pt idx="75">
                  <c:v>463</c:v>
                </c:pt>
                <c:pt idx="76">
                  <c:v>440</c:v>
                </c:pt>
                <c:pt idx="77">
                  <c:v>419</c:v>
                </c:pt>
                <c:pt idx="78">
                  <c:v>509</c:v>
                </c:pt>
                <c:pt idx="79">
                  <c:v>438</c:v>
                </c:pt>
                <c:pt idx="80">
                  <c:v>399</c:v>
                </c:pt>
                <c:pt idx="81">
                  <c:v>483</c:v>
                </c:pt>
                <c:pt idx="82">
                  <c:v>453</c:v>
                </c:pt>
                <c:pt idx="83">
                  <c:v>414</c:v>
                </c:pt>
                <c:pt idx="84">
                  <c:v>446</c:v>
                </c:pt>
              </c:numCache>
            </c:numRef>
          </c:xVal>
          <c:yVal>
            <c:numRef>
              <c:f>Sheet1!$D$2:$D$87</c:f>
              <c:numCache>
                <c:formatCode>General</c:formatCode>
                <c:ptCount val="8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45-40BD-8D24-F9775A72B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915184"/>
        <c:axId val="697915728"/>
      </c:scatterChart>
      <c:valAx>
        <c:axId val="697915184"/>
        <c:scaling>
          <c:orientation val="minMax"/>
          <c:max val="8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GMAT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97915728"/>
        <c:crosses val="autoZero"/>
        <c:crossBetween val="midCat"/>
      </c:valAx>
      <c:valAx>
        <c:axId val="697915728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GPA Pass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9791518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tx>
            <c:v>Reg</c:v>
          </c:tx>
          <c:spPr>
            <a:ln w="19050" cap="rnd">
              <a:solidFill>
                <a:srgbClr val="2F6231"/>
              </a:solidFill>
              <a:round/>
            </a:ln>
            <a:effectLst/>
          </c:spPr>
          <c:marker>
            <c:symbol val="none"/>
          </c:marker>
          <c:xVal>
            <c:numRef>
              <c:f>Sheet1!$Z$2:$Z$8</c:f>
              <c:numCache>
                <c:formatCode>General</c:formatCode>
                <c:ptCount val="7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</c:numCache>
            </c:numRef>
          </c:xVal>
          <c:yVal>
            <c:numRef>
              <c:f>Sheet1!$AA$2:$AA$8</c:f>
              <c:numCache>
                <c:formatCode>General</c:formatCode>
                <c:ptCount val="7"/>
                <c:pt idx="0">
                  <c:v>-0.85771153794441346</c:v>
                </c:pt>
                <c:pt idx="1">
                  <c:v>-0.40944707622129095</c:v>
                </c:pt>
                <c:pt idx="2">
                  <c:v>3.8817385501831225E-2</c:v>
                </c:pt>
                <c:pt idx="3">
                  <c:v>0.48708184722495385</c:v>
                </c:pt>
                <c:pt idx="4">
                  <c:v>0.93534630894807624</c:v>
                </c:pt>
                <c:pt idx="5">
                  <c:v>1.3836107706711982</c:v>
                </c:pt>
                <c:pt idx="6">
                  <c:v>1.8318752323943206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23-41AF-8D8C-CFE47BA0E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78768"/>
        <c:axId val="682380400"/>
      </c:scatterChar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GPA 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C7D0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Sheet1!$B$2:$B$87</c:f>
              <c:numCache>
                <c:formatCode>General</c:formatCode>
                <c:ptCount val="86"/>
                <c:pt idx="0">
                  <c:v>596</c:v>
                </c:pt>
                <c:pt idx="1">
                  <c:v>473</c:v>
                </c:pt>
                <c:pt idx="2">
                  <c:v>482</c:v>
                </c:pt>
                <c:pt idx="3">
                  <c:v>527</c:v>
                </c:pt>
                <c:pt idx="4">
                  <c:v>505</c:v>
                </c:pt>
                <c:pt idx="5">
                  <c:v>693</c:v>
                </c:pt>
                <c:pt idx="6">
                  <c:v>626</c:v>
                </c:pt>
                <c:pt idx="7">
                  <c:v>663</c:v>
                </c:pt>
                <c:pt idx="8">
                  <c:v>447</c:v>
                </c:pt>
                <c:pt idx="9">
                  <c:v>588</c:v>
                </c:pt>
                <c:pt idx="10">
                  <c:v>563</c:v>
                </c:pt>
                <c:pt idx="11">
                  <c:v>553</c:v>
                </c:pt>
                <c:pt idx="12">
                  <c:v>572</c:v>
                </c:pt>
                <c:pt idx="13">
                  <c:v>591</c:v>
                </c:pt>
                <c:pt idx="14">
                  <c:v>692</c:v>
                </c:pt>
                <c:pt idx="15">
                  <c:v>528</c:v>
                </c:pt>
                <c:pt idx="16">
                  <c:v>552</c:v>
                </c:pt>
                <c:pt idx="17">
                  <c:v>520</c:v>
                </c:pt>
                <c:pt idx="18">
                  <c:v>543</c:v>
                </c:pt>
                <c:pt idx="19">
                  <c:v>523</c:v>
                </c:pt>
                <c:pt idx="20">
                  <c:v>530</c:v>
                </c:pt>
                <c:pt idx="21">
                  <c:v>564</c:v>
                </c:pt>
                <c:pt idx="22">
                  <c:v>565</c:v>
                </c:pt>
                <c:pt idx="23">
                  <c:v>431</c:v>
                </c:pt>
                <c:pt idx="24">
                  <c:v>605</c:v>
                </c:pt>
                <c:pt idx="25">
                  <c:v>664</c:v>
                </c:pt>
                <c:pt idx="26">
                  <c:v>609</c:v>
                </c:pt>
                <c:pt idx="27">
                  <c:v>559</c:v>
                </c:pt>
                <c:pt idx="28">
                  <c:v>521</c:v>
                </c:pt>
                <c:pt idx="29">
                  <c:v>646</c:v>
                </c:pt>
                <c:pt idx="30">
                  <c:v>467</c:v>
                </c:pt>
                <c:pt idx="31">
                  <c:v>446</c:v>
                </c:pt>
                <c:pt idx="32">
                  <c:v>425</c:v>
                </c:pt>
                <c:pt idx="33">
                  <c:v>474</c:v>
                </c:pt>
                <c:pt idx="34">
                  <c:v>531</c:v>
                </c:pt>
                <c:pt idx="35">
                  <c:v>542</c:v>
                </c:pt>
                <c:pt idx="36">
                  <c:v>406</c:v>
                </c:pt>
                <c:pt idx="37">
                  <c:v>412</c:v>
                </c:pt>
                <c:pt idx="38">
                  <c:v>458</c:v>
                </c:pt>
                <c:pt idx="39">
                  <c:v>399</c:v>
                </c:pt>
                <c:pt idx="40">
                  <c:v>482</c:v>
                </c:pt>
                <c:pt idx="41">
                  <c:v>420</c:v>
                </c:pt>
                <c:pt idx="42">
                  <c:v>414</c:v>
                </c:pt>
                <c:pt idx="43">
                  <c:v>533</c:v>
                </c:pt>
                <c:pt idx="44">
                  <c:v>509</c:v>
                </c:pt>
                <c:pt idx="45">
                  <c:v>504</c:v>
                </c:pt>
                <c:pt idx="46">
                  <c:v>336</c:v>
                </c:pt>
                <c:pt idx="47">
                  <c:v>408</c:v>
                </c:pt>
                <c:pt idx="48">
                  <c:v>469</c:v>
                </c:pt>
                <c:pt idx="49">
                  <c:v>538</c:v>
                </c:pt>
                <c:pt idx="50">
                  <c:v>505</c:v>
                </c:pt>
                <c:pt idx="51">
                  <c:v>489</c:v>
                </c:pt>
                <c:pt idx="52">
                  <c:v>411</c:v>
                </c:pt>
                <c:pt idx="53">
                  <c:v>321</c:v>
                </c:pt>
                <c:pt idx="54">
                  <c:v>394</c:v>
                </c:pt>
                <c:pt idx="55">
                  <c:v>528</c:v>
                </c:pt>
                <c:pt idx="56">
                  <c:v>399</c:v>
                </c:pt>
                <c:pt idx="57">
                  <c:v>381</c:v>
                </c:pt>
                <c:pt idx="58">
                  <c:v>384</c:v>
                </c:pt>
                <c:pt idx="59">
                  <c:v>494</c:v>
                </c:pt>
                <c:pt idx="60">
                  <c:v>496</c:v>
                </c:pt>
                <c:pt idx="61">
                  <c:v>419</c:v>
                </c:pt>
                <c:pt idx="62">
                  <c:v>371</c:v>
                </c:pt>
                <c:pt idx="63">
                  <c:v>447</c:v>
                </c:pt>
                <c:pt idx="64">
                  <c:v>313</c:v>
                </c:pt>
                <c:pt idx="65">
                  <c:v>402</c:v>
                </c:pt>
                <c:pt idx="66">
                  <c:v>485</c:v>
                </c:pt>
                <c:pt idx="67">
                  <c:v>444</c:v>
                </c:pt>
                <c:pt idx="68">
                  <c:v>416</c:v>
                </c:pt>
                <c:pt idx="69">
                  <c:v>471</c:v>
                </c:pt>
                <c:pt idx="70">
                  <c:v>490</c:v>
                </c:pt>
                <c:pt idx="71">
                  <c:v>431</c:v>
                </c:pt>
                <c:pt idx="72">
                  <c:v>446</c:v>
                </c:pt>
                <c:pt idx="73">
                  <c:v>546</c:v>
                </c:pt>
                <c:pt idx="74">
                  <c:v>467</c:v>
                </c:pt>
                <c:pt idx="75">
                  <c:v>463</c:v>
                </c:pt>
                <c:pt idx="76">
                  <c:v>440</c:v>
                </c:pt>
                <c:pt idx="77">
                  <c:v>419</c:v>
                </c:pt>
                <c:pt idx="78">
                  <c:v>509</c:v>
                </c:pt>
                <c:pt idx="79">
                  <c:v>438</c:v>
                </c:pt>
                <c:pt idx="80">
                  <c:v>399</c:v>
                </c:pt>
                <c:pt idx="81">
                  <c:v>483</c:v>
                </c:pt>
                <c:pt idx="82">
                  <c:v>453</c:v>
                </c:pt>
                <c:pt idx="83">
                  <c:v>414</c:v>
                </c:pt>
                <c:pt idx="84">
                  <c:v>446</c:v>
                </c:pt>
              </c:numCache>
            </c:numRef>
          </c:xVal>
          <c:yVal>
            <c:numRef>
              <c:f>Sheet1!$D$2:$D$87</c:f>
              <c:numCache>
                <c:formatCode>General</c:formatCode>
                <c:ptCount val="8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23-41AF-8D8C-CFE47BA0E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78768"/>
        <c:axId val="682380400"/>
      </c:scatterChart>
      <c:valAx>
        <c:axId val="682378768"/>
        <c:scaling>
          <c:orientation val="minMax"/>
          <c:max val="8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GMAT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82380400"/>
        <c:crosses val="autoZero"/>
        <c:crossBetween val="midCat"/>
      </c:valAx>
      <c:valAx>
        <c:axId val="682380400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GPA Pass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8237876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GPA 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C7D0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Sheet1!$B$2:$B$87</c:f>
              <c:numCache>
                <c:formatCode>General</c:formatCode>
                <c:ptCount val="86"/>
                <c:pt idx="0">
                  <c:v>596</c:v>
                </c:pt>
                <c:pt idx="1">
                  <c:v>473</c:v>
                </c:pt>
                <c:pt idx="2">
                  <c:v>482</c:v>
                </c:pt>
                <c:pt idx="3">
                  <c:v>527</c:v>
                </c:pt>
                <c:pt idx="4">
                  <c:v>505</c:v>
                </c:pt>
                <c:pt idx="5">
                  <c:v>693</c:v>
                </c:pt>
                <c:pt idx="6">
                  <c:v>626</c:v>
                </c:pt>
                <c:pt idx="7">
                  <c:v>663</c:v>
                </c:pt>
                <c:pt idx="8">
                  <c:v>447</c:v>
                </c:pt>
                <c:pt idx="9">
                  <c:v>588</c:v>
                </c:pt>
                <c:pt idx="10">
                  <c:v>563</c:v>
                </c:pt>
                <c:pt idx="11">
                  <c:v>553</c:v>
                </c:pt>
                <c:pt idx="12">
                  <c:v>572</c:v>
                </c:pt>
                <c:pt idx="13">
                  <c:v>591</c:v>
                </c:pt>
                <c:pt idx="14">
                  <c:v>692</c:v>
                </c:pt>
                <c:pt idx="15">
                  <c:v>528</c:v>
                </c:pt>
                <c:pt idx="16">
                  <c:v>552</c:v>
                </c:pt>
                <c:pt idx="17">
                  <c:v>520</c:v>
                </c:pt>
                <c:pt idx="18">
                  <c:v>543</c:v>
                </c:pt>
                <c:pt idx="19">
                  <c:v>523</c:v>
                </c:pt>
                <c:pt idx="20">
                  <c:v>530</c:v>
                </c:pt>
                <c:pt idx="21">
                  <c:v>564</c:v>
                </c:pt>
                <c:pt idx="22">
                  <c:v>565</c:v>
                </c:pt>
                <c:pt idx="23">
                  <c:v>431</c:v>
                </c:pt>
                <c:pt idx="24">
                  <c:v>605</c:v>
                </c:pt>
                <c:pt idx="25">
                  <c:v>664</c:v>
                </c:pt>
                <c:pt idx="26">
                  <c:v>609</c:v>
                </c:pt>
                <c:pt idx="27">
                  <c:v>559</c:v>
                </c:pt>
                <c:pt idx="28">
                  <c:v>521</c:v>
                </c:pt>
                <c:pt idx="29">
                  <c:v>646</c:v>
                </c:pt>
                <c:pt idx="30">
                  <c:v>467</c:v>
                </c:pt>
                <c:pt idx="31">
                  <c:v>446</c:v>
                </c:pt>
                <c:pt idx="32">
                  <c:v>425</c:v>
                </c:pt>
                <c:pt idx="33">
                  <c:v>474</c:v>
                </c:pt>
                <c:pt idx="34">
                  <c:v>531</c:v>
                </c:pt>
                <c:pt idx="35">
                  <c:v>542</c:v>
                </c:pt>
                <c:pt idx="36">
                  <c:v>406</c:v>
                </c:pt>
                <c:pt idx="37">
                  <c:v>412</c:v>
                </c:pt>
                <c:pt idx="38">
                  <c:v>458</c:v>
                </c:pt>
                <c:pt idx="39">
                  <c:v>399</c:v>
                </c:pt>
                <c:pt idx="40">
                  <c:v>482</c:v>
                </c:pt>
                <c:pt idx="41">
                  <c:v>420</c:v>
                </c:pt>
                <c:pt idx="42">
                  <c:v>414</c:v>
                </c:pt>
                <c:pt idx="43">
                  <c:v>533</c:v>
                </c:pt>
                <c:pt idx="44">
                  <c:v>509</c:v>
                </c:pt>
                <c:pt idx="45">
                  <c:v>504</c:v>
                </c:pt>
                <c:pt idx="46">
                  <c:v>336</c:v>
                </c:pt>
                <c:pt idx="47">
                  <c:v>408</c:v>
                </c:pt>
                <c:pt idx="48">
                  <c:v>469</c:v>
                </c:pt>
                <c:pt idx="49">
                  <c:v>538</c:v>
                </c:pt>
                <c:pt idx="50">
                  <c:v>505</c:v>
                </c:pt>
                <c:pt idx="51">
                  <c:v>489</c:v>
                </c:pt>
                <c:pt idx="52">
                  <c:v>411</c:v>
                </c:pt>
                <c:pt idx="53">
                  <c:v>321</c:v>
                </c:pt>
                <c:pt idx="54">
                  <c:v>394</c:v>
                </c:pt>
                <c:pt idx="55">
                  <c:v>528</c:v>
                </c:pt>
                <c:pt idx="56">
                  <c:v>399</c:v>
                </c:pt>
                <c:pt idx="57">
                  <c:v>381</c:v>
                </c:pt>
                <c:pt idx="58">
                  <c:v>384</c:v>
                </c:pt>
                <c:pt idx="59">
                  <c:v>494</c:v>
                </c:pt>
                <c:pt idx="60">
                  <c:v>496</c:v>
                </c:pt>
                <c:pt idx="61">
                  <c:v>419</c:v>
                </c:pt>
                <c:pt idx="62">
                  <c:v>371</c:v>
                </c:pt>
                <c:pt idx="63">
                  <c:v>447</c:v>
                </c:pt>
                <c:pt idx="64">
                  <c:v>313</c:v>
                </c:pt>
                <c:pt idx="65">
                  <c:v>402</c:v>
                </c:pt>
                <c:pt idx="66">
                  <c:v>485</c:v>
                </c:pt>
                <c:pt idx="67">
                  <c:v>444</c:v>
                </c:pt>
                <c:pt idx="68">
                  <c:v>416</c:v>
                </c:pt>
                <c:pt idx="69">
                  <c:v>471</c:v>
                </c:pt>
                <c:pt idx="70">
                  <c:v>490</c:v>
                </c:pt>
                <c:pt idx="71">
                  <c:v>431</c:v>
                </c:pt>
                <c:pt idx="72">
                  <c:v>446</c:v>
                </c:pt>
                <c:pt idx="73">
                  <c:v>546</c:v>
                </c:pt>
                <c:pt idx="74">
                  <c:v>467</c:v>
                </c:pt>
                <c:pt idx="75">
                  <c:v>463</c:v>
                </c:pt>
                <c:pt idx="76">
                  <c:v>440</c:v>
                </c:pt>
                <c:pt idx="77">
                  <c:v>419</c:v>
                </c:pt>
                <c:pt idx="78">
                  <c:v>509</c:v>
                </c:pt>
                <c:pt idx="79">
                  <c:v>438</c:v>
                </c:pt>
                <c:pt idx="80">
                  <c:v>399</c:v>
                </c:pt>
                <c:pt idx="81">
                  <c:v>483</c:v>
                </c:pt>
                <c:pt idx="82">
                  <c:v>453</c:v>
                </c:pt>
                <c:pt idx="83">
                  <c:v>414</c:v>
                </c:pt>
                <c:pt idx="84">
                  <c:v>446</c:v>
                </c:pt>
              </c:numCache>
            </c:numRef>
          </c:xVal>
          <c:yVal>
            <c:numRef>
              <c:f>Sheet1!$D$2:$D$87</c:f>
              <c:numCache>
                <c:formatCode>General</c:formatCode>
                <c:ptCount val="8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66-4D79-B929-B608B234A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80944"/>
        <c:axId val="682384208"/>
      </c:scatterChart>
      <c:valAx>
        <c:axId val="682380944"/>
        <c:scaling>
          <c:orientation val="minMax"/>
          <c:max val="8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GMAT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82384208"/>
        <c:crosses val="autoZero"/>
        <c:crossBetween val="midCat"/>
      </c:valAx>
      <c:valAx>
        <c:axId val="682384208"/>
        <c:scaling>
          <c:orientation val="minMax"/>
          <c:max val="1.5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GPA Pass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8238094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logit(p)</c:v>
                </c:pt>
              </c:strCache>
            </c:strRef>
          </c:tx>
          <c:spPr>
            <a:ln w="28575" cap="rnd">
              <a:solidFill>
                <a:srgbClr val="DC7D0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Sheet1!$B$3:$B$101</c:f>
              <c:numCache>
                <c:formatCode>General</c:formatCode>
                <c:ptCount val="99"/>
                <c:pt idx="0">
                  <c:v>-4.5951198501345898</c:v>
                </c:pt>
                <c:pt idx="1">
                  <c:v>-3.8918202981106265</c:v>
                </c:pt>
                <c:pt idx="2">
                  <c:v>-3.4760986898352733</c:v>
                </c:pt>
                <c:pt idx="3">
                  <c:v>-3.1780538303479453</c:v>
                </c:pt>
                <c:pt idx="4">
                  <c:v>-2.9444389791664403</c:v>
                </c:pt>
                <c:pt idx="5">
                  <c:v>-2.7515353130419489</c:v>
                </c:pt>
                <c:pt idx="6">
                  <c:v>-2.5866893440979424</c:v>
                </c:pt>
                <c:pt idx="7">
                  <c:v>-2.4423470353692043</c:v>
                </c:pt>
                <c:pt idx="8">
                  <c:v>-2.3136349291806306</c:v>
                </c:pt>
                <c:pt idx="9">
                  <c:v>-2.1972245773362191</c:v>
                </c:pt>
                <c:pt idx="10">
                  <c:v>-2.0907410969337694</c:v>
                </c:pt>
                <c:pt idx="11">
                  <c:v>-1.9924301646902063</c:v>
                </c:pt>
                <c:pt idx="12">
                  <c:v>-1.900958761193047</c:v>
                </c:pt>
                <c:pt idx="13">
                  <c:v>-1.8152899666382492</c:v>
                </c:pt>
                <c:pt idx="14">
                  <c:v>-1.7346010553881064</c:v>
                </c:pt>
                <c:pt idx="15">
                  <c:v>-1.6582280766035322</c:v>
                </c:pt>
                <c:pt idx="16">
                  <c:v>-1.5856272637403817</c:v>
                </c:pt>
                <c:pt idx="17">
                  <c:v>-1.5163474893680886</c:v>
                </c:pt>
                <c:pt idx="18">
                  <c:v>-1.4500101755059984</c:v>
                </c:pt>
                <c:pt idx="19">
                  <c:v>-1.3862943611198906</c:v>
                </c:pt>
                <c:pt idx="20">
                  <c:v>-1.3249254147435987</c:v>
                </c:pt>
                <c:pt idx="21">
                  <c:v>-1.2656663733312759</c:v>
                </c:pt>
                <c:pt idx="22">
                  <c:v>-1.2083112059245342</c:v>
                </c:pt>
                <c:pt idx="23">
                  <c:v>-1.1526795099383855</c:v>
                </c:pt>
                <c:pt idx="24">
                  <c:v>-1.0986122886681098</c:v>
                </c:pt>
                <c:pt idx="25">
                  <c:v>-1.0459685551826876</c:v>
                </c:pt>
                <c:pt idx="26">
                  <c:v>-0.99462257514406194</c:v>
                </c:pt>
                <c:pt idx="27">
                  <c:v>-0.94446160884085117</c:v>
                </c:pt>
                <c:pt idx="28">
                  <c:v>-0.89538404705484131</c:v>
                </c:pt>
                <c:pt idx="29">
                  <c:v>-0.84729786038720356</c:v>
                </c:pt>
                <c:pt idx="30">
                  <c:v>-0.80011930011211307</c:v>
                </c:pt>
                <c:pt idx="31">
                  <c:v>-0.75377180237638008</c:v>
                </c:pt>
                <c:pt idx="32">
                  <c:v>-0.70818505792448561</c:v>
                </c:pt>
                <c:pt idx="33">
                  <c:v>-0.66329421741026395</c:v>
                </c:pt>
                <c:pt idx="34">
                  <c:v>-0.61903920840622351</c:v>
                </c:pt>
                <c:pt idx="35">
                  <c:v>-0.5753641449035618</c:v>
                </c:pt>
                <c:pt idx="36">
                  <c:v>-0.53221681374730823</c:v>
                </c:pt>
                <c:pt idx="37">
                  <c:v>-0.48954822531870579</c:v>
                </c:pt>
                <c:pt idx="38">
                  <c:v>-0.44731221804366478</c:v>
                </c:pt>
                <c:pt idx="39">
                  <c:v>-0.40546510810816427</c:v>
                </c:pt>
                <c:pt idx="40">
                  <c:v>-0.36396537720141192</c:v>
                </c:pt>
                <c:pt idx="41">
                  <c:v>-0.32277339226305118</c:v>
                </c:pt>
                <c:pt idx="42">
                  <c:v>-0.28185115214098788</c:v>
                </c:pt>
                <c:pt idx="43">
                  <c:v>-0.2411620568168881</c:v>
                </c:pt>
                <c:pt idx="44">
                  <c:v>-0.20067069546215124</c:v>
                </c:pt>
                <c:pt idx="45">
                  <c:v>-0.16034265007517937</c:v>
                </c:pt>
                <c:pt idx="46">
                  <c:v>-0.12014431184206334</c:v>
                </c:pt>
                <c:pt idx="47">
                  <c:v>-8.0042707673536495E-2</c:v>
                </c:pt>
                <c:pt idx="48">
                  <c:v>-4.0005334613699248E-2</c:v>
                </c:pt>
                <c:pt idx="49">
                  <c:v>0</c:v>
                </c:pt>
                <c:pt idx="50">
                  <c:v>4.0005334613699206E-2</c:v>
                </c:pt>
                <c:pt idx="51">
                  <c:v>8.0042707673536564E-2</c:v>
                </c:pt>
                <c:pt idx="52">
                  <c:v>0.12014431184206341</c:v>
                </c:pt>
                <c:pt idx="53">
                  <c:v>0.16034265007517948</c:v>
                </c:pt>
                <c:pt idx="54">
                  <c:v>0.20067069546215141</c:v>
                </c:pt>
                <c:pt idx="55">
                  <c:v>0.24116205681688824</c:v>
                </c:pt>
                <c:pt idx="56">
                  <c:v>0.28185115214098749</c:v>
                </c:pt>
                <c:pt idx="57">
                  <c:v>0.32277339226305085</c:v>
                </c:pt>
                <c:pt idx="58">
                  <c:v>0.36396537720141148</c:v>
                </c:pt>
                <c:pt idx="59">
                  <c:v>0.40546510810816422</c:v>
                </c:pt>
                <c:pt idx="60">
                  <c:v>0.44731221804366483</c:v>
                </c:pt>
                <c:pt idx="61">
                  <c:v>0.48954822531870579</c:v>
                </c:pt>
                <c:pt idx="62">
                  <c:v>0.53221681374730823</c:v>
                </c:pt>
                <c:pt idx="63">
                  <c:v>0.57536414490356191</c:v>
                </c:pt>
                <c:pt idx="64">
                  <c:v>0.61903920840622362</c:v>
                </c:pt>
                <c:pt idx="65">
                  <c:v>0.66329421741026429</c:v>
                </c:pt>
                <c:pt idx="66">
                  <c:v>0.70818505792448605</c:v>
                </c:pt>
                <c:pt idx="67">
                  <c:v>0.75377180237638031</c:v>
                </c:pt>
                <c:pt idx="68">
                  <c:v>0.80011930011211285</c:v>
                </c:pt>
                <c:pt idx="69">
                  <c:v>0.84729786038720345</c:v>
                </c:pt>
                <c:pt idx="70">
                  <c:v>0.89538404705484131</c:v>
                </c:pt>
                <c:pt idx="71">
                  <c:v>0.94446160884085129</c:v>
                </c:pt>
                <c:pt idx="72">
                  <c:v>0.99462257514406194</c:v>
                </c:pt>
                <c:pt idx="73">
                  <c:v>1.0459685551826876</c:v>
                </c:pt>
                <c:pt idx="74">
                  <c:v>1.0986122886681098</c:v>
                </c:pt>
                <c:pt idx="75">
                  <c:v>1.1526795099383855</c:v>
                </c:pt>
                <c:pt idx="76">
                  <c:v>1.2083112059245342</c:v>
                </c:pt>
                <c:pt idx="77">
                  <c:v>1.2656663733312761</c:v>
                </c:pt>
                <c:pt idx="78">
                  <c:v>1.3249254147435987</c:v>
                </c:pt>
                <c:pt idx="79">
                  <c:v>1.3862943611198908</c:v>
                </c:pt>
                <c:pt idx="80">
                  <c:v>1.4500101755059986</c:v>
                </c:pt>
                <c:pt idx="81">
                  <c:v>1.5163474893680882</c:v>
                </c:pt>
                <c:pt idx="82">
                  <c:v>1.5856272637403817</c:v>
                </c:pt>
                <c:pt idx="83">
                  <c:v>1.6582280766035322</c:v>
                </c:pt>
                <c:pt idx="84">
                  <c:v>1.7346010553881064</c:v>
                </c:pt>
                <c:pt idx="85">
                  <c:v>1.8152899666382489</c:v>
                </c:pt>
                <c:pt idx="86">
                  <c:v>1.900958761193047</c:v>
                </c:pt>
                <c:pt idx="87">
                  <c:v>1.9924301646902063</c:v>
                </c:pt>
                <c:pt idx="88">
                  <c:v>2.0907410969337694</c:v>
                </c:pt>
                <c:pt idx="89">
                  <c:v>2.1972245773362196</c:v>
                </c:pt>
                <c:pt idx="90">
                  <c:v>2.3136349291806311</c:v>
                </c:pt>
                <c:pt idx="91">
                  <c:v>2.4423470353692052</c:v>
                </c:pt>
                <c:pt idx="92">
                  <c:v>2.5866893440979433</c:v>
                </c:pt>
                <c:pt idx="93">
                  <c:v>2.751535313041948</c:v>
                </c:pt>
                <c:pt idx="94">
                  <c:v>2.9444389791664394</c:v>
                </c:pt>
                <c:pt idx="95">
                  <c:v>3.1780538303479449</c:v>
                </c:pt>
                <c:pt idx="96">
                  <c:v>3.4760986898352724</c:v>
                </c:pt>
                <c:pt idx="97">
                  <c:v>3.8918202981106256</c:v>
                </c:pt>
                <c:pt idx="98">
                  <c:v>4.5951198501345889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C1-4475-AD50-CECE183EE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2469584"/>
        <c:axId val="702470672"/>
      </c:lineChart>
      <c:catAx>
        <c:axId val="70246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702470672"/>
        <c:crosses val="autoZero"/>
        <c:auto val="1"/>
        <c:lblAlgn val="ctr"/>
        <c:lblOffset val="100"/>
        <c:tickLblSkip val="10"/>
        <c:noMultiLvlLbl val="0"/>
      </c:catAx>
      <c:valAx>
        <c:axId val="70247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70246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inv logit</c:v>
                </c:pt>
              </c:strCache>
            </c:strRef>
          </c:tx>
          <c:spPr>
            <a:ln w="28575" cap="rnd">
              <a:solidFill>
                <a:srgbClr val="DC7D01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Sheet1!$C$3:$C$101</c:f>
              <c:numCache>
                <c:formatCode>General</c:formatCode>
                <c:ptCount val="99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</c:numCache>
            </c:numRef>
          </c:cat>
          <c:val>
            <c:numRef>
              <c:f>Sheet1!$D$3:$D$101</c:f>
              <c:numCache>
                <c:formatCode>General</c:formatCode>
                <c:ptCount val="99"/>
                <c:pt idx="0">
                  <c:v>6.692850924284858E-3</c:v>
                </c:pt>
                <c:pt idx="1">
                  <c:v>7.3915413442819707E-3</c:v>
                </c:pt>
                <c:pt idx="2">
                  <c:v>8.1625711531598966E-3</c:v>
                </c:pt>
                <c:pt idx="3">
                  <c:v>9.0132986528478221E-3</c:v>
                </c:pt>
                <c:pt idx="4">
                  <c:v>9.9518018669043241E-3</c:v>
                </c:pt>
                <c:pt idx="5">
                  <c:v>1.098694263059318E-2</c:v>
                </c:pt>
                <c:pt idx="6">
                  <c:v>1.2128434984274235E-2</c:v>
                </c:pt>
                <c:pt idx="7">
                  <c:v>1.3386917827664779E-2</c:v>
                </c:pt>
                <c:pt idx="8">
                  <c:v>1.4774031693273055E-2</c:v>
                </c:pt>
                <c:pt idx="9">
                  <c:v>1.6302499371440946E-2</c:v>
                </c:pt>
                <c:pt idx="10">
                  <c:v>1.7986209962091559E-2</c:v>
                </c:pt>
                <c:pt idx="11">
                  <c:v>1.984030573407751E-2</c:v>
                </c:pt>
                <c:pt idx="12">
                  <c:v>2.1881270936130476E-2</c:v>
                </c:pt>
                <c:pt idx="13">
                  <c:v>2.4127021417669196E-2</c:v>
                </c:pt>
                <c:pt idx="14">
                  <c:v>2.659699357686585E-2</c:v>
                </c:pt>
                <c:pt idx="15">
                  <c:v>2.9312230751356319E-2</c:v>
                </c:pt>
                <c:pt idx="16">
                  <c:v>3.2295464698450509E-2</c:v>
                </c:pt>
                <c:pt idx="17">
                  <c:v>3.5571189272636181E-2</c:v>
                </c:pt>
                <c:pt idx="18">
                  <c:v>3.9165722796764356E-2</c:v>
                </c:pt>
                <c:pt idx="19">
                  <c:v>4.3107254941086116E-2</c:v>
                </c:pt>
                <c:pt idx="20">
                  <c:v>4.7425873177566781E-2</c:v>
                </c:pt>
                <c:pt idx="21">
                  <c:v>5.2153563078417738E-2</c:v>
                </c:pt>
                <c:pt idx="22">
                  <c:v>5.7324175898868755E-2</c:v>
                </c:pt>
                <c:pt idx="23">
                  <c:v>6.2973356056996485E-2</c:v>
                </c:pt>
                <c:pt idx="24">
                  <c:v>6.9138420343346815E-2</c:v>
                </c:pt>
                <c:pt idx="25">
                  <c:v>7.585818002124356E-2</c:v>
                </c:pt>
                <c:pt idx="26">
                  <c:v>8.317269649392238E-2</c:v>
                </c:pt>
                <c:pt idx="27">
                  <c:v>9.112296101485616E-2</c:v>
                </c:pt>
                <c:pt idx="28">
                  <c:v>9.9750489119685135E-2</c:v>
                </c:pt>
                <c:pt idx="29">
                  <c:v>0.10909682119561293</c:v>
                </c:pt>
                <c:pt idx="30">
                  <c:v>0.11920292202211755</c:v>
                </c:pt>
                <c:pt idx="31">
                  <c:v>0.13010847436299786</c:v>
                </c:pt>
                <c:pt idx="32">
                  <c:v>0.14185106490048779</c:v>
                </c:pt>
                <c:pt idx="33">
                  <c:v>0.1544652650835347</c:v>
                </c:pt>
                <c:pt idx="34">
                  <c:v>0.16798161486607552</c:v>
                </c:pt>
                <c:pt idx="35">
                  <c:v>0.18242552380635635</c:v>
                </c:pt>
                <c:pt idx="36">
                  <c:v>0.19781611144141825</c:v>
                </c:pt>
                <c:pt idx="37">
                  <c:v>0.21416501695744139</c:v>
                </c:pt>
                <c:pt idx="38">
                  <c:v>0.23147521650098238</c:v>
                </c:pt>
                <c:pt idx="39">
                  <c:v>0.24973989440488237</c:v>
                </c:pt>
                <c:pt idx="40">
                  <c:v>0.2689414213699951</c:v>
                </c:pt>
                <c:pt idx="41">
                  <c:v>0.289050497374996</c:v>
                </c:pt>
                <c:pt idx="42">
                  <c:v>0.31002551887238755</c:v>
                </c:pt>
                <c:pt idx="43">
                  <c:v>0.33181222783183389</c:v>
                </c:pt>
                <c:pt idx="44">
                  <c:v>0.35434369377420455</c:v>
                </c:pt>
                <c:pt idx="45">
                  <c:v>0.37754066879814546</c:v>
                </c:pt>
                <c:pt idx="46">
                  <c:v>0.401312339887548</c:v>
                </c:pt>
                <c:pt idx="47">
                  <c:v>0.42555748318834102</c:v>
                </c:pt>
                <c:pt idx="48">
                  <c:v>0.4501660026875221</c:v>
                </c:pt>
                <c:pt idx="49">
                  <c:v>0.47502081252105999</c:v>
                </c:pt>
                <c:pt idx="50">
                  <c:v>0.5</c:v>
                </c:pt>
                <c:pt idx="51">
                  <c:v>0.52497918747894001</c:v>
                </c:pt>
                <c:pt idx="52">
                  <c:v>0.54983399731247795</c:v>
                </c:pt>
                <c:pt idx="53">
                  <c:v>0.57444251681165903</c:v>
                </c:pt>
                <c:pt idx="54">
                  <c:v>0.598687660112452</c:v>
                </c:pt>
                <c:pt idx="55">
                  <c:v>0.62245933120185459</c:v>
                </c:pt>
                <c:pt idx="56">
                  <c:v>0.6456563062257954</c:v>
                </c:pt>
                <c:pt idx="57">
                  <c:v>0.66818777216816616</c:v>
                </c:pt>
                <c:pt idx="58">
                  <c:v>0.6899744811276125</c:v>
                </c:pt>
                <c:pt idx="59">
                  <c:v>0.710949502625004</c:v>
                </c:pt>
                <c:pt idx="60">
                  <c:v>0.7310585786300049</c:v>
                </c:pt>
                <c:pt idx="61">
                  <c:v>0.75026010559511758</c:v>
                </c:pt>
                <c:pt idx="62">
                  <c:v>0.76852478349901765</c:v>
                </c:pt>
                <c:pt idx="63">
                  <c:v>0.78583498304255861</c:v>
                </c:pt>
                <c:pt idx="64">
                  <c:v>0.80218388855858169</c:v>
                </c:pt>
                <c:pt idx="65">
                  <c:v>0.81757447619364365</c:v>
                </c:pt>
                <c:pt idx="66">
                  <c:v>0.83201838513392445</c:v>
                </c:pt>
                <c:pt idx="67">
                  <c:v>0.84553473491646525</c:v>
                </c:pt>
                <c:pt idx="68">
                  <c:v>0.85814893509951218</c:v>
                </c:pt>
                <c:pt idx="69">
                  <c:v>0.86989152563700212</c:v>
                </c:pt>
                <c:pt idx="70">
                  <c:v>0.88079707797788254</c:v>
                </c:pt>
                <c:pt idx="71">
                  <c:v>0.89090317880438707</c:v>
                </c:pt>
                <c:pt idx="72">
                  <c:v>0.90024951088031491</c:v>
                </c:pt>
                <c:pt idx="73">
                  <c:v>0.90887703898514383</c:v>
                </c:pt>
                <c:pt idx="74">
                  <c:v>0.91682730350607766</c:v>
                </c:pt>
                <c:pt idx="75">
                  <c:v>0.92414181997875644</c:v>
                </c:pt>
                <c:pt idx="76">
                  <c:v>0.93086157965665317</c:v>
                </c:pt>
                <c:pt idx="77">
                  <c:v>0.9370266439430035</c:v>
                </c:pt>
                <c:pt idx="78">
                  <c:v>0.94267582410113127</c:v>
                </c:pt>
                <c:pt idx="79">
                  <c:v>0.94784643692158221</c:v>
                </c:pt>
                <c:pt idx="80">
                  <c:v>0.95257412682243325</c:v>
                </c:pt>
                <c:pt idx="81">
                  <c:v>0.95689274505891386</c:v>
                </c:pt>
                <c:pt idx="82">
                  <c:v>0.96083427720323566</c:v>
                </c:pt>
                <c:pt idx="83">
                  <c:v>0.96442881072736386</c:v>
                </c:pt>
                <c:pt idx="84">
                  <c:v>0.96770453530154954</c:v>
                </c:pt>
                <c:pt idx="85">
                  <c:v>0.97068776924864364</c:v>
                </c:pt>
                <c:pt idx="86">
                  <c:v>0.97340300642313415</c:v>
                </c:pt>
                <c:pt idx="87">
                  <c:v>0.9758729785823308</c:v>
                </c:pt>
                <c:pt idx="88">
                  <c:v>0.97811872906386954</c:v>
                </c:pt>
                <c:pt idx="89">
                  <c:v>0.98015969426592253</c:v>
                </c:pt>
                <c:pt idx="90">
                  <c:v>0.98201379003790845</c:v>
                </c:pt>
                <c:pt idx="91">
                  <c:v>0.9836975006285591</c:v>
                </c:pt>
                <c:pt idx="92">
                  <c:v>0.98522596830672693</c:v>
                </c:pt>
                <c:pt idx="93">
                  <c:v>0.98661308217233523</c:v>
                </c:pt>
                <c:pt idx="94">
                  <c:v>0.98787156501572582</c:v>
                </c:pt>
                <c:pt idx="95">
                  <c:v>0.98901305736940681</c:v>
                </c:pt>
                <c:pt idx="96">
                  <c:v>0.99004819813309564</c:v>
                </c:pt>
                <c:pt idx="97">
                  <c:v>0.99098670134715217</c:v>
                </c:pt>
                <c:pt idx="98">
                  <c:v>0.99183742884684012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74-4613-969E-745EE5B48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8791600"/>
        <c:axId val="708790512"/>
      </c:lineChart>
      <c:catAx>
        <c:axId val="70879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708790512"/>
        <c:crosses val="autoZero"/>
        <c:auto val="1"/>
        <c:lblAlgn val="ctr"/>
        <c:lblOffset val="100"/>
        <c:tickLblSkip val="10"/>
        <c:noMultiLvlLbl val="0"/>
      </c:catAx>
      <c:valAx>
        <c:axId val="7087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70879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GPA 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C7D0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Sheet1!$B$2:$B$87</c:f>
              <c:numCache>
                <c:formatCode>General</c:formatCode>
                <c:ptCount val="86"/>
                <c:pt idx="0">
                  <c:v>596</c:v>
                </c:pt>
                <c:pt idx="1">
                  <c:v>473</c:v>
                </c:pt>
                <c:pt idx="2">
                  <c:v>482</c:v>
                </c:pt>
                <c:pt idx="3">
                  <c:v>527</c:v>
                </c:pt>
                <c:pt idx="4">
                  <c:v>505</c:v>
                </c:pt>
                <c:pt idx="5">
                  <c:v>693</c:v>
                </c:pt>
                <c:pt idx="6">
                  <c:v>626</c:v>
                </c:pt>
                <c:pt idx="7">
                  <c:v>663</c:v>
                </c:pt>
                <c:pt idx="8">
                  <c:v>447</c:v>
                </c:pt>
                <c:pt idx="9">
                  <c:v>588</c:v>
                </c:pt>
                <c:pt idx="10">
                  <c:v>563</c:v>
                </c:pt>
                <c:pt idx="11">
                  <c:v>553</c:v>
                </c:pt>
                <c:pt idx="12">
                  <c:v>572</c:v>
                </c:pt>
                <c:pt idx="13">
                  <c:v>591</c:v>
                </c:pt>
                <c:pt idx="14">
                  <c:v>692</c:v>
                </c:pt>
                <c:pt idx="15">
                  <c:v>528</c:v>
                </c:pt>
                <c:pt idx="16">
                  <c:v>552</c:v>
                </c:pt>
                <c:pt idx="17">
                  <c:v>520</c:v>
                </c:pt>
                <c:pt idx="18">
                  <c:v>543</c:v>
                </c:pt>
                <c:pt idx="19">
                  <c:v>523</c:v>
                </c:pt>
                <c:pt idx="20">
                  <c:v>530</c:v>
                </c:pt>
                <c:pt idx="21">
                  <c:v>564</c:v>
                </c:pt>
                <c:pt idx="22">
                  <c:v>565</c:v>
                </c:pt>
                <c:pt idx="23">
                  <c:v>431</c:v>
                </c:pt>
                <c:pt idx="24">
                  <c:v>605</c:v>
                </c:pt>
                <c:pt idx="25">
                  <c:v>664</c:v>
                </c:pt>
                <c:pt idx="26">
                  <c:v>609</c:v>
                </c:pt>
                <c:pt idx="27">
                  <c:v>559</c:v>
                </c:pt>
                <c:pt idx="28">
                  <c:v>521</c:v>
                </c:pt>
                <c:pt idx="29">
                  <c:v>646</c:v>
                </c:pt>
                <c:pt idx="30">
                  <c:v>467</c:v>
                </c:pt>
                <c:pt idx="31">
                  <c:v>446</c:v>
                </c:pt>
                <c:pt idx="32">
                  <c:v>425</c:v>
                </c:pt>
                <c:pt idx="33">
                  <c:v>474</c:v>
                </c:pt>
                <c:pt idx="34">
                  <c:v>531</c:v>
                </c:pt>
                <c:pt idx="35">
                  <c:v>542</c:v>
                </c:pt>
                <c:pt idx="36">
                  <c:v>406</c:v>
                </c:pt>
                <c:pt idx="37">
                  <c:v>412</c:v>
                </c:pt>
                <c:pt idx="38">
                  <c:v>458</c:v>
                </c:pt>
                <c:pt idx="39">
                  <c:v>399</c:v>
                </c:pt>
                <c:pt idx="40">
                  <c:v>482</c:v>
                </c:pt>
                <c:pt idx="41">
                  <c:v>420</c:v>
                </c:pt>
                <c:pt idx="42">
                  <c:v>414</c:v>
                </c:pt>
                <c:pt idx="43">
                  <c:v>533</c:v>
                </c:pt>
                <c:pt idx="44">
                  <c:v>509</c:v>
                </c:pt>
                <c:pt idx="45">
                  <c:v>504</c:v>
                </c:pt>
                <c:pt idx="46">
                  <c:v>336</c:v>
                </c:pt>
                <c:pt idx="47">
                  <c:v>408</c:v>
                </c:pt>
                <c:pt idx="48">
                  <c:v>469</c:v>
                </c:pt>
                <c:pt idx="49">
                  <c:v>538</c:v>
                </c:pt>
                <c:pt idx="50">
                  <c:v>505</c:v>
                </c:pt>
                <c:pt idx="51">
                  <c:v>489</c:v>
                </c:pt>
                <c:pt idx="52">
                  <c:v>411</c:v>
                </c:pt>
                <c:pt idx="53">
                  <c:v>321</c:v>
                </c:pt>
                <c:pt idx="54">
                  <c:v>394</c:v>
                </c:pt>
                <c:pt idx="55">
                  <c:v>528</c:v>
                </c:pt>
                <c:pt idx="56">
                  <c:v>399</c:v>
                </c:pt>
                <c:pt idx="57">
                  <c:v>381</c:v>
                </c:pt>
                <c:pt idx="58">
                  <c:v>384</c:v>
                </c:pt>
                <c:pt idx="59">
                  <c:v>494</c:v>
                </c:pt>
                <c:pt idx="60">
                  <c:v>496</c:v>
                </c:pt>
                <c:pt idx="61">
                  <c:v>419</c:v>
                </c:pt>
                <c:pt idx="62">
                  <c:v>371</c:v>
                </c:pt>
                <c:pt idx="63">
                  <c:v>447</c:v>
                </c:pt>
                <c:pt idx="64">
                  <c:v>313</c:v>
                </c:pt>
                <c:pt idx="65">
                  <c:v>402</c:v>
                </c:pt>
                <c:pt idx="66">
                  <c:v>485</c:v>
                </c:pt>
                <c:pt idx="67">
                  <c:v>444</c:v>
                </c:pt>
                <c:pt idx="68">
                  <c:v>416</c:v>
                </c:pt>
                <c:pt idx="69">
                  <c:v>471</c:v>
                </c:pt>
                <c:pt idx="70">
                  <c:v>490</c:v>
                </c:pt>
                <c:pt idx="71">
                  <c:v>431</c:v>
                </c:pt>
                <c:pt idx="72">
                  <c:v>446</c:v>
                </c:pt>
                <c:pt idx="73">
                  <c:v>546</c:v>
                </c:pt>
                <c:pt idx="74">
                  <c:v>467</c:v>
                </c:pt>
                <c:pt idx="75">
                  <c:v>463</c:v>
                </c:pt>
                <c:pt idx="76">
                  <c:v>440</c:v>
                </c:pt>
                <c:pt idx="77">
                  <c:v>419</c:v>
                </c:pt>
                <c:pt idx="78">
                  <c:v>509</c:v>
                </c:pt>
                <c:pt idx="79">
                  <c:v>438</c:v>
                </c:pt>
                <c:pt idx="80">
                  <c:v>399</c:v>
                </c:pt>
                <c:pt idx="81">
                  <c:v>483</c:v>
                </c:pt>
                <c:pt idx="82">
                  <c:v>453</c:v>
                </c:pt>
                <c:pt idx="83">
                  <c:v>414</c:v>
                </c:pt>
                <c:pt idx="84">
                  <c:v>446</c:v>
                </c:pt>
              </c:numCache>
            </c:numRef>
          </c:xVal>
          <c:yVal>
            <c:numRef>
              <c:f>Sheet1!$D$2:$D$87</c:f>
              <c:numCache>
                <c:formatCode>General</c:formatCode>
                <c:ptCount val="8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E9-46F4-90A4-3A2CF37C1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310736"/>
        <c:axId val="694311280"/>
      </c:scatterChart>
      <c:scatterChart>
        <c:scatterStyle val="smoothMarker"/>
        <c:varyColors val="0"/>
        <c:ser>
          <c:idx val="2"/>
          <c:order val="1"/>
          <c:tx>
            <c:v>Logit</c:v>
          </c:tx>
          <c:spPr>
            <a:ln w="19050" cap="rnd">
              <a:solidFill>
                <a:srgbClr val="2F6231"/>
              </a:solidFill>
              <a:round/>
            </a:ln>
            <a:effectLst/>
          </c:spPr>
          <c:marker>
            <c:symbol val="none"/>
          </c:marker>
          <c:xVal>
            <c:numRef>
              <c:f>Sheet1!$Z$44:$Z$104</c:f>
              <c:numCache>
                <c:formatCode>General</c:formatCode>
                <c:ptCount val="6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</c:numCache>
            </c:numRef>
          </c:xVal>
          <c:yVal>
            <c:numRef>
              <c:f>Sheet1!$AA$44:$AA$104</c:f>
              <c:numCache>
                <c:formatCode>General</c:formatCode>
                <c:ptCount val="61"/>
                <c:pt idx="0">
                  <c:v>1.0523375712650221E-6</c:v>
                </c:pt>
                <c:pt idx="1">
                  <c:v>1.6702562630570288E-6</c:v>
                </c:pt>
                <c:pt idx="2">
                  <c:v>2.6510076692496404E-6</c:v>
                </c:pt>
                <c:pt idx="3">
                  <c:v>4.2076403307919916E-6</c:v>
                </c:pt>
                <c:pt idx="4">
                  <c:v>6.6782986622045751E-6</c:v>
                </c:pt>
                <c:pt idx="5">
                  <c:v>1.0599672218399845E-5</c:v>
                </c:pt>
                <c:pt idx="6">
                  <c:v>1.6823565120382088E-5</c:v>
                </c:pt>
                <c:pt idx="7">
                  <c:v>2.6701892584040965E-5</c:v>
                </c:pt>
                <c:pt idx="8">
                  <c:v>4.238025215677516E-5</c:v>
                </c:pt>
                <c:pt idx="9">
                  <c:v>6.7263742920554593E-5</c:v>
                </c:pt>
                <c:pt idx="10">
                  <c:v>1.0675597186433707E-4</c:v>
                </c:pt>
                <c:pt idx="11">
                  <c:v>1.694311491621761E-4</c:v>
                </c:pt>
                <c:pt idx="12">
                  <c:v>2.6889229179025294E-4</c:v>
                </c:pt>
                <c:pt idx="13">
                  <c:v>4.267151756831638E-4</c:v>
                </c:pt>
                <c:pt idx="14">
                  <c:v>6.7710743947091629E-4</c:v>
                </c:pt>
                <c:pt idx="15">
                  <c:v>1.0742695110198886E-3</c:v>
                </c:pt>
                <c:pt idx="16">
                  <c:v>1.7039925262212498E-3</c:v>
                </c:pt>
                <c:pt idx="17">
                  <c:v>2.7018526773991691E-3</c:v>
                </c:pt>
                <c:pt idx="18">
                  <c:v>4.2815547900117859E-3</c:v>
                </c:pt>
                <c:pt idx="19">
                  <c:v>6.7785893935810729E-3</c:v>
                </c:pt>
                <c:pt idx="20">
                  <c:v>1.07162401038537E-2</c:v>
                </c:pt>
                <c:pt idx="21">
                  <c:v>1.6902327982699195E-2</c:v>
                </c:pt>
                <c:pt idx="22">
                  <c:v>2.656352903984573E-2</c:v>
                </c:pt>
                <c:pt idx="23">
                  <c:v>4.1513784887576399E-2</c:v>
                </c:pt>
                <c:pt idx="24">
                  <c:v>6.432222714387896E-2</c:v>
                </c:pt>
                <c:pt idx="25">
                  <c:v>9.837587033256967E-2</c:v>
                </c:pt>
                <c:pt idx="26">
                  <c:v>0.1476140353503432</c:v>
                </c:pt>
                <c:pt idx="27">
                  <c:v>0.21560330699474489</c:v>
                </c:pt>
                <c:pt idx="28">
                  <c:v>0.30374848388972653</c:v>
                </c:pt>
                <c:pt idx="29">
                  <c:v>0.4091338299557995</c:v>
                </c:pt>
                <c:pt idx="30">
                  <c:v>0.52358660710350036</c:v>
                </c:pt>
                <c:pt idx="31">
                  <c:v>0.63561458488861278</c:v>
                </c:pt>
                <c:pt idx="32">
                  <c:v>0.73464990062728863</c:v>
                </c:pt>
                <c:pt idx="33">
                  <c:v>0.8146190542450561</c:v>
                </c:pt>
                <c:pt idx="34">
                  <c:v>0.874601473624396</c:v>
                </c:pt>
                <c:pt idx="35">
                  <c:v>0.91714968775034567</c:v>
                </c:pt>
                <c:pt idx="36">
                  <c:v>0.94615001033105794</c:v>
                </c:pt>
                <c:pt idx="37">
                  <c:v>0.9653824195311167</c:v>
                </c:pt>
                <c:pt idx="38">
                  <c:v>0.9779064087020447</c:v>
                </c:pt>
                <c:pt idx="39">
                  <c:v>0.98596532487300093</c:v>
                </c:pt>
                <c:pt idx="40">
                  <c:v>0.99111136896231489</c:v>
                </c:pt>
                <c:pt idx="41">
                  <c:v>0.99438128424923944</c:v>
                </c:pt>
                <c:pt idx="42">
                  <c:v>0.99645258126316516</c:v>
                </c:pt>
                <c:pt idx="43">
                  <c:v>0.99776202881660081</c:v>
                </c:pt>
                <c:pt idx="44">
                  <c:v>0.99858880863200061</c:v>
                </c:pt>
                <c:pt idx="45">
                  <c:v>0.99911042124082194</c:v>
                </c:pt>
                <c:pt idx="46">
                  <c:v>0.99943934066837503</c:v>
                </c:pt>
                <c:pt idx="47">
                  <c:v>0.99964668600218887</c:v>
                </c:pt>
                <c:pt idx="48">
                  <c:v>0.99977736711548926</c:v>
                </c:pt>
                <c:pt idx="49">
                  <c:v>0.99985971966839393</c:v>
                </c:pt>
                <c:pt idx="50">
                  <c:v>0.99991161246504068</c:v>
                </c:pt>
                <c:pt idx="51">
                  <c:v>0.99994431003790551</c:v>
                </c:pt>
                <c:pt idx="52">
                  <c:v>0.99996491208446292</c:v>
                </c:pt>
                <c:pt idx="53">
                  <c:v>0.99997789274069127</c:v>
                </c:pt>
                <c:pt idx="54">
                  <c:v>0.99998607131373773</c:v>
                </c:pt>
                <c:pt idx="55">
                  <c:v>0.99999122425302622</c:v>
                </c:pt>
                <c:pt idx="56">
                  <c:v>0.99999447086489834</c:v>
                </c:pt>
                <c:pt idx="57">
                  <c:v>0.99999651638791043</c:v>
                </c:pt>
                <c:pt idx="58">
                  <c:v>0.99999780516413805</c:v>
                </c:pt>
                <c:pt idx="59">
                  <c:v>0.99999861715310423</c:v>
                </c:pt>
                <c:pt idx="60">
                  <c:v>0.99999912874352204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E9-46F4-90A4-3A2CF37C1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310736"/>
        <c:axId val="694311280"/>
      </c:scatterChart>
      <c:valAx>
        <c:axId val="694310736"/>
        <c:scaling>
          <c:orientation val="minMax"/>
          <c:max val="8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GMAT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94311280"/>
        <c:crosses val="autoZero"/>
        <c:crossBetween val="midCat"/>
      </c:valAx>
      <c:valAx>
        <c:axId val="694311280"/>
        <c:scaling>
          <c:orientation val="minMax"/>
          <c:max val="1.5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Calibri" panose="020F0502020204030204" pitchFamily="34" charset="0"/>
                  </a:rPr>
                  <a:t>GPA Pass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69431073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CCF0-57EC-4B4A-AF6D-8F9184779F74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68F4A-9F54-4715-B817-A29EE29EE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7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B70929-587C-4B98-981F-D8BF58E5E757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6588" y="642938"/>
            <a:ext cx="3044825" cy="1712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531656"/>
            <a:ext cx="5486400" cy="560269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916410-5765-4D95-B8F8-83EB701EB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30426"/>
            <a:ext cx="10363200" cy="14700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0824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2" y="762001"/>
            <a:ext cx="11426092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12192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9063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3278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C7D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ECE778D-D41F-4D85-9EB8-AEECE5D92B72}" type="datetime1">
              <a:rPr lang="en-US" smtClean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</a:lstStyle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pPr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31991"/>
      </p:ext>
    </p:extLst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Header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6798"/>
      </p:ext>
    </p:extLst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76132" y="2554836"/>
            <a:ext cx="2230968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09132" y="2554836"/>
            <a:ext cx="2230968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57852"/>
      </p:ext>
    </p:extLst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8995"/>
      </p:ext>
    </p:extLst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82854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9851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48888"/>
      </p:ext>
    </p:extLst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5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1194326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0" y="6459008"/>
            <a:ext cx="1219200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A7A7A7"/>
                </a:solidFill>
              </a:defRPr>
            </a:lvl1pPr>
          </a:lstStyle>
          <a:p>
            <a:r>
              <a:rPr sz="1000"/>
              <a:t>www.colaberry.com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6"/>
            <a:ext cx="109728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94587" y="6233241"/>
            <a:ext cx="243013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4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DC7D01"/>
                    </a:solidFill>
                  </a:rPr>
                  <a:t>Linear regression </a:t>
                </a:r>
                <a:r>
                  <a:rPr lang="en-US" dirty="0"/>
                  <a:t>uses ordinary least squares to allows us to predict a target variable based on one or more predictors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>
                    <a:solidFill>
                      <a:srgbClr val="DC7D01"/>
                    </a:solidFill>
                  </a:rPr>
                  <a:t>y</a:t>
                </a:r>
                <a:r>
                  <a:rPr lang="en-US" dirty="0"/>
                  <a:t> represents the target/dependent variable</a:t>
                </a:r>
              </a:p>
              <a:p>
                <a:pPr lvl="1"/>
                <a:r>
                  <a:rPr lang="en-US" dirty="0">
                    <a:solidFill>
                      <a:srgbClr val="DC7D01"/>
                    </a:solidFill>
                  </a:rPr>
                  <a:t>x</a:t>
                </a:r>
                <a:r>
                  <a:rPr lang="en-US" dirty="0"/>
                  <a:t> represents the predictor/independent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C7D0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represents the coefficients used in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C7D0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represents error</a:t>
                </a:r>
              </a:p>
              <a:p>
                <a:r>
                  <a:rPr lang="en-US" dirty="0"/>
                  <a:t>While useful for prediction, there are situations where linear regression does not work well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5043" y="2835796"/>
                <a:ext cx="2729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43" y="2835796"/>
                <a:ext cx="272901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35725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graphed, the </a:t>
            </a:r>
            <a:r>
              <a:rPr lang="en-US" dirty="0">
                <a:solidFill>
                  <a:srgbClr val="DC7D01"/>
                </a:solidFill>
              </a:rPr>
              <a:t>logit</a:t>
            </a:r>
            <a:r>
              <a:rPr lang="en-US" dirty="0"/>
              <a:t> (</a:t>
            </a:r>
            <a:r>
              <a:rPr lang="en-US" dirty="0">
                <a:solidFill>
                  <a:srgbClr val="DC7D01"/>
                </a:solidFill>
              </a:rPr>
              <a:t>log odds</a:t>
            </a:r>
            <a:r>
              <a:rPr lang="en-US" dirty="0"/>
              <a:t>) produces a curve which is similar to what we are seeking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4436702"/>
              </p:ext>
            </p:extLst>
          </p:nvPr>
        </p:nvGraphicFramePr>
        <p:xfrm>
          <a:off x="5555974" y="1828800"/>
          <a:ext cx="505170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1872" y="3056196"/>
                <a:ext cx="32334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056196"/>
                <a:ext cx="323344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85924" y="3783203"/>
                <a:ext cx="2252283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4" y="3783203"/>
                <a:ext cx="2252283" cy="10604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99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Logit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323919" cy="4351337"/>
          </a:xfrm>
        </p:spPr>
        <p:txBody>
          <a:bodyPr/>
          <a:lstStyle/>
          <a:p>
            <a:r>
              <a:rPr lang="en-US" dirty="0"/>
              <a:t>The logit function is close, but we need to flip it on its side</a:t>
            </a:r>
          </a:p>
          <a:p>
            <a:r>
              <a:rPr lang="en-US" dirty="0"/>
              <a:t>This can be accomplished by taking its inverse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7860827"/>
              </p:ext>
            </p:extLst>
          </p:nvPr>
        </p:nvGraphicFramePr>
        <p:xfrm>
          <a:off x="5585791" y="1828800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9105" y="3788971"/>
                <a:ext cx="4193969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05" y="3788971"/>
                <a:ext cx="4193969" cy="5841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6390" y="4922517"/>
                <a:ext cx="4651594" cy="712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90" y="4922517"/>
                <a:ext cx="4651594" cy="7120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86389" y="5598697"/>
            <a:ext cx="2407625" cy="1063808"/>
            <a:chOff x="986389" y="5598697"/>
            <a:chExt cx="2407625" cy="1063808"/>
          </a:xfrm>
        </p:grpSpPr>
        <p:sp>
          <p:nvSpPr>
            <p:cNvPr id="10" name="Right Brace 9"/>
            <p:cNvSpPr/>
            <p:nvPr/>
          </p:nvSpPr>
          <p:spPr>
            <a:xfrm rot="5400000">
              <a:off x="1989032" y="4596054"/>
              <a:ext cx="387627" cy="2392914"/>
            </a:xfrm>
            <a:prstGeom prst="rightBrace">
              <a:avLst/>
            </a:prstGeom>
            <a:ln w="19050">
              <a:solidFill>
                <a:srgbClr val="DC7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161" y="6016174"/>
              <a:ext cx="2402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Estimated Probability of Event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2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Estimation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logit function constrains estimated probability between 0 and 1</a:t>
                </a:r>
              </a:p>
              <a:p>
                <a:r>
                  <a:rPr lang="en-US" dirty="0"/>
                  <a:t>Estimated probability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7" t="-2410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8791" y="3044022"/>
                <a:ext cx="4375942" cy="773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91" y="3044022"/>
                <a:ext cx="4375942" cy="7738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03714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6400000" cy="210476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967413" y="3635136"/>
            <a:ext cx="5060805" cy="923330"/>
            <a:chOff x="5967413" y="3635136"/>
            <a:chExt cx="5060805" cy="923330"/>
          </a:xfrm>
        </p:grpSpPr>
        <p:sp>
          <p:nvSpPr>
            <p:cNvPr id="13" name="Rectangle 12"/>
            <p:cNvSpPr/>
            <p:nvPr/>
          </p:nvSpPr>
          <p:spPr>
            <a:xfrm>
              <a:off x="5967413" y="3733800"/>
              <a:ext cx="1694459" cy="195850"/>
            </a:xfrm>
            <a:prstGeom prst="rect">
              <a:avLst/>
            </a:pr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05505" y="3635136"/>
              <a:ext cx="28227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If the CI contains 1, the variable has little to no effect</a:t>
              </a:r>
            </a:p>
          </p:txBody>
        </p:sp>
        <p:cxnSp>
          <p:nvCxnSpPr>
            <p:cNvPr id="15" name="Straight Connector 14"/>
            <p:cNvCxnSpPr>
              <a:stCxn id="13" idx="3"/>
              <a:endCxn id="14" idx="1"/>
            </p:cNvCxnSpPr>
            <p:nvPr/>
          </p:nvCxnSpPr>
          <p:spPr>
            <a:xfrm>
              <a:off x="7661872" y="3831725"/>
              <a:ext cx="543633" cy="265076"/>
            </a:xfrm>
            <a:prstGeom prst="line">
              <a:avLst/>
            </a:prstGeom>
            <a:ln>
              <a:solidFill>
                <a:srgbClr val="DC7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3346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Predicted Probability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395655"/>
              </p:ext>
            </p:extLst>
          </p:nvPr>
        </p:nvGraphicFramePr>
        <p:xfrm>
          <a:off x="609600" y="1600200"/>
          <a:ext cx="10972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8339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6400000" cy="210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1872" y="4345341"/>
                <a:ext cx="611231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=−23.004+0.046∗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𝐺𝑀𝐴𝑇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345341"/>
                <a:ext cx="6112314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5078896" y="4532243"/>
            <a:ext cx="4492487" cy="1142756"/>
            <a:chOff x="5078896" y="4532243"/>
            <a:chExt cx="4492487" cy="1142756"/>
          </a:xfrm>
        </p:grpSpPr>
        <p:sp>
          <p:nvSpPr>
            <p:cNvPr id="8" name="Oval 7"/>
            <p:cNvSpPr/>
            <p:nvPr/>
          </p:nvSpPr>
          <p:spPr>
            <a:xfrm>
              <a:off x="5078896" y="4532243"/>
              <a:ext cx="954156" cy="596348"/>
            </a:xfrm>
            <a:prstGeom prst="ellipse">
              <a:avLst/>
            </a:pr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8670" y="5305667"/>
              <a:ext cx="2822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What does this mean?</a:t>
              </a:r>
            </a:p>
          </p:txBody>
        </p:sp>
        <p:cxnSp>
          <p:nvCxnSpPr>
            <p:cNvPr id="11" name="Straight Connector 10"/>
            <p:cNvCxnSpPr>
              <a:stCxn id="8" idx="5"/>
              <a:endCxn id="9" idx="1"/>
            </p:cNvCxnSpPr>
            <p:nvPr/>
          </p:nvCxnSpPr>
          <p:spPr>
            <a:xfrm>
              <a:off x="5893319" y="5041258"/>
              <a:ext cx="855351" cy="449075"/>
            </a:xfrm>
            <a:prstGeom prst="line">
              <a:avLst/>
            </a:prstGeom>
            <a:ln>
              <a:solidFill>
                <a:srgbClr val="DC7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748670" y="5594592"/>
            <a:ext cx="282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It is the rate of change in the log odds as GMAT changes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76" y="5531376"/>
            <a:ext cx="1033864" cy="10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97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While the change in log odds is difficult to conceptualize, a change in the odds ratio is much easier to understand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is the effect of the independent variable on the odds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 r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0427" y="2812705"/>
                <a:ext cx="427552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27" y="2812705"/>
                <a:ext cx="4275529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71795" y="4004468"/>
                <a:ext cx="2575513" cy="8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95" y="4004468"/>
                <a:ext cx="2575513" cy="8104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82452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logistic regression equation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 the odds 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a 1 unit increase in GMAT score increases the odds by a factor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03395" y="2278416"/>
                <a:ext cx="611231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=−23.004+0.046∗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𝐺𝑀𝐴𝑇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95" y="2278416"/>
                <a:ext cx="6112314" cy="968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5383" y="3902873"/>
                <a:ext cx="8345618" cy="8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−23.004+0.046∗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𝐺𝑀𝐴𝑇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−23.004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0.046∗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𝐺𝑀𝐴𝑇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83" y="3902873"/>
                <a:ext cx="8345618" cy="8104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010897" y="5856028"/>
                <a:ext cx="23080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0.046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≈1.047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97" y="5856028"/>
                <a:ext cx="2308004" cy="430887"/>
              </a:xfrm>
              <a:prstGeom prst="rect">
                <a:avLst/>
              </a:prstGeom>
              <a:blipFill>
                <a:blip r:embed="rId4"/>
                <a:stretch>
                  <a:fillRect l="-1093" r="-218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342442" y="5762822"/>
            <a:ext cx="4492487" cy="1142756"/>
            <a:chOff x="5078896" y="4532243"/>
            <a:chExt cx="4492487" cy="1142756"/>
          </a:xfrm>
        </p:grpSpPr>
        <p:sp>
          <p:nvSpPr>
            <p:cNvPr id="9" name="Oval 8"/>
            <p:cNvSpPr/>
            <p:nvPr/>
          </p:nvSpPr>
          <p:spPr>
            <a:xfrm>
              <a:off x="5078896" y="4532243"/>
              <a:ext cx="954156" cy="596348"/>
            </a:xfrm>
            <a:prstGeom prst="ellipse">
              <a:avLst/>
            </a:pr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8670" y="5305667"/>
              <a:ext cx="2822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Does this look familiar?</a:t>
              </a:r>
            </a:p>
          </p:txBody>
        </p:sp>
        <p:cxnSp>
          <p:nvCxnSpPr>
            <p:cNvPr id="11" name="Straight Connector 10"/>
            <p:cNvCxnSpPr>
              <a:stCxn id="9" idx="5"/>
              <a:endCxn id="10" idx="1"/>
            </p:cNvCxnSpPr>
            <p:nvPr/>
          </p:nvCxnSpPr>
          <p:spPr>
            <a:xfrm>
              <a:off x="5893319" y="5041258"/>
              <a:ext cx="855351" cy="449075"/>
            </a:xfrm>
            <a:prstGeom prst="line">
              <a:avLst/>
            </a:prstGeom>
            <a:ln>
              <a:solidFill>
                <a:srgbClr val="DC7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75456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6400000" cy="210476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105952" y="3575364"/>
            <a:ext cx="954156" cy="596348"/>
          </a:xfrm>
          <a:prstGeom prst="ellipse">
            <a:avLst/>
          </a:pr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40408" y="5458117"/>
                <a:ext cx="23080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0.046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≈1.047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8" y="5458117"/>
                <a:ext cx="23080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67926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in a logistic regression model has an associated odds ratio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DC7D01"/>
                </a:solidFill>
              </a:rPr>
              <a:t>odds ratio </a:t>
            </a:r>
            <a:r>
              <a:rPr lang="en-US" dirty="0"/>
              <a:t>represents how the odds of the event occurring change with a 1 unit increase in that variable, all other things being equal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77979" y="4314736"/>
                <a:ext cx="4763868" cy="1447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79" y="4314736"/>
                <a:ext cx="4763868" cy="1447319"/>
              </a:xfrm>
              <a:prstGeom prst="rect">
                <a:avLst/>
              </a:prstGeom>
              <a:blipFill>
                <a:blip r:embed="rId2"/>
                <a:stretch>
                  <a:fillRect t="-870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76150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torres\AppData\Local\Temp\SNAGHTML8b5c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1" y="1828800"/>
            <a:ext cx="264934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923819" y="1828800"/>
            <a:ext cx="6683222" cy="4351337"/>
          </a:xfrm>
        </p:spPr>
        <p:txBody>
          <a:bodyPr/>
          <a:lstStyle/>
          <a:p>
            <a:r>
              <a:rPr lang="en-US" dirty="0"/>
              <a:t>These data describe the GMAT score of a student, and the corresponding graduate GPA </a:t>
            </a:r>
          </a:p>
          <a:p>
            <a:r>
              <a:rPr lang="en-US" dirty="0"/>
              <a:t>We expect a relationship between these elements and linear regression confirms this conjecture, producing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this model we can predict the GPA associated with a given GMAT score: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6339" y="3795384"/>
                <a:ext cx="46905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=1.185+0.004(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𝐺𝑀𝐴𝑇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39" y="3795384"/>
                <a:ext cx="469057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7509" y="5588716"/>
                <a:ext cx="54431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=1.185+0.004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=3.34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09" y="5588716"/>
                <a:ext cx="54431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42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Remember, the odds ratio  represents how the odds of the event occurring change with a 1 unit increase in that variable, all other things being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68938" y="2679942"/>
                <a:ext cx="3781228" cy="74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−23.004+0.046∗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𝐺𝑀𝐴𝑇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−23.004+0.046∗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𝐺𝑀𝐴𝑇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38" y="2679942"/>
                <a:ext cx="3781228" cy="749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183" y="3754390"/>
                <a:ext cx="4674741" cy="75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−23.004+0.046∗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−23.004+0.046∗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3" y="3754390"/>
                <a:ext cx="4674741" cy="7525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05347" y="3754390"/>
                <a:ext cx="4674741" cy="75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−23.004+0.046∗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501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−23.004+0.046∗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501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347" y="3754390"/>
                <a:ext cx="4674741" cy="7525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0808" y="4877326"/>
                <a:ext cx="3573992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0.524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1−0.524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=1.099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8" y="4877326"/>
                <a:ext cx="3573992" cy="7013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68733" y="4877326"/>
                <a:ext cx="3573992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0.535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1−0.535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=1.151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33" y="4877326"/>
                <a:ext cx="3573992" cy="7013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68938" y="5779524"/>
                <a:ext cx="3812582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1.151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1.099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=1.047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38" y="5779524"/>
                <a:ext cx="3812582" cy="7013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3215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Potential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86" y="1193785"/>
            <a:ext cx="10972800" cy="5257800"/>
          </a:xfrm>
        </p:spPr>
        <p:txBody>
          <a:bodyPr>
            <a:noAutofit/>
          </a:bodyPr>
          <a:lstStyle/>
          <a:p>
            <a:r>
              <a:rPr lang="en-US" sz="2400" dirty="0"/>
              <a:t>Omitted Variables</a:t>
            </a:r>
          </a:p>
          <a:p>
            <a:pPr lvl="1"/>
            <a:r>
              <a:rPr lang="en-US" sz="2400" dirty="0"/>
              <a:t>Model leaves out one or more important causal factors</a:t>
            </a:r>
          </a:p>
          <a:p>
            <a:pPr lvl="1"/>
            <a:r>
              <a:rPr lang="en-US" sz="2400" dirty="0"/>
              <a:t>Biases the coefficients produced by the model</a:t>
            </a:r>
          </a:p>
          <a:p>
            <a:r>
              <a:rPr lang="en-US" sz="2400" dirty="0"/>
              <a:t>Irrelevant Variables</a:t>
            </a:r>
          </a:p>
          <a:p>
            <a:pPr lvl="1"/>
            <a:r>
              <a:rPr lang="en-US" sz="2400" dirty="0"/>
              <a:t>Inclusion of irrelevant variables can result in poor model fit</a:t>
            </a:r>
          </a:p>
          <a:p>
            <a:pPr lvl="1"/>
            <a:r>
              <a:rPr lang="en-US" sz="2400" dirty="0"/>
              <a:t>Pay attention to variable significance!</a:t>
            </a:r>
          </a:p>
          <a:p>
            <a:r>
              <a:rPr lang="en-US" sz="2400" dirty="0"/>
              <a:t>Improper Functional Form</a:t>
            </a:r>
          </a:p>
          <a:p>
            <a:pPr lvl="1"/>
            <a:r>
              <a:rPr lang="en-US" sz="2400" dirty="0"/>
              <a:t>The relationships between variables are not linear</a:t>
            </a:r>
          </a:p>
          <a:p>
            <a:pPr lvl="1"/>
            <a:r>
              <a:rPr lang="en-US" sz="2400" dirty="0"/>
              <a:t>Can result in biased coefficient estimates</a:t>
            </a:r>
          </a:p>
          <a:p>
            <a:pPr lvl="1"/>
            <a:r>
              <a:rPr lang="en-US" sz="2400" dirty="0"/>
              <a:t>Try different functional forms of the independent variables (log, squared terms, etc.)</a:t>
            </a:r>
          </a:p>
          <a:p>
            <a:r>
              <a:rPr lang="en-US" sz="2400" dirty="0"/>
              <a:t>Multicollinearity – highly correlated independent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37323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91251"/>
              </p:ext>
            </p:extLst>
          </p:nvPr>
        </p:nvGraphicFramePr>
        <p:xfrm>
          <a:off x="609600" y="1600200"/>
          <a:ext cx="10972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47949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torres\AppData\Local\Temp\SNAGHTML8ebc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0" y="1820863"/>
            <a:ext cx="3477191" cy="43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26400" y="1828800"/>
            <a:ext cx="5880640" cy="4351337"/>
          </a:xfrm>
        </p:spPr>
        <p:txBody>
          <a:bodyPr/>
          <a:lstStyle/>
          <a:p>
            <a:r>
              <a:rPr lang="en-US" dirty="0"/>
              <a:t>What if we didn’t have the GPA, just whether or not the student passed?</a:t>
            </a:r>
          </a:p>
          <a:p>
            <a:r>
              <a:rPr lang="en-US" dirty="0"/>
              <a:t>You can use regression to model this situation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still predict GPA based on GMAT, but we end up with a “probability”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1430" y="3205075"/>
                <a:ext cx="49582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=−1.754+0.004(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𝐺𝑀𝐴𝑇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430" y="3205075"/>
                <a:ext cx="495828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6400" y="5198474"/>
                <a:ext cx="5909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=−1.754+0.004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=0.935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5198474"/>
                <a:ext cx="590963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8053" y="5805226"/>
                <a:ext cx="61773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=−1.754+0.004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=−0.858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53" y="5805226"/>
                <a:ext cx="617733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26400" y="6359243"/>
                <a:ext cx="5909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=−1.754+0.004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=1.832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6359243"/>
                <a:ext cx="590963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739109"/>
              </p:ext>
            </p:extLst>
          </p:nvPr>
        </p:nvGraphicFramePr>
        <p:xfrm>
          <a:off x="609600" y="1600200"/>
          <a:ext cx="10972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98100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Linear Regression the Best Choice?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major issues when linear regression is used to model binary target variables</a:t>
            </a:r>
          </a:p>
          <a:p>
            <a:r>
              <a:rPr lang="en-US" dirty="0"/>
              <a:t>Non-Conforming Probabilities - Predicted probabilities can be &gt;1 or &lt;0 leading to model interpretation difficulties</a:t>
            </a:r>
          </a:p>
          <a:p>
            <a:r>
              <a:rPr lang="en-US" dirty="0" err="1"/>
              <a:t>Heteroskedasticity</a:t>
            </a:r>
            <a:r>
              <a:rPr lang="en-US" dirty="0"/>
              <a:t> – The model is heteroskedastic by construction (the error terms depend on the value of X)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91497"/>
              </p:ext>
            </p:extLst>
          </p:nvPr>
        </p:nvGraphicFramePr>
        <p:xfrm>
          <a:off x="5742432" y="1828800"/>
          <a:ext cx="510453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37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solidFill>
                      <a:srgbClr val="DC7D01"/>
                    </a:solidFill>
                  </a:rPr>
                  <a:t>Logistic regression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DC7D01"/>
                    </a:solidFill>
                  </a:rPr>
                  <a:t>logit</a:t>
                </a:r>
                <a:r>
                  <a:rPr lang="en-US" dirty="0"/>
                  <a:t>) models addresses these issues</a:t>
                </a:r>
              </a:p>
              <a:p>
                <a:pPr lvl="1"/>
                <a:r>
                  <a:rPr lang="en-US" dirty="0"/>
                  <a:t>Selects regression coefficients to force predicted values for Y to fall between 1 and 0</a:t>
                </a:r>
              </a:p>
              <a:p>
                <a:pPr lvl="1"/>
                <a:r>
                  <a:rPr lang="en-US" dirty="0"/>
                  <a:t>Produces an s-shaped (sigmoid) curve rather than a straight line to model probabilities</a:t>
                </a:r>
              </a:p>
              <a:p>
                <a:pPr lvl="1"/>
                <a:r>
                  <a:rPr lang="en-US" dirty="0"/>
                  <a:t>Selects coefficients using </a:t>
                </a:r>
                <a:r>
                  <a:rPr lang="en-US" dirty="0">
                    <a:solidFill>
                      <a:srgbClr val="DC7D01"/>
                    </a:solidFill>
                  </a:rPr>
                  <a:t>Maximum Likelihood Estimation (MLE)</a:t>
                </a:r>
                <a:r>
                  <a:rPr lang="en-US" dirty="0"/>
                  <a:t> rather than </a:t>
                </a:r>
                <a:r>
                  <a:rPr lang="en-US" dirty="0">
                    <a:solidFill>
                      <a:srgbClr val="DC7D01"/>
                    </a:solidFill>
                  </a:rPr>
                  <a:t>Ordinary Least Squares (OLS)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 probability that event Y occurs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: odds that event Y occurs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: Natural log of the odds ratio, or logit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6569" y="3520393"/>
                <a:ext cx="427552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69" y="3520393"/>
                <a:ext cx="4275529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63470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vs Odds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61872" y="1834206"/>
                <a:ext cx="3032432" cy="636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𝑜𝑢𝑡𝑐𝑜𝑚𝑒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𝑖𝑛𝑡𝑒𝑟𝑒𝑠𝑡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34206"/>
                <a:ext cx="3032432" cy="6369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6480" y="1830359"/>
                <a:ext cx="4641847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𝑜𝑐𝑐𝑢𝑟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1830359"/>
                <a:ext cx="464184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55" y="4114366"/>
            <a:ext cx="791910" cy="798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35" y="5336278"/>
            <a:ext cx="958064" cy="1341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69" y="3013913"/>
            <a:ext cx="798796" cy="798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61872" y="3021505"/>
                <a:ext cx="226472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h𝑒𝑎𝑑𝑠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021505"/>
                <a:ext cx="2264723" cy="5761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61870" y="4224647"/>
                <a:ext cx="252639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=0.333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0" y="4224647"/>
                <a:ext cx="2526397" cy="578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61870" y="5429842"/>
                <a:ext cx="2356479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0" y="5429842"/>
                <a:ext cx="2356479" cy="5781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26480" y="2989188"/>
                <a:ext cx="3897605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h𝑒𝑎𝑑𝑠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1:1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2989188"/>
                <a:ext cx="3897605" cy="58451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26480" y="4218363"/>
                <a:ext cx="492532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0.333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1−0.333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1:2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218363"/>
                <a:ext cx="4925323" cy="5782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24302" y="5440483"/>
                <a:ext cx="4805098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1−0.25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=0.333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1:3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02" y="5440483"/>
                <a:ext cx="4805098" cy="5845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9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Problem at Hand…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71925"/>
              </p:ext>
            </p:extLst>
          </p:nvPr>
        </p:nvGraphicFramePr>
        <p:xfrm>
          <a:off x="609600" y="1600200"/>
          <a:ext cx="10972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882348" y="2961860"/>
            <a:ext cx="5208104" cy="1818861"/>
          </a:xfrm>
          <a:custGeom>
            <a:avLst/>
            <a:gdLst>
              <a:gd name="connsiteX0" fmla="*/ 0 w 5208104"/>
              <a:gd name="connsiteY0" fmla="*/ 1550504 h 1550504"/>
              <a:gd name="connsiteX1" fmla="*/ 2584174 w 5208104"/>
              <a:gd name="connsiteY1" fmla="*/ 1302026 h 1550504"/>
              <a:gd name="connsiteX2" fmla="*/ 3260035 w 5208104"/>
              <a:gd name="connsiteY2" fmla="*/ 228600 h 1550504"/>
              <a:gd name="connsiteX3" fmla="*/ 5208104 w 5208104"/>
              <a:gd name="connsiteY3" fmla="*/ 0 h 1550504"/>
              <a:gd name="connsiteX4" fmla="*/ 5208104 w 5208104"/>
              <a:gd name="connsiteY4" fmla="*/ 0 h 155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04" h="1550504">
                <a:moveTo>
                  <a:pt x="0" y="1550504"/>
                </a:moveTo>
                <a:cubicBezTo>
                  <a:pt x="1020417" y="1536423"/>
                  <a:pt x="2040835" y="1522343"/>
                  <a:pt x="2584174" y="1302026"/>
                </a:cubicBezTo>
                <a:cubicBezTo>
                  <a:pt x="3127513" y="1081709"/>
                  <a:pt x="2822713" y="445604"/>
                  <a:pt x="3260035" y="228600"/>
                </a:cubicBezTo>
                <a:cubicBezTo>
                  <a:pt x="3697357" y="11596"/>
                  <a:pt x="5208104" y="0"/>
                  <a:pt x="5208104" y="0"/>
                </a:cubicBezTo>
                <a:lnTo>
                  <a:pt x="5208104" y="0"/>
                </a:lnTo>
              </a:path>
            </a:pathLst>
          </a:custGeom>
          <a:noFill/>
          <a:ln w="28575">
            <a:solidFill>
              <a:srgbClr val="2F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34686" y="2500195"/>
            <a:ext cx="2405270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2F623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We need an S-shaped curve that approaches but never equals 0 or 1</a:t>
            </a:r>
          </a:p>
        </p:txBody>
      </p:sp>
    </p:spTree>
    <p:extLst>
      <p:ext uri="{BB962C8B-B14F-4D97-AF65-F5344CB8AC3E}">
        <p14:creationId xmlns:p14="http://schemas.microsoft.com/office/powerpoint/2010/main" val="65543374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heme/theme1.xml><?xml version="1.0" encoding="utf-8"?>
<a:theme xmlns:a="http://schemas.openxmlformats.org/drawingml/2006/main" name="Pitch Deck Template">
  <a:themeElements>
    <a:clrScheme name="Pitch Deck Template">
      <a:dk1>
        <a:srgbClr val="191919"/>
      </a:dk1>
      <a:lt1>
        <a:srgbClr val="EAEAEA"/>
      </a:lt1>
      <a:dk2>
        <a:srgbClr val="A7A7A7"/>
      </a:dk2>
      <a:lt2>
        <a:srgbClr val="535353"/>
      </a:lt2>
      <a:accent1>
        <a:srgbClr val="FFC107"/>
      </a:accent1>
      <a:accent2>
        <a:srgbClr val="388E3C"/>
      </a:accent2>
      <a:accent3>
        <a:srgbClr val="C8E6C9"/>
      </a:accent3>
      <a:accent4>
        <a:srgbClr val="191919"/>
      </a:accent4>
      <a:accent5>
        <a:srgbClr val="5F5F5F"/>
      </a:accent5>
      <a:accent6>
        <a:srgbClr val="5E5E5E"/>
      </a:accent6>
      <a:hlink>
        <a:srgbClr val="0000FF"/>
      </a:hlink>
      <a:folHlink>
        <a:srgbClr val="FF00FF"/>
      </a:folHlink>
    </a:clrScheme>
    <a:fontScheme name="Pitch Deck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itch De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931</Words>
  <Application>Microsoft Macintosh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Helvetica</vt:lpstr>
      <vt:lpstr>Open Sans</vt:lpstr>
      <vt:lpstr>Pitch Deck Template</vt:lpstr>
      <vt:lpstr>Revisiting Regression</vt:lpstr>
      <vt:lpstr>An Example</vt:lpstr>
      <vt:lpstr>Visualize the Data</vt:lpstr>
      <vt:lpstr>But Wait…</vt:lpstr>
      <vt:lpstr>Visualize the Data</vt:lpstr>
      <vt:lpstr>Is Linear Regression the Best Choice?</vt:lpstr>
      <vt:lpstr>Logistic Regression</vt:lpstr>
      <vt:lpstr>Probability vs Odds</vt:lpstr>
      <vt:lpstr>Back to the Problem at Hand…</vt:lpstr>
      <vt:lpstr>Logit</vt:lpstr>
      <vt:lpstr>Inverse Logit</vt:lpstr>
      <vt:lpstr>A Better Estimation of Probability</vt:lpstr>
      <vt:lpstr>Back to our Example</vt:lpstr>
      <vt:lpstr>Visualizing the Predicted Probability</vt:lpstr>
      <vt:lpstr>Back to our Example</vt:lpstr>
      <vt:lpstr>Interpreting Coefficients</vt:lpstr>
      <vt:lpstr>Interpreting Coefficients</vt:lpstr>
      <vt:lpstr>Back to our Example</vt:lpstr>
      <vt:lpstr>Odds Ratio</vt:lpstr>
      <vt:lpstr>Odds Ratio</vt:lpstr>
      <vt:lpstr>Some Potential Problems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2016-02-12T20:55:56Z</dcterms:created>
  <dcterms:modified xsi:type="dcterms:W3CDTF">2018-04-11T22:42:55Z</dcterms:modified>
</cp:coreProperties>
</file>