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300" r:id="rId2"/>
    <p:sldId id="303" r:id="rId3"/>
    <p:sldId id="304" r:id="rId4"/>
    <p:sldId id="310" r:id="rId5"/>
    <p:sldId id="309" r:id="rId6"/>
    <p:sldId id="305" r:id="rId7"/>
    <p:sldId id="311" r:id="rId8"/>
    <p:sldId id="312" r:id="rId9"/>
    <p:sldId id="313" r:id="rId10"/>
    <p:sldId id="301" r:id="rId11"/>
    <p:sldId id="302" r:id="rId12"/>
    <p:sldId id="314" r:id="rId13"/>
    <p:sldId id="316" r:id="rId14"/>
    <p:sldId id="315" r:id="rId15"/>
    <p:sldId id="317" r:id="rId16"/>
    <p:sldId id="318" r:id="rId17"/>
    <p:sldId id="319" r:id="rId18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31"/>
    <a:srgbClr val="DC7D01"/>
    <a:srgbClr val="3366FF"/>
    <a:srgbClr val="700000"/>
    <a:srgbClr val="C00000"/>
    <a:srgbClr val="FF0000"/>
    <a:srgbClr val="F0AD00"/>
    <a:srgbClr val="00FF00"/>
    <a:srgbClr val="FFCC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84465" autoAdjust="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2730"/>
    </p:cViewPr>
  </p:sorterViewPr>
  <p:notesViewPr>
    <p:cSldViewPr snapToGrid="0">
      <p:cViewPr varScale="1">
        <p:scale>
          <a:sx n="54" d="100"/>
          <a:sy n="54" d="100"/>
        </p:scale>
        <p:origin x="289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7" y="1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CCF0-57EC-4B4A-AF6D-8F9184779F7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7" y="8829676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68F4A-9F54-4715-B817-A29EE29EE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78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B70929-587C-4B98-981F-D8BF58E5E757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6588" y="642938"/>
            <a:ext cx="3044825" cy="1712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531656"/>
            <a:ext cx="5486400" cy="560269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2916410-5765-4D95-B8F8-83EB701EB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3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914400" y="2130426"/>
            <a:ext cx="10363200" cy="14700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39195-E30A-4C51-88F2-26EC1C973262}"/>
              </a:ext>
            </a:extLst>
          </p:cNvPr>
          <p:cNvSpPr/>
          <p:nvPr userDrawn="1"/>
        </p:nvSpPr>
        <p:spPr>
          <a:xfrm>
            <a:off x="9855201" y="75821"/>
            <a:ext cx="2345508" cy="3693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 cap="flat">
            <a:solidFill>
              <a:schemeClr val="tx1">
                <a:lumMod val="10000"/>
                <a:lumOff val="9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accent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51113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93621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0A86FA2B-4DBD-4FAB-A337-E2FA974C853C}" type="datetime1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028218" y="6172200"/>
            <a:ext cx="1163782" cy="5937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8542"/>
                </a:solidFill>
              </a:defRPr>
            </a:lvl1pPr>
          </a:lstStyle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C7D0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ECE778D-D41F-4D85-9EB8-AEECE5D92B72}" type="datetime1">
              <a:rPr lang="en-US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028218" y="6172200"/>
            <a:ext cx="1163782" cy="5937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8542"/>
                </a:solidFill>
              </a:defRPr>
            </a:lvl1pPr>
          </a:lstStyle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57198" y="1"/>
            <a:ext cx="76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9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0" y="54762"/>
            <a:ext cx="12192000" cy="840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" y="734529"/>
            <a:ext cx="12192001" cy="494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1800" b="1"/>
            </a:lvl1pPr>
          </a:lstStyle>
          <a:p>
            <a:pPr marL="0" indent="0" algn="ctr">
              <a:spcBef>
                <a:spcPts val="400"/>
              </a:spcBef>
              <a:buClrTx/>
              <a:buSzTx/>
              <a:buFontTx/>
              <a:buNone/>
              <a:defRPr sz="1800" b="1"/>
            </a:pPr>
            <a:endParaRPr/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44480"/>
      </p:ext>
    </p:extLst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Header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0" y="54762"/>
            <a:ext cx="12192000" cy="840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" y="734529"/>
            <a:ext cx="12192001" cy="494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1800" b="1"/>
            </a:lvl1pPr>
            <a:lvl2pPr marL="640896" indent="-183696" algn="ctr">
              <a:spcBef>
                <a:spcPts val="400"/>
              </a:spcBef>
              <a:buClrTx/>
              <a:buFontTx/>
              <a:defRPr sz="1800" b="1"/>
            </a:lvl2pPr>
            <a:lvl3pPr marL="1085850" indent="-171450" algn="ctr">
              <a:spcBef>
                <a:spcPts val="400"/>
              </a:spcBef>
              <a:buClrTx/>
              <a:buFontTx/>
              <a:defRPr sz="1800" b="1"/>
            </a:lvl3pPr>
            <a:lvl4pPr marL="1577339" indent="-205739" algn="ctr">
              <a:spcBef>
                <a:spcPts val="400"/>
              </a:spcBef>
              <a:buClrTx/>
              <a:buFontTx/>
              <a:defRPr sz="1800" b="1"/>
            </a:lvl4pPr>
            <a:lvl5pPr marL="2034539" indent="-205739" algn="ctr">
              <a:spcBef>
                <a:spcPts val="400"/>
              </a:spcBef>
              <a:buClrTx/>
              <a:buFontTx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48393"/>
      </p:ext>
    </p:extLst>
  </p:cSld>
  <p:clrMapOvr>
    <a:masterClrMapping/>
  </p:clrMapOvr>
  <p:transition spd="med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0" y="54762"/>
            <a:ext cx="12192000" cy="840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" y="734529"/>
            <a:ext cx="12192001" cy="494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1800" b="1"/>
            </a:lvl1pPr>
            <a:lvl2pPr marL="640896" indent="-183696" algn="ctr">
              <a:spcBef>
                <a:spcPts val="400"/>
              </a:spcBef>
              <a:buClrTx/>
              <a:buFontTx/>
              <a:defRPr sz="1800" b="1"/>
            </a:lvl2pPr>
            <a:lvl3pPr marL="1085850" indent="-171450" algn="ctr">
              <a:spcBef>
                <a:spcPts val="400"/>
              </a:spcBef>
              <a:buClrTx/>
              <a:buFontTx/>
              <a:defRPr sz="1800" b="1"/>
            </a:lvl3pPr>
            <a:lvl4pPr marL="1577339" indent="-205739" algn="ctr">
              <a:spcBef>
                <a:spcPts val="400"/>
              </a:spcBef>
              <a:buClrTx/>
              <a:buFontTx/>
              <a:defRPr sz="1800" b="1"/>
            </a:lvl4pPr>
            <a:lvl5pPr marL="2034539" indent="-205739" algn="ctr">
              <a:spcBef>
                <a:spcPts val="400"/>
              </a:spcBef>
              <a:buClrTx/>
              <a:buFontTx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76132" y="2554836"/>
            <a:ext cx="2230968" cy="122343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009132" y="2554836"/>
            <a:ext cx="2230968" cy="122343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7005"/>
      </p:ext>
    </p:extLst>
  </p:cSld>
  <p:clrMapOvr>
    <a:masterClrMapping/>
  </p:clrMapOvr>
  <p:transition spd="med"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43890"/>
      </p:ext>
    </p:extLst>
  </p:cSld>
  <p:clrMapOvr>
    <a:masterClrMapping/>
  </p:clrMapOvr>
  <p:transition spd="med"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97673"/>
      </p:ext>
    </p:extLst>
  </p:cSld>
  <p:clrMapOvr>
    <a:masterClrMapping/>
  </p:clrMapOvr>
  <p:transition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00928"/>
      </p:ext>
    </p:extLst>
  </p:cSld>
  <p:clrMapOvr>
    <a:masterClrMapping/>
  </p:clrMapOvr>
  <p:transition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889960"/>
      </p:ext>
    </p:extLst>
  </p:cSld>
  <p:clrMapOvr>
    <a:masterClrMapping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5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71219"/>
      </p:ext>
    </p:extLst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0" y="6459008"/>
            <a:ext cx="1219200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A7A7A7"/>
                </a:solidFill>
              </a:defRPr>
            </a:lvl1pPr>
          </a:lstStyle>
          <a:p>
            <a:r>
              <a:rPr sz="1000"/>
              <a:t>www.colaberry.com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92076"/>
            <a:ext cx="109728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89778" y="6233241"/>
            <a:ext cx="247822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15E02D-983A-48A9-A299-38E54CA87DA0}"/>
              </a:ext>
            </a:extLst>
          </p:cNvPr>
          <p:cNvSpPr/>
          <p:nvPr userDrawn="1"/>
        </p:nvSpPr>
        <p:spPr>
          <a:xfrm>
            <a:off x="9652001" y="75821"/>
            <a:ext cx="2548708" cy="36933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25400" cap="flat">
            <a:solidFill>
              <a:schemeClr val="tx1">
                <a:lumMod val="10000"/>
                <a:lumOff val="9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accent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59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spd="med"/>
  <p:hf hdr="0" ft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 for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tools available, creating multiple models of a given phenomenon is generally easy to accomplish</a:t>
            </a:r>
          </a:p>
          <a:p>
            <a:r>
              <a:rPr lang="en-US" dirty="0"/>
              <a:t>In order to maximize the utility of our data mining efforts, we must choose the “best” model</a:t>
            </a:r>
          </a:p>
          <a:p>
            <a:r>
              <a:rPr lang="en-US" dirty="0"/>
              <a:t>There are multiple methods commonly used to gather data for the evaluation of classification models</a:t>
            </a:r>
          </a:p>
          <a:p>
            <a:pPr lvl="1"/>
            <a:r>
              <a:rPr lang="en-US" dirty="0"/>
              <a:t>Hold out</a:t>
            </a:r>
          </a:p>
          <a:p>
            <a:pPr lvl="1"/>
            <a:r>
              <a:rPr lang="en-US" dirty="0"/>
              <a:t>Cross validation</a:t>
            </a:r>
          </a:p>
          <a:p>
            <a:pPr lvl="1"/>
            <a:r>
              <a:rPr lang="en-US" dirty="0"/>
              <a:t>Bootstrapping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15936"/>
      </p:ext>
    </p:extLst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 on Model Accuracy…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typical response rate from a mailing campaign is 1%</a:t>
            </a:r>
          </a:p>
          <a:p>
            <a:r>
              <a:rPr lang="en-US" dirty="0"/>
              <a:t>A highly paid data analyst has produced two models:</a:t>
            </a:r>
          </a:p>
          <a:p>
            <a:pPr lvl="1"/>
            <a:r>
              <a:rPr lang="en-US" dirty="0">
                <a:solidFill>
                  <a:srgbClr val="DC7D01"/>
                </a:solidFill>
              </a:rPr>
              <a:t>Model A </a:t>
            </a:r>
            <a:r>
              <a:rPr lang="en-US" dirty="0"/>
              <a:t>accurately classifies 90% of all observations in the validation set</a:t>
            </a:r>
          </a:p>
          <a:p>
            <a:pPr lvl="1"/>
            <a:r>
              <a:rPr lang="en-US" dirty="0">
                <a:solidFill>
                  <a:srgbClr val="DC7D01"/>
                </a:solidFill>
              </a:rPr>
              <a:t>Model B</a:t>
            </a:r>
            <a:r>
              <a:rPr lang="en-US" dirty="0"/>
              <a:t> accurately classifies 99% of all observations in the validation set</a:t>
            </a:r>
          </a:p>
          <a:p>
            <a:endParaRPr lang="en-US" dirty="0"/>
          </a:p>
          <a:p>
            <a:r>
              <a:rPr lang="en-US" dirty="0"/>
              <a:t>Which model would you choose?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9590"/>
      </p:ext>
    </p:extLst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 on Model Accuracy…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told you that Model B is a naïve model that predicts that no customer will respond?</a:t>
            </a:r>
          </a:p>
          <a:p>
            <a:pPr lvl="1"/>
            <a:r>
              <a:rPr lang="en-US" dirty="0"/>
              <a:t>Classification accuracy is 99% because only about 1% of customers respond</a:t>
            </a:r>
          </a:p>
          <a:p>
            <a:pPr lvl="1"/>
            <a:r>
              <a:rPr lang="en-US" dirty="0"/>
              <a:t>The model ends up being very accurate but entirely useless!</a:t>
            </a:r>
          </a:p>
          <a:p>
            <a:r>
              <a:rPr lang="en-US" dirty="0"/>
              <a:t>You need to know the source of error, not just the error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65634"/>
      </p:ext>
    </p:extLst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4339771"/>
                <a:ext cx="8595360" cy="1840366"/>
              </a:xfrm>
            </p:spPr>
            <p:txBody>
              <a:bodyPr/>
              <a:lstStyle/>
              <a:p>
                <a:r>
                  <a:rPr lang="en-US" dirty="0"/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=1.0%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0+990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=99.0%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4339771"/>
                <a:ext cx="8595360" cy="1840366"/>
              </a:xfrm>
              <a:blipFill rotWithShape="0"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036303"/>
              </p:ext>
            </p:extLst>
          </p:nvPr>
        </p:nvGraphicFramePr>
        <p:xfrm>
          <a:off x="3386762" y="1973942"/>
          <a:ext cx="5442860" cy="2249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2429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429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Respond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Don’t Respond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429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alibri" panose="020F0502020204030204" pitchFamily="34" charset="0"/>
                        </a:rPr>
                        <a:t>Respond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4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alibri" panose="020F0502020204030204" pitchFamily="34" charset="0"/>
                        </a:rPr>
                        <a:t>Don’t</a:t>
                      </a:r>
                      <a:r>
                        <a:rPr lang="en-US" b="1" baseline="0" dirty="0">
                          <a:latin typeface="Calibri" panose="020F0502020204030204" pitchFamily="34" charset="0"/>
                        </a:rPr>
                        <a:t> Respond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189168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 Confusion Matrix?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4339771"/>
            <a:ext cx="8595360" cy="184036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DC7D01"/>
                </a:solidFill>
              </a:rPr>
              <a:t>a</a:t>
            </a:r>
            <a:r>
              <a:rPr lang="en-US" dirty="0"/>
              <a:t>: number of </a:t>
            </a:r>
            <a:r>
              <a:rPr lang="en-US" dirty="0">
                <a:solidFill>
                  <a:srgbClr val="DC7D01"/>
                </a:solidFill>
              </a:rPr>
              <a:t>positive</a:t>
            </a:r>
            <a:r>
              <a:rPr lang="en-US" dirty="0"/>
              <a:t> instances </a:t>
            </a:r>
            <a:r>
              <a:rPr lang="en-US" dirty="0">
                <a:solidFill>
                  <a:srgbClr val="DC7D01"/>
                </a:solidFill>
              </a:rPr>
              <a:t>predicted as positive</a:t>
            </a:r>
            <a:r>
              <a:rPr lang="en-US" dirty="0"/>
              <a:t> (true positive)</a:t>
            </a:r>
          </a:p>
          <a:p>
            <a:r>
              <a:rPr lang="en-US" dirty="0">
                <a:solidFill>
                  <a:srgbClr val="DC7D01"/>
                </a:solidFill>
              </a:rPr>
              <a:t>b</a:t>
            </a:r>
            <a:r>
              <a:rPr lang="en-US" dirty="0"/>
              <a:t>: number of </a:t>
            </a:r>
            <a:r>
              <a:rPr lang="en-US" dirty="0">
                <a:solidFill>
                  <a:srgbClr val="DC7D01"/>
                </a:solidFill>
              </a:rPr>
              <a:t>positive</a:t>
            </a:r>
            <a:r>
              <a:rPr lang="en-US" dirty="0"/>
              <a:t> instances </a:t>
            </a:r>
            <a:r>
              <a:rPr lang="en-US" dirty="0">
                <a:solidFill>
                  <a:srgbClr val="DC7D01"/>
                </a:solidFill>
              </a:rPr>
              <a:t>predicted as negative </a:t>
            </a:r>
            <a:r>
              <a:rPr lang="en-US" dirty="0"/>
              <a:t>(false negative)</a:t>
            </a:r>
          </a:p>
          <a:p>
            <a:r>
              <a:rPr lang="en-US" dirty="0">
                <a:solidFill>
                  <a:srgbClr val="DC7D01"/>
                </a:solidFill>
              </a:rPr>
              <a:t>c</a:t>
            </a:r>
            <a:r>
              <a:rPr lang="en-US" dirty="0"/>
              <a:t>: number of </a:t>
            </a:r>
            <a:r>
              <a:rPr lang="en-US" dirty="0">
                <a:solidFill>
                  <a:srgbClr val="DC7D01"/>
                </a:solidFill>
              </a:rPr>
              <a:t>negative</a:t>
            </a:r>
            <a:r>
              <a:rPr lang="en-US" dirty="0"/>
              <a:t> instances </a:t>
            </a:r>
            <a:r>
              <a:rPr lang="en-US" dirty="0">
                <a:solidFill>
                  <a:srgbClr val="DC7D01"/>
                </a:solidFill>
              </a:rPr>
              <a:t>predicted as positive </a:t>
            </a:r>
            <a:r>
              <a:rPr lang="en-US" dirty="0"/>
              <a:t>(false positive)</a:t>
            </a:r>
          </a:p>
          <a:p>
            <a:r>
              <a:rPr lang="en-US" dirty="0">
                <a:solidFill>
                  <a:srgbClr val="DC7D01"/>
                </a:solidFill>
              </a:rPr>
              <a:t>d</a:t>
            </a:r>
            <a:r>
              <a:rPr lang="en-US" dirty="0"/>
              <a:t>: number of </a:t>
            </a:r>
            <a:r>
              <a:rPr lang="en-US" dirty="0">
                <a:solidFill>
                  <a:srgbClr val="DC7D01"/>
                </a:solidFill>
              </a:rPr>
              <a:t>negative</a:t>
            </a:r>
            <a:r>
              <a:rPr lang="en-US" dirty="0"/>
              <a:t> instances </a:t>
            </a:r>
            <a:r>
              <a:rPr lang="en-US" dirty="0">
                <a:solidFill>
                  <a:srgbClr val="DC7D01"/>
                </a:solidFill>
              </a:rPr>
              <a:t>predicted as negative </a:t>
            </a:r>
            <a:r>
              <a:rPr lang="en-US" dirty="0"/>
              <a:t>(true negative)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780205"/>
              </p:ext>
            </p:extLst>
          </p:nvPr>
        </p:nvGraphicFramePr>
        <p:xfrm>
          <a:off x="3386762" y="1973942"/>
          <a:ext cx="5442860" cy="2249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2429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429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429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4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780282"/>
      </p:ext>
    </p:extLst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Terms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solidFill>
                  <a:srgbClr val="DC7D01"/>
                </a:solidFill>
              </a:rPr>
              <a:t>Accuracy</a:t>
            </a:r>
            <a:r>
              <a:rPr lang="en-US" sz="2500" dirty="0"/>
              <a:t>: Proportion of correct predictions</a:t>
            </a:r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>
                <a:solidFill>
                  <a:srgbClr val="DC7D01"/>
                </a:solidFill>
              </a:rPr>
              <a:t>Sensitivity (True Positive Rate)</a:t>
            </a:r>
            <a:r>
              <a:rPr lang="en-US" sz="2500" dirty="0"/>
              <a:t>: Proportion of </a:t>
            </a:r>
            <a:r>
              <a:rPr lang="en-US" sz="2500" dirty="0">
                <a:solidFill>
                  <a:srgbClr val="DC7D01"/>
                </a:solidFill>
              </a:rPr>
              <a:t>positive</a:t>
            </a:r>
            <a:r>
              <a:rPr lang="en-US" sz="2500" dirty="0"/>
              <a:t> cases </a:t>
            </a:r>
            <a:r>
              <a:rPr lang="en-US" sz="2500" dirty="0">
                <a:solidFill>
                  <a:srgbClr val="DC7D01"/>
                </a:solidFill>
              </a:rPr>
              <a:t>correctly</a:t>
            </a:r>
            <a:r>
              <a:rPr lang="en-US" sz="2500" dirty="0"/>
              <a:t> classified as </a:t>
            </a:r>
            <a:r>
              <a:rPr lang="en-US" sz="2500" dirty="0">
                <a:solidFill>
                  <a:srgbClr val="DC7D01"/>
                </a:solidFill>
              </a:rPr>
              <a:t>positive</a:t>
            </a:r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>
                <a:solidFill>
                  <a:srgbClr val="DC7D01"/>
                </a:solidFill>
              </a:rPr>
              <a:t>Specificity (True Negative Rate)</a:t>
            </a:r>
            <a:r>
              <a:rPr lang="en-US" sz="2500" dirty="0"/>
              <a:t>: Proportion of </a:t>
            </a:r>
            <a:r>
              <a:rPr lang="en-US" sz="2500" dirty="0">
                <a:solidFill>
                  <a:srgbClr val="DC7D01"/>
                </a:solidFill>
              </a:rPr>
              <a:t>negative</a:t>
            </a:r>
            <a:r>
              <a:rPr lang="en-US" sz="2500" dirty="0"/>
              <a:t> cases </a:t>
            </a:r>
            <a:r>
              <a:rPr lang="en-US" sz="2500" dirty="0">
                <a:solidFill>
                  <a:srgbClr val="DC7D01"/>
                </a:solidFill>
              </a:rPr>
              <a:t>correctly</a:t>
            </a:r>
            <a:r>
              <a:rPr lang="en-US" sz="2500" dirty="0"/>
              <a:t> classified as </a:t>
            </a:r>
            <a:r>
              <a:rPr lang="en-US" sz="2500" dirty="0">
                <a:solidFill>
                  <a:srgbClr val="DC7D01"/>
                </a:solidFill>
              </a:rPr>
              <a:t>negative</a:t>
            </a:r>
          </a:p>
          <a:p>
            <a:endParaRPr lang="en-US" sz="2500" dirty="0"/>
          </a:p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858244"/>
              </p:ext>
            </p:extLst>
          </p:nvPr>
        </p:nvGraphicFramePr>
        <p:xfrm>
          <a:off x="7926121" y="1368894"/>
          <a:ext cx="1931111" cy="1688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01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0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01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5523" y="2416882"/>
                <a:ext cx="3192156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23" y="2416882"/>
                <a:ext cx="3192156" cy="6408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5523" y="4085493"/>
                <a:ext cx="2481384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23" y="4085493"/>
                <a:ext cx="2481384" cy="640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65523" y="5819091"/>
                <a:ext cx="2487348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23" y="5819091"/>
                <a:ext cx="2487348" cy="6408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461257"/>
      </p:ext>
    </p:extLst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Terms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solidFill>
                  <a:srgbClr val="DC7D01"/>
                </a:solidFill>
              </a:rPr>
              <a:t>False Positive Rate</a:t>
            </a:r>
            <a:r>
              <a:rPr lang="en-US" sz="2500" dirty="0"/>
              <a:t>: Proportion of </a:t>
            </a:r>
            <a:r>
              <a:rPr lang="en-US" sz="2500" dirty="0">
                <a:solidFill>
                  <a:srgbClr val="DC7D01"/>
                </a:solidFill>
              </a:rPr>
              <a:t>negative</a:t>
            </a:r>
            <a:r>
              <a:rPr lang="en-US" sz="2500" dirty="0"/>
              <a:t>  cases </a:t>
            </a:r>
            <a:r>
              <a:rPr lang="en-US" sz="2500" dirty="0">
                <a:solidFill>
                  <a:srgbClr val="DC7D01"/>
                </a:solidFill>
              </a:rPr>
              <a:t>incorrectly </a:t>
            </a:r>
          </a:p>
          <a:p>
            <a:pPr marL="17303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classified as </a:t>
            </a:r>
            <a:r>
              <a:rPr lang="en-US" sz="2500" dirty="0">
                <a:solidFill>
                  <a:srgbClr val="DC7D01"/>
                </a:solidFill>
              </a:rPr>
              <a:t>positive</a:t>
            </a:r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>
                <a:solidFill>
                  <a:srgbClr val="DC7D01"/>
                </a:solidFill>
              </a:rPr>
              <a:t>False Negative Rate</a:t>
            </a:r>
            <a:r>
              <a:rPr lang="en-US" sz="2500" dirty="0"/>
              <a:t>: Proportion of </a:t>
            </a:r>
            <a:r>
              <a:rPr lang="en-US" sz="2500" dirty="0">
                <a:solidFill>
                  <a:srgbClr val="DC7D01"/>
                </a:solidFill>
              </a:rPr>
              <a:t>positive</a:t>
            </a:r>
            <a:r>
              <a:rPr lang="en-US" sz="2500" dirty="0"/>
              <a:t> cases </a:t>
            </a:r>
            <a:r>
              <a:rPr lang="en-US" sz="2500" dirty="0">
                <a:solidFill>
                  <a:srgbClr val="DC7D01"/>
                </a:solidFill>
              </a:rPr>
              <a:t>incorrectly</a:t>
            </a:r>
            <a:r>
              <a:rPr lang="en-US" sz="2500" dirty="0"/>
              <a:t> classified as </a:t>
            </a:r>
            <a:r>
              <a:rPr lang="en-US" sz="2500" dirty="0">
                <a:solidFill>
                  <a:srgbClr val="DC7D01"/>
                </a:solidFill>
              </a:rPr>
              <a:t>negative</a:t>
            </a:r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>
                <a:solidFill>
                  <a:srgbClr val="DC7D01"/>
                </a:solidFill>
              </a:rPr>
              <a:t>Precision</a:t>
            </a:r>
            <a:r>
              <a:rPr lang="en-US" sz="2500" dirty="0"/>
              <a:t>: Proportion of </a:t>
            </a:r>
            <a:r>
              <a:rPr lang="en-US" sz="2500" dirty="0">
                <a:solidFill>
                  <a:srgbClr val="DC7D01"/>
                </a:solidFill>
              </a:rPr>
              <a:t>predicted positive </a:t>
            </a:r>
            <a:r>
              <a:rPr lang="en-US" sz="2500" dirty="0"/>
              <a:t>cases that were </a:t>
            </a:r>
            <a:r>
              <a:rPr lang="en-US" sz="2500" dirty="0">
                <a:solidFill>
                  <a:srgbClr val="DC7D01"/>
                </a:solidFill>
              </a:rPr>
              <a:t>correctly</a:t>
            </a:r>
            <a:r>
              <a:rPr lang="en-US" sz="2500" dirty="0"/>
              <a:t> classified </a:t>
            </a:r>
            <a:endParaRPr lang="en-US" sz="2500" dirty="0">
              <a:solidFill>
                <a:srgbClr val="DC7D01"/>
              </a:solidFill>
            </a:endParaRPr>
          </a:p>
          <a:p>
            <a:endParaRPr lang="en-US" sz="2500" dirty="0"/>
          </a:p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700219"/>
              </p:ext>
            </p:extLst>
          </p:nvPr>
        </p:nvGraphicFramePr>
        <p:xfrm>
          <a:off x="9529634" y="1695894"/>
          <a:ext cx="1931111" cy="1688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01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0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01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5523" y="2752548"/>
                <a:ext cx="3442481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23" y="2752548"/>
                <a:ext cx="3442481" cy="6408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5523" y="4436290"/>
                <a:ext cx="3569567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𝑁𝑒𝑔𝑎𝑡𝑖𝑣𝑒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23" y="4436290"/>
                <a:ext cx="3569567" cy="640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65523" y="5997207"/>
                <a:ext cx="2296334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23" y="5997207"/>
                <a:ext cx="2296334" cy="6408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648425"/>
      </p:ext>
    </p:extLst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140317"/>
              </p:ext>
            </p:extLst>
          </p:nvPr>
        </p:nvGraphicFramePr>
        <p:xfrm>
          <a:off x="1135129" y="1691322"/>
          <a:ext cx="4734046" cy="134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75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75">
                <a:tc>
                  <a:txBody>
                    <a:bodyPr/>
                    <a:lstStyle/>
                    <a:p>
                      <a:endParaRPr lang="en-US" sz="160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Non-defaulter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Non-defaulter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969028"/>
              </p:ext>
            </p:extLst>
          </p:nvPr>
        </p:nvGraphicFramePr>
        <p:xfrm>
          <a:off x="5999737" y="1692262"/>
          <a:ext cx="4734046" cy="134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045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45">
                <a:tc>
                  <a:txBody>
                    <a:bodyPr/>
                    <a:lstStyle/>
                    <a:p>
                      <a:endParaRPr lang="en-US" sz="160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Non-defaulter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4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Non-defaulter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0693" y="3299884"/>
                <a:ext cx="11297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93" y="3299884"/>
                <a:ext cx="1129733" cy="246221"/>
              </a:xfrm>
              <a:prstGeom prst="rect">
                <a:avLst/>
              </a:prstGeom>
              <a:blipFill rotWithShape="0">
                <a:blip r:embed="rId2"/>
                <a:stretch>
                  <a:fillRect l="-4865" r="-1081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71736" y="3901108"/>
                <a:ext cx="12836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736" y="3901108"/>
                <a:ext cx="1283621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4286" r="-95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66507" y="4514944"/>
                <a:ext cx="12932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07" y="4514944"/>
                <a:ext cx="1293238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4717" r="-47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3720" y="5162986"/>
                <a:ext cx="6577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20" y="5162986"/>
                <a:ext cx="657744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5556" r="-185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74470" y="5806825"/>
                <a:ext cx="6817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𝐹𝑁𝑅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470" y="5806825"/>
                <a:ext cx="681790" cy="246221"/>
              </a:xfrm>
              <a:prstGeom prst="rect">
                <a:avLst/>
              </a:prstGeom>
              <a:blipFill rotWithShape="0">
                <a:blip r:embed="rId6"/>
                <a:stretch>
                  <a:fillRect l="-5357" r="-178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76053" y="6465521"/>
                <a:ext cx="11457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53" y="6465521"/>
                <a:ext cx="1145763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2660" r="-53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07106" y="3166642"/>
                <a:ext cx="1579343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70+15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=0.85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6" y="3166642"/>
                <a:ext cx="1579343" cy="5127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7592" y="3774172"/>
                <a:ext cx="1579343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15+10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=0.60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92" y="3774172"/>
                <a:ext cx="1579343" cy="5127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55357" y="4381703"/>
                <a:ext cx="1465529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5+70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=0.93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57" y="4381703"/>
                <a:ext cx="1465529" cy="51270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13126" y="5026126"/>
                <a:ext cx="1465529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5+70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=0.06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26" y="5026126"/>
                <a:ext cx="1465529" cy="51270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56260" y="5673584"/>
                <a:ext cx="1579343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15+10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=0.40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260" y="5673584"/>
                <a:ext cx="1579343" cy="51270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20267" y="6327811"/>
                <a:ext cx="1465529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15+5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67" y="6327811"/>
                <a:ext cx="1465529" cy="51270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36345" y="3166642"/>
                <a:ext cx="2708370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60+20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=0.80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45" y="3166642"/>
                <a:ext cx="2708370" cy="51270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36345" y="3763422"/>
                <a:ext cx="2862258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20+20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45" y="3763422"/>
                <a:ext cx="2862258" cy="51270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36345" y="4381703"/>
                <a:ext cx="2758063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0+60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45" y="4381703"/>
                <a:ext cx="2758063" cy="51270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42190" y="5026126"/>
                <a:ext cx="2122569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0+60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190" y="5026126"/>
                <a:ext cx="2122569" cy="51270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47141" y="5673584"/>
                <a:ext cx="2260427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𝐹𝑁𝑅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20+20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41" y="5673584"/>
                <a:ext cx="2260427" cy="51270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36345" y="6327811"/>
                <a:ext cx="2610586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20+0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45" y="6327811"/>
                <a:ext cx="2610586" cy="51270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07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Confusion Matrix Example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half" idx="1"/>
          </p:nvPr>
        </p:nvSpPr>
        <p:spPr>
          <a:xfrm>
            <a:off x="1261872" y="3165702"/>
            <a:ext cx="9345168" cy="2656363"/>
          </a:xfrm>
        </p:spPr>
        <p:txBody>
          <a:bodyPr>
            <a:normAutofit/>
          </a:bodyPr>
          <a:lstStyle/>
          <a:p>
            <a:r>
              <a:rPr lang="en-US" dirty="0"/>
              <a:t>Assume:</a:t>
            </a:r>
          </a:p>
          <a:p>
            <a:pPr lvl="1"/>
            <a:r>
              <a:rPr lang="en-US" dirty="0"/>
              <a:t>It costs our organization $20,000 when we loan to a defaulter</a:t>
            </a:r>
          </a:p>
          <a:p>
            <a:pPr lvl="1"/>
            <a:r>
              <a:rPr lang="en-US" dirty="0"/>
              <a:t>We lose $5,000 in revenue when we refuse a loan to a non-defaulter</a:t>
            </a:r>
          </a:p>
          <a:p>
            <a:endParaRPr lang="en-US" dirty="0"/>
          </a:p>
          <a:p>
            <a:r>
              <a:rPr lang="en-US" dirty="0"/>
              <a:t>But what if:</a:t>
            </a:r>
          </a:p>
          <a:p>
            <a:pPr lvl="1"/>
            <a:r>
              <a:rPr lang="en-US" dirty="0"/>
              <a:t>It costs our organization $4,000 when we loan to a defaulter</a:t>
            </a:r>
          </a:p>
          <a:p>
            <a:pPr lvl="1"/>
            <a:r>
              <a:rPr lang="en-US" dirty="0"/>
              <a:t>We lose $10,000 in revenue when we refuse a loan to a non-defaulter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135129" y="1691322"/>
          <a:ext cx="4734046" cy="134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75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75">
                <a:tc>
                  <a:txBody>
                    <a:bodyPr/>
                    <a:lstStyle/>
                    <a:p>
                      <a:endParaRPr lang="en-US" sz="160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Non-defaulter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Non-defaulter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5999737" y="1692262"/>
          <a:ext cx="4734046" cy="134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045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45">
                <a:tc>
                  <a:txBody>
                    <a:bodyPr/>
                    <a:lstStyle/>
                    <a:p>
                      <a:endParaRPr lang="en-US" sz="160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Non-defaulter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4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Non-defaulter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61216" y="4260601"/>
                <a:ext cx="4211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=20×$20,000+0×$5,000=$400,000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216" y="4260601"/>
                <a:ext cx="4211088" cy="246221"/>
              </a:xfrm>
              <a:prstGeom prst="rect">
                <a:avLst/>
              </a:prstGeom>
              <a:blipFill rotWithShape="0">
                <a:blip r:embed="rId2"/>
                <a:stretch>
                  <a:fillRect l="-434" r="-43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96608" y="4260601"/>
                <a:ext cx="4211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=10×$20,000+5×$5,000=$225,000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08" y="4260601"/>
                <a:ext cx="4211088" cy="246221"/>
              </a:xfrm>
              <a:prstGeom prst="rect">
                <a:avLst/>
              </a:prstGeom>
              <a:blipFill>
                <a:blip r:embed="rId3"/>
                <a:stretch>
                  <a:fillRect l="-434" t="-5000" r="-43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261216" y="5796610"/>
                <a:ext cx="40972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=20×$4,000+0×$10,000=$80,000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216" y="5796610"/>
                <a:ext cx="4097275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446" r="-44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96608" y="5796610"/>
                <a:ext cx="40972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=10×$4,000+5×$10,000=$90,000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08" y="5796610"/>
                <a:ext cx="4097275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446" r="-44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66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Separate data into training, validation, and test datasets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DC7D01"/>
                </a:solidFill>
              </a:rPr>
              <a:t>training data set </a:t>
            </a:r>
            <a:r>
              <a:rPr lang="en-US" dirty="0"/>
              <a:t>is used to construct the classification model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DC7D01"/>
                </a:solidFill>
              </a:rPr>
              <a:t>validation data set </a:t>
            </a:r>
            <a:r>
              <a:rPr lang="en-US" dirty="0"/>
              <a:t>is used to fine tune the models, assess their performance, and select the “best” model for a given phenomenon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DC7D01"/>
                </a:solidFill>
              </a:rPr>
              <a:t>test data set </a:t>
            </a:r>
            <a:r>
              <a:rPr lang="en-US" dirty="0"/>
              <a:t>is used to estimate the accuracy/future performance of the selected model</a:t>
            </a:r>
          </a:p>
          <a:p>
            <a:r>
              <a:rPr lang="en-US" dirty="0"/>
              <a:t>It is assumed that each data set is representative of the underlying phenomenon</a:t>
            </a:r>
          </a:p>
          <a:p>
            <a:r>
              <a:rPr lang="en-US" dirty="0"/>
              <a:t>Generally</a:t>
            </a:r>
          </a:p>
          <a:p>
            <a:pPr lvl="1"/>
            <a:r>
              <a:rPr lang="en-US" dirty="0"/>
              <a:t>More training data </a:t>
            </a:r>
            <a:r>
              <a:rPr lang="en-US" dirty="0">
                <a:sym typeface="Wingdings" panose="05000000000000000000" pitchFamily="2" charset="2"/>
              </a:rPr>
              <a:t> better classifier (to a point)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More testing data  more accurate error estimate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82404"/>
      </p:ext>
    </p:extLst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DC7D01"/>
                </a:solidFill>
              </a:rPr>
              <a:t>Stratified Holdout</a:t>
            </a:r>
          </a:p>
          <a:p>
            <a:pPr lvl="1"/>
            <a:r>
              <a:rPr lang="en-US" dirty="0"/>
              <a:t>It is possible that a class is rare and may not be represented in the training set</a:t>
            </a:r>
          </a:p>
          <a:p>
            <a:pPr lvl="1"/>
            <a:r>
              <a:rPr lang="en-US" dirty="0"/>
              <a:t>This would prevent a model from being trained to accurately predict  such cases</a:t>
            </a:r>
          </a:p>
          <a:p>
            <a:pPr lvl="1"/>
            <a:r>
              <a:rPr lang="en-US" dirty="0"/>
              <a:t>Divide original data into strata by class labels and then sample with each stratus for training and testing sets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rgbClr val="DC7D01"/>
                </a:solidFill>
              </a:rPr>
              <a:t>oversample </a:t>
            </a:r>
            <a:r>
              <a:rPr lang="en-US" dirty="0"/>
              <a:t>rare event or </a:t>
            </a:r>
            <a:r>
              <a:rPr lang="en-US" dirty="0" err="1">
                <a:solidFill>
                  <a:srgbClr val="DC7D01"/>
                </a:solidFill>
              </a:rPr>
              <a:t>undersample</a:t>
            </a:r>
            <a:r>
              <a:rPr lang="en-US" dirty="0"/>
              <a:t> frequent event</a:t>
            </a:r>
          </a:p>
          <a:p>
            <a:r>
              <a:rPr lang="en-US" dirty="0">
                <a:solidFill>
                  <a:srgbClr val="DC7D01"/>
                </a:solidFill>
              </a:rPr>
              <a:t>Repeated Holdout</a:t>
            </a:r>
          </a:p>
          <a:p>
            <a:pPr lvl="1"/>
            <a:r>
              <a:rPr lang="en-US" dirty="0"/>
              <a:t>Repeat the holdout procedure with different randomly selected subsamples</a:t>
            </a:r>
          </a:p>
          <a:p>
            <a:pPr lvl="1"/>
            <a:r>
              <a:rPr lang="en-US" dirty="0"/>
              <a:t>Different test sets may overlap</a:t>
            </a:r>
          </a:p>
          <a:p>
            <a:pPr lvl="1"/>
            <a:r>
              <a:rPr lang="en-US" dirty="0"/>
              <a:t>Error rates are averaged to produce an overall error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70784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36644"/>
              </p:ext>
            </p:extLst>
          </p:nvPr>
        </p:nvGraphicFramePr>
        <p:xfrm>
          <a:off x="1261872" y="3076624"/>
          <a:ext cx="8594720" cy="43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833257" y="2971802"/>
            <a:ext cx="11030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004779"/>
              </p:ext>
            </p:extLst>
          </p:nvPr>
        </p:nvGraphicFramePr>
        <p:xfrm>
          <a:off x="1261872" y="1691322"/>
          <a:ext cx="8594720" cy="43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C7D01"/>
                        </a:solidFill>
                      </a:endParaRPr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C7D01"/>
                        </a:solidFill>
                      </a:endParaRPr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C7D01"/>
                        </a:solidFill>
                      </a:endParaRPr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C7D01"/>
                        </a:solidFill>
                      </a:endParaRPr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C7D01"/>
                        </a:solidFill>
                      </a:endParaRPr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C7D01"/>
                        </a:solidFill>
                      </a:endParaRPr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498744"/>
              </p:ext>
            </p:extLst>
          </p:nvPr>
        </p:nvGraphicFramePr>
        <p:xfrm>
          <a:off x="1261872" y="2383973"/>
          <a:ext cx="8594720" cy="43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/>
        </p:nvGraphicFramePr>
        <p:xfrm>
          <a:off x="8388577" y="5453060"/>
          <a:ext cx="1727880" cy="1016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1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1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</a:rPr>
                        <a:t>Testing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871091"/>
              </p:ext>
            </p:extLst>
          </p:nvPr>
        </p:nvGraphicFramePr>
        <p:xfrm>
          <a:off x="1261872" y="4461926"/>
          <a:ext cx="8594720" cy="43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715494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DC7D01"/>
                </a:solidFill>
              </a:rPr>
              <a:t>k-Fold Cross Validation</a:t>
            </a:r>
          </a:p>
          <a:p>
            <a:pPr lvl="1"/>
            <a:r>
              <a:rPr lang="en-US" dirty="0"/>
              <a:t>Data is randomly split into k subsets of (approximately) equal size</a:t>
            </a:r>
          </a:p>
          <a:p>
            <a:pPr lvl="1"/>
            <a:r>
              <a:rPr lang="en-US" dirty="0"/>
              <a:t>For each iteration, one subset is used for testing and the rest are used for training</a:t>
            </a:r>
          </a:p>
          <a:p>
            <a:pPr lvl="1"/>
            <a:r>
              <a:rPr lang="en-US" dirty="0"/>
              <a:t>Cross validation uses sampling without replacement, thus test sets will not overlap</a:t>
            </a:r>
          </a:p>
          <a:p>
            <a:pPr lvl="1"/>
            <a:r>
              <a:rPr lang="en-US" dirty="0"/>
              <a:t>10-fold has been shown to be among the best schemes</a:t>
            </a:r>
          </a:p>
          <a:p>
            <a:pPr lvl="1"/>
            <a:r>
              <a:rPr lang="en-US" dirty="0"/>
              <a:t>Error rates of different iterations are averaged to yield overall error rate</a:t>
            </a:r>
          </a:p>
          <a:p>
            <a:r>
              <a:rPr lang="en-US" dirty="0">
                <a:solidFill>
                  <a:srgbClr val="DC7D01"/>
                </a:solidFill>
              </a:rPr>
              <a:t>Leave-One-Out Cross Validation</a:t>
            </a:r>
          </a:p>
          <a:p>
            <a:pPr lvl="1"/>
            <a:r>
              <a:rPr lang="en-US" dirty="0"/>
              <a:t>A special case of k-fold where k=n, the number of observations in the data set</a:t>
            </a:r>
          </a:p>
          <a:p>
            <a:pPr lvl="1"/>
            <a:r>
              <a:rPr lang="en-US" dirty="0"/>
              <a:t>For each iteration, one observation is used for testing with the rest used for training</a:t>
            </a:r>
          </a:p>
          <a:p>
            <a:pPr lvl="1"/>
            <a:r>
              <a:rPr lang="en-US" dirty="0"/>
              <a:t>Computationally expensive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27397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205961"/>
              </p:ext>
            </p:extLst>
          </p:nvPr>
        </p:nvGraphicFramePr>
        <p:xfrm>
          <a:off x="1261872" y="1691322"/>
          <a:ext cx="8594720" cy="43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475228"/>
              </p:ext>
            </p:extLst>
          </p:nvPr>
        </p:nvGraphicFramePr>
        <p:xfrm>
          <a:off x="1261872" y="2383973"/>
          <a:ext cx="8594720" cy="43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966896"/>
              </p:ext>
            </p:extLst>
          </p:nvPr>
        </p:nvGraphicFramePr>
        <p:xfrm>
          <a:off x="1261872" y="3076624"/>
          <a:ext cx="8594720" cy="43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961367"/>
              </p:ext>
            </p:extLst>
          </p:nvPr>
        </p:nvGraphicFramePr>
        <p:xfrm>
          <a:off x="8388577" y="5453060"/>
          <a:ext cx="1727880" cy="1016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1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1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</a:rPr>
                        <a:t>Testing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190144"/>
              </p:ext>
            </p:extLst>
          </p:nvPr>
        </p:nvGraphicFramePr>
        <p:xfrm>
          <a:off x="1261872" y="4461926"/>
          <a:ext cx="8594720" cy="43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833257" y="2971802"/>
            <a:ext cx="11030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Calibri" panose="020F0502020204030204" pitchFamily="34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61872" y="5524062"/>
            <a:ext cx="3784581" cy="649487"/>
            <a:chOff x="1261872" y="5524062"/>
            <a:chExt cx="3784581" cy="649487"/>
          </a:xfrm>
        </p:grpSpPr>
        <p:sp>
          <p:nvSpPr>
            <p:cNvPr id="3" name="TextBox 2"/>
            <p:cNvSpPr txBox="1"/>
            <p:nvPr/>
          </p:nvSpPr>
          <p:spPr>
            <a:xfrm>
              <a:off x="1261872" y="5524062"/>
              <a:ext cx="767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n = 40</a:t>
              </a:r>
            </a:p>
            <a:p>
              <a:r>
                <a:rPr lang="en-US" dirty="0">
                  <a:latin typeface="Calibri" panose="020F0502020204030204" pitchFamily="34" charset="0"/>
                </a:rPr>
                <a:t>k = 10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60229" y="5527218"/>
              <a:ext cx="228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4 test observations per iteration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072643" y="5666187"/>
              <a:ext cx="644566" cy="362080"/>
            </a:xfrm>
            <a:prstGeom prst="rightArrow">
              <a:avLst/>
            </a:prstGeom>
            <a:solidFill>
              <a:srgbClr val="2F6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446647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739920"/>
              </p:ext>
            </p:extLst>
          </p:nvPr>
        </p:nvGraphicFramePr>
        <p:xfrm>
          <a:off x="1261872" y="1691322"/>
          <a:ext cx="8594720" cy="43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452841"/>
              </p:ext>
            </p:extLst>
          </p:nvPr>
        </p:nvGraphicFramePr>
        <p:xfrm>
          <a:off x="1261872" y="2383973"/>
          <a:ext cx="8594720" cy="43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540009"/>
              </p:ext>
            </p:extLst>
          </p:nvPr>
        </p:nvGraphicFramePr>
        <p:xfrm>
          <a:off x="1261872" y="3076624"/>
          <a:ext cx="8594720" cy="43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/>
        </p:nvGraphicFramePr>
        <p:xfrm>
          <a:off x="8388577" y="5453060"/>
          <a:ext cx="1727880" cy="1016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1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1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F623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</a:rPr>
                        <a:t>Testing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730026"/>
              </p:ext>
            </p:extLst>
          </p:nvPr>
        </p:nvGraphicFramePr>
        <p:xfrm>
          <a:off x="1261872" y="4461926"/>
          <a:ext cx="8594720" cy="43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F62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833257" y="2971802"/>
            <a:ext cx="11030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Calibri" panose="020F0502020204030204" pitchFamily="34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61872" y="5524062"/>
            <a:ext cx="3784581" cy="649487"/>
            <a:chOff x="1261872" y="5524062"/>
            <a:chExt cx="3784581" cy="649487"/>
          </a:xfrm>
        </p:grpSpPr>
        <p:sp>
          <p:nvSpPr>
            <p:cNvPr id="11" name="TextBox 10"/>
            <p:cNvSpPr txBox="1"/>
            <p:nvPr/>
          </p:nvSpPr>
          <p:spPr>
            <a:xfrm>
              <a:off x="1261872" y="5524062"/>
              <a:ext cx="767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n = 40</a:t>
              </a:r>
            </a:p>
            <a:p>
              <a:r>
                <a:rPr lang="en-US" dirty="0">
                  <a:latin typeface="Calibri" panose="020F0502020204030204" pitchFamily="34" charset="0"/>
                </a:rPr>
                <a:t>k = 40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60229" y="5527218"/>
              <a:ext cx="228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1 test observations per iteration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072643" y="5666187"/>
              <a:ext cx="644566" cy="362080"/>
            </a:xfrm>
            <a:prstGeom prst="rightArrow">
              <a:avLst/>
            </a:prstGeom>
            <a:solidFill>
              <a:srgbClr val="2F6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4413146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C7D01"/>
                </a:solidFill>
              </a:rPr>
              <a:t>Bootstrapping</a:t>
            </a:r>
            <a:r>
              <a:rPr lang="en-US" dirty="0"/>
              <a:t> is a procedure that uses random sampling with replacement</a:t>
            </a:r>
          </a:p>
          <a:p>
            <a:pPr lvl="1"/>
            <a:r>
              <a:rPr lang="en-US" dirty="0"/>
              <a:t>Similar to leave-one-out cross validation</a:t>
            </a:r>
          </a:p>
          <a:p>
            <a:pPr lvl="1"/>
            <a:r>
              <a:rPr lang="en-US" dirty="0"/>
              <a:t>The same observation could be selected more than once for use in the test data set</a:t>
            </a:r>
          </a:p>
          <a:p>
            <a:pPr lvl="1"/>
            <a:r>
              <a:rPr lang="en-US" dirty="0"/>
              <a:t>After repeating for multiple iterations, results are averaged</a:t>
            </a:r>
          </a:p>
          <a:p>
            <a:pPr lvl="1"/>
            <a:r>
              <a:rPr lang="en-US" dirty="0"/>
              <a:t>Excellent way of estimating error for small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67413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Once we have (one way or another) divided our dataset into training and testing sets, we must evaluate performance of the model for the test set</a:t>
            </a:r>
          </a:p>
          <a:p>
            <a:r>
              <a:rPr lang="en-US" dirty="0"/>
              <a:t>Many methods exist for comparing models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Root Mean Squared Error (RMSE)</a:t>
            </a:r>
          </a:p>
          <a:p>
            <a:pPr lvl="1"/>
            <a:r>
              <a:rPr lang="en-US" dirty="0"/>
              <a:t>Model Assessment Charts</a:t>
            </a:r>
          </a:p>
          <a:p>
            <a:pPr lvl="2"/>
            <a:r>
              <a:rPr lang="en-US" dirty="0"/>
              <a:t>% Response Charts</a:t>
            </a:r>
          </a:p>
          <a:p>
            <a:pPr lvl="2"/>
            <a:r>
              <a:rPr lang="en-US" dirty="0"/>
              <a:t>Lift Charts</a:t>
            </a:r>
          </a:p>
          <a:p>
            <a:pPr lvl="2"/>
            <a:r>
              <a:rPr lang="en-US" dirty="0"/>
              <a:t>Gains Charts</a:t>
            </a:r>
          </a:p>
          <a:p>
            <a:pPr lvl="2"/>
            <a:r>
              <a:rPr lang="en-US" dirty="0"/>
              <a:t>ROC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98790"/>
      </p:ext>
    </p:extLst>
  </p:cSld>
  <p:clrMapOvr>
    <a:masterClrMapping/>
  </p:clrMapOvr>
  <p:transition>
    <p:wipe dir="u"/>
  </p:transition>
</p:sld>
</file>

<file path=ppt/theme/theme1.xml><?xml version="1.0" encoding="utf-8"?>
<a:theme xmlns:a="http://schemas.openxmlformats.org/drawingml/2006/main" name="Pitch Deck Template">
  <a:themeElements>
    <a:clrScheme name="Pitch Deck Template">
      <a:dk1>
        <a:srgbClr val="191919"/>
      </a:dk1>
      <a:lt1>
        <a:srgbClr val="EAEAEA"/>
      </a:lt1>
      <a:dk2>
        <a:srgbClr val="A7A7A7"/>
      </a:dk2>
      <a:lt2>
        <a:srgbClr val="535353"/>
      </a:lt2>
      <a:accent1>
        <a:srgbClr val="FFC107"/>
      </a:accent1>
      <a:accent2>
        <a:srgbClr val="388E3C"/>
      </a:accent2>
      <a:accent3>
        <a:srgbClr val="C8E6C9"/>
      </a:accent3>
      <a:accent4>
        <a:srgbClr val="191919"/>
      </a:accent4>
      <a:accent5>
        <a:srgbClr val="5F5F5F"/>
      </a:accent5>
      <a:accent6>
        <a:srgbClr val="5E5E5E"/>
      </a:accent6>
      <a:hlink>
        <a:srgbClr val="0000FF"/>
      </a:hlink>
      <a:folHlink>
        <a:srgbClr val="FF00FF"/>
      </a:folHlink>
    </a:clrScheme>
    <a:fontScheme name="Pitch Deck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itch Deck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1076</Words>
  <Application>Microsoft Office PowerPoint</Application>
  <PresentationFormat>Widescreen</PresentationFormat>
  <Paragraphs>243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Helvetica</vt:lpstr>
      <vt:lpstr>Open Sans</vt:lpstr>
      <vt:lpstr>Wingdings</vt:lpstr>
      <vt:lpstr>Pitch Deck Template</vt:lpstr>
      <vt:lpstr>Gathering Data for Model Evaluation</vt:lpstr>
      <vt:lpstr>Holdout</vt:lpstr>
      <vt:lpstr>Holdout Variations</vt:lpstr>
      <vt:lpstr>Repeated Holdout</vt:lpstr>
      <vt:lpstr>Cross Validation</vt:lpstr>
      <vt:lpstr>k-Fold Cross Validation</vt:lpstr>
      <vt:lpstr>Leave One Out Cross Validation</vt:lpstr>
      <vt:lpstr>Bootstrapping</vt:lpstr>
      <vt:lpstr>Model Evaluation</vt:lpstr>
      <vt:lpstr>Some Thoughts on Model Accuracy…</vt:lpstr>
      <vt:lpstr>Some Thoughts on Model Accuracy…</vt:lpstr>
      <vt:lpstr>The Confusion Matrix</vt:lpstr>
      <vt:lpstr>So What is a Confusion Matrix?</vt:lpstr>
      <vt:lpstr>Confusion Matrix Terms</vt:lpstr>
      <vt:lpstr>Confusion Matrix Terms</vt:lpstr>
      <vt:lpstr>Confusion Matrix Example</vt:lpstr>
      <vt:lpstr>Confusion Matrix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2016-02-12T20:55:56Z</dcterms:created>
  <dcterms:modified xsi:type="dcterms:W3CDTF">2018-03-24T03:23:18Z</dcterms:modified>
</cp:coreProperties>
</file>