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4"/>
  </p:notesMasterIdLst>
  <p:sldIdLst>
    <p:sldId id="257" r:id="rId2"/>
    <p:sldId id="273" r:id="rId3"/>
    <p:sldId id="274" r:id="rId4"/>
    <p:sldId id="275" r:id="rId5"/>
    <p:sldId id="276" r:id="rId6"/>
    <p:sldId id="282" r:id="rId7"/>
    <p:sldId id="283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80" r:id="rId85"/>
    <p:sldId id="381" r:id="rId86"/>
    <p:sldId id="382" r:id="rId87"/>
    <p:sldId id="383" r:id="rId88"/>
    <p:sldId id="384" r:id="rId89"/>
    <p:sldId id="385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  <p:sldId id="401" r:id="rId106"/>
    <p:sldId id="402" r:id="rId107"/>
    <p:sldId id="403" r:id="rId108"/>
    <p:sldId id="404" r:id="rId109"/>
    <p:sldId id="405" r:id="rId110"/>
    <p:sldId id="406" r:id="rId111"/>
    <p:sldId id="407" r:id="rId112"/>
    <p:sldId id="408" r:id="rId113"/>
    <p:sldId id="409" r:id="rId114"/>
    <p:sldId id="410" r:id="rId115"/>
    <p:sldId id="411" r:id="rId116"/>
    <p:sldId id="412" r:id="rId117"/>
    <p:sldId id="413" r:id="rId118"/>
    <p:sldId id="414" r:id="rId119"/>
    <p:sldId id="415" r:id="rId120"/>
    <p:sldId id="416" r:id="rId121"/>
    <p:sldId id="417" r:id="rId122"/>
    <p:sldId id="418" r:id="rId123"/>
    <p:sldId id="419" r:id="rId124"/>
    <p:sldId id="420" r:id="rId125"/>
    <p:sldId id="421" r:id="rId126"/>
    <p:sldId id="422" r:id="rId127"/>
    <p:sldId id="423" r:id="rId128"/>
    <p:sldId id="424" r:id="rId129"/>
    <p:sldId id="425" r:id="rId130"/>
    <p:sldId id="426" r:id="rId131"/>
    <p:sldId id="427" r:id="rId132"/>
    <p:sldId id="428" r:id="rId133"/>
    <p:sldId id="429" r:id="rId134"/>
    <p:sldId id="430" r:id="rId135"/>
    <p:sldId id="431" r:id="rId136"/>
    <p:sldId id="432" r:id="rId137"/>
    <p:sldId id="433" r:id="rId138"/>
    <p:sldId id="434" r:id="rId139"/>
    <p:sldId id="435" r:id="rId140"/>
    <p:sldId id="436" r:id="rId141"/>
    <p:sldId id="437" r:id="rId142"/>
    <p:sldId id="438" r:id="rId143"/>
    <p:sldId id="439" r:id="rId144"/>
    <p:sldId id="440" r:id="rId145"/>
    <p:sldId id="441" r:id="rId146"/>
    <p:sldId id="442" r:id="rId147"/>
    <p:sldId id="443" r:id="rId148"/>
    <p:sldId id="444" r:id="rId149"/>
    <p:sldId id="445" r:id="rId150"/>
    <p:sldId id="446" r:id="rId151"/>
    <p:sldId id="447" r:id="rId152"/>
    <p:sldId id="448" r:id="rId153"/>
    <p:sldId id="449" r:id="rId154"/>
    <p:sldId id="450" r:id="rId155"/>
    <p:sldId id="451" r:id="rId156"/>
    <p:sldId id="452" r:id="rId157"/>
    <p:sldId id="453" r:id="rId158"/>
    <p:sldId id="454" r:id="rId159"/>
    <p:sldId id="455" r:id="rId160"/>
    <p:sldId id="456" r:id="rId161"/>
    <p:sldId id="457" r:id="rId162"/>
    <p:sldId id="458" r:id="rId163"/>
    <p:sldId id="459" r:id="rId164"/>
    <p:sldId id="460" r:id="rId165"/>
    <p:sldId id="461" r:id="rId166"/>
    <p:sldId id="462" r:id="rId167"/>
    <p:sldId id="463" r:id="rId168"/>
    <p:sldId id="464" r:id="rId169"/>
    <p:sldId id="465" r:id="rId170"/>
    <p:sldId id="466" r:id="rId171"/>
    <p:sldId id="467" r:id="rId172"/>
    <p:sldId id="468" r:id="rId173"/>
    <p:sldId id="469" r:id="rId174"/>
    <p:sldId id="470" r:id="rId175"/>
    <p:sldId id="471" r:id="rId176"/>
    <p:sldId id="472" r:id="rId177"/>
    <p:sldId id="473" r:id="rId178"/>
    <p:sldId id="474" r:id="rId179"/>
    <p:sldId id="475" r:id="rId180"/>
    <p:sldId id="476" r:id="rId181"/>
    <p:sldId id="477" r:id="rId182"/>
    <p:sldId id="478" r:id="rId183"/>
    <p:sldId id="479" r:id="rId184"/>
    <p:sldId id="480" r:id="rId185"/>
    <p:sldId id="481" r:id="rId186"/>
    <p:sldId id="482" r:id="rId187"/>
    <p:sldId id="483" r:id="rId188"/>
    <p:sldId id="484" r:id="rId189"/>
    <p:sldId id="485" r:id="rId190"/>
    <p:sldId id="486" r:id="rId191"/>
    <p:sldId id="487" r:id="rId192"/>
    <p:sldId id="488" r:id="rId193"/>
    <p:sldId id="489" r:id="rId194"/>
    <p:sldId id="490" r:id="rId195"/>
    <p:sldId id="491" r:id="rId196"/>
    <p:sldId id="492" r:id="rId197"/>
    <p:sldId id="493" r:id="rId198"/>
    <p:sldId id="494" r:id="rId199"/>
    <p:sldId id="495" r:id="rId200"/>
    <p:sldId id="496" r:id="rId201"/>
    <p:sldId id="497" r:id="rId202"/>
    <p:sldId id="498" r:id="rId2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6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06FAA2-BFDC-4FEF-96ED-08A5F5D275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9898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39195-E30A-4C51-88F2-26EC1C973262}"/>
              </a:ext>
            </a:extLst>
          </p:cNvPr>
          <p:cNvSpPr/>
          <p:nvPr userDrawn="1"/>
        </p:nvSpPr>
        <p:spPr>
          <a:xfrm>
            <a:off x="7391400" y="-12428"/>
            <a:ext cx="1759131" cy="5458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27981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5615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BE9E-A101-454A-8D90-8CDFF402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88FF8-84CD-4E23-BA36-22BE510F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4D32-0D41-48F2-AE52-273B0EA587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8B4CA-163F-415C-8CE0-F575968A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7DA9-1D5B-49E6-9F32-2DDDA19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D047-E7BA-4DDF-9C99-0BB3C2DC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36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6858000" cy="6096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212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4800" y="5638800"/>
            <a:ext cx="8458200" cy="533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271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54761"/>
            <a:ext cx="9144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" y="734528"/>
            <a:ext cx="9144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</a:lstStyle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pPr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2465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Header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0" y="54761"/>
            <a:ext cx="9144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" y="734528"/>
            <a:ext cx="9144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69519"/>
      </p:ext>
    </p:extLst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0" y="54761"/>
            <a:ext cx="9144000" cy="8400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" y="734528"/>
            <a:ext cx="9144001" cy="4944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1800" b="1"/>
            </a:lvl1pPr>
            <a:lvl2pPr marL="640896" indent="-183696" algn="ctr">
              <a:spcBef>
                <a:spcPts val="400"/>
              </a:spcBef>
              <a:buClrTx/>
              <a:buFontTx/>
              <a:defRPr sz="1800" b="1"/>
            </a:lvl2pPr>
            <a:lvl3pPr marL="1085850" indent="-171450" algn="ctr">
              <a:spcBef>
                <a:spcPts val="400"/>
              </a:spcBef>
              <a:buClrTx/>
              <a:buFontTx/>
              <a:defRPr sz="1800" b="1"/>
            </a:lvl3pPr>
            <a:lvl4pPr marL="1577339" indent="-205739" algn="ctr">
              <a:spcBef>
                <a:spcPts val="400"/>
              </a:spcBef>
              <a:buClrTx/>
              <a:buFontTx/>
              <a:defRPr sz="1800" b="1"/>
            </a:lvl4pPr>
            <a:lvl5pPr marL="2034539" indent="-205739" algn="ctr">
              <a:spcBef>
                <a:spcPts val="400"/>
              </a:spcBef>
              <a:buClrTx/>
              <a:buFontTx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57099" y="2554835"/>
            <a:ext cx="1673226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256849" y="2554835"/>
            <a:ext cx="1673226" cy="12234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8162"/>
      </p:ext>
    </p:extLst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4050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428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9062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805687"/>
      </p:ext>
    </p:extLst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5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965990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0" y="6459007"/>
            <a:ext cx="914400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A7A7A7"/>
                </a:solidFill>
              </a:defRPr>
            </a:lvl1pPr>
          </a:lstStyle>
          <a:p>
            <a:r>
              <a:rPr sz="1000"/>
              <a:t>www.colaberry.com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920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05378" y="6233240"/>
            <a:ext cx="24782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5E02D-983A-48A9-A299-38E54CA87DA0}"/>
              </a:ext>
            </a:extLst>
          </p:cNvPr>
          <p:cNvSpPr/>
          <p:nvPr userDrawn="1"/>
        </p:nvSpPr>
        <p:spPr>
          <a:xfrm>
            <a:off x="7239000" y="-12428"/>
            <a:ext cx="1911531" cy="54582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25400" cap="flat">
            <a:solidFill>
              <a:schemeClr val="tx1">
                <a:lumMod val="10000"/>
                <a:lumOff val="9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59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" y="1178560"/>
            <a:ext cx="8300720" cy="57912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899920"/>
            <a:ext cx="8503920" cy="4572000"/>
          </a:xfrm>
        </p:spPr>
        <p:txBody>
          <a:bodyPr/>
          <a:lstStyle/>
          <a:p>
            <a:r>
              <a:rPr lang="en-US" dirty="0"/>
              <a:t>Python Overview</a:t>
            </a:r>
          </a:p>
          <a:p>
            <a:r>
              <a:rPr lang="en-US" dirty="0"/>
              <a:t>Variables, Operators and Assignments</a:t>
            </a:r>
          </a:p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98108202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863600"/>
            <a:ext cx="8229600" cy="909638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print</a:t>
            </a:r>
            <a:r>
              <a:rPr lang="en-US" alt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Used to display numbers on the monitor</a:t>
            </a:r>
          </a:p>
          <a:p>
            <a:pPr lvl="1" eaLnBrk="1" hangingPunct="1">
              <a:defRPr/>
            </a:pP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is a number,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600" dirty="0"/>
              <a:t> </a:t>
            </a:r>
            <a:r>
              <a:rPr lang="en-US" dirty="0"/>
              <a:t>displays number n. </a:t>
            </a:r>
          </a:p>
          <a:p>
            <a:pPr lvl="1" eaLnBrk="1" hangingPunct="1">
              <a:defRPr/>
            </a:pPr>
            <a:r>
              <a:rPr lang="en-US" dirty="0"/>
              <a:t>The print function can display the result of evaluated expressions</a:t>
            </a:r>
          </a:p>
          <a:p>
            <a:pPr lvl="1" eaLnBrk="1" hangingPunct="1">
              <a:defRPr/>
            </a:pPr>
            <a:r>
              <a:rPr lang="en-US" dirty="0"/>
              <a:t>A single print function can display several values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Example : Program</a:t>
            </a:r>
            <a:br>
              <a:rPr lang="en-US" dirty="0"/>
            </a:br>
            <a:r>
              <a:rPr lang="en-US" dirty="0"/>
              <a:t>demonstrates</a:t>
            </a:r>
            <a:br>
              <a:rPr lang="en-US" dirty="0"/>
            </a:br>
            <a:r>
              <a:rPr lang="en-US" dirty="0"/>
              <a:t>operations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4618308"/>
            <a:ext cx="39909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810044"/>
      </p:ext>
    </p:extLst>
  </p:cSld>
  <p:clrMapOvr>
    <a:masterClrMapping/>
  </p:clrMapOvr>
  <p:transition>
    <p:wipe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requests a color (Blue or Red) and a mode (Steady or Flashing) as input </a:t>
            </a:r>
          </a:p>
          <a:p>
            <a:pPr lvl="1" eaLnBrk="1" hangingPunct="1"/>
            <a:r>
              <a:rPr lang="en-US" altLang="en-US" dirty="0"/>
              <a:t>Then displays the weather forecast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3873224"/>
            <a:ext cx="5730239" cy="2769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990885"/>
      </p:ext>
    </p:extLst>
  </p:cSld>
  <p:clrMapOvr>
    <a:masterClrMapping/>
  </p:clrMapOvr>
  <p:transition>
    <p:wipe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requests a color (Blue or Red) and a mode (Steady or Flashing) as input </a:t>
            </a:r>
          </a:p>
          <a:p>
            <a:pPr lvl="1" eaLnBrk="1" hangingPunct="1"/>
            <a:r>
              <a:rPr lang="en-US" altLang="en-US" dirty="0"/>
              <a:t>Then displays the weather forecast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975" y="3870325"/>
            <a:ext cx="5183505" cy="277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779461"/>
      </p:ext>
    </p:extLst>
  </p:cSld>
  <p:clrMapOvr>
    <a:masterClrMapping/>
  </p:clrMapOvr>
  <p:transition>
    <p:wipe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requests costs, revenue for company </a:t>
            </a:r>
          </a:p>
          <a:p>
            <a:pPr lvl="1" eaLnBrk="1" hangingPunct="1"/>
            <a:r>
              <a:rPr lang="en-US" altLang="en-US" dirty="0"/>
              <a:t>Displays “Break even”, profit, or loss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728720"/>
            <a:ext cx="7285038" cy="2300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267599"/>
      </p:ext>
    </p:extLst>
  </p:cSld>
  <p:clrMapOvr>
    <a:masterClrMapping/>
  </p:clrMapOvr>
  <p:transition>
    <p:wipe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requests costs, revenue for company </a:t>
            </a:r>
          </a:p>
          <a:p>
            <a:pPr lvl="1" eaLnBrk="1" hangingPunct="1"/>
            <a:r>
              <a:rPr lang="en-US" altLang="en-US" dirty="0"/>
              <a:t>Displays “Break even”, profit, or loss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3749040"/>
            <a:ext cx="7246937" cy="2280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75009"/>
      </p:ext>
    </p:extLst>
  </p:cSld>
  <p:clrMapOvr>
    <a:masterClrMapping/>
  </p:clrMapOvr>
  <p:transition>
    <p:wipe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elif</a:t>
            </a:r>
            <a:r>
              <a:rPr lang="en-US" altLang="en-US"/>
              <a:t> Clause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for more than two possible alternatives with inclusion of elif clauses.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430963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961543"/>
      </p:ext>
    </p:extLst>
  </p:cSld>
  <p:clrMapOvr>
    <a:masterClrMapping/>
  </p:clrMapOvr>
  <p:transition>
    <p:wipe dir="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elif</a:t>
            </a:r>
            <a:r>
              <a:rPr lang="en-US" altLang="en-US"/>
              <a:t> Clause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reports if the two numbers are equal.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0" y="2895600"/>
            <a:ext cx="438150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64696"/>
      </p:ext>
    </p:extLst>
  </p:cSld>
  <p:clrMapOvr>
    <a:masterClrMapping/>
  </p:clrMapOvr>
  <p:transition>
    <p:wipe dir="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elif</a:t>
            </a:r>
            <a:r>
              <a:rPr lang="en-US" altLang="en-US"/>
              <a:t> Clause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assumes that the user will graduate and determines if they will graduate with honors.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3429000"/>
            <a:ext cx="323850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1763" y="3375025"/>
            <a:ext cx="27813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995777"/>
      </p:ext>
    </p:extLst>
  </p:cSld>
  <p:clrMapOvr>
    <a:masterClrMapping/>
  </p:clrMapOvr>
  <p:transition>
    <p:wipe dir="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>
          <a:xfrm>
            <a:off x="386080" y="741045"/>
            <a:ext cx="8219440" cy="792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Input Validation with if-</a:t>
            </a:r>
            <a:r>
              <a:rPr lang="en-US" altLang="en-US" dirty="0" err="1"/>
              <a:t>elif</a:t>
            </a:r>
            <a:r>
              <a:rPr lang="en-US" altLang="en-US" dirty="0"/>
              <a:t>-else Statements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the method </a:t>
            </a:r>
            <a:r>
              <a:rPr lang="en-US" altLang="en-US" i="1" dirty="0" err="1"/>
              <a:t>isdigit</a:t>
            </a:r>
            <a:r>
              <a:rPr lang="en-US" altLang="en-US" dirty="0"/>
              <a:t> to guard against improper input.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124200"/>
            <a:ext cx="6427787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84483"/>
      </p:ext>
    </p:extLst>
  </p:cSld>
  <p:clrMapOvr>
    <a:masterClrMapping/>
  </p:clrMapOvr>
  <p:transition>
    <p:wipe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588963" y="1300480"/>
            <a:ext cx="8097836" cy="5283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Input Validation with if-</a:t>
            </a:r>
            <a:r>
              <a:rPr lang="en-US" altLang="en-US" dirty="0" err="1"/>
              <a:t>elif</a:t>
            </a:r>
            <a:r>
              <a:rPr lang="en-US" altLang="en-US" dirty="0"/>
              <a:t>-else Statements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588962" y="1981200"/>
            <a:ext cx="8097837" cy="41449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uses the method </a:t>
            </a:r>
            <a:r>
              <a:rPr lang="en-US" altLang="en-US" i="1" dirty="0" err="1"/>
              <a:t>isdigit</a:t>
            </a:r>
            <a:r>
              <a:rPr lang="en-US" altLang="en-US" dirty="0"/>
              <a:t> to guard against improper input.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635793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17629"/>
      </p:ext>
    </p:extLst>
  </p:cSld>
  <p:clrMapOvr>
    <a:masterClrMapping/>
  </p:clrMapOvr>
  <p:transition>
    <p:wipe dir="u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True and False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illustrates truth values of objects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2514600"/>
            <a:ext cx="392906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21270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31520" y="904240"/>
            <a:ext cx="7955280" cy="802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mathematics problems, quantities are referred to by names</a:t>
            </a:r>
          </a:p>
          <a:p>
            <a:pPr eaLnBrk="1" hangingPunct="1">
              <a:defRPr/>
            </a:pPr>
            <a:r>
              <a:rPr lang="en-US" dirty="0"/>
              <a:t>Names given to the values are called </a:t>
            </a:r>
            <a:r>
              <a:rPr lang="en-US" b="1" dirty="0"/>
              <a:t>variables</a:t>
            </a: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Example: Program uses speed, time … calculates distance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419286"/>
            <a:ext cx="3948113" cy="175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223529"/>
      </p:ext>
    </p:extLst>
  </p:cSld>
  <p:clrMapOvr>
    <a:masterClrMapping/>
  </p:clrMapOvr>
  <p:transition>
    <p:wipe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Executes a block of code repeatedly</a:t>
            </a:r>
          </a:p>
          <a:p>
            <a:pPr eaLnBrk="1" hangingPunct="1"/>
            <a:r>
              <a:rPr lang="en-US" altLang="en-US" i="1" dirty="0"/>
              <a:t>while</a:t>
            </a:r>
            <a:r>
              <a:rPr lang="en-US" altLang="en-US" dirty="0"/>
              <a:t> loop repeatedly executes an indented block of statements </a:t>
            </a:r>
          </a:p>
          <a:p>
            <a:pPr lvl="1" eaLnBrk="1" hangingPunct="1"/>
            <a:r>
              <a:rPr lang="en-US" altLang="en-US" dirty="0"/>
              <a:t>As long as a certain condition is met</a:t>
            </a:r>
          </a:p>
          <a:p>
            <a:pPr eaLnBrk="1" hangingPunct="1"/>
            <a:r>
              <a:rPr lang="en-US" altLang="en-US" dirty="0"/>
              <a:t>Form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Continuation condition is a </a:t>
            </a:r>
            <a:r>
              <a:rPr lang="en-US" altLang="en-US" dirty="0" err="1"/>
              <a:t>boolean</a:t>
            </a:r>
            <a:r>
              <a:rPr lang="en-US" altLang="en-US" dirty="0"/>
              <a:t> expression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4218305"/>
            <a:ext cx="4276725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651673"/>
      </p:ext>
    </p:extLst>
  </p:cSld>
  <p:clrMapOvr>
    <a:masterClrMapping/>
  </p:clrMapOvr>
  <p:transition>
    <p:wipe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512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displays 1 – 5, after loop terminates, </a:t>
            </a:r>
            <a:r>
              <a:rPr lang="en-US" altLang="en-US" i="1" dirty="0" err="1"/>
              <a:t>num</a:t>
            </a:r>
            <a:r>
              <a:rPr lang="en-US" altLang="en-US" dirty="0"/>
              <a:t> will be 6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3078480"/>
            <a:ext cx="55340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137743"/>
      </p:ext>
    </p:extLst>
  </p:cSld>
  <p:clrMapOvr>
    <a:masterClrMapping/>
  </p:clrMapOvr>
  <p:transition>
    <p:wipe dir="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Input validation.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25" y="2570450"/>
            <a:ext cx="5898515" cy="368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445922"/>
      </p:ext>
    </p:extLst>
  </p:cSld>
  <p:clrMapOvr>
    <a:masterClrMapping/>
  </p:clrMapOvr>
  <p:transition>
    <p:wipe dir="u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Find min, max, average.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2487527"/>
            <a:ext cx="7561897" cy="369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738477"/>
      </p:ext>
    </p:extLst>
  </p:cSld>
  <p:clrMapOvr>
    <a:masterClrMapping/>
  </p:clrMapOvr>
  <p:transition>
    <p:wipe dir="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Find min, max, average.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2647746"/>
            <a:ext cx="5998210" cy="363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953934"/>
      </p:ext>
    </p:extLst>
  </p:cSld>
  <p:clrMapOvr>
    <a:masterClrMapping/>
  </p:clrMapOvr>
  <p:transition>
    <p:wipe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660400" y="1747520"/>
            <a:ext cx="802640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Stores the numbers in a list, and then uses list methods and functions to determine the requested values.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35574"/>
            <a:ext cx="6741160" cy="30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820541"/>
      </p:ext>
    </p:extLst>
  </p:cSld>
  <p:clrMapOvr>
    <a:masterClrMapping/>
  </p:clrMapOvr>
  <p:transition>
    <p:wipe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while</a:t>
            </a:r>
            <a:r>
              <a:rPr lang="en-US" altLang="en-US"/>
              <a:t> Loop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Determines when bank deposit </a:t>
            </a:r>
            <a:br>
              <a:rPr lang="en-US" altLang="en-US" dirty="0"/>
            </a:br>
            <a:r>
              <a:rPr lang="en-US" altLang="en-US" dirty="0"/>
              <a:t>reaches one million dollars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8" y="2971800"/>
            <a:ext cx="7821612" cy="2519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591618"/>
      </p:ext>
    </p:extLst>
  </p:cSld>
  <p:clrMapOvr>
    <a:masterClrMapping/>
  </p:clrMapOvr>
  <p:transition>
    <p:wipe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Causes an exit from anywhere in the body of a loop</a:t>
            </a:r>
          </a:p>
          <a:p>
            <a:pPr eaLnBrk="1" hangingPunct="1"/>
            <a:r>
              <a:rPr lang="en-US" altLang="en-US"/>
              <a:t>When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/>
              <a:t> is executed</a:t>
            </a:r>
          </a:p>
          <a:p>
            <a:pPr lvl="1" eaLnBrk="1" hangingPunct="1"/>
            <a:r>
              <a:rPr lang="en-US" altLang="en-US"/>
              <a:t>Loop immediately terminates</a:t>
            </a:r>
          </a:p>
          <a:p>
            <a:pPr eaLnBrk="1" hangingPunct="1"/>
            <a:r>
              <a:rPr lang="en-US" altLang="en-US"/>
              <a:t>Break statements usually occur in </a:t>
            </a:r>
            <a:r>
              <a:rPr lang="en-US" altLang="en-US" i="1"/>
              <a:t>if</a:t>
            </a:r>
            <a:r>
              <a:rPr lang="en-US" altLang="en-US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830542069"/>
      </p:ext>
    </p:extLst>
  </p:cSld>
  <p:clrMapOvr>
    <a:masterClrMapping/>
  </p:clrMapOvr>
  <p:transition>
    <p:wipe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13315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</a:t>
            </a:r>
            <a:r>
              <a:rPr lang="en-US" altLang="en-US" i="1" dirty="0"/>
              <a:t>break </a:t>
            </a:r>
            <a:r>
              <a:rPr lang="en-US" altLang="en-US" dirty="0"/>
              <a:t> to avoid two input statements.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025" y="2971800"/>
            <a:ext cx="6951663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349548"/>
      </p:ext>
    </p:extLst>
  </p:cSld>
  <p:clrMapOvr>
    <a:masterClrMapping/>
  </p:clrMapOvr>
  <p:transition>
    <p:wipe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en-US"/>
              <a:t>When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/>
              <a:t> executed in a while loop</a:t>
            </a:r>
          </a:p>
          <a:p>
            <a:pPr lvl="1" eaLnBrk="1" hangingPunct="1"/>
            <a:r>
              <a:rPr lang="en-US" altLang="en-US"/>
              <a:t>Current iteration of the loop terminates </a:t>
            </a:r>
          </a:p>
          <a:p>
            <a:pPr lvl="1" eaLnBrk="1" hangingPunct="1"/>
            <a:r>
              <a:rPr lang="en-US" altLang="en-US"/>
              <a:t>Execution returns to the loop’s header</a:t>
            </a:r>
          </a:p>
          <a:p>
            <a:pPr eaLnBrk="1" hangingPunct="1"/>
            <a:r>
              <a:rPr lang="en-US" altLang="en-US"/>
              <a:t>Usually appear inside </a:t>
            </a:r>
            <a:r>
              <a:rPr lang="en-US" altLang="en-US" i="1"/>
              <a:t>if</a:t>
            </a:r>
            <a:r>
              <a:rPr lang="en-US" altLang="en-US"/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2191823684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81311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Assignment statements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Expression on right evaluated</a:t>
            </a:r>
          </a:p>
          <a:p>
            <a:pPr lvl="1" eaLnBrk="1" hangingPunct="1"/>
            <a:r>
              <a:rPr lang="en-US" altLang="en-US"/>
              <a:t>That value assigned to variable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743200"/>
            <a:ext cx="46339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/>
          <p:cNvSpPr/>
          <p:nvPr/>
        </p:nvSpPr>
        <p:spPr>
          <a:xfrm>
            <a:off x="3124200" y="2819400"/>
            <a:ext cx="266700" cy="838200"/>
          </a:xfrm>
          <a:prstGeom prst="leftBrace">
            <a:avLst>
              <a:gd name="adj1" fmla="val 33675"/>
              <a:gd name="adj2" fmla="val 5130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754188" y="2154238"/>
            <a:ext cx="1293812" cy="1084262"/>
          </a:xfrm>
          <a:custGeom>
            <a:avLst/>
            <a:gdLst>
              <a:gd name="connsiteX0" fmla="*/ 860614 w 1067348"/>
              <a:gd name="connsiteY0" fmla="*/ 0 h 1121133"/>
              <a:gd name="connsiteX1" fmla="*/ 1873 w 1067348"/>
              <a:gd name="connsiteY1" fmla="*/ 707666 h 1121133"/>
              <a:gd name="connsiteX2" fmla="*/ 1067348 w 1067348"/>
              <a:gd name="connsiteY2" fmla="*/ 1121133 h 1121133"/>
              <a:gd name="connsiteX0" fmla="*/ 459234 w 1109080"/>
              <a:gd name="connsiteY0" fmla="*/ 0 h 1200646"/>
              <a:gd name="connsiteX1" fmla="*/ 43605 w 1109080"/>
              <a:gd name="connsiteY1" fmla="*/ 787179 h 1200646"/>
              <a:gd name="connsiteX2" fmla="*/ 1109080 w 1109080"/>
              <a:gd name="connsiteY2" fmla="*/ 1200646 h 120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9080" h="1200646">
                <a:moveTo>
                  <a:pt x="459234" y="0"/>
                </a:moveTo>
                <a:cubicBezTo>
                  <a:pt x="12635" y="260405"/>
                  <a:pt x="-64703" y="587071"/>
                  <a:pt x="43605" y="787179"/>
                </a:cubicBezTo>
                <a:cubicBezTo>
                  <a:pt x="151913" y="987287"/>
                  <a:pt x="593570" y="1087340"/>
                  <a:pt x="1109080" y="1200646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97550" y="3622675"/>
            <a:ext cx="1449388" cy="1787525"/>
          </a:xfrm>
          <a:custGeom>
            <a:avLst/>
            <a:gdLst>
              <a:gd name="connsiteX0" fmla="*/ 0 w 1154831"/>
              <a:gd name="connsiteY0" fmla="*/ 2343150 h 2343150"/>
              <a:gd name="connsiteX1" fmla="*/ 1154430 w 1154831"/>
              <a:gd name="connsiteY1" fmla="*/ 1051560 h 2343150"/>
              <a:gd name="connsiteX2" fmla="*/ 102870 w 1154831"/>
              <a:gd name="connsiteY2" fmla="*/ 0 h 2343150"/>
              <a:gd name="connsiteX0" fmla="*/ 130051 w 1285044"/>
              <a:gd name="connsiteY0" fmla="*/ 2417300 h 2417300"/>
              <a:gd name="connsiteX1" fmla="*/ 1284481 w 1285044"/>
              <a:gd name="connsiteY1" fmla="*/ 1125710 h 2417300"/>
              <a:gd name="connsiteX2" fmla="*/ 0 w 1285044"/>
              <a:gd name="connsiteY2" fmla="*/ 0 h 24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044" h="2417300">
                <a:moveTo>
                  <a:pt x="130051" y="2417300"/>
                </a:moveTo>
                <a:cubicBezTo>
                  <a:pt x="698693" y="1966767"/>
                  <a:pt x="1306156" y="1528593"/>
                  <a:pt x="1284481" y="1125710"/>
                </a:cubicBezTo>
                <a:cubicBezTo>
                  <a:pt x="1262806" y="722827"/>
                  <a:pt x="534352" y="330517"/>
                  <a:pt x="0" y="0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6960"/>
      </p:ext>
    </p:extLst>
  </p:cSld>
  <p:clrMapOvr>
    <a:masterClrMapping/>
  </p:clrMapOvr>
  <p:transition>
    <p:wipe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idx="1"/>
          </p:nvPr>
        </p:nvSpPr>
        <p:spPr>
          <a:xfrm>
            <a:off x="822960" y="1747520"/>
            <a:ext cx="786384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Searches a list for the first </a:t>
            </a:r>
            <a:r>
              <a:rPr lang="en-US" altLang="en-US" i="1" dirty="0" err="1"/>
              <a:t>int</a:t>
            </a:r>
            <a:r>
              <a:rPr lang="en-US" altLang="en-US" dirty="0"/>
              <a:t> object that is divisible by 11.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786210"/>
            <a:ext cx="7269479" cy="3373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02558"/>
      </p:ext>
    </p:extLst>
  </p:cSld>
  <p:clrMapOvr>
    <a:masterClrMapping/>
  </p:clrMapOvr>
  <p:transition>
    <p:wipe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Creating a Menu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idx="1"/>
          </p:nvPr>
        </p:nvSpPr>
        <p:spPr>
          <a:xfrm>
            <a:off x="731520" y="1676400"/>
            <a:ext cx="7955280" cy="44497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Uses a menu to obtain facts about the United States.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837042"/>
            <a:ext cx="5740400" cy="32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13764"/>
      </p:ext>
    </p:extLst>
  </p:cSld>
  <p:clrMapOvr>
    <a:masterClrMapping/>
  </p:clrMapOvr>
  <p:transition>
    <p:wipe dir="u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Uses a menu to obtain facts about the United States.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2988342"/>
            <a:ext cx="5770880" cy="286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540789"/>
      </p:ext>
    </p:extLst>
  </p:cSld>
  <p:clrMapOvr>
    <a:masterClrMapping/>
  </p:clrMapOvr>
  <p:transition>
    <p:wipe dir="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19459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Condition </a:t>
            </a:r>
            <a:r>
              <a:rPr lang="en-US" altLang="en-US" b="1" i="1" dirty="0">
                <a:latin typeface="Courier New" pitchFamily="49" charset="0"/>
                <a:cs typeface="Courier New" pitchFamily="49" charset="0"/>
              </a:rPr>
              <a:t>number &gt;= 0 </a:t>
            </a:r>
            <a:r>
              <a:rPr lang="en-US" altLang="en-US" dirty="0"/>
              <a:t>always true.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819400"/>
            <a:ext cx="75057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371961"/>
      </p:ext>
    </p:extLst>
  </p:cSld>
  <p:clrMapOvr>
    <a:masterClrMapping/>
  </p:clrMapOvr>
  <p:transition>
    <p:wipe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for</a:t>
            </a:r>
            <a:r>
              <a:rPr lang="en-US" altLang="en-US"/>
              <a:t> Loop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Used to iterate through a sequence of values</a:t>
            </a:r>
          </a:p>
          <a:p>
            <a:pPr eaLnBrk="1" hangingPunct="1"/>
            <a:r>
              <a:rPr lang="en-US" altLang="en-US" dirty="0"/>
              <a:t>General form </a:t>
            </a:r>
            <a:br>
              <a:rPr lang="en-US" altLang="en-US" dirty="0"/>
            </a:br>
            <a:r>
              <a:rPr lang="en-US" altLang="en-US" dirty="0"/>
              <a:t>of a for loop</a:t>
            </a:r>
          </a:p>
          <a:p>
            <a:pPr eaLnBrk="1" hangingPunct="1"/>
            <a:r>
              <a:rPr lang="en-US" altLang="en-US" dirty="0"/>
              <a:t>Sequence can be</a:t>
            </a:r>
          </a:p>
          <a:p>
            <a:pPr lvl="1" eaLnBrk="1" hangingPunct="1"/>
            <a:r>
              <a:rPr lang="en-US" altLang="en-US" dirty="0"/>
              <a:t>Arithmetic progression of numbers</a:t>
            </a:r>
          </a:p>
          <a:p>
            <a:pPr lvl="1" eaLnBrk="1" hangingPunct="1"/>
            <a:r>
              <a:rPr lang="en-US" altLang="en-US" dirty="0"/>
              <a:t>String </a:t>
            </a:r>
          </a:p>
          <a:p>
            <a:pPr lvl="1" eaLnBrk="1" hangingPunct="1"/>
            <a:r>
              <a:rPr lang="en-US" altLang="en-US" dirty="0"/>
              <a:t>List </a:t>
            </a:r>
          </a:p>
          <a:p>
            <a:pPr lvl="1" eaLnBrk="1" hangingPunct="1"/>
            <a:r>
              <a:rPr lang="en-US" altLang="en-US" dirty="0"/>
              <a:t>File object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555240"/>
            <a:ext cx="4419600" cy="77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805062"/>
      </p:ext>
    </p:extLst>
  </p:cSld>
  <p:clrMapOvr>
    <a:masterClrMapping/>
  </p:clrMapOvr>
  <p:transition>
    <p:wipe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for</a:t>
            </a:r>
            <a:r>
              <a:rPr lang="en-US" altLang="en-US"/>
              <a:t> Loop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is successively assigned each value in the sequence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Indented block of statements executed after each assignment</a:t>
            </a:r>
          </a:p>
          <a:p>
            <a:pPr eaLnBrk="1" hangingPunct="1"/>
            <a:r>
              <a:rPr lang="en-US" altLang="en-US" dirty="0"/>
              <a:t>Physical indentation tells interpreter where block starts and stops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23858"/>
            <a:ext cx="4419600" cy="779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93598"/>
      </p:ext>
    </p:extLst>
  </p:cSld>
  <p:clrMapOvr>
    <a:masterClrMapping/>
  </p:clrMapOvr>
  <p:transition>
    <p:wipe dir="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4969" y="96012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Looping Through Arithmetic Progression of Numbers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/>
              <a:t>Range function is used to generate an arithmetic progression </a:t>
            </a:r>
          </a:p>
          <a:p>
            <a:pPr eaLnBrk="1" hangingPunct="1"/>
            <a:endParaRPr lang="en-US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3505200"/>
            <a:ext cx="6780212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08015"/>
      </p:ext>
    </p:extLst>
  </p:cSld>
  <p:clrMapOvr>
    <a:masterClrMapping/>
  </p:clrMapOvr>
  <p:transition>
    <p:wipe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02616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Looping Through Arithmetic Progression of Numbers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092960"/>
            <a:ext cx="8229600" cy="403320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Code displays four integers and their squares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344863"/>
            <a:ext cx="344805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6019800" y="342423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: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3080536626"/>
      </p:ext>
    </p:extLst>
  </p:cSld>
  <p:clrMapOvr>
    <a:masterClrMapping/>
  </p:clrMapOvr>
  <p:transition>
    <p:wipe dir="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Step Values for the </a:t>
            </a:r>
            <a:r>
              <a:rPr lang="en-US" altLang="en-US" i="1"/>
              <a:t>range</a:t>
            </a:r>
            <a:r>
              <a:rPr lang="en-US" altLang="en-US"/>
              <a:t> Function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 of the range function generates a sequence of integers </a:t>
            </a:r>
          </a:p>
          <a:p>
            <a:pPr lvl="1" eaLnBrk="1" hangingPunct="1"/>
            <a:r>
              <a:rPr lang="en-US" altLang="en-US"/>
              <a:t>Successive integers differ by a value other than 1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eaLnBrk="1" hangingPunct="1"/>
            <a:endParaRPr lang="en-US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37038"/>
            <a:ext cx="7543800" cy="122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713808"/>
      </p:ext>
    </p:extLst>
  </p:cSld>
  <p:clrMapOvr>
    <a:masterClrMapping/>
  </p:clrMapOvr>
  <p:transition>
    <p:wipe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Step Values for the </a:t>
            </a:r>
            <a:r>
              <a:rPr lang="en-US" altLang="en-US" i="1"/>
              <a:t>range</a:t>
            </a:r>
            <a:r>
              <a:rPr lang="en-US" altLang="en-US"/>
              <a:t> Function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430213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If negative step value is used and initial value is greater than terminating value, </a:t>
            </a:r>
          </a:p>
          <a:p>
            <a:pPr lvl="1" eaLnBrk="1" hangingPunct="1"/>
            <a:r>
              <a:rPr lang="en-US" altLang="en-US"/>
              <a:t>Range function generates a decreasing sequence 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962400"/>
            <a:ext cx="62198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979307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995680"/>
            <a:ext cx="8229600" cy="6045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Variable names in Python</a:t>
            </a:r>
          </a:p>
          <a:p>
            <a:pPr lvl="1" eaLnBrk="1" hangingPunct="1"/>
            <a:r>
              <a:rPr lang="en-US" altLang="en-US" dirty="0"/>
              <a:t>Begin with letter or underscore _</a:t>
            </a:r>
          </a:p>
          <a:p>
            <a:pPr lvl="1" eaLnBrk="1" hangingPunct="1"/>
            <a:r>
              <a:rPr lang="en-US" altLang="en-US" dirty="0"/>
              <a:t>Can only consist of letters, numbers, underscores</a:t>
            </a:r>
          </a:p>
          <a:p>
            <a:pPr eaLnBrk="1" hangingPunct="1"/>
            <a:r>
              <a:rPr lang="en-US" altLang="en-US" dirty="0"/>
              <a:t>Recommend using descriptive variable names</a:t>
            </a:r>
          </a:p>
          <a:p>
            <a:pPr eaLnBrk="1" hangingPunct="1"/>
            <a:r>
              <a:rPr lang="en-US" altLang="en-US" dirty="0"/>
              <a:t>Convention will be</a:t>
            </a:r>
          </a:p>
          <a:p>
            <a:pPr lvl="1" eaLnBrk="1" hangingPunct="1"/>
            <a:r>
              <a:rPr lang="en-US" altLang="en-US" dirty="0"/>
              <a:t>Begin with lowercase</a:t>
            </a:r>
          </a:p>
          <a:p>
            <a:pPr lvl="1" eaLnBrk="1" hangingPunct="1"/>
            <a:r>
              <a:rPr lang="en-US" altLang="en-US" dirty="0"/>
              <a:t>Use cap for additional “word” in the name</a:t>
            </a:r>
          </a:p>
          <a:p>
            <a:pPr lvl="1" eaLnBrk="1" hangingPunct="1"/>
            <a:r>
              <a:rPr lang="en-US" altLang="en-US" dirty="0"/>
              <a:t>Example: 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rateOfChange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431358"/>
      </p:ext>
    </p:extLst>
  </p:cSld>
  <p:clrMapOvr>
    <a:masterClrMapping/>
  </p:clrMapOvr>
  <p:transition>
    <p:wipe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/>
              <a:t>Body of for loop can contain any type of Python statement</a:t>
            </a:r>
          </a:p>
          <a:p>
            <a:pPr lvl="1" eaLnBrk="1" hangingPunct="1"/>
            <a:r>
              <a:rPr lang="en-US" altLang="en-US"/>
              <a:t>Can contain another for loop.</a:t>
            </a:r>
          </a:p>
          <a:p>
            <a:pPr eaLnBrk="1" hangingPunct="1"/>
            <a:r>
              <a:rPr lang="en-US" altLang="en-US"/>
              <a:t>Second loop must be completely contained inside the first loop  </a:t>
            </a:r>
          </a:p>
          <a:p>
            <a:pPr lvl="1" eaLnBrk="1" hangingPunct="1"/>
            <a:r>
              <a:rPr lang="en-US" altLang="en-US"/>
              <a:t>Must have a different loop variable</a:t>
            </a:r>
          </a:p>
        </p:txBody>
      </p:sp>
    </p:spTree>
    <p:extLst>
      <p:ext uri="{BB962C8B-B14F-4D97-AF65-F5344CB8AC3E}">
        <p14:creationId xmlns:p14="http://schemas.microsoft.com/office/powerpoint/2010/main" val="3037718970"/>
      </p:ext>
    </p:extLst>
  </p:cSld>
  <p:clrMapOvr>
    <a:masterClrMapping/>
  </p:clrMapOvr>
  <p:transition>
    <p:wipe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displays a multiplication table for the integers from 1 to 5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04151"/>
            <a:ext cx="7406640" cy="3088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566632"/>
      </p:ext>
    </p:extLst>
  </p:cSld>
  <p:clrMapOvr>
    <a:masterClrMapping/>
  </p:clrMapOvr>
  <p:transition>
    <p:wipe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for</a:t>
            </a:r>
            <a:r>
              <a:rPr lang="en-US" altLang="en-US"/>
              <a:t>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uses nested for loops to display a triangle of asterisks.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2819400"/>
            <a:ext cx="7589838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97130"/>
      </p:ext>
    </p:extLst>
  </p:cSld>
  <p:clrMapOvr>
    <a:masterClrMapping/>
  </p:clrMapOvr>
  <p:transition>
    <p:wipe dir="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6080" y="725268"/>
            <a:ext cx="8219440" cy="4470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Looping Through </a:t>
            </a:r>
            <a:br>
              <a:rPr lang="en-US" altLang="en-US" dirty="0"/>
            </a:br>
            <a:r>
              <a:rPr lang="en-US" altLang="en-US" dirty="0"/>
              <a:t>Characters of a String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requests a word as input and displays it backwards.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6071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499720"/>
      </p:ext>
    </p:extLst>
  </p:cSld>
  <p:clrMapOvr>
    <a:masterClrMapping/>
  </p:clrMapOvr>
  <p:transition>
    <p:wipe dir="u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6080" y="794043"/>
            <a:ext cx="8219440" cy="4876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Looping Through Items </a:t>
            </a:r>
            <a:br>
              <a:rPr lang="en-US" altLang="en-US" sz="3600" dirty="0"/>
            </a:br>
            <a:r>
              <a:rPr lang="en-US" altLang="en-US" sz="3600" dirty="0"/>
              <a:t>of a List or Tuple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displays the months whose names contains the letter </a:t>
            </a:r>
            <a:r>
              <a:rPr lang="en-US" altLang="en-US" i="1" dirty="0"/>
              <a:t>r.</a:t>
            </a:r>
            <a:endParaRPr lang="en-US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86447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483144"/>
      </p:ext>
    </p:extLst>
  </p:cSld>
  <p:clrMapOvr>
    <a:masterClrMapping/>
  </p:clrMapOvr>
  <p:transition>
    <p:wipe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6080" y="695569"/>
            <a:ext cx="8219440" cy="44704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Looping Through Items </a:t>
            </a:r>
            <a:br>
              <a:rPr lang="en-US" altLang="en-US" sz="3600" dirty="0"/>
            </a:br>
            <a:r>
              <a:rPr lang="en-US" altLang="en-US" sz="3600" dirty="0"/>
              <a:t>of a List or Tuple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replaces the name of each month with its three-letter abbreviation.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3352800"/>
            <a:ext cx="7948612" cy="216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01082"/>
      </p:ext>
    </p:extLst>
  </p:cSld>
  <p:clrMapOvr>
    <a:masterClrMapping/>
  </p:clrMapOvr>
  <p:transition>
    <p:wipe dir="u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6080" y="731703"/>
            <a:ext cx="8219440" cy="4368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Looping Through Items </a:t>
            </a:r>
            <a:br>
              <a:rPr lang="en-US" altLang="en-US" sz="3600" dirty="0"/>
            </a:br>
            <a:r>
              <a:rPr lang="en-US" altLang="en-US" sz="3600" dirty="0"/>
              <a:t>of a List or Tuple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nested for loops with list of ranks, list of suits </a:t>
            </a:r>
          </a:p>
          <a:p>
            <a:pPr lvl="1" eaLnBrk="1" hangingPunct="1"/>
            <a:r>
              <a:rPr lang="en-US" altLang="en-US" dirty="0"/>
              <a:t>Creates list consisting of 52 cards in deck of cards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481" y="3415524"/>
            <a:ext cx="7178040" cy="226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9503" y="4546609"/>
            <a:ext cx="2033587" cy="17541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51690"/>
      </p:ext>
    </p:extLst>
  </p:cSld>
  <p:clrMapOvr>
    <a:masterClrMapping/>
  </p:clrMapOvr>
  <p:transition>
    <p:wipe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Looping Through Lines of Text File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eaLnBrk="1" hangingPunct="1"/>
            <a:r>
              <a:rPr lang="en-US" altLang="en-US"/>
              <a:t>Reads each line of the file in succession </a:t>
            </a:r>
          </a:p>
          <a:p>
            <a:pPr lvl="1" eaLnBrk="1" hangingPunct="1"/>
            <a:r>
              <a:rPr lang="en-US" altLang="en-US"/>
              <a:t>Executes indented block of statement(s) for each line</a:t>
            </a:r>
          </a:p>
          <a:p>
            <a:pPr eaLnBrk="1" hangingPunct="1"/>
            <a:r>
              <a:rPr lang="en-US" altLang="en-US"/>
              <a:t>First line establishes connection between program and file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47520"/>
            <a:ext cx="35909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9378"/>
      </p:ext>
    </p:extLst>
  </p:cSld>
  <p:clrMapOvr>
    <a:masterClrMapping/>
  </p:clrMapOvr>
  <p:transition>
    <p:wipe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Looping Through Lines of Text File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782320" y="1747520"/>
            <a:ext cx="790448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requests a first name and then displays names of U.S. presidents having that first name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3313444"/>
            <a:ext cx="5229225" cy="293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08215"/>
      </p:ext>
    </p:extLst>
  </p:cSld>
  <p:clrMapOvr>
    <a:masterClrMapping/>
  </p:clrMapOvr>
  <p:transition>
    <p:wipe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550862" y="110744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Populating a List with </a:t>
            </a:r>
            <a:br>
              <a:rPr lang="en-US" altLang="en-US" dirty="0"/>
            </a:br>
            <a:r>
              <a:rPr lang="en-US" altLang="en-US" dirty="0"/>
              <a:t>Contents of a Text File</a:t>
            </a:r>
          </a:p>
        </p:txBody>
      </p:sp>
      <p:sp>
        <p:nvSpPr>
          <p:cNvPr id="2765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14400" y="5334000"/>
            <a:ext cx="7467600" cy="609600"/>
          </a:xfrm>
        </p:spPr>
        <p:txBody>
          <a:bodyPr/>
          <a:lstStyle/>
          <a:p>
            <a:pPr eaLnBrk="1" hangingPunct="1"/>
            <a:r>
              <a:rPr lang="en-US" altLang="en-US"/>
              <a:t>One way of placing the contents of a text file into a list.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216525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68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975360"/>
            <a:ext cx="8229600" cy="721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Names in Python are case-sensitive</a:t>
            </a:r>
          </a:p>
          <a:p>
            <a:pPr eaLnBrk="1" hangingPunct="1"/>
            <a:r>
              <a:rPr lang="en-US" altLang="en-US" dirty="0"/>
              <a:t>There are thirty-three words, called </a:t>
            </a:r>
            <a:r>
              <a:rPr lang="en-US" altLang="en-US" b="1" dirty="0"/>
              <a:t>reserved words (</a:t>
            </a:r>
            <a:r>
              <a:rPr lang="en-US" altLang="en-US" dirty="0"/>
              <a:t>or</a:t>
            </a:r>
            <a:r>
              <a:rPr lang="en-US" altLang="en-US" b="1" dirty="0"/>
              <a:t> keywords)</a:t>
            </a:r>
          </a:p>
          <a:p>
            <a:pPr lvl="1" eaLnBrk="1" hangingPunct="1"/>
            <a:r>
              <a:rPr lang="en-US" altLang="en-US" dirty="0"/>
              <a:t>Have special meanings in Python</a:t>
            </a:r>
          </a:p>
          <a:p>
            <a:pPr lvl="1" eaLnBrk="1" hangingPunct="1"/>
            <a:r>
              <a:rPr lang="en-US" altLang="en-US" dirty="0"/>
              <a:t>Cannot be used as variable names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37619"/>
      </p:ext>
    </p:extLst>
  </p:cSld>
  <p:clrMapOvr>
    <a:masterClrMapping/>
  </p:clrMapOvr>
  <p:transition>
    <p:wipe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8715620"/>
      </p:ext>
    </p:extLst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Built-in Functions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Like miniature programs</a:t>
            </a:r>
          </a:p>
          <a:p>
            <a:pPr lvl="1" eaLnBrk="1" hangingPunct="1"/>
            <a:r>
              <a:rPr lang="en-US" altLang="en-US" dirty="0"/>
              <a:t>Receive input</a:t>
            </a:r>
          </a:p>
          <a:p>
            <a:pPr lvl="1" eaLnBrk="1" hangingPunct="1"/>
            <a:r>
              <a:rPr lang="en-US" altLang="en-US" dirty="0"/>
              <a:t>Process the input</a:t>
            </a:r>
          </a:p>
          <a:p>
            <a:pPr lvl="1" eaLnBrk="1" hangingPunct="1"/>
            <a:r>
              <a:rPr lang="en-US" altLang="en-US" dirty="0"/>
              <a:t>Have output</a:t>
            </a:r>
          </a:p>
          <a:p>
            <a:pPr eaLnBrk="1" hangingPunct="1"/>
            <a:r>
              <a:rPr lang="en-US" altLang="en-US" dirty="0"/>
              <a:t>Some Python built-in functions</a:t>
            </a:r>
            <a:r>
              <a:rPr lang="en-US" altLang="en-US" b="1" dirty="0"/>
              <a:t>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495800"/>
            <a:ext cx="65087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130028"/>
      </p:ext>
    </p:extLst>
  </p:cSld>
  <p:clrMapOvr>
    <a:masterClrMapping/>
  </p:clrMapOvr>
  <p:transition>
    <p:wipe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Built-in Functions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of functions is a single value</a:t>
            </a:r>
          </a:p>
          <a:p>
            <a:pPr lvl="1" eaLnBrk="1" hangingPunct="1"/>
            <a:r>
              <a:rPr lang="en-US" altLang="en-US"/>
              <a:t>Function is said to return</a:t>
            </a:r>
            <a:r>
              <a:rPr lang="en-US" altLang="en-US" b="1"/>
              <a:t> </a:t>
            </a:r>
            <a:r>
              <a:rPr lang="en-US" altLang="en-US"/>
              <a:t>its output</a:t>
            </a:r>
          </a:p>
          <a:p>
            <a:pPr eaLnBrk="1" hangingPunct="1"/>
            <a:r>
              <a:rPr lang="en-US" altLang="en-US"/>
              <a:t>Items inside parentheses called arguments</a:t>
            </a:r>
          </a:p>
          <a:p>
            <a:pPr eaLnBrk="1" hangingPunct="1"/>
            <a:r>
              <a:rPr lang="en-US" altLang="en-US"/>
              <a:t>Examples: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57040"/>
            <a:ext cx="67818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853465"/>
      </p:ext>
    </p:extLst>
  </p:cSld>
  <p:clrMapOvr>
    <a:masterClrMapping/>
  </p:clrMapOvr>
  <p:transition>
    <p:wipe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User-defined Functions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Defined by statements of the form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par1, par2 are variables (called parameters)</a:t>
            </a:r>
          </a:p>
          <a:p>
            <a:pPr lvl="1" eaLnBrk="1" hangingPunct="1"/>
            <a:r>
              <a:rPr lang="en-US" altLang="en-US"/>
              <a:t>Expression evaluates to a literal of any type</a:t>
            </a:r>
          </a:p>
          <a:p>
            <a:pPr lvl="1" eaLnBrk="1" hangingPunct="1"/>
            <a:r>
              <a:rPr lang="en-US" altLang="en-US"/>
              <a:t>Header must end with colon</a:t>
            </a:r>
          </a:p>
          <a:p>
            <a:pPr lvl="1" eaLnBrk="1" hangingPunct="1"/>
            <a:r>
              <a:rPr lang="en-US" altLang="en-US"/>
              <a:t>Each statement in block indented same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2585720"/>
            <a:ext cx="5237163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72110"/>
      </p:ext>
    </p:extLst>
  </p:cSld>
  <p:clrMapOvr>
    <a:masterClrMapping/>
  </p:clrMapOvr>
  <p:transition>
    <p:wipe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User-defined Functions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parameters</a:t>
            </a:r>
          </a:p>
          <a:p>
            <a:pPr lvl="1" eaLnBrk="1" hangingPunct="1"/>
            <a:r>
              <a:rPr lang="en-US" altLang="en-US"/>
              <a:t>We consider here pass by position </a:t>
            </a:r>
          </a:p>
          <a:p>
            <a:pPr lvl="1" eaLnBrk="1" hangingPunct="1"/>
            <a:r>
              <a:rPr lang="en-US" altLang="en-US"/>
              <a:t>Arguments in calling statement matched to the parameters in function header based on order</a:t>
            </a:r>
          </a:p>
          <a:p>
            <a:pPr eaLnBrk="1" hangingPunct="1"/>
            <a:r>
              <a:rPr lang="en-US" altLang="en-US"/>
              <a:t>Parameters and return statements optional in function definitions</a:t>
            </a:r>
          </a:p>
          <a:p>
            <a:pPr eaLnBrk="1" hangingPunct="1"/>
            <a:r>
              <a:rPr lang="en-US" altLang="en-US"/>
              <a:t>Function names should describe the role performed </a:t>
            </a:r>
          </a:p>
        </p:txBody>
      </p:sp>
    </p:spTree>
    <p:extLst>
      <p:ext uri="{BB962C8B-B14F-4D97-AF65-F5344CB8AC3E}">
        <p14:creationId xmlns:p14="http://schemas.microsoft.com/office/powerpoint/2010/main" val="1470061530"/>
      </p:ext>
    </p:extLst>
  </p:cSld>
  <p:clrMapOvr>
    <a:masterClrMapping/>
  </p:clrMapOvr>
  <p:transition>
    <p:wipe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5680"/>
            <a:ext cx="8229600" cy="701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Functions Having One Parameter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Header of the </a:t>
            </a:r>
            <a:r>
              <a:rPr lang="en-US" altLang="en-US" dirty="0" err="1"/>
              <a:t>fahrenheitToCelsius</a:t>
            </a:r>
            <a:r>
              <a:rPr lang="en-US" altLang="en-US" dirty="0"/>
              <a:t> function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2" y="1772920"/>
            <a:ext cx="7100887" cy="361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3670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One Parameter</a:t>
            </a:r>
          </a:p>
        </p:txBody>
      </p:sp>
      <p:sp>
        <p:nvSpPr>
          <p:cNvPr id="921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the function </a:t>
            </a:r>
            <a:r>
              <a:rPr lang="en-US" altLang="en-US" i="1" dirty="0" err="1"/>
              <a:t>fahrenheitToCelsius</a:t>
            </a:r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362" y="3040063"/>
            <a:ext cx="8275638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85110"/>
      </p:ext>
    </p:extLst>
  </p:cSld>
  <p:clrMapOvr>
    <a:masterClrMapping/>
  </p:clrMapOvr>
  <p:transition>
    <p:wipe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One Parameter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the function </a:t>
            </a:r>
            <a:r>
              <a:rPr lang="en-US" altLang="en-US" i="1" dirty="0" err="1"/>
              <a:t>firstName</a:t>
            </a:r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66800" y="2860675"/>
            <a:ext cx="6702425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730129"/>
      </p:ext>
    </p:extLst>
  </p:cSld>
  <p:clrMapOvr>
    <a:masterClrMapping/>
  </p:clrMapOvr>
  <p:transition>
    <p:wipe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a Value to a Function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the argument in a function call is a variable </a:t>
            </a:r>
          </a:p>
          <a:p>
            <a:pPr lvl="1" eaLnBrk="1" hangingPunct="1"/>
            <a:r>
              <a:rPr lang="en-US" altLang="en-US"/>
              <a:t>Object pointed to by the argument variable </a:t>
            </a:r>
            <a:br>
              <a:rPr lang="en-US" altLang="en-US"/>
            </a:br>
            <a:r>
              <a:rPr lang="en-US" altLang="en-US"/>
              <a:t>(not the argument variable itself) passed to a parameter variable</a:t>
            </a:r>
          </a:p>
          <a:p>
            <a:pPr lvl="1" eaLnBrk="1" hangingPunct="1"/>
            <a:r>
              <a:rPr lang="en-US" altLang="en-US"/>
              <a:t>Object is immutable, there is no possibility that value of the argument variable will be changed by a function call </a:t>
            </a:r>
          </a:p>
        </p:txBody>
      </p:sp>
    </p:spTree>
    <p:extLst>
      <p:ext uri="{BB962C8B-B14F-4D97-AF65-F5344CB8AC3E}">
        <p14:creationId xmlns:p14="http://schemas.microsoft.com/office/powerpoint/2010/main" val="4134900133"/>
      </p:ext>
    </p:extLst>
  </p:cSld>
  <p:clrMapOvr>
    <a:masterClrMapping/>
  </p:clrMapOvr>
  <p:transition>
    <p:wipe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a Value to a Function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shows there is no change in the value of the argument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895600"/>
            <a:ext cx="32893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35572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100615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dirty="0"/>
              <a:t> Function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00288"/>
            <a:ext cx="3730625" cy="219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72048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11518"/>
            <a:ext cx="8229600" cy="1310322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a Value to a Function </a:t>
            </a:r>
          </a:p>
        </p:txBody>
      </p:sp>
      <p:sp>
        <p:nvSpPr>
          <p:cNvPr id="133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5770880"/>
            <a:ext cx="8458200" cy="4013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 Passing a value to a function.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458" y="2181225"/>
            <a:ext cx="6418262" cy="345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39931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Several Parameters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Must be the same number of arguments as parameters in the function</a:t>
            </a:r>
          </a:p>
          <a:p>
            <a:pPr eaLnBrk="1" hangingPunct="1"/>
            <a:r>
              <a:rPr lang="en-US" altLang="en-US"/>
              <a:t>Data types of arguments’ values must be compatible with data types expected by the parameters</a:t>
            </a:r>
          </a:p>
          <a:p>
            <a:pPr lvl="1" eaLnBrk="1" hangingPunct="1"/>
            <a:r>
              <a:rPr lang="en-US" altLang="en-US"/>
              <a:t>Must also be in the same order	</a:t>
            </a:r>
          </a:p>
        </p:txBody>
      </p:sp>
    </p:spTree>
    <p:extLst>
      <p:ext uri="{BB962C8B-B14F-4D97-AF65-F5344CB8AC3E}">
        <p14:creationId xmlns:p14="http://schemas.microsoft.com/office/powerpoint/2010/main" val="4150271979"/>
      </p:ext>
    </p:extLst>
  </p:cSld>
  <p:clrMapOvr>
    <a:masterClrMapping/>
  </p:clrMapOvr>
  <p:transition>
    <p:wipe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Several Parameters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the function </a:t>
            </a:r>
            <a:r>
              <a:rPr lang="en-US" altLang="en-US" i="1" dirty="0"/>
              <a:t>pay</a:t>
            </a:r>
            <a:r>
              <a:rPr lang="en-US" altLang="en-US" dirty="0"/>
              <a:t>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2438400"/>
            <a:ext cx="7218363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019629"/>
      </p:ext>
    </p:extLst>
  </p:cSld>
  <p:clrMapOvr>
    <a:masterClrMapping/>
  </p:clrMapOvr>
  <p:transition>
    <p:wipe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056640"/>
            <a:ext cx="8229600" cy="802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Functions Having Several Parameters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Passing arguments to a function.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013" y="1981200"/>
            <a:ext cx="4802187" cy="2849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6280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Several Parameters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Function computes the balance in a saving account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2895600"/>
            <a:ext cx="7799388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509357"/>
      </p:ext>
    </p:extLst>
  </p:cSld>
  <p:clrMapOvr>
    <a:masterClrMapping/>
  </p:clrMapOvr>
  <p:transition>
    <p:wipe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Having Several Parameters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Function computes the balance in a saving account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971800"/>
            <a:ext cx="8370888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724728"/>
      </p:ext>
    </p:extLst>
  </p:cSld>
  <p:clrMapOvr>
    <a:masterClrMapping/>
  </p:clrMapOvr>
  <p:transition>
    <p:wipe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Boolean- and List-valued Functions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a Boolean-valued function to </a:t>
            </a:r>
            <a:br>
              <a:rPr lang="en-US" altLang="en-US" dirty="0"/>
            </a:br>
            <a:r>
              <a:rPr lang="en-US" altLang="en-US" dirty="0"/>
              <a:t>determine </a:t>
            </a:r>
            <a:br>
              <a:rPr lang="en-US" altLang="en-US" dirty="0"/>
            </a:br>
            <a:r>
              <a:rPr lang="en-US" altLang="en-US" dirty="0"/>
              <a:t>whether </a:t>
            </a:r>
            <a:br>
              <a:rPr lang="en-US" altLang="en-US" dirty="0"/>
            </a:br>
            <a:r>
              <a:rPr lang="en-US" altLang="en-US" dirty="0"/>
              <a:t>input is a </a:t>
            </a:r>
            <a:br>
              <a:rPr lang="en-US" altLang="en-US" dirty="0"/>
            </a:br>
            <a:r>
              <a:rPr lang="en-US" altLang="en-US" dirty="0"/>
              <a:t>vowel word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93440" y="2554846"/>
            <a:ext cx="5255260" cy="376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884809"/>
      </p:ext>
    </p:extLst>
  </p:cSld>
  <p:clrMapOvr>
    <a:masterClrMapping/>
  </p:clrMapOvr>
  <p:transition>
    <p:wipe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Boolean- and List-valued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uses a list-valued function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19200" y="2743980"/>
            <a:ext cx="6075680" cy="3513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870395"/>
      </p:ext>
    </p:extLst>
  </p:cSld>
  <p:clrMapOvr>
    <a:masterClrMapping/>
  </p:clrMapOvr>
  <p:transition>
    <p:wipe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1036320"/>
            <a:ext cx="8382000" cy="4775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Functions that do not Return Values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79120" y="1442720"/>
            <a:ext cx="813308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displays three verses of children’s song.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3263" y="2430494"/>
            <a:ext cx="7922577" cy="3817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371593"/>
      </p:ext>
    </p:extLst>
  </p:cSld>
  <p:clrMapOvr>
    <a:masterClrMapping/>
  </p:clrMapOvr>
  <p:transition>
    <p:wipe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without Parameters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calculates the population density of a state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 b="2222"/>
          <a:stretch/>
        </p:blipFill>
        <p:spPr bwMode="auto">
          <a:xfrm>
            <a:off x="1295400" y="3007360"/>
            <a:ext cx="6989763" cy="334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04365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0"/>
            <a:ext cx="8229600" cy="7315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2438400"/>
            <a:ext cx="393382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656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without Parameters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calculates the population density of a state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28800" y="3048000"/>
            <a:ext cx="517207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878770"/>
      </p:ext>
    </p:extLst>
  </p:cSld>
  <p:clrMapOvr>
    <a:masterClrMapping/>
  </p:clrMapOvr>
  <p:transition>
    <p:wipe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Scope of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Variable created inside a function can only be accessed by statements inside that function</a:t>
            </a:r>
          </a:p>
          <a:p>
            <a:pPr lvl="1" eaLnBrk="1" hangingPunct="1"/>
            <a:r>
              <a:rPr lang="en-US" altLang="en-US"/>
              <a:t>Ceases to exist when the function is exited</a:t>
            </a:r>
          </a:p>
          <a:p>
            <a:pPr eaLnBrk="1" hangingPunct="1"/>
            <a:r>
              <a:rPr lang="en-US" altLang="en-US"/>
              <a:t>Variable is said to be local to function or to have local scope</a:t>
            </a:r>
          </a:p>
          <a:p>
            <a:pPr eaLnBrk="1" hangingPunct="1"/>
            <a:r>
              <a:rPr lang="en-US" altLang="en-US"/>
              <a:t>If variables created in two different functions have the same name </a:t>
            </a:r>
          </a:p>
          <a:p>
            <a:pPr lvl="1" eaLnBrk="1" hangingPunct="1"/>
            <a:r>
              <a:rPr lang="en-US" altLang="en-US"/>
              <a:t>They have no relationship to each other</a:t>
            </a:r>
          </a:p>
        </p:txBody>
      </p:sp>
    </p:spTree>
    <p:extLst>
      <p:ext uri="{BB962C8B-B14F-4D97-AF65-F5344CB8AC3E}">
        <p14:creationId xmlns:p14="http://schemas.microsoft.com/office/powerpoint/2010/main" val="54804985"/>
      </p:ext>
    </p:extLst>
  </p:cSld>
  <p:clrMapOvr>
    <a:masterClrMapping/>
  </p:clrMapOvr>
  <p:transition>
    <p:wipe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Scope of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8480" y="1645920"/>
            <a:ext cx="8148320" cy="44802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Variable x in the function main,   variable x in the function trivial are different variables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40050" y="2667000"/>
            <a:ext cx="4525963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52872"/>
      </p:ext>
    </p:extLst>
  </p:cSld>
  <p:clrMapOvr>
    <a:masterClrMapping/>
  </p:clrMapOvr>
  <p:transition>
    <p:wipe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Scope of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Variable x created in function main not recognized by function trivial.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60991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84559"/>
      </p:ext>
    </p:extLst>
  </p:cSld>
  <p:clrMapOvr>
    <a:masterClrMapping/>
  </p:clrMapOvr>
  <p:transition>
    <p:wipe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Scope of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of a variable is the portion of the program that can refer to it</a:t>
            </a:r>
          </a:p>
          <a:p>
            <a:pPr eaLnBrk="1" hangingPunct="1"/>
            <a:r>
              <a:rPr lang="en-US" altLang="en-US"/>
              <a:t>To make a variable global, place assignment statement that creates it at top of program.</a:t>
            </a:r>
          </a:p>
          <a:p>
            <a:pPr lvl="1" eaLnBrk="1" hangingPunct="1"/>
            <a:r>
              <a:rPr lang="en-US" altLang="en-US"/>
              <a:t>Any function can read the value of a global variable</a:t>
            </a:r>
          </a:p>
          <a:p>
            <a:pPr lvl="1" eaLnBrk="1" hangingPunct="1"/>
            <a:r>
              <a:rPr lang="en-US" altLang="en-US"/>
              <a:t>Value cannot be altered inside a function unless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410200"/>
            <a:ext cx="3811588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307149"/>
      </p:ext>
    </p:extLst>
  </p:cSld>
  <p:clrMapOvr>
    <a:masterClrMapping/>
  </p:clrMapOvr>
  <p:transition>
    <p:wipe dir="u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Scope of Variables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Program </a:t>
            </a:r>
            <a:br>
              <a:rPr lang="en-US" altLang="en-US" dirty="0"/>
            </a:br>
            <a:r>
              <a:rPr lang="en-US" altLang="en-US" dirty="0"/>
              <a:t>contains a </a:t>
            </a:r>
            <a:br>
              <a:rPr lang="en-US" altLang="en-US" dirty="0"/>
            </a:br>
            <a:r>
              <a:rPr lang="en-US" altLang="en-US" dirty="0"/>
              <a:t>global </a:t>
            </a:r>
            <a:br>
              <a:rPr lang="en-US" altLang="en-US" dirty="0"/>
            </a:br>
            <a:r>
              <a:rPr lang="en-US" altLang="en-US" dirty="0"/>
              <a:t>variable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0" y="1752600"/>
            <a:ext cx="578167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490987"/>
      </p:ext>
    </p:extLst>
  </p:cSld>
  <p:clrMapOvr>
    <a:masterClrMapping/>
  </p:clrMapOvr>
  <p:transition>
    <p:wipe dir="u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Named Constants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sometimes employs a special constant used several times in program</a:t>
            </a:r>
          </a:p>
          <a:p>
            <a:pPr eaLnBrk="1" hangingPunct="1"/>
            <a:r>
              <a:rPr lang="en-US" altLang="en-US"/>
              <a:t>Convention programmers use </a:t>
            </a:r>
          </a:p>
          <a:p>
            <a:pPr lvl="1" eaLnBrk="1" hangingPunct="1"/>
            <a:r>
              <a:rPr lang="en-US" altLang="en-US"/>
              <a:t>Create a global variable </a:t>
            </a:r>
          </a:p>
          <a:p>
            <a:pPr lvl="1" eaLnBrk="1" hangingPunct="1"/>
            <a:r>
              <a:rPr lang="en-US" altLang="en-US"/>
              <a:t>Name written in uppercase letters with words separated by underscore </a:t>
            </a:r>
          </a:p>
          <a:p>
            <a:pPr eaLnBrk="1" hangingPunct="1"/>
            <a:r>
              <a:rPr lang="en-US" altLang="en-US"/>
              <a:t>In Python, programmer is responsible for not changing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3083269410"/>
      </p:ext>
    </p:extLst>
  </p:cSld>
  <p:clrMapOvr>
    <a:masterClrMapping/>
  </p:clrMapOvr>
  <p:transition>
    <p:wipe dir="u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Library Modules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library module is a file with extension </a:t>
            </a:r>
            <a:r>
              <a:rPr lang="en-US" altLang="en-US" i="1" dirty="0"/>
              <a:t>.</a:t>
            </a:r>
            <a:r>
              <a:rPr lang="en-US" altLang="en-US" i="1" dirty="0" err="1"/>
              <a:t>py</a:t>
            </a:r>
            <a:r>
              <a:rPr lang="en-US" altLang="en-US" i="1" dirty="0"/>
              <a:t> </a:t>
            </a:r>
          </a:p>
          <a:p>
            <a:pPr lvl="1" eaLnBrk="1" hangingPunct="1"/>
            <a:r>
              <a:rPr lang="en-US" altLang="en-US" dirty="0"/>
              <a:t>Contains functions and variables</a:t>
            </a:r>
          </a:p>
          <a:p>
            <a:pPr lvl="1" eaLnBrk="1" hangingPunct="1"/>
            <a:r>
              <a:rPr lang="en-US" altLang="en-US" dirty="0"/>
              <a:t>Can be used (imported) by any program</a:t>
            </a:r>
          </a:p>
          <a:p>
            <a:pPr lvl="1" eaLnBrk="1" hangingPunct="1"/>
            <a:r>
              <a:rPr lang="en-US" altLang="en-US" dirty="0"/>
              <a:t>can be created in IDE or any text editor </a:t>
            </a:r>
          </a:p>
          <a:p>
            <a:pPr lvl="1" eaLnBrk="1" hangingPunct="1"/>
            <a:r>
              <a:rPr lang="en-US" altLang="en-US" dirty="0"/>
              <a:t>Looks like an ordinary Python program</a:t>
            </a:r>
          </a:p>
          <a:p>
            <a:pPr eaLnBrk="1" hangingPunct="1"/>
            <a:r>
              <a:rPr lang="en-US" altLang="en-US" dirty="0"/>
              <a:t>To gain access to the functions and variables </a:t>
            </a:r>
          </a:p>
          <a:p>
            <a:pPr lvl="1" eaLnBrk="1" hangingPunct="1"/>
            <a:r>
              <a:rPr lang="en-US" altLang="en-US" dirty="0"/>
              <a:t>place a statement of the form </a:t>
            </a:r>
            <a:r>
              <a:rPr lang="en-US" altLang="en-US" i="1" dirty="0"/>
              <a:t>import</a:t>
            </a:r>
            <a:r>
              <a:rPr lang="en-US" altLang="en-US" dirty="0"/>
              <a:t> </a:t>
            </a:r>
            <a:r>
              <a:rPr lang="en-US" altLang="en-US" i="1" dirty="0" err="1"/>
              <a:t>moduleName</a:t>
            </a:r>
            <a:br>
              <a:rPr lang="en-US" altLang="en-US" dirty="0"/>
            </a:br>
            <a:r>
              <a:rPr lang="en-US" altLang="en-US" dirty="0"/>
              <a:t>at the beginning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666317476"/>
      </p:ext>
    </p:extLst>
  </p:cSld>
  <p:clrMapOvr>
    <a:masterClrMapping/>
  </p:clrMapOvr>
  <p:transition>
    <p:wipe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Library Modules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 file with </a:t>
            </a:r>
            <a:r>
              <a:rPr lang="en-US" altLang="en-US" i="1" dirty="0"/>
              <a:t>pay</a:t>
            </a:r>
            <a:r>
              <a:rPr lang="en-US" altLang="en-US" dirty="0"/>
              <a:t> and </a:t>
            </a:r>
            <a:r>
              <a:rPr lang="en-US" altLang="en-US" i="1" dirty="0" err="1"/>
              <a:t>futureValue</a:t>
            </a:r>
            <a:r>
              <a:rPr lang="en-US" altLang="en-US" dirty="0"/>
              <a:t> functions</a:t>
            </a:r>
          </a:p>
          <a:p>
            <a:pPr lvl="1" eaLnBrk="1" hangingPunct="1"/>
            <a:r>
              <a:rPr lang="en-US" altLang="en-US" dirty="0"/>
              <a:t>Save as </a:t>
            </a:r>
            <a:r>
              <a:rPr lang="en-US" altLang="en-US" i="1" dirty="0"/>
              <a:t>finance.py </a:t>
            </a:r>
            <a:r>
              <a:rPr lang="en-US" altLang="en-US" dirty="0"/>
              <a:t>in same folder as previous examples</a:t>
            </a:r>
          </a:p>
          <a:p>
            <a:pPr eaLnBrk="1" hangingPunct="1"/>
            <a:r>
              <a:rPr lang="en-US" altLang="en-US" dirty="0"/>
              <a:t>Rewrite example as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408" y="4673600"/>
            <a:ext cx="814705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07633"/>
      </p:ext>
    </p:extLst>
  </p:cSld>
  <p:clrMapOvr>
    <a:masterClrMapping/>
  </p:clrMapOvr>
  <p:transition>
    <p:wipe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13556" y="1036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Library Modules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Several modules from the standard library.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885113" cy="184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0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640"/>
            <a:ext cx="8229600" cy="863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 </a:t>
            </a:r>
            <a:r>
              <a:rPr lang="en-US" dirty="0"/>
              <a:t>Function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19338"/>
            <a:ext cx="4038600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1466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Functions Calling Other Functions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 can call another function</a:t>
            </a:r>
          </a:p>
          <a:p>
            <a:pPr eaLnBrk="1" hangingPunct="1"/>
            <a:r>
              <a:rPr lang="en-US" altLang="en-US" dirty="0"/>
              <a:t>When the called function terminates </a:t>
            </a:r>
          </a:p>
          <a:p>
            <a:pPr lvl="1" eaLnBrk="1" hangingPunct="1"/>
            <a:r>
              <a:rPr lang="en-US" altLang="en-US" dirty="0"/>
              <a:t>Control returns to the place in calling function just after where function call occurred.</a:t>
            </a:r>
          </a:p>
          <a:p>
            <a:pPr eaLnBrk="1" hangingPunct="1"/>
            <a:r>
              <a:rPr lang="en-US" altLang="en-US" dirty="0"/>
              <a:t>Example: Function </a:t>
            </a:r>
            <a:r>
              <a:rPr lang="en-US" altLang="en-US" i="1" dirty="0" err="1"/>
              <a:t>firstPart</a:t>
            </a:r>
            <a:r>
              <a:rPr lang="en-US" altLang="en-US" dirty="0"/>
              <a:t> calls the function </a:t>
            </a:r>
            <a:r>
              <a:rPr lang="en-US" altLang="en-US" i="1" dirty="0" err="1"/>
              <a:t>secondPart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3218640"/>
      </p:ext>
    </p:extLst>
  </p:cSld>
  <p:clrMapOvr>
    <a:masterClrMapping/>
  </p:clrMapOvr>
  <p:transition>
    <p:wipe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38860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Functions Calling Other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56372" y="2105660"/>
            <a:ext cx="60483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9932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6080" y="1351280"/>
            <a:ext cx="8219440" cy="3962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Functions Returning </a:t>
            </a:r>
            <a:br>
              <a:rPr lang="en-US" altLang="en-US" dirty="0"/>
            </a:br>
            <a:r>
              <a:rPr lang="en-US" altLang="en-US" dirty="0"/>
              <a:t>Multiple Values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640080" y="2184400"/>
            <a:ext cx="8046720" cy="3941763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Functions can return any type of object</a:t>
            </a:r>
          </a:p>
          <a:p>
            <a:pPr lvl="1" eaLnBrk="1" hangingPunct="1"/>
            <a:r>
              <a:rPr lang="en-US" altLang="en-US" dirty="0"/>
              <a:t>Function can return a tuple.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i="1" dirty="0" err="1"/>
              <a:t>balanceAndInterest</a:t>
            </a:r>
            <a:r>
              <a:rPr lang="en-US" altLang="en-US" dirty="0"/>
              <a:t> function returns a tuple </a:t>
            </a:r>
          </a:p>
          <a:p>
            <a:pPr lvl="1" eaLnBrk="1" hangingPunct="1"/>
            <a:r>
              <a:rPr lang="en-US" altLang="en-US" dirty="0"/>
              <a:t>Giving values associated with deposit into savings account. 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429627"/>
      </p:ext>
    </p:extLst>
  </p:cSld>
  <p:clrMapOvr>
    <a:masterClrMapping/>
  </p:clrMapOvr>
  <p:transition>
    <p:wipe dir="u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843280"/>
            <a:ext cx="8229600" cy="9042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Functions Returning Multiple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7919" y="1956118"/>
            <a:ext cx="7223125" cy="414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2529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026160"/>
            <a:ext cx="8229600" cy="4978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Functions Returning Multiple Values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524000"/>
            <a:ext cx="8229600" cy="7620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 dirty="0"/>
              <a:t>Example: Variation of Example has the input, processing, and output performed individually by three functions.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61722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0462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List Comprehension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Simpler way to apply a certain function to each item of a list </a:t>
            </a:r>
          </a:p>
          <a:p>
            <a:pPr lvl="1" eaLnBrk="1" hangingPunct="1"/>
            <a:r>
              <a:rPr lang="en-US" altLang="en-US"/>
              <a:t>Use list comprehension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for</a:t>
            </a:r>
            <a:r>
              <a:rPr lang="en-US" altLang="en-US"/>
              <a:t> clause in a list comprehension can optionally be followed by an </a:t>
            </a:r>
            <a:r>
              <a:rPr lang="en-US" altLang="en-US" i="1"/>
              <a:t>if</a:t>
            </a:r>
            <a:r>
              <a:rPr lang="en-US" altLang="en-US"/>
              <a:t> clause.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14090"/>
            <a:ext cx="4495800" cy="59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105400"/>
            <a:ext cx="5681663" cy="58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92429"/>
      </p:ext>
    </p:extLst>
  </p:cSld>
  <p:clrMapOvr>
    <a:masterClrMapping/>
  </p:clrMapOvr>
  <p:transition>
    <p:wipe dir="u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5440" y="1087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List Comprehension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475" y="5181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Examples of list comprehension.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6770688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57586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Parameters of a function can have default values</a:t>
            </a:r>
          </a:p>
          <a:p>
            <a:pPr lvl="1" eaLnBrk="1" hangingPunct="1"/>
            <a:r>
              <a:rPr lang="en-US" altLang="en-US"/>
              <a:t>Assigned to them when no values are passed to them</a:t>
            </a:r>
          </a:p>
          <a:p>
            <a:pPr eaLnBrk="1" hangingPunct="1"/>
            <a:r>
              <a:rPr lang="en-US" altLang="en-US"/>
              <a:t>Format for definition using default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4495800"/>
            <a:ext cx="6684962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240057"/>
      </p:ext>
    </p:extLst>
  </p:cSld>
  <p:clrMapOvr>
    <a:masterClrMapping/>
  </p:clrMapOvr>
  <p:transition>
    <p:wipe dir="u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076960"/>
            <a:ext cx="8229600" cy="690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Default Values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function calls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6396038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9050" y="1905000"/>
            <a:ext cx="3868738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013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01040" y="1747520"/>
            <a:ext cx="798576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gives user three tries to answer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47799" y="2758440"/>
            <a:ext cx="6519863" cy="35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266473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760"/>
            <a:ext cx="8229600" cy="9604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sz="40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dirty="0"/>
              <a:t>, and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round</a:t>
            </a:r>
            <a:r>
              <a:rPr lang="en-US" dirty="0"/>
              <a:t> Example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evaluates  functions, prints results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819400"/>
            <a:ext cx="3954463" cy="299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264830"/>
      </p:ext>
    </p:extLst>
  </p:cSld>
  <p:clrMapOvr>
    <a:masterClrMapping/>
  </p:clrMapOvr>
  <p:transition>
    <p:wipe dir="u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Arguments can be passed to functions by using names of the corresponding parameters </a:t>
            </a:r>
          </a:p>
          <a:p>
            <a:pPr lvl="1" eaLnBrk="1" hangingPunct="1"/>
            <a:r>
              <a:rPr lang="en-US" altLang="en-US" dirty="0"/>
              <a:t>Instead of relying on position</a:t>
            </a:r>
          </a:p>
          <a:p>
            <a:pPr eaLnBrk="1" hangingPunct="1"/>
            <a:r>
              <a:rPr lang="en-US" altLang="en-US" dirty="0"/>
              <a:t>Given 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Could use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0" y="3556000"/>
            <a:ext cx="380365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30800"/>
            <a:ext cx="5054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131577"/>
      </p:ext>
    </p:extLst>
  </p:cSld>
  <p:clrMapOvr>
    <a:masterClrMapping/>
  </p:clrMapOvr>
  <p:transition>
    <p:wipe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Several ways to pass values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2514600"/>
            <a:ext cx="8267700" cy="294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664199"/>
      </p:ext>
    </p:extLst>
  </p:cSld>
  <p:clrMapOvr>
    <a:masterClrMapping/>
  </p:clrMapOvr>
  <p:transition>
    <p:wipe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Several ways to pass values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54200" y="2509520"/>
            <a:ext cx="53721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697839"/>
      </p:ext>
    </p:extLst>
  </p:cSld>
  <p:clrMapOvr>
    <a:masterClrMapping/>
  </p:clrMapOvr>
  <p:transition>
    <p:wipe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can be used to order the items by any criteria we choose</a:t>
            </a:r>
          </a:p>
          <a:p>
            <a:pPr eaLnBrk="1" hangingPunct="1"/>
            <a:r>
              <a:rPr lang="en-US" altLang="en-US"/>
              <a:t>With a list of strings, we can sort them by</a:t>
            </a:r>
          </a:p>
          <a:p>
            <a:pPr lvl="1" eaLnBrk="1" hangingPunct="1"/>
            <a:r>
              <a:rPr lang="en-US" altLang="en-US"/>
              <a:t>Length</a:t>
            </a:r>
          </a:p>
          <a:p>
            <a:pPr lvl="1" eaLnBrk="1" hangingPunct="1"/>
            <a:r>
              <a:rPr lang="en-US" altLang="en-US"/>
              <a:t>Last characters</a:t>
            </a:r>
          </a:p>
          <a:p>
            <a:pPr lvl="1" eaLnBrk="1" hangingPunct="1"/>
            <a:r>
              <a:rPr lang="en-US" altLang="en-US"/>
              <a:t>Number of vowels</a:t>
            </a:r>
          </a:p>
          <a:p>
            <a:pPr lvl="1" eaLnBrk="1" hangingPunct="1"/>
            <a:r>
              <a:rPr lang="en-US" altLang="en-US"/>
              <a:t>… by many other properties</a:t>
            </a:r>
          </a:p>
        </p:txBody>
      </p:sp>
    </p:spTree>
    <p:extLst>
      <p:ext uri="{BB962C8B-B14F-4D97-AF65-F5344CB8AC3E}">
        <p14:creationId xmlns:p14="http://schemas.microsoft.com/office/powerpoint/2010/main" val="1756350566"/>
      </p:ext>
    </p:extLst>
  </p:cSld>
  <p:clrMapOvr>
    <a:masterClrMapping/>
  </p:clrMapOvr>
  <p:transition>
    <p:wipe dir="u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sorts list of words using each of three properties mentioned above</a:t>
            </a:r>
          </a:p>
        </p:txBody>
      </p:sp>
      <p:pic>
        <p:nvPicPr>
          <p:cNvPr id="1843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" b="3664"/>
          <a:stretch>
            <a:fillRect/>
          </a:stretch>
        </p:blipFill>
        <p:spPr bwMode="auto">
          <a:xfrm>
            <a:off x="706439" y="2964054"/>
            <a:ext cx="6893242" cy="325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981200" y="3429000"/>
            <a:ext cx="1828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038600"/>
            <a:ext cx="2362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4724400"/>
            <a:ext cx="419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9860"/>
      </p:ext>
    </p:extLst>
  </p:cSld>
  <p:clrMapOvr>
    <a:masterClrMapping/>
  </p:clrMapOvr>
  <p:transition>
    <p:wipe dir="u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9760" y="1747520"/>
            <a:ext cx="8067040" cy="419608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sorts list of words using each of three properties mentioned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8450" y="2875476"/>
            <a:ext cx="5574030" cy="344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258318"/>
      </p:ext>
    </p:extLst>
  </p:cSld>
  <p:clrMapOvr>
    <a:masterClrMapping/>
  </p:clrMapOvr>
  <p:transition>
    <p:wipe dir="u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Lambda Expressions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lambda operator or lambda function is a way to create small anonymous functions, i.e. functions without a name.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These functions are throw-away functions, i.e. they are just needed where they have been created. Lambda functions are mainly used in combination with the functions filter(), map() and reduce().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lambda feature was added to Python due to the demand from Lisp programmers.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578698"/>
      </p:ext>
    </p:extLst>
  </p:cSld>
  <p:clrMapOvr>
    <a:masterClrMapping/>
  </p:clrMapOvr>
  <p:transition>
    <p:wipe dir="u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Lambda Expressions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One-line mini-functions </a:t>
            </a:r>
          </a:p>
          <a:p>
            <a:pPr lvl="1" eaLnBrk="1" hangingPunct="1"/>
            <a:r>
              <a:rPr lang="en-US" altLang="en-US" dirty="0"/>
              <a:t>Can be used where a simple function is required. </a:t>
            </a:r>
          </a:p>
          <a:p>
            <a:pPr lvl="1" eaLnBrk="1" hangingPunct="1"/>
            <a:r>
              <a:rPr lang="en-US" altLang="en-US" dirty="0"/>
              <a:t>Compute a single expression </a:t>
            </a:r>
          </a:p>
          <a:p>
            <a:pPr lvl="1" eaLnBrk="1" hangingPunct="1"/>
            <a:r>
              <a:rPr lang="en-US" altLang="en-US" dirty="0"/>
              <a:t>Cannot be used as a replacement for complex functions</a:t>
            </a:r>
          </a:p>
          <a:p>
            <a:pPr eaLnBrk="1" hangingPunct="1"/>
            <a:r>
              <a:rPr lang="en-US" altLang="en-US" dirty="0"/>
              <a:t>Format</a:t>
            </a:r>
          </a:p>
          <a:p>
            <a:pPr lvl="1" eaLnBrk="1" hangingPunct="1"/>
            <a:r>
              <a:rPr lang="en-US" altLang="en-US" dirty="0"/>
              <a:t>Where </a:t>
            </a:r>
            <a:r>
              <a:rPr lang="en-US" altLang="en-US" i="1" dirty="0"/>
              <a:t>expression</a:t>
            </a:r>
            <a:r>
              <a:rPr lang="en-US" altLang="en-US" dirty="0"/>
              <a:t> is the value to be returned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0998" y="4984747"/>
            <a:ext cx="5210175" cy="51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393799"/>
      </p:ext>
    </p:extLst>
  </p:cSld>
  <p:clrMapOvr>
    <a:masterClrMapping/>
  </p:clrMapOvr>
  <p:transition>
    <p:wipe dir="u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Lambda Expressions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s-ES" altLang="en-US" dirty="0"/>
              <a:t>f = lambda x, y : x + y</a:t>
            </a:r>
          </a:p>
          <a:p>
            <a:pPr eaLnBrk="1" hangingPunct="1"/>
            <a:r>
              <a:rPr lang="es-ES" altLang="en-US" dirty="0"/>
              <a:t>f(1,1)</a:t>
            </a:r>
          </a:p>
          <a:p>
            <a:pPr eaLnBrk="1" hangingPunct="1"/>
            <a:endParaRPr lang="es-ES" altLang="en-US" dirty="0"/>
          </a:p>
          <a:p>
            <a:pPr eaLnBrk="1" hangingPunct="1"/>
            <a:r>
              <a:rPr lang="es-ES" altLang="en-US" dirty="0" err="1"/>
              <a:t>Answer</a:t>
            </a:r>
            <a:r>
              <a:rPr lang="es-ES" altLang="en-US" dirty="0"/>
              <a:t> = 2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Lambda function highlighted</a:t>
            </a:r>
          </a:p>
        </p:txBody>
      </p:sp>
    </p:spTree>
    <p:extLst>
      <p:ext uri="{BB962C8B-B14F-4D97-AF65-F5344CB8AC3E}">
        <p14:creationId xmlns:p14="http://schemas.microsoft.com/office/powerpoint/2010/main" val="3217045325"/>
      </p:ext>
    </p:extLst>
  </p:cSld>
  <p:clrMapOvr>
    <a:masterClrMapping/>
  </p:clrMapOvr>
  <p:transition>
    <p:wipe dir="u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sorted</a:t>
            </a:r>
            <a:r>
              <a:rPr lang="en-US" altLang="en-US"/>
              <a:t> Function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Contrast with </a:t>
            </a:r>
            <a:r>
              <a:rPr lang="en-US" altLang="en-US" i="1" dirty="0"/>
              <a:t>sort</a:t>
            </a:r>
            <a:r>
              <a:rPr lang="en-US" altLang="en-US" dirty="0"/>
              <a:t> function</a:t>
            </a:r>
          </a:p>
          <a:p>
            <a:pPr lvl="1" eaLnBrk="1" hangingPunct="1"/>
            <a:r>
              <a:rPr lang="en-US" altLang="en-US" i="1" dirty="0"/>
              <a:t>sort</a:t>
            </a:r>
            <a:r>
              <a:rPr lang="en-US" altLang="en-US" dirty="0"/>
              <a:t> function alters order of items in a list</a:t>
            </a:r>
          </a:p>
          <a:p>
            <a:pPr lvl="1" eaLnBrk="1" hangingPunct="1"/>
            <a:r>
              <a:rPr lang="en-US" altLang="en-US" i="1" dirty="0"/>
              <a:t>sorted</a:t>
            </a:r>
            <a:r>
              <a:rPr lang="en-US" altLang="en-US" dirty="0"/>
              <a:t> function returns a new ordered list</a:t>
            </a:r>
          </a:p>
          <a:p>
            <a:pPr lvl="1" eaLnBrk="1" hangingPunct="1"/>
            <a:endParaRPr lang="en-US" altLang="en-US" i="1" dirty="0"/>
          </a:p>
          <a:p>
            <a:pPr lvl="1" eaLnBrk="1" hangingPunct="1"/>
            <a:endParaRPr lang="en-US" altLang="en-US" i="1" dirty="0"/>
          </a:p>
          <a:p>
            <a:pPr lvl="1" eaLnBrk="1" hangingPunct="1"/>
            <a:r>
              <a:rPr lang="en-US" altLang="en-US" dirty="0"/>
              <a:t>Both can make use of the optional arguments  </a:t>
            </a:r>
            <a:r>
              <a:rPr lang="en-US" altLang="en-US" i="1" dirty="0"/>
              <a:t>key</a:t>
            </a:r>
            <a:r>
              <a:rPr lang="en-US" altLang="en-US" dirty="0"/>
              <a:t> and </a:t>
            </a:r>
            <a:r>
              <a:rPr lang="en-US" altLang="en-US" i="1" dirty="0"/>
              <a:t>reverse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i="1" dirty="0"/>
              <a:t>sorted</a:t>
            </a:r>
            <a:r>
              <a:rPr lang="en-US" altLang="en-US" dirty="0"/>
              <a:t> function also can be used with lists, strings, and tuples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1622" y="3611562"/>
            <a:ext cx="2981325" cy="47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718699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50240" y="853440"/>
            <a:ext cx="8036560" cy="8534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Augmented Assignments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Remember:  expression on right side of assignment statement evaluated </a:t>
            </a:r>
            <a:r>
              <a:rPr lang="en-US" altLang="en-US" i="1"/>
              <a:t>before </a:t>
            </a:r>
            <a:r>
              <a:rPr lang="en-US" altLang="en-US"/>
              <a:t>assignment is made</a:t>
            </a:r>
            <a:br>
              <a:rPr lang="en-US" altLang="en-US"/>
            </a:br>
            <a:r>
              <a:rPr lang="en-US" altLang="en-US" b="1">
                <a:latin typeface="Courier New" pitchFamily="49" charset="0"/>
                <a:cs typeface="Courier New" pitchFamily="49" charset="0"/>
              </a:rPr>
              <a:t>var = var + 1</a:t>
            </a:r>
          </a:p>
          <a:p>
            <a:pPr eaLnBrk="1" hangingPunct="1"/>
            <a:r>
              <a:rPr lang="en-US" altLang="en-US"/>
              <a:t>Python has special operator to accomplish same thing</a:t>
            </a:r>
            <a:br>
              <a:rPr lang="en-US" altLang="en-US"/>
            </a:br>
            <a:r>
              <a:rPr lang="en-US" altLang="en-US" b="1">
                <a:latin typeface="Courier New" pitchFamily="49" charset="0"/>
                <a:cs typeface="Courier New" pitchFamily="49" charset="0"/>
              </a:rPr>
              <a:t>var += 1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990655"/>
      </p:ext>
    </p:extLst>
  </p:cSld>
  <p:clrMapOvr>
    <a:masterClrMapping/>
  </p:clrMapOvr>
  <p:transition>
    <p:wipe dir="u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457200" y="1087120"/>
            <a:ext cx="8229600" cy="670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sorted</a:t>
            </a:r>
            <a:r>
              <a:rPr lang="en-US" altLang="en-US" dirty="0"/>
              <a:t> Function</a:t>
            </a:r>
          </a:p>
        </p:txBody>
      </p:sp>
      <p:sp>
        <p:nvSpPr>
          <p:cNvPr id="2355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4724400"/>
            <a:ext cx="8229600" cy="76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Values produced by </a:t>
            </a:r>
            <a:br>
              <a:rPr lang="en-US" altLang="en-US" dirty="0"/>
            </a:br>
            <a:r>
              <a:rPr lang="en-US" altLang="en-US" dirty="0"/>
              <a:t>sorted function (list1 = ["white", "blue", "red"])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590800"/>
            <a:ext cx="7551737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5317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list is an ordered collection of items </a:t>
            </a:r>
          </a:p>
          <a:p>
            <a:pPr lvl="1" eaLnBrk="1" hangingPunct="1"/>
            <a:r>
              <a:rPr lang="en-US" altLang="en-US"/>
              <a:t>Possibly with repetitions</a:t>
            </a:r>
          </a:p>
          <a:p>
            <a:pPr lvl="1" eaLnBrk="1" hangingPunct="1"/>
            <a:r>
              <a:rPr lang="en-US" altLang="en-US"/>
              <a:t>Delimited with [ ]</a:t>
            </a:r>
          </a:p>
          <a:p>
            <a:pPr eaLnBrk="1" hangingPunct="1"/>
            <a:r>
              <a:rPr lang="en-US" altLang="en-US"/>
              <a:t>A set is an </a:t>
            </a:r>
            <a:r>
              <a:rPr lang="en-US" altLang="en-US" b="1"/>
              <a:t>un</a:t>
            </a:r>
            <a:r>
              <a:rPr lang="en-US" altLang="en-US"/>
              <a:t>ordered collection of items </a:t>
            </a:r>
          </a:p>
          <a:p>
            <a:pPr lvl="1" eaLnBrk="1" hangingPunct="1"/>
            <a:r>
              <a:rPr lang="en-US" altLang="en-US"/>
              <a:t>No duplicates</a:t>
            </a:r>
          </a:p>
          <a:p>
            <a:pPr lvl="1" eaLnBrk="1" hangingPunct="1"/>
            <a:r>
              <a:rPr lang="en-US" altLang="en-US"/>
              <a:t>Delimited with {  }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813539"/>
      </p:ext>
    </p:extLst>
  </p:cSld>
  <p:clrMapOvr>
    <a:masterClrMapping/>
  </p:clrMapOvr>
  <p:transition>
    <p:wipe dir="u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7416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Sets</a:t>
            </a:r>
          </a:p>
        </p:txBody>
      </p:sp>
      <p:sp>
        <p:nvSpPr>
          <p:cNvPr id="23555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5300" y="5078413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Set methods (words = {"spam", "</a:t>
            </a:r>
            <a:r>
              <a:rPr lang="en-US" altLang="en-US" dirty="0" err="1"/>
              <a:t>ni</a:t>
            </a:r>
            <a:r>
              <a:rPr lang="en-US" altLang="en-US" dirty="0"/>
              <a:t>"})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75993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859932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Set-theoretic Methods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create new sets from two existing sets</a:t>
            </a:r>
          </a:p>
          <a:p>
            <a:pPr lvl="1" eaLnBrk="1" hangingPunct="1"/>
            <a:r>
              <a:rPr lang="en-US" altLang="en-US"/>
              <a:t>Merge two sets</a:t>
            </a:r>
          </a:p>
          <a:p>
            <a:pPr lvl="1" eaLnBrk="1" hangingPunct="1"/>
            <a:r>
              <a:rPr lang="en-US" altLang="en-US"/>
              <a:t>Intersection of two sets</a:t>
            </a:r>
          </a:p>
          <a:p>
            <a:pPr lvl="1" eaLnBrk="1" hangingPunct="1"/>
            <a:r>
              <a:rPr lang="en-US" altLang="en-US"/>
              <a:t>Set difference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038600"/>
            <a:ext cx="3597275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929487"/>
      </p:ext>
    </p:extLst>
  </p:cSld>
  <p:clrMapOvr>
    <a:masterClrMapping/>
  </p:clrMapOvr>
  <p:transition>
    <p:wipe dir="u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Dictionaries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Lists are ordered sets of objects, whereas dictionaries are unordered sets. </a:t>
            </a:r>
          </a:p>
          <a:p>
            <a:pPr eaLnBrk="1" hangingPunct="1"/>
            <a:r>
              <a:rPr lang="en-US" sz="2400" dirty="0"/>
              <a:t>But the main difference is that items in dictionaries are accessed via keys and not via their position. </a:t>
            </a:r>
          </a:p>
          <a:p>
            <a:pPr eaLnBrk="1" hangingPunct="1"/>
            <a:r>
              <a:rPr lang="en-US" sz="2400" dirty="0"/>
              <a:t>A dictionary is an associative array (also known as hashes).</a:t>
            </a:r>
          </a:p>
          <a:p>
            <a:pPr eaLnBrk="1" hangingPunct="1"/>
            <a:r>
              <a:rPr lang="en-US" sz="2400" dirty="0"/>
              <a:t> Any key of the dictionary is associated (or mapped) to a value. </a:t>
            </a:r>
          </a:p>
          <a:p>
            <a:pPr eaLnBrk="1" hangingPunct="1"/>
            <a:r>
              <a:rPr lang="en-US" sz="2400" dirty="0"/>
              <a:t>The values of a dictionary can be any Python data type. So dictionaries are unordered key-value-pairs. 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39382530"/>
      </p:ext>
    </p:extLst>
  </p:cSld>
  <p:clrMapOvr>
    <a:masterClrMapping/>
  </p:clrMapOvr>
  <p:transition>
    <p:wipe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function</a:t>
            </a:r>
          </a:p>
          <a:p>
            <a:pPr lvl="1" eaLnBrk="1" hangingPunct="1"/>
            <a:r>
              <a:rPr lang="en-US" altLang="en-US"/>
              <a:t>A mini English-Spanish </a:t>
            </a:r>
            <a:br>
              <a:rPr lang="en-US" altLang="en-US"/>
            </a:br>
            <a:r>
              <a:rPr lang="en-US" altLang="en-US"/>
              <a:t>dictionary </a:t>
            </a:r>
          </a:p>
          <a:p>
            <a:pPr eaLnBrk="1" hangingPunct="1"/>
            <a:r>
              <a:rPr lang="en-US" altLang="en-US"/>
              <a:t>A function of this type is called a </a:t>
            </a:r>
            <a:r>
              <a:rPr lang="en-US" altLang="en-US" i="1"/>
              <a:t>mapping</a:t>
            </a:r>
          </a:p>
          <a:p>
            <a:pPr eaLnBrk="1" hangingPunct="1"/>
            <a:r>
              <a:rPr lang="en-US" altLang="en-US"/>
              <a:t>Python has an efficient and flexible mapping device, called a </a:t>
            </a:r>
            <a:r>
              <a:rPr lang="en-US" altLang="en-US" i="1"/>
              <a:t>dictionary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The value of </a:t>
            </a:r>
            <a:r>
              <a:rPr lang="en-US" altLang="en-US" i="1"/>
              <a:t>translate["blue"] </a:t>
            </a:r>
            <a:r>
              <a:rPr lang="en-US" altLang="en-US"/>
              <a:t>is </a:t>
            </a:r>
            <a:r>
              <a:rPr lang="en-US" altLang="en-US" i="1"/>
              <a:t>"aloz"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7085" y="1478280"/>
            <a:ext cx="256222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080" y="4922520"/>
            <a:ext cx="8339138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83641"/>
      </p:ext>
    </p:extLst>
  </p:cSld>
  <p:clrMapOvr>
    <a:masterClrMapping/>
  </p:clrMapOvr>
  <p:transition>
    <p:wipe dir="u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/>
              <a:t>Python dictionary is defined as </a:t>
            </a:r>
          </a:p>
          <a:p>
            <a:pPr lvl="1" eaLnBrk="1" hangingPunct="1"/>
            <a:r>
              <a:rPr lang="en-US" altLang="en-US"/>
              <a:t>A collection of comma separated pairs </a:t>
            </a:r>
          </a:p>
          <a:p>
            <a:pPr lvl="1" eaLnBrk="1" hangingPunct="1"/>
            <a:r>
              <a:rPr lang="en-US" altLang="en-US"/>
              <a:t>Of the form ”key:value” </a:t>
            </a:r>
          </a:p>
          <a:p>
            <a:pPr lvl="1" eaLnBrk="1" hangingPunct="1"/>
            <a:r>
              <a:rPr lang="en-US" altLang="en-US"/>
              <a:t>Enclosed in curly braces. </a:t>
            </a:r>
          </a:p>
          <a:p>
            <a:pPr eaLnBrk="1" hangingPunct="1"/>
            <a:r>
              <a:rPr lang="en-US" altLang="en-US"/>
              <a:t>Value associated with </a:t>
            </a:r>
            <a:r>
              <a:rPr lang="en-US" altLang="en-US" i="1"/>
              <a:t>key1</a:t>
            </a:r>
            <a:r>
              <a:rPr lang="en-US" altLang="en-US"/>
              <a:t> is given by the expression </a:t>
            </a:r>
            <a:r>
              <a:rPr lang="en-US" altLang="en-US" i="1"/>
              <a:t>dictionaryName</a:t>
            </a:r>
            <a:r>
              <a:rPr lang="en-US" altLang="en-US"/>
              <a:t>[</a:t>
            </a:r>
            <a:r>
              <a:rPr lang="en-US" altLang="en-US" i="1"/>
              <a:t>key1</a:t>
            </a:r>
            <a:r>
              <a:rPr lang="en-US" altLang="en-US"/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3859979018"/>
      </p:ext>
    </p:extLst>
  </p:cSld>
  <p:clrMapOvr>
    <a:masterClrMapping/>
  </p:clrMapOvr>
  <p:transition>
    <p:wipe dir="u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Dictionary Operations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025" y="2209800"/>
            <a:ext cx="764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758031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484711"/>
      </p:ext>
    </p:extLst>
  </p:cSld>
  <p:clrMapOvr>
    <a:masterClrMapping/>
  </p:clrMapOvr>
  <p:transition>
    <p:wipe dir="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Dictionary Operations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7808913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89027"/>
      </p:ext>
    </p:extLst>
  </p:cSld>
  <p:clrMapOvr>
    <a:masterClrMapping/>
  </p:clrMapOvr>
  <p:transition>
    <p:wipe dir="u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Dictionary Operations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538" y="2438400"/>
            <a:ext cx="78962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45766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1021398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Questions and Answers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How do we communicate with the computer? </a:t>
            </a:r>
          </a:p>
          <a:p>
            <a:pPr lvl="1" eaLnBrk="1" hangingPunct="1"/>
            <a:r>
              <a:rPr lang="en-US" altLang="en-US" dirty="0"/>
              <a:t>Programming languages </a:t>
            </a:r>
          </a:p>
          <a:p>
            <a:pPr eaLnBrk="1" hangingPunct="1"/>
            <a:r>
              <a:rPr lang="en-US" altLang="en-US" dirty="0"/>
              <a:t>How do we get computers to perform complicated tasks? </a:t>
            </a:r>
          </a:p>
          <a:p>
            <a:pPr lvl="1" eaLnBrk="1" hangingPunct="1"/>
            <a:r>
              <a:rPr lang="en-US" altLang="en-US" dirty="0"/>
              <a:t>Tasks are broken down into a sequence of instructions </a:t>
            </a:r>
          </a:p>
          <a:p>
            <a:pPr eaLnBrk="1" hangingPunct="1"/>
            <a:r>
              <a:rPr lang="en-US" altLang="en-US" dirty="0"/>
              <a:t>Why Python?</a:t>
            </a:r>
          </a:p>
          <a:p>
            <a:pPr lvl="1" eaLnBrk="1" hangingPunct="1"/>
            <a:r>
              <a:rPr lang="en-US" altLang="en-US" dirty="0"/>
              <a:t>Powerful, easy to download,  write and read, 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135556123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11200" y="1115219"/>
            <a:ext cx="7975600" cy="604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Augmented Assignments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Program illustrates </a:t>
            </a:r>
            <a:br>
              <a:rPr lang="en-US" altLang="en-US" dirty="0"/>
            </a:br>
            <a:r>
              <a:rPr lang="en-US" altLang="en-US" dirty="0"/>
              <a:t>different </a:t>
            </a:r>
            <a:br>
              <a:rPr lang="en-US" altLang="en-US" dirty="0"/>
            </a:br>
            <a:r>
              <a:rPr lang="en-US" altLang="en-US" dirty="0"/>
              <a:t>augmented </a:t>
            </a:r>
            <a:br>
              <a:rPr lang="en-US" altLang="en-US" dirty="0"/>
            </a:br>
            <a:r>
              <a:rPr lang="en-US" altLang="en-US" dirty="0"/>
              <a:t>assignment </a:t>
            </a:r>
            <a:br>
              <a:rPr lang="en-US" altLang="en-US" dirty="0"/>
            </a:br>
            <a:r>
              <a:rPr lang="en-US" altLang="en-US" dirty="0"/>
              <a:t>operators.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828800"/>
            <a:ext cx="4162425" cy="435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64958"/>
      </p:ext>
    </p:extLst>
  </p:cSld>
  <p:clrMapOvr>
    <a:masterClrMapping/>
  </p:clrMapOvr>
  <p:transition>
    <p:wipe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illustrates many of the functions and methods for dictionaries.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895600"/>
            <a:ext cx="57245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948400"/>
      </p:ext>
    </p:extLst>
  </p:cSld>
  <p:clrMapOvr>
    <a:masterClrMapping/>
  </p:clrMapOvr>
  <p:transition>
    <p:wipe dir="u"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Dictionaries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illustrates many of the functions and methods for dictionaries.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3891"/>
          <a:stretch/>
        </p:blipFill>
        <p:spPr bwMode="auto">
          <a:xfrm>
            <a:off x="1905000" y="2895600"/>
            <a:ext cx="50355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22066"/>
      </p:ext>
    </p:extLst>
  </p:cSld>
  <p:clrMapOvr>
    <a:masterClrMapping/>
  </p:clrMapOvr>
  <p:transition>
    <p:wipe dir="u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dict</a:t>
            </a:r>
            <a:r>
              <a:rPr lang="en-US" altLang="en-US"/>
              <a:t> 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of 2-item lists or 2-item tuples can be converted to a dictionary with </a:t>
            </a:r>
            <a:r>
              <a:rPr lang="en-US" altLang="en-US" i="1"/>
              <a:t>dict</a:t>
            </a:r>
            <a:r>
              <a:rPr lang="en-US" altLang="en-US"/>
              <a:t> function</a:t>
            </a:r>
          </a:p>
          <a:p>
            <a:pPr eaLnBrk="1" hangingPunct="1"/>
            <a:r>
              <a:rPr lang="en-US" altLang="en-US"/>
              <a:t>Example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52546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19316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85520" y="985520"/>
            <a:ext cx="7701280" cy="614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Two Other Integer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division operator </a:t>
            </a:r>
          </a:p>
          <a:p>
            <a:pPr lvl="1" eaLnBrk="1" hangingPunct="1"/>
            <a:r>
              <a:rPr lang="en-US" altLang="en-US" dirty="0"/>
              <a:t>Written //</a:t>
            </a:r>
          </a:p>
          <a:p>
            <a:pPr eaLnBrk="1" hangingPunct="1"/>
            <a:r>
              <a:rPr lang="en-US" altLang="en-US" dirty="0"/>
              <a:t>Modulus operator </a:t>
            </a:r>
          </a:p>
          <a:p>
            <a:pPr lvl="1" eaLnBrk="1" hangingPunct="1"/>
            <a:r>
              <a:rPr lang="en-US" altLang="en-US" dirty="0"/>
              <a:t>Written 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0000"/>
            <a:ext cx="286702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087896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48640" y="894080"/>
            <a:ext cx="8229600" cy="868998"/>
          </a:xfrm>
        </p:spPr>
        <p:txBody>
          <a:bodyPr/>
          <a:lstStyle/>
          <a:p>
            <a:pPr eaLnBrk="1" hangingPunct="1"/>
            <a:r>
              <a:rPr lang="en-US" altLang="en-US" dirty="0"/>
              <a:t>Two Other Integer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converts 41 inches to 3 feet, </a:t>
            </a:r>
            <a:br>
              <a:rPr lang="en-US" altLang="en-US" dirty="0"/>
            </a:br>
            <a:r>
              <a:rPr lang="en-US" altLang="en-US" dirty="0"/>
              <a:t> 5 inches: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0"/>
            <a:ext cx="4616450" cy="250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318087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843280"/>
            <a:ext cx="8229600" cy="929958"/>
          </a:xfrm>
        </p:spPr>
        <p:txBody>
          <a:bodyPr/>
          <a:lstStyle/>
          <a:p>
            <a:pPr eaLnBrk="1" hangingPunct="1"/>
            <a:r>
              <a:rPr lang="en-US" altLang="en-US" dirty="0"/>
              <a:t>Parentheses, Order of Precedence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Parentheses used to clarify meaning of an expression</a:t>
            </a:r>
          </a:p>
          <a:p>
            <a:pPr eaLnBrk="1" hangingPunct="1"/>
            <a:r>
              <a:rPr lang="en-US" altLang="en-US"/>
              <a:t>Order of precedence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/>
              <a:t>Terms inside parentheses (inner to outer)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/>
              <a:t>Exponentiation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/>
              <a:t>Multiplication, division (ordinary and integer), modulus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/>
              <a:t>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2313682463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US" dirty="0"/>
              <a:t>Syntax Errors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Grammatical and punctuation errors are called syntax errors.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1295400" y="52070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Three Syntax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338513"/>
            <a:ext cx="8115300" cy="1473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490429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>
          <a:xfrm>
            <a:off x="457200" y="883920"/>
            <a:ext cx="8229600" cy="802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Runtime Errors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Errors discovered while program is running called runtime errors or exceptions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630363" y="5570538"/>
            <a:ext cx="588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Three Runtime Errors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581400"/>
            <a:ext cx="8051800" cy="1416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060177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8229600" cy="929958"/>
          </a:xfrm>
        </p:spPr>
        <p:txBody>
          <a:bodyPr/>
          <a:lstStyle/>
          <a:p>
            <a:pPr eaLnBrk="1" hangingPunct="1"/>
            <a:r>
              <a:rPr lang="en-US" altLang="en-US" dirty="0"/>
              <a:t>Runtime Errors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Python encounters exception</a:t>
            </a:r>
          </a:p>
          <a:p>
            <a:pPr lvl="1" eaLnBrk="1" hangingPunct="1"/>
            <a:r>
              <a:rPr lang="en-US" altLang="en-US"/>
              <a:t>Terminates execution of program,  displays message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838200" y="5589588"/>
            <a:ext cx="708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An Error Message for an Exception 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3505200"/>
            <a:ext cx="60864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682549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904240"/>
            <a:ext cx="8229600" cy="772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Logic Error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Occurs when a program does not perform the way it was intended</a:t>
            </a:r>
          </a:p>
          <a:p>
            <a:pPr eaLnBrk="1" hangingPunct="1"/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average = firstNum + secondNum / 2</a:t>
            </a:r>
          </a:p>
          <a:p>
            <a:pPr eaLnBrk="1" hangingPunct="1"/>
            <a:r>
              <a:rPr lang="en-US" altLang="en-US"/>
              <a:t>Syntax correct, logic wrong: should be</a:t>
            </a:r>
            <a:br>
              <a:rPr lang="en-US" altLang="en-US"/>
            </a:b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average = </a:t>
            </a:r>
            <a:r>
              <a:rPr lang="en-US" alt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firstNum + secondNum</a:t>
            </a:r>
            <a:r>
              <a:rPr lang="en-US" alt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 / 2</a:t>
            </a:r>
          </a:p>
          <a:p>
            <a:pPr eaLnBrk="1" hangingPunct="1"/>
            <a:r>
              <a:rPr lang="en-US" altLang="en-US"/>
              <a:t>Logic errors are most difficult type of error to locate</a:t>
            </a:r>
          </a:p>
          <a:p>
            <a:pPr eaLnBrk="1" hangingPunct="1"/>
            <a:endParaRPr lang="en-US" altLang="en-US" sz="28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z="28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87025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955040"/>
            <a:ext cx="8229600" cy="645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Numeric Objects in Memory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code: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is </a:t>
            </a:r>
            <a:br>
              <a:rPr lang="en-US" altLang="en-US"/>
            </a:br>
            <a:r>
              <a:rPr lang="en-US" altLang="en-US"/>
              <a:t>what </a:t>
            </a:r>
            <a:br>
              <a:rPr lang="en-US" altLang="en-US"/>
            </a:br>
            <a:r>
              <a:rPr lang="en-US" altLang="en-US"/>
              <a:t>happens: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580197"/>
            <a:ext cx="13144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25" y="2616200"/>
            <a:ext cx="4910138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803400" y="54102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Numeric objects in memory.</a:t>
            </a:r>
          </a:p>
        </p:txBody>
      </p:sp>
    </p:spTree>
    <p:extLst>
      <p:ext uri="{BB962C8B-B14F-4D97-AF65-F5344CB8AC3E}">
        <p14:creationId xmlns:p14="http://schemas.microsoft.com/office/powerpoint/2010/main" val="4093452671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903922"/>
            <a:ext cx="8229600" cy="8131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String Literals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of characters that is treated as a single item</a:t>
            </a:r>
          </a:p>
          <a:p>
            <a:pPr eaLnBrk="1" hangingPunct="1"/>
            <a:r>
              <a:rPr lang="en-US" altLang="en-US"/>
              <a:t>Written as a sequence of characters surrounded by either single quotes (') or double quotes (").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422775"/>
            <a:ext cx="26670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884738" y="4660900"/>
            <a:ext cx="320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Opening and closing quotation marks must be the same type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4422775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74938" y="4422775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7445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955040"/>
            <a:ext cx="8229600" cy="812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Questions and Answers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89280" y="1584960"/>
            <a:ext cx="8097520" cy="4236403"/>
          </a:xfrm>
        </p:spPr>
        <p:txBody>
          <a:bodyPr>
            <a:normAutofit fontScale="92500"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How did the language Python get its name?</a:t>
            </a:r>
          </a:p>
          <a:p>
            <a:pPr lvl="1" eaLnBrk="1" hangingPunct="1"/>
            <a:r>
              <a:rPr lang="en-US" altLang="en-US" dirty="0"/>
              <a:t>Named for the British comedy group Monty Python (really!)</a:t>
            </a:r>
          </a:p>
          <a:p>
            <a:pPr eaLnBrk="1" hangingPunct="1"/>
            <a:r>
              <a:rPr lang="en-US" altLang="en-US" dirty="0"/>
              <a:t>What is an interpreted language? </a:t>
            </a:r>
          </a:p>
          <a:p>
            <a:pPr lvl="1" eaLnBrk="1" hangingPunct="1"/>
            <a:r>
              <a:rPr lang="en-US" altLang="en-US" dirty="0"/>
              <a:t>Uses an interpreter, translates high-level language one statement at a time into machine language and then runs</a:t>
            </a:r>
          </a:p>
        </p:txBody>
      </p:sp>
    </p:spTree>
    <p:extLst>
      <p:ext uri="{BB962C8B-B14F-4D97-AF65-F5344CB8AC3E}">
        <p14:creationId xmlns:p14="http://schemas.microsoft.com/office/powerpoint/2010/main" val="223983956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6080" y="93472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en-US" dirty="0"/>
              <a:t>String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altLang="en-US"/>
              <a:t>Variables also can be assigned string values</a:t>
            </a:r>
          </a:p>
          <a:p>
            <a:pPr eaLnBrk="1" hangingPunct="1"/>
            <a:r>
              <a:rPr lang="en-US" altLang="en-US"/>
              <a:t>Created (come into existence) the first time they appear in assignment statements</a:t>
            </a:r>
          </a:p>
          <a:p>
            <a:pPr eaLnBrk="1" hangingPunct="1"/>
            <a:r>
              <a:rPr lang="en-US" altLang="en-US"/>
              <a:t>When an argument of a print statement </a:t>
            </a:r>
          </a:p>
          <a:p>
            <a:pPr lvl="1" eaLnBrk="1" hangingPunct="1"/>
            <a:r>
              <a:rPr lang="en-US" altLang="en-US"/>
              <a:t>Quotation marks not included in display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09377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24560"/>
            <a:ext cx="8229600" cy="7518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Indices and Slices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 or index of a character in a string </a:t>
            </a:r>
          </a:p>
          <a:p>
            <a:pPr lvl="1" eaLnBrk="1" hangingPunct="1"/>
            <a:r>
              <a:rPr lang="en-US" altLang="en-US"/>
              <a:t> Identified with one of the numbers 0, 1, 2, 3, . . . . 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15963" y="5432425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Indices of the characters of </a:t>
            </a:r>
            <a:br>
              <a:rPr lang="en-US" altLang="en-US" sz="2400" dirty="0"/>
            </a:br>
            <a:r>
              <a:rPr lang="en-US" altLang="en-US" sz="2400" dirty="0"/>
              <a:t>the string  "spam &amp; eggs".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16300"/>
            <a:ext cx="57150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587050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46723" y="955040"/>
            <a:ext cx="8229600" cy="6454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Indices and Slices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en-US"/>
              <a:t>If str1 is a string, then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str1[m:n]</a:t>
            </a:r>
            <a:r>
              <a:rPr lang="en-US" altLang="en-US"/>
              <a:t> is the substring beginning at position m and ending at position n - 1</a:t>
            </a:r>
          </a:p>
          <a:p>
            <a:pPr lvl="1" eaLnBrk="1" hangingPunct="1"/>
            <a:r>
              <a:rPr lang="en-US" altLang="en-US"/>
              <a:t>Example   “spam &amp; eggs”[2:7]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15963" y="5432425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Aid to visualizing slices.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771900"/>
            <a:ext cx="51435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124200" y="3886200"/>
            <a:ext cx="2133600" cy="655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8889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5680"/>
            <a:ext cx="8229600" cy="6759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Indices and Slices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shows use of indices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514600"/>
            <a:ext cx="6048375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976129"/>
      </p:ext>
    </p:extLst>
  </p:cSld>
  <p:clrMapOvr>
    <a:masterClrMapping/>
  </p:clrMapOvr>
  <p:transition>
    <p:wipe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2120" y="833120"/>
            <a:ext cx="8229600" cy="909638"/>
          </a:xfrm>
        </p:spPr>
        <p:txBody>
          <a:bodyPr/>
          <a:lstStyle/>
          <a:p>
            <a:pPr eaLnBrk="1" hangingPunct="1"/>
            <a:r>
              <a:rPr lang="en-US" altLang="en-US" dirty="0"/>
              <a:t>Negative Indices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strings to be indexed by their position with regards to the right </a:t>
            </a:r>
          </a:p>
          <a:p>
            <a:pPr lvl="1" eaLnBrk="1" hangingPunct="1"/>
            <a:r>
              <a:rPr lang="en-US" altLang="en-US"/>
              <a:t>Use negative numbers for indices.</a:t>
            </a:r>
          </a:p>
          <a:p>
            <a:pPr eaLnBrk="1" hangingPunct="1"/>
            <a:endParaRPr lang="en-US" altLang="en-US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54864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Negative indices of the characters of </a:t>
            </a:r>
            <a:br>
              <a:rPr lang="en-US" altLang="en-US" sz="2400" dirty="0"/>
            </a:br>
            <a:r>
              <a:rPr lang="en-US" altLang="en-US" sz="2400" dirty="0"/>
              <a:t>the string "spam &amp; eggs".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3" y="3505200"/>
            <a:ext cx="6124575" cy="159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733632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894080"/>
            <a:ext cx="8229600" cy="899478"/>
          </a:xfrm>
        </p:spPr>
        <p:txBody>
          <a:bodyPr/>
          <a:lstStyle/>
          <a:p>
            <a:pPr eaLnBrk="1" hangingPunct="1"/>
            <a:r>
              <a:rPr lang="en-US" altLang="en-US" dirty="0"/>
              <a:t>Negative Indices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illustrates negative indices.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2754313"/>
            <a:ext cx="6524625" cy="337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44910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985520"/>
            <a:ext cx="8229600" cy="690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Default Bounds for Slices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 Program illustrates default bounds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75850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320937"/>
      </p:ext>
    </p:extLst>
  </p:cSld>
  <p:clrMapOvr>
    <a:masterClrMapping/>
  </p:clrMapOvr>
  <p:transition>
    <p:wipe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016000"/>
            <a:ext cx="8229600" cy="584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String Concatenation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strings can be combined to form a new string </a:t>
            </a:r>
          </a:p>
          <a:p>
            <a:pPr lvl="1" eaLnBrk="1" hangingPunct="1"/>
            <a:r>
              <a:rPr lang="en-US" altLang="en-US" dirty="0"/>
              <a:t>Consisting of the strings joined together</a:t>
            </a:r>
          </a:p>
          <a:p>
            <a:pPr lvl="1" eaLnBrk="1" hangingPunct="1"/>
            <a:r>
              <a:rPr lang="en-US" altLang="en-US" dirty="0"/>
              <a:t>Represented by a plus sign</a:t>
            </a:r>
          </a:p>
          <a:p>
            <a:pPr eaLnBrk="1" hangingPunct="1"/>
            <a:r>
              <a:rPr lang="en-US" altLang="en-US" dirty="0"/>
              <a:t>Combination of strings, plus signs, functions, and methods can be evaluated </a:t>
            </a:r>
          </a:p>
          <a:p>
            <a:pPr lvl="1" eaLnBrk="1" hangingPunct="1"/>
            <a:r>
              <a:rPr lang="en-US" altLang="en-US" dirty="0"/>
              <a:t>Called a string expression</a:t>
            </a:r>
          </a:p>
        </p:txBody>
      </p:sp>
    </p:spTree>
    <p:extLst>
      <p:ext uri="{BB962C8B-B14F-4D97-AF65-F5344CB8AC3E}">
        <p14:creationId xmlns:p14="http://schemas.microsoft.com/office/powerpoint/2010/main" val="222720124"/>
      </p:ext>
    </p:extLst>
  </p:cSld>
  <p:clrMapOvr>
    <a:masterClrMapping/>
  </p:clrMapOvr>
  <p:transition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955040"/>
            <a:ext cx="8229600" cy="645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String Repetition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Asterisk operator can be used with strings to repeatedly concatenate a string with itself</a:t>
            </a:r>
          </a:p>
          <a:p>
            <a:pPr eaLnBrk="1" hangingPunct="1"/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4200"/>
            <a:ext cx="4552950" cy="231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523289"/>
      </p:ext>
    </p:extLst>
  </p:cSld>
  <p:clrMapOvr>
    <a:masterClrMapping/>
  </p:clrMapOvr>
  <p:transition>
    <p:wipe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>
          <a:xfrm>
            <a:off x="430530" y="1005840"/>
            <a:ext cx="8229600" cy="6251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String Functions and Methods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1066800" y="55626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String Operations (str1 = "Python")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9121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4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975360"/>
            <a:ext cx="8229600" cy="6248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Questions and Answers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are the meanings of the terms “programmer” and “user”?</a:t>
            </a:r>
          </a:p>
          <a:p>
            <a:pPr lvl="1" eaLnBrk="1" hangingPunct="1"/>
            <a:r>
              <a:rPr lang="en-US" altLang="en-US" dirty="0"/>
              <a:t>Programmer: a person who solves problems by writing programs on a computer</a:t>
            </a:r>
          </a:p>
          <a:p>
            <a:pPr lvl="1" eaLnBrk="1" hangingPunct="1"/>
            <a:r>
              <a:rPr lang="en-US" altLang="en-US" dirty="0"/>
              <a:t>User: any person who runs a program</a:t>
            </a:r>
          </a:p>
          <a:p>
            <a:pPr eaLnBrk="1" hangingPunct="1"/>
            <a:r>
              <a:rPr lang="en-US" altLang="en-US" dirty="0"/>
              <a:t>What is the meaning of the term “code”?</a:t>
            </a:r>
          </a:p>
          <a:p>
            <a:pPr lvl="1" eaLnBrk="1" hangingPunct="1"/>
            <a:r>
              <a:rPr lang="en-US" altLang="en-US" dirty="0"/>
              <a:t>Python statements that the programmer writes </a:t>
            </a:r>
          </a:p>
        </p:txBody>
      </p:sp>
    </p:spTree>
    <p:extLst>
      <p:ext uri="{BB962C8B-B14F-4D97-AF65-F5344CB8AC3E}">
        <p14:creationId xmlns:p14="http://schemas.microsoft.com/office/powerpoint/2010/main" val="190420119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954722"/>
            <a:ext cx="8229600" cy="6454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Chained Methods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Lines can be combined into a single line said to </a:t>
            </a:r>
            <a:r>
              <a:rPr lang="en-US" altLang="en-US" i="1"/>
              <a:t>chain</a:t>
            </a:r>
            <a:r>
              <a:rPr lang="en-US" altLang="en-US"/>
              <a:t> the two methods</a:t>
            </a:r>
          </a:p>
          <a:p>
            <a:pPr lvl="1" eaLnBrk="1" hangingPunct="1"/>
            <a:r>
              <a:rPr lang="en-US" altLang="en-US"/>
              <a:t>Executed from left to right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429000"/>
            <a:ext cx="44005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Up-Down Arrow 5"/>
          <p:cNvSpPr/>
          <p:nvPr/>
        </p:nvSpPr>
        <p:spPr>
          <a:xfrm>
            <a:off x="4343400" y="4343400"/>
            <a:ext cx="2667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38763"/>
            <a:ext cx="6427788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117784"/>
      </p:ext>
    </p:extLst>
  </p:cSld>
  <p:clrMapOvr>
    <a:masterClrMapping/>
  </p:clrMapOvr>
  <p:transition>
    <p:wipe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802640"/>
            <a:ext cx="8229600" cy="970598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input</a:t>
            </a:r>
            <a:r>
              <a:rPr lang="en-US" altLang="en-US" dirty="0"/>
              <a:t> Function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Prompts the user to enter data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User types response, presses ENTER key</a:t>
            </a:r>
          </a:p>
          <a:p>
            <a:pPr lvl="1" eaLnBrk="1" hangingPunct="1"/>
            <a:r>
              <a:rPr lang="en-US" altLang="en-US"/>
              <a:t>Entry assigned to variable on left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09838"/>
            <a:ext cx="6243638" cy="61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293056"/>
      </p:ext>
    </p:extLst>
  </p:cSld>
  <p:clrMapOvr>
    <a:masterClrMapping/>
  </p:clrMapOvr>
  <p:transition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880" y="1084739"/>
            <a:ext cx="8229600" cy="6657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/>
              <a:t>input</a:t>
            </a:r>
            <a:r>
              <a:rPr lang="en-US" altLang="en-US" dirty="0"/>
              <a:t> Function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parses a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514600"/>
            <a:ext cx="72834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388650"/>
      </p:ext>
    </p:extLst>
  </p:cSld>
  <p:clrMapOvr>
    <a:masterClrMapping/>
  </p:clrMapOvr>
  <p:transition>
    <p:wipe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833120"/>
            <a:ext cx="8229600" cy="929958"/>
          </a:xfrm>
        </p:spPr>
        <p:txBody>
          <a:bodyPr/>
          <a:lstStyle/>
          <a:p>
            <a:pPr eaLnBrk="1" hangingPunct="1"/>
            <a:r>
              <a:rPr lang="en-US" altLang="en-US" dirty="0"/>
              <a:t>More String Functions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Program</a:t>
            </a:r>
            <a:br>
              <a:rPr lang="en-US" altLang="en-US" dirty="0"/>
            </a:br>
            <a:r>
              <a:rPr lang="en-US" altLang="en-US" dirty="0"/>
              <a:t>shows use</a:t>
            </a:r>
            <a:br>
              <a:rPr lang="en-US" altLang="en-US" dirty="0"/>
            </a:br>
            <a:r>
              <a:rPr lang="en-US" altLang="en-US" dirty="0"/>
              <a:t>of </a:t>
            </a:r>
            <a:r>
              <a:rPr lang="en-US" altLang="en-US" dirty="0" err="1"/>
              <a:t>int</a:t>
            </a:r>
            <a:r>
              <a:rPr lang="en-US" altLang="en-US" dirty="0"/>
              <a:t>, float,</a:t>
            </a:r>
            <a:br>
              <a:rPr lang="en-US" altLang="en-US" dirty="0"/>
            </a:br>
            <a:r>
              <a:rPr lang="en-US" altLang="en-US" dirty="0"/>
              <a:t>and </a:t>
            </a:r>
            <a:r>
              <a:rPr lang="en-US" altLang="en-US" dirty="0" err="1"/>
              <a:t>eval</a:t>
            </a:r>
            <a:br>
              <a:rPr lang="en-US" altLang="en-US" dirty="0"/>
            </a:br>
            <a:r>
              <a:rPr lang="en-US" altLang="en-US" dirty="0"/>
              <a:t>functions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0"/>
            <a:ext cx="4446588" cy="414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433040"/>
      </p:ext>
    </p:extLst>
  </p:cSld>
  <p:clrMapOvr>
    <a:masterClrMapping/>
  </p:clrMapOvr>
  <p:transition>
    <p:wipe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802640"/>
            <a:ext cx="8229600" cy="97536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String Functions with Numbers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altLang="en-US"/>
              <a:t> also work with numbers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en-US"/>
              <a:t> function converts a number to its string representation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1676400"/>
            <a:ext cx="709612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2743200" y="23622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6369373"/>
      </p:ext>
    </p:extLst>
  </p:cSld>
  <p:clrMapOvr>
    <a:masterClrMapping/>
  </p:clrMapOvr>
  <p:transition>
    <p:wipe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Internal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Benefits of documentation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Other people easily understand program.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i="1" dirty="0"/>
              <a:t>You</a:t>
            </a:r>
            <a:r>
              <a:rPr lang="en-US" dirty="0"/>
              <a:t> can better understand program when you read it later.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/>
              <a:t>Long programs are easier to read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US" dirty="0"/>
              <a:t>Purposes of individual pieces can be determined at a glance.</a:t>
            </a:r>
          </a:p>
        </p:txBody>
      </p:sp>
    </p:spTree>
    <p:extLst>
      <p:ext uri="{BB962C8B-B14F-4D97-AF65-F5344CB8AC3E}">
        <p14:creationId xmlns:p14="http://schemas.microsoft.com/office/powerpoint/2010/main" val="940078751"/>
      </p:ext>
    </p:extLst>
  </p:cSld>
  <p:clrMapOvr>
    <a:masterClrMapping/>
  </p:clrMapOvr>
  <p:transition>
    <p:wipe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Internal Documentation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shows use of documentation.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124200"/>
            <a:ext cx="7751763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46173"/>
      </p:ext>
    </p:extLst>
  </p:cSld>
  <p:clrMapOvr>
    <a:masterClrMapping/>
  </p:clrMapOvr>
  <p:transition>
    <p:wipe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95300" y="670242"/>
            <a:ext cx="8229600" cy="929958"/>
          </a:xfrm>
        </p:spPr>
        <p:txBody>
          <a:bodyPr/>
          <a:lstStyle/>
          <a:p>
            <a:pPr eaLnBrk="1" hangingPunct="1"/>
            <a:r>
              <a:rPr lang="en-US" altLang="en-US" dirty="0"/>
              <a:t>Line Continuation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long statement can be split across two or more lines </a:t>
            </a:r>
          </a:p>
          <a:p>
            <a:pPr lvl="1" eaLnBrk="1" hangingPunct="1"/>
            <a:r>
              <a:rPr lang="en-US" altLang="en-US"/>
              <a:t>End each line with backslash character ( \ )</a:t>
            </a:r>
          </a:p>
          <a:p>
            <a:pPr eaLnBrk="1" hangingPunct="1"/>
            <a:r>
              <a:rPr lang="en-US" altLang="en-US"/>
              <a:t>Alternatively any code enclosed in a pair of parentheses can span multiple lines.</a:t>
            </a:r>
          </a:p>
          <a:p>
            <a:pPr lvl="1" eaLnBrk="1" hangingPunct="1"/>
            <a:r>
              <a:rPr lang="en-US" altLang="en-US"/>
              <a:t>This is preferred style for most Python programmers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341938"/>
            <a:ext cx="6705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551973"/>
      </p:ext>
    </p:extLst>
  </p:cSld>
  <p:clrMapOvr>
    <a:masterClrMapping/>
  </p:clrMapOvr>
  <p:transition>
    <p:wipe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6080" y="644341"/>
            <a:ext cx="8229600" cy="7369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Indexing and Slicing Out of Bounds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does not allow out of bounds indexing for individual characters of strings</a:t>
            </a:r>
          </a:p>
          <a:p>
            <a:pPr lvl="1" eaLnBrk="1" hangingPunct="1"/>
            <a:r>
              <a:rPr lang="en-US" altLang="en-US" dirty="0"/>
              <a:t>Does allow out of bounds indices for slices</a:t>
            </a:r>
          </a:p>
          <a:p>
            <a:pPr eaLnBrk="1" hangingPunct="1"/>
            <a:r>
              <a:rPr lang="en-US" altLang="en-US" dirty="0"/>
              <a:t>Given:   str1 = “Python”</a:t>
            </a:r>
          </a:p>
          <a:p>
            <a:pPr lvl="1" eaLnBrk="1" hangingPunct="1"/>
            <a:r>
              <a:rPr lang="en-US" altLang="en-US" dirty="0"/>
              <a:t>Then  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print(str1[7])    print(str1[-7])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These are OK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3962400" y="3667125"/>
            <a:ext cx="762000" cy="762000"/>
          </a:xfrm>
          <a:prstGeom prst="noSmoking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7391400" y="3667125"/>
            <a:ext cx="762000" cy="762000"/>
          </a:xfrm>
          <a:prstGeom prst="noSmoking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5016525"/>
            <a:ext cx="2933700" cy="144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150941"/>
      </p:ext>
    </p:extLst>
  </p:cSld>
  <p:clrMapOvr>
    <a:masterClrMapping/>
  </p:clrMapOvr>
  <p:transition>
    <p:wipe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>
          <a:xfrm>
            <a:off x="457200" y="1016000"/>
            <a:ext cx="8229600" cy="584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Optional print Argument </a:t>
            </a:r>
            <a:r>
              <a:rPr lang="en-US" altLang="en-US" sz="4000" b="1" dirty="0" err="1">
                <a:latin typeface="Courier New" pitchFamily="49" charset="0"/>
                <a:cs typeface="Courier New" pitchFamily="49" charset="0"/>
              </a:rPr>
              <a:t>sep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Consider statement</a:t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print(value0, value1, …, </a:t>
            </a:r>
            <a:r>
              <a:rPr lang="en-US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valueN</a:t>
            </a:r>
            <a:r>
              <a:rPr 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/>
              <a:t>Print function uses string consisting of one space character as separator</a:t>
            </a:r>
          </a:p>
          <a:p>
            <a:pPr eaLnBrk="1" hangingPunct="1">
              <a:defRPr/>
            </a:pPr>
            <a:r>
              <a:rPr lang="en-US" dirty="0"/>
              <a:t>Optionally change the separator to any string we like with the </a:t>
            </a:r>
            <a:r>
              <a:rPr lang="en-US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b="1" dirty="0"/>
              <a:t> </a:t>
            </a:r>
            <a:r>
              <a:rPr lang="en-US" dirty="0"/>
              <a:t>argument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113" y="4876800"/>
            <a:ext cx="7104062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09601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944880"/>
            <a:ext cx="8229600" cy="807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Questions and Answers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Are there certain characteristics that all programs have in common?</a:t>
            </a:r>
          </a:p>
          <a:p>
            <a:pPr lvl="1" eaLnBrk="1" hangingPunct="1"/>
            <a:r>
              <a:rPr lang="en-US" altLang="en-US" dirty="0"/>
              <a:t>Input, processing, output</a:t>
            </a:r>
          </a:p>
          <a:p>
            <a:pPr eaLnBrk="1" hangingPunct="1"/>
            <a:r>
              <a:rPr lang="en-US" altLang="en-US" dirty="0"/>
              <a:t>What are the meanings of the terms “hardware” and “software”? </a:t>
            </a:r>
          </a:p>
          <a:p>
            <a:pPr lvl="1" eaLnBrk="1" hangingPunct="1"/>
            <a:r>
              <a:rPr lang="en-US" altLang="en-US" dirty="0"/>
              <a:t>Hardware: physical components of the computer</a:t>
            </a:r>
          </a:p>
          <a:p>
            <a:pPr lvl="1" eaLnBrk="1" hangingPunct="1"/>
            <a:r>
              <a:rPr lang="en-US" altLang="en-US" dirty="0"/>
              <a:t>Software: the programs</a:t>
            </a:r>
          </a:p>
        </p:txBody>
      </p:sp>
    </p:spTree>
    <p:extLst>
      <p:ext uri="{BB962C8B-B14F-4D97-AF65-F5344CB8AC3E}">
        <p14:creationId xmlns:p14="http://schemas.microsoft.com/office/powerpoint/2010/main" val="140689858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863600"/>
            <a:ext cx="8229600" cy="8229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Escape Sequences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sequences placed in strings </a:t>
            </a:r>
          </a:p>
          <a:p>
            <a:pPr lvl="1" eaLnBrk="1" hangingPunct="1"/>
            <a:r>
              <a:rPr lang="en-US" altLang="en-US"/>
              <a:t>Instruct cursor or permit some special characters to be printed.</a:t>
            </a:r>
          </a:p>
          <a:p>
            <a:pPr lvl="1" eaLnBrk="1" hangingPunct="1"/>
            <a:r>
              <a:rPr lang="en-US" altLang="en-US"/>
              <a:t>First character is always a backslash (\). </a:t>
            </a:r>
          </a:p>
          <a:p>
            <a:pPr eaLnBrk="1" hangingPunct="1"/>
            <a:r>
              <a:rPr lang="en-US" altLang="en-US"/>
              <a:t>\t     induces a horizontal tab</a:t>
            </a:r>
          </a:p>
          <a:p>
            <a:pPr eaLnBrk="1" hangingPunct="1"/>
            <a:r>
              <a:rPr lang="en-US" altLang="en-US"/>
              <a:t>\n    induces a newline operation</a:t>
            </a:r>
          </a:p>
        </p:txBody>
      </p:sp>
    </p:spTree>
    <p:extLst>
      <p:ext uri="{BB962C8B-B14F-4D97-AF65-F5344CB8AC3E}">
        <p14:creationId xmlns:p14="http://schemas.microsoft.com/office/powerpoint/2010/main" val="4032493221"/>
      </p:ext>
    </p:extLst>
  </p:cSld>
  <p:clrMapOvr>
    <a:masterClrMapping/>
  </p:clrMapOvr>
  <p:transition>
    <p:wipe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58800" y="944562"/>
            <a:ext cx="8229600" cy="6556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Escape Sequences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demonstrates the use of the escape sequences \t and \n.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68945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021212"/>
      </p:ext>
    </p:extLst>
  </p:cSld>
  <p:clrMapOvr>
    <a:masterClrMapping/>
  </p:clrMapOvr>
  <p:transition>
    <p:wipe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140619"/>
            <a:ext cx="82296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Escape Sequences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Backslash also used to treat quotation marks as ordinary characters. </a:t>
            </a:r>
          </a:p>
          <a:p>
            <a:pPr eaLnBrk="1" hangingPunct="1"/>
            <a:r>
              <a:rPr lang="en-US" altLang="en-US"/>
              <a:t>\”   causes print function to display double quotation mark </a:t>
            </a:r>
          </a:p>
          <a:p>
            <a:pPr eaLnBrk="1" hangingPunct="1"/>
            <a:r>
              <a:rPr lang="en-US" altLang="en-US"/>
              <a:t>\\   causes print function to display single backslash</a:t>
            </a:r>
          </a:p>
        </p:txBody>
      </p:sp>
    </p:spTree>
    <p:extLst>
      <p:ext uri="{BB962C8B-B14F-4D97-AF65-F5344CB8AC3E}">
        <p14:creationId xmlns:p14="http://schemas.microsoft.com/office/powerpoint/2010/main" val="3164446133"/>
      </p:ext>
    </p:extLst>
  </p:cSld>
  <p:clrMapOvr>
    <a:masterClrMapping/>
  </p:clrMapOvr>
  <p:transition>
    <p:wipe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40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dirty="0"/>
              <a:t> </a:t>
            </a:r>
            <a:r>
              <a:rPr lang="en-US" altLang="en-US" dirty="0"/>
              <a:t>Object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list is an ordered sequence of Python objects</a:t>
            </a:r>
          </a:p>
          <a:p>
            <a:pPr lvl="1" eaLnBrk="1" hangingPunct="1"/>
            <a:r>
              <a:rPr lang="en-US" altLang="en-US" dirty="0"/>
              <a:t>Objects can be of any type </a:t>
            </a:r>
          </a:p>
          <a:p>
            <a:pPr lvl="1" eaLnBrk="1" hangingPunct="1"/>
            <a:r>
              <a:rPr lang="en-US" altLang="en-US" dirty="0"/>
              <a:t>Objects do not have to all be the same type. </a:t>
            </a:r>
          </a:p>
          <a:p>
            <a:pPr lvl="1" eaLnBrk="1" hangingPunct="1"/>
            <a:r>
              <a:rPr lang="en-US" altLang="en-US" dirty="0"/>
              <a:t>Constructed by writing items enclosed in square brackets … items separated by commas.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448300"/>
            <a:ext cx="6659563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604601"/>
      </p:ext>
    </p:extLst>
  </p:cSld>
  <p:clrMapOvr>
    <a:masterClrMapping/>
  </p:clrMapOvr>
  <p:transition>
    <p:wipe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40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 dirty="0"/>
              <a:t> </a:t>
            </a:r>
            <a:r>
              <a:rPr lang="en-US" altLang="en-US" dirty="0"/>
              <a:t>Object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operations (The lists </a:t>
            </a:r>
            <a:r>
              <a:rPr lang="en-US" altLang="en-US" i="1" dirty="0"/>
              <a:t>team</a:t>
            </a:r>
            <a:r>
              <a:rPr lang="en-US" altLang="en-US" dirty="0"/>
              <a:t>, </a:t>
            </a:r>
            <a:r>
              <a:rPr lang="en-US" altLang="en-US" i="1" dirty="0" err="1"/>
              <a:t>num</a:t>
            </a:r>
            <a:r>
              <a:rPr lang="en-US" altLang="en-US" dirty="0"/>
              <a:t>, and </a:t>
            </a:r>
            <a:r>
              <a:rPr lang="en-US" altLang="en-US" i="1" dirty="0"/>
              <a:t>words</a:t>
            </a:r>
            <a:r>
              <a:rPr lang="en-US" altLang="en-US" dirty="0"/>
              <a:t> given in previous slide)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0063"/>
            <a:ext cx="8229600" cy="214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00854"/>
      </p:ext>
    </p:extLst>
  </p:cSld>
  <p:clrMapOvr>
    <a:masterClrMapping/>
  </p:clrMapOvr>
  <p:transition>
    <p:wipe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4000"/>
              <a:t> </a:t>
            </a:r>
            <a:r>
              <a:rPr lang="en-US" altLang="en-US"/>
              <a:t>Object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operations (The lists </a:t>
            </a:r>
            <a:r>
              <a:rPr lang="en-US" altLang="en-US" i="1" dirty="0"/>
              <a:t>team</a:t>
            </a:r>
            <a:r>
              <a:rPr lang="en-US" altLang="en-US" dirty="0"/>
              <a:t>, </a:t>
            </a:r>
            <a:r>
              <a:rPr lang="en-US" altLang="en-US" i="1" dirty="0" err="1"/>
              <a:t>num</a:t>
            </a:r>
            <a:r>
              <a:rPr lang="en-US" altLang="en-US" dirty="0"/>
              <a:t>, and </a:t>
            </a:r>
            <a:r>
              <a:rPr lang="en-US" altLang="en-US" i="1" dirty="0"/>
              <a:t>words</a:t>
            </a:r>
            <a:r>
              <a:rPr lang="en-US" altLang="en-US" dirty="0"/>
              <a:t> given in previous slide)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14663"/>
            <a:ext cx="8229600" cy="206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426842"/>
      </p:ext>
    </p:extLst>
  </p:cSld>
  <p:clrMapOvr>
    <a:masterClrMapping/>
  </p:clrMapOvr>
  <p:transition>
    <p:wipe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slice</a:t>
            </a:r>
            <a:r>
              <a:rPr lang="en-US" altLang="en-US" dirty="0"/>
              <a:t> of a list is a sub list specified with colon notation</a:t>
            </a:r>
          </a:p>
          <a:p>
            <a:pPr lvl="1" eaLnBrk="1" hangingPunct="1"/>
            <a:r>
              <a:rPr lang="en-US" altLang="en-US" dirty="0"/>
              <a:t>Analogous to a slice of a string</a:t>
            </a:r>
          </a:p>
          <a:p>
            <a:pPr eaLnBrk="1" hangingPunct="1"/>
            <a:r>
              <a:rPr lang="en-US" altLang="en-US" dirty="0"/>
              <a:t>Meanings of slice notations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0"/>
            <a:ext cx="8347075" cy="1576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97213"/>
      </p:ext>
    </p:extLst>
  </p:cSld>
  <p:clrMapOvr>
    <a:masterClrMapping/>
  </p:clrMapOvr>
  <p:transition>
    <p:wipe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of slices where </a:t>
            </a:r>
            <a:br>
              <a:rPr lang="en-US" altLang="en-US" dirty="0"/>
            </a:br>
            <a:r>
              <a:rPr lang="en-US" altLang="en-US" dirty="0"/>
              <a:t>list1 = ['a', 'b', 'c', 'd', 'e', 'f'].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74644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093340"/>
      </p:ext>
    </p:extLst>
  </p:cSld>
  <p:clrMapOvr>
    <a:masterClrMapping/>
  </p:clrMapOvr>
  <p:transition>
    <p:wipe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/>
              <a:t> and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/>
              <a:t> Methods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/>
              <a:t>Split method turns single string into list of substrings</a:t>
            </a:r>
          </a:p>
          <a:p>
            <a:pPr eaLnBrk="1" hangingPunct="1"/>
            <a:r>
              <a:rPr lang="en-US" altLang="en-US"/>
              <a:t>Join method turns a list of strings into a single string.</a:t>
            </a:r>
          </a:p>
          <a:p>
            <a:pPr eaLnBrk="1" hangingPunct="1"/>
            <a:r>
              <a:rPr lang="en-US" altLang="en-US"/>
              <a:t>Notice that these methods are inverses of each other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7993"/>
      </p:ext>
    </p:extLst>
  </p:cSld>
  <p:clrMapOvr>
    <a:masterClrMapping/>
  </p:clrMapOvr>
  <p:transition>
    <p:wipe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/>
              <a:t> and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/>
              <a:t> Methods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These statements each display list </a:t>
            </a:r>
            <a:r>
              <a:rPr lang="en-US" altLang="en-US" b="1" dirty="0"/>
              <a:t>['a', 'b', 'c']</a:t>
            </a:r>
            <a:r>
              <a:rPr lang="en-US" altLang="en-US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3074988"/>
            <a:ext cx="47498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108839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11200"/>
            <a:ext cx="8229600" cy="1229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Program Development Cycle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762000" y="5486400"/>
            <a:ext cx="739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The problem solving process.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2562225"/>
            <a:ext cx="8132763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05558"/>
      </p:ext>
    </p:extLst>
  </p:cSld>
  <p:clrMapOvr>
    <a:masterClrMapping/>
  </p:clrMapOvr>
  <p:transition>
    <p:wipe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altLang="en-US"/>
              <a:t> and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altLang="en-US"/>
              <a:t>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Example: Program shows how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join</a:t>
            </a:r>
            <a:r>
              <a:rPr lang="en-US" dirty="0"/>
              <a:t> method used to display items from list of strings.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732588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870100"/>
      </p:ext>
    </p:extLst>
  </p:cSld>
  <p:clrMapOvr>
    <a:masterClrMapping/>
  </p:clrMapOvr>
  <p:transition>
    <p:wipe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/>
              <a:t>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Tuples, like lists, are ordered sequences of items</a:t>
            </a:r>
          </a:p>
          <a:p>
            <a:pPr eaLnBrk="1" hangingPunct="1">
              <a:defRPr/>
            </a:pPr>
            <a:r>
              <a:rPr lang="en-US" dirty="0"/>
              <a:t>Difference – tuples cannot be modified in place</a:t>
            </a:r>
          </a:p>
          <a:p>
            <a:pPr lvl="1" eaLnBrk="1" hangingPunct="1">
              <a:defRPr/>
            </a:pPr>
            <a:r>
              <a:rPr lang="en-US" dirty="0"/>
              <a:t>Have no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extend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insert</a:t>
            </a:r>
            <a:r>
              <a:rPr lang="en-US" dirty="0"/>
              <a:t> method</a:t>
            </a:r>
          </a:p>
          <a:p>
            <a:pPr eaLnBrk="1" hangingPunct="1">
              <a:defRPr/>
            </a:pPr>
            <a:r>
              <a:rPr lang="en-US" dirty="0"/>
              <a:t>Items of  tuple cannot be directly deleted, sorted, or altered</a:t>
            </a:r>
          </a:p>
        </p:txBody>
      </p:sp>
    </p:spTree>
    <p:extLst>
      <p:ext uri="{BB962C8B-B14F-4D97-AF65-F5344CB8AC3E}">
        <p14:creationId xmlns:p14="http://schemas.microsoft.com/office/powerpoint/2010/main" val="2197410243"/>
      </p:ext>
    </p:extLst>
  </p:cSld>
  <p:clrMapOvr>
    <a:masterClrMapping/>
  </p:clrMapOvr>
  <p:transition>
    <p:wipe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/>
              <a:t> Object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/>
              <a:t>All other list functions and methods apply </a:t>
            </a:r>
          </a:p>
          <a:p>
            <a:pPr lvl="1" eaLnBrk="1" hangingPunct="1"/>
            <a:r>
              <a:rPr lang="en-US" altLang="en-US"/>
              <a:t>Items can be accessed by indices</a:t>
            </a:r>
          </a:p>
          <a:p>
            <a:pPr lvl="1" eaLnBrk="1" hangingPunct="1"/>
            <a:r>
              <a:rPr lang="en-US" altLang="en-US"/>
              <a:t>Tuples can be sliced, concatenated, and repeated</a:t>
            </a:r>
          </a:p>
          <a:p>
            <a:pPr eaLnBrk="1" hangingPunct="1"/>
            <a:r>
              <a:rPr lang="en-US" altLang="en-US"/>
              <a:t>Tuples written as comma-separated sequences enclosed in parentheses</a:t>
            </a:r>
          </a:p>
          <a:p>
            <a:pPr lvl="1" eaLnBrk="1" hangingPunct="1"/>
            <a:r>
              <a:rPr lang="en-US" altLang="en-US"/>
              <a:t>Can also be written without the parentheses.</a:t>
            </a:r>
          </a:p>
        </p:txBody>
      </p:sp>
    </p:spTree>
    <p:extLst>
      <p:ext uri="{BB962C8B-B14F-4D97-AF65-F5344CB8AC3E}">
        <p14:creationId xmlns:p14="http://schemas.microsoft.com/office/powerpoint/2010/main" val="173149537"/>
      </p:ext>
    </p:extLst>
  </p:cSld>
  <p:clrMapOvr>
    <a:masterClrMapping/>
  </p:clrMapOvr>
  <p:transition>
    <p:wipe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/>
              <a:t> Object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shows tuples have several of same functions as lists.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895600"/>
            <a:ext cx="5537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88261"/>
      </p:ext>
    </p:extLst>
  </p:cSld>
  <p:clrMapOvr>
    <a:masterClrMapping/>
  </p:clrMapOvr>
  <p:transition>
    <p:wipe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b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altLang="en-US"/>
              <a:t> Object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swaps values of two variables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2895600"/>
            <a:ext cx="24733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62277"/>
      </p:ext>
    </p:extLst>
  </p:cSld>
  <p:clrMapOvr>
    <a:masterClrMapping/>
  </p:clrMapOvr>
  <p:transition>
    <p:wipe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Lists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Beside numbers or strings, items can be lists or tuples.</a:t>
            </a:r>
          </a:p>
          <a:p>
            <a:pPr eaLnBrk="1" hangingPunct="1">
              <a:defRPr/>
            </a:pPr>
            <a:r>
              <a:rPr lang="en-US" altLang="en-US" dirty="0"/>
              <a:t>Consider a list of tuples named </a:t>
            </a: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b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L[0] </a:t>
            </a:r>
            <a:r>
              <a:rPr lang="en-US" altLang="en-US" dirty="0"/>
              <a:t>is the first tuple</a:t>
            </a:r>
            <a:br>
              <a:rPr lang="en-US" altLang="en-US" dirty="0"/>
            </a:b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L[0][0] </a:t>
            </a:r>
            <a:r>
              <a:rPr lang="en-US" altLang="en-US" dirty="0"/>
              <a:t>is the first item in the first tuple</a:t>
            </a:r>
          </a:p>
          <a:p>
            <a:pPr eaLnBrk="1" hangingPunct="1">
              <a:defRPr/>
            </a:pPr>
            <a:r>
              <a:rPr lang="en-US" altLang="en-US" dirty="0"/>
              <a:t>And </a:t>
            </a: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L[-1] </a:t>
            </a:r>
            <a:r>
              <a:rPr lang="en-US" altLang="en-US" dirty="0"/>
              <a:t>is the last tuple</a:t>
            </a:r>
            <a:br>
              <a:rPr lang="en-US" altLang="en-US" dirty="0"/>
            </a:br>
            <a:r>
              <a:rPr lang="en-US" alt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L[-1][-1] </a:t>
            </a:r>
            <a:r>
              <a:rPr lang="en-US" altLang="en-US" dirty="0"/>
              <a:t>is the last item in the last tuple</a:t>
            </a:r>
          </a:p>
        </p:txBody>
      </p:sp>
    </p:spTree>
    <p:extLst>
      <p:ext uri="{BB962C8B-B14F-4D97-AF65-F5344CB8AC3E}">
        <p14:creationId xmlns:p14="http://schemas.microsoft.com/office/powerpoint/2010/main" val="2632501434"/>
      </p:ext>
    </p:extLst>
  </p:cSld>
  <p:clrMapOvr>
    <a:masterClrMapping/>
  </p:clrMapOvr>
  <p:transition>
    <p:wipe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Lists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manipulates</a:t>
            </a:r>
            <a:br>
              <a:rPr lang="en-US" altLang="en-US" dirty="0"/>
            </a:br>
            <a:r>
              <a:rPr lang="en-US" altLang="en-US" i="1" dirty="0"/>
              <a:t>regions</a:t>
            </a:r>
            <a:r>
              <a:rPr lang="en-US" altLang="en-US" dirty="0"/>
              <a:t> contains four tuples, each tuple gives name and 2010 population (in millions) of a region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3810000"/>
            <a:ext cx="8275637" cy="239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574753"/>
      </p:ext>
    </p:extLst>
  </p:cSld>
  <p:clrMapOvr>
    <a:masterClrMapping/>
  </p:clrMapOvr>
  <p:transition>
    <p:wipe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Immutable and Mutable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object is an entity </a:t>
            </a:r>
          </a:p>
          <a:p>
            <a:pPr lvl="1" eaLnBrk="1" hangingPunct="1"/>
            <a:r>
              <a:rPr lang="en-US" altLang="en-US"/>
              <a:t>Holds data. </a:t>
            </a:r>
          </a:p>
          <a:p>
            <a:pPr lvl="1" eaLnBrk="1" hangingPunct="1"/>
            <a:r>
              <a:rPr lang="en-US" altLang="en-US"/>
              <a:t>Has operations and/or methods that can manipulate the data. </a:t>
            </a:r>
          </a:p>
          <a:p>
            <a:pPr eaLnBrk="1" hangingPunct="1"/>
            <a:r>
              <a:rPr lang="en-US" altLang="en-US"/>
              <a:t>When variable created with assignment statement</a:t>
            </a:r>
          </a:p>
          <a:p>
            <a:pPr lvl="1" eaLnBrk="1" hangingPunct="1"/>
            <a:r>
              <a:rPr lang="en-US" altLang="en-US"/>
              <a:t>Value on the right side becomes an object in memory</a:t>
            </a:r>
          </a:p>
          <a:p>
            <a:pPr lvl="1" eaLnBrk="1" hangingPunct="1"/>
            <a:r>
              <a:rPr lang="en-US" altLang="en-US"/>
              <a:t>Variable references (points to) object</a:t>
            </a:r>
          </a:p>
        </p:txBody>
      </p:sp>
    </p:spTree>
    <p:extLst>
      <p:ext uri="{BB962C8B-B14F-4D97-AF65-F5344CB8AC3E}">
        <p14:creationId xmlns:p14="http://schemas.microsoft.com/office/powerpoint/2010/main" val="3059371630"/>
      </p:ext>
    </p:extLst>
  </p:cSld>
  <p:clrMapOvr>
    <a:masterClrMapping/>
  </p:clrMapOvr>
  <p:transition>
    <p:wipe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Immutable and Mutable Objects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list altered</a:t>
            </a:r>
          </a:p>
          <a:p>
            <a:pPr lvl="1" eaLnBrk="1" hangingPunct="1"/>
            <a:r>
              <a:rPr lang="en-US" altLang="en-US"/>
              <a:t>Changes made to the object in list's memory location</a:t>
            </a:r>
          </a:p>
          <a:p>
            <a:pPr eaLnBrk="1" hangingPunct="1"/>
            <a:r>
              <a:rPr lang="en-US" altLang="en-US"/>
              <a:t>Contrast when value of variable is number, string, or tuple  … when value changed, </a:t>
            </a:r>
          </a:p>
          <a:p>
            <a:pPr lvl="1" eaLnBrk="1" hangingPunct="1"/>
            <a:r>
              <a:rPr lang="en-US" altLang="en-US"/>
              <a:t>Python designates a new memory location to hold the new value </a:t>
            </a:r>
          </a:p>
          <a:p>
            <a:pPr lvl="1" eaLnBrk="1" hangingPunct="1"/>
            <a:r>
              <a:rPr lang="en-US" altLang="en-US"/>
              <a:t>And the variable references that new object</a:t>
            </a:r>
          </a:p>
        </p:txBody>
      </p:sp>
    </p:spTree>
    <p:extLst>
      <p:ext uri="{BB962C8B-B14F-4D97-AF65-F5344CB8AC3E}">
        <p14:creationId xmlns:p14="http://schemas.microsoft.com/office/powerpoint/2010/main" val="3799134505"/>
      </p:ext>
    </p:extLst>
  </p:cSld>
  <p:clrMapOvr>
    <a:masterClrMapping/>
  </p:clrMapOvr>
  <p:transition>
    <p:wipe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Immutable and Mutable Objects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way to say this</a:t>
            </a:r>
          </a:p>
          <a:p>
            <a:pPr lvl="1" eaLnBrk="1" hangingPunct="1"/>
            <a:r>
              <a:rPr lang="en-US" altLang="en-US"/>
              <a:t>Lists can be changed in place</a:t>
            </a:r>
          </a:p>
          <a:p>
            <a:pPr lvl="1" eaLnBrk="1" hangingPunct="1"/>
            <a:r>
              <a:rPr lang="en-US" altLang="en-US"/>
              <a:t>Numbers, strings, and tuples cannot</a:t>
            </a:r>
          </a:p>
          <a:p>
            <a:pPr eaLnBrk="1" hangingPunct="1"/>
            <a:r>
              <a:rPr lang="en-US" altLang="en-US"/>
              <a:t>Objects changed in place are </a:t>
            </a:r>
            <a:r>
              <a:rPr lang="en-US" altLang="en-US" i="1"/>
              <a:t>mutable</a:t>
            </a:r>
          </a:p>
          <a:p>
            <a:pPr eaLnBrk="1" hangingPunct="1"/>
            <a:r>
              <a:rPr lang="en-US" altLang="en-US"/>
              <a:t>Objects that </a:t>
            </a:r>
            <a:r>
              <a:rPr lang="en-US" altLang="en-US" i="1"/>
              <a:t>cannot</a:t>
            </a:r>
            <a:r>
              <a:rPr lang="en-US" altLang="en-US"/>
              <a:t> be changed in place are </a:t>
            </a:r>
            <a:r>
              <a:rPr lang="en-US" altLang="en-US" i="1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1848730740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60400" y="995680"/>
            <a:ext cx="8026400" cy="701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Program Planning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91516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i="1"/>
              <a:t>Analyze: </a:t>
            </a:r>
            <a:r>
              <a:rPr lang="en-US" altLang="en-US"/>
              <a:t>Define the problem.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i="1"/>
              <a:t>Design: </a:t>
            </a:r>
            <a:r>
              <a:rPr lang="en-US" altLang="en-US"/>
              <a:t>Plan the solution to the problem.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i="1"/>
              <a:t>Code: </a:t>
            </a:r>
            <a:r>
              <a:rPr lang="en-US" altLang="en-US"/>
              <a:t>Translate the algorithm into a programming language.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i="1"/>
              <a:t>Test and correct: </a:t>
            </a:r>
            <a:r>
              <a:rPr lang="en-US" altLang="en-US"/>
              <a:t>Locate and remove any errors in the program.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altLang="en-US" b="1" i="1"/>
              <a:t>Complete the documentation: </a:t>
            </a:r>
            <a:r>
              <a:rPr lang="en-US" altLang="en-US"/>
              <a:t>Organize all the material that describes the program.</a:t>
            </a:r>
          </a:p>
        </p:txBody>
      </p:sp>
    </p:spTree>
    <p:extLst>
      <p:ext uri="{BB962C8B-B14F-4D97-AF65-F5344CB8AC3E}">
        <p14:creationId xmlns:p14="http://schemas.microsoft.com/office/powerpoint/2010/main" val="2727948558"/>
      </p:ext>
    </p:extLst>
  </p:cSld>
  <p:clrMapOvr>
    <a:masterClrMapping/>
  </p:clrMapOvr>
  <p:transition>
    <p:wipe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894079"/>
            <a:ext cx="8229600" cy="964883"/>
          </a:xfrm>
        </p:spPr>
        <p:txBody>
          <a:bodyPr/>
          <a:lstStyle/>
          <a:p>
            <a:pPr eaLnBrk="1" hangingPunct="1"/>
            <a:r>
              <a:rPr lang="en-US" altLang="en-US" dirty="0"/>
              <a:t>Immutable and Mutable Objects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33400" y="58118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Memory allocation corresponding to a  program.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980" y="1726883"/>
            <a:ext cx="6019800" cy="375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398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894080"/>
            <a:ext cx="8229600" cy="8331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Immutable and Mutable Objects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33400" y="58118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Memory allocation corresponding to a  program.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760" y="1643698"/>
            <a:ext cx="502920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825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Copying Lists</a:t>
            </a:r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results of this program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All because </a:t>
            </a:r>
            <a:r>
              <a:rPr lang="en-US" altLang="en-US" i="1"/>
              <a:t>lists are mutable</a:t>
            </a:r>
            <a:endParaRPr lang="en-US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8" y="2438400"/>
            <a:ext cx="8269287" cy="164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361659"/>
      </p:ext>
    </p:extLst>
  </p:cSld>
  <p:clrMapOvr>
    <a:masterClrMapping/>
  </p:clrMapOvr>
  <p:transition>
    <p:wipe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Copying Lists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note change in line 2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Third line of code will not affect memory location pointed to by </a:t>
            </a:r>
            <a:r>
              <a:rPr lang="en-US" altLang="en-US" i="1"/>
              <a:t>list1</a:t>
            </a:r>
            <a:r>
              <a:rPr lang="en-US" altLang="en-US"/>
              <a:t>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" y="2438400"/>
            <a:ext cx="7923213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781525"/>
      </p:ext>
    </p:extLst>
  </p:cSld>
  <p:clrMapOvr>
    <a:masterClrMapping/>
  </p:clrMapOvr>
  <p:transition>
    <p:wipe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86080" y="1300480"/>
            <a:ext cx="8219440" cy="4368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Indexing, Deleting, and </a:t>
            </a:r>
            <a:br>
              <a:rPr lang="en-US" altLang="en-US" sz="3600" dirty="0"/>
            </a:br>
            <a:r>
              <a:rPr lang="en-US" altLang="en-US" sz="3600" dirty="0"/>
              <a:t>Slicing Out of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470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Python does </a:t>
            </a:r>
            <a:r>
              <a:rPr lang="en-US" i="1" dirty="0"/>
              <a:t>not</a:t>
            </a:r>
            <a:r>
              <a:rPr lang="en-US" dirty="0"/>
              <a:t> allow out of bounds indexing for individual items in lists and tuples</a:t>
            </a:r>
          </a:p>
          <a:p>
            <a:pPr lvl="1" eaLnBrk="1" hangingPunct="1">
              <a:defRPr/>
            </a:pPr>
            <a:r>
              <a:rPr lang="en-US" dirty="0"/>
              <a:t>But </a:t>
            </a:r>
            <a:r>
              <a:rPr lang="en-US" i="1" dirty="0"/>
              <a:t>does</a:t>
            </a:r>
            <a:r>
              <a:rPr lang="en-US" dirty="0"/>
              <a:t> allow it for slices</a:t>
            </a:r>
          </a:p>
          <a:p>
            <a:pPr eaLnBrk="1" hangingPunct="1">
              <a:defRPr/>
            </a:pPr>
            <a:r>
              <a:rPr lang="en-US" dirty="0"/>
              <a:t>Given   </a:t>
            </a:r>
            <a:r>
              <a:rPr lang="en-US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list1 = [1, 2, 3, 4, 5]</a:t>
            </a:r>
          </a:p>
          <a:p>
            <a:pPr lvl="1" eaLnBrk="1" hangingPunct="1">
              <a:defRPr/>
            </a:pPr>
            <a:r>
              <a:rPr lang="en-US" sz="2400" dirty="0"/>
              <a:t>Then 	</a:t>
            </a:r>
            <a: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print(list1[7]) </a:t>
            </a:r>
            <a:b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print(list1[-7]) </a:t>
            </a:r>
            <a:b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	del list1[7] 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3048000" y="3733800"/>
            <a:ext cx="1219200" cy="1219200"/>
          </a:xfrm>
          <a:prstGeom prst="noSmoking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79133"/>
      </p:ext>
    </p:extLst>
  </p:cSld>
  <p:clrMapOvr>
    <a:masterClrMapping/>
  </p:clrMapOvr>
  <p:transition>
    <p:wipe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6080" y="620542"/>
            <a:ext cx="8219440" cy="508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Indexing, Deleting, and </a:t>
            </a:r>
            <a:br>
              <a:rPr lang="en-US" altLang="en-US" sz="3600" dirty="0"/>
            </a:br>
            <a:r>
              <a:rPr lang="en-US" altLang="en-US" sz="3600" dirty="0"/>
              <a:t>Slicing Out of Bounds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If left index in slice too far negative</a:t>
            </a:r>
          </a:p>
          <a:p>
            <a:pPr lvl="1" eaLnBrk="1" hangingPunct="1"/>
            <a:r>
              <a:rPr lang="en-US" altLang="en-US" dirty="0"/>
              <a:t>Slice will start at the beginning of the list</a:t>
            </a:r>
          </a:p>
          <a:p>
            <a:pPr eaLnBrk="1" hangingPunct="1"/>
            <a:r>
              <a:rPr lang="en-US" altLang="en-US" dirty="0"/>
              <a:t>If right index is too large, </a:t>
            </a:r>
          </a:p>
          <a:p>
            <a:pPr lvl="1" eaLnBrk="1" hangingPunct="1"/>
            <a:r>
              <a:rPr lang="en-US" altLang="en-US" dirty="0"/>
              <a:t>Slice will go to the end of the list.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114800"/>
            <a:ext cx="4359275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826193"/>
      </p:ext>
    </p:extLst>
  </p:cSld>
  <p:clrMapOvr>
    <a:masterClrMapping/>
  </p:clrMapOvr>
  <p:transition>
    <p:wipe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Structures that Control Flow</a:t>
            </a:r>
          </a:p>
        </p:txBody>
      </p:sp>
    </p:spTree>
    <p:extLst>
      <p:ext uri="{BB962C8B-B14F-4D97-AF65-F5344CB8AC3E}">
        <p14:creationId xmlns:p14="http://schemas.microsoft.com/office/powerpoint/2010/main" val="2842685856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Relational and Logical Operators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condition</a:t>
            </a:r>
            <a:r>
              <a:rPr lang="en-US" altLang="en-US"/>
              <a:t> is an expression </a:t>
            </a:r>
          </a:p>
          <a:p>
            <a:pPr lvl="1" eaLnBrk="1" hangingPunct="1"/>
            <a:r>
              <a:rPr lang="en-US" altLang="en-US"/>
              <a:t>Involving relational operators (such as &lt; and &gt;=)</a:t>
            </a:r>
          </a:p>
          <a:p>
            <a:pPr lvl="1" eaLnBrk="1" hangingPunct="1"/>
            <a:r>
              <a:rPr lang="en-US" altLang="en-US"/>
              <a:t>Logical operators (such as and, or, and not)</a:t>
            </a:r>
          </a:p>
          <a:p>
            <a:pPr lvl="1" eaLnBrk="1" hangingPunct="1"/>
            <a:r>
              <a:rPr lang="en-US" altLang="en-US"/>
              <a:t>Evaluates to either True or False </a:t>
            </a:r>
          </a:p>
          <a:p>
            <a:pPr eaLnBrk="1" hangingPunct="1"/>
            <a:r>
              <a:rPr lang="en-US" altLang="en-US"/>
              <a:t>Conditions used to make decisions</a:t>
            </a:r>
          </a:p>
          <a:p>
            <a:pPr lvl="1" eaLnBrk="1" hangingPunct="1"/>
            <a:r>
              <a:rPr lang="en-US" altLang="en-US"/>
              <a:t>Control loops</a:t>
            </a:r>
          </a:p>
          <a:p>
            <a:pPr lvl="1" eaLnBrk="1" hangingPunct="1"/>
            <a:r>
              <a:rPr lang="en-US" altLang="en-US"/>
              <a:t>Choose between options</a:t>
            </a:r>
          </a:p>
        </p:txBody>
      </p:sp>
    </p:spTree>
    <p:extLst>
      <p:ext uri="{BB962C8B-B14F-4D97-AF65-F5344CB8AC3E}">
        <p14:creationId xmlns:p14="http://schemas.microsoft.com/office/powerpoint/2010/main" val="3272607169"/>
      </p:ext>
    </p:extLst>
  </p:cSld>
  <p:clrMapOvr>
    <a:masterClrMapping/>
  </p:clrMapOvr>
  <p:transition>
    <p:wipe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6080" y="1071880"/>
            <a:ext cx="8219440" cy="513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ASCII Values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dirty="0"/>
              <a:t>ASCII values determine order used to compare strings with relational operators.</a:t>
            </a:r>
          </a:p>
          <a:p>
            <a:pPr eaLnBrk="1" hangingPunct="1"/>
            <a:r>
              <a:rPr lang="en-US" altLang="en-US" dirty="0"/>
              <a:t>Associated with keyboard letters, characters, numerals</a:t>
            </a:r>
          </a:p>
          <a:p>
            <a:pPr lvl="1" eaLnBrk="1" hangingPunct="1"/>
            <a:r>
              <a:rPr lang="en-US" altLang="en-US" dirty="0"/>
              <a:t>ASCII values are numbers ranging from 32 to 126.</a:t>
            </a:r>
          </a:p>
          <a:p>
            <a:pPr eaLnBrk="1" hangingPunct="1"/>
            <a:r>
              <a:rPr lang="en-US" altLang="en-US" dirty="0"/>
              <a:t>A few ASCII values.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784725"/>
            <a:ext cx="4370388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642303"/>
      </p:ext>
    </p:extLst>
  </p:cSld>
  <p:clrMapOvr>
    <a:masterClrMapping/>
  </p:clrMapOvr>
  <p:transition>
    <p:wipe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ASCII Values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 The ASCII standard also assigns characters to some numbers above 126. </a:t>
            </a:r>
          </a:p>
          <a:p>
            <a:pPr eaLnBrk="1" hangingPunct="1"/>
            <a:r>
              <a:rPr lang="en-US" altLang="en-US"/>
              <a:t>A few of the higher ASCII values.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Functions 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chr(n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/>
              <a:t>  and 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ord(str)</a:t>
            </a:r>
            <a:r>
              <a:rPr lang="en-US" altLang="en-US"/>
              <a:t>  access ASCII values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925" y="3482975"/>
            <a:ext cx="5303838" cy="1185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20238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7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788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Data Types, Variables, Functions</a:t>
            </a:r>
          </a:p>
        </p:txBody>
      </p:sp>
    </p:spTree>
    <p:extLst>
      <p:ext uri="{BB962C8B-B14F-4D97-AF65-F5344CB8AC3E}">
        <p14:creationId xmlns:p14="http://schemas.microsoft.com/office/powerpoint/2010/main" val="2352258010"/>
      </p:ext>
    </p:extLst>
  </p:cSld>
  <p:clrMapOvr>
    <a:masterClrMapping/>
  </p:clrMapOvr>
  <p:transition>
    <p:wipe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 </a:t>
            </a:r>
            <a:r>
              <a:rPr lang="en-US" altLang="en-US" i="1"/>
              <a:t>less than </a:t>
            </a:r>
            <a:r>
              <a:rPr lang="en-US" altLang="en-US"/>
              <a:t>(&lt;) can be applied to</a:t>
            </a:r>
          </a:p>
          <a:p>
            <a:pPr lvl="1" eaLnBrk="1" hangingPunct="1"/>
            <a:r>
              <a:rPr lang="en-US" altLang="en-US"/>
              <a:t>Numbers</a:t>
            </a:r>
          </a:p>
          <a:p>
            <a:pPr lvl="1" eaLnBrk="1" hangingPunct="1"/>
            <a:r>
              <a:rPr lang="en-US" altLang="en-US"/>
              <a:t>Strings</a:t>
            </a:r>
          </a:p>
          <a:p>
            <a:pPr lvl="1" eaLnBrk="1" hangingPunct="1"/>
            <a:r>
              <a:rPr lang="en-US" altLang="en-US"/>
              <a:t>Other objects</a:t>
            </a:r>
          </a:p>
          <a:p>
            <a:pPr eaLnBrk="1" hangingPunct="1"/>
            <a:r>
              <a:rPr lang="en-US" altLang="en-US"/>
              <a:t>For strings, the ASCII table determines order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238250388"/>
      </p:ext>
    </p:extLst>
  </p:cSld>
  <p:clrMapOvr>
    <a:masterClrMapping/>
  </p:clrMapOvr>
  <p:transition>
    <p:wipe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545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Operators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9692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1295400" y="5334000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 Relational operators.</a:t>
            </a:r>
          </a:p>
        </p:txBody>
      </p:sp>
    </p:spTree>
    <p:extLst>
      <p:ext uri="{BB962C8B-B14F-4D97-AF65-F5344CB8AC3E}">
        <p14:creationId xmlns:p14="http://schemas.microsoft.com/office/powerpoint/2010/main" val="25968439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rules</a:t>
            </a:r>
          </a:p>
          <a:p>
            <a:pPr lvl="1" eaLnBrk="1" hangingPunct="1"/>
            <a:r>
              <a:rPr lang="en-US" altLang="en-US"/>
              <a:t>An int </a:t>
            </a:r>
            <a:r>
              <a:rPr lang="en-US" altLang="en-US" i="1"/>
              <a:t>can</a:t>
            </a:r>
            <a:r>
              <a:rPr lang="en-US" altLang="en-US"/>
              <a:t> be compared to a float. </a:t>
            </a:r>
          </a:p>
          <a:p>
            <a:pPr lvl="1" eaLnBrk="1" hangingPunct="1"/>
            <a:r>
              <a:rPr lang="en-US" altLang="en-US"/>
              <a:t>Otherwise, values of different types </a:t>
            </a:r>
            <a:r>
              <a:rPr lang="en-US" altLang="en-US" i="1"/>
              <a:t>cannot</a:t>
            </a:r>
            <a:r>
              <a:rPr lang="en-US" altLang="en-US"/>
              <a:t> be compared</a:t>
            </a:r>
          </a:p>
          <a:p>
            <a:pPr lvl="1" eaLnBrk="1" hangingPunct="1"/>
            <a:r>
              <a:rPr lang="en-US" altLang="en-US"/>
              <a:t>Relational operators can be applied to lists or tuples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419600"/>
            <a:ext cx="30765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555754"/>
      </p:ext>
    </p:extLst>
  </p:cSld>
  <p:clrMapOvr>
    <a:masterClrMapping/>
  </p:clrMapOvr>
  <p:transition>
    <p:wipe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Sorting the Items in a List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Items in a list of items having same data type can be ordered with the </a:t>
            </a:r>
            <a:r>
              <a:rPr lang="en-US" altLang="en-US" sz="2800" b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altLang="en-US" dirty="0"/>
              <a:t> method</a:t>
            </a:r>
          </a:p>
          <a:p>
            <a:pPr eaLnBrk="1" hangingPunct="1"/>
            <a:r>
              <a:rPr lang="en-US" altLang="en-US" dirty="0"/>
              <a:t>Example: Program illustrates how Python orders two simple lists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6560" y="4089666"/>
            <a:ext cx="3291840" cy="208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789738"/>
      </p:ext>
    </p:extLst>
  </p:cSld>
  <p:clrMapOvr>
    <a:masterClrMapping/>
  </p:clrMapOvr>
  <p:transition>
    <p:wipe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Sorting the Items in a List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1840" y="1747520"/>
            <a:ext cx="7934960" cy="437864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Items in a complicated list of strings.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Example: Items in a list of tuples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854960"/>
            <a:ext cx="8178800" cy="130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" y="5130799"/>
            <a:ext cx="8229600" cy="1168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845875"/>
      </p:ext>
    </p:extLst>
  </p:cSld>
  <p:clrMapOvr>
    <a:masterClrMapping/>
  </p:clrMapOvr>
  <p:transition>
    <p:wipe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/>
              <a:t>Enables combining multiple relational operators</a:t>
            </a:r>
          </a:p>
          <a:p>
            <a:pPr eaLnBrk="1" hangingPunct="1"/>
            <a:r>
              <a:rPr lang="en-US" altLang="en-US"/>
              <a:t>Logical operators are the reserved words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en-US"/>
              <a:t>,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/>
              <a:t>, and </a:t>
            </a:r>
            <a:r>
              <a:rPr lang="en-US" altLang="en-US" sz="2800" b="1"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eaLnBrk="1" hangingPunct="1"/>
            <a:r>
              <a:rPr lang="en-US" altLang="en-US"/>
              <a:t>Conditions that use these operators are called compound conditions</a:t>
            </a:r>
          </a:p>
        </p:txBody>
      </p:sp>
    </p:spTree>
    <p:extLst>
      <p:ext uri="{BB962C8B-B14F-4D97-AF65-F5344CB8AC3E}">
        <p14:creationId xmlns:p14="http://schemas.microsoft.com/office/powerpoint/2010/main" val="2588330207"/>
      </p:ext>
    </p:extLst>
  </p:cSld>
  <p:clrMapOvr>
    <a:masterClrMapping/>
  </p:clrMapOvr>
  <p:transition>
    <p:wipe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Given: </a:t>
            </a:r>
            <a:r>
              <a:rPr lang="en-US" i="1" dirty="0"/>
              <a:t>cond1 </a:t>
            </a:r>
            <a:r>
              <a:rPr lang="en-US" dirty="0"/>
              <a:t>and </a:t>
            </a:r>
            <a:r>
              <a:rPr lang="en-US" i="1" dirty="0"/>
              <a:t>cond2 </a:t>
            </a:r>
            <a:r>
              <a:rPr lang="en-US" dirty="0"/>
              <a:t>are conditions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cond1 and cond2 </a:t>
            </a:r>
            <a:r>
              <a:rPr lang="en-US" sz="3200" dirty="0"/>
              <a:t>true only if both conditions are true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cond1 or cond2 </a:t>
            </a:r>
            <a:r>
              <a:rPr lang="en-US" sz="3200" dirty="0"/>
              <a:t>true if either or both conditions are true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cond1 </a:t>
            </a:r>
            <a:r>
              <a:rPr lang="en-US" sz="3200" dirty="0"/>
              <a:t>is false if the condition is true, true if the condition is false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665741"/>
      </p:ext>
    </p:extLst>
  </p:cSld>
  <p:clrMapOvr>
    <a:masterClrMapping/>
  </p:clrMapOvr>
  <p:transition>
    <p:wipe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Given n = 4, </a:t>
            </a:r>
            <a:r>
              <a:rPr lang="en-US" altLang="en-US" dirty="0" err="1"/>
              <a:t>answ</a:t>
            </a:r>
            <a:r>
              <a:rPr lang="en-US" altLang="en-US" dirty="0"/>
              <a:t>  = “Y”  Determine expressions = </a:t>
            </a:r>
            <a:r>
              <a:rPr lang="en-US" altLang="en-US" i="1" dirty="0"/>
              <a:t>True</a:t>
            </a:r>
            <a:r>
              <a:rPr lang="en-US" altLang="en-US" dirty="0"/>
              <a:t> or </a:t>
            </a:r>
            <a:r>
              <a:rPr lang="en-US" altLang="en-US" i="1" dirty="0"/>
              <a:t>False</a:t>
            </a:r>
            <a:endParaRPr lang="en-US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98788"/>
            <a:ext cx="4529138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493432"/>
      </p:ext>
    </p:extLst>
  </p:cSld>
  <p:clrMapOvr>
    <a:masterClrMapping/>
  </p:clrMapOvr>
  <p:transition>
    <p:wipe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Short-Circuit Evaluation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condition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cond1 and cond2 </a:t>
            </a:r>
          </a:p>
          <a:p>
            <a:pPr lvl="1" eaLnBrk="1" hangingPunct="1"/>
            <a:r>
              <a:rPr lang="en-US" altLang="en-US" sz="3200"/>
              <a:t>If Python evaluates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cond1</a:t>
            </a:r>
            <a:r>
              <a:rPr lang="en-US" altLang="en-US" sz="3200"/>
              <a:t> as false, it does not bother to check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cond2</a:t>
            </a:r>
            <a:endParaRPr lang="en-US" altLang="en-US" sz="3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3600"/>
              <a:t>Similarly with </a:t>
            </a:r>
            <a:r>
              <a:rPr lang="en-US" altLang="en-US" sz="3600" b="1">
                <a:latin typeface="Courier New" pitchFamily="49" charset="0"/>
                <a:cs typeface="Courier New" pitchFamily="49" charset="0"/>
              </a:rPr>
              <a:t>cond1 or cond2 </a:t>
            </a:r>
          </a:p>
          <a:p>
            <a:pPr lvl="1" eaLnBrk="1" hangingPunct="1"/>
            <a:r>
              <a:rPr lang="en-US" altLang="en-US" sz="3200"/>
              <a:t>If Python finds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cond1</a:t>
            </a:r>
            <a:r>
              <a:rPr lang="en-US" altLang="en-US" sz="3200"/>
              <a:t> true, it does not bother to check further</a:t>
            </a:r>
          </a:p>
          <a:p>
            <a:pPr eaLnBrk="1" hangingPunct="1"/>
            <a:r>
              <a:rPr lang="en-US" altLang="en-US" sz="3600"/>
              <a:t>Think why this feature helps for</a:t>
            </a:r>
            <a:br>
              <a:rPr lang="en-US" altLang="en-US" sz="3600"/>
            </a:br>
            <a:r>
              <a:rPr lang="en-US" altLang="en-US" sz="2400" b="1">
                <a:latin typeface="Courier New" pitchFamily="49" charset="0"/>
                <a:cs typeface="Courier New" pitchFamily="49" charset="0"/>
              </a:rPr>
              <a:t>(number != 0) and (m == (n / number))</a:t>
            </a:r>
            <a:endParaRPr lang="en-US" altLang="en-US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303406120"/>
      </p:ext>
    </p:extLst>
  </p:cSld>
  <p:clrMapOvr>
    <a:masterClrMapping/>
  </p:clrMapOvr>
  <p:transition>
    <p:wipe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r>
              <a:rPr lang="en-US" dirty="0"/>
              <a:t> Data Type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Objects True and False are said to have Boolean data type </a:t>
            </a:r>
          </a:p>
          <a:p>
            <a:pPr lvl="1" eaLnBrk="1" hangingPunct="1"/>
            <a:r>
              <a:rPr lang="en-US" altLang="en-US"/>
              <a:t> Of data type </a:t>
            </a:r>
            <a:r>
              <a:rPr lang="en-US" altLang="en-US" sz="3200" b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 b="1"/>
              <a:t>.</a:t>
            </a:r>
          </a:p>
          <a:p>
            <a:pPr eaLnBrk="1" hangingPunct="1"/>
            <a:r>
              <a:rPr lang="en-US" altLang="en-US"/>
              <a:t>What do these lines display?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91000"/>
            <a:ext cx="2057400" cy="131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175" y="4483100"/>
            <a:ext cx="2792413" cy="73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668513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6080" y="833120"/>
            <a:ext cx="8229600" cy="1046480"/>
          </a:xfrm>
        </p:spPr>
        <p:txBody>
          <a:bodyPr/>
          <a:lstStyle/>
          <a:p>
            <a:pPr eaLnBrk="1" hangingPunct="1"/>
            <a:r>
              <a:rPr lang="en-US" altLang="en-US" dirty="0"/>
              <a:t>Numbers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Operators</a:t>
            </a:r>
          </a:p>
          <a:p>
            <a:pPr lvl="1" eaLnBrk="1" hangingPunct="1"/>
            <a:r>
              <a:rPr lang="en-US" altLang="en-US" dirty="0"/>
              <a:t>Addition, subtraction, multiplication, division, and exponentiation. </a:t>
            </a:r>
          </a:p>
          <a:p>
            <a:pPr eaLnBrk="1" hangingPunct="1"/>
            <a:r>
              <a:rPr lang="en-US" altLang="en-US" dirty="0"/>
              <a:t>Result of a division is always a float</a:t>
            </a:r>
          </a:p>
          <a:p>
            <a:pPr eaLnBrk="1" hangingPunct="1"/>
            <a:r>
              <a:rPr lang="en-US" altLang="en-US" dirty="0"/>
              <a:t>Result of the other operations is a float if …</a:t>
            </a:r>
          </a:p>
          <a:p>
            <a:pPr lvl="1" eaLnBrk="1" hangingPunct="1"/>
            <a:r>
              <a:rPr lang="en-US" altLang="en-US" dirty="0"/>
              <a:t>Either of the numbers is a float </a:t>
            </a:r>
          </a:p>
          <a:p>
            <a:pPr lvl="1" eaLnBrk="1" hangingPunct="1"/>
            <a:r>
              <a:rPr lang="en-US" altLang="en-US" dirty="0"/>
              <a:t>Otherwise is an int.</a:t>
            </a:r>
          </a:p>
        </p:txBody>
      </p:sp>
    </p:spTree>
    <p:extLst>
      <p:ext uri="{BB962C8B-B14F-4D97-AF65-F5344CB8AC3E}">
        <p14:creationId xmlns:p14="http://schemas.microsoft.com/office/powerpoint/2010/main" val="95193447"/>
      </p:ext>
    </p:extLst>
  </p:cSld>
  <p:clrMapOvr>
    <a:masterClrMapping/>
  </p:clrMapOvr>
  <p:transition>
    <p:wipe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Methods that Return Boolean Values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return either True or False.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62213"/>
            <a:ext cx="8372475" cy="196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1311275" y="5213350"/>
            <a:ext cx="670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Methods that return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239521870"/>
      </p:ext>
    </p:extLst>
  </p:cSld>
  <p:clrMapOvr>
    <a:masterClrMapping/>
  </p:clrMapOvr>
  <p:transition>
    <p:wipe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Simplifying Conditions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 or tuples can sometimes be used to simplify long compound conditions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53703"/>
            <a:ext cx="8075613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572000"/>
            <a:ext cx="30670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572000"/>
            <a:ext cx="31337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545616"/>
      </p:ext>
    </p:extLst>
  </p:cSld>
  <p:clrMapOvr>
    <a:masterClrMapping/>
  </p:clrMapOvr>
  <p:transition>
    <p:wipe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Simplifying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Use of De Morgan’s Laws</a:t>
            </a:r>
          </a:p>
          <a:p>
            <a:pPr eaLnBrk="1" hangingPunct="1"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 and cond2)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   is the same as		 </a:t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not(cond1) or not(cond2)</a:t>
            </a:r>
          </a:p>
          <a:p>
            <a:pPr eaLnBrk="1" hangingPunct="1"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 or cond2)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   is the same as 		 </a:t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not(cond1) and not(cond2)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7951"/>
      </p:ext>
    </p:extLst>
  </p:cSld>
  <p:clrMapOvr>
    <a:masterClrMapping/>
  </p:clrMapOvr>
  <p:transition>
    <p:wipe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78139120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known as branching structures</a:t>
            </a:r>
          </a:p>
          <a:p>
            <a:pPr eaLnBrk="1" hangingPunct="1"/>
            <a:r>
              <a:rPr lang="en-US" altLang="en-US"/>
              <a:t>Allow program to decide on course of action </a:t>
            </a:r>
          </a:p>
          <a:p>
            <a:pPr lvl="1" eaLnBrk="1" hangingPunct="1"/>
            <a:r>
              <a:rPr lang="en-US" altLang="en-US"/>
              <a:t>Based on whether a certain condition is true or false.</a:t>
            </a:r>
          </a:p>
          <a:p>
            <a:pPr eaLnBrk="1" hangingPunct="1"/>
            <a:r>
              <a:rPr lang="en-US" altLang="en-US"/>
              <a:t>Form:</a:t>
            </a:r>
          </a:p>
          <a:p>
            <a:pPr eaLnBrk="1" hangingPunct="1"/>
            <a:endParaRPr lang="en-US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30090"/>
            <a:ext cx="53721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47237"/>
      </p:ext>
    </p:extLst>
  </p:cSld>
  <p:clrMapOvr>
    <a:masterClrMapping/>
  </p:clrMapOvr>
  <p:transition>
    <p:wipe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Program finds larger of two numbers input by user.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95600"/>
            <a:ext cx="6837363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307644"/>
      </p:ext>
    </p:extLst>
  </p:cSld>
  <p:clrMapOvr>
    <a:masterClrMapping/>
  </p:clrMapOvr>
  <p:transition>
    <p:wipe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i="1" dirty="0"/>
              <a:t>if-else</a:t>
            </a:r>
            <a:r>
              <a:rPr lang="en-US" altLang="en-US" dirty="0"/>
              <a:t> statement in program has relational operators in its condition.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6713538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99460"/>
      </p:ext>
    </p:extLst>
  </p:cSld>
  <p:clrMapOvr>
    <a:masterClrMapping/>
  </p:clrMapOvr>
  <p:transition>
    <p:wipe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/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else</a:t>
            </a:r>
            <a:r>
              <a:rPr lang="en-US" altLang="en-US"/>
              <a:t> part of an </a:t>
            </a:r>
            <a:r>
              <a:rPr lang="en-US" altLang="en-US" i="1"/>
              <a:t>if-else</a:t>
            </a:r>
            <a:r>
              <a:rPr lang="en-US" altLang="en-US"/>
              <a:t> statement can be omitted</a:t>
            </a:r>
          </a:p>
          <a:p>
            <a:pPr eaLnBrk="1" hangingPunct="1"/>
            <a:r>
              <a:rPr lang="en-US" altLang="en-US"/>
              <a:t>When the condition is false</a:t>
            </a:r>
          </a:p>
          <a:p>
            <a:pPr lvl="1" eaLnBrk="1" hangingPunct="1"/>
            <a:r>
              <a:rPr lang="en-US" altLang="en-US"/>
              <a:t> Execution continues with line after the if statement block</a:t>
            </a:r>
          </a:p>
        </p:txBody>
      </p:sp>
    </p:spTree>
    <p:extLst>
      <p:ext uri="{BB962C8B-B14F-4D97-AF65-F5344CB8AC3E}">
        <p14:creationId xmlns:p14="http://schemas.microsoft.com/office/powerpoint/2010/main" val="1499341437"/>
      </p:ext>
    </p:extLst>
  </p:cSld>
  <p:clrMapOvr>
    <a:masterClrMapping/>
  </p:clrMapOvr>
  <p:transition>
    <p:wipe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6080" y="1071880"/>
            <a:ext cx="8219440" cy="5029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i="1" dirty="0"/>
              <a:t>if</a:t>
            </a:r>
            <a:r>
              <a:rPr lang="en-US" altLang="en-US" dirty="0"/>
              <a:t> Statements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5513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Program contains two </a:t>
            </a:r>
            <a:r>
              <a:rPr lang="en-US" altLang="en-US" i="1" dirty="0"/>
              <a:t>if</a:t>
            </a:r>
            <a:r>
              <a:rPr lang="en-US" altLang="en-US" dirty="0"/>
              <a:t> statements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514600"/>
            <a:ext cx="4776788" cy="358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89238"/>
      </p:ext>
    </p:extLst>
  </p:cSld>
  <p:clrMapOvr>
    <a:masterClrMapping/>
  </p:clrMapOvr>
  <p:transition>
    <p:wipe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 i="1"/>
              <a:t>if-else</a:t>
            </a:r>
            <a:r>
              <a:rPr lang="en-US" altLang="en-US"/>
              <a:t> Statements</a:t>
            </a: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/>
              <a:t>Indented blocks of </a:t>
            </a:r>
            <a:r>
              <a:rPr lang="en-US" altLang="en-US" i="1"/>
              <a:t>if-else</a:t>
            </a:r>
            <a:r>
              <a:rPr lang="en-US" altLang="en-US"/>
              <a:t> and</a:t>
            </a:r>
            <a:r>
              <a:rPr lang="en-US" altLang="en-US" i="1"/>
              <a:t> if </a:t>
            </a:r>
            <a:r>
              <a:rPr lang="en-US" altLang="en-US"/>
              <a:t>statements can contain other </a:t>
            </a:r>
            <a:r>
              <a:rPr lang="en-US" altLang="en-US" i="1"/>
              <a:t>if-else</a:t>
            </a:r>
            <a:r>
              <a:rPr lang="en-US" altLang="en-US"/>
              <a:t> and </a:t>
            </a:r>
            <a:r>
              <a:rPr lang="en-US" altLang="en-US" i="1"/>
              <a:t>if</a:t>
            </a:r>
            <a:r>
              <a:rPr lang="en-US" altLang="en-US"/>
              <a:t> statements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i="1"/>
              <a:t>if-else</a:t>
            </a:r>
            <a:r>
              <a:rPr lang="en-US" altLang="en-US"/>
              <a:t> statements are said to be nested</a:t>
            </a:r>
          </a:p>
          <a:p>
            <a:pPr eaLnBrk="1" hangingPunct="1"/>
            <a:r>
              <a:rPr lang="en-US" altLang="en-US"/>
              <a:t>Consider the task of interpreting a beacon </a:t>
            </a:r>
          </a:p>
          <a:p>
            <a:pPr lvl="1" eaLnBrk="1" hangingPunct="1"/>
            <a:r>
              <a:rPr lang="en-US" altLang="en-US"/>
              <a:t>The color of the beacon light atop Boston’s old John Hancock building forecasts the weather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487" y="5257800"/>
            <a:ext cx="31400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77886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Pitch Deck Template">
  <a:themeElements>
    <a:clrScheme name="Pitch Deck Template">
      <a:dk1>
        <a:srgbClr val="191919"/>
      </a:dk1>
      <a:lt1>
        <a:srgbClr val="EAEAEA"/>
      </a:lt1>
      <a:dk2>
        <a:srgbClr val="A7A7A7"/>
      </a:dk2>
      <a:lt2>
        <a:srgbClr val="535353"/>
      </a:lt2>
      <a:accent1>
        <a:srgbClr val="FFC107"/>
      </a:accent1>
      <a:accent2>
        <a:srgbClr val="388E3C"/>
      </a:accent2>
      <a:accent3>
        <a:srgbClr val="C8E6C9"/>
      </a:accent3>
      <a:accent4>
        <a:srgbClr val="191919"/>
      </a:accent4>
      <a:accent5>
        <a:srgbClr val="5F5F5F"/>
      </a:accent5>
      <a:accent6>
        <a:srgbClr val="5E5E5E"/>
      </a:accent6>
      <a:hlink>
        <a:srgbClr val="0000FF"/>
      </a:hlink>
      <a:folHlink>
        <a:srgbClr val="FF00FF"/>
      </a:folHlink>
    </a:clrScheme>
    <a:fontScheme name="Pitch Deck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itch Deck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4628</Words>
  <Application>Microsoft Office PowerPoint</Application>
  <PresentationFormat>On-screen Show (4:3)</PresentationFormat>
  <Paragraphs>756</Paragraphs>
  <Slides>202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09" baseType="lpstr">
      <vt:lpstr>Arial</vt:lpstr>
      <vt:lpstr>Calibri</vt:lpstr>
      <vt:lpstr>Cambria</vt:lpstr>
      <vt:lpstr>Courier New</vt:lpstr>
      <vt:lpstr>Helvetica</vt:lpstr>
      <vt:lpstr>Open Sans</vt:lpstr>
      <vt:lpstr>Pitch Deck Template</vt:lpstr>
      <vt:lpstr>Agenda</vt:lpstr>
      <vt:lpstr>Questions and Answers</vt:lpstr>
      <vt:lpstr>Questions and Answers</vt:lpstr>
      <vt:lpstr>Questions and Answers</vt:lpstr>
      <vt:lpstr>Questions and Answers</vt:lpstr>
      <vt:lpstr>Program Development Cycle</vt:lpstr>
      <vt:lpstr>Program Planning</vt:lpstr>
      <vt:lpstr>Data Types, Variables, Functions</vt:lpstr>
      <vt:lpstr>Numbers</vt:lpstr>
      <vt:lpstr>The print Function</vt:lpstr>
      <vt:lpstr>Variables</vt:lpstr>
      <vt:lpstr>Variables</vt:lpstr>
      <vt:lpstr>Variables</vt:lpstr>
      <vt:lpstr>Variables</vt:lpstr>
      <vt:lpstr>The abs Function</vt:lpstr>
      <vt:lpstr>The int Function</vt:lpstr>
      <vt:lpstr>The round Function</vt:lpstr>
      <vt:lpstr>abs, int, and round Example</vt:lpstr>
      <vt:lpstr>Augmented Assignments</vt:lpstr>
      <vt:lpstr>Augmented Assignments</vt:lpstr>
      <vt:lpstr>Two Other Integer Operators</vt:lpstr>
      <vt:lpstr>Two Other Integer Operators</vt:lpstr>
      <vt:lpstr>Parentheses, Order of Precedence</vt:lpstr>
      <vt:lpstr>Syntax Errors</vt:lpstr>
      <vt:lpstr>Runtime Errors</vt:lpstr>
      <vt:lpstr>Runtime Errors</vt:lpstr>
      <vt:lpstr>Logic Error</vt:lpstr>
      <vt:lpstr>Numeric Objects in Memory</vt:lpstr>
      <vt:lpstr>String Literals</vt:lpstr>
      <vt:lpstr>String Variables</vt:lpstr>
      <vt:lpstr>Indices and Slices</vt:lpstr>
      <vt:lpstr>Indices and Slices</vt:lpstr>
      <vt:lpstr>Indices and Slices</vt:lpstr>
      <vt:lpstr>Negative Indices</vt:lpstr>
      <vt:lpstr>Negative Indices</vt:lpstr>
      <vt:lpstr>Default Bounds for Slices</vt:lpstr>
      <vt:lpstr>String Concatenation</vt:lpstr>
      <vt:lpstr>String Repetition</vt:lpstr>
      <vt:lpstr>String Functions and Methods</vt:lpstr>
      <vt:lpstr>Chained Methods</vt:lpstr>
      <vt:lpstr>The input Function</vt:lpstr>
      <vt:lpstr>The input Function</vt:lpstr>
      <vt:lpstr>More String Functions</vt:lpstr>
      <vt:lpstr>String Functions with Numbers</vt:lpstr>
      <vt:lpstr>Internal Documentation</vt:lpstr>
      <vt:lpstr>Internal Documentation</vt:lpstr>
      <vt:lpstr>Line Continuation</vt:lpstr>
      <vt:lpstr>Indexing and Slicing Out of Bounds</vt:lpstr>
      <vt:lpstr>Optional print Argument sep</vt:lpstr>
      <vt:lpstr>Escape Sequences</vt:lpstr>
      <vt:lpstr>Escape Sequences</vt:lpstr>
      <vt:lpstr>Escape Sequences</vt:lpstr>
      <vt:lpstr>The list Object</vt:lpstr>
      <vt:lpstr>The list Object</vt:lpstr>
      <vt:lpstr>The list Object</vt:lpstr>
      <vt:lpstr>Slices</vt:lpstr>
      <vt:lpstr>Slices</vt:lpstr>
      <vt:lpstr>The split and join Methods </vt:lpstr>
      <vt:lpstr>The split and join Methods </vt:lpstr>
      <vt:lpstr>The split and join Methods </vt:lpstr>
      <vt:lpstr>The tuple Object </vt:lpstr>
      <vt:lpstr>The tuple Object </vt:lpstr>
      <vt:lpstr>The tuple Object </vt:lpstr>
      <vt:lpstr>The tuple Object </vt:lpstr>
      <vt:lpstr>Nested Lists </vt:lpstr>
      <vt:lpstr>Nested Lists </vt:lpstr>
      <vt:lpstr>Immutable and Mutable Objects</vt:lpstr>
      <vt:lpstr>Immutable and Mutable Objects</vt:lpstr>
      <vt:lpstr>Immutable and Mutable Objects</vt:lpstr>
      <vt:lpstr>Immutable and Mutable Objects</vt:lpstr>
      <vt:lpstr>Immutable and Mutable Objects</vt:lpstr>
      <vt:lpstr>Copying Lists</vt:lpstr>
      <vt:lpstr>Copying Lists</vt:lpstr>
      <vt:lpstr>Indexing, Deleting, and  Slicing Out of Bounds</vt:lpstr>
      <vt:lpstr>Indexing, Deleting, and  Slicing Out of Bounds</vt:lpstr>
      <vt:lpstr>Structures that Control Flow</vt:lpstr>
      <vt:lpstr>Relational and Logical Operators</vt:lpstr>
      <vt:lpstr>ASCII Values</vt:lpstr>
      <vt:lpstr>ASCII Values</vt:lpstr>
      <vt:lpstr>Relational Operators</vt:lpstr>
      <vt:lpstr>Relational Operators</vt:lpstr>
      <vt:lpstr>Relational Operators</vt:lpstr>
      <vt:lpstr>Sorting the Items in a List </vt:lpstr>
      <vt:lpstr>Sorting the Items in a List </vt:lpstr>
      <vt:lpstr>Logical Operators</vt:lpstr>
      <vt:lpstr>Logical Operators</vt:lpstr>
      <vt:lpstr>Logical Operators</vt:lpstr>
      <vt:lpstr>Short-Circuit Evaluation</vt:lpstr>
      <vt:lpstr>The bool Data Type</vt:lpstr>
      <vt:lpstr>Methods that Return Boolean Values</vt:lpstr>
      <vt:lpstr>Simplifying Conditions</vt:lpstr>
      <vt:lpstr>Simplifying Conditions</vt:lpstr>
      <vt:lpstr>Decision Structures</vt:lpstr>
      <vt:lpstr>if-else Statements</vt:lpstr>
      <vt:lpstr>if-else Statements</vt:lpstr>
      <vt:lpstr>if-else Statements</vt:lpstr>
      <vt:lpstr>if Statements</vt:lpstr>
      <vt:lpstr>if Statements</vt:lpstr>
      <vt:lpstr>Nested if-else Statements</vt:lpstr>
      <vt:lpstr>Nested if-else Statements</vt:lpstr>
      <vt:lpstr>Nested if-else Statements</vt:lpstr>
      <vt:lpstr>Nested if-else Statements</vt:lpstr>
      <vt:lpstr>Nested if-else Statements</vt:lpstr>
      <vt:lpstr>The elif Clause</vt:lpstr>
      <vt:lpstr>The elif Clause</vt:lpstr>
      <vt:lpstr>The elif Clause</vt:lpstr>
      <vt:lpstr>Input Validation with if-elif-else Statements</vt:lpstr>
      <vt:lpstr>Input Validation with if-elif-else Statements</vt:lpstr>
      <vt:lpstr>True and False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break Statement</vt:lpstr>
      <vt:lpstr>The break Statement</vt:lpstr>
      <vt:lpstr>The continue Statement</vt:lpstr>
      <vt:lpstr>The continue Statement</vt:lpstr>
      <vt:lpstr>Creating a Menu</vt:lpstr>
      <vt:lpstr>The continue Statement</vt:lpstr>
      <vt:lpstr>Infinite Loops</vt:lpstr>
      <vt:lpstr>The for Loop</vt:lpstr>
      <vt:lpstr>The for Loop</vt:lpstr>
      <vt:lpstr>Looping Through Arithmetic Progression of Numbers</vt:lpstr>
      <vt:lpstr>Looping Through Arithmetic Progression of Numbers</vt:lpstr>
      <vt:lpstr>Step Values for the range Function</vt:lpstr>
      <vt:lpstr>Step Values for the range Function</vt:lpstr>
      <vt:lpstr>Nested for Loops</vt:lpstr>
      <vt:lpstr>Nested for Loops</vt:lpstr>
      <vt:lpstr>Nested for Loops</vt:lpstr>
      <vt:lpstr>Looping Through  Characters of a String</vt:lpstr>
      <vt:lpstr>Looping Through Items  of a List or Tuple</vt:lpstr>
      <vt:lpstr>Looping Through Items  of a List or Tuple</vt:lpstr>
      <vt:lpstr>Looping Through Items  of a List or Tuple</vt:lpstr>
      <vt:lpstr>Looping Through Lines of Text File</vt:lpstr>
      <vt:lpstr>Looping Through Lines of Text File</vt:lpstr>
      <vt:lpstr>Populating a List with  Contents of a Text File</vt:lpstr>
      <vt:lpstr>Functions</vt:lpstr>
      <vt:lpstr>Built-in Functions </vt:lpstr>
      <vt:lpstr>Built-in Functions </vt:lpstr>
      <vt:lpstr>User-defined Functions </vt:lpstr>
      <vt:lpstr>User-defined Functions </vt:lpstr>
      <vt:lpstr>Functions Having One Parameter</vt:lpstr>
      <vt:lpstr>Functions Having One Parameter</vt:lpstr>
      <vt:lpstr>Functions Having One Parameter</vt:lpstr>
      <vt:lpstr>Passing a Value to a Function </vt:lpstr>
      <vt:lpstr>Passing a Value to a Function </vt:lpstr>
      <vt:lpstr>Passing a Value to a Function </vt:lpstr>
      <vt:lpstr>Functions Having Several Parameters</vt:lpstr>
      <vt:lpstr>Functions Having Several Parameters</vt:lpstr>
      <vt:lpstr>Functions Having Several Parameters</vt:lpstr>
      <vt:lpstr>Functions Having Several Parameters</vt:lpstr>
      <vt:lpstr>Functions Having Several Parameters</vt:lpstr>
      <vt:lpstr>Boolean- and List-valued Functions</vt:lpstr>
      <vt:lpstr>Boolean- and List-valued Functions</vt:lpstr>
      <vt:lpstr>Functions that do not Return Values</vt:lpstr>
      <vt:lpstr>Functions without Parameters</vt:lpstr>
      <vt:lpstr>Functions without Parameters</vt:lpstr>
      <vt:lpstr>Scope of Variables</vt:lpstr>
      <vt:lpstr>Scope of Variables</vt:lpstr>
      <vt:lpstr>Scope of Variables</vt:lpstr>
      <vt:lpstr>Scope of Variables</vt:lpstr>
      <vt:lpstr>Scope of Variables</vt:lpstr>
      <vt:lpstr>Named Constants</vt:lpstr>
      <vt:lpstr>Library Modules</vt:lpstr>
      <vt:lpstr>Library Modules</vt:lpstr>
      <vt:lpstr>Library Modules</vt:lpstr>
      <vt:lpstr>Functions Calling Other Functions</vt:lpstr>
      <vt:lpstr>Functions Calling Other Functions</vt:lpstr>
      <vt:lpstr>Functions Returning  Multiple Values</vt:lpstr>
      <vt:lpstr>Functions Returning Multiple Values</vt:lpstr>
      <vt:lpstr>Functions Returning Multiple Values</vt:lpstr>
      <vt:lpstr>List Comprehension</vt:lpstr>
      <vt:lpstr>List Comprehension</vt:lpstr>
      <vt:lpstr>Default Values</vt:lpstr>
      <vt:lpstr>Default Values</vt:lpstr>
      <vt:lpstr>Default Values</vt:lpstr>
      <vt:lpstr>Passing by Parameter Name</vt:lpstr>
      <vt:lpstr>Passing by Parameter Name</vt:lpstr>
      <vt:lpstr>Passing by Parameter Name</vt:lpstr>
      <vt:lpstr>Custom Sorting</vt:lpstr>
      <vt:lpstr>Custom Sorting</vt:lpstr>
      <vt:lpstr>Custom Sorting</vt:lpstr>
      <vt:lpstr>Lambda Expressions</vt:lpstr>
      <vt:lpstr>Lambda Expressions</vt:lpstr>
      <vt:lpstr>Lambda Expressions</vt:lpstr>
      <vt:lpstr>The sorted Function</vt:lpstr>
      <vt:lpstr>The sorted Function</vt:lpstr>
      <vt:lpstr>Sets</vt:lpstr>
      <vt:lpstr>Sets</vt:lpstr>
      <vt:lpstr>Set-theoretic Methods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The dict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Kshitij Yadav</cp:lastModifiedBy>
  <cp:revision>79</cp:revision>
  <dcterms:created xsi:type="dcterms:W3CDTF">2011-08-25T15:49:05Z</dcterms:created>
  <dcterms:modified xsi:type="dcterms:W3CDTF">2018-02-22T21:01:28Z</dcterms:modified>
</cp:coreProperties>
</file>