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85" r:id="rId2"/>
    <p:sldId id="286" r:id="rId3"/>
    <p:sldId id="287" r:id="rId4"/>
    <p:sldId id="284" r:id="rId5"/>
    <p:sldId id="288" r:id="rId6"/>
    <p:sldId id="289" r:id="rId7"/>
    <p:sldId id="293" r:id="rId8"/>
    <p:sldId id="295" r:id="rId9"/>
    <p:sldId id="261" r:id="rId10"/>
    <p:sldId id="260" r:id="rId11"/>
    <p:sldId id="257" r:id="rId12"/>
    <p:sldId id="262" r:id="rId13"/>
    <p:sldId id="263" r:id="rId14"/>
    <p:sldId id="259" r:id="rId15"/>
    <p:sldId id="264" r:id="rId16"/>
    <p:sldId id="265" r:id="rId17"/>
    <p:sldId id="266" r:id="rId18"/>
    <p:sldId id="268" r:id="rId19"/>
    <p:sldId id="270" r:id="rId20"/>
    <p:sldId id="267" r:id="rId21"/>
    <p:sldId id="271" r:id="rId22"/>
    <p:sldId id="296" r:id="rId23"/>
    <p:sldId id="297" r:id="rId24"/>
    <p:sldId id="305" r:id="rId25"/>
    <p:sldId id="301" r:id="rId26"/>
    <p:sldId id="299" r:id="rId27"/>
    <p:sldId id="300" r:id="rId2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D01"/>
    <a:srgbClr val="008542"/>
    <a:srgbClr val="00B050"/>
    <a:srgbClr val="5A3584"/>
    <a:srgbClr val="FFFF00"/>
    <a:srgbClr val="0070C0"/>
    <a:srgbClr val="FF0000"/>
    <a:srgbClr val="FFCA38"/>
    <a:srgbClr val="B0B2B3"/>
    <a:srgbClr val="C40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78" autoAdjust="0"/>
  </p:normalViewPr>
  <p:slideViewPr>
    <p:cSldViewPr snapToGrid="0">
      <p:cViewPr varScale="1">
        <p:scale>
          <a:sx n="68" d="100"/>
          <a:sy n="68" d="100"/>
        </p:scale>
        <p:origin x="9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730"/>
    </p:cViewPr>
  </p:sorterViewPr>
  <p:notesViewPr>
    <p:cSldViewPr snapToGrid="0">
      <p:cViewPr varScale="1">
        <p:scale>
          <a:sx n="82" d="100"/>
          <a:sy n="82" d="100"/>
        </p:scale>
        <p:origin x="31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2.5</c:v>
                </c:pt>
                <c:pt idx="1">
                  <c:v>0.5</c:v>
                </c:pt>
                <c:pt idx="2">
                  <c:v>2.2000000000000002</c:v>
                </c:pt>
                <c:pt idx="3">
                  <c:v>1.9</c:v>
                </c:pt>
                <c:pt idx="4">
                  <c:v>3.1</c:v>
                </c:pt>
                <c:pt idx="5">
                  <c:v>2.2999999999999998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1.1000000000000001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2.4</c:v>
                </c:pt>
                <c:pt idx="1">
                  <c:v>0.7</c:v>
                </c:pt>
                <c:pt idx="2">
                  <c:v>2.9</c:v>
                </c:pt>
                <c:pt idx="3">
                  <c:v>2.2000000000000002</c:v>
                </c:pt>
                <c:pt idx="4">
                  <c:v>3</c:v>
                </c:pt>
                <c:pt idx="5">
                  <c:v>2.7</c:v>
                </c:pt>
                <c:pt idx="6">
                  <c:v>1.6</c:v>
                </c:pt>
                <c:pt idx="7">
                  <c:v>1.1000000000000001</c:v>
                </c:pt>
                <c:pt idx="8">
                  <c:v>1.6</c:v>
                </c:pt>
                <c:pt idx="9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00-48CD-A212-28FA4A17A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48725776"/>
        <c:axId val="-448718704"/>
      </c:scatterChart>
      <c:valAx>
        <c:axId val="-44872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8718704"/>
        <c:crosses val="autoZero"/>
        <c:crossBetween val="midCat"/>
      </c:valAx>
      <c:valAx>
        <c:axId val="-44871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8725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31AB3-0DFC-4A2C-A64B-D984771522E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029407-8B29-47DA-B702-9EE590ADEC7C}">
      <dgm:prSet phldrT="[Text]"/>
      <dgm:spPr>
        <a:solidFill>
          <a:srgbClr val="DC7D0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</a:rPr>
            <a:t>Airplane Deicing Costs</a:t>
          </a:r>
        </a:p>
      </dgm:t>
    </dgm:pt>
    <dgm:pt modelId="{88738192-2973-4DEB-BD15-CECEBCACCECA}" type="parTrans" cxnId="{E0F1CA22-A4B2-4706-A653-B626DEE7864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49D37A47-0DF0-4156-A5B1-4EB44F214231}" type="sibTrans" cxnId="{E0F1CA22-A4B2-4706-A653-B626DEE7864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1FD61A5A-C947-4793-A9D8-935498A03A23}">
      <dgm:prSet phldrT="[Text]"/>
      <dgm:spPr>
        <a:solidFill>
          <a:srgbClr val="DC7D0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</a:rPr>
            <a:t>Snowplow Costs</a:t>
          </a:r>
        </a:p>
      </dgm:t>
    </dgm:pt>
    <dgm:pt modelId="{6548789A-B01E-469B-88D2-B58392655D88}" type="parTrans" cxnId="{A9E56F89-CCB5-488C-B1F8-283A2D05DB5B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56E4F5CE-59E8-4EF0-945B-255EA69924A3}" type="sibTrans" cxnId="{A9E56F89-CCB5-488C-B1F8-283A2D05DB5B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C2EA0406-1837-4318-A799-FD4A833BF8F5}">
      <dgm:prSet phldrT="[Text]"/>
      <dgm:spPr>
        <a:solidFill>
          <a:srgbClr val="DC7D0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</a:rPr>
            <a:t>Heat stroke</a:t>
          </a:r>
        </a:p>
      </dgm:t>
    </dgm:pt>
    <dgm:pt modelId="{A6F88113-46D1-4827-877E-9560C5288A26}" type="parTrans" cxnId="{B2CD7D42-1166-44FF-89CA-42DE2C3E3A4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64727389-8946-43C0-A9DC-46A3E83B7AEE}" type="sibTrans" cxnId="{B2CD7D42-1166-44FF-89CA-42DE2C3E3A4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C293A1FA-4113-43BF-934E-B45E5BCF11DD}">
      <dgm:prSet phldrT="[Text]"/>
      <dgm:spPr/>
      <dgm:t>
        <a:bodyPr/>
        <a:lstStyle/>
        <a:p>
          <a:r>
            <a:rPr lang="en-US" dirty="0">
              <a:solidFill>
                <a:srgbClr val="DC7D01"/>
              </a:solidFill>
              <a:latin typeface="Calibri" panose="020F0502020204030204" pitchFamily="34" charset="0"/>
            </a:rPr>
            <a:t>Temperature?</a:t>
          </a:r>
        </a:p>
      </dgm:t>
    </dgm:pt>
    <dgm:pt modelId="{78E4788F-7136-49D5-A84D-B71AC7BB3B0C}" type="parTrans" cxnId="{2B2D4340-E12B-4174-B5CA-3E4002F25680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437B4ABF-4F6D-482C-922F-1F05449C39F2}" type="sibTrans" cxnId="{2B2D4340-E12B-4174-B5CA-3E4002F25680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1BC76DE6-2BB5-4CEA-AFC2-74CA73C6524B}" type="pres">
      <dgm:prSet presAssocID="{3D431AB3-0DFC-4A2C-A64B-D984771522E0}" presName="Name0" presStyleCnt="0">
        <dgm:presLayoutVars>
          <dgm:chMax val="4"/>
          <dgm:resizeHandles val="exact"/>
        </dgm:presLayoutVars>
      </dgm:prSet>
      <dgm:spPr/>
    </dgm:pt>
    <dgm:pt modelId="{2FBC1BAA-5EDE-45CF-A086-DDE556213849}" type="pres">
      <dgm:prSet presAssocID="{3D431AB3-0DFC-4A2C-A64B-D984771522E0}" presName="ellipse" presStyleLbl="trBgShp" presStyleIdx="0" presStyleCnt="1"/>
      <dgm:spPr>
        <a:solidFill>
          <a:srgbClr val="008542">
            <a:alpha val="40000"/>
          </a:srgbClr>
        </a:solidFill>
      </dgm:spPr>
    </dgm:pt>
    <dgm:pt modelId="{B97E1379-ABFB-4765-8CAE-7B99000F3B7F}" type="pres">
      <dgm:prSet presAssocID="{3D431AB3-0DFC-4A2C-A64B-D984771522E0}" presName="arrow1" presStyleLbl="fgShp" presStyleIdx="0" presStyleCnt="1"/>
      <dgm:spPr>
        <a:solidFill>
          <a:srgbClr val="DC7D01"/>
        </a:solidFill>
      </dgm:spPr>
    </dgm:pt>
    <dgm:pt modelId="{8F0DDEBA-F77B-42AA-8E69-3AEBDC2048D9}" type="pres">
      <dgm:prSet presAssocID="{3D431AB3-0DFC-4A2C-A64B-D984771522E0}" presName="rectangle" presStyleLbl="revTx" presStyleIdx="0" presStyleCnt="1">
        <dgm:presLayoutVars>
          <dgm:bulletEnabled val="1"/>
        </dgm:presLayoutVars>
      </dgm:prSet>
      <dgm:spPr/>
    </dgm:pt>
    <dgm:pt modelId="{3CEEA476-50E8-4B90-A43B-F052D5854A6A}" type="pres">
      <dgm:prSet presAssocID="{1FD61A5A-C947-4793-A9D8-935498A03A23}" presName="item1" presStyleLbl="node1" presStyleIdx="0" presStyleCnt="3">
        <dgm:presLayoutVars>
          <dgm:bulletEnabled val="1"/>
        </dgm:presLayoutVars>
      </dgm:prSet>
      <dgm:spPr/>
    </dgm:pt>
    <dgm:pt modelId="{C4A78397-808D-4477-9311-87E1364D85C3}" type="pres">
      <dgm:prSet presAssocID="{C2EA0406-1837-4318-A799-FD4A833BF8F5}" presName="item2" presStyleLbl="node1" presStyleIdx="1" presStyleCnt="3">
        <dgm:presLayoutVars>
          <dgm:bulletEnabled val="1"/>
        </dgm:presLayoutVars>
      </dgm:prSet>
      <dgm:spPr/>
    </dgm:pt>
    <dgm:pt modelId="{4AC3CC1F-2D35-467A-BEAA-065ACA90144A}" type="pres">
      <dgm:prSet presAssocID="{C293A1FA-4113-43BF-934E-B45E5BCF11DD}" presName="item3" presStyleLbl="node1" presStyleIdx="2" presStyleCnt="3">
        <dgm:presLayoutVars>
          <dgm:bulletEnabled val="1"/>
        </dgm:presLayoutVars>
      </dgm:prSet>
      <dgm:spPr/>
    </dgm:pt>
    <dgm:pt modelId="{FA76FA7D-DD57-4978-AD34-F66A21EAEF7C}" type="pres">
      <dgm:prSet presAssocID="{3D431AB3-0DFC-4A2C-A64B-D984771522E0}" presName="funnel" presStyleLbl="trAlignAcc1" presStyleIdx="0" presStyleCnt="1" custLinFactNeighborX="0" custLinFactNeighborY="-893"/>
      <dgm:spPr>
        <a:ln>
          <a:solidFill>
            <a:srgbClr val="008542"/>
          </a:solidFill>
        </a:ln>
      </dgm:spPr>
    </dgm:pt>
  </dgm:ptLst>
  <dgm:cxnLst>
    <dgm:cxn modelId="{213A8F03-FD9C-4253-B7A6-EFF496714A7F}" type="presOf" srcId="{3D431AB3-0DFC-4A2C-A64B-D984771522E0}" destId="{1BC76DE6-2BB5-4CEA-AFC2-74CA73C6524B}" srcOrd="0" destOrd="0" presId="urn:microsoft.com/office/officeart/2005/8/layout/funnel1"/>
    <dgm:cxn modelId="{E0F1CA22-A4B2-4706-A653-B626DEE7864F}" srcId="{3D431AB3-0DFC-4A2C-A64B-D984771522E0}" destId="{12029407-8B29-47DA-B702-9EE590ADEC7C}" srcOrd="0" destOrd="0" parTransId="{88738192-2973-4DEB-BD15-CECEBCACCECA}" sibTransId="{49D37A47-0DF0-4156-A5B1-4EB44F214231}"/>
    <dgm:cxn modelId="{A4FDA72F-32EA-433A-8901-AA50EF57CC62}" type="presOf" srcId="{C293A1FA-4113-43BF-934E-B45E5BCF11DD}" destId="{8F0DDEBA-F77B-42AA-8E69-3AEBDC2048D9}" srcOrd="0" destOrd="0" presId="urn:microsoft.com/office/officeart/2005/8/layout/funnel1"/>
    <dgm:cxn modelId="{2B2D4340-E12B-4174-B5CA-3E4002F25680}" srcId="{3D431AB3-0DFC-4A2C-A64B-D984771522E0}" destId="{C293A1FA-4113-43BF-934E-B45E5BCF11DD}" srcOrd="3" destOrd="0" parTransId="{78E4788F-7136-49D5-A84D-B71AC7BB3B0C}" sibTransId="{437B4ABF-4F6D-482C-922F-1F05449C39F2}"/>
    <dgm:cxn modelId="{B2CD7D42-1166-44FF-89CA-42DE2C3E3A4F}" srcId="{3D431AB3-0DFC-4A2C-A64B-D984771522E0}" destId="{C2EA0406-1837-4318-A799-FD4A833BF8F5}" srcOrd="2" destOrd="0" parTransId="{A6F88113-46D1-4827-877E-9560C5288A26}" sibTransId="{64727389-8946-43C0-A9DC-46A3E83B7AEE}"/>
    <dgm:cxn modelId="{09358469-D858-40AB-9804-614EFE9F7B39}" type="presOf" srcId="{C2EA0406-1837-4318-A799-FD4A833BF8F5}" destId="{3CEEA476-50E8-4B90-A43B-F052D5854A6A}" srcOrd="0" destOrd="0" presId="urn:microsoft.com/office/officeart/2005/8/layout/funnel1"/>
    <dgm:cxn modelId="{CAA7B458-9E2F-4C6A-A05A-FAA95BF91679}" type="presOf" srcId="{1FD61A5A-C947-4793-A9D8-935498A03A23}" destId="{C4A78397-808D-4477-9311-87E1364D85C3}" srcOrd="0" destOrd="0" presId="urn:microsoft.com/office/officeart/2005/8/layout/funnel1"/>
    <dgm:cxn modelId="{A9E56F89-CCB5-488C-B1F8-283A2D05DB5B}" srcId="{3D431AB3-0DFC-4A2C-A64B-D984771522E0}" destId="{1FD61A5A-C947-4793-A9D8-935498A03A23}" srcOrd="1" destOrd="0" parTransId="{6548789A-B01E-469B-88D2-B58392655D88}" sibTransId="{56E4F5CE-59E8-4EF0-945B-255EA69924A3}"/>
    <dgm:cxn modelId="{37FC8D8F-E618-47D5-8157-15CF78D7319A}" type="presOf" srcId="{12029407-8B29-47DA-B702-9EE590ADEC7C}" destId="{4AC3CC1F-2D35-467A-BEAA-065ACA90144A}" srcOrd="0" destOrd="0" presId="urn:microsoft.com/office/officeart/2005/8/layout/funnel1"/>
    <dgm:cxn modelId="{95558EAC-AE17-40D9-BC0C-F69CE4B4408A}" type="presParOf" srcId="{1BC76DE6-2BB5-4CEA-AFC2-74CA73C6524B}" destId="{2FBC1BAA-5EDE-45CF-A086-DDE556213849}" srcOrd="0" destOrd="0" presId="urn:microsoft.com/office/officeart/2005/8/layout/funnel1"/>
    <dgm:cxn modelId="{E0DD651D-A903-4E50-B263-FDEC6FA66E45}" type="presParOf" srcId="{1BC76DE6-2BB5-4CEA-AFC2-74CA73C6524B}" destId="{B97E1379-ABFB-4765-8CAE-7B99000F3B7F}" srcOrd="1" destOrd="0" presId="urn:microsoft.com/office/officeart/2005/8/layout/funnel1"/>
    <dgm:cxn modelId="{4E0055DA-BFB5-472D-B0D8-CC3A0EF1A9AE}" type="presParOf" srcId="{1BC76DE6-2BB5-4CEA-AFC2-74CA73C6524B}" destId="{8F0DDEBA-F77B-42AA-8E69-3AEBDC2048D9}" srcOrd="2" destOrd="0" presId="urn:microsoft.com/office/officeart/2005/8/layout/funnel1"/>
    <dgm:cxn modelId="{43D93DD8-0D18-4AD0-A57B-F68881986C19}" type="presParOf" srcId="{1BC76DE6-2BB5-4CEA-AFC2-74CA73C6524B}" destId="{3CEEA476-50E8-4B90-A43B-F052D5854A6A}" srcOrd="3" destOrd="0" presId="urn:microsoft.com/office/officeart/2005/8/layout/funnel1"/>
    <dgm:cxn modelId="{294594E7-2F0D-4093-A4FF-BE070123965B}" type="presParOf" srcId="{1BC76DE6-2BB5-4CEA-AFC2-74CA73C6524B}" destId="{C4A78397-808D-4477-9311-87E1364D85C3}" srcOrd="4" destOrd="0" presId="urn:microsoft.com/office/officeart/2005/8/layout/funnel1"/>
    <dgm:cxn modelId="{9C5D1112-99EC-411B-8BB7-3093C09635BA}" type="presParOf" srcId="{1BC76DE6-2BB5-4CEA-AFC2-74CA73C6524B}" destId="{4AC3CC1F-2D35-467A-BEAA-065ACA90144A}" srcOrd="5" destOrd="0" presId="urn:microsoft.com/office/officeart/2005/8/layout/funnel1"/>
    <dgm:cxn modelId="{BD56AC3B-B59E-446B-87B4-6F3558127415}" type="presParOf" srcId="{1BC76DE6-2BB5-4CEA-AFC2-74CA73C6524B}" destId="{FA76FA7D-DD57-4978-AD34-F66A21EAEF7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C1BAA-5EDE-45CF-A086-DDE556213849}">
      <dsp:nvSpPr>
        <dsp:cNvPr id="0" name=""/>
        <dsp:cNvSpPr/>
      </dsp:nvSpPr>
      <dsp:spPr>
        <a:xfrm>
          <a:off x="1479625" y="187856"/>
          <a:ext cx="3728233" cy="1294766"/>
        </a:xfrm>
        <a:prstGeom prst="ellipse">
          <a:avLst/>
        </a:prstGeom>
        <a:solidFill>
          <a:srgbClr val="008542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E1379-ABFB-4765-8CAE-7B99000F3B7F}">
      <dsp:nvSpPr>
        <dsp:cNvPr id="0" name=""/>
        <dsp:cNvSpPr/>
      </dsp:nvSpPr>
      <dsp:spPr>
        <a:xfrm>
          <a:off x="2988259" y="3358299"/>
          <a:ext cx="722525" cy="462416"/>
        </a:xfrm>
        <a:prstGeom prst="downArrow">
          <a:avLst/>
        </a:prstGeom>
        <a:solidFill>
          <a:srgbClr val="DC7D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DDEBA-F77B-42AA-8E69-3AEBDC2048D9}">
      <dsp:nvSpPr>
        <dsp:cNvPr id="0" name=""/>
        <dsp:cNvSpPr/>
      </dsp:nvSpPr>
      <dsp:spPr>
        <a:xfrm>
          <a:off x="1615460" y="3728233"/>
          <a:ext cx="3468123" cy="867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DC7D01"/>
              </a:solidFill>
              <a:latin typeface="Calibri" panose="020F0502020204030204" pitchFamily="34" charset="0"/>
            </a:rPr>
            <a:t>Temperature?</a:t>
          </a:r>
        </a:p>
      </dsp:txBody>
      <dsp:txXfrm>
        <a:off x="1615460" y="3728233"/>
        <a:ext cx="3468123" cy="867030"/>
      </dsp:txXfrm>
    </dsp:sp>
    <dsp:sp modelId="{3CEEA476-50E8-4B90-A43B-F052D5854A6A}">
      <dsp:nvSpPr>
        <dsp:cNvPr id="0" name=""/>
        <dsp:cNvSpPr/>
      </dsp:nvSpPr>
      <dsp:spPr>
        <a:xfrm>
          <a:off x="2835084" y="1582620"/>
          <a:ext cx="1300546" cy="1300546"/>
        </a:xfrm>
        <a:prstGeom prst="ellipse">
          <a:avLst/>
        </a:prstGeom>
        <a:solidFill>
          <a:srgbClr val="DC7D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</a:rPr>
            <a:t>Heat stroke</a:t>
          </a:r>
        </a:p>
      </dsp:txBody>
      <dsp:txXfrm>
        <a:off x="3025545" y="1773081"/>
        <a:ext cx="919624" cy="919624"/>
      </dsp:txXfrm>
    </dsp:sp>
    <dsp:sp modelId="{C4A78397-808D-4477-9311-87E1364D85C3}">
      <dsp:nvSpPr>
        <dsp:cNvPr id="0" name=""/>
        <dsp:cNvSpPr/>
      </dsp:nvSpPr>
      <dsp:spPr>
        <a:xfrm>
          <a:off x="1904470" y="606921"/>
          <a:ext cx="1300546" cy="1300546"/>
        </a:xfrm>
        <a:prstGeom prst="ellipse">
          <a:avLst/>
        </a:prstGeom>
        <a:solidFill>
          <a:srgbClr val="DC7D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</a:rPr>
            <a:t>Snowplow Costs</a:t>
          </a:r>
        </a:p>
      </dsp:txBody>
      <dsp:txXfrm>
        <a:off x="2094931" y="797382"/>
        <a:ext cx="919624" cy="919624"/>
      </dsp:txXfrm>
    </dsp:sp>
    <dsp:sp modelId="{4AC3CC1F-2D35-467A-BEAA-065ACA90144A}">
      <dsp:nvSpPr>
        <dsp:cNvPr id="0" name=""/>
        <dsp:cNvSpPr/>
      </dsp:nvSpPr>
      <dsp:spPr>
        <a:xfrm>
          <a:off x="3233918" y="292478"/>
          <a:ext cx="1300546" cy="1300546"/>
        </a:xfrm>
        <a:prstGeom prst="ellipse">
          <a:avLst/>
        </a:prstGeom>
        <a:solidFill>
          <a:srgbClr val="DC7D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</a:rPr>
            <a:t>Airplane Deicing Costs</a:t>
          </a:r>
        </a:p>
      </dsp:txBody>
      <dsp:txXfrm>
        <a:off x="3424379" y="482939"/>
        <a:ext cx="919624" cy="919624"/>
      </dsp:txXfrm>
    </dsp:sp>
    <dsp:sp modelId="{FA76FA7D-DD57-4978-AD34-F66A21EAEF7C}">
      <dsp:nvSpPr>
        <dsp:cNvPr id="0" name=""/>
        <dsp:cNvSpPr/>
      </dsp:nvSpPr>
      <dsp:spPr>
        <a:xfrm>
          <a:off x="1326450" y="0"/>
          <a:ext cx="4046144" cy="32369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854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CCF0-57EC-4B4A-AF6D-8F9184779F74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68F4A-9F54-4715-B817-A29EE29EE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7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B70929-587C-4B98-981F-D8BF58E5E757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6588" y="642938"/>
            <a:ext cx="3044825" cy="1712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531656"/>
            <a:ext cx="5486400" cy="560269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916410-5765-4D95-B8F8-83EB701EB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30426"/>
            <a:ext cx="10363200" cy="14700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39195-E30A-4C51-88F2-26EC1C973262}"/>
              </a:ext>
            </a:extLst>
          </p:cNvPr>
          <p:cNvSpPr/>
          <p:nvPr userDrawn="1"/>
        </p:nvSpPr>
        <p:spPr>
          <a:xfrm>
            <a:off x="9855201" y="75821"/>
            <a:ext cx="2345508" cy="3693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>
            <a:solidFill>
              <a:schemeClr val="tx1">
                <a:lumMod val="10000"/>
                <a:lumOff val="9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44900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15441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0A86FA2B-4DBD-4FAB-A337-E2FA974C853C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4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C7D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ECE778D-D41F-4D85-9EB8-AEECE5D92B72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0" y="54762"/>
            <a:ext cx="12192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" y="734529"/>
            <a:ext cx="12192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</a:lstStyle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pPr>
            <a:endParaRPr/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27640"/>
      </p:ext>
    </p:extLst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Header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0" y="54762"/>
            <a:ext cx="12192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" y="734529"/>
            <a:ext cx="12192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  <a:lvl2pPr marL="640896" indent="-183696" algn="ctr">
              <a:spcBef>
                <a:spcPts val="400"/>
              </a:spcBef>
              <a:buClrTx/>
              <a:buFontTx/>
              <a:defRPr sz="1800" b="1"/>
            </a:lvl2pPr>
            <a:lvl3pPr marL="1085850" indent="-171450" algn="ctr">
              <a:spcBef>
                <a:spcPts val="400"/>
              </a:spcBef>
              <a:buClrTx/>
              <a:buFontTx/>
              <a:defRPr sz="1800" b="1"/>
            </a:lvl3pPr>
            <a:lvl4pPr marL="1577339" indent="-205739" algn="ctr">
              <a:spcBef>
                <a:spcPts val="400"/>
              </a:spcBef>
              <a:buClrTx/>
              <a:buFontTx/>
              <a:defRPr sz="1800" b="1"/>
            </a:lvl4pPr>
            <a:lvl5pPr marL="2034539" indent="-205739" algn="ctr">
              <a:spcBef>
                <a:spcPts val="400"/>
              </a:spcBef>
              <a:buClrTx/>
              <a:buFontTx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19486"/>
      </p:ext>
    </p:extLst>
  </p:cSld>
  <p:clrMapOvr>
    <a:masterClrMapping/>
  </p:clrMapOvr>
  <p:transition spd="med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0" y="54762"/>
            <a:ext cx="12192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" y="734529"/>
            <a:ext cx="12192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  <a:lvl2pPr marL="640896" indent="-183696" algn="ctr">
              <a:spcBef>
                <a:spcPts val="400"/>
              </a:spcBef>
              <a:buClrTx/>
              <a:buFontTx/>
              <a:defRPr sz="1800" b="1"/>
            </a:lvl2pPr>
            <a:lvl3pPr marL="1085850" indent="-171450" algn="ctr">
              <a:spcBef>
                <a:spcPts val="400"/>
              </a:spcBef>
              <a:buClrTx/>
              <a:buFontTx/>
              <a:defRPr sz="1800" b="1"/>
            </a:lvl3pPr>
            <a:lvl4pPr marL="1577339" indent="-205739" algn="ctr">
              <a:spcBef>
                <a:spcPts val="400"/>
              </a:spcBef>
              <a:buClrTx/>
              <a:buFontTx/>
              <a:defRPr sz="1800" b="1"/>
            </a:lvl4pPr>
            <a:lvl5pPr marL="2034539" indent="-205739" algn="ctr">
              <a:spcBef>
                <a:spcPts val="400"/>
              </a:spcBef>
              <a:buClrTx/>
              <a:buFontTx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76132" y="2554836"/>
            <a:ext cx="2230968" cy="12234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09132" y="2554836"/>
            <a:ext cx="2230968" cy="12234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2457"/>
      </p:ext>
    </p:extLst>
  </p:cSld>
  <p:clrMapOvr>
    <a:masterClrMapping/>
  </p:clrMapOvr>
  <p:transition spd="med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86259"/>
      </p:ext>
    </p:extLst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35181"/>
      </p:ext>
    </p:extLst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92423"/>
      </p:ext>
    </p:extLst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848440"/>
      </p:ext>
    </p:extLst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5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433418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0" y="6459008"/>
            <a:ext cx="1219200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A7A7A7"/>
                </a:solidFill>
              </a:defRPr>
            </a:lvl1pPr>
          </a:lstStyle>
          <a:p>
            <a:r>
              <a:rPr sz="1000"/>
              <a:t>www.colaberry.com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6"/>
            <a:ext cx="109728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89778" y="6233241"/>
            <a:ext cx="24782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15E02D-983A-48A9-A299-38E54CA87DA0}"/>
              </a:ext>
            </a:extLst>
          </p:cNvPr>
          <p:cNvSpPr/>
          <p:nvPr userDrawn="1"/>
        </p:nvSpPr>
        <p:spPr>
          <a:xfrm>
            <a:off x="9652001" y="75821"/>
            <a:ext cx="2548708" cy="36933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25400" cap="flat">
            <a:solidFill>
              <a:schemeClr val="tx1">
                <a:lumMod val="10000"/>
                <a:lumOff val="9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0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2.png"/><Relationship Id="rId7" Type="http://schemas.openxmlformats.org/officeDocument/2006/relationships/image" Target="../media/image9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3.pn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Dimensionality reduction is an effective approach to downsizing data</a:t>
            </a:r>
          </a:p>
          <a:p>
            <a:r>
              <a:rPr lang="en-US" dirty="0"/>
              <a:t>Many data mining techniques are not effective for high-dimensional data </a:t>
            </a:r>
          </a:p>
          <a:p>
            <a:r>
              <a:rPr lang="en-US" dirty="0"/>
              <a:t>Curse of Dimensionality</a:t>
            </a:r>
          </a:p>
          <a:p>
            <a:pPr lvl="1"/>
            <a:r>
              <a:rPr lang="en-US" dirty="0"/>
              <a:t>Statistical methods count observations that occur in a given space</a:t>
            </a:r>
          </a:p>
          <a:p>
            <a:pPr lvl="1"/>
            <a:r>
              <a:rPr lang="en-US" dirty="0"/>
              <a:t>As dimensions increase, observations in space become sparser</a:t>
            </a:r>
          </a:p>
          <a:p>
            <a:pPr lvl="1"/>
            <a:r>
              <a:rPr lang="en-US" dirty="0"/>
              <a:t>i.e., convergence of any estimator to the true value is very slow in a high dimensional space</a:t>
            </a:r>
          </a:p>
          <a:p>
            <a:r>
              <a:rPr lang="en-US" dirty="0"/>
              <a:t>Intrinsic dimension often small, we may not need too many explanatory variables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164527"/>
              </p:ext>
            </p:extLst>
          </p:nvPr>
        </p:nvGraphicFramePr>
        <p:xfrm>
          <a:off x="5017237" y="2039814"/>
          <a:ext cx="6699045" cy="462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76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124420"/>
              </p:ext>
            </p:extLst>
          </p:nvPr>
        </p:nvGraphicFramePr>
        <p:xfrm>
          <a:off x="2877312" y="1673929"/>
          <a:ext cx="6461760" cy="515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rot="2970893">
            <a:off x="6196453" y="1379540"/>
            <a:ext cx="0" cy="5255297"/>
          </a:xfrm>
          <a:prstGeom prst="line">
            <a:avLst/>
          </a:prstGeom>
          <a:ln w="38100">
            <a:solidFill>
              <a:srgbClr val="DC7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2970893">
            <a:off x="5592949" y="4007189"/>
            <a:ext cx="1207008" cy="0"/>
          </a:xfrm>
          <a:prstGeom prst="line">
            <a:avLst/>
          </a:prstGeom>
          <a:ln w="38100">
            <a:solidFill>
              <a:srgbClr val="DC7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1208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Calculate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79704126"/>
                  </p:ext>
                </p:extLst>
              </p:nvPr>
            </p:nvGraphicFramePr>
            <p:xfrm>
              <a:off x="1262063" y="1828800"/>
              <a:ext cx="4479243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4930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30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30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Sums:</a:t>
                          </a: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18.1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19.1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79704126"/>
                  </p:ext>
                </p:extLst>
              </p:nvPr>
            </p:nvGraphicFramePr>
            <p:xfrm>
              <a:off x="1262063" y="1828800"/>
              <a:ext cx="4479243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493081"/>
                    <a:gridCol w="1493081"/>
                    <a:gridCol w="149308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3279" r="-100816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000" t="-3279" r="-816" b="-11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Sums: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18.1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19.1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228003" y="1841683"/>
                <a:ext cx="2514471" cy="925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003" y="1841683"/>
                <a:ext cx="2514471" cy="9253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87864" y="2960836"/>
                <a:ext cx="3805914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18.1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=1.81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64" y="2960836"/>
                <a:ext cx="3805914" cy="901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19058" y="4107480"/>
                <a:ext cx="2529923" cy="925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058" y="4107480"/>
                <a:ext cx="2529923" cy="9253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475746" y="5257715"/>
                <a:ext cx="3816493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19.1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=1.91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746" y="5257715"/>
                <a:ext cx="3816493" cy="9017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1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2a: Calculate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17526474"/>
                  </p:ext>
                </p:extLst>
              </p:nvPr>
            </p:nvGraphicFramePr>
            <p:xfrm>
              <a:off x="1262063" y="1828800"/>
              <a:ext cx="5163120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8605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05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05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05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605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605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aseline="300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aseline="300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0.69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0.476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0.240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-1.31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-1.21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1.716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1.464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0.39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0.99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0.152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0.980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0.008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0.084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1.29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1.09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1.664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1.188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0.79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0.240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0.624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0.19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0.036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0.096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-0.81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-0.81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0.656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0.656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0.096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0.096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-0.71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-1.01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0.504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1.020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Sums: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5.549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6.449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17526474"/>
                  </p:ext>
                </p:extLst>
              </p:nvPr>
            </p:nvGraphicFramePr>
            <p:xfrm>
              <a:off x="1262063" y="1828800"/>
              <a:ext cx="5163120" cy="445116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860520"/>
                    <a:gridCol w="860520"/>
                    <a:gridCol w="860520"/>
                    <a:gridCol w="860520"/>
                    <a:gridCol w="860520"/>
                    <a:gridCol w="860520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18" t="-3279" r="-502837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418" t="-3279" r="-402837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000" t="-3279" r="-300000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2128" t="-3279" r="-202128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128" t="-3279" r="-102128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128" t="-3279" r="-2128" b="-11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0.69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0.49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0.476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0.240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-1.31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-1.21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1.716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1.464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0.39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0.99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0.152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0.980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0.29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0.008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0.084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1.29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1.09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1.664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1.188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0.49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0.79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0.240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0.624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0.19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0.036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-0.81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-0.81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0.656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0.656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-0.71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-1.01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0.504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1.020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Sums: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5.549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6.449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69853" y="1867170"/>
                <a:ext cx="2729273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53" y="1867170"/>
                <a:ext cx="2729273" cy="1017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92762" y="3088276"/>
                <a:ext cx="3384003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5.549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=0.617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762" y="3088276"/>
                <a:ext cx="3384003" cy="9105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69853" y="4131393"/>
                <a:ext cx="2739020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53" y="4131393"/>
                <a:ext cx="2739020" cy="10178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692761" y="5270415"/>
                <a:ext cx="3384003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6.449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=0.717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761" y="5270415"/>
                <a:ext cx="3384003" cy="9017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7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2b: Calculate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60557924"/>
                  </p:ext>
                </p:extLst>
              </p:nvPr>
            </p:nvGraphicFramePr>
            <p:xfrm>
              <a:off x="1262062" y="1828800"/>
              <a:ext cx="5084064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8595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aseline="30000" dirty="0">
                              <a:latin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0.69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0.338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-1.31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-1.21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1.585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0.39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0.99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0.386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0.026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1.29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1.09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1.406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0.79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0.387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0.19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-0.059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-0.81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-0.81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0.656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0.096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-0.71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-1.01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0.717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Sum: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5.539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60557924"/>
                  </p:ext>
                </p:extLst>
              </p:nvPr>
            </p:nvGraphicFramePr>
            <p:xfrm>
              <a:off x="1262062" y="1828800"/>
              <a:ext cx="5084064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859536"/>
                    <a:gridCol w="859536"/>
                    <a:gridCol w="859536"/>
                    <a:gridCol w="859536"/>
                    <a:gridCol w="16459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18" t="-3279" r="-493617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418" t="-3279" r="-393617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000" t="-3279" r="-290845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2128" t="-3279" r="-192908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0000" t="-3279" r="-741" b="-11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0.69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0.49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0.338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-1.31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-1.21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1.585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0.39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0.99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0.386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0.29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0.026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1.29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1.09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1.406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0.49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0.79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0.387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0.19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-0.059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-0.81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-0.81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0.656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-0.71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-1.01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0.717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Sum: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5.539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39448" y="3114916"/>
                <a:ext cx="4291944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48" y="3114916"/>
                <a:ext cx="4291944" cy="989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17670" y="4384400"/>
                <a:ext cx="3975383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5.539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=0.615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670" y="4384400"/>
                <a:ext cx="3975383" cy="9105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2c: Construct Variance/Covariance Matrix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44546"/>
              </p:ext>
            </p:extLst>
          </p:nvPr>
        </p:nvGraphicFramePr>
        <p:xfrm>
          <a:off x="3868570" y="2948152"/>
          <a:ext cx="4479243" cy="1737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32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</a:rPr>
                        <a:t>0.616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</a:rPr>
                        <a:t>0.716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891270" y="2286000"/>
            <a:ext cx="3658192" cy="1387366"/>
            <a:chOff x="1891270" y="2286000"/>
            <a:chExt cx="3658192" cy="1387366"/>
          </a:xfrm>
        </p:grpSpPr>
        <p:sp>
          <p:nvSpPr>
            <p:cNvPr id="8" name="TextBox 7"/>
            <p:cNvSpPr txBox="1"/>
            <p:nvPr/>
          </p:nvSpPr>
          <p:spPr>
            <a:xfrm>
              <a:off x="1891270" y="2286000"/>
              <a:ext cx="1390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Variance of x</a:t>
              </a:r>
            </a:p>
          </p:txBody>
        </p:sp>
        <p:cxnSp>
          <p:nvCxnSpPr>
            <p:cNvPr id="12" name="Straight Arrow Connector 11"/>
            <p:cNvCxnSpPr>
              <a:stCxn id="8" idx="3"/>
            </p:cNvCxnSpPr>
            <p:nvPr/>
          </p:nvCxnSpPr>
          <p:spPr>
            <a:xfrm>
              <a:off x="3281395" y="2470666"/>
              <a:ext cx="2268067" cy="1202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103476" y="4540469"/>
            <a:ext cx="2227511" cy="957210"/>
            <a:chOff x="8103476" y="4540469"/>
            <a:chExt cx="2227511" cy="957210"/>
          </a:xfrm>
        </p:grpSpPr>
        <p:sp>
          <p:nvSpPr>
            <p:cNvPr id="9" name="TextBox 8"/>
            <p:cNvSpPr txBox="1"/>
            <p:nvPr/>
          </p:nvSpPr>
          <p:spPr>
            <a:xfrm>
              <a:off x="8936053" y="5128347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Variance of y</a:t>
              </a: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8103476" y="4540469"/>
              <a:ext cx="832577" cy="7725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18890" y="3972910"/>
            <a:ext cx="2180790" cy="1713990"/>
            <a:chOff x="4918890" y="3972910"/>
            <a:chExt cx="2180790" cy="1713990"/>
          </a:xfrm>
        </p:grpSpPr>
        <p:sp>
          <p:nvSpPr>
            <p:cNvPr id="10" name="TextBox 9"/>
            <p:cNvSpPr txBox="1"/>
            <p:nvPr/>
          </p:nvSpPr>
          <p:spPr>
            <a:xfrm>
              <a:off x="4918890" y="5317568"/>
              <a:ext cx="2180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Covariance of x and y</a:t>
              </a:r>
            </a:p>
          </p:txBody>
        </p:sp>
        <p:cxnSp>
          <p:nvCxnSpPr>
            <p:cNvPr id="16" name="Straight Arrow Connector 15"/>
            <p:cNvCxnSpPr>
              <a:stCxn id="10" idx="0"/>
            </p:cNvCxnSpPr>
            <p:nvPr/>
          </p:nvCxnSpPr>
          <p:spPr>
            <a:xfrm flipV="1">
              <a:off x="6009285" y="4554150"/>
              <a:ext cx="139267" cy="7634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V="1">
              <a:off x="6009285" y="3972910"/>
              <a:ext cx="1090395" cy="13446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08595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Compute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An Eigenvalue is a measure of the variation within the data along a particular path (Eigenvector)</a:t>
            </a:r>
          </a:p>
          <a:p>
            <a:r>
              <a:rPr lang="en-US" sz="2300" dirty="0"/>
              <a:t>Given</a:t>
            </a:r>
          </a:p>
          <a:p>
            <a:pPr lvl="1"/>
            <a:r>
              <a:rPr lang="en-US" sz="2300" dirty="0"/>
              <a:t>λ: Scalar</a:t>
            </a:r>
          </a:p>
          <a:p>
            <a:pPr lvl="1"/>
            <a:r>
              <a:rPr lang="en-US" sz="2300" dirty="0"/>
              <a:t>I: Identity Matrix</a:t>
            </a:r>
          </a:p>
          <a:p>
            <a:pPr lvl="1"/>
            <a:r>
              <a:rPr lang="en-US" sz="2300" dirty="0"/>
              <a:t>A: Non-singular matrix (our variance/covariance matrix)</a:t>
            </a:r>
          </a:p>
          <a:p>
            <a:r>
              <a:rPr lang="en-US" sz="2300" dirty="0"/>
              <a:t>For what value of </a:t>
            </a:r>
            <a:r>
              <a:rPr lang="el-GR" sz="2300" dirty="0"/>
              <a:t>λ</a:t>
            </a:r>
            <a:r>
              <a:rPr lang="en-US" sz="2300" dirty="0"/>
              <a:t> is </a:t>
            </a:r>
            <a:r>
              <a:rPr lang="en-US" sz="2300" dirty="0" err="1"/>
              <a:t>det</a:t>
            </a:r>
            <a:r>
              <a:rPr lang="en-US" sz="2300" dirty="0"/>
              <a:t> (A-</a:t>
            </a:r>
            <a:r>
              <a:rPr lang="el-GR" sz="2300" dirty="0"/>
              <a:t>λ</a:t>
            </a:r>
            <a:r>
              <a:rPr lang="en-US" sz="2300" dirty="0"/>
              <a:t>I)=0?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1631" y="4568053"/>
                <a:ext cx="6823983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.617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0.717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31" y="4568053"/>
                <a:ext cx="6823983" cy="8195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53032" y="5765194"/>
                <a:ext cx="4686924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.617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0.717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32" y="5765194"/>
                <a:ext cx="4686924" cy="8195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62799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Compute Eigenvalues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76666" y="1828860"/>
                <a:ext cx="4479495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.617−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0.717−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6" y="1828860"/>
                <a:ext cx="4479495" cy="8195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76666" y="3275082"/>
                <a:ext cx="56697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0.617−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0.717−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0.615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6" y="3275082"/>
                <a:ext cx="566975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76666" y="5669048"/>
                <a:ext cx="37836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−1.334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+0.064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6" y="5669048"/>
                <a:ext cx="37836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705745" y="5009648"/>
            <a:ext cx="1847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76666" y="4471807"/>
                <a:ext cx="76290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0.442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0.617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0.717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0.615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6" y="4471807"/>
                <a:ext cx="76290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511592" y="5009648"/>
            <a:ext cx="1847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endParaRPr lang="en-US" sz="28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798876" y="3382803"/>
            <a:ext cx="3021114" cy="369332"/>
            <a:chOff x="7798876" y="3382803"/>
            <a:chExt cx="3021114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380796" y="3382803"/>
              <a:ext cx="2439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Characteristic Equation</a:t>
              </a:r>
            </a:p>
          </p:txBody>
        </p:sp>
        <p:cxnSp>
          <p:nvCxnSpPr>
            <p:cNvPr id="40" name="Straight Arrow Connector 39"/>
            <p:cNvCxnSpPr>
              <a:stCxn id="38" idx="1"/>
            </p:cNvCxnSpPr>
            <p:nvPr/>
          </p:nvCxnSpPr>
          <p:spPr>
            <a:xfrm flipH="1">
              <a:off x="7798876" y="3567469"/>
              <a:ext cx="581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30621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7" grpId="0" animBg="1"/>
      <p:bldP spid="10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Compute Eigenvalues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05266" y="1989290"/>
                <a:ext cx="3458126" cy="1014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66" y="1989290"/>
                <a:ext cx="3458126" cy="10143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39809" y="1835721"/>
                <a:ext cx="11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09" y="1835721"/>
                <a:ext cx="118122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39808" y="2268404"/>
                <a:ext cx="21330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=−1.334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08" y="2268404"/>
                <a:ext cx="213308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39808" y="2701087"/>
                <a:ext cx="18506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=0.064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08" y="2701087"/>
                <a:ext cx="185069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05264" y="3477182"/>
                <a:ext cx="8560613" cy="1102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−1.334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(−1.334)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−4(1)(0.064)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2(1)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=1.284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64" y="3477182"/>
                <a:ext cx="8560613" cy="11028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05265" y="5069334"/>
                <a:ext cx="8568884" cy="1102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−1.334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(−1.334)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−4(1)(0.064)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2(1)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65" y="5069334"/>
                <a:ext cx="8568884" cy="11028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64923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3444032"/>
            <a:ext cx="8595360" cy="4363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You can write Eigenvalues as a percentage of trace(A)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15804" y="1167063"/>
                <a:ext cx="3341428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.617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0.717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04" y="1167063"/>
                <a:ext cx="3341428" cy="8195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17958" y="2090586"/>
                <a:ext cx="59433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0.617+0.717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=1.334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58" y="2090586"/>
                <a:ext cx="594335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17958" y="2758482"/>
                <a:ext cx="58140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1.284+0.050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=1.334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58" y="2758482"/>
                <a:ext cx="581409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17958" y="3889777"/>
                <a:ext cx="6526338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1.284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1.334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∗100=96.25%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58" y="3889777"/>
                <a:ext cx="6526338" cy="9870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17958" y="4896758"/>
                <a:ext cx="6327566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0.050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1.334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∗100=3.75%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58" y="4896758"/>
                <a:ext cx="6327566" cy="9870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1261872" y="6063916"/>
            <a:ext cx="8595360" cy="481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Tx/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The largest Eigenvalue (λ</a:t>
            </a:r>
            <a:r>
              <a:rPr lang="en-US" baseline="-25000" dirty="0"/>
              <a:t>1</a:t>
            </a:r>
            <a:r>
              <a:rPr lang="en-US" dirty="0"/>
              <a:t>) is referred to as the </a:t>
            </a:r>
            <a:r>
              <a:rPr lang="en-US" dirty="0">
                <a:solidFill>
                  <a:srgbClr val="DC7D01"/>
                </a:solidFill>
              </a:rPr>
              <a:t>principal Eigenvalue</a:t>
            </a:r>
          </a:p>
        </p:txBody>
      </p:sp>
    </p:spTree>
    <p:extLst>
      <p:ext uri="{BB962C8B-B14F-4D97-AF65-F5344CB8AC3E}">
        <p14:creationId xmlns:p14="http://schemas.microsoft.com/office/powerpoint/2010/main" val="368527819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Observation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product of the Eigenvalues is the determinant of the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40468" y="2320260"/>
                <a:ext cx="3341428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.617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0.717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68" y="2320260"/>
                <a:ext cx="3341428" cy="8195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0468" y="3659692"/>
                <a:ext cx="83167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0.617∗0.717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−(0.615∗0.615)=0.064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68" y="3659692"/>
                <a:ext cx="831676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40468" y="4664474"/>
                <a:ext cx="57047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1.284∗0.050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=0.064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68" y="4664474"/>
                <a:ext cx="57047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2122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Reduction: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relationship management</a:t>
            </a:r>
          </a:p>
          <a:p>
            <a:r>
              <a:rPr lang="en-US" dirty="0"/>
              <a:t>Text mining</a:t>
            </a:r>
          </a:p>
          <a:p>
            <a:r>
              <a:rPr lang="en-US" dirty="0"/>
              <a:t>Image retrieval</a:t>
            </a:r>
          </a:p>
          <a:p>
            <a:r>
              <a:rPr lang="en-US" dirty="0"/>
              <a:t>Protein classification</a:t>
            </a:r>
          </a:p>
          <a:p>
            <a:r>
              <a:rPr lang="en-US" dirty="0"/>
              <a:t>Face recognition</a:t>
            </a:r>
          </a:p>
          <a:p>
            <a:r>
              <a:rPr lang="en-US" dirty="0"/>
              <a:t>Handwritten digit recognition</a:t>
            </a:r>
          </a:p>
          <a:p>
            <a:r>
              <a:rPr lang="en-US" dirty="0"/>
              <a:t>Intrusion detection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8802"/>
      </p:ext>
    </p:extLst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Calculate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An Eigenvector is the magnitude and direction of a path through the data</a:t>
                </a:r>
              </a:p>
              <a:p>
                <a:r>
                  <a:rPr lang="en-US" sz="2400" dirty="0"/>
                  <a:t>For each Eigenvalue </a:t>
                </a:r>
                <a:r>
                  <a:rPr lang="el-GR" sz="2400" dirty="0"/>
                  <a:t>λ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, there is a set of associated Eigenvectors</a:t>
                </a:r>
              </a:p>
              <a:p>
                <a:pPr lvl="1"/>
                <a:r>
                  <a:rPr lang="en-US" sz="2400" dirty="0"/>
                  <a:t>The number of Eigenvectors in the set is infinite</a:t>
                </a:r>
              </a:p>
              <a:p>
                <a:pPr lvl="1"/>
                <a:r>
                  <a:rPr lang="en-US" sz="2400" dirty="0"/>
                  <a:t>Eigenvectors corresponding to different Eigenvalues are linearly independent</a:t>
                </a:r>
              </a:p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find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08301" y="4557027"/>
                <a:ext cx="5156283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.617−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0.717−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01" y="4557027"/>
                <a:ext cx="5156283" cy="7272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72503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Calculate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1980" y="2417874"/>
                <a:ext cx="8810745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−1.284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.617−1.284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0.717−1.284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0" y="2417874"/>
                <a:ext cx="8810745" cy="7272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1980" y="3433021"/>
                <a:ext cx="3361241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0.667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−0.567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0" y="3433021"/>
                <a:ext cx="3361241" cy="7272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31980" y="4516425"/>
                <a:ext cx="7597913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−0.667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−0.567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0" y="4516425"/>
                <a:ext cx="7597913" cy="7272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8420" y="5514888"/>
                <a:ext cx="38985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−0.667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+0.615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420" y="5514888"/>
                <a:ext cx="389850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8420" y="6105404"/>
                <a:ext cx="41966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0.615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+(−0.567)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420" y="6105404"/>
                <a:ext cx="419666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36405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Calculate 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simplify the math…</a:t>
            </a:r>
          </a:p>
          <a:p>
            <a:r>
              <a:rPr lang="en-US" dirty="0"/>
              <a:t>Assume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06624" y="2718816"/>
                <a:ext cx="2021515" cy="724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24" y="2718816"/>
                <a:ext cx="2021515" cy="7244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40752" y="2621746"/>
                <a:ext cx="1110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52" y="2621746"/>
                <a:ext cx="111024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0752" y="3081650"/>
                <a:ext cx="1317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52" y="3081650"/>
                <a:ext cx="131728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1765" y="3755462"/>
                <a:ext cx="7475573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13−3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765" y="3755462"/>
                <a:ext cx="7475573" cy="7272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1765" y="4701064"/>
                <a:ext cx="6052619" cy="75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765" y="4701064"/>
                <a:ext cx="6052619" cy="7528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8383" y="5764632"/>
                <a:ext cx="24894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83" y="5764632"/>
                <a:ext cx="248946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8383" y="6178537"/>
                <a:ext cx="22906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83" y="6178537"/>
                <a:ext cx="229069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59365" y="5818903"/>
                <a:ext cx="185326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65" y="5818903"/>
                <a:ext cx="1853263" cy="8066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414850"/>
                  </p:ext>
                </p:extLst>
              </p:nvPr>
            </p:nvGraphicFramePr>
            <p:xfrm>
              <a:off x="6861738" y="5630034"/>
              <a:ext cx="3917370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4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34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34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34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834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414850"/>
                  </p:ext>
                </p:extLst>
              </p:nvPr>
            </p:nvGraphicFramePr>
            <p:xfrm>
              <a:off x="6861738" y="5630034"/>
              <a:ext cx="3917370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474"/>
                    <a:gridCol w="783474"/>
                    <a:gridCol w="783474"/>
                    <a:gridCol w="783474"/>
                    <a:gridCol w="783474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775" t="-1042" r="-400775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…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775" t="-102105" r="-400775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-2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-4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-6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…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321121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Calculate 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06624" y="2255520"/>
                <a:ext cx="2021515" cy="724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24" y="2255520"/>
                <a:ext cx="2021515" cy="7244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40752" y="2158450"/>
                <a:ext cx="1110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52" y="2158450"/>
                <a:ext cx="111024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0752" y="2618354"/>
                <a:ext cx="1317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52" y="2618354"/>
                <a:ext cx="131728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1765" y="3292166"/>
                <a:ext cx="8484117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13−14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4−14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765" y="3292166"/>
                <a:ext cx="8484117" cy="7272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1765" y="4237768"/>
                <a:ext cx="6464847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765" y="4237768"/>
                <a:ext cx="6464847" cy="7272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8383" y="5301336"/>
                <a:ext cx="2359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83" y="5301336"/>
                <a:ext cx="235962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8383" y="5715241"/>
                <a:ext cx="24894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−10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83" y="5715241"/>
                <a:ext cx="248946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59365" y="5355607"/>
                <a:ext cx="14659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65" y="5355607"/>
                <a:ext cx="146591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788910"/>
                  </p:ext>
                </p:extLst>
              </p:nvPr>
            </p:nvGraphicFramePr>
            <p:xfrm>
              <a:off x="6861738" y="5166738"/>
              <a:ext cx="3917370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4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34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34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34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834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788910"/>
                  </p:ext>
                </p:extLst>
              </p:nvPr>
            </p:nvGraphicFramePr>
            <p:xfrm>
              <a:off x="6861738" y="5166738"/>
              <a:ext cx="3917370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474"/>
                    <a:gridCol w="783474"/>
                    <a:gridCol w="783474"/>
                    <a:gridCol w="783474"/>
                    <a:gridCol w="783474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775" t="-1042" r="-400775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5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15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…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775" t="-102105" r="-400775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spc="10" baseline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…</a:t>
                          </a:r>
                          <a:endParaRPr lang="en-US" sz="2000" b="1" kern="1200" spc="1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333694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running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Eigenvalue is associated with significantly more information than the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508839"/>
              </p:ext>
            </p:extLst>
          </p:nvPr>
        </p:nvGraphicFramePr>
        <p:xfrm>
          <a:off x="3159390" y="2389822"/>
          <a:ext cx="5873220" cy="1112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68305">
                  <a:extLst>
                    <a:ext uri="{9D8B030D-6E8A-4147-A177-3AD203B41FA5}">
                      <a16:colId xmlns:a16="http://schemas.microsoft.com/office/drawing/2014/main" val="1998680009"/>
                    </a:ext>
                  </a:extLst>
                </a:gridCol>
                <a:gridCol w="146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305">
                  <a:extLst>
                    <a:ext uri="{9D8B030D-6E8A-4147-A177-3AD203B41FA5}">
                      <a16:colId xmlns:a16="http://schemas.microsoft.com/office/drawing/2014/main" val="4062492704"/>
                    </a:ext>
                  </a:extLst>
                </a:gridCol>
                <a:gridCol w="1468305">
                  <a:extLst>
                    <a:ext uri="{9D8B030D-6E8A-4147-A177-3AD203B41FA5}">
                      <a16:colId xmlns:a16="http://schemas.microsoft.com/office/drawing/2014/main" val="87843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Eigenvalue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Eigenvectors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PC1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1.284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0.6779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0.7352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PC2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0.050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-0.7352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0.6779</a:t>
                      </a:r>
                    </a:p>
                  </a:txBody>
                  <a:tcPr marL="94834" marR="948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647938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question: How many principal components to keep?</a:t>
            </a:r>
          </a:p>
          <a:p>
            <a:r>
              <a:rPr lang="en-US" sz="2400" dirty="0"/>
              <a:t>Common criterion: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Scree Plot: Plot of the k-</a:t>
            </a:r>
            <a:r>
              <a:rPr lang="en-US" sz="2400" dirty="0" err="1"/>
              <a:t>th</a:t>
            </a:r>
            <a:r>
              <a:rPr lang="en-US" sz="2400" dirty="0"/>
              <a:t> Eigenvalue against k.</a:t>
            </a:r>
          </a:p>
          <a:p>
            <a:pPr lvl="1"/>
            <a:r>
              <a:rPr lang="en-US" sz="2400" dirty="0"/>
              <a:t>As k increases, a drop off typically becomes apparent</a:t>
            </a:r>
          </a:p>
          <a:p>
            <a:pPr lvl="1"/>
            <a:r>
              <a:rPr lang="en-US" sz="2400" dirty="0"/>
              <a:t>The remaining factors are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8137" y="2877661"/>
                <a:ext cx="7660110" cy="992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𝑇h𝑟𝑒𝑠h𝑜𝑙𝑑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., 0.9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0.95)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137" y="2877661"/>
                <a:ext cx="7660110" cy="9928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Scree Plot and Proportion of Variance Explain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73444" y="3666327"/>
            <a:ext cx="3172998" cy="277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8988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reduced dimensions are created by multiplying the matrix of retained Eigenvectors by a matrix of the dimensions minus their means: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9774779"/>
                  </p:ext>
                </p:extLst>
              </p:nvPr>
            </p:nvGraphicFramePr>
            <p:xfrm>
              <a:off x="1261872" y="2596896"/>
              <a:ext cx="3438144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8595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0.69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-1.31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-1.21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0.39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0.99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1.29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1.09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0.49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0.79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0.19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-0.81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-0.81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-0.31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-0.71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-1.01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9774779"/>
                  </p:ext>
                </p:extLst>
              </p:nvPr>
            </p:nvGraphicFramePr>
            <p:xfrm>
              <a:off x="1261872" y="2596896"/>
              <a:ext cx="3438144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859536"/>
                    <a:gridCol w="859536"/>
                    <a:gridCol w="859536"/>
                    <a:gridCol w="8595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18" t="-3279" r="-302128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418" t="-3279" r="-202128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1418" t="-3279" r="-102128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1418" t="-3279" r="-2128" b="-10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0.69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0.49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-1.31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-1.21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0.39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0.99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0.09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0.29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1.29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1.09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0.49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0.79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0.19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-0.81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-0.81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-0.31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-0.71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-1.01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66944" y="2885395"/>
                <a:ext cx="5328446" cy="3502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.69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−1.31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−1.21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0.79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−0.81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−0.71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−1.01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0.6779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0.7352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.8280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−1.7776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0.9922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0.2742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1.6759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0.9130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−0.0991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−1.1446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−0.4381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−1.2239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944" y="2885395"/>
                <a:ext cx="5328446" cy="3502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268856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PCA projects the data along the directions where the data varies the most</a:t>
            </a:r>
          </a:p>
          <a:p>
            <a:r>
              <a:rPr lang="en-US" sz="2400" dirty="0"/>
              <a:t>These directions are determined by the Eigenvectors of the covariance (or  correlation) matrix corresponding to the largest Eigenvalues</a:t>
            </a:r>
          </a:p>
          <a:p>
            <a:r>
              <a:rPr lang="en-US" sz="2400" dirty="0"/>
              <a:t>The magnitude of the Eigenvalues corresponds to the variance of the data along the Eigenvector directions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>
          <a:xfrm>
            <a:off x="4220307" y="3860975"/>
            <a:ext cx="3742007" cy="261848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218247239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Chooses an optimal subset of features (i.e., dimensions) based on an objective function</a:t>
            </a:r>
          </a:p>
          <a:p>
            <a:pPr lvl="1"/>
            <a:r>
              <a:rPr lang="en-US" dirty="0"/>
              <a:t>Only a subset of the original features are selected</a:t>
            </a:r>
          </a:p>
          <a:p>
            <a:pPr lvl="1"/>
            <a:r>
              <a:rPr lang="en-US" dirty="0"/>
              <a:t>Reduces dimensionality and noise</a:t>
            </a:r>
          </a:p>
          <a:p>
            <a:pPr lvl="1"/>
            <a:r>
              <a:rPr lang="en-US" dirty="0"/>
              <a:t>Can improve the speed of learning, predictive accuracy, etc.</a:t>
            </a:r>
          </a:p>
          <a:p>
            <a:r>
              <a:rPr lang="en-US" dirty="0"/>
              <a:t>Feature Extraction (Reduction)</a:t>
            </a:r>
          </a:p>
          <a:p>
            <a:pPr lvl="1"/>
            <a:r>
              <a:rPr lang="en-US" dirty="0"/>
              <a:t>Maps original high-dimensional data onto a lower-dimensional space</a:t>
            </a:r>
          </a:p>
          <a:p>
            <a:pPr lvl="1"/>
            <a:r>
              <a:rPr lang="en-US" dirty="0"/>
              <a:t>Criterion can be different based on different problem settings</a:t>
            </a:r>
          </a:p>
          <a:p>
            <a:pPr lvl="2"/>
            <a:r>
              <a:rPr lang="en-US" dirty="0"/>
              <a:t>Unsupervised setting: minimize information loss</a:t>
            </a:r>
          </a:p>
          <a:p>
            <a:pPr lvl="2"/>
            <a:r>
              <a:rPr lang="en-US" dirty="0"/>
              <a:t>Supervised setting: maximize class discrimination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7702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  <a:endParaRPr lang="en-US" baseline="30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and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Principal Components Analysis (PCA) is a classical linear approach to dimension reduction</a:t>
            </a:r>
          </a:p>
          <a:p>
            <a:r>
              <a:rPr lang="en-US" sz="2400" dirty="0"/>
              <a:t>Projects high-dimensional data onto a lower dimensional sub-space using linear transformation</a:t>
            </a:r>
          </a:p>
          <a:p>
            <a:r>
              <a:rPr lang="en-US" sz="2400" dirty="0"/>
              <a:t>All dimension reduction techniques involve some degree of information loss</a:t>
            </a:r>
          </a:p>
          <a:p>
            <a:r>
              <a:rPr lang="en-US" sz="2400" dirty="0"/>
              <a:t>Goal of PCA is to reduce dimensionality while retaining as much variation as possible in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5499" y="4515272"/>
                <a:ext cx="4698337" cy="1656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𝑃𝐶𝐴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499" y="4515272"/>
                <a:ext cx="4698337" cy="16569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93559" y="6279475"/>
                <a:ext cx="2229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59" y="6279475"/>
                <a:ext cx="222926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87241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Matrix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DC7D01"/>
                </a:solidFill>
              </a:rPr>
              <a:t>Matrix</a:t>
            </a:r>
            <a:r>
              <a:rPr lang="en-US" sz="2400" dirty="0"/>
              <a:t> is a rectangular array of rows (m) and columns (n)</a:t>
            </a:r>
          </a:p>
          <a:p>
            <a:pPr lvl="1"/>
            <a:r>
              <a:rPr lang="en-US" sz="2400" dirty="0"/>
              <a:t>If m=n, the matrix is square</a:t>
            </a:r>
          </a:p>
          <a:p>
            <a:r>
              <a:rPr lang="en-US" sz="2400" dirty="0">
                <a:solidFill>
                  <a:srgbClr val="DC7D01"/>
                </a:solidFill>
              </a:rPr>
              <a:t>Principal</a:t>
            </a:r>
            <a:r>
              <a:rPr lang="en-US" sz="2400" dirty="0"/>
              <a:t>: Diagonal from upper-left to lower right of a matrix</a:t>
            </a:r>
          </a:p>
          <a:p>
            <a:pPr lvl="1"/>
            <a:r>
              <a:rPr lang="en-US" sz="2400" dirty="0">
                <a:solidFill>
                  <a:srgbClr val="DC7D01"/>
                </a:solidFill>
              </a:rPr>
              <a:t>Principal elements</a:t>
            </a:r>
            <a:r>
              <a:rPr lang="en-US" sz="2400" dirty="0"/>
              <a:t>: Elements of the principal</a:t>
            </a:r>
          </a:p>
          <a:p>
            <a:pPr lvl="1"/>
            <a:r>
              <a:rPr lang="en-US" sz="2400" dirty="0">
                <a:solidFill>
                  <a:srgbClr val="DC7D01"/>
                </a:solidFill>
              </a:rPr>
              <a:t>Trace</a:t>
            </a:r>
            <a:r>
              <a:rPr lang="en-US" sz="2400" dirty="0"/>
              <a:t>: Sum of the principal elements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1682" y="4201233"/>
                <a:ext cx="2235740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82" y="4201233"/>
                <a:ext cx="2235740" cy="1148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91754" y="3405844"/>
            <a:ext cx="4915309" cy="1591394"/>
            <a:chOff x="4291754" y="3405844"/>
            <a:chExt cx="4915309" cy="1591394"/>
          </a:xfrm>
        </p:grpSpPr>
        <p:sp>
          <p:nvSpPr>
            <p:cNvPr id="6" name="Rectangle 5"/>
            <p:cNvSpPr/>
            <p:nvPr/>
          </p:nvSpPr>
          <p:spPr>
            <a:xfrm rot="1800000">
              <a:off x="4291754" y="4553429"/>
              <a:ext cx="2664373" cy="443809"/>
            </a:xfrm>
            <a:prstGeom prst="rect">
              <a:avLst/>
            </a:prstGeom>
            <a:noFill/>
            <a:ln w="57150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4655" y="3405844"/>
              <a:ext cx="214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Principal (Diagonal)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6" idx="0"/>
            </p:cNvCxnSpPr>
            <p:nvPr/>
          </p:nvCxnSpPr>
          <p:spPr>
            <a:xfrm flipH="1">
              <a:off x="5734893" y="3590510"/>
              <a:ext cx="1329762" cy="992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31556" y="5296464"/>
                <a:ext cx="2604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5+6+1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56" y="5296464"/>
                <a:ext cx="260436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05" r="-14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7865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Loose definition: A function that associates at scalar to a square matrix</a:t>
            </a:r>
          </a:p>
          <a:p>
            <a:r>
              <a:rPr lang="en-US" sz="2400" dirty="0"/>
              <a:t>A matrix with a nonzero determinant is called non-singular (it has an inverse)</a:t>
            </a:r>
          </a:p>
          <a:p>
            <a:r>
              <a:rPr lang="en-US" sz="2400" dirty="0"/>
              <a:t>The determinant of matrix </a:t>
            </a:r>
            <a:r>
              <a:rPr lang="en-US" sz="2400" b="1" dirty="0"/>
              <a:t>A</a:t>
            </a:r>
            <a:r>
              <a:rPr lang="en-US" sz="2400" dirty="0"/>
              <a:t> is denoted </a:t>
            </a:r>
            <a:r>
              <a:rPr lang="en-US" sz="2400" b="1" dirty="0"/>
              <a:t>|A|</a:t>
            </a:r>
            <a:r>
              <a:rPr lang="en-US" sz="2400" dirty="0"/>
              <a:t> or </a:t>
            </a:r>
            <a:r>
              <a:rPr lang="en-US" sz="2400" dirty="0" err="1"/>
              <a:t>det</a:t>
            </a:r>
            <a:r>
              <a:rPr lang="en-US" sz="2400" dirty="0"/>
              <a:t>(</a:t>
            </a:r>
            <a:r>
              <a:rPr lang="en-US" sz="2400" b="1" dirty="0"/>
              <a:t>A</a:t>
            </a:r>
            <a:r>
              <a:rPr lang="en-US" sz="2400" dirty="0"/>
              <a:t>)</a:t>
            </a:r>
          </a:p>
          <a:p>
            <a:r>
              <a:rPr lang="en-US" sz="2400" dirty="0"/>
              <a:t>Laplace’s Formula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DC7D01"/>
                </a:solidFill>
              </a:rPr>
              <a:t>M</a:t>
            </a:r>
            <a:r>
              <a:rPr lang="en-US" sz="2400" baseline="-25000" dirty="0" err="1">
                <a:solidFill>
                  <a:srgbClr val="DC7D01"/>
                </a:solidFill>
              </a:rPr>
              <a:t>ij</a:t>
            </a:r>
            <a:r>
              <a:rPr lang="en-US" sz="2400" dirty="0"/>
              <a:t>: the </a:t>
            </a:r>
            <a:r>
              <a:rPr lang="en-US" sz="2400" dirty="0" err="1"/>
              <a:t>i</a:t>
            </a:r>
            <a:r>
              <a:rPr lang="en-US" sz="2400" dirty="0"/>
              <a:t>, j minor matrix of </a:t>
            </a:r>
            <a:r>
              <a:rPr lang="en-US" sz="2400" b="1" dirty="0"/>
              <a:t>A</a:t>
            </a:r>
            <a:r>
              <a:rPr lang="en-US" sz="2400" dirty="0"/>
              <a:t>. Obtained by removing row </a:t>
            </a:r>
            <a:r>
              <a:rPr lang="en-US" sz="2400" dirty="0" err="1">
                <a:solidFill>
                  <a:srgbClr val="DC7D01"/>
                </a:solidFill>
              </a:rPr>
              <a:t>i</a:t>
            </a:r>
            <a:r>
              <a:rPr lang="en-US" sz="2400" dirty="0"/>
              <a:t> and column </a:t>
            </a:r>
            <a:r>
              <a:rPr lang="en-US" sz="2400" dirty="0">
                <a:solidFill>
                  <a:srgbClr val="DC7D01"/>
                </a:solidFill>
              </a:rPr>
              <a:t>j</a:t>
            </a:r>
          </a:p>
          <a:p>
            <a:r>
              <a:rPr lang="en-US" sz="2400" dirty="0" err="1">
                <a:solidFill>
                  <a:srgbClr val="DC7D01"/>
                </a:solidFill>
              </a:rPr>
              <a:t>C</a:t>
            </a:r>
            <a:r>
              <a:rPr lang="en-US" sz="2400" baseline="-25000" dirty="0" err="1">
                <a:solidFill>
                  <a:srgbClr val="DC7D01"/>
                </a:solidFill>
              </a:rPr>
              <a:t>ij</a:t>
            </a:r>
            <a:r>
              <a:rPr lang="en-US" sz="2400" dirty="0"/>
              <a:t>: the scalar cofactor of </a:t>
            </a:r>
            <a:r>
              <a:rPr lang="en-US" sz="2400" b="1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16786" y="3775868"/>
                <a:ext cx="5685531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86" y="3775868"/>
                <a:ext cx="5685531" cy="1225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834979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a dataset comprising Nx1 vectors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M</a:t>
            </a:r>
            <a:endParaRPr lang="en-US" sz="2400" baseline="-25000" dirty="0"/>
          </a:p>
          <a:p>
            <a:r>
              <a:rPr lang="en-US" sz="2400" dirty="0"/>
              <a:t>Step 1: Calculate the mean of each attribute</a:t>
            </a:r>
          </a:p>
          <a:p>
            <a:r>
              <a:rPr lang="en-US" sz="2400" dirty="0"/>
              <a:t>Step 2: Calculate the variance/covariance matrix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sz="2400" dirty="0"/>
              <a:t>Calculate the variance of each attribute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sz="2400" dirty="0"/>
              <a:t>Calculate the covariance of the attributes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sz="2400" dirty="0"/>
              <a:t>Construct the matrix</a:t>
            </a:r>
          </a:p>
          <a:p>
            <a:r>
              <a:rPr lang="en-US" sz="2400" dirty="0"/>
              <a:t>Step 3: Compute the Eigenvalues of the covariance matrix and order them from largest to smallest</a:t>
            </a:r>
          </a:p>
          <a:p>
            <a:r>
              <a:rPr lang="en-US" sz="2400" dirty="0"/>
              <a:t>Step 4: Compute the Eigenvectors of the covariance matrix for the associated with the Eigenvalues</a:t>
            </a:r>
          </a:p>
          <a:p>
            <a:r>
              <a:rPr lang="en-US" sz="2400" dirty="0"/>
              <a:t>Step 5: Keep terms corresponding to the K largest Eigenvalues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17714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1880211"/>
                  </p:ext>
                </p:extLst>
              </p:nvPr>
            </p:nvGraphicFramePr>
            <p:xfrm>
              <a:off x="3868570" y="1987013"/>
              <a:ext cx="4479244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2396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96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7D0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2.4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2.7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1.1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0.9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271880211"/>
                  </p:ext>
                </p:extLst>
              </p:nvPr>
            </p:nvGraphicFramePr>
            <p:xfrm>
              <a:off x="3868570" y="1987013"/>
              <a:ext cx="4479244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239622"/>
                    <a:gridCol w="223962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72" t="-1639" r="-100543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72" t="-1639" r="-543" b="-10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2.5</a:t>
                          </a: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2.4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2.3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2.7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1.1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0.9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55815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Pitch Deck Template">
  <a:themeElements>
    <a:clrScheme name="Pitch Deck Template">
      <a:dk1>
        <a:srgbClr val="191919"/>
      </a:dk1>
      <a:lt1>
        <a:srgbClr val="EAEAEA"/>
      </a:lt1>
      <a:dk2>
        <a:srgbClr val="A7A7A7"/>
      </a:dk2>
      <a:lt2>
        <a:srgbClr val="535353"/>
      </a:lt2>
      <a:accent1>
        <a:srgbClr val="FFC107"/>
      </a:accent1>
      <a:accent2>
        <a:srgbClr val="388E3C"/>
      </a:accent2>
      <a:accent3>
        <a:srgbClr val="C8E6C9"/>
      </a:accent3>
      <a:accent4>
        <a:srgbClr val="191919"/>
      </a:accent4>
      <a:accent5>
        <a:srgbClr val="5F5F5F"/>
      </a:accent5>
      <a:accent6>
        <a:srgbClr val="5E5E5E"/>
      </a:accent6>
      <a:hlink>
        <a:srgbClr val="0000FF"/>
      </a:hlink>
      <a:folHlink>
        <a:srgbClr val="FF00FF"/>
      </a:folHlink>
    </a:clrScheme>
    <a:fontScheme name="Pitch Deck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itch De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1509</Words>
  <Application>Microsoft Office PowerPoint</Application>
  <PresentationFormat>Widescreen</PresentationFormat>
  <Paragraphs>467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Helvetica</vt:lpstr>
      <vt:lpstr>Open Sans</vt:lpstr>
      <vt:lpstr>Pitch Deck Template</vt:lpstr>
      <vt:lpstr>Dimensionality Reduction</vt:lpstr>
      <vt:lpstr>Dimensionality Reduction: Applications</vt:lpstr>
      <vt:lpstr>Main Approaches</vt:lpstr>
      <vt:lpstr>Principal Components Analysis</vt:lpstr>
      <vt:lpstr>Dimensionality Reduction and PCA</vt:lpstr>
      <vt:lpstr>Some Matrix Terminology</vt:lpstr>
      <vt:lpstr>Determinants</vt:lpstr>
      <vt:lpstr>PCA Methodology</vt:lpstr>
      <vt:lpstr>Example Data</vt:lpstr>
      <vt:lpstr>Plot the Data</vt:lpstr>
      <vt:lpstr>Step 1: Calculate Means</vt:lpstr>
      <vt:lpstr>Step 2a: Calculate Variances</vt:lpstr>
      <vt:lpstr>Step 2b: Calculate Covariance</vt:lpstr>
      <vt:lpstr>Step 2c: Construct Variance/Covariance Matrix</vt:lpstr>
      <vt:lpstr>Step 3: Compute Eigenvalues</vt:lpstr>
      <vt:lpstr>Step 3: Compute Eigenvalues</vt:lpstr>
      <vt:lpstr>Step 3: Compute Eigenvalues</vt:lpstr>
      <vt:lpstr>Observation</vt:lpstr>
      <vt:lpstr>Another Observation</vt:lpstr>
      <vt:lpstr>Step 4: Calculate Eigenvectors</vt:lpstr>
      <vt:lpstr>Step 4: Calculate Eigenvectors</vt:lpstr>
      <vt:lpstr>Step 4: Calculate Eigenvectors</vt:lpstr>
      <vt:lpstr>Step 4: Calculate Eigenvectors</vt:lpstr>
      <vt:lpstr>Eigenvalues and Eigenvectors</vt:lpstr>
      <vt:lpstr>Choosing K</vt:lpstr>
      <vt:lpstr>PCA for Dimension Reduction</vt:lpstr>
      <vt:lpstr>Geometric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2016-02-12T21:02:02Z</dcterms:created>
  <dcterms:modified xsi:type="dcterms:W3CDTF">2018-03-21T21:28:29Z</dcterms:modified>
</cp:coreProperties>
</file>