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307" r:id="rId6"/>
    <p:sldId id="308" r:id="rId7"/>
    <p:sldId id="261" r:id="rId8"/>
    <p:sldId id="263" r:id="rId9"/>
    <p:sldId id="262" r:id="rId10"/>
    <p:sldId id="264" r:id="rId11"/>
    <p:sldId id="267" r:id="rId12"/>
    <p:sldId id="266" r:id="rId13"/>
    <p:sldId id="268" r:id="rId14"/>
    <p:sldId id="269" r:id="rId15"/>
    <p:sldId id="265" r:id="rId16"/>
    <p:sldId id="270" r:id="rId17"/>
    <p:sldId id="272" r:id="rId18"/>
    <p:sldId id="273" r:id="rId19"/>
    <p:sldId id="271" r:id="rId20"/>
    <p:sldId id="274" r:id="rId21"/>
    <p:sldId id="276" r:id="rId22"/>
    <p:sldId id="277" r:id="rId23"/>
    <p:sldId id="278" r:id="rId24"/>
    <p:sldId id="279" r:id="rId25"/>
    <p:sldId id="280" r:id="rId26"/>
    <p:sldId id="309" r:id="rId27"/>
    <p:sldId id="275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89" r:id="rId41"/>
    <p:sldId id="295" r:id="rId42"/>
    <p:sldId id="297" r:id="rId43"/>
    <p:sldId id="298" r:id="rId44"/>
    <p:sldId id="296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10" r:id="rId54"/>
    <p:sldId id="314" r:id="rId55"/>
    <p:sldId id="316" r:id="rId56"/>
    <p:sldId id="317" r:id="rId57"/>
    <p:sldId id="319" r:id="rId58"/>
    <p:sldId id="315" r:id="rId59"/>
    <p:sldId id="320" r:id="rId60"/>
    <p:sldId id="312" r:id="rId61"/>
    <p:sldId id="313" r:id="rId62"/>
    <p:sldId id="321" r:id="rId63"/>
    <p:sldId id="358" r:id="rId64"/>
    <p:sldId id="326" r:id="rId65"/>
    <p:sldId id="327" r:id="rId66"/>
    <p:sldId id="325" r:id="rId67"/>
    <p:sldId id="323" r:id="rId68"/>
    <p:sldId id="328" r:id="rId69"/>
    <p:sldId id="329" r:id="rId70"/>
    <p:sldId id="330" r:id="rId71"/>
    <p:sldId id="322" r:id="rId72"/>
    <p:sldId id="331" r:id="rId73"/>
    <p:sldId id="336" r:id="rId74"/>
    <p:sldId id="332" r:id="rId75"/>
    <p:sldId id="345" r:id="rId76"/>
    <p:sldId id="346" r:id="rId77"/>
    <p:sldId id="337" r:id="rId78"/>
    <p:sldId id="339" r:id="rId79"/>
    <p:sldId id="338" r:id="rId80"/>
    <p:sldId id="340" r:id="rId81"/>
    <p:sldId id="341" r:id="rId82"/>
    <p:sldId id="342" r:id="rId83"/>
    <p:sldId id="343" r:id="rId84"/>
    <p:sldId id="352" r:id="rId85"/>
    <p:sldId id="353" r:id="rId86"/>
    <p:sldId id="354" r:id="rId87"/>
    <p:sldId id="347" r:id="rId88"/>
    <p:sldId id="348" r:id="rId89"/>
    <p:sldId id="333" r:id="rId90"/>
    <p:sldId id="344" r:id="rId91"/>
    <p:sldId id="349" r:id="rId92"/>
    <p:sldId id="350" r:id="rId93"/>
    <p:sldId id="372" r:id="rId94"/>
    <p:sldId id="369" r:id="rId95"/>
    <p:sldId id="373" r:id="rId96"/>
    <p:sldId id="374" r:id="rId97"/>
    <p:sldId id="355" r:id="rId98"/>
    <p:sldId id="359" r:id="rId99"/>
    <p:sldId id="361" r:id="rId100"/>
    <p:sldId id="362" r:id="rId101"/>
    <p:sldId id="364" r:id="rId102"/>
    <p:sldId id="365" r:id="rId103"/>
    <p:sldId id="370" r:id="rId104"/>
    <p:sldId id="366" r:id="rId105"/>
    <p:sldId id="367" r:id="rId106"/>
    <p:sldId id="368" r:id="rId107"/>
    <p:sldId id="371" r:id="rId108"/>
    <p:sldId id="360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6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8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8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5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59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29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98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49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54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0755BF-D455-4FB1-86EF-746AABDF329D}" type="datetimeFigureOut">
              <a:rPr lang="en-GB" smtClean="0"/>
              <a:t>22/08/2019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BE94C6-F68B-4112-A21D-BBB2B23677F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5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forhackers.io/word-embedding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s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s://github.com/tensorflow/nmt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gov.uk/ukpga/2005/9/part/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Sentence Compression for Improved Understanding of Legal Texts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Richard Batstone</a:t>
            </a:r>
          </a:p>
          <a:p>
            <a:r>
              <a:rPr lang="en-GB" dirty="0" smtClean="0"/>
              <a:t>August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we struggle to understand it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747190"/>
            <a:ext cx="11665528" cy="1302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5842" y="6074886"/>
            <a:ext cx="544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2(1):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24129" y="4224102"/>
            <a:ext cx="176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50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GB" dirty="0" smtClean="0"/>
              <a:t>assive voice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2429" y="3048000"/>
            <a:ext cx="208372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00852" y="3060255"/>
            <a:ext cx="2078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61269" y="3048000"/>
            <a:ext cx="208372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47898" y="3312272"/>
            <a:ext cx="1812175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706390" y="3348810"/>
            <a:ext cx="247580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490662" y="3379686"/>
            <a:ext cx="798022" cy="307176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Effectiveness of transfer learning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47770" y="2289832"/>
            <a:ext cx="455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Explicit transfer learning: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Essential for LSTM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not that effective overall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2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Effectiveness of transfer learning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47770" y="2289832"/>
            <a:ext cx="455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Explicit transfer learning: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Essential for LSTM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not that effective overall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>
            <a:off x="5702531" y="2928458"/>
            <a:ext cx="692727" cy="298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875239" y="2764867"/>
            <a:ext cx="429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Little difference between ordinary fine-tuning and ULMFiT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 with the closest compression ratio was not pre-trained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Effectiveness of transfer learning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47770" y="2289832"/>
            <a:ext cx="455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Explicit transfer learning: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Essential for LSTM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not that effective overall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>
            <a:off x="5702531" y="2928458"/>
            <a:ext cx="692727" cy="298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875239" y="2764867"/>
            <a:ext cx="429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Little difference between ordinary fine-tuning and ULMFiT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 with </a:t>
            </a:r>
            <a:r>
              <a:rPr lang="en-GB" smtClean="0"/>
              <a:t>the </a:t>
            </a:r>
            <a:r>
              <a:rPr lang="en-GB" smtClean="0"/>
              <a:t>closest </a:t>
            </a:r>
            <a:r>
              <a:rPr lang="en-GB" dirty="0" smtClean="0"/>
              <a:t>compression ratio was not pre-trained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64930" y="4291638"/>
            <a:ext cx="605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Suggests too great a difference between: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7330" y="4886526"/>
            <a:ext cx="2772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target domain (legislation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260121" y="5361561"/>
            <a:ext cx="504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target </a:t>
            </a:r>
            <a:r>
              <a:rPr lang="en-GB" dirty="0"/>
              <a:t>task (compression of sentences and </a:t>
            </a:r>
            <a:r>
              <a:rPr lang="en-GB" dirty="0" smtClean="0"/>
              <a:t>fragments)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205761" y="4879106"/>
            <a:ext cx="2858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source </a:t>
            </a:r>
            <a:r>
              <a:rPr lang="en-GB" dirty="0"/>
              <a:t>domain </a:t>
            </a:r>
            <a:r>
              <a:rPr lang="en-GB" dirty="0" smtClean="0"/>
              <a:t>(news articles)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24128" y="5356744"/>
            <a:ext cx="3693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source task (compression of sentences)</a:t>
            </a:r>
            <a:endParaRPr lang="en-GB" dirty="0"/>
          </a:p>
        </p:txBody>
      </p:sp>
      <p:sp>
        <p:nvSpPr>
          <p:cNvPr id="8" name="Plus 7"/>
          <p:cNvSpPr/>
          <p:nvPr/>
        </p:nvSpPr>
        <p:spPr>
          <a:xfrm>
            <a:off x="2435283" y="5248438"/>
            <a:ext cx="199505" cy="2105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lus 13"/>
          <p:cNvSpPr/>
          <p:nvPr/>
        </p:nvSpPr>
        <p:spPr>
          <a:xfrm>
            <a:off x="8626853" y="5236946"/>
            <a:ext cx="199505" cy="2105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Left-Right Arrow 12"/>
          <p:cNvSpPr/>
          <p:nvPr/>
        </p:nvSpPr>
        <p:spPr>
          <a:xfrm>
            <a:off x="5056044" y="5122660"/>
            <a:ext cx="752440" cy="3106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3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Effectiveness of transfer learning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47770" y="2289832"/>
            <a:ext cx="51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to make it better?</a:t>
            </a:r>
          </a:p>
        </p:txBody>
      </p:sp>
    </p:spTree>
    <p:extLst>
      <p:ext uri="{BB962C8B-B14F-4D97-AF65-F5344CB8AC3E}">
        <p14:creationId xmlns:p14="http://schemas.microsoft.com/office/powerpoint/2010/main" val="15266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Effectiveness of transfer learning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47770" y="2289832"/>
            <a:ext cx="512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to make it better?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Expand </a:t>
            </a:r>
            <a:r>
              <a:rPr lang="en-GB" dirty="0"/>
              <a:t>the legislative </a:t>
            </a:r>
            <a:r>
              <a:rPr lang="en-GB" dirty="0" smtClean="0"/>
              <a:t>corpus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7891" y="2826143"/>
            <a:ext cx="501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(But law always likely to be a low-resource domain)</a:t>
            </a:r>
            <a:endParaRPr lang="en-GB" dirty="0"/>
          </a:p>
        </p:txBody>
      </p:sp>
      <p:sp>
        <p:nvSpPr>
          <p:cNvPr id="16" name="Right Arrow 15"/>
          <p:cNvSpPr/>
          <p:nvPr/>
        </p:nvSpPr>
        <p:spPr>
          <a:xfrm>
            <a:off x="6091982" y="2900157"/>
            <a:ext cx="443346" cy="29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2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Effectiveness of transfer learning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47770" y="2289832"/>
            <a:ext cx="5125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to make it better?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Expand </a:t>
            </a:r>
            <a:r>
              <a:rPr lang="en-GB" dirty="0"/>
              <a:t>the legislative corpus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Augment pre-training task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7891" y="3369234"/>
            <a:ext cx="30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Sub-select pre-training data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677891" y="2826143"/>
            <a:ext cx="501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(But law always likely to be a low resource domain)</a:t>
            </a:r>
            <a:endParaRPr lang="en-GB" dirty="0"/>
          </a:p>
        </p:txBody>
      </p:sp>
      <p:sp>
        <p:nvSpPr>
          <p:cNvPr id="16" name="Right Arrow 15"/>
          <p:cNvSpPr/>
          <p:nvPr/>
        </p:nvSpPr>
        <p:spPr>
          <a:xfrm>
            <a:off x="6091982" y="2900157"/>
            <a:ext cx="443346" cy="29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ight Arrow 19"/>
          <p:cNvSpPr/>
          <p:nvPr/>
        </p:nvSpPr>
        <p:spPr>
          <a:xfrm>
            <a:off x="6091982" y="3434050"/>
            <a:ext cx="443346" cy="29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5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Effectiveness of transfer learning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47770" y="2289832"/>
            <a:ext cx="5125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to make it better?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Expand </a:t>
            </a:r>
            <a:r>
              <a:rPr lang="en-GB" dirty="0"/>
              <a:t>the legislative corpus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Augment pre-training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Develop a legal domain language model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7891" y="3369234"/>
            <a:ext cx="30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Sub-select pre-training data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677891" y="2826143"/>
            <a:ext cx="501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(But law always likely to be a low resource domain)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677891" y="3942520"/>
            <a:ext cx="30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Enough data?</a:t>
            </a:r>
            <a:endParaRPr lang="en-GB" dirty="0"/>
          </a:p>
        </p:txBody>
      </p:sp>
      <p:sp>
        <p:nvSpPr>
          <p:cNvPr id="16" name="Right Arrow 15"/>
          <p:cNvSpPr/>
          <p:nvPr/>
        </p:nvSpPr>
        <p:spPr>
          <a:xfrm>
            <a:off x="6091982" y="2900157"/>
            <a:ext cx="443346" cy="29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ight Arrow 19"/>
          <p:cNvSpPr/>
          <p:nvPr/>
        </p:nvSpPr>
        <p:spPr>
          <a:xfrm>
            <a:off x="6091982" y="3434050"/>
            <a:ext cx="443346" cy="29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20"/>
          <p:cNvSpPr/>
          <p:nvPr/>
        </p:nvSpPr>
        <p:spPr>
          <a:xfrm>
            <a:off x="6091982" y="3979527"/>
            <a:ext cx="443346" cy="29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6" t="39919" r="35514" b="39313"/>
          <a:stretch/>
        </p:blipFill>
        <p:spPr>
          <a:xfrm>
            <a:off x="9609512" y="3305494"/>
            <a:ext cx="1777479" cy="21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Effectiveness of transfer learning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47770" y="2289832"/>
            <a:ext cx="5125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to make it better?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Expand </a:t>
            </a:r>
            <a:r>
              <a:rPr lang="en-GB" dirty="0"/>
              <a:t>the legislative corpus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Augment pre-training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Develop a legal domain language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Focus </a:t>
            </a:r>
            <a:r>
              <a:rPr lang="en-GB" smtClean="0"/>
              <a:t>on smarter </a:t>
            </a:r>
            <a:r>
              <a:rPr lang="en-GB" dirty="0" smtClean="0"/>
              <a:t>rules-based models</a:t>
            </a:r>
          </a:p>
          <a:p>
            <a:pPr lvl="1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677891" y="3369234"/>
            <a:ext cx="30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Sub-select pre-training data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677891" y="2826143"/>
            <a:ext cx="501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(But law always likely to be a low resource domain)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677891" y="3942520"/>
            <a:ext cx="30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Enough data?</a:t>
            </a:r>
            <a:endParaRPr lang="en-GB" dirty="0"/>
          </a:p>
        </p:txBody>
      </p:sp>
      <p:sp>
        <p:nvSpPr>
          <p:cNvPr id="16" name="Right Arrow 15"/>
          <p:cNvSpPr/>
          <p:nvPr/>
        </p:nvSpPr>
        <p:spPr>
          <a:xfrm>
            <a:off x="6091982" y="2900157"/>
            <a:ext cx="443346" cy="29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ight Arrow 19"/>
          <p:cNvSpPr/>
          <p:nvPr/>
        </p:nvSpPr>
        <p:spPr>
          <a:xfrm>
            <a:off x="6091982" y="3434050"/>
            <a:ext cx="443346" cy="29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20"/>
          <p:cNvSpPr/>
          <p:nvPr/>
        </p:nvSpPr>
        <p:spPr>
          <a:xfrm>
            <a:off x="6091982" y="3979527"/>
            <a:ext cx="443346" cy="29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6" t="39919" r="35514" b="39313"/>
          <a:stretch/>
        </p:blipFill>
        <p:spPr>
          <a:xfrm>
            <a:off x="9609512" y="3305494"/>
            <a:ext cx="1777479" cy="216498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091982" y="4536746"/>
            <a:ext cx="443346" cy="29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677891" y="4459888"/>
            <a:ext cx="305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Continue to develop ensemble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Understanding legal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3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the extra words?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747190"/>
            <a:ext cx="11665528" cy="1302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5842" y="6074886"/>
            <a:ext cx="544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2(1):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02429" y="3048000"/>
            <a:ext cx="208372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00852" y="3060255"/>
            <a:ext cx="2078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61269" y="3048000"/>
            <a:ext cx="208372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47898" y="3312272"/>
            <a:ext cx="1812175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706390" y="3348810"/>
            <a:ext cx="247580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490662" y="3379686"/>
            <a:ext cx="798022" cy="307176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8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the extra words?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747190"/>
            <a:ext cx="11665528" cy="1302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5842" y="6074886"/>
            <a:ext cx="544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2(1):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02429" y="3048000"/>
            <a:ext cx="2083723" cy="277458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00852" y="3060255"/>
            <a:ext cx="2078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61269" y="3048000"/>
            <a:ext cx="2083723" cy="270865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47898" y="3355402"/>
            <a:ext cx="1812175" cy="29492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706390" y="3358342"/>
            <a:ext cx="2475806" cy="32852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490662" y="3379686"/>
            <a:ext cx="798022" cy="307176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47898" y="3041634"/>
            <a:ext cx="2654531" cy="283824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435928" y="2261714"/>
            <a:ext cx="9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Scope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14255" y="2631046"/>
            <a:ext cx="288174" cy="33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the extra words?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747190"/>
            <a:ext cx="11665528" cy="1302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5842" y="6074886"/>
            <a:ext cx="544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2(1):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02429" y="3048000"/>
            <a:ext cx="2083723" cy="277458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00852" y="3060255"/>
            <a:ext cx="2078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61269" y="3048000"/>
            <a:ext cx="2083723" cy="270865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47898" y="3355402"/>
            <a:ext cx="1812175" cy="29492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706390" y="3358342"/>
            <a:ext cx="2475806" cy="32852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490662" y="3379686"/>
            <a:ext cx="798022" cy="307176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47898" y="3041634"/>
            <a:ext cx="2654531" cy="283824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435928" y="2261714"/>
            <a:ext cx="9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Scope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6152" y="3048000"/>
            <a:ext cx="1914700" cy="277458"/>
          </a:xfrm>
          <a:prstGeom prst="rect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699662" y="3060255"/>
            <a:ext cx="1761607" cy="265203"/>
          </a:xfrm>
          <a:prstGeom prst="rect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668384" y="3355402"/>
            <a:ext cx="2038005" cy="309453"/>
          </a:xfrm>
          <a:prstGeom prst="rect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71705" y="2316106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Specificity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14255" y="2631046"/>
            <a:ext cx="288174" cy="33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71705" y="2692798"/>
            <a:ext cx="372688" cy="27803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88232" y="2685438"/>
            <a:ext cx="1169324" cy="29940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278284" y="2680510"/>
            <a:ext cx="2165119" cy="63835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the extra words?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747190"/>
            <a:ext cx="11665528" cy="1302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5842" y="6074886"/>
            <a:ext cx="544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2(1):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02429" y="3048000"/>
            <a:ext cx="2083723" cy="277458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00852" y="3060255"/>
            <a:ext cx="2078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61269" y="3048000"/>
            <a:ext cx="2083723" cy="270865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47898" y="3355402"/>
            <a:ext cx="1812175" cy="29492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706390" y="3358342"/>
            <a:ext cx="2475806" cy="32852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490662" y="3379686"/>
            <a:ext cx="798022" cy="307176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47898" y="3041634"/>
            <a:ext cx="2654531" cy="283824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435928" y="2261714"/>
            <a:ext cx="9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Scope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6152" y="3048000"/>
            <a:ext cx="1914700" cy="277458"/>
          </a:xfrm>
          <a:prstGeom prst="rect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699662" y="3060255"/>
            <a:ext cx="1761607" cy="265203"/>
          </a:xfrm>
          <a:prstGeom prst="rect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668384" y="3355402"/>
            <a:ext cx="2038005" cy="309453"/>
          </a:xfrm>
          <a:prstGeom prst="rect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71705" y="2316106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Specificity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82196" y="3355403"/>
            <a:ext cx="3253048" cy="29492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47897" y="3650324"/>
            <a:ext cx="624840" cy="29492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1308079" y="3376683"/>
            <a:ext cx="236913" cy="29492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092141" y="3986151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Generality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14255" y="2631046"/>
            <a:ext cx="288174" cy="33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71705" y="2692798"/>
            <a:ext cx="372688" cy="27803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88232" y="2685438"/>
            <a:ext cx="1169324" cy="29940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278284" y="2680510"/>
            <a:ext cx="2165119" cy="63835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52037" y="3766468"/>
            <a:ext cx="47625" cy="278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63195" y="3734134"/>
            <a:ext cx="2975612" cy="336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615611" y="3880342"/>
            <a:ext cx="5469948" cy="252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the extra words?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747190"/>
            <a:ext cx="11665528" cy="1302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5842" y="6074886"/>
            <a:ext cx="544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2(1):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02429" y="3048000"/>
            <a:ext cx="2083723" cy="277458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00852" y="3060255"/>
            <a:ext cx="2078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61269" y="3048000"/>
            <a:ext cx="2083723" cy="270865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47898" y="3355402"/>
            <a:ext cx="1812175" cy="29492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706390" y="3358342"/>
            <a:ext cx="2475806" cy="32852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490662" y="3379686"/>
            <a:ext cx="798022" cy="307176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47898" y="3041634"/>
            <a:ext cx="2654531" cy="283824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435928" y="2261714"/>
            <a:ext cx="9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Scope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6152" y="3048000"/>
            <a:ext cx="1914700" cy="277458"/>
          </a:xfrm>
          <a:prstGeom prst="rect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699662" y="3060255"/>
            <a:ext cx="1761607" cy="265203"/>
          </a:xfrm>
          <a:prstGeom prst="rect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668384" y="3355402"/>
            <a:ext cx="2038005" cy="309453"/>
          </a:xfrm>
          <a:prstGeom prst="rect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71705" y="2316106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Specificity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82196" y="3355403"/>
            <a:ext cx="3253048" cy="29492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47897" y="3650324"/>
            <a:ext cx="624840" cy="29492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1308079" y="3376683"/>
            <a:ext cx="236913" cy="29492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092141" y="3986151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Generality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14255" y="2631046"/>
            <a:ext cx="288174" cy="33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71705" y="2692798"/>
            <a:ext cx="372688" cy="27803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88232" y="2685438"/>
            <a:ext cx="1169324" cy="29940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278284" y="2680510"/>
            <a:ext cx="2165119" cy="63835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52037" y="3766468"/>
            <a:ext cx="47625" cy="278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63195" y="3734134"/>
            <a:ext cx="2975612" cy="336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615611" y="3880342"/>
            <a:ext cx="5469948" cy="252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88721" y="4612549"/>
            <a:ext cx="27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Precision at the expense of readability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8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the extra words?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24128" y="2329320"/>
            <a:ext cx="4201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Legislation serves different audiences: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Administrators / lawyers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Legislators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024127" y="4122099"/>
            <a:ext cx="689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‘Plain English’ initiatives by themselves aren’t enough to produce legislation that a general reader can understand.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4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Solution?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24128" y="2084832"/>
            <a:ext cx="420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Automatic text simplification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02" y="2731561"/>
            <a:ext cx="2020547" cy="2020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3906" y="3372502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Legal language (original text)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4107597" y="3459203"/>
            <a:ext cx="504305" cy="250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126780" y="3399781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Simplified, more readable text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6577586" y="3491345"/>
            <a:ext cx="504305" cy="250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6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Solution?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24128" y="2084832"/>
            <a:ext cx="420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Automatic text </a:t>
            </a:r>
            <a:r>
              <a:rPr lang="en-GB" strike="sngStrike" dirty="0" smtClean="0"/>
              <a:t>simplification</a:t>
            </a:r>
            <a:endParaRPr lang="en-GB" strike="sngStrik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02" y="2731561"/>
            <a:ext cx="2020547" cy="202054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07597" y="3459203"/>
            <a:ext cx="504305" cy="250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6577586" y="3491345"/>
            <a:ext cx="504305" cy="250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65615" y="2359335"/>
            <a:ext cx="128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compression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613224" y="3293423"/>
            <a:ext cx="210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I really like spaghetti with sauce</a:t>
            </a:r>
            <a:endParaRPr lang="en-GB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94144" y="3293423"/>
            <a:ext cx="210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I really like spaghetti with sauce</a:t>
            </a:r>
            <a:endParaRPr lang="en-GB" i="1" dirty="0"/>
          </a:p>
        </p:txBody>
      </p:sp>
      <p:sp>
        <p:nvSpPr>
          <p:cNvPr id="14" name="Rectangle 13"/>
          <p:cNvSpPr/>
          <p:nvPr/>
        </p:nvSpPr>
        <p:spPr>
          <a:xfrm>
            <a:off x="8079971" y="3320473"/>
            <a:ext cx="1318953" cy="314959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390571" y="3333865"/>
            <a:ext cx="135775" cy="314959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24127" y="5231886"/>
            <a:ext cx="510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sub-task of automatic text simplification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3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Understanding legal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4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64873" y="1905000"/>
            <a:ext cx="59463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800" dirty="0" smtClean="0"/>
              <a:t>Motivation</a:t>
            </a:r>
          </a:p>
          <a:p>
            <a:pPr marL="342900" indent="-342900">
              <a:buAutoNum type="arabicPeriod"/>
            </a:pPr>
            <a:r>
              <a:rPr lang="en-GB" sz="2800" dirty="0" smtClean="0"/>
              <a:t>Related work</a:t>
            </a:r>
          </a:p>
          <a:p>
            <a:pPr marL="342900" indent="-342900">
              <a:buAutoNum type="arabicPeriod"/>
            </a:pPr>
            <a:r>
              <a:rPr lang="en-GB" sz="2800" dirty="0" smtClean="0"/>
              <a:t>Legal corpora</a:t>
            </a:r>
          </a:p>
          <a:p>
            <a:pPr marL="342900" indent="-342900">
              <a:buAutoNum type="arabicPeriod"/>
            </a:pPr>
            <a:r>
              <a:rPr lang="en-GB" sz="2800" dirty="0" smtClean="0"/>
              <a:t>Models</a:t>
            </a:r>
          </a:p>
          <a:p>
            <a:pPr marL="342900" indent="-342900">
              <a:buAutoNum type="arabicPeriod"/>
            </a:pPr>
            <a:r>
              <a:rPr lang="en-GB" sz="2800" dirty="0" smtClean="0"/>
              <a:t>Results</a:t>
            </a:r>
          </a:p>
          <a:p>
            <a:pPr marL="342900" indent="-342900">
              <a:buAutoNum type="arabicPeriod"/>
            </a:pPr>
            <a:r>
              <a:rPr lang="en-GB" sz="2800" dirty="0" smtClean="0"/>
              <a:t>Discussion</a:t>
            </a:r>
          </a:p>
          <a:p>
            <a:pPr marL="342900" indent="-342900">
              <a:buAutoNum type="arabicPeriod"/>
            </a:pPr>
            <a:r>
              <a:rPr lang="en-GB" sz="2800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30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Simplification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4068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NLP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Second language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Assisting readers with low-literacy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 a tool to improve clarity </a:t>
            </a:r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6477" y="5706601"/>
            <a:ext cx="463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Ref: Shardlow 2014</a:t>
            </a:r>
          </a:p>
        </p:txBody>
      </p:sp>
      <p:pic>
        <p:nvPicPr>
          <p:cNvPr id="1026" name="Picture 2" descr="Goo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86" y="2321832"/>
            <a:ext cx="2660477" cy="89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250" y="1653818"/>
            <a:ext cx="1314796" cy="1807845"/>
          </a:xfrm>
          <a:prstGeom prst="rect">
            <a:avLst/>
          </a:prstGeom>
        </p:spPr>
      </p:pic>
      <p:pic>
        <p:nvPicPr>
          <p:cNvPr id="1030" name="Picture 6" descr="Image result for simple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18" y="3679196"/>
            <a:ext cx="156748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Simplification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485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Text compression is a more constrained task: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4879" y="3546222"/>
            <a:ext cx="471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The poem was composed by the renowned artist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3662" y="57395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NimbusRomNo9L-Regu"/>
              </a:rPr>
              <a:t>Ref: Sanja Stajner </a:t>
            </a:r>
            <a:r>
              <a:rPr lang="en-GB" dirty="0">
                <a:solidFill>
                  <a:srgbClr val="000000"/>
                </a:solidFill>
                <a:latin typeface="NimbusRomNo9L-Regu"/>
              </a:rPr>
              <a:t>and Horacio </a:t>
            </a:r>
            <a:r>
              <a:rPr lang="en-GB" dirty="0" smtClean="0">
                <a:solidFill>
                  <a:srgbClr val="000000"/>
                </a:solidFill>
                <a:latin typeface="NimbusRomNo9L-Regu"/>
              </a:rPr>
              <a:t>Saggion </a:t>
            </a:r>
            <a:r>
              <a:rPr lang="en-GB" dirty="0" smtClean="0">
                <a:solidFill>
                  <a:srgbClr val="0000FF"/>
                </a:solidFill>
                <a:latin typeface="CMTT10"/>
              </a:rPr>
              <a:t>http</a:t>
            </a:r>
            <a:r>
              <a:rPr lang="en-GB" dirty="0">
                <a:solidFill>
                  <a:srgbClr val="0000FF"/>
                </a:solidFill>
                <a:latin typeface="CMTT10"/>
              </a:rPr>
              <a:t>://taln.upf.edu/pages/coling2018simplification</a:t>
            </a:r>
            <a:r>
              <a:rPr lang="en-GB" dirty="0" smtClean="0">
                <a:solidFill>
                  <a:srgbClr val="0000FF"/>
                </a:solidFill>
                <a:latin typeface="CMTT10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Simplification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485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Text compression is a more constrained task: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4879" y="3546222"/>
            <a:ext cx="471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The poem was composed by the renowned artist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1800" y="2777173"/>
            <a:ext cx="471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The poem was composed by the artist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1799" y="4350678"/>
            <a:ext cx="471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The famous artist wrote the poem</a:t>
            </a:r>
          </a:p>
        </p:txBody>
      </p:sp>
      <p:sp>
        <p:nvSpPr>
          <p:cNvPr id="4" name="Right Arrow 3"/>
          <p:cNvSpPr/>
          <p:nvPr/>
        </p:nvSpPr>
        <p:spPr>
          <a:xfrm rot="20524779">
            <a:off x="5160263" y="3035010"/>
            <a:ext cx="1205592" cy="36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943925">
            <a:off x="5219239" y="4013258"/>
            <a:ext cx="1205592" cy="36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144412" y="3104339"/>
            <a:ext cx="16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(Compression)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7800" y="4720010"/>
            <a:ext cx="16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(Simplification)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3662" y="57395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NimbusRomNo9L-Regu"/>
              </a:rPr>
              <a:t>Ref: Sanja Stajner </a:t>
            </a:r>
            <a:r>
              <a:rPr lang="en-GB" dirty="0">
                <a:solidFill>
                  <a:srgbClr val="000000"/>
                </a:solidFill>
                <a:latin typeface="NimbusRomNo9L-Regu"/>
              </a:rPr>
              <a:t>and Horacio </a:t>
            </a:r>
            <a:r>
              <a:rPr lang="en-GB" dirty="0" smtClean="0">
                <a:solidFill>
                  <a:srgbClr val="000000"/>
                </a:solidFill>
                <a:latin typeface="NimbusRomNo9L-Regu"/>
              </a:rPr>
              <a:t>Saggion </a:t>
            </a:r>
            <a:r>
              <a:rPr lang="en-GB" dirty="0" smtClean="0">
                <a:solidFill>
                  <a:srgbClr val="0000FF"/>
                </a:solidFill>
                <a:latin typeface="CMTT10"/>
              </a:rPr>
              <a:t>http</a:t>
            </a:r>
            <a:r>
              <a:rPr lang="en-GB" dirty="0">
                <a:solidFill>
                  <a:srgbClr val="0000FF"/>
                </a:solidFill>
                <a:latin typeface="CMTT10"/>
              </a:rPr>
              <a:t>://taln.upf.edu/pages/coling2018simplification</a:t>
            </a:r>
            <a:r>
              <a:rPr lang="en-GB" dirty="0" smtClean="0">
                <a:solidFill>
                  <a:srgbClr val="0000FF"/>
                </a:solidFill>
                <a:latin typeface="CMTT10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6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Compression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657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Tree pruning vs statistical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33648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Compression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657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Tree pruning vs statistical approaches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7255" r="11556" b="8839"/>
          <a:stretch/>
        </p:blipFill>
        <p:spPr>
          <a:xfrm>
            <a:off x="908574" y="2871332"/>
            <a:ext cx="10250599" cy="28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Compression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657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Tree pruning vs statistical approaches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7255" r="11556" b="8839"/>
          <a:stretch/>
        </p:blipFill>
        <p:spPr>
          <a:xfrm>
            <a:off x="908574" y="2871332"/>
            <a:ext cx="10250599" cy="28305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401335" y="3762436"/>
            <a:ext cx="355276" cy="36692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80237" y="3664396"/>
            <a:ext cx="355276" cy="36692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80886" y="3664395"/>
            <a:ext cx="355276" cy="36692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Compression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657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Tree pruning vs statistical approaches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31" y="3389617"/>
            <a:ext cx="5472923" cy="24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Compression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6579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Filippova et al.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Constructed a large parallel corpus of uncompressed and compressed sentences.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Filippova et al.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Developed a </a:t>
            </a:r>
            <a:r>
              <a:rPr lang="en-GB" b="1" i="1" dirty="0" smtClean="0"/>
              <a:t>statistical sequence-to-sequence</a:t>
            </a:r>
            <a:r>
              <a:rPr lang="en-GB" dirty="0" smtClean="0"/>
              <a:t> model to automatically compress sentences.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39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Compression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798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Filippova et al.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Treat the problem as sequence labelling task.</a:t>
            </a:r>
          </a:p>
        </p:txBody>
      </p:sp>
    </p:spTree>
    <p:extLst>
      <p:ext uri="{BB962C8B-B14F-4D97-AF65-F5344CB8AC3E}">
        <p14:creationId xmlns:p14="http://schemas.microsoft.com/office/powerpoint/2010/main" val="27559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Compression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798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Filippova et al.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Treat the problem as sequence labelling task.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5072" y="3576060"/>
            <a:ext cx="32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really like spaghetti with sauce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1771" y="3576060"/>
            <a:ext cx="90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02" y="2853811"/>
            <a:ext cx="2403764" cy="18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Understanding legal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Compression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798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Filippova et al.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Treat the problem as sequence labelling task.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5072" y="3576060"/>
            <a:ext cx="32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really like spaghetti with sauce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1771" y="3576060"/>
            <a:ext cx="90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91771" y="4374945"/>
            <a:ext cx="90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75072" y="4374945"/>
            <a:ext cx="32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1   0      1         1        0    0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774084" y="4041997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Down Arrow 8"/>
          <p:cNvSpPr/>
          <p:nvPr/>
        </p:nvSpPr>
        <p:spPr>
          <a:xfrm>
            <a:off x="4113828" y="4035663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>
            <a:off x="4608886" y="4045369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own Arrow 10"/>
          <p:cNvSpPr/>
          <p:nvPr/>
        </p:nvSpPr>
        <p:spPr>
          <a:xfrm>
            <a:off x="5291288" y="4035663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Down Arrow 11"/>
          <p:cNvSpPr/>
          <p:nvPr/>
        </p:nvSpPr>
        <p:spPr>
          <a:xfrm>
            <a:off x="5944571" y="4035664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Down Arrow 12"/>
          <p:cNvSpPr/>
          <p:nvPr/>
        </p:nvSpPr>
        <p:spPr>
          <a:xfrm>
            <a:off x="6312466" y="4045370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02" y="2853811"/>
            <a:ext cx="2403764" cy="18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Text Compression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798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Filippova et al.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Treat the problem as sequence labelling task.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5072" y="3576060"/>
            <a:ext cx="32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really like spaghetti with sauce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1771" y="3576060"/>
            <a:ext cx="90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91771" y="4374945"/>
            <a:ext cx="90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75072" y="4374945"/>
            <a:ext cx="32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1   0      1         1        0    0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774084" y="4041997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Down Arrow 8"/>
          <p:cNvSpPr/>
          <p:nvPr/>
        </p:nvSpPr>
        <p:spPr>
          <a:xfrm>
            <a:off x="4113828" y="4035663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>
            <a:off x="4608886" y="4045369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own Arrow 10"/>
          <p:cNvSpPr/>
          <p:nvPr/>
        </p:nvSpPr>
        <p:spPr>
          <a:xfrm>
            <a:off x="5291288" y="4035663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Down Arrow 11"/>
          <p:cNvSpPr/>
          <p:nvPr/>
        </p:nvSpPr>
        <p:spPr>
          <a:xfrm>
            <a:off x="5944571" y="4035664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Down Arrow 12"/>
          <p:cNvSpPr/>
          <p:nvPr/>
        </p:nvSpPr>
        <p:spPr>
          <a:xfrm>
            <a:off x="6312466" y="4045370"/>
            <a:ext cx="52418" cy="18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4127" y="5114368"/>
            <a:ext cx="7985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 million training examples (news headlines and the first sentences of news articles)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Bi-directional LSTM encoder-decoder model (same framework as neural machine translation)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02" y="2853811"/>
            <a:ext cx="2403764" cy="18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Legal Corpora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Understanding legal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2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798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Legislative language does not look like ordinary language (that’s the whole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need a parallel corpus of compressions for the legal domain</a:t>
            </a:r>
          </a:p>
        </p:txBody>
      </p:sp>
    </p:spTree>
    <p:extLst>
      <p:ext uri="{BB962C8B-B14F-4D97-AF65-F5344CB8AC3E}">
        <p14:creationId xmlns:p14="http://schemas.microsoft.com/office/powerpoint/2010/main" val="30511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798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Legislative language does not look like ordinary language (that’s the whole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need a parallel corpus of compressions for the legal domain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83" y="3474056"/>
            <a:ext cx="6470690" cy="15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31" y="1726961"/>
            <a:ext cx="7281666" cy="482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8817" y="4841366"/>
            <a:ext cx="2101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13: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189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31" y="1726961"/>
            <a:ext cx="7281666" cy="482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8817" y="4841366"/>
            <a:ext cx="2101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13: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25559" y="1978198"/>
            <a:ext cx="1321185" cy="194269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170012" y="2192613"/>
            <a:ext cx="4488855" cy="224954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170012" y="2439072"/>
            <a:ext cx="3881302" cy="193664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925559" y="2654241"/>
            <a:ext cx="4309861" cy="20556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955732" y="3074548"/>
            <a:ext cx="6341691" cy="392807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1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31" y="1726961"/>
            <a:ext cx="7281666" cy="482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8817" y="4841366"/>
            <a:ext cx="2101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13: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452821" y="4282722"/>
            <a:ext cx="1775828" cy="20870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452821" y="4957944"/>
            <a:ext cx="5869149" cy="393443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3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31" y="1726961"/>
            <a:ext cx="7281666" cy="482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8817" y="4841366"/>
            <a:ext cx="2101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13: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949593" y="4074022"/>
            <a:ext cx="4034213" cy="21568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949594" y="4743153"/>
            <a:ext cx="971894" cy="215473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2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31" y="1726961"/>
            <a:ext cx="7281666" cy="482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8817" y="4841366"/>
            <a:ext cx="2101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13: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460225" y="2183853"/>
            <a:ext cx="192506" cy="184995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845900" y="4289022"/>
            <a:ext cx="315244" cy="184788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568400" y="4748972"/>
            <a:ext cx="315244" cy="184788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9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love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317779"/>
            <a:ext cx="79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need a parallel corpus of compressions for the legal domain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09" y="2831574"/>
            <a:ext cx="6575526" cy="34802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4127" y="3128313"/>
            <a:ext cx="3314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1,000 compressed and uncompressed pairs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Drawn from a range of legislation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Includes ‘fragments’ and syntactically complete sentences</a:t>
            </a:r>
          </a:p>
        </p:txBody>
      </p:sp>
    </p:spTree>
    <p:extLst>
      <p:ext uri="{BB962C8B-B14F-4D97-AF65-F5344CB8AC3E}">
        <p14:creationId xmlns:p14="http://schemas.microsoft.com/office/powerpoint/2010/main" val="31597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1,000 &lt;&lt; 200,000: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126" y="2815331"/>
            <a:ext cx="9825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Implicit transfer learning: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Pre-trained word embeddings (provide the model with some semantic information)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Pre-trained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6541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1,000 &lt;&lt; 200,000: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126" y="2815331"/>
            <a:ext cx="9825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Implicit transfer learning: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Pre-trained word embeddings (provide the model with some semantic information)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Pre-trained language models</a:t>
            </a:r>
          </a:p>
        </p:txBody>
      </p:sp>
      <p:pic>
        <p:nvPicPr>
          <p:cNvPr id="3074" name="Picture 2" descr="Image result for word embedding king 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372" y="3738661"/>
            <a:ext cx="6967442" cy="24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3351" y="6257559"/>
            <a:ext cx="423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https://nlpforhackers.io/word-embeddings/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3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1,000 &lt;&lt; 200,000: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126" y="2815331"/>
            <a:ext cx="5370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Explicit transfer learning: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Pre-train on a similar task or domain</a:t>
            </a:r>
          </a:p>
        </p:txBody>
      </p:sp>
    </p:spTree>
    <p:extLst>
      <p:ext uri="{BB962C8B-B14F-4D97-AF65-F5344CB8AC3E}">
        <p14:creationId xmlns:p14="http://schemas.microsoft.com/office/powerpoint/2010/main" val="16874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is a different domain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1,000 &lt;&lt; 200,000: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126" y="2815331"/>
            <a:ext cx="5370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Explicit transfer learning: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Pre-train on a similar task or domain</a:t>
            </a:r>
          </a:p>
        </p:txBody>
      </p:sp>
      <p:pic>
        <p:nvPicPr>
          <p:cNvPr id="4098" name="Picture 2" descr="Image result for types of 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87" y="1822840"/>
            <a:ext cx="4565290" cy="327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1" y="3829981"/>
            <a:ext cx="1520408" cy="12673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14" y="3878530"/>
            <a:ext cx="1453784" cy="1068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794" y="3789035"/>
            <a:ext cx="1493505" cy="12473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36946" y="5514213"/>
            <a:ext cx="335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 dataset (e.g. ImageNet), similar task (object classification)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953821" y="5514213"/>
            <a:ext cx="854166" cy="441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661664" y="5551091"/>
            <a:ext cx="335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 task (small) dataset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2848" y="5036358"/>
            <a:ext cx="5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61679" y="5043057"/>
            <a:ext cx="5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2358" y="5043057"/>
            <a:ext cx="72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Horse</a:t>
            </a:r>
          </a:p>
        </p:txBody>
      </p:sp>
    </p:spTree>
    <p:extLst>
      <p:ext uri="{BB962C8B-B14F-4D97-AF65-F5344CB8AC3E}">
        <p14:creationId xmlns:p14="http://schemas.microsoft.com/office/powerpoint/2010/main" val="26445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Understanding legal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3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Rules-based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Statistical (LSTM) (Filippova 2015 + transfer learning)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Statistical (Transformers, BERT)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Ensemble (Rules and transformers)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230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Rules-based 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set of hand-written rules (derived from the training set). Remove:</a:t>
            </a:r>
          </a:p>
          <a:p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Text in parentheses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Certain syntactic sub-trees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Common extraneous legal phrases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Certain alternative sub-clauses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Doublets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199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Rules-based 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set of hand-written rules (derived from the training set). Remove:</a:t>
            </a:r>
          </a:p>
          <a:p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Text in parentheses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Certain syntactic sub-trees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Common extraneous legal phrases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Certain alternative sub-clauses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Doublets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49" y="2937705"/>
            <a:ext cx="6662642" cy="11585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44200" y="2937705"/>
            <a:ext cx="1068818" cy="29492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228648" y="3323308"/>
            <a:ext cx="753279" cy="29492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914377" y="3740618"/>
            <a:ext cx="2506418" cy="29492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3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Rules-based 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set of hand-written rules (derived from the training set). Remove:</a:t>
            </a:r>
          </a:p>
          <a:p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Text in parentheses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Certain syntactic sub-trees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Common extraneous legal phrases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Certain alternative sub-clauses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Doublets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017" y="3012770"/>
            <a:ext cx="6368070" cy="757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0016" y="3012770"/>
            <a:ext cx="6087819" cy="29492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3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love rules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8" y="2317779"/>
            <a:ext cx="2383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Law is pervasive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73" y="937489"/>
            <a:ext cx="1872594" cy="10288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67" y="1451908"/>
            <a:ext cx="1323975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07" y="1886940"/>
            <a:ext cx="2330335" cy="23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Rules-based 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set of hand-written rules (derived from the training set). Remove:</a:t>
            </a:r>
          </a:p>
          <a:p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Text in parentheses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Certain syntactic sub-trees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Common extraneous legal phrases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Certain alternative sub-clauses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Doublets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59" y="2798432"/>
            <a:ext cx="5280962" cy="2515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603951" y="2798432"/>
            <a:ext cx="969633" cy="233203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333221" y="3745236"/>
            <a:ext cx="1522978" cy="225348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645958" y="4055957"/>
            <a:ext cx="827461" cy="221471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473419" y="4727885"/>
            <a:ext cx="1277502" cy="218468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2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Rules-based 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set of hand-written rules (derived from the training set). Remove:</a:t>
            </a:r>
          </a:p>
          <a:p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Text in parentheses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Certain syntactic sub-trees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Common extraneous legal phrases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Certain alternative sub-clauses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Doublets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09" y="3289385"/>
            <a:ext cx="6140103" cy="6408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65081" y="3289385"/>
            <a:ext cx="3216766" cy="227066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7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Rules-based 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7985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set of hand-written rules (derived from the training set). Remove:</a:t>
            </a:r>
          </a:p>
          <a:p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Text in parentheses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Certain syntactic sub-trees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Common extraneous legal phrases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Certain alternative sub-clauses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Doublets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93563" y="3031635"/>
            <a:ext cx="2976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“Safety and welfare”</a:t>
            </a:r>
          </a:p>
          <a:p>
            <a:r>
              <a:rPr lang="en-GB" i="1" dirty="0" smtClean="0"/>
              <a:t>“Fit and proper”</a:t>
            </a:r>
            <a:endParaRPr lang="en-GB" i="1" dirty="0"/>
          </a:p>
          <a:p>
            <a:r>
              <a:rPr lang="en-GB" i="1" dirty="0" smtClean="0"/>
              <a:t>“Mother and father”</a:t>
            </a:r>
            <a:endParaRPr lang="en-GB" i="1" dirty="0"/>
          </a:p>
        </p:txBody>
      </p:sp>
      <p:sp>
        <p:nvSpPr>
          <p:cNvPr id="7" name="Rectangle 6"/>
          <p:cNvSpPr/>
          <p:nvPr/>
        </p:nvSpPr>
        <p:spPr>
          <a:xfrm>
            <a:off x="7554539" y="3099140"/>
            <a:ext cx="1231472" cy="245477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240533" y="3391402"/>
            <a:ext cx="1098508" cy="25161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&quot;No&quot; Symbol 4"/>
          <p:cNvSpPr/>
          <p:nvPr/>
        </p:nvSpPr>
        <p:spPr>
          <a:xfrm>
            <a:off x="6416638" y="3643016"/>
            <a:ext cx="306880" cy="28564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1021" y="3677043"/>
            <a:ext cx="1098508" cy="25161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2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5376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Two recurrent neural networks:</a:t>
            </a:r>
          </a:p>
          <a:p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GB" dirty="0" smtClean="0"/>
              <a:t> network to </a:t>
            </a:r>
            <a:r>
              <a:rPr lang="en-GB" i="1" dirty="0" smtClean="0"/>
              <a:t>encode </a:t>
            </a:r>
            <a:r>
              <a:rPr lang="en-GB" dirty="0" smtClean="0"/>
              <a:t>the 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 network to </a:t>
            </a:r>
            <a:r>
              <a:rPr lang="en-GB" i="1" dirty="0" smtClean="0"/>
              <a:t>decode</a:t>
            </a:r>
            <a:r>
              <a:rPr lang="en-GB" dirty="0" smtClean="0"/>
              <a:t> the output</a:t>
            </a:r>
          </a:p>
          <a:p>
            <a:pPr lvl="1"/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network parameters obtained through comparison between network outputs and target outputs (and back-propagation algorithm)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553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4127" y="2237240"/>
            <a:ext cx="5376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Two recurrent neural networks:</a:t>
            </a:r>
          </a:p>
          <a:p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GB" dirty="0" smtClean="0"/>
              <a:t> network to </a:t>
            </a:r>
            <a:r>
              <a:rPr lang="en-GB" i="1" dirty="0" smtClean="0"/>
              <a:t>encode </a:t>
            </a:r>
            <a:r>
              <a:rPr lang="en-GB" dirty="0" smtClean="0"/>
              <a:t>the 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 network to </a:t>
            </a:r>
            <a:r>
              <a:rPr lang="en-GB" i="1" dirty="0" smtClean="0"/>
              <a:t>decode</a:t>
            </a:r>
            <a:r>
              <a:rPr lang="en-GB" dirty="0" smtClean="0"/>
              <a:t> the output</a:t>
            </a:r>
          </a:p>
          <a:p>
            <a:pPr lvl="1"/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network parameters obtained through comparison between network outputs and target outputs (and back-propagation algorithm)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82" y="2459393"/>
            <a:ext cx="5362243" cy="15805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51869" y="5876698"/>
            <a:ext cx="626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Ref: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colah.github.io/posts/2015-08-Understanding-LSTMs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3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model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62501" y="1078437"/>
            <a:ext cx="2754286" cy="39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Uncompressed sentence (tokenized)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323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model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62501" y="1078437"/>
            <a:ext cx="2754286" cy="39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Uncompressed sentence (tokenized)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6162500" y="1673306"/>
            <a:ext cx="2754286" cy="39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</a:t>
            </a:r>
            <a:r>
              <a:rPr lang="en-GB" sz="1200" dirty="0" smtClean="0"/>
              <a:t>ord2vec embedding lookup</a:t>
            </a:r>
            <a:endParaRPr lang="en-GB" sz="1200" dirty="0"/>
          </a:p>
        </p:txBody>
      </p:sp>
      <p:sp>
        <p:nvSpPr>
          <p:cNvPr id="25" name="Down Arrow 24"/>
          <p:cNvSpPr/>
          <p:nvPr/>
        </p:nvSpPr>
        <p:spPr>
          <a:xfrm>
            <a:off x="7337368" y="1500890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model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62501" y="1078437"/>
            <a:ext cx="2754286" cy="39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Uncompressed sentence (tokenized)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6162500" y="1673306"/>
            <a:ext cx="2754286" cy="39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</a:t>
            </a:r>
            <a:r>
              <a:rPr lang="en-GB" sz="1200" dirty="0" smtClean="0"/>
              <a:t>ord2vec embedding lookup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960951" y="2469246"/>
            <a:ext cx="829819" cy="42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Encoder LSTM</a:t>
            </a:r>
            <a:endParaRPr lang="en-GB" sz="1200" dirty="0"/>
          </a:p>
        </p:txBody>
      </p:sp>
      <p:sp>
        <p:nvSpPr>
          <p:cNvPr id="9" name="Curved Up Arrow 8"/>
          <p:cNvSpPr/>
          <p:nvPr/>
        </p:nvSpPr>
        <p:spPr>
          <a:xfrm>
            <a:off x="6838603" y="2775618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rot="10800000">
            <a:off x="6810894" y="2475614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1579" y="2451773"/>
            <a:ext cx="137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Recursively applied to input sequence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62501" y="3369430"/>
            <a:ext cx="2754286" cy="42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 smtClean="0"/>
              <a:t>Fixed length vector</a:t>
            </a:r>
            <a:endParaRPr lang="en-GB" sz="1200" i="1" dirty="0"/>
          </a:p>
        </p:txBody>
      </p:sp>
      <p:sp>
        <p:nvSpPr>
          <p:cNvPr id="25" name="Down Arrow 24"/>
          <p:cNvSpPr/>
          <p:nvPr/>
        </p:nvSpPr>
        <p:spPr>
          <a:xfrm>
            <a:off x="7337368" y="1500890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Down Arrow 25"/>
          <p:cNvSpPr/>
          <p:nvPr/>
        </p:nvSpPr>
        <p:spPr>
          <a:xfrm>
            <a:off x="7312428" y="2141351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Down Arrow 26"/>
          <p:cNvSpPr/>
          <p:nvPr/>
        </p:nvSpPr>
        <p:spPr>
          <a:xfrm>
            <a:off x="7326284" y="3158903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2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model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62501" y="1078437"/>
            <a:ext cx="2754286" cy="39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Uncompressed sentence (tokenized)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6162500" y="1673306"/>
            <a:ext cx="2754286" cy="39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</a:t>
            </a:r>
            <a:r>
              <a:rPr lang="en-GB" sz="1200" dirty="0" smtClean="0"/>
              <a:t>ord2vec embedding lookup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960951" y="2469246"/>
            <a:ext cx="829819" cy="42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Encoder LSTM</a:t>
            </a:r>
            <a:endParaRPr lang="en-GB" sz="1200" dirty="0"/>
          </a:p>
        </p:txBody>
      </p:sp>
      <p:sp>
        <p:nvSpPr>
          <p:cNvPr id="9" name="Curved Up Arrow 8"/>
          <p:cNvSpPr/>
          <p:nvPr/>
        </p:nvSpPr>
        <p:spPr>
          <a:xfrm>
            <a:off x="6838603" y="2775618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rot="10800000">
            <a:off x="6810894" y="2475614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1579" y="2451773"/>
            <a:ext cx="137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Recursively applied to input sequence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62501" y="3369430"/>
            <a:ext cx="2754286" cy="42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 smtClean="0"/>
              <a:t>Fixed length vector</a:t>
            </a:r>
            <a:endParaRPr lang="en-GB" sz="1200" i="1" dirty="0"/>
          </a:p>
        </p:txBody>
      </p:sp>
      <p:sp>
        <p:nvSpPr>
          <p:cNvPr id="19" name="Rectangle 18"/>
          <p:cNvSpPr/>
          <p:nvPr/>
        </p:nvSpPr>
        <p:spPr>
          <a:xfrm>
            <a:off x="6162500" y="5138216"/>
            <a:ext cx="2754286" cy="411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Projection into label space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5960951" y="4252325"/>
            <a:ext cx="829819" cy="42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Decoder LSTM</a:t>
            </a:r>
            <a:endParaRPr lang="en-GB" sz="1200" dirty="0"/>
          </a:p>
        </p:txBody>
      </p:sp>
      <p:sp>
        <p:nvSpPr>
          <p:cNvPr id="22" name="Curved Up Arrow 21"/>
          <p:cNvSpPr/>
          <p:nvPr/>
        </p:nvSpPr>
        <p:spPr>
          <a:xfrm>
            <a:off x="6838603" y="4558697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10800000">
            <a:off x="6810894" y="4258693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1578" y="4234852"/>
            <a:ext cx="148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Recursively applied to fixed length vector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37368" y="1500890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Down Arrow 25"/>
          <p:cNvSpPr/>
          <p:nvPr/>
        </p:nvSpPr>
        <p:spPr>
          <a:xfrm>
            <a:off x="7312428" y="2141351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Down Arrow 26"/>
          <p:cNvSpPr/>
          <p:nvPr/>
        </p:nvSpPr>
        <p:spPr>
          <a:xfrm>
            <a:off x="7326284" y="3158903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Down Arrow 27"/>
          <p:cNvSpPr/>
          <p:nvPr/>
        </p:nvSpPr>
        <p:spPr>
          <a:xfrm>
            <a:off x="7326283" y="3901775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Down Arrow 28"/>
          <p:cNvSpPr/>
          <p:nvPr/>
        </p:nvSpPr>
        <p:spPr>
          <a:xfrm>
            <a:off x="7340137" y="4893796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model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62501" y="1078437"/>
            <a:ext cx="2754286" cy="39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Uncompressed sentence (tokenized)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6162500" y="1673306"/>
            <a:ext cx="2754286" cy="39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</a:t>
            </a:r>
            <a:r>
              <a:rPr lang="en-GB" sz="1200" dirty="0" smtClean="0"/>
              <a:t>ord2vec embedding lookup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960951" y="2469246"/>
            <a:ext cx="829819" cy="42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Encoder LSTM</a:t>
            </a:r>
            <a:endParaRPr lang="en-GB" sz="1200" dirty="0"/>
          </a:p>
        </p:txBody>
      </p:sp>
      <p:sp>
        <p:nvSpPr>
          <p:cNvPr id="9" name="Curved Up Arrow 8"/>
          <p:cNvSpPr/>
          <p:nvPr/>
        </p:nvSpPr>
        <p:spPr>
          <a:xfrm>
            <a:off x="6838603" y="2775618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rot="10800000">
            <a:off x="6810894" y="2475614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1579" y="2451773"/>
            <a:ext cx="137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Recursively applied to input sequence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62501" y="3369430"/>
            <a:ext cx="2754286" cy="42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 smtClean="0"/>
              <a:t>Fixed length vector</a:t>
            </a:r>
            <a:endParaRPr lang="en-GB" sz="1200" i="1" dirty="0"/>
          </a:p>
        </p:txBody>
      </p:sp>
      <p:sp>
        <p:nvSpPr>
          <p:cNvPr id="19" name="Rectangle 18"/>
          <p:cNvSpPr/>
          <p:nvPr/>
        </p:nvSpPr>
        <p:spPr>
          <a:xfrm>
            <a:off x="6162500" y="5138216"/>
            <a:ext cx="2754286" cy="411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Projection into label space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6162499" y="5779015"/>
            <a:ext cx="2754287" cy="369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Output labels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5960951" y="4252325"/>
            <a:ext cx="829819" cy="42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Decoder LSTM</a:t>
            </a:r>
            <a:endParaRPr lang="en-GB" sz="1200" dirty="0"/>
          </a:p>
        </p:txBody>
      </p:sp>
      <p:sp>
        <p:nvSpPr>
          <p:cNvPr id="22" name="Curved Up Arrow 21"/>
          <p:cNvSpPr/>
          <p:nvPr/>
        </p:nvSpPr>
        <p:spPr>
          <a:xfrm>
            <a:off x="6838603" y="4558697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10800000">
            <a:off x="6810894" y="4258693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1578" y="4234852"/>
            <a:ext cx="148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Recursively applied to fixed length vector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37368" y="1500890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Down Arrow 25"/>
          <p:cNvSpPr/>
          <p:nvPr/>
        </p:nvSpPr>
        <p:spPr>
          <a:xfrm>
            <a:off x="7312428" y="2141351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Down Arrow 26"/>
          <p:cNvSpPr/>
          <p:nvPr/>
        </p:nvSpPr>
        <p:spPr>
          <a:xfrm>
            <a:off x="7326284" y="3158903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Down Arrow 27"/>
          <p:cNvSpPr/>
          <p:nvPr/>
        </p:nvSpPr>
        <p:spPr>
          <a:xfrm>
            <a:off x="7326283" y="3901775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Down Arrow 28"/>
          <p:cNvSpPr/>
          <p:nvPr/>
        </p:nvSpPr>
        <p:spPr>
          <a:xfrm>
            <a:off x="7340137" y="4893796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Down Arrow 29"/>
          <p:cNvSpPr/>
          <p:nvPr/>
        </p:nvSpPr>
        <p:spPr>
          <a:xfrm>
            <a:off x="7353993" y="5585639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6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love rules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33" y="3906226"/>
            <a:ext cx="9271462" cy="1633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4128" y="2317779"/>
            <a:ext cx="2383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Law is pervasive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there’s lots of it</a:t>
            </a:r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6477" y="5706601"/>
            <a:ext cx="4631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UK statutory instruments by year:</a:t>
            </a:r>
          </a:p>
          <a:p>
            <a:pPr algn="ctr"/>
            <a:r>
              <a:rPr lang="en-GB" dirty="0">
                <a:hlinkClick r:id="rId3"/>
              </a:rPr>
              <a:t>http://www.legislation.gov.uk/uksi</a:t>
            </a:r>
            <a:endParaRPr lang="en-GB" i="1" dirty="0"/>
          </a:p>
          <a:p>
            <a:endParaRPr lang="en-GB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73" y="937489"/>
            <a:ext cx="1872594" cy="10288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67" y="1451908"/>
            <a:ext cx="1323975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07" y="1886940"/>
            <a:ext cx="2330335" cy="23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12547" y="2360790"/>
            <a:ext cx="3924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Encoder has three LSTM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Decoder has three LSTM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128 nodes per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ReLU activation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Uni-directional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Dropout applied during training (0.2)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Optimised with ADAM (0.002 initial learning rate) and gradient clipping (max norm of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62501" y="1078437"/>
            <a:ext cx="2754286" cy="39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Uncompressed sentence (tokenized)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6162500" y="1673306"/>
            <a:ext cx="2754286" cy="39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</a:t>
            </a:r>
            <a:r>
              <a:rPr lang="en-GB" sz="1200" dirty="0" smtClean="0"/>
              <a:t>ord2vec embedding lookup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960951" y="2469246"/>
            <a:ext cx="829819" cy="42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Encoder LSTM</a:t>
            </a:r>
            <a:endParaRPr lang="en-GB" sz="1200" dirty="0"/>
          </a:p>
        </p:txBody>
      </p:sp>
      <p:sp>
        <p:nvSpPr>
          <p:cNvPr id="9" name="Curved Up Arrow 8"/>
          <p:cNvSpPr/>
          <p:nvPr/>
        </p:nvSpPr>
        <p:spPr>
          <a:xfrm>
            <a:off x="6838603" y="2775618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rot="10800000">
            <a:off x="6810894" y="2475614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1579" y="2451773"/>
            <a:ext cx="137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Recursively applied to input sequence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62501" y="3369430"/>
            <a:ext cx="2754286" cy="42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 smtClean="0"/>
              <a:t>Fixed length vector</a:t>
            </a:r>
            <a:endParaRPr lang="en-GB" sz="1200" i="1" dirty="0"/>
          </a:p>
        </p:txBody>
      </p:sp>
      <p:sp>
        <p:nvSpPr>
          <p:cNvPr id="19" name="Rectangle 18"/>
          <p:cNvSpPr/>
          <p:nvPr/>
        </p:nvSpPr>
        <p:spPr>
          <a:xfrm>
            <a:off x="6162500" y="5138216"/>
            <a:ext cx="2754286" cy="411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Projection into label space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6162499" y="5779015"/>
            <a:ext cx="2754287" cy="369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Output labels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5960951" y="4252325"/>
            <a:ext cx="829819" cy="42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Decoder LSTM</a:t>
            </a:r>
            <a:endParaRPr lang="en-GB" sz="1200" dirty="0"/>
          </a:p>
        </p:txBody>
      </p:sp>
      <p:sp>
        <p:nvSpPr>
          <p:cNvPr id="22" name="Curved Up Arrow 21"/>
          <p:cNvSpPr/>
          <p:nvPr/>
        </p:nvSpPr>
        <p:spPr>
          <a:xfrm>
            <a:off x="6838603" y="4558697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10800000">
            <a:off x="6810894" y="4258693"/>
            <a:ext cx="515390" cy="200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1578" y="4234852"/>
            <a:ext cx="148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Recursively applied to fixed length vector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37368" y="1500890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Down Arrow 25"/>
          <p:cNvSpPr/>
          <p:nvPr/>
        </p:nvSpPr>
        <p:spPr>
          <a:xfrm>
            <a:off x="7312428" y="2141351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Down Arrow 26"/>
          <p:cNvSpPr/>
          <p:nvPr/>
        </p:nvSpPr>
        <p:spPr>
          <a:xfrm>
            <a:off x="7326284" y="3158903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Down Arrow 27"/>
          <p:cNvSpPr/>
          <p:nvPr/>
        </p:nvSpPr>
        <p:spPr>
          <a:xfrm>
            <a:off x="7326283" y="3901775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Down Arrow 28"/>
          <p:cNvSpPr/>
          <p:nvPr/>
        </p:nvSpPr>
        <p:spPr>
          <a:xfrm>
            <a:off x="7340137" y="4893796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Down Arrow 29"/>
          <p:cNvSpPr/>
          <p:nvPr/>
        </p:nvSpPr>
        <p:spPr>
          <a:xfrm>
            <a:off x="7353993" y="5585639"/>
            <a:ext cx="149629" cy="15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9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model – Fine-tuning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12546" y="2360790"/>
            <a:ext cx="5177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Three part fine-tuning procedure: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Linearly increase learning rate for first 10% of training steps to a maximum, before linearly decreasing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Decrease the learning rate for each model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Gradually unfreeze the model layers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27936" y="5876698"/>
            <a:ext cx="29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Ref: </a:t>
            </a:r>
            <a:r>
              <a:rPr lang="en-GB" dirty="0" smtClean="0"/>
              <a:t>Howard and Ruder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BERT model</a:t>
            </a:r>
            <a:endParaRPr lang="en-GB" dirty="0"/>
          </a:p>
        </p:txBody>
      </p:sp>
      <p:pic>
        <p:nvPicPr>
          <p:cNvPr id="1026" name="Picture 2" descr="Image result for bert sesame str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459417"/>
            <a:ext cx="1142168" cy="11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2669" y="2028281"/>
            <a:ext cx="6762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(Bidirectional Encoder Representations from Transformers)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 large-scale [language model]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Trained on English Wikipedia and the BooksCorpus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Intended to provide context aware representations of tokens and sequences of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4725263" y="5876698"/>
            <a:ext cx="2317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Ref: </a:t>
            </a:r>
            <a:r>
              <a:rPr lang="en-GB" dirty="0" smtClean="0"/>
              <a:t>Devlin et. </a:t>
            </a:r>
            <a:r>
              <a:rPr lang="en-GB" dirty="0"/>
              <a:t>a</a:t>
            </a:r>
            <a:r>
              <a:rPr lang="en-GB" dirty="0" smtClean="0"/>
              <a:t>l.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8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BERT model</a:t>
            </a:r>
            <a:endParaRPr lang="en-GB" dirty="0"/>
          </a:p>
        </p:txBody>
      </p:sp>
      <p:pic>
        <p:nvPicPr>
          <p:cNvPr id="1026" name="Picture 2" descr="Image result for bert sesame str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459417"/>
            <a:ext cx="1142168" cy="11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2669" y="2028281"/>
            <a:ext cx="6762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(Bidirectional Encoder Representations from Transformers)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 large-scale [language model]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Trained on English Wikipedia and the BooksCorpus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Intended to provide context aware representations of tokens and sequences of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State-of-the-art(ish) performance on a range of language processing tasks with minimal fine-tuning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85742" y="3930360"/>
            <a:ext cx="334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I went to the bank to cash a cheque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56712" y="3930360"/>
            <a:ext cx="533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I went to the bank of the river to retrieve my fishing rod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419895" y="3930360"/>
            <a:ext cx="3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725263" y="5876698"/>
            <a:ext cx="2317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Ref: </a:t>
            </a:r>
            <a:r>
              <a:rPr lang="en-GB" dirty="0" smtClean="0"/>
              <a:t>Devlin et. </a:t>
            </a:r>
            <a:r>
              <a:rPr lang="en-GB" dirty="0"/>
              <a:t>a</a:t>
            </a:r>
            <a:r>
              <a:rPr lang="en-GB" dirty="0" smtClean="0"/>
              <a:t>l.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6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BERT 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62669" y="2028281"/>
            <a:ext cx="4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Transformer encoder-decoder:</a:t>
            </a:r>
          </a:p>
        </p:txBody>
      </p:sp>
    </p:spTree>
    <p:extLst>
      <p:ext uri="{BB962C8B-B14F-4D97-AF65-F5344CB8AC3E}">
        <p14:creationId xmlns:p14="http://schemas.microsoft.com/office/powerpoint/2010/main" val="105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BERT 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62669" y="2028281"/>
            <a:ext cx="4977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Transformer encoder-decoder: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Transformers are </a:t>
            </a:r>
            <a:r>
              <a:rPr lang="en-GB" i="1" dirty="0" smtClean="0"/>
              <a:t>attention</a:t>
            </a:r>
            <a:r>
              <a:rPr lang="en-GB" dirty="0" smtClean="0"/>
              <a:t> based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(learnt) sets of weights which determine the contribution of each token in the input to: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representations of other input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output token</a:t>
            </a:r>
          </a:p>
        </p:txBody>
      </p:sp>
    </p:spTree>
    <p:extLst>
      <p:ext uri="{BB962C8B-B14F-4D97-AF65-F5344CB8AC3E}">
        <p14:creationId xmlns:p14="http://schemas.microsoft.com/office/powerpoint/2010/main" val="30085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BERT 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62669" y="2028281"/>
            <a:ext cx="4977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Transformer encoder-decoder: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Transformers are </a:t>
            </a:r>
            <a:r>
              <a:rPr lang="en-GB" i="1" dirty="0" smtClean="0"/>
              <a:t>attention</a:t>
            </a:r>
            <a:r>
              <a:rPr lang="en-GB" dirty="0" smtClean="0"/>
              <a:t> based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(learnt) sets of weights which determine the contribution of each token in the input to: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representations of other input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output token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3360" y="6173586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Ref: </a:t>
            </a:r>
            <a:r>
              <a:rPr lang="en-GB" dirty="0">
                <a:hlinkClick r:id="rId2"/>
              </a:rPr>
              <a:t>https://github.com/tensorflow/nmt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35" y="1465724"/>
            <a:ext cx="4979778" cy="36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BERT 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62669" y="2028281"/>
            <a:ext cx="4977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Transformer encoder-decoder: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Transformers are </a:t>
            </a:r>
            <a:r>
              <a:rPr lang="en-GB" i="1" dirty="0" smtClean="0"/>
              <a:t>attention</a:t>
            </a:r>
            <a:r>
              <a:rPr lang="en-GB" dirty="0" smtClean="0"/>
              <a:t> based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(learnt) sets of weights which determine the contribution of each token in the input to: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representations of other input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output token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28" y="804798"/>
            <a:ext cx="3808680" cy="5028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360" y="6173586"/>
            <a:ext cx="36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Ref: Vasvani et. al.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BERT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28" y="804798"/>
            <a:ext cx="3808680" cy="5028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360" y="6173586"/>
            <a:ext cx="36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Ref: Vasvani et. al. 2017</a:t>
            </a:r>
            <a:endParaRPr lang="en-GB" dirty="0"/>
          </a:p>
        </p:txBody>
      </p:sp>
      <p:pic>
        <p:nvPicPr>
          <p:cNvPr id="6" name="Picture 2" descr="Image result for bert sesame str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89" y="2084832"/>
            <a:ext cx="1142168" cy="11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5571" y="2521527"/>
            <a:ext cx="1690254" cy="2815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02531" y="2804160"/>
            <a:ext cx="1289997" cy="210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BERT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28" y="804798"/>
            <a:ext cx="3808680" cy="5028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360" y="6173586"/>
            <a:ext cx="36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Ref: Vasvani et. al. 2017</a:t>
            </a:r>
            <a:endParaRPr lang="en-GB" dirty="0"/>
          </a:p>
        </p:txBody>
      </p:sp>
      <p:pic>
        <p:nvPicPr>
          <p:cNvPr id="6" name="Picture 2" descr="Image result for bert sesame str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89" y="2084832"/>
            <a:ext cx="1142168" cy="11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5571" y="2521527"/>
            <a:ext cx="1690254" cy="2815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02531" y="2804160"/>
            <a:ext cx="1289997" cy="210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2547" y="2360790"/>
            <a:ext cx="3924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Decoder has three six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6 nodes per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3 self-attentive heads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3 encoder-attentive heads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2 fully connected layers (size 512)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ReLU activation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Dropout applied during training (0.1)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Optimised with ADAM (2e</a:t>
            </a:r>
            <a:r>
              <a:rPr lang="en-GB" baseline="30000" dirty="0" smtClean="0"/>
              <a:t>-5</a:t>
            </a:r>
            <a:r>
              <a:rPr lang="en-GB" dirty="0" smtClean="0"/>
              <a:t> initial learning rate)</a:t>
            </a:r>
          </a:p>
        </p:txBody>
      </p:sp>
    </p:spTree>
    <p:extLst>
      <p:ext uri="{BB962C8B-B14F-4D97-AF65-F5344CB8AC3E}">
        <p14:creationId xmlns:p14="http://schemas.microsoft.com/office/powerpoint/2010/main" val="10400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we struggle to understand it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24127" y="2317779"/>
            <a:ext cx="4434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50 million words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Unusual language, style and structure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715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BERT-rules ensemble model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44299" y="2082427"/>
            <a:ext cx="3098042" cy="5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Uncompressed text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3144299" y="2848476"/>
            <a:ext cx="3098042" cy="5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rules-based compressions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3144299" y="3694637"/>
            <a:ext cx="3098042" cy="5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Reconstruct text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3144299" y="4507180"/>
            <a:ext cx="3098042" cy="5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BERT model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3144299" y="5319723"/>
            <a:ext cx="3098042" cy="5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Reconstruct text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4618257" y="2678880"/>
            <a:ext cx="150126" cy="115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Down Arrow 34"/>
          <p:cNvSpPr/>
          <p:nvPr/>
        </p:nvSpPr>
        <p:spPr>
          <a:xfrm>
            <a:off x="4618257" y="3479934"/>
            <a:ext cx="150126" cy="115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Down Arrow 35"/>
          <p:cNvSpPr/>
          <p:nvPr/>
        </p:nvSpPr>
        <p:spPr>
          <a:xfrm>
            <a:off x="4618257" y="4327871"/>
            <a:ext cx="150126" cy="115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Down Arrow 36"/>
          <p:cNvSpPr/>
          <p:nvPr/>
        </p:nvSpPr>
        <p:spPr>
          <a:xfrm>
            <a:off x="4618257" y="5129542"/>
            <a:ext cx="150126" cy="115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368532" y="2082427"/>
            <a:ext cx="326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Pipeline: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Understanding legal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compression ratio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258068" y="2084832"/>
            <a:ext cx="69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degree of compression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compression ratio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258068" y="2084832"/>
            <a:ext cx="69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degree of compression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258068" y="2936838"/>
            <a:ext cx="324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I really like spaghetti with sauce</a:t>
            </a:r>
            <a:endParaRPr lang="en-GB" i="1" dirty="0"/>
          </a:p>
        </p:txBody>
      </p:sp>
      <p:sp>
        <p:nvSpPr>
          <p:cNvPr id="10" name="Right Arrow 9"/>
          <p:cNvSpPr/>
          <p:nvPr/>
        </p:nvSpPr>
        <p:spPr>
          <a:xfrm>
            <a:off x="4387893" y="2997141"/>
            <a:ext cx="624830" cy="309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190806" y="2936838"/>
            <a:ext cx="324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I really like spaghetti with sauce</a:t>
            </a:r>
            <a:endParaRPr lang="en-GB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58068" y="3585768"/>
            <a:ext cx="324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I really like spaghetti with sauce</a:t>
            </a:r>
            <a:endParaRPr lang="en-GB" i="1" dirty="0"/>
          </a:p>
        </p:txBody>
      </p:sp>
      <p:sp>
        <p:nvSpPr>
          <p:cNvPr id="13" name="Right Arrow 12"/>
          <p:cNvSpPr/>
          <p:nvPr/>
        </p:nvSpPr>
        <p:spPr>
          <a:xfrm>
            <a:off x="4387893" y="3646071"/>
            <a:ext cx="624830" cy="309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190806" y="3585768"/>
            <a:ext cx="324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I like spaghetti with sauce</a:t>
            </a:r>
            <a:endParaRPr lang="en-GB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58068" y="4295001"/>
            <a:ext cx="324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I really like spaghetti with sauce</a:t>
            </a:r>
            <a:endParaRPr lang="en-GB" i="1" dirty="0"/>
          </a:p>
        </p:txBody>
      </p:sp>
      <p:sp>
        <p:nvSpPr>
          <p:cNvPr id="16" name="Right Arrow 15"/>
          <p:cNvSpPr/>
          <p:nvPr/>
        </p:nvSpPr>
        <p:spPr>
          <a:xfrm>
            <a:off x="4387893" y="4355304"/>
            <a:ext cx="624830" cy="309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190806" y="4295001"/>
            <a:ext cx="324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I like spaghetti</a:t>
            </a:r>
            <a:endParaRPr lang="en-GB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1" y="2567506"/>
            <a:ext cx="22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Compression ratio</a:t>
            </a:r>
            <a:endParaRPr lang="en-GB" b="1" u="sng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90969" y="2878212"/>
            <a:ext cx="18411" cy="184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83143" y="3021596"/>
            <a:ext cx="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923159" y="3585768"/>
            <a:ext cx="6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0.83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8996802" y="4170638"/>
            <a:ext cx="6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0.5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1" y="5128598"/>
            <a:ext cx="19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N.B. target is 0.63</a:t>
            </a:r>
          </a:p>
        </p:txBody>
      </p:sp>
    </p:spTree>
    <p:extLst>
      <p:ext uri="{BB962C8B-B14F-4D97-AF65-F5344CB8AC3E}">
        <p14:creationId xmlns:p14="http://schemas.microsoft.com/office/powerpoint/2010/main" val="27515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0.35-0.40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92"/>
          <a:stretch/>
        </p:blipFill>
        <p:spPr>
          <a:xfrm>
            <a:off x="1024128" y="1970982"/>
            <a:ext cx="3965182" cy="3168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2171" y="5529962"/>
            <a:ext cx="159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(pre-training, no fine-tuning)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19678" y="5173112"/>
            <a:ext cx="270025" cy="28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15" y="2041043"/>
            <a:ext cx="1368531" cy="30218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90" y="2047180"/>
            <a:ext cx="2924851" cy="302188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044543" y="5118018"/>
            <a:ext cx="355940" cy="3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001195" y="5139058"/>
            <a:ext cx="320142" cy="3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85694" y="5529961"/>
            <a:ext cx="269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(rules ensemble, pre-training, fine-tuning)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3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0.35-0.40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92"/>
          <a:stretch/>
        </p:blipFill>
        <p:spPr>
          <a:xfrm>
            <a:off x="1024128" y="1970982"/>
            <a:ext cx="3965182" cy="3168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2171" y="5529962"/>
            <a:ext cx="159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(pre-training, no fine-tuning)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19678" y="5173112"/>
            <a:ext cx="270025" cy="28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15" y="2041043"/>
            <a:ext cx="1368531" cy="30218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90" y="2047180"/>
            <a:ext cx="2924851" cy="302188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044543" y="5118018"/>
            <a:ext cx="355940" cy="3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001195" y="5139058"/>
            <a:ext cx="320142" cy="3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85694" y="5529961"/>
            <a:ext cx="269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(rules ensemble, pre-training, fine-tuning)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479116" y="3371633"/>
            <a:ext cx="5621925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9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0.35-0.40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92"/>
          <a:stretch/>
        </p:blipFill>
        <p:spPr>
          <a:xfrm>
            <a:off x="1024128" y="1970982"/>
            <a:ext cx="3965182" cy="3168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2171" y="5529962"/>
            <a:ext cx="159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(pre-training, no fine-tuning)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19678" y="5173112"/>
            <a:ext cx="270025" cy="28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15" y="2041043"/>
            <a:ext cx="1368531" cy="30218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90" y="2047180"/>
            <a:ext cx="2924851" cy="302188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044543" y="5118018"/>
            <a:ext cx="355940" cy="3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001195" y="5139058"/>
            <a:ext cx="320142" cy="3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85694" y="5529961"/>
            <a:ext cx="269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(rules ensemble, pre-training, fine-tuning)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479116" y="2816844"/>
            <a:ext cx="1461099" cy="592133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528211" y="4064236"/>
            <a:ext cx="1461099" cy="256151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457380" y="4683443"/>
            <a:ext cx="1461099" cy="256151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338117" y="3737957"/>
            <a:ext cx="1461099" cy="256151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352388" y="4403510"/>
            <a:ext cx="1461099" cy="256151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3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0.35-0.40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084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85" y="279569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36911" y="2839807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625745" y="2839807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349729" y="3127640"/>
            <a:ext cx="292219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50514" y="2223331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0514" y="2934191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76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0.35-0.40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084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85" y="279569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36911" y="2839807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625745" y="2839807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349729" y="3127640"/>
            <a:ext cx="292219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50514" y="2223331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0514" y="2934191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9729" y="3584448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950514" y="3645051"/>
            <a:ext cx="12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LSTM base: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6136911" y="3604945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625745" y="3606038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416212" y="3913224"/>
            <a:ext cx="2180652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0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0.35-0.40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084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85" y="279569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36911" y="2839807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625745" y="2839807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349729" y="3127640"/>
            <a:ext cx="292219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50514" y="2223331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0514" y="2934191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9729" y="3584448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950514" y="3645051"/>
            <a:ext cx="12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LSTM base: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6136911" y="3604945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625745" y="3606038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416212" y="3913224"/>
            <a:ext cx="2180652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349729" y="4343159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50514" y="4403762"/>
            <a:ext cx="12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BERT base:</a:t>
            </a:r>
            <a:endParaRPr lang="en-GB" b="1" dirty="0"/>
          </a:p>
        </p:txBody>
      </p:sp>
      <p:sp>
        <p:nvSpPr>
          <p:cNvPr id="23" name="Rectangle 22"/>
          <p:cNvSpPr/>
          <p:nvPr/>
        </p:nvSpPr>
        <p:spPr>
          <a:xfrm>
            <a:off x="6562401" y="4364749"/>
            <a:ext cx="93076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9625745" y="4364749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16211" y="4671935"/>
            <a:ext cx="384989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5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we struggle to understand it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747190"/>
            <a:ext cx="11665528" cy="1302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5842" y="6074886"/>
            <a:ext cx="544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2(1):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94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0.35-0.40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084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85" y="279569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36911" y="2839807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625745" y="2839807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349729" y="3127640"/>
            <a:ext cx="292219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50514" y="2223331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0514" y="2934191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9729" y="3584448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950514" y="3645051"/>
            <a:ext cx="12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LSTM base: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6136911" y="3604945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625745" y="3606038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416212" y="3913224"/>
            <a:ext cx="2180652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349729" y="4343159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50514" y="4403762"/>
            <a:ext cx="12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BERT base:</a:t>
            </a:r>
            <a:endParaRPr lang="en-GB" b="1" dirty="0"/>
          </a:p>
        </p:txBody>
      </p:sp>
      <p:sp>
        <p:nvSpPr>
          <p:cNvPr id="23" name="Rectangle 22"/>
          <p:cNvSpPr/>
          <p:nvPr/>
        </p:nvSpPr>
        <p:spPr>
          <a:xfrm>
            <a:off x="6562401" y="4364749"/>
            <a:ext cx="1024348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9625745" y="4364749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16211" y="4671935"/>
            <a:ext cx="384989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349729" y="5092180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24128" y="5110429"/>
            <a:ext cx="252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BERT-rules ensemble (pre-trained):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6562401" y="5113770"/>
            <a:ext cx="93076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9625745" y="5113770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416212" y="5420956"/>
            <a:ext cx="292935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0.85-0.90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156735" y="5440467"/>
            <a:ext cx="168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(no pre-training)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68895"/>
          <a:stretch/>
        </p:blipFill>
        <p:spPr>
          <a:xfrm>
            <a:off x="1024129" y="1970982"/>
            <a:ext cx="2486186" cy="316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580" y="2043592"/>
            <a:ext cx="1412783" cy="2985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874" y="2026426"/>
            <a:ext cx="1405354" cy="3032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23" y="2075449"/>
            <a:ext cx="2668714" cy="29851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89862" y="5440467"/>
            <a:ext cx="214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(pre-training, ordinary fine-tuning)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570199" y="5440466"/>
            <a:ext cx="192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(pre-training, fancy fine-tuning)</a:t>
            </a:r>
            <a:endParaRPr lang="en-GB" dirty="0"/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5001677" y="5139057"/>
            <a:ext cx="171740" cy="30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17636" y="5139057"/>
            <a:ext cx="0" cy="30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058787" y="5139057"/>
            <a:ext cx="667903" cy="30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0.85-0.90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156735" y="5440467"/>
            <a:ext cx="17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(no pre-training)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68895"/>
          <a:stretch/>
        </p:blipFill>
        <p:spPr>
          <a:xfrm>
            <a:off x="1024129" y="1970982"/>
            <a:ext cx="2486186" cy="316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580" y="2043592"/>
            <a:ext cx="1412783" cy="2985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874" y="2026426"/>
            <a:ext cx="1405354" cy="3032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23" y="2075449"/>
            <a:ext cx="2668714" cy="29851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89862" y="5440467"/>
            <a:ext cx="214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(pre-training, ordinary fine-tuning)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570199" y="5440466"/>
            <a:ext cx="192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(pre-training, fancy fine-tuning)</a:t>
            </a:r>
            <a:endParaRPr lang="en-GB" dirty="0"/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5024086" y="5139057"/>
            <a:ext cx="149331" cy="30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17636" y="5139057"/>
            <a:ext cx="0" cy="30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058787" y="5139057"/>
            <a:ext cx="667903" cy="30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42805" y="2778437"/>
            <a:ext cx="1282617" cy="603001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446073" y="3750964"/>
            <a:ext cx="1282617" cy="894679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89384" y="2864315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0.85-0.90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084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365071" y="2887279"/>
            <a:ext cx="86939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662223" y="2260057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44693" y="2952554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4693" y="3645051"/>
            <a:ext cx="15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LSTM transfer:</a:t>
            </a:r>
            <a:endParaRPr lang="en-GB" b="1" dirty="0"/>
          </a:p>
        </p:txBody>
      </p:sp>
      <p:sp>
        <p:nvSpPr>
          <p:cNvPr id="32" name="Rectangle 31"/>
          <p:cNvSpPr/>
          <p:nvPr/>
        </p:nvSpPr>
        <p:spPr>
          <a:xfrm>
            <a:off x="7285535" y="2906245"/>
            <a:ext cx="3190175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3365070" y="3187480"/>
            <a:ext cx="121920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289384" y="3552576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3365069" y="3569695"/>
            <a:ext cx="496885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89384" y="2864315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0.85-0.90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084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365071" y="2887279"/>
            <a:ext cx="86939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662223" y="2260057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44693" y="2952554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4693" y="3645051"/>
            <a:ext cx="15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LSTM transfer: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01734" y="4403762"/>
            <a:ext cx="16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LSTM ULMFiT:</a:t>
            </a:r>
            <a:endParaRPr lang="en-GB" b="1" dirty="0"/>
          </a:p>
        </p:txBody>
      </p:sp>
      <p:sp>
        <p:nvSpPr>
          <p:cNvPr id="32" name="Rectangle 31"/>
          <p:cNvSpPr/>
          <p:nvPr/>
        </p:nvSpPr>
        <p:spPr>
          <a:xfrm>
            <a:off x="7285535" y="2906245"/>
            <a:ext cx="3190175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3365070" y="3187480"/>
            <a:ext cx="121920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289384" y="3552576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3365069" y="3569695"/>
            <a:ext cx="496885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289384" y="426526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289384" y="4279077"/>
            <a:ext cx="6904028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0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89384" y="2864315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0.85-0.90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084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365071" y="2887279"/>
            <a:ext cx="86939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662223" y="2260057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44693" y="2952554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4693" y="3645051"/>
            <a:ext cx="15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LSTM transfer: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01734" y="4403762"/>
            <a:ext cx="16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LSTM ULMFiT: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88724" y="5066771"/>
            <a:ext cx="1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BERT leg only:</a:t>
            </a:r>
            <a:endParaRPr lang="en-GB" b="1" dirty="0"/>
          </a:p>
        </p:txBody>
      </p:sp>
      <p:sp>
        <p:nvSpPr>
          <p:cNvPr id="32" name="Rectangle 31"/>
          <p:cNvSpPr/>
          <p:nvPr/>
        </p:nvSpPr>
        <p:spPr>
          <a:xfrm>
            <a:off x="7285535" y="2906245"/>
            <a:ext cx="3190175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3365070" y="3187480"/>
            <a:ext cx="121920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289384" y="3552576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3365069" y="3569695"/>
            <a:ext cx="496885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289384" y="426526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289384" y="4279077"/>
            <a:ext cx="6904028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3289383" y="4977948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3371208" y="4992834"/>
            <a:ext cx="86939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7285534" y="4997298"/>
            <a:ext cx="3190175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3365069" y="5319376"/>
            <a:ext cx="284548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4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89384" y="2864315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0.85-0.90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084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365071" y="2887279"/>
            <a:ext cx="86939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662223" y="2260057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44693" y="2952554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4693" y="3645051"/>
            <a:ext cx="15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LSTM transfer: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01734" y="4403762"/>
            <a:ext cx="16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LSTM ULMFiT: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88724" y="5066771"/>
            <a:ext cx="1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BERT leg only:</a:t>
            </a:r>
            <a:endParaRPr lang="en-GB" b="1" dirty="0"/>
          </a:p>
        </p:txBody>
      </p:sp>
      <p:sp>
        <p:nvSpPr>
          <p:cNvPr id="32" name="Rectangle 31"/>
          <p:cNvSpPr/>
          <p:nvPr/>
        </p:nvSpPr>
        <p:spPr>
          <a:xfrm>
            <a:off x="7285535" y="2906245"/>
            <a:ext cx="3190175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3365070" y="3187480"/>
            <a:ext cx="121920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289384" y="3552576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3365069" y="3569695"/>
            <a:ext cx="496885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289384" y="426526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289384" y="4279077"/>
            <a:ext cx="6904028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3289383" y="4977948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3371208" y="4992834"/>
            <a:ext cx="86939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7285534" y="4997298"/>
            <a:ext cx="3190175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3365069" y="5319376"/>
            <a:ext cx="284548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588724" y="5783767"/>
            <a:ext cx="1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Rules:</a:t>
            </a:r>
            <a:endParaRPr lang="en-GB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289383" y="5691623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person appointed under paragraph 1(e) may resign from the Committee by giving notice to the Committee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3365069" y="5746379"/>
            <a:ext cx="7110640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3365068" y="5994948"/>
            <a:ext cx="284548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7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0.85-0.90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237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application under part 4A which, if granted, would result, or would be capable of resulting, in a person becoming a ring-fenced body.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662223" y="2260057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44693" y="2952554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4693" y="3645051"/>
            <a:ext cx="15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Rules: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71855" y="2861198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application under part 4A which, if granted, would result, or would be capable of resulting, in a person becoming a ring-fenced body.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89384" y="3520425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application under part 4A which, if granted, would result, or would be capable of resulting, in a person becoming a ring-fenced body.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3296031" y="2901648"/>
            <a:ext cx="302498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7376056" y="2857794"/>
            <a:ext cx="1184938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157501" y="3175925"/>
            <a:ext cx="3906402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296031" y="3584064"/>
            <a:ext cx="526496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4230121" y="3884265"/>
            <a:ext cx="3906402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4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0.85-0.90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237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board (which must include the chairman and chief executive) whose members are the scheme manager’s directors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662223" y="2260057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44693" y="2952554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4693" y="3645051"/>
            <a:ext cx="15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Rules: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1855" y="2884163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board (which must include the chairman and chief executive) whose members are the scheme manager’s directors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289385" y="3645051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board (which must include the chairman and chief executive) whose members are the scheme manager’s directors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338991" y="2914281"/>
            <a:ext cx="80342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045296" y="2920187"/>
            <a:ext cx="151019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338991" y="3240546"/>
            <a:ext cx="3295012" cy="331137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338992" y="3660691"/>
            <a:ext cx="80342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9045296" y="3683494"/>
            <a:ext cx="151019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3338991" y="3978763"/>
            <a:ext cx="3295012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9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LSTM no pre-training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09" y="2197374"/>
            <a:ext cx="3828502" cy="31562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23" y="2235369"/>
            <a:ext cx="1426990" cy="305884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33005" y="3634924"/>
            <a:ext cx="1301026" cy="33805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9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we struggle to understand it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747190"/>
            <a:ext cx="11665528" cy="1302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5842" y="6074886"/>
            <a:ext cx="544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Mental Capacity Act 2005, section 2(1):</a:t>
            </a:r>
          </a:p>
          <a:p>
            <a:pPr algn="ctr"/>
            <a:r>
              <a:rPr lang="en-GB" dirty="0">
                <a:hlinkClick r:id="rId3"/>
              </a:rPr>
              <a:t>http://www.legislation.gov.uk/ukpga/2005/9/part/1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24129" y="4224102"/>
            <a:ext cx="176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50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Passive voice</a:t>
            </a:r>
          </a:p>
        </p:txBody>
      </p:sp>
    </p:spTree>
    <p:extLst>
      <p:ext uri="{BB962C8B-B14F-4D97-AF65-F5344CB8AC3E}">
        <p14:creationId xmlns:p14="http://schemas.microsoft.com/office/powerpoint/2010/main" val="3154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LSTM no pre-training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09" y="2197374"/>
            <a:ext cx="3828502" cy="31562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23" y="2235369"/>
            <a:ext cx="1426990" cy="305884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33005" y="3634924"/>
            <a:ext cx="1301026" cy="33805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&quot;No&quot; Symbol 2"/>
          <p:cNvSpPr/>
          <p:nvPr/>
        </p:nvSpPr>
        <p:spPr>
          <a:xfrm>
            <a:off x="2454765" y="2235369"/>
            <a:ext cx="3228017" cy="297026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0.72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43" y="2189919"/>
            <a:ext cx="3828502" cy="3156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256" y="2232878"/>
            <a:ext cx="2956937" cy="309102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828920" y="3609363"/>
            <a:ext cx="1510193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85857" y="3578083"/>
            <a:ext cx="32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(Closest to 0.63 target)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3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CR 0.72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9385" y="208483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85" y="2795692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36911" y="2839807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625745" y="2839807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349729" y="3127640"/>
            <a:ext cx="292219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50514" y="2223331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0514" y="2934191"/>
            <a:ext cx="9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Target: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82222" y="3514988"/>
            <a:ext cx="77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purposes of the GDPR, the following (and only the following) are “public authorities” and “public bodies” under the law of the United Kingdom-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956622" y="3533237"/>
            <a:ext cx="239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BERT-rules ensemble (no pre-training):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6494894" y="3536578"/>
            <a:ext cx="930769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9558238" y="3536578"/>
            <a:ext cx="1282617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348705" y="3843764"/>
            <a:ext cx="2929356" cy="33805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Summary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939583" y="2238491"/>
            <a:ext cx="20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Rules-based model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159878" y="2223331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0.85 – 0.9: 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39582" y="3469830"/>
            <a:ext cx="22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BERT-rules ensemble (with pre-training)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159878" y="3454670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0.35 – 0.4: 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39582" y="2746322"/>
            <a:ext cx="251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BERT-rules ensemble (without pre-training)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159878" y="2779615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0.7 – 0.75: 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03766" y="2250679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0.77, SARI 36.24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203765" y="277961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0.57, SARI 37.20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03765" y="345467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0.42, SARI 32.67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7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Summary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939583" y="2238491"/>
            <a:ext cx="20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Rules-based model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159878" y="2223331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0.85 – 0.9: 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39582" y="3469830"/>
            <a:ext cx="22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BERT-rules ensemble (with pre-training)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159878" y="3454670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0.35 – 0.4: 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39582" y="2746322"/>
            <a:ext cx="251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BERT-rules ensemble (without pre-training)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159878" y="2779615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0.7 – 0.75: 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559654" y="2697227"/>
            <a:ext cx="406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Both typically do well where compression can be achieved by removing words from the start of end of the sequence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559654" y="2223331"/>
            <a:ext cx="40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High precision, but inflexible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03766" y="2250679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0.77, SARI 36.24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203765" y="277961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0.57, SARI 37.20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03765" y="345467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0.42, SARI 32.67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2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Summary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939583" y="2238491"/>
            <a:ext cx="20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Rules-based model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159878" y="2223331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0.85 – 0.9: 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39582" y="3469830"/>
            <a:ext cx="22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BERT-rules ensemble (with pre-training)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159878" y="3454670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0.35 – 0.4: 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39582" y="2746322"/>
            <a:ext cx="251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BERT-rules ensemble (without pre-training)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159878" y="2779615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0.7 – 0.75: 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559654" y="2697227"/>
            <a:ext cx="406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Both typically do well where compression can be achieved by removing words from the start of end of the sequence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559654" y="2223331"/>
            <a:ext cx="40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High precision, but inflexible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03766" y="2250679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0.77, SARI 36.24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203765" y="277961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0.57, SARI 37.20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03765" y="345467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0.42, SARI 32.67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200790" y="2785182"/>
            <a:ext cx="6014657" cy="56419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Bent-Up Arrow 14"/>
          <p:cNvSpPr/>
          <p:nvPr/>
        </p:nvSpPr>
        <p:spPr>
          <a:xfrm rot="10800000">
            <a:off x="496067" y="2855433"/>
            <a:ext cx="619829" cy="15168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06818" y="4572724"/>
            <a:ext cx="9555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Selected for extrinsic evaluation: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Embed model in a question-answer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Ask human reviewers to assess answers: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grammatical?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answered the question?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6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Summary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939583" y="2238491"/>
            <a:ext cx="20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Rules-based model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159878" y="2223331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0.85 – 0.9: 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39582" y="3469830"/>
            <a:ext cx="22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BERT-rules ensemble (with pre-training)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159878" y="3454670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0.35 – 0.4: 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39582" y="2746322"/>
            <a:ext cx="251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BERT-rules ensemble (without pre-training)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159878" y="2779615"/>
            <a:ext cx="17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 0.7 – 0.75: 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559654" y="2697227"/>
            <a:ext cx="406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Both typically do well where compression can be achieved by removing words from the start of end of the sequence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559654" y="2223331"/>
            <a:ext cx="40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High precision, but inflexible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03766" y="2250679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0.77, SARI 36.24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203765" y="277961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0.57, SARI 37.20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03765" y="345467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F1 0.42, SARI 32.67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200790" y="2785182"/>
            <a:ext cx="6014657" cy="56419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Bent-Up Arrow 14"/>
          <p:cNvSpPr/>
          <p:nvPr/>
        </p:nvSpPr>
        <p:spPr>
          <a:xfrm rot="10800000">
            <a:off x="496067" y="2855433"/>
            <a:ext cx="619829" cy="15168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06818" y="4572724"/>
            <a:ext cx="9555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Selected for extrinsic evaluation: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Embed model in a question-answer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Ask human reviewers to assess answers: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grammatical?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answered the question?</a:t>
            </a:r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5738014" y="5032158"/>
            <a:ext cx="938947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159732" y="4859668"/>
            <a:ext cx="406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Results show compressions no less grammatical, but didn’t assist with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3965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Understanding legal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0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Effectiveness of transfer learning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47770" y="2289832"/>
            <a:ext cx="455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Implicit transfer learning: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word2vec vectors (LSTM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BERT language model (BERT models)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Effectiveness of transfer learning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47770" y="2289832"/>
            <a:ext cx="455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Implicit transfer learning: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word2vec vectors (LSTM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BERT language model (BERT models)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>
            <a:off x="5702531" y="2928458"/>
            <a:ext cx="692727" cy="298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875239" y="2764867"/>
            <a:ext cx="429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Little difference in base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word2vec vectors require pre-training (to avoid model collapse)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4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1115</TotalTime>
  <Words>3777</Words>
  <Application>Microsoft Office PowerPoint</Application>
  <PresentationFormat>Widescreen</PresentationFormat>
  <Paragraphs>673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CMTT10</vt:lpstr>
      <vt:lpstr>NimbusRomNo9L-Regu</vt:lpstr>
      <vt:lpstr>Tw Cen MT</vt:lpstr>
      <vt:lpstr>Tw Cen MT Condensed</vt:lpstr>
      <vt:lpstr>Wingdings 3</vt:lpstr>
      <vt:lpstr>Integral</vt:lpstr>
      <vt:lpstr>Sentence Compression for Improved Understanding of Legal Texts</vt:lpstr>
      <vt:lpstr>Outline</vt:lpstr>
      <vt:lpstr>Motivation</vt:lpstr>
      <vt:lpstr>We love rules</vt:lpstr>
      <vt:lpstr>We love rules</vt:lpstr>
      <vt:lpstr>We love rules</vt:lpstr>
      <vt:lpstr>But we struggle to understand it</vt:lpstr>
      <vt:lpstr>But we struggle to understand it</vt:lpstr>
      <vt:lpstr>But we struggle to understand it</vt:lpstr>
      <vt:lpstr>But we struggle to understand it</vt:lpstr>
      <vt:lpstr>Why do we need the extra words?</vt:lpstr>
      <vt:lpstr>Why do we need the extra words?</vt:lpstr>
      <vt:lpstr>Why do we need the extra words?</vt:lpstr>
      <vt:lpstr>Why do we need the extra words?</vt:lpstr>
      <vt:lpstr>Why do we need the extra words?</vt:lpstr>
      <vt:lpstr>Why do we need the extra words?</vt:lpstr>
      <vt:lpstr>Solution?</vt:lpstr>
      <vt:lpstr>Solution?</vt:lpstr>
      <vt:lpstr>Related Work</vt:lpstr>
      <vt:lpstr>Automatic Text Simplification</vt:lpstr>
      <vt:lpstr>Automatic Text Simplification</vt:lpstr>
      <vt:lpstr>Automatic Text Simplification</vt:lpstr>
      <vt:lpstr>Automatic Text Compression</vt:lpstr>
      <vt:lpstr>Automatic Text Compression</vt:lpstr>
      <vt:lpstr>Automatic Text Compression</vt:lpstr>
      <vt:lpstr>Automatic Text Compression</vt:lpstr>
      <vt:lpstr>Automatic Text Compression</vt:lpstr>
      <vt:lpstr>Automatic Text Compression</vt:lpstr>
      <vt:lpstr>Automatic Text Compression</vt:lpstr>
      <vt:lpstr>Automatic Text Compression</vt:lpstr>
      <vt:lpstr>Automatic Text Compression</vt:lpstr>
      <vt:lpstr>Legal Corpora</vt:lpstr>
      <vt:lpstr>Law is a different domain</vt:lpstr>
      <vt:lpstr>Law is a different domain</vt:lpstr>
      <vt:lpstr>Law is a different domain</vt:lpstr>
      <vt:lpstr>Law is a different domain</vt:lpstr>
      <vt:lpstr>Law is a different domain</vt:lpstr>
      <vt:lpstr>Law is a different domain</vt:lpstr>
      <vt:lpstr>Law is a different domain</vt:lpstr>
      <vt:lpstr>Law is a different domain</vt:lpstr>
      <vt:lpstr>Law is a different domain</vt:lpstr>
      <vt:lpstr>Law is a different domain</vt:lpstr>
      <vt:lpstr>Law is a different domain</vt:lpstr>
      <vt:lpstr>Law is a different domain</vt:lpstr>
      <vt:lpstr>Models </vt:lpstr>
      <vt:lpstr>Models</vt:lpstr>
      <vt:lpstr>Rules-based model</vt:lpstr>
      <vt:lpstr>Rules-based model</vt:lpstr>
      <vt:lpstr>Rules-based model</vt:lpstr>
      <vt:lpstr>Rules-based model</vt:lpstr>
      <vt:lpstr>Rules-based model</vt:lpstr>
      <vt:lpstr>Rules-based model</vt:lpstr>
      <vt:lpstr>LSTM model</vt:lpstr>
      <vt:lpstr>LSTM model</vt:lpstr>
      <vt:lpstr>LSTM model</vt:lpstr>
      <vt:lpstr>LSTM model</vt:lpstr>
      <vt:lpstr>LSTM model</vt:lpstr>
      <vt:lpstr>LSTM model</vt:lpstr>
      <vt:lpstr>LSTM model</vt:lpstr>
      <vt:lpstr>LSTM model</vt:lpstr>
      <vt:lpstr>LSTM model – Fine-tuning</vt:lpstr>
      <vt:lpstr>BERT model</vt:lpstr>
      <vt:lpstr>BERT model</vt:lpstr>
      <vt:lpstr>BERT model</vt:lpstr>
      <vt:lpstr>BERT model</vt:lpstr>
      <vt:lpstr>BERT model</vt:lpstr>
      <vt:lpstr>BERT model</vt:lpstr>
      <vt:lpstr>BERT model</vt:lpstr>
      <vt:lpstr>BERT model</vt:lpstr>
      <vt:lpstr>BERT-rules ensemble model</vt:lpstr>
      <vt:lpstr>Results </vt:lpstr>
      <vt:lpstr>Results – compression ratio</vt:lpstr>
      <vt:lpstr>Results – compression ratio</vt:lpstr>
      <vt:lpstr>Results – CR 0.35-0.40</vt:lpstr>
      <vt:lpstr>Results – CR 0.35-0.40</vt:lpstr>
      <vt:lpstr>Results – CR 0.35-0.40</vt:lpstr>
      <vt:lpstr>Results – CR 0.35-0.40</vt:lpstr>
      <vt:lpstr>Results – CR 0.35-0.40</vt:lpstr>
      <vt:lpstr>Results – CR 0.35-0.40</vt:lpstr>
      <vt:lpstr>Results – CR 0.35-0.40</vt:lpstr>
      <vt:lpstr>Results – CR 0.85-0.90</vt:lpstr>
      <vt:lpstr>Results – CR 0.85-0.90</vt:lpstr>
      <vt:lpstr>Results – CR 0.85-0.90</vt:lpstr>
      <vt:lpstr>Results – CR 0.85-0.90</vt:lpstr>
      <vt:lpstr>Results – CR 0.85-0.90</vt:lpstr>
      <vt:lpstr>Results – CR 0.85-0.90</vt:lpstr>
      <vt:lpstr>Results – CR 0.85-0.90</vt:lpstr>
      <vt:lpstr>Results – CR 0.85-0.90</vt:lpstr>
      <vt:lpstr>Results – LSTM no pre-training</vt:lpstr>
      <vt:lpstr>Results – LSTM no pre-training</vt:lpstr>
      <vt:lpstr>Results – CR 0.72</vt:lpstr>
      <vt:lpstr>Results – CR 0.72</vt:lpstr>
      <vt:lpstr>Results – Summary</vt:lpstr>
      <vt:lpstr>Results – Summary</vt:lpstr>
      <vt:lpstr>Results – Summary</vt:lpstr>
      <vt:lpstr>Results – Summary</vt:lpstr>
      <vt:lpstr>Discussion</vt:lpstr>
      <vt:lpstr>Effectiveness of transfer learning</vt:lpstr>
      <vt:lpstr>Effectiveness of transfer learning</vt:lpstr>
      <vt:lpstr>Effectiveness of transfer learning</vt:lpstr>
      <vt:lpstr>Effectiveness of transfer learning</vt:lpstr>
      <vt:lpstr>Effectiveness of transfer learning</vt:lpstr>
      <vt:lpstr>Effectiveness of transfer learning</vt:lpstr>
      <vt:lpstr>Effectiveness of transfer learning</vt:lpstr>
      <vt:lpstr>Effectiveness of transfer learning</vt:lpstr>
      <vt:lpstr>Effectiveness of transfer learning</vt:lpstr>
      <vt:lpstr>Effectiveness of transfer learning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Compression for Improved Understanding of Legal Texts</dc:title>
  <dc:creator>Richard Batstone</dc:creator>
  <cp:lastModifiedBy>Richard Batstone</cp:lastModifiedBy>
  <cp:revision>54</cp:revision>
  <dcterms:created xsi:type="dcterms:W3CDTF">2019-08-09T14:07:50Z</dcterms:created>
  <dcterms:modified xsi:type="dcterms:W3CDTF">2019-08-22T15:58:05Z</dcterms:modified>
</cp:coreProperties>
</file>