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75757-0D6F-491D-B3D2-08B22914F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56AB9E-216B-42F8-AE80-5BB2AB1D4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1F39F3-2C44-4E90-A00B-14A9D7649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E104-1DB4-4175-B1CB-8339A0234B0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E46D4-A20B-4F61-86D8-A3B6F817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26C6E7-DDAD-40AF-BBB3-29090A0F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D199-6D5A-4841-B825-EF9A9FC8B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31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B5A57-A959-4BA8-9AF0-26D60888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FF283C-2115-4B85-A9A3-0C5A18B74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AD9E6F-4545-4DEA-B85E-41FDC1BC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E104-1DB4-4175-B1CB-8339A0234B0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4CA315-4566-4A91-A3C4-44383A3B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630E57-04E0-48C1-ADDD-557CA3AD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D199-6D5A-4841-B825-EF9A9FC8B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38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A4CBE8-3D0B-40A8-91B9-857ECB565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A0D1A2-1F66-4BF2-B230-200A7DE1F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C9A533-CFE7-4E8F-960B-241B1C10F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E104-1DB4-4175-B1CB-8339A0234B0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291364-EB5C-46D0-B7A8-57A4AA6BD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491E5E-2598-4559-A325-18FCDB32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D199-6D5A-4841-B825-EF9A9FC8B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24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E6F0B-68E4-4BBD-8379-C80A8138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39456D-A9B7-4C25-8DA8-3FE69864A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CBBB77-2303-43E1-8669-7AF4293B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E104-1DB4-4175-B1CB-8339A0234B0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853E0D-9204-4247-96CB-AFFF32FD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A6D41D-0572-4738-B546-7328C51B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D199-6D5A-4841-B825-EF9A9FC8B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1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E648D-6F96-408F-A114-0D4A4B59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FF367A-7B7E-41AB-A6B2-CB3AC2DF8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CF8C1B-5426-4726-8C84-3E8BC79D2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E104-1DB4-4175-B1CB-8339A0234B0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620DD8-5E88-42DA-86D3-BAC07A54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2A928E-10FB-4BDB-9A2F-76D9AFD3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D199-6D5A-4841-B825-EF9A9FC8B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30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DC858-BD53-4D59-BFB8-C5F7AD3B6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3DCF79-52CD-42F5-B860-DEB3F5603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4E6210-5E84-4F18-9A59-987ACB106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D95DED-588B-4996-B5EE-E196DAB9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E104-1DB4-4175-B1CB-8339A0234B0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59A08E-B604-4F92-BC7B-B0EB0259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3276BF-4A9F-43F2-AF15-6615D644C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D199-6D5A-4841-B825-EF9A9FC8B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42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1EE98-48DB-4DFB-BA5E-4FD078B6D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6742F3-BF21-4C8C-95A0-0B8E3923B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62D0B8-F8F8-4E63-BE54-E6623A461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BB534A-D779-4C49-83B2-24CC761DA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78425A-F217-454C-8A59-34BD9FBA9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5A71F7-995F-4E33-A8D5-081B6BBA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E104-1DB4-4175-B1CB-8339A0234B0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15FAF0-E134-447D-B200-D27BA032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6964C6-08EE-4B1C-8DDC-88A81FD5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D199-6D5A-4841-B825-EF9A9FC8B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78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FD285-8C27-4511-8C59-2CE6BB35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799B21-188E-42D8-A524-2D76A1996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E104-1DB4-4175-B1CB-8339A0234B0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B666F6-098D-4A57-9197-777A73A4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1BC6BD-EAF6-4C72-B139-8A096209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D199-6D5A-4841-B825-EF9A9FC8B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16A00A-BD02-45DA-AB57-98B47F5E4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E104-1DB4-4175-B1CB-8339A0234B0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0BF6A3-FA4B-4CAF-99F9-14547CB2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95750F-7003-4F8D-8D19-E393009B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D199-6D5A-4841-B825-EF9A9FC8B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75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3B575-73D5-41EE-99EA-51C2B06A1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3820DE-857C-4FFD-8C9B-66490F4B2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F731B0-5579-4D84-8ACC-FBB8311C4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781872-72FC-4399-A88C-86D06CA5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E104-1DB4-4175-B1CB-8339A0234B0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557815-96FB-44AA-B708-4C3B0A6E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AC7C5E-D546-409E-A139-369701DB7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D199-6D5A-4841-B825-EF9A9FC8B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7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F0725-D64D-47FB-8551-D0FF8D28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2792BC-A85F-46E9-838B-BB9D9DD5E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107046-9AAD-4917-B3BC-8DD281DBD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7998E1-8BAE-41CF-B9DE-7E188958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E104-1DB4-4175-B1CB-8339A0234B0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18131B-16B8-46C2-8B8A-0F5C0B28E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4BB1DD-3027-4CE4-8FFB-A7C6D635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D199-6D5A-4841-B825-EF9A9FC8B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68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DFA77D-DBAE-4829-A2B8-D9EB214DB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ECBBCE-F19C-4BB9-9154-DB28D4FD9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A78008-F075-4D02-AB97-8CFDE54CD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AE104-1DB4-4175-B1CB-8339A0234B0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3CDFB3-D18A-4944-B5A0-1336259EF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BC56AA-F18F-4DA0-835A-2AADDC341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4D199-6D5A-4841-B825-EF9A9FC8B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46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1F1E725-4166-4A0A-A533-420E762569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" t="10967" r="55805" b="1390"/>
          <a:stretch/>
        </p:blipFill>
        <p:spPr>
          <a:xfrm>
            <a:off x="0" y="0"/>
            <a:ext cx="1629295" cy="4716607"/>
          </a:xfrm>
          <a:prstGeom prst="rect">
            <a:avLst/>
          </a:prstGeom>
        </p:spPr>
      </p:pic>
      <p:sp>
        <p:nvSpPr>
          <p:cNvPr id="12" name="流程图: 终止 11">
            <a:extLst>
              <a:ext uri="{FF2B5EF4-FFF2-40B4-BE49-F238E27FC236}">
                <a16:creationId xmlns:a16="http://schemas.microsoft.com/office/drawing/2014/main" id="{78C115A5-BB73-424A-9F5D-EBA4887E7BDC}"/>
              </a:ext>
            </a:extLst>
          </p:cNvPr>
          <p:cNvSpPr/>
          <p:nvPr/>
        </p:nvSpPr>
        <p:spPr>
          <a:xfrm rot="10800000" flipH="1" flipV="1">
            <a:off x="1744981" y="350197"/>
            <a:ext cx="1629296" cy="4738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交易量统计</a:t>
            </a:r>
          </a:p>
        </p:txBody>
      </p:sp>
      <p:sp>
        <p:nvSpPr>
          <p:cNvPr id="13" name="流程图: 终止 12">
            <a:extLst>
              <a:ext uri="{FF2B5EF4-FFF2-40B4-BE49-F238E27FC236}">
                <a16:creationId xmlns:a16="http://schemas.microsoft.com/office/drawing/2014/main" id="{8FE1A65C-AFCF-4B28-883F-55AC3761A20B}"/>
              </a:ext>
            </a:extLst>
          </p:cNvPr>
          <p:cNvSpPr/>
          <p:nvPr/>
        </p:nvSpPr>
        <p:spPr>
          <a:xfrm rot="10800000" flipH="1" flipV="1">
            <a:off x="1753985" y="2315290"/>
            <a:ext cx="1629296" cy="4738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订单量统计</a:t>
            </a:r>
          </a:p>
        </p:txBody>
      </p:sp>
      <p:sp>
        <p:nvSpPr>
          <p:cNvPr id="14" name="流程图: 终止 13">
            <a:extLst>
              <a:ext uri="{FF2B5EF4-FFF2-40B4-BE49-F238E27FC236}">
                <a16:creationId xmlns:a16="http://schemas.microsoft.com/office/drawing/2014/main" id="{F27C5190-1A30-44A9-BECE-3718667002DE}"/>
              </a:ext>
            </a:extLst>
          </p:cNvPr>
          <p:cNvSpPr/>
          <p:nvPr/>
        </p:nvSpPr>
        <p:spPr>
          <a:xfrm rot="10800000" flipH="1" flipV="1">
            <a:off x="1744981" y="3956665"/>
            <a:ext cx="1629296" cy="4738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收账量统计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DFBA071-EB51-484D-AB43-10EF3E2BB452}"/>
              </a:ext>
            </a:extLst>
          </p:cNvPr>
          <p:cNvSpPr txBox="1"/>
          <p:nvPr/>
        </p:nvSpPr>
        <p:spPr>
          <a:xfrm>
            <a:off x="1753984" y="876817"/>
            <a:ext cx="226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今日交易量（元</a:t>
            </a:r>
            <a:r>
              <a:rPr lang="zh-CN" altLang="en-US" dirty="0"/>
              <a:t>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89567FF-66A2-4BCD-A12C-6A011283E453}"/>
              </a:ext>
            </a:extLst>
          </p:cNvPr>
          <p:cNvSpPr txBox="1"/>
          <p:nvPr/>
        </p:nvSpPr>
        <p:spPr>
          <a:xfrm>
            <a:off x="4211780" y="907594"/>
            <a:ext cx="2269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本月交易量（元）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3F49327-57D7-4A05-9EFB-2097A57EF44E}"/>
              </a:ext>
            </a:extLst>
          </p:cNvPr>
          <p:cNvSpPr txBox="1"/>
          <p:nvPr/>
        </p:nvSpPr>
        <p:spPr>
          <a:xfrm>
            <a:off x="1791737" y="1523830"/>
            <a:ext cx="226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累计交易量（元</a:t>
            </a:r>
            <a:r>
              <a:rPr lang="zh-CN" altLang="en-US" dirty="0"/>
              <a:t>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7C6CC9A-0638-48D4-A245-885A6EC50535}"/>
              </a:ext>
            </a:extLst>
          </p:cNvPr>
          <p:cNvSpPr txBox="1"/>
          <p:nvPr/>
        </p:nvSpPr>
        <p:spPr>
          <a:xfrm>
            <a:off x="1873825" y="1144651"/>
            <a:ext cx="2269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2761.00</a:t>
            </a:r>
            <a:endParaRPr lang="zh-CN" altLang="en-US" sz="28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B49D5D3-D526-4A12-A400-58FE1E57F7FD}"/>
              </a:ext>
            </a:extLst>
          </p:cNvPr>
          <p:cNvSpPr txBox="1"/>
          <p:nvPr/>
        </p:nvSpPr>
        <p:spPr>
          <a:xfrm>
            <a:off x="4196540" y="1154374"/>
            <a:ext cx="2269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22761.00</a:t>
            </a:r>
            <a:endParaRPr lang="zh-CN" altLang="en-US" sz="28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9A6A276-15D0-4C58-A728-23D81FD8D20D}"/>
              </a:ext>
            </a:extLst>
          </p:cNvPr>
          <p:cNvSpPr txBox="1"/>
          <p:nvPr/>
        </p:nvSpPr>
        <p:spPr>
          <a:xfrm>
            <a:off x="1803862" y="1792070"/>
            <a:ext cx="2269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202761.00</a:t>
            </a:r>
            <a:endParaRPr lang="zh-CN" altLang="en-US" sz="28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32AE58B-D9C4-4239-ADDA-92EAA92EBE4A}"/>
              </a:ext>
            </a:extLst>
          </p:cNvPr>
          <p:cNvSpPr txBox="1"/>
          <p:nvPr/>
        </p:nvSpPr>
        <p:spPr>
          <a:xfrm>
            <a:off x="1744981" y="2808864"/>
            <a:ext cx="226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今日订单量（</a:t>
            </a:r>
            <a:r>
              <a:rPr lang="en-US" altLang="zh-CN" sz="1400" dirty="0"/>
              <a:t>/</a:t>
            </a:r>
            <a:r>
              <a:rPr lang="zh-CN" altLang="en-US" sz="1400" dirty="0"/>
              <a:t>笔</a:t>
            </a:r>
            <a:r>
              <a:rPr lang="zh-CN" altLang="en-US" dirty="0"/>
              <a:t>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32DFD4B-A6E2-4E65-8F52-8299E01B8A8F}"/>
              </a:ext>
            </a:extLst>
          </p:cNvPr>
          <p:cNvSpPr txBox="1"/>
          <p:nvPr/>
        </p:nvSpPr>
        <p:spPr>
          <a:xfrm>
            <a:off x="4062154" y="2786060"/>
            <a:ext cx="226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本月订单量（</a:t>
            </a:r>
            <a:r>
              <a:rPr lang="en-US" altLang="zh-CN" sz="1400" dirty="0"/>
              <a:t>/</a:t>
            </a:r>
            <a:r>
              <a:rPr lang="zh-CN" altLang="en-US" sz="1400" dirty="0"/>
              <a:t>笔</a:t>
            </a:r>
            <a:r>
              <a:rPr lang="zh-CN" altLang="en-US" dirty="0"/>
              <a:t>）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F01ED22-0905-40ED-BBC0-5542BE33AA75}"/>
              </a:ext>
            </a:extLst>
          </p:cNvPr>
          <p:cNvSpPr txBox="1"/>
          <p:nvPr/>
        </p:nvSpPr>
        <p:spPr>
          <a:xfrm>
            <a:off x="1791737" y="3310473"/>
            <a:ext cx="226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累计订单量（</a:t>
            </a:r>
            <a:r>
              <a:rPr lang="en-US" altLang="zh-CN" sz="1400" dirty="0"/>
              <a:t>/</a:t>
            </a:r>
            <a:r>
              <a:rPr lang="zh-CN" altLang="en-US" sz="1400" dirty="0"/>
              <a:t>笔</a:t>
            </a:r>
            <a:r>
              <a:rPr lang="zh-CN" altLang="en-US" dirty="0"/>
              <a:t>）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02E2EBF-B83E-4CF1-BFD7-957FDB5719E1}"/>
              </a:ext>
            </a:extLst>
          </p:cNvPr>
          <p:cNvSpPr txBox="1"/>
          <p:nvPr/>
        </p:nvSpPr>
        <p:spPr>
          <a:xfrm>
            <a:off x="2062595" y="3082634"/>
            <a:ext cx="226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89</a:t>
            </a:r>
            <a:endParaRPr lang="zh-CN" altLang="en-US" sz="20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A72DF66-6EFB-4999-BB46-78C59591A7CD}"/>
              </a:ext>
            </a:extLst>
          </p:cNvPr>
          <p:cNvSpPr txBox="1"/>
          <p:nvPr/>
        </p:nvSpPr>
        <p:spPr>
          <a:xfrm>
            <a:off x="4447655" y="3072933"/>
            <a:ext cx="226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789</a:t>
            </a:r>
            <a:endParaRPr lang="zh-CN" altLang="en-US" sz="20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220126B-7B51-4BFF-8A53-79243EDBFDBE}"/>
              </a:ext>
            </a:extLst>
          </p:cNvPr>
          <p:cNvSpPr txBox="1"/>
          <p:nvPr/>
        </p:nvSpPr>
        <p:spPr>
          <a:xfrm>
            <a:off x="1927166" y="3580071"/>
            <a:ext cx="226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2789</a:t>
            </a:r>
            <a:endParaRPr lang="zh-CN" altLang="en-US" sz="20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1157D1F-600C-4B1A-B287-79A26079DED3}"/>
              </a:ext>
            </a:extLst>
          </p:cNvPr>
          <p:cNvSpPr txBox="1"/>
          <p:nvPr/>
        </p:nvSpPr>
        <p:spPr>
          <a:xfrm>
            <a:off x="1744980" y="4458274"/>
            <a:ext cx="226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今日成功收款金额（元</a:t>
            </a:r>
            <a:r>
              <a:rPr lang="zh-CN" altLang="en-US" dirty="0"/>
              <a:t>）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A4D4C86-6A8F-4FD8-B983-239FBA3C4731}"/>
              </a:ext>
            </a:extLst>
          </p:cNvPr>
          <p:cNvSpPr txBox="1"/>
          <p:nvPr/>
        </p:nvSpPr>
        <p:spPr>
          <a:xfrm>
            <a:off x="4063194" y="4493065"/>
            <a:ext cx="226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本月成功收款金额（元</a:t>
            </a:r>
            <a:r>
              <a:rPr lang="zh-CN" altLang="en-US" dirty="0"/>
              <a:t>）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6706EA2-5F73-4422-A253-13F86EE12415}"/>
              </a:ext>
            </a:extLst>
          </p:cNvPr>
          <p:cNvSpPr txBox="1"/>
          <p:nvPr/>
        </p:nvSpPr>
        <p:spPr>
          <a:xfrm>
            <a:off x="1753984" y="5043267"/>
            <a:ext cx="226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累计成功收款金额（元</a:t>
            </a:r>
            <a:r>
              <a:rPr lang="zh-CN" altLang="en-US" dirty="0"/>
              <a:t>）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0DDBAA0-65B1-4C55-831B-1D207B0708F9}"/>
              </a:ext>
            </a:extLst>
          </p:cNvPr>
          <p:cNvSpPr txBox="1"/>
          <p:nvPr/>
        </p:nvSpPr>
        <p:spPr>
          <a:xfrm>
            <a:off x="4211780" y="5043267"/>
            <a:ext cx="226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总保证金额度（元</a:t>
            </a:r>
            <a:r>
              <a:rPr lang="zh-CN" altLang="en-US" dirty="0"/>
              <a:t>）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91567EE-DAE6-4CD1-ADCE-3F57EEFBFB97}"/>
              </a:ext>
            </a:extLst>
          </p:cNvPr>
          <p:cNvSpPr txBox="1"/>
          <p:nvPr/>
        </p:nvSpPr>
        <p:spPr>
          <a:xfrm>
            <a:off x="1904313" y="4687449"/>
            <a:ext cx="2269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2761.00</a:t>
            </a:r>
            <a:endParaRPr lang="zh-CN" altLang="en-US" sz="28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A0D611D-8606-4609-B2D7-0B8DA5F0DAAB}"/>
              </a:ext>
            </a:extLst>
          </p:cNvPr>
          <p:cNvSpPr txBox="1"/>
          <p:nvPr/>
        </p:nvSpPr>
        <p:spPr>
          <a:xfrm>
            <a:off x="4190827" y="4687449"/>
            <a:ext cx="2269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12761.00</a:t>
            </a:r>
            <a:endParaRPr lang="zh-CN" altLang="en-US" sz="2800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42C034F-177F-49B7-A8B6-8200C7F3E67E}"/>
              </a:ext>
            </a:extLst>
          </p:cNvPr>
          <p:cNvSpPr txBox="1"/>
          <p:nvPr/>
        </p:nvSpPr>
        <p:spPr>
          <a:xfrm>
            <a:off x="1899464" y="5304877"/>
            <a:ext cx="2269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312761.00</a:t>
            </a:r>
            <a:endParaRPr lang="zh-CN" altLang="en-US" sz="2800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6DA270D-4571-4B85-9FC8-A23E0FCDFFAE}"/>
              </a:ext>
            </a:extLst>
          </p:cNvPr>
          <p:cNvSpPr txBox="1"/>
          <p:nvPr/>
        </p:nvSpPr>
        <p:spPr>
          <a:xfrm>
            <a:off x="4143199" y="5288795"/>
            <a:ext cx="2269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312761.00</a:t>
            </a:r>
            <a:endParaRPr lang="zh-CN" altLang="en-US" sz="2800" b="1" dirty="0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549EACBB-BC90-4DB6-81D5-C3CADD4C8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227" y="217075"/>
            <a:ext cx="4651581" cy="559494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D236636-EF1E-4054-9E14-E561732CA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295" y="532101"/>
            <a:ext cx="5267325" cy="649605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374E2513-981A-4BCB-AB48-4C48C00B9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9295" y="-16626"/>
            <a:ext cx="3419475" cy="661592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81AA7DBC-DE9E-41A4-A796-6A4567DFCA2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8162" b="26361"/>
          <a:stretch/>
        </p:blipFill>
        <p:spPr>
          <a:xfrm>
            <a:off x="3464596" y="333094"/>
            <a:ext cx="4238625" cy="246780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B6CC397F-15C7-4D8B-A70C-40196EA97BA4}"/>
              </a:ext>
            </a:extLst>
          </p:cNvPr>
          <p:cNvSpPr txBox="1"/>
          <p:nvPr/>
        </p:nvSpPr>
        <p:spPr>
          <a:xfrm>
            <a:off x="8221287" y="456484"/>
            <a:ext cx="36991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，首页，需要看到明细统计。</a:t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en-US" dirty="0"/>
              <a:t>，交易量统计的意思，就是平台那边发送过来的订单数据。</a:t>
            </a:r>
            <a:br>
              <a:rPr lang="en-US" altLang="zh-CN" dirty="0"/>
            </a:br>
            <a:r>
              <a:rPr lang="en-US" altLang="zh-CN" dirty="0"/>
              <a:t>3</a:t>
            </a:r>
            <a:r>
              <a:rPr lang="zh-CN" altLang="en-US" dirty="0"/>
              <a:t>、订单量统计，就是笔数。</a:t>
            </a:r>
            <a:br>
              <a:rPr lang="en-US" altLang="zh-CN" dirty="0"/>
            </a:br>
            <a:r>
              <a:rPr lang="en-US" altLang="zh-CN" dirty="0"/>
              <a:t>4</a:t>
            </a:r>
            <a:r>
              <a:rPr lang="zh-CN" altLang="en-US" dirty="0"/>
              <a:t>、收账量统计，就是成功抢到订单，并完成订单的统计。</a:t>
            </a:r>
            <a:br>
              <a:rPr lang="en-US" altLang="zh-CN" dirty="0"/>
            </a:br>
            <a:r>
              <a:rPr lang="en-US" altLang="zh-CN" dirty="0"/>
              <a:t>5</a:t>
            </a:r>
            <a:r>
              <a:rPr lang="zh-CN" altLang="en-US" dirty="0"/>
              <a:t>，剩余保证金数：就是还可以接受的订单金额（含返点提成），如果为</a:t>
            </a:r>
            <a:r>
              <a:rPr lang="en-US" altLang="zh-CN" dirty="0"/>
              <a:t>0</a:t>
            </a:r>
            <a:r>
              <a:rPr lang="zh-CN" altLang="en-US" dirty="0"/>
              <a:t>或是不够的话，会提示剩余保证金数不足，请及时充值。</a:t>
            </a:r>
            <a:br>
              <a:rPr lang="en-US" altLang="zh-CN" dirty="0"/>
            </a:br>
            <a:r>
              <a:rPr lang="en-US" altLang="zh-CN" dirty="0"/>
              <a:t>6</a:t>
            </a:r>
            <a:r>
              <a:rPr lang="zh-CN" altLang="en-US" dirty="0"/>
              <a:t>、保证金总数：就是充值进来保证金数据。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909B46A-E514-4A50-9877-2BA36A4FB7ED}"/>
              </a:ext>
            </a:extLst>
          </p:cNvPr>
          <p:cNvSpPr txBox="1"/>
          <p:nvPr/>
        </p:nvSpPr>
        <p:spPr>
          <a:xfrm>
            <a:off x="4997768" y="3030814"/>
            <a:ext cx="270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数据以成功收款为准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7340F15-34BA-454F-B238-5700AC723009}"/>
              </a:ext>
            </a:extLst>
          </p:cNvPr>
          <p:cNvSpPr txBox="1"/>
          <p:nvPr/>
        </p:nvSpPr>
        <p:spPr>
          <a:xfrm>
            <a:off x="4974908" y="845404"/>
            <a:ext cx="270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数据以成功收款为准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C8668F1-FA65-4AB8-990F-8BA20387EEB9}"/>
              </a:ext>
            </a:extLst>
          </p:cNvPr>
          <p:cNvSpPr txBox="1"/>
          <p:nvPr/>
        </p:nvSpPr>
        <p:spPr>
          <a:xfrm>
            <a:off x="4858874" y="4914317"/>
            <a:ext cx="270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数据以成功收款为准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390F434-E8D6-4197-939E-3F4E691036E7}"/>
              </a:ext>
            </a:extLst>
          </p:cNvPr>
          <p:cNvSpPr txBox="1"/>
          <p:nvPr/>
        </p:nvSpPr>
        <p:spPr>
          <a:xfrm>
            <a:off x="8279914" y="162769"/>
            <a:ext cx="151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首页</a:t>
            </a: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CA1FE24F-5CF5-4DF0-B4E7-1878F34D59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08" y="4070466"/>
            <a:ext cx="1181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8DF7E5A-47D7-46E8-8A7A-EF62D0C71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16" y="-131905"/>
            <a:ext cx="4267796" cy="65731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A613A86-E4D9-49CC-ACE8-859C380688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7" t="10967" r="55805" b="1390"/>
          <a:stretch/>
        </p:blipFill>
        <p:spPr>
          <a:xfrm>
            <a:off x="-61259" y="0"/>
            <a:ext cx="1629295" cy="471660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F3DF375-309D-4B1F-84FD-4EA456010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350" y="1342755"/>
            <a:ext cx="3286039" cy="17745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4658937-25A7-47F3-BD6D-8411BB02DB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1350" y="793432"/>
            <a:ext cx="1051474" cy="11821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2C70BB4-1E28-4EA6-8566-8E1C7A034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2290" y="751689"/>
            <a:ext cx="1051474" cy="118213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FADA522-33FE-44E2-B305-202966F67A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1350" y="2063988"/>
            <a:ext cx="1051474" cy="11821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BCD0598-958B-4E61-B659-D2569073B0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2290" y="2063988"/>
            <a:ext cx="1051474" cy="118213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72A948B-F82A-41F9-95FF-28334F8B6C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6562" y="3124893"/>
            <a:ext cx="781050" cy="2667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5ECB86E-6808-4702-AE84-EAC7CDE6EF07}"/>
              </a:ext>
            </a:extLst>
          </p:cNvPr>
          <p:cNvSpPr txBox="1"/>
          <p:nvPr/>
        </p:nvSpPr>
        <p:spPr>
          <a:xfrm>
            <a:off x="2016350" y="3088323"/>
            <a:ext cx="12175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支付宝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D8F1F1C-B492-4D69-B61D-7ECECC2E3F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1674" y="1804331"/>
            <a:ext cx="552450" cy="23812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D308B72-BD60-45FD-AFA7-038074DD22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1802" y="3117272"/>
            <a:ext cx="552450" cy="23812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AB74784-1DF3-48CA-9B8E-8B8BEB14914E}"/>
              </a:ext>
            </a:extLst>
          </p:cNvPr>
          <p:cNvSpPr txBox="1"/>
          <p:nvPr/>
        </p:nvSpPr>
        <p:spPr>
          <a:xfrm>
            <a:off x="3965497" y="3124893"/>
            <a:ext cx="12175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银行卡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D1F6A9D-25A0-4FB6-B300-161827EF2216}"/>
              </a:ext>
            </a:extLst>
          </p:cNvPr>
          <p:cNvSpPr txBox="1"/>
          <p:nvPr/>
        </p:nvSpPr>
        <p:spPr>
          <a:xfrm>
            <a:off x="3981674" y="1805320"/>
            <a:ext cx="12175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商家码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B4CF56C-46B9-4DEF-9D9A-03B0B0C0A0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0906" y="3871045"/>
            <a:ext cx="2066925" cy="446311"/>
          </a:xfrm>
          <a:prstGeom prst="rect">
            <a:avLst/>
          </a:prstGeom>
        </p:spPr>
      </p:pic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3AF30096-68E5-44D5-A7E3-20D48F2C5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00479"/>
              </p:ext>
            </p:extLst>
          </p:nvPr>
        </p:nvGraphicFramePr>
        <p:xfrm>
          <a:off x="1585499" y="4317356"/>
          <a:ext cx="37762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331">
                  <a:extLst>
                    <a:ext uri="{9D8B030D-6E8A-4147-A177-3AD203B41FA5}">
                      <a16:colId xmlns:a16="http://schemas.microsoft.com/office/drawing/2014/main" val="2309012884"/>
                    </a:ext>
                  </a:extLst>
                </a:gridCol>
                <a:gridCol w="574471">
                  <a:extLst>
                    <a:ext uri="{9D8B030D-6E8A-4147-A177-3AD203B41FA5}">
                      <a16:colId xmlns:a16="http://schemas.microsoft.com/office/drawing/2014/main" val="3622401060"/>
                    </a:ext>
                  </a:extLst>
                </a:gridCol>
                <a:gridCol w="563790">
                  <a:extLst>
                    <a:ext uri="{9D8B030D-6E8A-4147-A177-3AD203B41FA5}">
                      <a16:colId xmlns:a16="http://schemas.microsoft.com/office/drawing/2014/main" val="3035358885"/>
                    </a:ext>
                  </a:extLst>
                </a:gridCol>
                <a:gridCol w="563790">
                  <a:extLst>
                    <a:ext uri="{9D8B030D-6E8A-4147-A177-3AD203B41FA5}">
                      <a16:colId xmlns:a16="http://schemas.microsoft.com/office/drawing/2014/main" val="3631383112"/>
                    </a:ext>
                  </a:extLst>
                </a:gridCol>
                <a:gridCol w="553275">
                  <a:extLst>
                    <a:ext uri="{9D8B030D-6E8A-4147-A177-3AD203B41FA5}">
                      <a16:colId xmlns:a16="http://schemas.microsoft.com/office/drawing/2014/main" val="8272663"/>
                    </a:ext>
                  </a:extLst>
                </a:gridCol>
                <a:gridCol w="553275">
                  <a:extLst>
                    <a:ext uri="{9D8B030D-6E8A-4147-A177-3AD203B41FA5}">
                      <a16:colId xmlns:a16="http://schemas.microsoft.com/office/drawing/2014/main" val="2843472723"/>
                    </a:ext>
                  </a:extLst>
                </a:gridCol>
                <a:gridCol w="553275">
                  <a:extLst>
                    <a:ext uri="{9D8B030D-6E8A-4147-A177-3AD203B41FA5}">
                      <a16:colId xmlns:a16="http://schemas.microsoft.com/office/drawing/2014/main" val="2727034438"/>
                    </a:ext>
                  </a:extLst>
                </a:gridCol>
              </a:tblGrid>
              <a:tr h="257361"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收款码名称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二维码编码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二维码金额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收款人姓名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操作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90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微信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100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林基金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正常</a:t>
                      </a:r>
                      <a:r>
                        <a:rPr lang="en-US" altLang="zh-CN" sz="900" dirty="0"/>
                        <a:t>/</a:t>
                      </a:r>
                      <a:r>
                        <a:rPr lang="zh-CN" altLang="en-US" sz="900" dirty="0"/>
                        <a:t>异常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删除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067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sz="90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支付宝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/>
                        <a:t>陈花海</a:t>
                      </a:r>
                    </a:p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正常</a:t>
                      </a:r>
                      <a:r>
                        <a:rPr lang="en-US" altLang="zh-CN" sz="900" dirty="0"/>
                        <a:t>/</a:t>
                      </a:r>
                      <a:r>
                        <a:rPr lang="zh-CN" altLang="en-US" sz="900" dirty="0"/>
                        <a:t>异常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删除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657255"/>
                  </a:ext>
                </a:extLst>
              </a:tr>
            </a:tbl>
          </a:graphicData>
        </a:graphic>
      </p:graphicFrame>
      <p:pic>
        <p:nvPicPr>
          <p:cNvPr id="22" name="图片 21">
            <a:extLst>
              <a:ext uri="{FF2B5EF4-FFF2-40B4-BE49-F238E27FC236}">
                <a16:creationId xmlns:a16="http://schemas.microsoft.com/office/drawing/2014/main" id="{6DE9C904-9C95-4519-ABB1-21A9A0BBCF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96064" y="5480973"/>
            <a:ext cx="3379237" cy="50482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D1395A57-9DD0-49EC-9268-DC07FD5900B5}"/>
              </a:ext>
            </a:extLst>
          </p:cNvPr>
          <p:cNvSpPr txBox="1"/>
          <p:nvPr/>
        </p:nvSpPr>
        <p:spPr>
          <a:xfrm>
            <a:off x="6384174" y="650169"/>
            <a:ext cx="44640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，二维码页面，可以上传微信码，支付宝码，商家码，银行卡。可以随时切换，启动使用这个二维码，和删除这个二维码。如果发现这个二维码有异常，则提示异常状态。</a:t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en-US" dirty="0"/>
              <a:t>、可以多次上传多个二维码和银行卡，银行卡需要直接填写账户卡号和持卡人姓名，开户支行信息。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9E0C760-B0E5-459F-AD62-A4E54844B3ED}"/>
              </a:ext>
            </a:extLst>
          </p:cNvPr>
          <p:cNvSpPr txBox="1"/>
          <p:nvPr/>
        </p:nvSpPr>
        <p:spPr>
          <a:xfrm>
            <a:off x="6267796" y="174567"/>
            <a:ext cx="178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二维码管理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03CB7C6A-22B9-4114-90F8-6328808BD4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830" y="4053840"/>
            <a:ext cx="1181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95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6C7CDD0-D4CC-4E91-A8D6-046C464C5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036" y="0"/>
            <a:ext cx="4267200" cy="838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5DEF33-BB6E-4B94-8436-CD36BD093C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56"/>
          <a:stretch/>
        </p:blipFill>
        <p:spPr>
          <a:xfrm>
            <a:off x="1568036" y="838200"/>
            <a:ext cx="3771900" cy="385398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AFEE353-0BC3-4512-9F7A-80D1B698F6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7" t="10967" r="55805" b="1390"/>
          <a:stretch/>
        </p:blipFill>
        <p:spPr>
          <a:xfrm>
            <a:off x="-61259" y="0"/>
            <a:ext cx="1629295" cy="4716607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A8019B7-246F-4774-A3E2-501E6BB5F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633970"/>
              </p:ext>
            </p:extLst>
          </p:nvPr>
        </p:nvGraphicFramePr>
        <p:xfrm>
          <a:off x="1568035" y="1751214"/>
          <a:ext cx="4932516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614">
                  <a:extLst>
                    <a:ext uri="{9D8B030D-6E8A-4147-A177-3AD203B41FA5}">
                      <a16:colId xmlns:a16="http://schemas.microsoft.com/office/drawing/2014/main" val="2368251039"/>
                    </a:ext>
                  </a:extLst>
                </a:gridCol>
                <a:gridCol w="720905">
                  <a:extLst>
                    <a:ext uri="{9D8B030D-6E8A-4147-A177-3AD203B41FA5}">
                      <a16:colId xmlns:a16="http://schemas.microsoft.com/office/drawing/2014/main" val="2163237575"/>
                    </a:ext>
                  </a:extLst>
                </a:gridCol>
                <a:gridCol w="859261">
                  <a:extLst>
                    <a:ext uri="{9D8B030D-6E8A-4147-A177-3AD203B41FA5}">
                      <a16:colId xmlns:a16="http://schemas.microsoft.com/office/drawing/2014/main" val="2212328654"/>
                    </a:ext>
                  </a:extLst>
                </a:gridCol>
                <a:gridCol w="786442">
                  <a:extLst>
                    <a:ext uri="{9D8B030D-6E8A-4147-A177-3AD203B41FA5}">
                      <a16:colId xmlns:a16="http://schemas.microsoft.com/office/drawing/2014/main" val="1818138383"/>
                    </a:ext>
                  </a:extLst>
                </a:gridCol>
                <a:gridCol w="902714">
                  <a:extLst>
                    <a:ext uri="{9D8B030D-6E8A-4147-A177-3AD203B41FA5}">
                      <a16:colId xmlns:a16="http://schemas.microsoft.com/office/drawing/2014/main" val="595128402"/>
                    </a:ext>
                  </a:extLst>
                </a:gridCol>
                <a:gridCol w="706580">
                  <a:extLst>
                    <a:ext uri="{9D8B030D-6E8A-4147-A177-3AD203B41FA5}">
                      <a16:colId xmlns:a16="http://schemas.microsoft.com/office/drawing/2014/main" val="4091639416"/>
                    </a:ext>
                  </a:extLst>
                </a:gridCol>
              </a:tblGrid>
              <a:tr h="2198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支付订单编号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收款类型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收款金额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b="1" dirty="0"/>
                        <a:t>二维码编码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b="1" dirty="0"/>
                        <a:t>订单时间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b="1" dirty="0"/>
                        <a:t>是否匹配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123690"/>
                  </a:ext>
                </a:extLst>
              </a:tr>
              <a:tr h="256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/>
                        <a:t>KUngss275</a:t>
                      </a:r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err="1"/>
                        <a:t>weixin</a:t>
                      </a:r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/>
                        <a:t>2</a:t>
                      </a:r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/>
                        <a:t>2019.02.13 11</a:t>
                      </a:r>
                      <a:r>
                        <a:rPr lang="zh-CN" altLang="en-US" sz="1100" b="1" dirty="0"/>
                        <a:t>：</a:t>
                      </a:r>
                      <a:r>
                        <a:rPr lang="en-US" altLang="zh-CN" sz="1100" b="1" dirty="0"/>
                        <a:t>37</a:t>
                      </a:r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/>
                        <a:t>是</a:t>
                      </a:r>
                      <a:r>
                        <a:rPr lang="en-US" altLang="zh-CN" sz="1100" b="1" dirty="0"/>
                        <a:t>/</a:t>
                      </a:r>
                      <a:r>
                        <a:rPr lang="zh-CN" altLang="en-US" sz="1100" b="1" dirty="0"/>
                        <a:t>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012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/>
                        <a:t>Oedngss223</a:t>
                      </a:r>
                      <a:endParaRPr lang="zh-CN" altLang="en-US" sz="1100" b="1" dirty="0"/>
                    </a:p>
                    <a:p>
                      <a:pPr algn="ctr"/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err="1"/>
                        <a:t>zfb</a:t>
                      </a:r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390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/>
                        <a:t>1</a:t>
                      </a:r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/>
                        <a:t>是</a:t>
                      </a:r>
                      <a:r>
                        <a:rPr lang="en-US" altLang="zh-CN" sz="1100" b="1" dirty="0"/>
                        <a:t>/</a:t>
                      </a:r>
                      <a:r>
                        <a:rPr lang="zh-CN" altLang="en-US" sz="1100" b="1" dirty="0"/>
                        <a:t>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31105"/>
                  </a:ext>
                </a:extLst>
              </a:tr>
            </a:tbl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494CF778-0943-4412-8EBF-450052F91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081" y="3757094"/>
            <a:ext cx="3590925" cy="8096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AABDC15-7727-4E14-B9B4-B8E366D165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7434" y="3118919"/>
            <a:ext cx="1609725" cy="43815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CAB4DAF-354F-42E7-9B0F-86A15E22C1EA}"/>
              </a:ext>
            </a:extLst>
          </p:cNvPr>
          <p:cNvSpPr txBox="1"/>
          <p:nvPr/>
        </p:nvSpPr>
        <p:spPr>
          <a:xfrm>
            <a:off x="2804638" y="3462242"/>
            <a:ext cx="466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日期查询：</a:t>
            </a:r>
            <a:r>
              <a:rPr lang="en-US" altLang="zh-CN" sz="1100" dirty="0"/>
              <a:t>2019-02-12</a:t>
            </a:r>
            <a:r>
              <a:rPr lang="zh-CN" altLang="en-US" sz="1100" dirty="0"/>
              <a:t>至</a:t>
            </a:r>
            <a:r>
              <a:rPr lang="en-US" altLang="zh-CN" sz="1100" dirty="0"/>
              <a:t>2019-02-14</a:t>
            </a:r>
            <a:endParaRPr lang="zh-CN" altLang="en-US" sz="11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FA9D9EF-109B-4324-8B36-66EB6266A536}"/>
              </a:ext>
            </a:extLst>
          </p:cNvPr>
          <p:cNvSpPr txBox="1"/>
          <p:nvPr/>
        </p:nvSpPr>
        <p:spPr>
          <a:xfrm>
            <a:off x="7232073" y="1171771"/>
            <a:ext cx="41064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先选择收款码编号，使用哪个码收款，然后点击开始抢单，就会弹出一个正在抢单中</a:t>
            </a:r>
            <a:r>
              <a:rPr lang="en-US" altLang="zh-CN" dirty="0"/>
              <a:t>…….</a:t>
            </a:r>
            <a:r>
              <a:rPr lang="zh-CN" altLang="en-US" dirty="0"/>
              <a:t>窗口，只要有订单进来后，就会直接显示在下面，然后点击是否匹配，点击是，则愿意接收款，然后会弹出一个确认已收款窗口，点击确认，则表示已收到款，抢单成功。如果点击否匹配，则表示放弃接收款，系统会切换到另一个账户去。</a:t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en-US" dirty="0"/>
              <a:t>、成功记录那里，要有日期查询。投诉则是超时平台用户没有打款过来。点击投诉，取消该订单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3820CA7-6E69-4704-AD1B-893EB67E6452}"/>
              </a:ext>
            </a:extLst>
          </p:cNvPr>
          <p:cNvSpPr txBox="1"/>
          <p:nvPr/>
        </p:nvSpPr>
        <p:spPr>
          <a:xfrm>
            <a:off x="7589519" y="573579"/>
            <a:ext cx="401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抢单管理和抢单成功记录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54E8D46-5E06-4F95-8CC2-B4E1EA8D53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30" y="4053840"/>
            <a:ext cx="1181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2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8CB4A52-A2A8-4A52-A168-15EC0B14C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0"/>
            <a:ext cx="4552950" cy="5181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959304F-43E6-4376-80A9-2C1A39EA46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7" t="10967" r="55805" b="1390"/>
          <a:stretch/>
        </p:blipFill>
        <p:spPr>
          <a:xfrm>
            <a:off x="-61259" y="0"/>
            <a:ext cx="1629295" cy="471660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0727E7B-0282-4E90-843D-6CCA14E8DD2C}"/>
              </a:ext>
            </a:extLst>
          </p:cNvPr>
          <p:cNvSpPr txBox="1"/>
          <p:nvPr/>
        </p:nvSpPr>
        <p:spPr>
          <a:xfrm>
            <a:off x="6849687" y="1022465"/>
            <a:ext cx="3674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点击充值，选择相应得银行卡信息，打款过去，点击确认已打款，等待后台审核通过。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1F8DDB-B756-43CB-9F95-122A4F20F69D}"/>
              </a:ext>
            </a:extLst>
          </p:cNvPr>
          <p:cNvSpPr txBox="1"/>
          <p:nvPr/>
        </p:nvSpPr>
        <p:spPr>
          <a:xfrm>
            <a:off x="7148945" y="2527069"/>
            <a:ext cx="455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保证金流水，就是充值明细和收款明细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999E84-28C7-4B51-A9E8-5566CE409424}"/>
              </a:ext>
            </a:extLst>
          </p:cNvPr>
          <p:cNvSpPr txBox="1"/>
          <p:nvPr/>
        </p:nvSpPr>
        <p:spPr>
          <a:xfrm>
            <a:off x="6849687" y="3876502"/>
            <a:ext cx="4552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团队奖励金，就是层级关系的展示，和层级业绩奖励明细的展示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447FEA-8C0E-4F82-B553-517DAC713B3B}"/>
              </a:ext>
            </a:extLst>
          </p:cNvPr>
          <p:cNvSpPr txBox="1"/>
          <p:nvPr/>
        </p:nvSpPr>
        <p:spPr>
          <a:xfrm>
            <a:off x="237952" y="4230948"/>
            <a:ext cx="1305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</a:rPr>
              <a:t>代理开通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C960B2F-4045-4160-A9C7-1756325A4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27" y="4230948"/>
            <a:ext cx="161925" cy="2571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6EDF73E-2A8A-42CD-8622-2E7BFBEB4F94}"/>
              </a:ext>
            </a:extLst>
          </p:cNvPr>
          <p:cNvSpPr txBox="1"/>
          <p:nvPr/>
        </p:nvSpPr>
        <p:spPr>
          <a:xfrm>
            <a:off x="6849687" y="4954385"/>
            <a:ext cx="4829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代理开通，则是申请代理，填权限，选择是否可以继续开代理，然后设置返点。然后后台审核。</a:t>
            </a:r>
          </a:p>
        </p:txBody>
      </p:sp>
    </p:spTree>
    <p:extLst>
      <p:ext uri="{BB962C8B-B14F-4D97-AF65-F5344CB8AC3E}">
        <p14:creationId xmlns:p14="http://schemas.microsoft.com/office/powerpoint/2010/main" val="1025623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1521888-867C-4684-8EBC-F424C088E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65" y="37626"/>
            <a:ext cx="11965070" cy="67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92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22827D1-2872-44C3-AC1B-0DAEDA0E95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7" r="28153"/>
          <a:stretch/>
        </p:blipFill>
        <p:spPr>
          <a:xfrm>
            <a:off x="5885112" y="913015"/>
            <a:ext cx="7215447" cy="557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1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8D74430-83A8-40C3-8BB0-4B3046B41BFF}"/>
              </a:ext>
            </a:extLst>
          </p:cNvPr>
          <p:cNvSpPr/>
          <p:nvPr/>
        </p:nvSpPr>
        <p:spPr>
          <a:xfrm>
            <a:off x="839585" y="573578"/>
            <a:ext cx="1197033" cy="814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zh-CN" altLang="en-US" dirty="0"/>
              <a:t>平台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AB2B669-1219-4600-ABAA-1E263AB55726}"/>
              </a:ext>
            </a:extLst>
          </p:cNvPr>
          <p:cNvSpPr/>
          <p:nvPr/>
        </p:nvSpPr>
        <p:spPr>
          <a:xfrm>
            <a:off x="6614163" y="338574"/>
            <a:ext cx="1346666" cy="1472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跑分系统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2F22035-DD6E-499D-95FF-70DD0589BC1E}"/>
              </a:ext>
            </a:extLst>
          </p:cNvPr>
          <p:cNvCxnSpPr>
            <a:cxnSpLocks/>
          </p:cNvCxnSpPr>
          <p:nvPr/>
        </p:nvCxnSpPr>
        <p:spPr>
          <a:xfrm>
            <a:off x="1695796" y="864523"/>
            <a:ext cx="2535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8056875-508B-4204-9D5C-3E626DBB69A1}"/>
              </a:ext>
            </a:extLst>
          </p:cNvPr>
          <p:cNvSpPr txBox="1"/>
          <p:nvPr/>
        </p:nvSpPr>
        <p:spPr>
          <a:xfrm>
            <a:off x="2036618" y="556746"/>
            <a:ext cx="2818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平台用户选择</a:t>
            </a:r>
            <a:r>
              <a:rPr lang="en-US" altLang="zh-CN" sz="1400" dirty="0">
                <a:solidFill>
                  <a:srgbClr val="FF0000"/>
                </a:solidFill>
              </a:rPr>
              <a:t>100</a:t>
            </a:r>
            <a:r>
              <a:rPr lang="zh-CN" altLang="en-US" sz="1400" dirty="0">
                <a:solidFill>
                  <a:srgbClr val="FF0000"/>
                </a:solidFill>
              </a:rPr>
              <a:t>金额充值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3BB67E-5F42-4FC2-8B85-6A65E80897E2}"/>
              </a:ext>
            </a:extLst>
          </p:cNvPr>
          <p:cNvSpPr/>
          <p:nvPr/>
        </p:nvSpPr>
        <p:spPr>
          <a:xfrm>
            <a:off x="4335086" y="681436"/>
            <a:ext cx="1039091" cy="428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点击充值按钮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FE5436E-B8D6-4A83-B891-617CED01B2D0}"/>
              </a:ext>
            </a:extLst>
          </p:cNvPr>
          <p:cNvCxnSpPr/>
          <p:nvPr/>
        </p:nvCxnSpPr>
        <p:spPr>
          <a:xfrm>
            <a:off x="5478085" y="895527"/>
            <a:ext cx="997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854D91D-2217-473B-A66F-35B9EA1FE08D}"/>
              </a:ext>
            </a:extLst>
          </p:cNvPr>
          <p:cNvSpPr txBox="1"/>
          <p:nvPr/>
        </p:nvSpPr>
        <p:spPr>
          <a:xfrm>
            <a:off x="5367253" y="565059"/>
            <a:ext cx="249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支付订单编码上传到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8259E8B-DC3D-432C-8B09-7D79CBBA1A69}"/>
              </a:ext>
            </a:extLst>
          </p:cNvPr>
          <p:cNvSpPr/>
          <p:nvPr/>
        </p:nvSpPr>
        <p:spPr>
          <a:xfrm>
            <a:off x="9772996" y="581477"/>
            <a:ext cx="1446415" cy="53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抢单二维码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24F8FE0-F537-4A97-A423-46450E57FE2B}"/>
              </a:ext>
            </a:extLst>
          </p:cNvPr>
          <p:cNvCxnSpPr/>
          <p:nvPr/>
        </p:nvCxnSpPr>
        <p:spPr>
          <a:xfrm>
            <a:off x="8060577" y="749725"/>
            <a:ext cx="1665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DDC7E5D-EFAA-4383-BB50-94747EA43AEE}"/>
              </a:ext>
            </a:extLst>
          </p:cNvPr>
          <p:cNvCxnSpPr/>
          <p:nvPr/>
        </p:nvCxnSpPr>
        <p:spPr>
          <a:xfrm flipH="1">
            <a:off x="8060577" y="980901"/>
            <a:ext cx="1712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7BBF27A-0057-44EC-A2A9-6E4F94542A5B}"/>
              </a:ext>
            </a:extLst>
          </p:cNvPr>
          <p:cNvSpPr txBox="1"/>
          <p:nvPr/>
        </p:nvSpPr>
        <p:spPr>
          <a:xfrm>
            <a:off x="8212981" y="355680"/>
            <a:ext cx="162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抢到订单编号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384D870-567E-414B-8CA0-18C70CA3CD93}"/>
              </a:ext>
            </a:extLst>
          </p:cNvPr>
          <p:cNvSpPr txBox="1"/>
          <p:nvPr/>
        </p:nvSpPr>
        <p:spPr>
          <a:xfrm>
            <a:off x="8236534" y="1052125"/>
            <a:ext cx="15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点击是匹配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F3FD804-1012-4134-B0F9-5AEEF2851CFC}"/>
              </a:ext>
            </a:extLst>
          </p:cNvPr>
          <p:cNvSpPr/>
          <p:nvPr/>
        </p:nvSpPr>
        <p:spPr>
          <a:xfrm>
            <a:off x="4335086" y="3133404"/>
            <a:ext cx="1142999" cy="800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点击已完成支付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C8173EB7-AE78-47A1-A982-FD1D318E4526}"/>
              </a:ext>
            </a:extLst>
          </p:cNvPr>
          <p:cNvSpPr/>
          <p:nvPr/>
        </p:nvSpPr>
        <p:spPr>
          <a:xfrm>
            <a:off x="3943010" y="1742074"/>
            <a:ext cx="1917465" cy="714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弹出二维码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FACD411-32C5-410C-B67B-BCB6BAE98F2A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901742" y="1225995"/>
            <a:ext cx="1" cy="51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F99D7AA-650B-46A5-B1A0-9648BB1FC3C4}"/>
              </a:ext>
            </a:extLst>
          </p:cNvPr>
          <p:cNvCxnSpPr>
            <a:cxnSpLocks/>
          </p:cNvCxnSpPr>
          <p:nvPr/>
        </p:nvCxnSpPr>
        <p:spPr>
          <a:xfrm>
            <a:off x="4893430" y="2456969"/>
            <a:ext cx="4843" cy="676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EAAAC8B0-1C0D-443A-894F-5C93F689A657}"/>
              </a:ext>
            </a:extLst>
          </p:cNvPr>
          <p:cNvSpPr txBox="1"/>
          <p:nvPr/>
        </p:nvSpPr>
        <p:spPr>
          <a:xfrm>
            <a:off x="4917667" y="2603716"/>
            <a:ext cx="172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扫一扫付款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D83258E-E4D1-4FEA-8F69-1438427B52F1}"/>
              </a:ext>
            </a:extLst>
          </p:cNvPr>
          <p:cNvCxnSpPr/>
          <p:nvPr/>
        </p:nvCxnSpPr>
        <p:spPr>
          <a:xfrm flipV="1">
            <a:off x="5516181" y="1159982"/>
            <a:ext cx="4547064" cy="252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C698F586-D896-47E9-BECD-C8FDC09F5A0B}"/>
              </a:ext>
            </a:extLst>
          </p:cNvPr>
          <p:cNvSpPr/>
          <p:nvPr/>
        </p:nvSpPr>
        <p:spPr>
          <a:xfrm>
            <a:off x="9772996" y="2093261"/>
            <a:ext cx="1446415" cy="71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点击确认已收款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01108A4-180F-4C94-9EAF-B5D6A9B516D9}"/>
              </a:ext>
            </a:extLst>
          </p:cNvPr>
          <p:cNvSpPr txBox="1"/>
          <p:nvPr/>
        </p:nvSpPr>
        <p:spPr>
          <a:xfrm rot="19734360">
            <a:off x="6871672" y="2370490"/>
            <a:ext cx="220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收款信息通知发送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B3BD260-97F7-4697-87D2-FEB336E8EC64}"/>
              </a:ext>
            </a:extLst>
          </p:cNvPr>
          <p:cNvCxnSpPr/>
          <p:nvPr/>
        </p:nvCxnSpPr>
        <p:spPr>
          <a:xfrm>
            <a:off x="10428313" y="1206493"/>
            <a:ext cx="0" cy="805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9A13BA25-EDD8-417E-89D1-48AF0107BC36}"/>
              </a:ext>
            </a:extLst>
          </p:cNvPr>
          <p:cNvSpPr txBox="1"/>
          <p:nvPr/>
        </p:nvSpPr>
        <p:spPr>
          <a:xfrm>
            <a:off x="10496203" y="14593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已收到款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E3D0A9D-B442-457D-BC3B-FE5D13B00815}"/>
              </a:ext>
            </a:extLst>
          </p:cNvPr>
          <p:cNvCxnSpPr>
            <a:stCxn id="34" idx="2"/>
          </p:cNvCxnSpPr>
          <p:nvPr/>
        </p:nvCxnSpPr>
        <p:spPr>
          <a:xfrm flipH="1">
            <a:off x="10496203" y="2808156"/>
            <a:ext cx="1" cy="2162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791A934-8AA8-4F82-939E-AE5A1FF51597}"/>
              </a:ext>
            </a:extLst>
          </p:cNvPr>
          <p:cNvCxnSpPr>
            <a:cxnSpLocks/>
          </p:cNvCxnSpPr>
          <p:nvPr/>
        </p:nvCxnSpPr>
        <p:spPr>
          <a:xfrm flipH="1">
            <a:off x="1438101" y="4987636"/>
            <a:ext cx="9058103" cy="143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2C1A8FD-30F8-4346-AB03-E1FD51020AEA}"/>
              </a:ext>
            </a:extLst>
          </p:cNvPr>
          <p:cNvCxnSpPr>
            <a:cxnSpLocks/>
          </p:cNvCxnSpPr>
          <p:nvPr/>
        </p:nvCxnSpPr>
        <p:spPr>
          <a:xfrm flipV="1">
            <a:off x="1438101" y="1492680"/>
            <a:ext cx="0" cy="363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8B670CE9-1822-4987-8473-099E89AA4CDF}"/>
              </a:ext>
            </a:extLst>
          </p:cNvPr>
          <p:cNvSpPr txBox="1"/>
          <p:nvPr/>
        </p:nvSpPr>
        <p:spPr>
          <a:xfrm>
            <a:off x="4470862" y="5156819"/>
            <a:ext cx="325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确认审核信息反馈到</a:t>
            </a:r>
            <a:r>
              <a:rPr lang="en-US" altLang="zh-CN" dirty="0"/>
              <a:t>A</a:t>
            </a:r>
            <a:r>
              <a:rPr lang="zh-CN" altLang="en-US" dirty="0"/>
              <a:t>平台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78CED38-6998-4A50-B90B-8E14FC55213C}"/>
              </a:ext>
            </a:extLst>
          </p:cNvPr>
          <p:cNvSpPr/>
          <p:nvPr/>
        </p:nvSpPr>
        <p:spPr>
          <a:xfrm>
            <a:off x="33248" y="2211185"/>
            <a:ext cx="955959" cy="814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BE91D91-32CC-4DD4-9E51-3BE907D423E0}"/>
              </a:ext>
            </a:extLst>
          </p:cNvPr>
          <p:cNvCxnSpPr>
            <a:cxnSpLocks/>
          </p:cNvCxnSpPr>
          <p:nvPr/>
        </p:nvCxnSpPr>
        <p:spPr>
          <a:xfrm flipV="1">
            <a:off x="478665" y="1186269"/>
            <a:ext cx="328357" cy="100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EADD8EA-4AD2-479C-B832-7990F0A983A3}"/>
              </a:ext>
            </a:extLst>
          </p:cNvPr>
          <p:cNvCxnSpPr/>
          <p:nvPr/>
        </p:nvCxnSpPr>
        <p:spPr>
          <a:xfrm flipH="1">
            <a:off x="724932" y="1421457"/>
            <a:ext cx="560768" cy="73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96C5C511-123A-4794-8FCD-D4E81905D978}"/>
              </a:ext>
            </a:extLst>
          </p:cNvPr>
          <p:cNvSpPr txBox="1"/>
          <p:nvPr/>
        </p:nvSpPr>
        <p:spPr>
          <a:xfrm>
            <a:off x="807022" y="177890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收到审核信息，自动审核上分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1D40144-C0F6-4BEC-AB39-55F9F08B6F2E}"/>
              </a:ext>
            </a:extLst>
          </p:cNvPr>
          <p:cNvSpPr txBox="1"/>
          <p:nvPr/>
        </p:nvSpPr>
        <p:spPr>
          <a:xfrm>
            <a:off x="2826328" y="6219523"/>
            <a:ext cx="679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跑分系统可以对接多平台，要有接口文档过去对接。</a:t>
            </a:r>
          </a:p>
        </p:txBody>
      </p:sp>
    </p:spTree>
    <p:extLst>
      <p:ext uri="{BB962C8B-B14F-4D97-AF65-F5344CB8AC3E}">
        <p14:creationId xmlns:p14="http://schemas.microsoft.com/office/powerpoint/2010/main" val="738421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532</Words>
  <Application>Microsoft Office PowerPoint</Application>
  <PresentationFormat>宽屏</PresentationFormat>
  <Paragraphs>96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ouziju</dc:creator>
  <cp:lastModifiedBy> </cp:lastModifiedBy>
  <cp:revision>27</cp:revision>
  <dcterms:created xsi:type="dcterms:W3CDTF">2019-04-08T00:54:30Z</dcterms:created>
  <dcterms:modified xsi:type="dcterms:W3CDTF">2019-04-08T09:25:06Z</dcterms:modified>
</cp:coreProperties>
</file>