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5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FA70-AE3C-7B4C-AC07-4994088B093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823B-B014-0645-9D37-C134BB45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6586F6-AA8B-604E-AF05-6240B597E8CE}"/>
              </a:ext>
            </a:extLst>
          </p:cNvPr>
          <p:cNvSpPr txBox="1"/>
          <p:nvPr/>
        </p:nvSpPr>
        <p:spPr>
          <a:xfrm>
            <a:off x="3075920" y="5114247"/>
            <a:ext cx="299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*Cited by 5,631: </a:t>
            </a:r>
            <a:r>
              <a:rPr lang="en-US" sz="1600" dirty="0"/>
              <a:t>Review of properties, methods of thin-layer dichalcogenides (2012). 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5874F-D0F4-8041-B92B-14CA7E0BF7E6}"/>
              </a:ext>
            </a:extLst>
          </p:cNvPr>
          <p:cNvSpPr txBox="1"/>
          <p:nvPr/>
        </p:nvSpPr>
        <p:spPr>
          <a:xfrm>
            <a:off x="3361280" y="504188"/>
            <a:ext cx="2421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*Cited </a:t>
            </a:r>
            <a:r>
              <a:rPr lang="en-US" sz="1600" b="1" dirty="0"/>
              <a:t>by 488: </a:t>
            </a:r>
            <a:r>
              <a:rPr lang="en-US" sz="1600" dirty="0"/>
              <a:t>Review of properties, methods of recently studied 2D materials (2017). 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D9B5A-9375-5A41-ADC1-0F0A435CA30F}"/>
              </a:ext>
            </a:extLst>
          </p:cNvPr>
          <p:cNvSpPr txBox="1"/>
          <p:nvPr/>
        </p:nvSpPr>
        <p:spPr>
          <a:xfrm>
            <a:off x="5916979" y="3586820"/>
            <a:ext cx="271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Cited by 176: </a:t>
            </a:r>
            <a:r>
              <a:rPr lang="en-US" sz="1600" dirty="0"/>
              <a:t>Method for characterizing thickness of thin-layer MoS2 (2012).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40532-BB62-6C4B-BD8D-7F70EFCC1C46}"/>
              </a:ext>
            </a:extLst>
          </p:cNvPr>
          <p:cNvSpPr txBox="1"/>
          <p:nvPr/>
        </p:nvSpPr>
        <p:spPr>
          <a:xfrm>
            <a:off x="6068075" y="2059394"/>
            <a:ext cx="24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Cited by 146: </a:t>
            </a:r>
            <a:r>
              <a:rPr lang="en-US" sz="1600" dirty="0"/>
              <a:t>Method for characterizing thickness of 2D materials (2013). 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5E8D3-CAFD-DC45-8186-A7F4FE52F332}"/>
              </a:ext>
            </a:extLst>
          </p:cNvPr>
          <p:cNvSpPr txBox="1"/>
          <p:nvPr/>
        </p:nvSpPr>
        <p:spPr>
          <a:xfrm>
            <a:off x="652916" y="2890391"/>
            <a:ext cx="2228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Cited by 241: </a:t>
            </a:r>
            <a:r>
              <a:rPr lang="en-US" sz="1600" dirty="0"/>
              <a:t>Method for characterizing thickness of thin-layer dichalcogenides (2011). [5]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A76873-8E05-514D-BA4C-D2EB3FAF2821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571998" y="1581406"/>
            <a:ext cx="1" cy="353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BFBA86-3183-DE48-A408-4817A362D2F7}"/>
              </a:ext>
            </a:extLst>
          </p:cNvPr>
          <p:cNvCxnSpPr>
            <a:stCxn id="9" idx="0"/>
            <a:endCxn id="7" idx="3"/>
          </p:cNvCxnSpPr>
          <p:nvPr/>
        </p:nvCxnSpPr>
        <p:spPr>
          <a:xfrm flipH="1" flipV="1">
            <a:off x="5782717" y="1042797"/>
            <a:ext cx="1494118" cy="101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E2E663-2700-1D4C-B009-9545A8F9A145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7276835" y="2890391"/>
            <a:ext cx="0" cy="69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D7B1F3-2BF9-E243-BB21-76ECFD09D33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251927" y="1177447"/>
            <a:ext cx="665052" cy="282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2A6719-8E1C-5B40-84D1-F4E9A78A315F}"/>
              </a:ext>
            </a:extLst>
          </p:cNvPr>
          <p:cNvCxnSpPr>
            <a:stCxn id="10" idx="0"/>
            <a:endCxn id="7" idx="1"/>
          </p:cNvCxnSpPr>
          <p:nvPr/>
        </p:nvCxnSpPr>
        <p:spPr>
          <a:xfrm flipV="1">
            <a:off x="1766951" y="1042797"/>
            <a:ext cx="1594329" cy="184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DA53D2-4441-B34C-A173-F05A7E22C447}"/>
              </a:ext>
            </a:extLst>
          </p:cNvPr>
          <p:cNvSpPr txBox="1"/>
          <p:nvPr/>
        </p:nvSpPr>
        <p:spPr>
          <a:xfrm>
            <a:off x="616905" y="4621805"/>
            <a:ext cx="222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Cited by 1,050: </a:t>
            </a:r>
            <a:r>
              <a:rPr lang="en-US" sz="1600" dirty="0"/>
              <a:t>Optical method/model for identifying graphene on SiO2 substrate of arbitrary thickness (2007). [6]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7C4B0B-D1BB-F340-B514-A56599E6AE6B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1730940" y="4213830"/>
            <a:ext cx="36011" cy="40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6343CE-85EE-8E4E-9ACC-91466CF4C3E1}"/>
              </a:ext>
            </a:extLst>
          </p:cNvPr>
          <p:cNvSpPr txBox="1"/>
          <p:nvPr/>
        </p:nvSpPr>
        <p:spPr>
          <a:xfrm>
            <a:off x="6529776" y="6191465"/>
            <a:ext cx="222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Secondary Literature</a:t>
            </a:r>
          </a:p>
        </p:txBody>
      </p:sp>
    </p:spTree>
    <p:extLst>
      <p:ext uri="{BB962C8B-B14F-4D97-AF65-F5344CB8AC3E}">
        <p14:creationId xmlns:p14="http://schemas.microsoft.com/office/powerpoint/2010/main" val="248924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Colbert, Zachary</dc:creator>
  <cp:lastModifiedBy>Colbert, Zachary</cp:lastModifiedBy>
  <cp:revision>6</cp:revision>
  <dcterms:created xsi:type="dcterms:W3CDTF">2018-11-27T02:13:15Z</dcterms:created>
  <dcterms:modified xsi:type="dcterms:W3CDTF">2018-11-27T21:56:23Z</dcterms:modified>
</cp:coreProperties>
</file>