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2.png" ContentType="image/png"/>
  <Override PartName="/ppt/media/image10.jpeg" ContentType="image/jpeg"/>
  <Override PartName="/ppt/media/image5.png" ContentType="image/png"/>
  <Override PartName="/ppt/media/image8.jpeg" ContentType="image/jpeg"/>
  <Override PartName="/ppt/media/image7.jpeg" ContentType="image/jpeg"/>
  <Override PartName="/ppt/media/image20.png" ContentType="image/png"/>
  <Override PartName="/ppt/media/image11.jpeg" ContentType="image/jpeg"/>
  <Override PartName="/ppt/media/image9.jpeg" ContentType="image/jpeg"/>
  <Override PartName="/ppt/media/image6.jpeg" ContentType="image/jpeg"/>
  <Override PartName="/ppt/media/image13.jpeg" ContentType="image/jpeg"/>
  <Override PartName="/ppt/media/image23.png" ContentType="image/png"/>
  <Override PartName="/ppt/media/image4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8.jpeg" ContentType="image/jpeg"/>
  <Override PartName="/ppt/media/image1.png" ContentType="image/png"/>
  <Override PartName="/ppt/media/image24.png" ContentType="image/png"/>
  <Override PartName="/ppt/media/image16.png" ContentType="image/png"/>
  <Override PartName="/ppt/media/image15.png" ContentType="image/png"/>
  <Override PartName="/ppt/media/image14.jpeg" ContentType="image/jpeg"/>
  <Override PartName="/ppt/media/image2.png" ContentType="image/png"/>
  <Override PartName="/ppt/media/image25.png" ContentType="image/png"/>
  <Override PartName="/ppt/media/image3.png" ContentType="image/png"/>
  <Override PartName="/ppt/media/image26.png" ContentType="image/png"/>
  <Override PartName="/ppt/media/image17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380040"/>
            <a:ext cx="90687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380040"/>
            <a:ext cx="442548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880" y="3380040"/>
            <a:ext cx="442548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380040"/>
            <a:ext cx="29199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3380040"/>
            <a:ext cx="29199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3380040"/>
            <a:ext cx="29199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93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93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93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93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93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380040"/>
            <a:ext cx="442548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93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3380040"/>
            <a:ext cx="442548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380040"/>
            <a:ext cx="90687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Click to edit the title text format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93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my.clevelandclinic.org/health/diseases/17424-repetitive-stress-injury" TargetMode="Externa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mayoclinic.org/diseases-conditions/eyestrain/diagnosis-treatment/drc-20372403" TargetMode="External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0anIyVGeWOI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www.onetonline.org/find/descriptor/result/2.B.3.e?a=1" TargetMode="External"/><Relationship Id="rId2" Type="http://schemas.openxmlformats.org/officeDocument/2006/relationships/slideLayout" Target="../slideLayouts/slideLayout6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3640" y="225720"/>
            <a:ext cx="9068760" cy="526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Hack"/>
              </a:rPr>
              <a:t>&lt;MeritBadge&gt;</a:t>
            </a:r>
            <a:endParaRPr b="0" lang="en-US" sz="4400" spc="-1" strike="noStrike">
              <a:solidFill>
                <a:srgbClr val="a6a8c4"/>
              </a:solidFill>
              <a:latin typeface="Hack"/>
            </a:endParaRPr>
          </a:p>
          <a:p>
            <a:r>
              <a:rPr b="0" lang="en-US" sz="4400" spc="-1" strike="noStrike">
                <a:solidFill>
                  <a:srgbClr val="a6a8c4"/>
                </a:solidFill>
                <a:latin typeface="Hack"/>
              </a:rPr>
              <a:t>    </a:t>
            </a:r>
            <a:r>
              <a:rPr b="0" lang="en-US" sz="4400" spc="-1" strike="noStrike">
                <a:solidFill>
                  <a:srgbClr val="a6a8c4"/>
                </a:solidFill>
                <a:latin typeface="Hack"/>
              </a:rPr>
              <a:t>&lt;</a:t>
            </a:r>
            <a:r>
              <a:rPr b="0" lang="en-US" sz="4400" spc="-1" strike="noStrike">
                <a:solidFill>
                  <a:srgbClr val="ff3838"/>
                </a:solidFill>
                <a:latin typeface="Hack"/>
              </a:rPr>
              <a:t>Programming</a:t>
            </a:r>
            <a:r>
              <a:rPr b="0" lang="en-US" sz="4400" spc="-1" strike="noStrike">
                <a:solidFill>
                  <a:srgbClr val="a6a8c4"/>
                </a:solidFill>
                <a:latin typeface="Hack"/>
              </a:rPr>
              <a:t> /&gt;</a:t>
            </a:r>
            <a:endParaRPr b="0" lang="en-US" sz="4400" spc="-1" strike="noStrike">
              <a:solidFill>
                <a:srgbClr val="a6a8c4"/>
              </a:solidFill>
              <a:latin typeface="Hack"/>
            </a:endParaRPr>
          </a:p>
          <a:p>
            <a:r>
              <a:rPr b="0" lang="en-US" sz="4400" spc="-1" strike="noStrike">
                <a:solidFill>
                  <a:srgbClr val="a6a8c4"/>
                </a:solidFill>
                <a:latin typeface="Hack"/>
              </a:rPr>
              <a:t>&lt;/MeritBadge&gt;</a:t>
            </a:r>
            <a:endParaRPr b="0" lang="en-US" sz="44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2971800" y="4703400"/>
            <a:ext cx="434340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050" spc="-1" strike="noStrike">
                <a:solidFill>
                  <a:srgbClr val="a6a8c4"/>
                </a:solidFill>
                <a:latin typeface="Arial"/>
              </a:rPr>
              <a:t>Presentation by Zach Colbert</a:t>
            </a:r>
            <a:endParaRPr b="0" lang="en-US" sz="1050" spc="-1" strike="noStrike">
              <a:solidFill>
                <a:srgbClr val="a6a8c4"/>
              </a:solidFill>
              <a:latin typeface="Arial"/>
            </a:endParaRPr>
          </a:p>
          <a:p>
            <a:pPr algn="ctr"/>
            <a:r>
              <a:rPr b="0" lang="en-US" sz="1050" spc="-1" strike="noStrike">
                <a:solidFill>
                  <a:srgbClr val="a6a8c4"/>
                </a:solidFill>
                <a:latin typeface="Arial"/>
              </a:rPr>
              <a:t>Adapted from Materials by Robert Baker</a:t>
            </a:r>
            <a:endParaRPr b="0" lang="en-US" sz="105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Repetitive Stress Injury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3640" y="1326240"/>
            <a:ext cx="543996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Tips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Stand up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and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stretch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frequently!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Resource: 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  <a:hlinkClick r:id="rId1"/>
              </a:rPr>
              <a:t>Cleveland Clinic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6172200" y="1600200"/>
            <a:ext cx="3596760" cy="359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Eye Strain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364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Symptoms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Itchy, dry eyes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Blurry vision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Headache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Sensitivity to light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Resource: 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  <a:hlinkClick r:id="rId1"/>
              </a:rPr>
              <a:t>Mayo Clinic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515088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Tips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Limit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screen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time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Take regular breaks with the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20-20-20 rule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Adjust screen settings for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brightness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, text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size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, etc.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3640" y="225720"/>
            <a:ext cx="9068760" cy="526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{ </a:t>
            </a:r>
            <a:r>
              <a:rPr b="0" lang="en-US" sz="3600" spc="-1" strike="noStrike">
                <a:solidFill>
                  <a:srgbClr val="ff3838"/>
                </a:solidFill>
                <a:latin typeface="Hack"/>
              </a:rPr>
              <a:t>History of Computers</a:t>
            </a:r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 }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Before Computers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364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1800s: Programmed Machines in Factories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1804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: Joseph Jacquard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Mechanical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loom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Hole-punched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cards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Wove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patterns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into fabric.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a6a8c4"/>
                </a:solidFill>
                <a:latin typeface="Arial"/>
              </a:rPr>
              <a:t>Left: The Jacquard Loom</a:t>
            </a:r>
            <a:endParaRPr b="0" lang="en-US" sz="12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a6a8c4"/>
                </a:solidFill>
                <a:latin typeface="Arial"/>
              </a:rPr>
              <a:t>Right: A portrait of Jacquard woven in silk. The Jacquard Loom required 24,000 punched cards to weave the portrait in 1839.</a:t>
            </a:r>
            <a:endParaRPr b="0" lang="en-US" sz="1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515088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pic>
        <p:nvPicPr>
          <p:cNvPr id="71" name="Picture 4" descr="https://upload.wikimedia.org/wikipedia/commons/thumb/f/f8/A_la_m%C3%A9moire_de_J.M._Jacquard.jpg/220px-A_la_m%C3%A9moire_de_J.M._Jacquard.jpg"/>
          <p:cNvPicPr/>
          <p:nvPr/>
        </p:nvPicPr>
        <p:blipFill>
          <a:blip r:embed="rId1"/>
          <a:srcRect l="0" t="3015" r="0" b="6728"/>
          <a:stretch/>
        </p:blipFill>
        <p:spPr>
          <a:xfrm>
            <a:off x="7549200" y="1681200"/>
            <a:ext cx="2245320" cy="3047400"/>
          </a:xfrm>
          <a:prstGeom prst="rect">
            <a:avLst/>
          </a:prstGeom>
          <a:ln cap="sq" w="19050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algn="t" blurRad="88900" dir="5400000" dist="38160" rotWithShape="0">
              <a:srgbClr val="000000">
                <a:alpha val="40000"/>
              </a:srgbClr>
            </a:outerShdw>
          </a:effectLst>
        </p:spPr>
      </p:pic>
      <p:pic>
        <p:nvPicPr>
          <p:cNvPr id="72" name="Picture 2" descr="Image result for jacquard loom"/>
          <p:cNvPicPr/>
          <p:nvPr/>
        </p:nvPicPr>
        <p:blipFill>
          <a:blip r:embed="rId2"/>
          <a:srcRect l="16721" t="0" r="28025" b="5"/>
          <a:stretch/>
        </p:blipFill>
        <p:spPr>
          <a:xfrm>
            <a:off x="5170680" y="1681200"/>
            <a:ext cx="2245320" cy="3047400"/>
          </a:xfrm>
          <a:prstGeom prst="rect">
            <a:avLst/>
          </a:prstGeom>
          <a:ln cap="sq" w="19050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algn="t" blurRad="88900" dir="5400000" dist="3816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Before Computers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364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515088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Difference Engines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1819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, English mathematician Charles Babbage.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Mechanical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calculators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for tabulating polynomial functions.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Later designs handled numbers up to 31 digits!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First Babbage engine constructed in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1991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8 feet high, 5 tons.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  <a:hlinkClick r:id="rId1"/>
              </a:rPr>
              <a:t>Video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267480" y="1753200"/>
            <a:ext cx="4661640" cy="3047400"/>
          </a:xfrm>
          <a:prstGeom prst="round2DiagRect">
            <a:avLst>
              <a:gd name="adj1" fmla="val 4860"/>
              <a:gd name="adj2" fmla="val 0"/>
            </a:avLst>
          </a:prstGeom>
          <a:blipFill rotWithShape="0">
            <a:blip r:embed="rId2"/>
            <a:srcRect l="7976" t="0" r="5981" b="0"/>
            <a:stretch/>
          </a:blipFill>
          <a:ln cap="sq" w="19050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algn="t" blurRad="8890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Before Computers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364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Tabulating Machine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1880s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, American inventor Herman Hollerith.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Punched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cards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– but for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data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!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Electrical machines for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counting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Used in the 1890 US Census.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Continued to be used by businesses through the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20</a:t>
            </a:r>
            <a:r>
              <a:rPr b="0" lang="en-US" sz="2000" spc="-1" strike="noStrike" baseline="14000000">
                <a:solidFill>
                  <a:srgbClr val="ff3838"/>
                </a:solidFill>
                <a:latin typeface="Arial"/>
              </a:rPr>
              <a:t>th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 century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515088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5150880" y="1753200"/>
            <a:ext cx="4654800" cy="3047400"/>
          </a:xfrm>
          <a:prstGeom prst="round2DiagRect">
            <a:avLst>
              <a:gd name="adj1" fmla="val 4860"/>
              <a:gd name="adj2" fmla="val 0"/>
            </a:avLst>
          </a:prstGeom>
          <a:blipFill rotWithShape="0">
            <a:blip r:embed="rId1"/>
            <a:srcRect l="0" t="0" r="0" b="5458"/>
            <a:stretch/>
          </a:blipFill>
          <a:ln cap="sq" w="19050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algn="t" blurRad="8890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The First Computers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364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515088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“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Computer” used to be a </a:t>
            </a: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job description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, not a machine.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Particularly important during the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World Wars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for maps, navigation, etc.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Primarily done by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women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Large teams of people worked together to perform and check calculations by hand.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“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Kilogirl” – 1000 hours of computing labor.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228600" y="1512720"/>
            <a:ext cx="4689000" cy="3516480"/>
          </a:xfrm>
          <a:prstGeom prst="round2DiagRect">
            <a:avLst>
              <a:gd name="adj1" fmla="val 5608"/>
              <a:gd name="adj2" fmla="val 0"/>
            </a:avLst>
          </a:prstGeom>
          <a:blipFill rotWithShape="0">
            <a:blip r:embed="rId1"/>
            <a:stretch/>
          </a:blipFill>
          <a:ln cap="sq" w="19050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algn="t" blurRad="8890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Early Computers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364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1946: ENIAC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“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Electronic Numerical Integrator and Computer”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First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general-purpose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electronic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computer.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Built with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vacuum tubes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and mechanical switches.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Base 10, not binary.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Developed by the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US Army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for nuclear research, artillery firing tables.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515088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5173200" y="1708200"/>
            <a:ext cx="4689000" cy="3059280"/>
          </a:xfrm>
          <a:prstGeom prst="round2DiagRect">
            <a:avLst>
              <a:gd name="adj1" fmla="val 5608"/>
              <a:gd name="adj2" fmla="val 0"/>
            </a:avLst>
          </a:prstGeom>
          <a:blipFill rotWithShape="0">
            <a:blip r:embed="rId1"/>
            <a:stretch/>
          </a:blipFill>
          <a:ln cap="sq" w="19050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algn="t" blurRad="8890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Early Computers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364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1951: UNIVAC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“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Universal Automatic Computer”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First general-purpose electronic computer for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business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Became popular after correctly predicting outcome of the 1952 US Presidential election.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515088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5173200" y="1708200"/>
            <a:ext cx="4689000" cy="3059280"/>
          </a:xfrm>
          <a:prstGeom prst="round2DiagRect">
            <a:avLst>
              <a:gd name="adj1" fmla="val 5608"/>
              <a:gd name="adj2" fmla="val 0"/>
            </a:avLst>
          </a:prstGeom>
          <a:blipFill rotWithShape="0">
            <a:blip r:embed="rId1"/>
            <a:stretch/>
          </a:blipFill>
          <a:ln cap="sq" w="19050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algn="t" blurRad="8890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Pre-Modern Computers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364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515088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Integrated Circuits (ICs)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Vacuum tubes and mechanical switches were large, bulky.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ICs made computers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much smaller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Smaller parts led to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more powerful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computers.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a6a8c4"/>
                </a:solidFill>
                <a:latin typeface="Arial"/>
              </a:rPr>
              <a:t>Left: Motherboard for an Apple II home computer, 1977. All of the black chips make up the central processing unit (CPU). Each is about one inch wide.</a:t>
            </a:r>
            <a:endParaRPr b="0" lang="en-US" sz="1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74320" y="1708200"/>
            <a:ext cx="4654800" cy="3047400"/>
          </a:xfrm>
          <a:prstGeom prst="round2DiagRect">
            <a:avLst>
              <a:gd name="adj1" fmla="val 4860"/>
              <a:gd name="adj2" fmla="val 0"/>
            </a:avLst>
          </a:prstGeom>
          <a:blipFill rotWithShape="0">
            <a:blip r:embed="rId1"/>
            <a:srcRect l="14852" t="0" r="0" b="0"/>
            <a:stretch/>
          </a:blipFill>
          <a:ln cap="sq" w="19050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algn="t" blurRad="8890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About Me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055520" y="1835280"/>
            <a:ext cx="1206360" cy="274248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3117600" y="1828800"/>
            <a:ext cx="2742480" cy="274248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6678000" y="1871280"/>
            <a:ext cx="27424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Modern Computers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364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Microprocessors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You thought ICs were small?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Each small square in the picture is an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entire CPU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Modern computers are many times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smaller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, many times more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powerful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than any in history.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~ 10 nanometer transistors.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515088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5150880" y="1636200"/>
            <a:ext cx="4689000" cy="3516480"/>
          </a:xfrm>
          <a:prstGeom prst="round2DiagRect">
            <a:avLst>
              <a:gd name="adj1" fmla="val 5608"/>
              <a:gd name="adj2" fmla="val 0"/>
            </a:avLst>
          </a:prstGeom>
          <a:blipFill rotWithShape="0">
            <a:blip r:embed="rId1"/>
            <a:stretch/>
          </a:blipFill>
          <a:ln cap="sq" w="19050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algn="t" blurRad="8890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3640" y="225720"/>
            <a:ext cx="9068760" cy="526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[ </a:t>
            </a:r>
            <a:r>
              <a:rPr b="0" lang="en-US" sz="3600" spc="-1" strike="noStrike">
                <a:solidFill>
                  <a:srgbClr val="ff3838"/>
                </a:solidFill>
                <a:latin typeface="Hack"/>
              </a:rPr>
              <a:t>Evolution of  </a:t>
            </a:r>
            <a:br/>
            <a:r>
              <a:rPr b="0" lang="en-US" sz="3600" spc="-1" strike="noStrike">
                <a:solidFill>
                  <a:srgbClr val="ff3838"/>
                </a:solidFill>
                <a:latin typeface="Hack"/>
              </a:rPr>
              <a:t>Programming Languages</a:t>
            </a:r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 ]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Machine Language (ML)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57200" y="1495800"/>
            <a:ext cx="4425480" cy="3533400"/>
          </a:xfrm>
          <a:prstGeom prst="rect">
            <a:avLst/>
          </a:prstGeom>
          <a:ln w="0">
            <a:noFill/>
          </a:ln>
        </p:spPr>
      </p:pic>
      <p:sp>
        <p:nvSpPr>
          <p:cNvPr id="104" name="TextShape 2"/>
          <p:cNvSpPr txBox="1"/>
          <p:nvPr/>
        </p:nvSpPr>
        <p:spPr>
          <a:xfrm>
            <a:off x="515088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Binary </a:t>
            </a: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Numbers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→ </a:t>
            </a: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Instructions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for the CPU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Hard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for 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humans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to read.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Reverse engineers are smart!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Compare to switches.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As </a:t>
            </a: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fast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as your hardware.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All languages end up translated into ML at some point.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Assembly Language (ASM)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364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Slightly </a:t>
            </a: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easier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for humans to read and write.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Still very </a:t>
            </a: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fast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Instructions map directly to ML.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Not portable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Each CPU design has its own ASM language.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Why is portability good?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Few people today need to write ASM.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150520" y="1531080"/>
            <a:ext cx="4425480" cy="352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High-Level Languages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56920" y="1325880"/>
            <a:ext cx="4318560" cy="3931560"/>
          </a:xfrm>
          <a:prstGeom prst="rect">
            <a:avLst/>
          </a:prstGeom>
          <a:ln w="0">
            <a:noFill/>
          </a:ln>
        </p:spPr>
      </p:pic>
      <p:sp>
        <p:nvSpPr>
          <p:cNvPr id="110" name="TextShape 2"/>
          <p:cNvSpPr txBox="1"/>
          <p:nvPr/>
        </p:nvSpPr>
        <p:spPr>
          <a:xfrm>
            <a:off x="515088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Easy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for humans to: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Read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Write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Debug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Advanced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Features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Abstract away the details, do the tedious stuff for me!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Portable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between systems.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Syntax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807120" y="1325880"/>
            <a:ext cx="3817800" cy="1875240"/>
          </a:xfrm>
          <a:prstGeom prst="rect">
            <a:avLst/>
          </a:prstGeom>
          <a:ln w="0">
            <a:solidFill>
              <a:srgbClr val="a6a8c4"/>
            </a:solidFill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262120" y="1325880"/>
            <a:ext cx="4202640" cy="1875240"/>
          </a:xfrm>
          <a:prstGeom prst="rect">
            <a:avLst/>
          </a:prstGeom>
          <a:ln w="0">
            <a:solidFill>
              <a:srgbClr val="a6a8c4"/>
            </a:solidFill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1122480" y="3379680"/>
            <a:ext cx="3187080" cy="1875240"/>
          </a:xfrm>
          <a:prstGeom prst="rect">
            <a:avLst/>
          </a:prstGeom>
          <a:ln w="0">
            <a:solidFill>
              <a:srgbClr val="a6a8c4"/>
            </a:solidFill>
          </a:ln>
        </p:spPr>
      </p:pic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5228280" y="3379680"/>
            <a:ext cx="4270320" cy="1875240"/>
          </a:xfrm>
          <a:prstGeom prst="rect">
            <a:avLst/>
          </a:prstGeom>
          <a:ln w="0">
            <a:solidFill>
              <a:srgbClr val="a6a8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Modern Languages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3640" y="4343400"/>
            <a:ext cx="906876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This is just a short list!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graphicFrame>
        <p:nvGraphicFramePr>
          <p:cNvPr id="118" name="Table 3"/>
          <p:cNvGraphicFramePr/>
          <p:nvPr/>
        </p:nvGraphicFramePr>
        <p:xfrm>
          <a:off x="421200" y="1449000"/>
          <a:ext cx="9673920" cy="0"/>
        </p:xfrm>
        <a:graphic>
          <a:graphicData uri="http://schemas.openxmlformats.org/drawingml/2006/table">
            <a:tbl>
              <a:tblPr/>
              <a:tblGrid>
                <a:gridCol w="2418480"/>
                <a:gridCol w="2418480"/>
                <a:gridCol w="2418480"/>
                <a:gridCol w="2418480"/>
              </a:tblGrid>
              <a:tr h="2377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C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C++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Java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JavaScript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HTML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CSS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Python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Ruby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PHP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OpenCL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SQL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MATLAB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Erlang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Ada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Objective-C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Swift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Mathematica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C#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Visual Basic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Rust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F#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R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Go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PowerShell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Bash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TypeScript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PostScript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CoffeeScript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Perl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x86 MASM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RegEx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PL/SQL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MIPS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ColdFusion 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LaTeX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XML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JSON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Ladder Logic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YAML</a:t>
                      </a: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Batch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Language Types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3640" y="1326240"/>
            <a:ext cx="906876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Many ways to </a:t>
            </a: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classify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languages.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One </a:t>
            </a: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language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may fit more than one </a:t>
            </a: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category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Examples: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General-Purpose Languages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: C, C++, Python, Golang, Javascript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Scripting Languages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:  PowerShell, Bash, Python, Javascript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Markup Languages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: HTML, JSON, LaTeX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Declarative Languages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: CSS, SQL, RegEx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Use Cases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3640" y="1326240"/>
            <a:ext cx="906876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Languages have features that make them better for some uses than for others.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Examples: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C++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: General purpose, high performance.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Desktop applications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: General purpose, high performance.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Operating systems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and drivers.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Java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: General purpose, cross-platform. Desktop and mobile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apps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SQL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: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Database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communication.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HTML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: Markup langage for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webpage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design.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Javascript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: Scripting for interactive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webpages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Compiled vs. Interpreted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791360" y="1325880"/>
            <a:ext cx="6492600" cy="393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About Me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71600" y="2253600"/>
            <a:ext cx="2742480" cy="150804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711600" y="1636200"/>
            <a:ext cx="2742480" cy="2742480"/>
          </a:xfrm>
          <a:prstGeom prst="rect">
            <a:avLst/>
          </a:prstGeom>
          <a:ln w="0"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6951600" y="1119600"/>
            <a:ext cx="274248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0" spc="-1" strike="noStrike">
                <a:solidFill>
                  <a:srgbClr val="a6a8c4"/>
                </a:solidFill>
                <a:latin typeface="Arial"/>
                <a:ea typeface="DejaVu Sans"/>
              </a:rPr>
              <a:t>{ }</a:t>
            </a:r>
            <a:endParaRPr b="0" lang="en-US" sz="20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Categorizing Languages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364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Levels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Machine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Level (binary)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Low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Level (ASM)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High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Level (C++, Python, …)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Compiled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vs. </a:t>
            </a: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Interpreted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5150880" y="1326240"/>
            <a:ext cx="467892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Use Cases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General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Purpose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(C++, Python)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Scripting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(PowerShell, Bash)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Markup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(HTML, JSON)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many other categories exist...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3640" y="225720"/>
            <a:ext cx="9068760" cy="526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{ </a:t>
            </a:r>
            <a:r>
              <a:rPr b="0" lang="en-US" sz="3600" spc="-1" strike="noStrike">
                <a:solidFill>
                  <a:srgbClr val="ff3838"/>
                </a:solidFill>
                <a:latin typeface="Hack"/>
              </a:rPr>
              <a:t>Programmed</a:t>
            </a:r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 </a:t>
            </a:r>
            <a:r>
              <a:rPr b="0" lang="en-US" sz="3600" spc="-1" strike="noStrike">
                <a:solidFill>
                  <a:srgbClr val="ff3838"/>
                </a:solidFill>
                <a:latin typeface="Hack"/>
              </a:rPr>
              <a:t>Devices</a:t>
            </a:r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 }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3640" y="225720"/>
            <a:ext cx="9068760" cy="526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{ </a:t>
            </a:r>
            <a:r>
              <a:rPr b="0" lang="en-US" sz="3600" spc="-1" strike="noStrike">
                <a:solidFill>
                  <a:srgbClr val="ff3838"/>
                </a:solidFill>
                <a:latin typeface="Hack"/>
              </a:rPr>
              <a:t>Intellectual</a:t>
            </a:r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 </a:t>
            </a:r>
            <a:r>
              <a:rPr b="0" lang="en-US" sz="3600" spc="-1" strike="noStrike">
                <a:solidFill>
                  <a:srgbClr val="ff3838"/>
                </a:solidFill>
                <a:latin typeface="Hack"/>
              </a:rPr>
              <a:t>Property</a:t>
            </a:r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 }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Types of IP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3640" y="1326240"/>
            <a:ext cx="906876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Copyright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Patent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Trademark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Trade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Secret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Types of IP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3640" y="1326240"/>
            <a:ext cx="906876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Copyright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Protects expression of ideas, authorship (books, movies, art).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Patent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Protects functional things (machines, items, processes).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Trademark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Protects brands (words and phrases, symbols, logos).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Trade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Secret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Protects secret information by never disclosing it.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Owning vs. Licensing Software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3640" y="1326240"/>
            <a:ext cx="442548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Owning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You have the software.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You probably have the code.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You do what you want.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5150880" y="1326240"/>
            <a:ext cx="442548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Licensing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You have the software.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You have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permission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to use the software, with some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conditions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503640" y="3380040"/>
            <a:ext cx="906876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Do I own a copy of Google Chrome?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Do I own a copy of Windows?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Do I own a copy of an app I built?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Licensing Software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364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Freeware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Shareware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515088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Demo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Public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Domain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Licensing Software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0364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Freeware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100% free to use.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Not necessarily free to modify or distribute.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Shareware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Free to use.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You may have to pay later, or pay for extra features.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Not necessarily free to modify or distribute.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515088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Demo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“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Free Trial.”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May have restrictions like missing features, limited time.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Not necessarily free to modify or distribute.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Public Domain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Absolutely no ownership.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Free to use, modify, distribute, or even sell.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Licensing Software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0364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Licensed (Commercial)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515088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Subscription-based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Licensing Software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0364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Licensed (Commercial)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You pay once.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You have permission to use the software.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Not free to modify or distribute.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515088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Subscription-based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You pay periodically.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You have permission to use the software.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Not free to modify or distribute.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Requirements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724200" y="1666800"/>
            <a:ext cx="2628360" cy="262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Licensing Software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0364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Open-Source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You have access to the code.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You can modify and distribute the code – with some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restrictions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Most open source software will allow you to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contribute 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your modifications.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5150880" y="1326240"/>
            <a:ext cx="442548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Closed-Source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You don’t have access to the code.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3640" y="225720"/>
            <a:ext cx="9068760" cy="526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{ </a:t>
            </a:r>
            <a:r>
              <a:rPr b="0" lang="en-US" sz="3600" spc="-1" strike="noStrike">
                <a:solidFill>
                  <a:srgbClr val="ff3838"/>
                </a:solidFill>
                <a:latin typeface="Hack"/>
              </a:rPr>
              <a:t>Careers in Programming</a:t>
            </a:r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 }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900080" y="5029200"/>
            <a:ext cx="6276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  <a:hlinkClick r:id="rId1"/>
              </a:rPr>
              <a:t>https://www.onetonline.org/find/descriptor/result/2.B.3.e?a=1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3640" y="225720"/>
            <a:ext cx="9068760" cy="526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{ </a:t>
            </a:r>
            <a:r>
              <a:rPr b="0" lang="en-US" sz="3600" spc="-1" strike="noStrike">
                <a:solidFill>
                  <a:srgbClr val="ff3838"/>
                </a:solidFill>
                <a:latin typeface="Hack"/>
              </a:rPr>
              <a:t>Next Steps</a:t>
            </a:r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 }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What is Programming?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3640" y="1326240"/>
            <a:ext cx="906876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Writing instructions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for a machine.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Computers do very </a:t>
            </a: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simple math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– we build on that to do complicated tasks.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What is Programming?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3640" y="1326240"/>
            <a:ext cx="906876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Not just for software developers anymore.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Programmed devices are </a:t>
            </a: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everywhere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 – </a:t>
            </a:r>
            <a:br/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someone has to make them work!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Different industries use different techniques, languages, systems…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This merit badge </a:t>
            </a:r>
            <a:r>
              <a:rPr b="0" lang="en-US" sz="2400" spc="-1" strike="noStrike">
                <a:solidFill>
                  <a:srgbClr val="ff3838"/>
                </a:solidFill>
                <a:latin typeface="Arial"/>
              </a:rPr>
              <a:t>just scrapes the surface</a:t>
            </a: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3640" y="225720"/>
            <a:ext cx="9068760" cy="526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{ </a:t>
            </a:r>
            <a:r>
              <a:rPr b="0" lang="en-US" sz="3600" spc="-1" strike="noStrike">
                <a:solidFill>
                  <a:srgbClr val="ff3838"/>
                </a:solidFill>
                <a:latin typeface="Hack"/>
              </a:rPr>
              <a:t>Programming Safety</a:t>
            </a:r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 }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Equipment Safety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3640" y="1326240"/>
            <a:ext cx="521136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Electric Discharges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Keep liquids away!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Power cords in good condition.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Unplug from power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before removing components.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Cuts and Scrapes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Watch out for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sharp metal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parts,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solder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joints,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cardboard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boxes...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943600" y="1828800"/>
            <a:ext cx="3620160" cy="241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a6a8c4"/>
                </a:solidFill>
                <a:latin typeface="Hack"/>
              </a:rPr>
              <a:t>Repetitive Stress Injury</a:t>
            </a:r>
            <a:endParaRPr b="0" lang="en-US" sz="3600" spc="-1" strike="noStrike">
              <a:solidFill>
                <a:srgbClr val="a6a8c4"/>
              </a:solidFill>
              <a:latin typeface="Hack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3640" y="1326240"/>
            <a:ext cx="5439960" cy="39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Symptoms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Pain, swelling, tingling, numbness in the hands or wrists.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marL="432000" indent="-324000">
              <a:spcBef>
                <a:spcPts val="121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Tips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Watch your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posture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Feet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flat on the floor.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Back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and </a:t>
            </a: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wrists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straight.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3838"/>
                </a:solidFill>
                <a:latin typeface="Arial"/>
              </a:rPr>
              <a:t>Eyes</a:t>
            </a: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 level.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Is your chair comfy? Can you adjust it?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6172200" y="1600200"/>
            <a:ext cx="3596760" cy="359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Application>LibreOffice/7.0.5.2$Linux_X86_64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2021-04-25T12:16:16Z</dcterms:created>
  <dc:creator/>
  <dc:description/>
  <dc:language>en-US</dc:language>
  <cp:lastModifiedBy/>
  <dcterms:modified xsi:type="dcterms:W3CDTF">2021-04-25T17:20:26Z</dcterms:modified>
  <cp:revision>29</cp:revision>
  <dc:subject/>
  <dc:title/>
</cp:coreProperties>
</file>