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1"/>
  </p:sldMasterIdLst>
  <p:notesMasterIdLst>
    <p:notesMasterId r:id="rId25"/>
  </p:notesMasterIdLst>
  <p:sldIdLst>
    <p:sldId id="279" r:id="rId2"/>
    <p:sldId id="270" r:id="rId3"/>
    <p:sldId id="257" r:id="rId4"/>
    <p:sldId id="265" r:id="rId5"/>
    <p:sldId id="258" r:id="rId6"/>
    <p:sldId id="283" r:id="rId7"/>
    <p:sldId id="281" r:id="rId8"/>
    <p:sldId id="268" r:id="rId9"/>
    <p:sldId id="280" r:id="rId10"/>
    <p:sldId id="285" r:id="rId11"/>
    <p:sldId id="286" r:id="rId12"/>
    <p:sldId id="287" r:id="rId13"/>
    <p:sldId id="271" r:id="rId14"/>
    <p:sldId id="272" r:id="rId15"/>
    <p:sldId id="273" r:id="rId16"/>
    <p:sldId id="288" r:id="rId17"/>
    <p:sldId id="276" r:id="rId18"/>
    <p:sldId id="274" r:id="rId19"/>
    <p:sldId id="289" r:id="rId20"/>
    <p:sldId id="277" r:id="rId21"/>
    <p:sldId id="284" r:id="rId22"/>
    <p:sldId id="27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87"/>
    <p:restoredTop sz="94690"/>
  </p:normalViewPr>
  <p:slideViewPr>
    <p:cSldViewPr snapToGrid="0">
      <p:cViewPr varScale="1">
        <p:scale>
          <a:sx n="103" d="100"/>
          <a:sy n="103" d="100"/>
        </p:scale>
        <p:origin x="1122"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591F4-662A-4A0A-946C-649A53C15117}"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E5C17-9CA9-4FED-8C9B-0EC6E2016E54}" type="slidenum">
              <a:rPr lang="en-US" smtClean="0"/>
              <a:t>‹#›</a:t>
            </a:fld>
            <a:endParaRPr lang="en-US"/>
          </a:p>
        </p:txBody>
      </p:sp>
    </p:spTree>
    <p:extLst>
      <p:ext uri="{BB962C8B-B14F-4D97-AF65-F5344CB8AC3E}">
        <p14:creationId xmlns:p14="http://schemas.microsoft.com/office/powerpoint/2010/main" val="894864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08000" y="5807076"/>
            <a:ext cx="2844800" cy="365125"/>
          </a:xfrm>
        </p:spPr>
        <p:txBody>
          <a:bodyPr/>
          <a:lstStyle/>
          <a:p>
            <a:endParaRPr lang="en-US" dirty="0"/>
          </a:p>
        </p:txBody>
      </p:sp>
      <p:sp>
        <p:nvSpPr>
          <p:cNvPr id="5" name="Footer Placeholder 4"/>
          <p:cNvSpPr>
            <a:spLocks noGrp="1"/>
          </p:cNvSpPr>
          <p:nvPr>
            <p:ph type="ftr" sz="quarter" idx="11"/>
          </p:nvPr>
        </p:nvSpPr>
        <p:spPr>
          <a:xfrm>
            <a:off x="4165600" y="5807076"/>
            <a:ext cx="3860800" cy="365125"/>
          </a:xfrm>
        </p:spPr>
        <p:txBody>
          <a:bodyPr/>
          <a:lstStyle/>
          <a:p>
            <a:endParaRPr lang="en-US" dirty="0"/>
          </a:p>
        </p:txBody>
      </p:sp>
      <p:sp>
        <p:nvSpPr>
          <p:cNvPr id="6"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27744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411190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14742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515106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77505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solidFill>
            <a:schemeClr val="tx1"/>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sz="1800"/>
          </a:p>
        </p:txBody>
      </p:sp>
      <p:pic>
        <p:nvPicPr>
          <p:cNvPr id="10" name="Picture 9" descr="UCCS Signature - Revers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8400" y="2438401"/>
            <a:ext cx="9855200" cy="1023257"/>
          </a:xfrm>
          <a:prstGeom prst="rect">
            <a:avLst/>
          </a:prstGeom>
        </p:spPr>
      </p:pic>
      <p:pic>
        <p:nvPicPr>
          <p:cNvPr id="5" name="Picture 4" descr="UCwCampusesRev.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8000" y="4191000"/>
            <a:ext cx="6705600" cy="960704"/>
          </a:xfrm>
          <a:prstGeom prst="rect">
            <a:avLst/>
          </a:prstGeom>
        </p:spPr>
      </p:pic>
    </p:spTree>
    <p:extLst>
      <p:ext uri="{BB962C8B-B14F-4D97-AF65-F5344CB8AC3E}">
        <p14:creationId xmlns:p14="http://schemas.microsoft.com/office/powerpoint/2010/main" val="234178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11947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none"/>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a:xfrm>
            <a:off x="508000" y="5807076"/>
            <a:ext cx="2844800" cy="365125"/>
          </a:xfrm>
        </p:spPr>
        <p:txBody>
          <a:bodyPr/>
          <a:lstStyle/>
          <a:p>
            <a:endParaRPr lang="en-US" dirty="0"/>
          </a:p>
        </p:txBody>
      </p:sp>
      <p:sp>
        <p:nvSpPr>
          <p:cNvPr id="8" name="Footer Placeholder 4"/>
          <p:cNvSpPr>
            <a:spLocks noGrp="1"/>
          </p:cNvSpPr>
          <p:nvPr>
            <p:ph type="ftr" sz="quarter" idx="11"/>
          </p:nvPr>
        </p:nvSpPr>
        <p:spPr>
          <a:xfrm>
            <a:off x="4165600" y="5807076"/>
            <a:ext cx="3860800" cy="365125"/>
          </a:xfrm>
        </p:spPr>
        <p:txBody>
          <a:bodyPr/>
          <a:lstStyle/>
          <a:p>
            <a:endParaRPr lang="en-US" dirty="0"/>
          </a:p>
        </p:txBody>
      </p:sp>
      <p:sp>
        <p:nvSpPr>
          <p:cNvPr id="9"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287888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221964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08000" y="5807076"/>
            <a:ext cx="2844800" cy="365125"/>
          </a:xfrm>
        </p:spPr>
        <p:txBody>
          <a:bodyPr/>
          <a:lstStyle/>
          <a:p>
            <a:endParaRPr lang="en-US" dirty="0"/>
          </a:p>
        </p:txBody>
      </p:sp>
      <p:sp>
        <p:nvSpPr>
          <p:cNvPr id="11" name="Footer Placeholder 4"/>
          <p:cNvSpPr>
            <a:spLocks noGrp="1"/>
          </p:cNvSpPr>
          <p:nvPr>
            <p:ph type="ftr" sz="quarter" idx="11"/>
          </p:nvPr>
        </p:nvSpPr>
        <p:spPr>
          <a:xfrm>
            <a:off x="4165600" y="5807076"/>
            <a:ext cx="3860800" cy="365125"/>
          </a:xfrm>
        </p:spPr>
        <p:txBody>
          <a:bodyPr/>
          <a:lstStyle/>
          <a:p>
            <a:endParaRPr lang="en-US" dirty="0"/>
          </a:p>
        </p:txBody>
      </p:sp>
      <p:sp>
        <p:nvSpPr>
          <p:cNvPr id="12"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7148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10"/>
          </p:nvPr>
        </p:nvSpPr>
        <p:spPr>
          <a:xfrm>
            <a:off x="508000" y="5807076"/>
            <a:ext cx="2844800" cy="365125"/>
          </a:xfrm>
        </p:spPr>
        <p:txBody>
          <a:bodyPr/>
          <a:lstStyle/>
          <a:p>
            <a:endParaRPr lang="en-US" dirty="0"/>
          </a:p>
        </p:txBody>
      </p:sp>
      <p:sp>
        <p:nvSpPr>
          <p:cNvPr id="7" name="Footer Placeholder 4"/>
          <p:cNvSpPr>
            <a:spLocks noGrp="1"/>
          </p:cNvSpPr>
          <p:nvPr>
            <p:ph type="ftr" sz="quarter" idx="11"/>
          </p:nvPr>
        </p:nvSpPr>
        <p:spPr>
          <a:xfrm>
            <a:off x="4165600" y="5807076"/>
            <a:ext cx="3860800" cy="365125"/>
          </a:xfrm>
        </p:spPr>
        <p:txBody>
          <a:bodyPr/>
          <a:lstStyle/>
          <a:p>
            <a:endParaRPr lang="en-US" dirty="0"/>
          </a:p>
        </p:txBody>
      </p:sp>
      <p:sp>
        <p:nvSpPr>
          <p:cNvPr id="8"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388143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10"/>
          </p:nvPr>
        </p:nvSpPr>
        <p:spPr>
          <a:xfrm>
            <a:off x="508000" y="5807076"/>
            <a:ext cx="2844800" cy="365125"/>
          </a:xfrm>
        </p:spPr>
        <p:txBody>
          <a:bodyPr/>
          <a:lstStyle/>
          <a:p>
            <a:endParaRPr lang="en-US" dirty="0"/>
          </a:p>
        </p:txBody>
      </p:sp>
      <p:sp>
        <p:nvSpPr>
          <p:cNvPr id="6" name="Footer Placeholder 4"/>
          <p:cNvSpPr>
            <a:spLocks noGrp="1"/>
          </p:cNvSpPr>
          <p:nvPr>
            <p:ph type="ftr" sz="quarter" idx="11"/>
          </p:nvPr>
        </p:nvSpPr>
        <p:spPr>
          <a:xfrm>
            <a:off x="4165600" y="5807076"/>
            <a:ext cx="3860800" cy="365125"/>
          </a:xfrm>
        </p:spPr>
        <p:txBody>
          <a:bodyPr/>
          <a:lstStyle/>
          <a:p>
            <a:endParaRPr lang="en-US" dirty="0"/>
          </a:p>
        </p:txBody>
      </p:sp>
      <p:sp>
        <p:nvSpPr>
          <p:cNvPr id="7"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97075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797482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3"/>
          <p:cNvSpPr>
            <a:spLocks noGrp="1"/>
          </p:cNvSpPr>
          <p:nvPr>
            <p:ph type="dt" sz="half" idx="10"/>
          </p:nvPr>
        </p:nvSpPr>
        <p:spPr>
          <a:xfrm>
            <a:off x="508000" y="5807076"/>
            <a:ext cx="2844800" cy="365125"/>
          </a:xfrm>
        </p:spPr>
        <p:txBody>
          <a:bodyPr/>
          <a:lstStyle/>
          <a:p>
            <a:endParaRPr lang="en-US" dirty="0"/>
          </a:p>
        </p:txBody>
      </p:sp>
      <p:sp>
        <p:nvSpPr>
          <p:cNvPr id="9" name="Footer Placeholder 4"/>
          <p:cNvSpPr>
            <a:spLocks noGrp="1"/>
          </p:cNvSpPr>
          <p:nvPr>
            <p:ph type="ftr" sz="quarter" idx="11"/>
          </p:nvPr>
        </p:nvSpPr>
        <p:spPr>
          <a:xfrm>
            <a:off x="4165600" y="5807076"/>
            <a:ext cx="3860800" cy="365125"/>
          </a:xfrm>
        </p:spPr>
        <p:txBody>
          <a:bodyPr/>
          <a:lstStyle/>
          <a:p>
            <a:endParaRPr lang="en-US" dirty="0"/>
          </a:p>
        </p:txBody>
      </p:sp>
      <p:sp>
        <p:nvSpPr>
          <p:cNvPr id="10" name="Slide Number Placeholder 5"/>
          <p:cNvSpPr>
            <a:spLocks noGrp="1"/>
          </p:cNvSpPr>
          <p:nvPr>
            <p:ph type="sldNum" sz="quarter" idx="12"/>
          </p:nvPr>
        </p:nvSpPr>
        <p:spPr>
          <a:xfrm>
            <a:off x="8839200" y="5807076"/>
            <a:ext cx="2844800" cy="365125"/>
          </a:xfrm>
        </p:spPr>
        <p:txBody>
          <a:bodyPr/>
          <a:lstStyle/>
          <a:p>
            <a:fld id="{9E3EFB43-BEAF-4970-A06C-24B01B76FA99}" type="slidenum">
              <a:rPr lang="en-US" smtClean="0"/>
              <a:pPr/>
              <a:t>‹#›</a:t>
            </a:fld>
            <a:endParaRPr lang="en-US"/>
          </a:p>
        </p:txBody>
      </p:sp>
    </p:spTree>
    <p:extLst>
      <p:ext uri="{BB962C8B-B14F-4D97-AF65-F5344CB8AC3E}">
        <p14:creationId xmlns:p14="http://schemas.microsoft.com/office/powerpoint/2010/main" val="131717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419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9ADDE-98E8-4149-84E6-9A28F99CE161}" type="datetimeFigureOut">
              <a:rPr lang="en-US" smtClean="0"/>
              <a:pPr/>
              <a:t>4/14/2025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EFB43-BEAF-4970-A06C-24B01B76FA99}" type="slidenum">
              <a:rPr lang="en-US" smtClean="0"/>
              <a:pPr/>
              <a:t>‹#›</a:t>
            </a:fld>
            <a:endParaRPr lang="en-US"/>
          </a:p>
        </p:txBody>
      </p:sp>
      <p:sp>
        <p:nvSpPr>
          <p:cNvPr id="7" name="Rectangle 6"/>
          <p:cNvSpPr/>
          <p:nvPr/>
        </p:nvSpPr>
        <p:spPr>
          <a:xfrm>
            <a:off x="0" y="6172200"/>
            <a:ext cx="12192000" cy="685800"/>
          </a:xfrm>
          <a:prstGeom prst="rect">
            <a:avLst/>
          </a:prstGeom>
          <a:solidFill>
            <a:schemeClr val="tx1"/>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0" name="Picture 9" descr="UCCS Signature - Reverse.pn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09600" y="6351380"/>
            <a:ext cx="3442365" cy="354221"/>
          </a:xfrm>
          <a:prstGeom prst="rect">
            <a:avLst/>
          </a:prstGeom>
        </p:spPr>
      </p:pic>
      <p:pic>
        <p:nvPicPr>
          <p:cNvPr id="12" name="Picture 11" descr="UCwCampusesRev.png"/>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636001" y="6283472"/>
            <a:ext cx="2946401" cy="422128"/>
          </a:xfrm>
          <a:prstGeom prst="rect">
            <a:avLst/>
          </a:prstGeom>
        </p:spPr>
      </p:pic>
    </p:spTree>
    <p:extLst>
      <p:ext uri="{BB962C8B-B14F-4D97-AF65-F5344CB8AC3E}">
        <p14:creationId xmlns:p14="http://schemas.microsoft.com/office/powerpoint/2010/main" val="398274830"/>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19" r:id="rId14"/>
  </p:sldLayoutIdLst>
  <p:txStyles>
    <p:titleStyle>
      <a:lvl1pPr algn="l"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Arial Black"/>
          <a:ea typeface="+mn-ea"/>
          <a:cs typeface="Arial Black"/>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1" i="1"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ccs-team-cs5320.atlassian.net/jira/software/projects/SCRUM/boards/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olby13king/cs5320-cod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09800" y="152401"/>
            <a:ext cx="7772400" cy="1470025"/>
          </a:xfrm>
        </p:spPr>
        <p:txBody>
          <a:bodyPr>
            <a:normAutofit/>
          </a:bodyPr>
          <a:lstStyle/>
          <a:p>
            <a:r>
              <a:rPr lang="en-US" dirty="0"/>
              <a:t>Graduate Team 3 </a:t>
            </a:r>
            <a:br>
              <a:rPr lang="en-US" dirty="0"/>
            </a:br>
            <a:r>
              <a:rPr lang="en-US" sz="1800" dirty="0"/>
              <a:t>Project Title: Using Model Discovery on an ASP.NET application to provide understanding of the systems structure to the Maintenance Team</a:t>
            </a:r>
          </a:p>
        </p:txBody>
      </p:sp>
      <p:sp>
        <p:nvSpPr>
          <p:cNvPr id="5" name="Subtitle 4"/>
          <p:cNvSpPr>
            <a:spLocks noGrp="1"/>
          </p:cNvSpPr>
          <p:nvPr>
            <p:ph type="subTitle" idx="1"/>
          </p:nvPr>
        </p:nvSpPr>
        <p:spPr>
          <a:xfrm>
            <a:off x="2895600" y="1905000"/>
            <a:ext cx="6400800" cy="3733800"/>
          </a:xfrm>
        </p:spPr>
        <p:txBody>
          <a:bodyPr vert="horz" lIns="91440" tIns="45720" rIns="91440" bIns="45720" rtlCol="0" anchor="t">
            <a:normAutofit fontScale="77500" lnSpcReduction="20000"/>
          </a:bodyPr>
          <a:lstStyle/>
          <a:p>
            <a:r>
              <a:rPr lang="en-US" dirty="0"/>
              <a:t>CS 5340 Software Maintenance</a:t>
            </a:r>
          </a:p>
          <a:p>
            <a:r>
              <a:rPr lang="en-US" dirty="0"/>
              <a:t>Semester: Spring 2025</a:t>
            </a:r>
          </a:p>
          <a:p>
            <a:r>
              <a:rPr lang="en-US" dirty="0"/>
              <a:t>Semester Project Final Presentation</a:t>
            </a:r>
          </a:p>
          <a:p>
            <a:r>
              <a:rPr lang="en-US" dirty="0"/>
              <a:t>Team members: John Williams</a:t>
            </a:r>
          </a:p>
          <a:p>
            <a:endParaRPr lang="en-US" dirty="0"/>
          </a:p>
          <a:p>
            <a:endParaRPr lang="en-US" dirty="0"/>
          </a:p>
          <a:p>
            <a:r>
              <a:rPr lang="en-US" dirty="0"/>
              <a:t>Permission is granted for publication on the UCCS website.</a:t>
            </a:r>
          </a:p>
          <a:p>
            <a:endParaRPr lang="en-US" dirty="0"/>
          </a:p>
          <a:p>
            <a:r>
              <a:rPr lang="en-US" dirty="0"/>
              <a:t>Professor: Dr. Armin Moin </a:t>
            </a:r>
          </a:p>
          <a:p>
            <a:r>
              <a:rPr lang="en-US" dirty="0"/>
              <a:t>Teaching Assistant (TA): </a:t>
            </a:r>
            <a:r>
              <a:rPr lang="en-US" b="0" i="0" dirty="0">
                <a:solidFill>
                  <a:srgbClr val="000000"/>
                </a:solidFill>
                <a:effectLst/>
                <a:latin typeface="Times New Roman" panose="02020603050405020304" pitchFamily="18" charset="0"/>
              </a:rPr>
              <a:t>Ariful Rabbani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9BB85-8C04-26CA-BBD6-570AEA49E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38CCE-9FF4-D98F-73E7-7516FF670653}"/>
              </a:ext>
            </a:extLst>
          </p:cNvPr>
          <p:cNvSpPr>
            <a:spLocks noGrp="1"/>
          </p:cNvSpPr>
          <p:nvPr>
            <p:ph type="title"/>
          </p:nvPr>
        </p:nvSpPr>
        <p:spPr/>
        <p:txBody>
          <a:bodyPr/>
          <a:lstStyle/>
          <a:p>
            <a:r>
              <a:rPr lang="en-US" dirty="0"/>
              <a:t>Relevance to Classroom Instruction</a:t>
            </a:r>
          </a:p>
        </p:txBody>
      </p:sp>
      <p:sp>
        <p:nvSpPr>
          <p:cNvPr id="3" name="Content Placeholder 2">
            <a:extLst>
              <a:ext uri="{FF2B5EF4-FFF2-40B4-BE49-F238E27FC236}">
                <a16:creationId xmlns:a16="http://schemas.microsoft.com/office/drawing/2014/main" id="{4913F3A0-DA87-9C72-9C5C-FBBCA93803BF}"/>
              </a:ext>
            </a:extLst>
          </p:cNvPr>
          <p:cNvSpPr>
            <a:spLocks noGrp="1"/>
          </p:cNvSpPr>
          <p:nvPr>
            <p:ph idx="1"/>
          </p:nvPr>
        </p:nvSpPr>
        <p:spPr/>
        <p:txBody>
          <a:bodyPr>
            <a:normAutofit fontScale="92500" lnSpcReduction="10000"/>
          </a:bodyPr>
          <a:lstStyle/>
          <a:p>
            <a:r>
              <a:rPr lang="en-US" dirty="0"/>
              <a:t>Context Diagram</a:t>
            </a:r>
          </a:p>
          <a:p>
            <a:r>
              <a:rPr lang="en-US" dirty="0"/>
              <a:t>UML Use Case Diagrams</a:t>
            </a:r>
          </a:p>
          <a:p>
            <a:pPr lvl="1"/>
            <a:r>
              <a:rPr lang="en-US" dirty="0"/>
              <a:t>Updated to show the systems required features.</a:t>
            </a:r>
          </a:p>
          <a:p>
            <a:pPr lvl="1"/>
            <a:r>
              <a:rPr lang="en-US" dirty="0"/>
              <a:t>Helped create a mental model of the system to increase program comprehension.</a:t>
            </a:r>
          </a:p>
          <a:p>
            <a:r>
              <a:rPr lang="en-US" dirty="0"/>
              <a:t>UML Class Diagrams</a:t>
            </a:r>
          </a:p>
          <a:p>
            <a:pPr lvl="1"/>
            <a:r>
              <a:rPr lang="en-US" dirty="0"/>
              <a:t>Generated using Enterprise Architect</a:t>
            </a:r>
          </a:p>
          <a:p>
            <a:r>
              <a:rPr lang="en-US" dirty="0"/>
              <a:t>Unit Test</a:t>
            </a:r>
          </a:p>
          <a:p>
            <a:pPr lvl="1"/>
            <a:r>
              <a:rPr lang="en-US" dirty="0"/>
              <a:t>Added unit test to demonstrate that the system meets the requirements.</a:t>
            </a:r>
          </a:p>
        </p:txBody>
      </p:sp>
    </p:spTree>
    <p:extLst>
      <p:ext uri="{BB962C8B-B14F-4D97-AF65-F5344CB8AC3E}">
        <p14:creationId xmlns:p14="http://schemas.microsoft.com/office/powerpoint/2010/main" val="259737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7E8BA-89EF-ED3F-7D6C-61B095E4C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7CF8D-612B-45B0-6402-ABDB885EB662}"/>
              </a:ext>
            </a:extLst>
          </p:cNvPr>
          <p:cNvSpPr>
            <a:spLocks noGrp="1"/>
          </p:cNvSpPr>
          <p:nvPr>
            <p:ph type="title"/>
          </p:nvPr>
        </p:nvSpPr>
        <p:spPr/>
        <p:txBody>
          <a:bodyPr/>
          <a:lstStyle/>
          <a:p>
            <a:r>
              <a:rPr lang="en-US" dirty="0"/>
              <a:t>Relevance to Classroom Instruction</a:t>
            </a:r>
          </a:p>
        </p:txBody>
      </p:sp>
      <p:sp>
        <p:nvSpPr>
          <p:cNvPr id="3" name="Content Placeholder 2">
            <a:extLst>
              <a:ext uri="{FF2B5EF4-FFF2-40B4-BE49-F238E27FC236}">
                <a16:creationId xmlns:a16="http://schemas.microsoft.com/office/drawing/2014/main" id="{A4B8E6A6-6F39-1CCD-DB26-D91E3D2B447D}"/>
              </a:ext>
            </a:extLst>
          </p:cNvPr>
          <p:cNvSpPr>
            <a:spLocks noGrp="1"/>
          </p:cNvSpPr>
          <p:nvPr>
            <p:ph idx="1"/>
          </p:nvPr>
        </p:nvSpPr>
        <p:spPr/>
        <p:txBody>
          <a:bodyPr>
            <a:normAutofit lnSpcReduction="10000"/>
          </a:bodyPr>
          <a:lstStyle/>
          <a:p>
            <a:r>
              <a:rPr lang="en-US" dirty="0"/>
              <a:t>Component Test (System Test – Unit Test)</a:t>
            </a:r>
          </a:p>
          <a:p>
            <a:pPr lvl="1"/>
            <a:r>
              <a:rPr lang="en-US" dirty="0"/>
              <a:t>Example: Test Viewing the Stores Products</a:t>
            </a:r>
          </a:p>
          <a:p>
            <a:r>
              <a:rPr lang="en-US" dirty="0"/>
              <a:t>System Testing</a:t>
            </a:r>
          </a:p>
          <a:p>
            <a:r>
              <a:rPr lang="en-US" dirty="0"/>
              <a:t>Automated Testing</a:t>
            </a:r>
          </a:p>
          <a:p>
            <a:pPr lvl="1"/>
            <a:r>
              <a:rPr lang="en-US" dirty="0"/>
              <a:t>Used Visual Studio Test Explorer to automate testing</a:t>
            </a:r>
          </a:p>
          <a:p>
            <a:pPr lvl="1"/>
            <a:r>
              <a:rPr lang="en-US" dirty="0"/>
              <a:t>Helped ensure that updates did not break the system</a:t>
            </a:r>
          </a:p>
          <a:p>
            <a:r>
              <a:rPr lang="en-US" dirty="0"/>
              <a:t>Activity based Software Maintenance</a:t>
            </a:r>
          </a:p>
          <a:p>
            <a:pPr lvl="1"/>
            <a:r>
              <a:rPr lang="en-US" dirty="0"/>
              <a:t>Enhancement to refactor Blazor implementation without changing the requirements</a:t>
            </a:r>
          </a:p>
        </p:txBody>
      </p:sp>
    </p:spTree>
    <p:extLst>
      <p:ext uri="{BB962C8B-B14F-4D97-AF65-F5344CB8AC3E}">
        <p14:creationId xmlns:p14="http://schemas.microsoft.com/office/powerpoint/2010/main" val="2754382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78217-10DB-89C9-BE0B-95BD9D55F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BA8CB-CED1-1344-E133-85D49755CACC}"/>
              </a:ext>
            </a:extLst>
          </p:cNvPr>
          <p:cNvSpPr>
            <a:spLocks noGrp="1"/>
          </p:cNvSpPr>
          <p:nvPr>
            <p:ph type="title"/>
          </p:nvPr>
        </p:nvSpPr>
        <p:spPr/>
        <p:txBody>
          <a:bodyPr/>
          <a:lstStyle/>
          <a:p>
            <a:r>
              <a:rPr lang="en-US" dirty="0"/>
              <a:t>Relevance to Classroom Instruction</a:t>
            </a:r>
          </a:p>
        </p:txBody>
      </p:sp>
      <p:sp>
        <p:nvSpPr>
          <p:cNvPr id="3" name="Content Placeholder 2">
            <a:extLst>
              <a:ext uri="{FF2B5EF4-FFF2-40B4-BE49-F238E27FC236}">
                <a16:creationId xmlns:a16="http://schemas.microsoft.com/office/drawing/2014/main" id="{4CCB74E8-7120-BDEB-B2F7-D356AB378ED2}"/>
              </a:ext>
            </a:extLst>
          </p:cNvPr>
          <p:cNvSpPr>
            <a:spLocks noGrp="1"/>
          </p:cNvSpPr>
          <p:nvPr>
            <p:ph idx="1"/>
          </p:nvPr>
        </p:nvSpPr>
        <p:spPr/>
        <p:txBody>
          <a:bodyPr>
            <a:normAutofit/>
          </a:bodyPr>
          <a:lstStyle/>
          <a:p>
            <a:r>
              <a:rPr lang="en-US" dirty="0"/>
              <a:t>Evidence Based Software Maintenance</a:t>
            </a:r>
          </a:p>
          <a:p>
            <a:pPr lvl="1"/>
            <a:r>
              <a:rPr lang="en-US" dirty="0"/>
              <a:t>Documentation (</a:t>
            </a:r>
            <a:r>
              <a:rPr lang="en-US" dirty="0" err="1"/>
              <a:t>Updative</a:t>
            </a:r>
            <a:r>
              <a:rPr lang="en-US" dirty="0"/>
              <a:t>)</a:t>
            </a:r>
          </a:p>
          <a:p>
            <a:pPr lvl="2"/>
            <a:r>
              <a:rPr lang="en-US" dirty="0"/>
              <a:t>UML Class Diagram Generation using Enterprise Architect</a:t>
            </a:r>
          </a:p>
          <a:p>
            <a:pPr lvl="1"/>
            <a:r>
              <a:rPr lang="en-US" dirty="0"/>
              <a:t>Automated Testing (Preventative and Perfective)</a:t>
            </a:r>
          </a:p>
        </p:txBody>
      </p:sp>
    </p:spTree>
    <p:extLst>
      <p:ext uri="{BB962C8B-B14F-4D97-AF65-F5344CB8AC3E}">
        <p14:creationId xmlns:p14="http://schemas.microsoft.com/office/powerpoint/2010/main" val="103594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6DC-BD86-061B-9D2C-A7F5E57F918D}"/>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9186E197-0B72-490E-0960-FB18FB6745BB}"/>
              </a:ext>
            </a:extLst>
          </p:cNvPr>
          <p:cNvSpPr>
            <a:spLocks noGrp="1"/>
          </p:cNvSpPr>
          <p:nvPr>
            <p:ph type="subTitle" idx="1"/>
          </p:nvPr>
        </p:nvSpPr>
        <p:spPr/>
        <p:txBody>
          <a:bodyPr/>
          <a:lstStyle/>
          <a:p>
            <a:r>
              <a:rPr lang="en-US" dirty="0"/>
              <a:t>Using tools for model discovery and maintenance</a:t>
            </a:r>
          </a:p>
        </p:txBody>
      </p:sp>
    </p:spTree>
    <p:extLst>
      <p:ext uri="{BB962C8B-B14F-4D97-AF65-F5344CB8AC3E}">
        <p14:creationId xmlns:p14="http://schemas.microsoft.com/office/powerpoint/2010/main" val="2038501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B926-BAF9-C987-BD55-792ABF9FD5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7CE732D-B116-5C66-0BC4-76B6BD58E379}"/>
              </a:ext>
            </a:extLst>
          </p:cNvPr>
          <p:cNvSpPr>
            <a:spLocks noGrp="1"/>
          </p:cNvSpPr>
          <p:nvPr>
            <p:ph sz="quarter" idx="13"/>
          </p:nvPr>
        </p:nvSpPr>
        <p:spPr>
          <a:xfrm>
            <a:off x="820468" y="1417638"/>
            <a:ext cx="10363826" cy="4320689"/>
          </a:xfrm>
        </p:spPr>
        <p:txBody>
          <a:bodyPr/>
          <a:lstStyle/>
          <a:p>
            <a:r>
              <a:rPr lang="en-US" dirty="0"/>
              <a:t>Legacy systems without UML class diagrams are common.</a:t>
            </a:r>
          </a:p>
          <a:p>
            <a:r>
              <a:rPr lang="en-US" dirty="0"/>
              <a:t>Software Maintenance Engineers have struggled to understand these complex legacy systems.</a:t>
            </a:r>
          </a:p>
          <a:p>
            <a:r>
              <a:rPr lang="en-US" dirty="0"/>
              <a:t>Vendors have been working on providing tools that allow the discovery of models within these legacy systems for decades to help engineers understand the structure and behavior of these systems.</a:t>
            </a:r>
          </a:p>
        </p:txBody>
      </p:sp>
    </p:spTree>
    <p:extLst>
      <p:ext uri="{BB962C8B-B14F-4D97-AF65-F5344CB8AC3E}">
        <p14:creationId xmlns:p14="http://schemas.microsoft.com/office/powerpoint/2010/main" val="283172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1F95-4E93-A1C6-C63C-EB0EAEB284EF}"/>
              </a:ext>
            </a:extLst>
          </p:cNvPr>
          <p:cNvSpPr>
            <a:spLocks noGrp="1"/>
          </p:cNvSpPr>
          <p:nvPr>
            <p:ph type="title"/>
          </p:nvPr>
        </p:nvSpPr>
        <p:spPr/>
        <p:txBody>
          <a:bodyPr/>
          <a:lstStyle/>
          <a:p>
            <a:r>
              <a:rPr lang="en-US" dirty="0"/>
              <a:t>Some Existing Tools for Model Discovery</a:t>
            </a:r>
          </a:p>
        </p:txBody>
      </p:sp>
      <p:sp>
        <p:nvSpPr>
          <p:cNvPr id="3" name="Content Placeholder 2">
            <a:extLst>
              <a:ext uri="{FF2B5EF4-FFF2-40B4-BE49-F238E27FC236}">
                <a16:creationId xmlns:a16="http://schemas.microsoft.com/office/drawing/2014/main" id="{9C2A44D3-CF3C-F506-0198-F73EC543B947}"/>
              </a:ext>
            </a:extLst>
          </p:cNvPr>
          <p:cNvSpPr>
            <a:spLocks noGrp="1"/>
          </p:cNvSpPr>
          <p:nvPr>
            <p:ph sz="quarter" idx="13"/>
          </p:nvPr>
        </p:nvSpPr>
        <p:spPr>
          <a:xfrm>
            <a:off x="609600" y="1545998"/>
            <a:ext cx="10363826" cy="3424107"/>
          </a:xfrm>
        </p:spPr>
        <p:txBody>
          <a:bodyPr>
            <a:normAutofit/>
          </a:bodyPr>
          <a:lstStyle/>
          <a:p>
            <a:r>
              <a:rPr lang="en-US" dirty="0"/>
              <a:t>Visual Studio 2022</a:t>
            </a:r>
          </a:p>
          <a:p>
            <a:r>
              <a:rPr lang="en-US" dirty="0"/>
              <a:t>Enterprise Architect</a:t>
            </a:r>
          </a:p>
          <a:p>
            <a:r>
              <a:rPr lang="en-US" dirty="0"/>
              <a:t>MoDisco</a:t>
            </a:r>
          </a:p>
        </p:txBody>
      </p:sp>
    </p:spTree>
    <p:extLst>
      <p:ext uri="{BB962C8B-B14F-4D97-AF65-F5344CB8AC3E}">
        <p14:creationId xmlns:p14="http://schemas.microsoft.com/office/powerpoint/2010/main" val="358634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B8D8C-FB6C-B574-3A25-B32E54FF7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4DF767-3ECD-DFD2-64AE-0E958BED0FCF}"/>
              </a:ext>
            </a:extLst>
          </p:cNvPr>
          <p:cNvSpPr>
            <a:spLocks noGrp="1"/>
          </p:cNvSpPr>
          <p:nvPr>
            <p:ph type="title"/>
          </p:nvPr>
        </p:nvSpPr>
        <p:spPr/>
        <p:txBody>
          <a:bodyPr/>
          <a:lstStyle/>
          <a:p>
            <a:r>
              <a:rPr lang="en-US" dirty="0"/>
              <a:t>Experimental Results</a:t>
            </a:r>
          </a:p>
        </p:txBody>
      </p:sp>
      <p:sp>
        <p:nvSpPr>
          <p:cNvPr id="3" name="Content Placeholder 2">
            <a:extLst>
              <a:ext uri="{FF2B5EF4-FFF2-40B4-BE49-F238E27FC236}">
                <a16:creationId xmlns:a16="http://schemas.microsoft.com/office/drawing/2014/main" id="{327214A1-CCA2-25F7-4091-7D6D423E3416}"/>
              </a:ext>
            </a:extLst>
          </p:cNvPr>
          <p:cNvSpPr>
            <a:spLocks noGrp="1"/>
          </p:cNvSpPr>
          <p:nvPr>
            <p:ph sz="quarter" idx="13"/>
          </p:nvPr>
        </p:nvSpPr>
        <p:spPr>
          <a:xfrm>
            <a:off x="609600" y="1545998"/>
            <a:ext cx="10363826" cy="3424107"/>
          </a:xfrm>
        </p:spPr>
        <p:txBody>
          <a:bodyPr>
            <a:normAutofit fontScale="92500"/>
          </a:bodyPr>
          <a:lstStyle/>
          <a:p>
            <a:r>
              <a:rPr lang="en-US" dirty="0"/>
              <a:t>Visual Studio 2022</a:t>
            </a:r>
          </a:p>
          <a:p>
            <a:pPr lvl="1"/>
            <a:r>
              <a:rPr lang="en-US" dirty="0"/>
              <a:t>Capable of generating UML Class diagrams one file at a time</a:t>
            </a:r>
          </a:p>
          <a:p>
            <a:r>
              <a:rPr lang="en-US" dirty="0"/>
              <a:t>Enterprise Architect</a:t>
            </a:r>
          </a:p>
          <a:p>
            <a:pPr lvl="1"/>
            <a:r>
              <a:rPr lang="en-US" dirty="0"/>
              <a:t>Capable of generating UML Class diagrams for an entire Visual Studio Solution or Project</a:t>
            </a:r>
          </a:p>
          <a:p>
            <a:r>
              <a:rPr lang="en-US" dirty="0"/>
              <a:t>MoDisco</a:t>
            </a:r>
          </a:p>
          <a:p>
            <a:pPr lvl="1"/>
            <a:r>
              <a:rPr lang="en-US" dirty="0"/>
              <a:t>Capabilities not tested</a:t>
            </a:r>
          </a:p>
        </p:txBody>
      </p:sp>
    </p:spTree>
    <p:extLst>
      <p:ext uri="{BB962C8B-B14F-4D97-AF65-F5344CB8AC3E}">
        <p14:creationId xmlns:p14="http://schemas.microsoft.com/office/powerpoint/2010/main" val="93701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3EF9-2D5D-CF6A-C657-99AA380D92D6}"/>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33524BA1-61C5-77B8-73BD-01B7FFD96497}"/>
              </a:ext>
            </a:extLst>
          </p:cNvPr>
          <p:cNvSpPr>
            <a:spLocks noGrp="1"/>
          </p:cNvSpPr>
          <p:nvPr>
            <p:ph sz="quarter" idx="13"/>
          </p:nvPr>
        </p:nvSpPr>
        <p:spPr>
          <a:xfrm>
            <a:off x="745823" y="1417638"/>
            <a:ext cx="10363826" cy="4339350"/>
          </a:xfrm>
        </p:spPr>
        <p:txBody>
          <a:bodyPr/>
          <a:lstStyle/>
          <a:p>
            <a:r>
              <a:rPr lang="en-US" dirty="0"/>
              <a:t>Enterprise Architect is very fast at performing model discovery of an entire Visual Studio Solution in one step.</a:t>
            </a:r>
          </a:p>
          <a:p>
            <a:r>
              <a:rPr lang="en-US" dirty="0"/>
              <a:t>Model discovery of ASP.NET applications typically took less than one minute using Enterprise Architect.</a:t>
            </a:r>
          </a:p>
          <a:p>
            <a:r>
              <a:rPr lang="en-US" dirty="0"/>
              <a:t>Model discovery of the same ASP.NET application using Visual Studio tool approximately fifteen minutes due to its one-at-a-time process. </a:t>
            </a:r>
          </a:p>
        </p:txBody>
      </p:sp>
    </p:spTree>
    <p:extLst>
      <p:ext uri="{BB962C8B-B14F-4D97-AF65-F5344CB8AC3E}">
        <p14:creationId xmlns:p14="http://schemas.microsoft.com/office/powerpoint/2010/main" val="207739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F124-40CB-1DEC-45A9-7420B63203C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4B01782-F4A4-2385-91BE-8D545833B73F}"/>
              </a:ext>
            </a:extLst>
          </p:cNvPr>
          <p:cNvSpPr>
            <a:spLocks noGrp="1"/>
          </p:cNvSpPr>
          <p:nvPr>
            <p:ph sz="quarter" idx="13"/>
          </p:nvPr>
        </p:nvSpPr>
        <p:spPr>
          <a:xfrm>
            <a:off x="755153" y="1417638"/>
            <a:ext cx="10363826" cy="3424107"/>
          </a:xfrm>
        </p:spPr>
        <p:txBody>
          <a:bodyPr/>
          <a:lstStyle/>
          <a:p>
            <a:r>
              <a:rPr lang="en-US" dirty="0"/>
              <a:t>Model Discovery is a great way to increase the understanding of a legacy system that does not include UML documentation.</a:t>
            </a:r>
          </a:p>
          <a:p>
            <a:r>
              <a:rPr lang="en-US" dirty="0"/>
              <a:t>There are existing tools that help facilitate model discovery. Enterprise Architect does a great job at processing an entire Visual Studio Solution with one step.</a:t>
            </a:r>
          </a:p>
        </p:txBody>
      </p:sp>
    </p:spTree>
    <p:extLst>
      <p:ext uri="{BB962C8B-B14F-4D97-AF65-F5344CB8AC3E}">
        <p14:creationId xmlns:p14="http://schemas.microsoft.com/office/powerpoint/2010/main" val="302719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02FA2-C497-468B-8200-0B2A34E20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047501-8582-AB1A-56F0-2BB1C9EB088A}"/>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5C3FDEAA-707D-50D7-7131-6B8B70E260D6}"/>
              </a:ext>
            </a:extLst>
          </p:cNvPr>
          <p:cNvSpPr>
            <a:spLocks noGrp="1"/>
          </p:cNvSpPr>
          <p:nvPr>
            <p:ph sz="quarter" idx="13"/>
          </p:nvPr>
        </p:nvSpPr>
        <p:spPr>
          <a:xfrm>
            <a:off x="755153" y="1417638"/>
            <a:ext cx="10363826" cy="3424107"/>
          </a:xfrm>
        </p:spPr>
        <p:txBody>
          <a:bodyPr/>
          <a:lstStyle/>
          <a:p>
            <a:r>
              <a:rPr lang="en-US" dirty="0"/>
              <a:t>Finding ways to extract other types of models, such as activity diagrams for methods and complex properties.</a:t>
            </a:r>
          </a:p>
          <a:p>
            <a:r>
              <a:rPr lang="en-US" dirty="0"/>
              <a:t>Using model discovery in forward engineering methodologies for reengineering legacy systems.</a:t>
            </a:r>
          </a:p>
        </p:txBody>
      </p:sp>
    </p:spTree>
    <p:extLst>
      <p:ext uri="{BB962C8B-B14F-4D97-AF65-F5344CB8AC3E}">
        <p14:creationId xmlns:p14="http://schemas.microsoft.com/office/powerpoint/2010/main" val="654341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97750" y="1639304"/>
            <a:ext cx="4501506" cy="3424107"/>
          </a:xfrm>
        </p:spPr>
        <p:txBody>
          <a:bodyPr>
            <a:normAutofit/>
          </a:bodyPr>
          <a:lstStyle/>
          <a:p>
            <a:r>
              <a:rPr lang="en-US" dirty="0"/>
              <a:t>Semester Project</a:t>
            </a:r>
          </a:p>
          <a:p>
            <a:r>
              <a:rPr lang="en-US" dirty="0"/>
              <a:t>Research</a:t>
            </a:r>
          </a:p>
          <a:p>
            <a:r>
              <a:rPr lang="en-US" dirty="0"/>
              <a:t>Live Demo</a:t>
            </a:r>
          </a:p>
          <a:p>
            <a:r>
              <a:rPr lang="en-US" dirty="0"/>
              <a:t>Q&amp;A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991-DA45-28EE-4BB4-237E5B9CD014}"/>
              </a:ext>
            </a:extLst>
          </p:cNvPr>
          <p:cNvSpPr>
            <a:spLocks noGrp="1"/>
          </p:cNvSpPr>
          <p:nvPr>
            <p:ph type="title"/>
          </p:nvPr>
        </p:nvSpPr>
        <p:spPr/>
        <p:txBody>
          <a:bodyPr/>
          <a:lstStyle/>
          <a:p>
            <a:r>
              <a:rPr lang="en-US" dirty="0"/>
              <a:t>Live Demo</a:t>
            </a:r>
          </a:p>
        </p:txBody>
      </p:sp>
    </p:spTree>
    <p:extLst>
      <p:ext uri="{BB962C8B-B14F-4D97-AF65-F5344CB8AC3E}">
        <p14:creationId xmlns:p14="http://schemas.microsoft.com/office/powerpoint/2010/main" val="1254702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87EC6-7693-5972-FDE4-BCD888ACD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4BFAF-9C0D-EB70-5817-70D25466FF8E}"/>
              </a:ext>
            </a:extLst>
          </p:cNvPr>
          <p:cNvSpPr>
            <a:spLocks noGrp="1"/>
          </p:cNvSpPr>
          <p:nvPr>
            <p:ph type="title"/>
          </p:nvPr>
        </p:nvSpPr>
        <p:spPr/>
        <p:txBody>
          <a:bodyPr>
            <a:normAutofit/>
          </a:bodyPr>
          <a:lstStyle/>
          <a:p>
            <a:r>
              <a:rPr lang="en-US" dirty="0"/>
              <a:t>Questions and Answers</a:t>
            </a:r>
          </a:p>
        </p:txBody>
      </p:sp>
    </p:spTree>
    <p:extLst>
      <p:ext uri="{BB962C8B-B14F-4D97-AF65-F5344CB8AC3E}">
        <p14:creationId xmlns:p14="http://schemas.microsoft.com/office/powerpoint/2010/main" val="2021797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57B-44B1-EC3A-B89B-D1D1854F4F93}"/>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C00953-9ABC-8367-CFE6-6DBA13411052}"/>
              </a:ext>
            </a:extLst>
          </p:cNvPr>
          <p:cNvSpPr>
            <a:spLocks noGrp="1"/>
          </p:cNvSpPr>
          <p:nvPr>
            <p:ph type="subTitle" idx="1"/>
          </p:nvPr>
        </p:nvSpPr>
        <p:spPr/>
        <p:txBody>
          <a:bodyPr/>
          <a:lstStyle/>
          <a:p>
            <a:r>
              <a:rPr lang="en-US" dirty="0"/>
              <a:t>John Williams – jwilli11@uccs.edu</a:t>
            </a:r>
          </a:p>
        </p:txBody>
      </p:sp>
    </p:spTree>
    <p:extLst>
      <p:ext uri="{BB962C8B-B14F-4D97-AF65-F5344CB8AC3E}">
        <p14:creationId xmlns:p14="http://schemas.microsoft.com/office/powerpoint/2010/main" val="160297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normAutofit fontScale="92500" lnSpcReduction="20000"/>
          </a:bodyPr>
          <a:lstStyle/>
          <a:p>
            <a:pPr lvl="1"/>
            <a:r>
              <a:rPr lang="en-US" dirty="0"/>
              <a:t>License Asset Management Systems (LAMs)</a:t>
            </a:r>
          </a:p>
          <a:p>
            <a:pPr lvl="2"/>
            <a:r>
              <a:rPr lang="en-US" dirty="0"/>
              <a:t>Allows users to purchase software license for specific applications.</a:t>
            </a:r>
          </a:p>
          <a:p>
            <a:pPr lvl="2"/>
            <a:r>
              <a:rPr lang="en-US" dirty="0"/>
              <a:t>Allows developers to embed license requirements in their applications.</a:t>
            </a:r>
          </a:p>
          <a:p>
            <a:pPr lvl="1"/>
            <a:r>
              <a:rPr lang="en-US" dirty="0"/>
              <a:t>The customer: The maintenance team of the License Asset Management System.</a:t>
            </a:r>
          </a:p>
          <a:p>
            <a:pPr lvl="1"/>
            <a:r>
              <a:rPr lang="en-US" dirty="0"/>
              <a:t>The end user: Users of Software that is license controlled by the License Asset Management System.</a:t>
            </a:r>
          </a:p>
          <a:p>
            <a:pPr lvl="1"/>
            <a:r>
              <a:rPr lang="en-US" dirty="0"/>
              <a:t>The problem being addressed: </a:t>
            </a:r>
          </a:p>
          <a:p>
            <a:pPr lvl="2"/>
            <a:r>
              <a:rPr lang="en-US" dirty="0"/>
              <a:t>There is a lack of understanding of the systems structure.</a:t>
            </a:r>
          </a:p>
          <a:p>
            <a:pPr lvl="2"/>
            <a:r>
              <a:rPr lang="en-US" dirty="0"/>
              <a:t>There is a lack of confidence that the system meets the requirements.</a:t>
            </a:r>
          </a:p>
          <a:p>
            <a:pPr lvl="1"/>
            <a:r>
              <a:rPr lang="en-US" dirty="0"/>
              <a:t>The value being added: A better understanding of the systems structure and increase in confidence that the systems meets the requirements.</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3025551571"/>
              </p:ext>
            </p:extLst>
          </p:nvPr>
        </p:nvGraphicFramePr>
        <p:xfrm>
          <a:off x="1001428" y="1595338"/>
          <a:ext cx="9529509" cy="1924860"/>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556910">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Status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Owner</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273590">
                <a:tc>
                  <a:txBody>
                    <a:bodyPr/>
                    <a:lstStyle/>
                    <a:p>
                      <a:pPr marL="0" marR="0">
                        <a:lnSpc>
                          <a:spcPct val="107000"/>
                        </a:lnSpc>
                        <a:spcAft>
                          <a:spcPts val="800"/>
                        </a:spcAft>
                      </a:pPr>
                      <a:r>
                        <a:rPr lang="en-US" sz="1100" kern="100" dirty="0">
                          <a:effectLst/>
                        </a:rPr>
                        <a:t>M-1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context and use case diagrams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03/12/25</a:t>
                      </a:r>
                    </a:p>
                  </a:txBody>
                  <a:tcPr marL="68580" marR="68580" marT="0" marB="0"/>
                </a:tc>
                <a:extLst>
                  <a:ext uri="{0D108BD9-81ED-4DB2-BD59-A6C34878D82A}">
                    <a16:rowId xmlns:a16="http://schemas.microsoft.com/office/drawing/2014/main" val="3336902605"/>
                  </a:ext>
                </a:extLst>
              </a:tr>
              <a:tr h="273590">
                <a:tc>
                  <a:txBody>
                    <a:bodyPr/>
                    <a:lstStyle/>
                    <a:p>
                      <a:pPr marL="0" marR="0">
                        <a:lnSpc>
                          <a:spcPct val="107000"/>
                        </a:lnSpc>
                        <a:spcAft>
                          <a:spcPts val="800"/>
                        </a:spcAft>
                      </a:pPr>
                      <a:r>
                        <a:rPr lang="en-US" sz="1100" kern="100" dirty="0">
                          <a:effectLst/>
                        </a:rPr>
                        <a:t>M-2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Navigation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3/12/25</a:t>
                      </a:r>
                    </a:p>
                  </a:txBody>
                  <a:tcPr marL="68580" marR="68580" marT="0" marB="0"/>
                </a:tc>
                <a:extLst>
                  <a:ext uri="{0D108BD9-81ED-4DB2-BD59-A6C34878D82A}">
                    <a16:rowId xmlns:a16="http://schemas.microsoft.com/office/drawing/2014/main" val="595829783"/>
                  </a:ext>
                </a:extLst>
              </a:tr>
              <a:tr h="273590">
                <a:tc>
                  <a:txBody>
                    <a:bodyPr/>
                    <a:lstStyle/>
                    <a:p>
                      <a:pPr marL="0" marR="0">
                        <a:lnSpc>
                          <a:spcPct val="107000"/>
                        </a:lnSpc>
                        <a:spcAft>
                          <a:spcPts val="800"/>
                        </a:spcAft>
                      </a:pPr>
                      <a:r>
                        <a:rPr lang="en-US" sz="1100" kern="100" dirty="0">
                          <a:effectLst/>
                        </a:rPr>
                        <a:t>M-3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the Cart. Refactor Blazor implementation.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4/14/25</a:t>
                      </a:r>
                    </a:p>
                  </a:txBody>
                  <a:tcPr marL="68580" marR="68580" marT="0" marB="0"/>
                </a:tc>
                <a:extLst>
                  <a:ext uri="{0D108BD9-81ED-4DB2-BD59-A6C34878D82A}">
                    <a16:rowId xmlns:a16="http://schemas.microsoft.com/office/drawing/2014/main" val="1998228794"/>
                  </a:ext>
                </a:extLst>
              </a:tr>
              <a:tr h="273590">
                <a:tc>
                  <a:txBody>
                    <a:bodyPr/>
                    <a:lstStyle/>
                    <a:p>
                      <a:pPr marL="0" marR="0">
                        <a:lnSpc>
                          <a:spcPct val="107000"/>
                        </a:lnSpc>
                        <a:spcAft>
                          <a:spcPts val="800"/>
                        </a:spcAft>
                      </a:pPr>
                      <a:r>
                        <a:rPr lang="en-US" sz="1100" kern="100" dirty="0">
                          <a:effectLst/>
                        </a:rPr>
                        <a:t>M-4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Administration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4/7/25</a:t>
                      </a:r>
                    </a:p>
                  </a:txBody>
                  <a:tcPr marL="68580" marR="68580" marT="0" marB="0"/>
                </a:tc>
                <a:extLst>
                  <a:ext uri="{0D108BD9-81ED-4DB2-BD59-A6C34878D82A}">
                    <a16:rowId xmlns:a16="http://schemas.microsoft.com/office/drawing/2014/main" val="2659985848"/>
                  </a:ext>
                </a:extLst>
              </a:tr>
              <a:tr h="273590">
                <a:tc>
                  <a:txBody>
                    <a:bodyPr/>
                    <a:lstStyle/>
                    <a:p>
                      <a:pPr marL="0" marR="0">
                        <a:lnSpc>
                          <a:spcPct val="107000"/>
                        </a:lnSpc>
                        <a:spcAft>
                          <a:spcPts val="800"/>
                        </a:spcAft>
                      </a:pPr>
                      <a:r>
                        <a:rPr lang="en-US" sz="1100" kern="100" dirty="0">
                          <a:effectLst/>
                        </a:rPr>
                        <a:t>M-5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Security and Deployment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4/21/25</a:t>
                      </a:r>
                    </a:p>
                  </a:txBody>
                  <a:tcPr marL="68580" marR="68580" marT="0" marB="0"/>
                </a:tc>
                <a:extLst>
                  <a:ext uri="{0D108BD9-81ED-4DB2-BD59-A6C34878D82A}">
                    <a16:rowId xmlns:a16="http://schemas.microsoft.com/office/drawing/2014/main" val="1653675179"/>
                  </a:ext>
                </a:extLst>
              </a:tr>
            </a:tbl>
          </a:graphicData>
        </a:graphic>
      </p:graphicFrame>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131100" y="5691715"/>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4"/>
            <a:ext cx="10364452" cy="5073964"/>
          </a:xfrm>
        </p:spPr>
        <p:txBody>
          <a:bodyPr>
            <a:normAutofit fontScale="775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README.md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Project README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2024-2025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Manning Publisher 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82B8E-F144-9734-59F9-3810E1C4C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A33A8-785E-6C36-8550-2D9CC1C34A48}"/>
              </a:ext>
            </a:extLst>
          </p:cNvPr>
          <p:cNvSpPr>
            <a:spLocks noGrp="1"/>
          </p:cNvSpPr>
          <p:nvPr>
            <p:ph type="title"/>
          </p:nvPr>
        </p:nvSpPr>
        <p:spPr>
          <a:xfrm>
            <a:off x="786454" y="178680"/>
            <a:ext cx="10364452" cy="765018"/>
          </a:xfrm>
        </p:spPr>
        <p:txBody>
          <a:bodyPr>
            <a:normAutofit/>
          </a:bodyPr>
          <a:lstStyle/>
          <a:p>
            <a:r>
              <a:rPr lang="en-US" dirty="0"/>
              <a:t>Open-source Project GitHub Repository</a:t>
            </a:r>
          </a:p>
        </p:txBody>
      </p:sp>
      <p:sp>
        <p:nvSpPr>
          <p:cNvPr id="3" name="Content Placeholder 2">
            <a:extLst>
              <a:ext uri="{FF2B5EF4-FFF2-40B4-BE49-F238E27FC236}">
                <a16:creationId xmlns:a16="http://schemas.microsoft.com/office/drawing/2014/main" id="{173226AF-282B-3A6F-849B-B4D89D570160}"/>
              </a:ext>
            </a:extLst>
          </p:cNvPr>
          <p:cNvSpPr>
            <a:spLocks noGrp="1"/>
          </p:cNvSpPr>
          <p:nvPr>
            <p:ph idx="1"/>
          </p:nvPr>
        </p:nvSpPr>
        <p:spPr>
          <a:xfrm>
            <a:off x="589684" y="972274"/>
            <a:ext cx="10364452" cy="5073964"/>
          </a:xfrm>
        </p:spPr>
        <p:txBody>
          <a:bodyPr>
            <a:normAutofit/>
          </a:bodyPr>
          <a:lstStyle/>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Project GitHub Link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1D7FEC8E-5E6D-CD0D-E140-0EF928FB6BAB}"/>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285153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D08E5E-0B32-19A5-8DE1-691760410004}"/>
              </a:ext>
            </a:extLst>
          </p:cNvPr>
          <p:cNvPicPr>
            <a:picLocks noChangeAspect="1"/>
          </p:cNvPicPr>
          <p:nvPr/>
        </p:nvPicPr>
        <p:blipFill>
          <a:blip r:embed="rId2"/>
          <a:stretch>
            <a:fillRect/>
          </a:stretch>
        </p:blipFill>
        <p:spPr>
          <a:xfrm>
            <a:off x="1493195" y="212590"/>
            <a:ext cx="9205609" cy="5973493"/>
          </a:xfrm>
          <a:prstGeom prst="rect">
            <a:avLst/>
          </a:prstGeom>
        </p:spPr>
      </p:pic>
      <p:sp>
        <p:nvSpPr>
          <p:cNvPr id="6" name="TextBox 5">
            <a:extLst>
              <a:ext uri="{FF2B5EF4-FFF2-40B4-BE49-F238E27FC236}">
                <a16:creationId xmlns:a16="http://schemas.microsoft.com/office/drawing/2014/main" id="{5374EDF9-B0FF-D535-A89B-11CF2BAB178C}"/>
              </a:ext>
            </a:extLst>
          </p:cNvPr>
          <p:cNvSpPr txBox="1"/>
          <p:nvPr/>
        </p:nvSpPr>
        <p:spPr>
          <a:xfrm>
            <a:off x="4202348" y="3531140"/>
            <a:ext cx="1233030" cy="276999"/>
          </a:xfrm>
          <a:prstGeom prst="rect">
            <a:avLst/>
          </a:prstGeom>
          <a:noFill/>
        </p:spPr>
        <p:txBody>
          <a:bodyPr wrap="none" rtlCol="0">
            <a:spAutoFit/>
          </a:bodyPr>
          <a:lstStyle/>
          <a:p>
            <a:r>
              <a:rPr lang="en-US" sz="1200" dirty="0"/>
              <a:t>Future Release</a:t>
            </a:r>
          </a:p>
        </p:txBody>
      </p:sp>
      <p:sp>
        <p:nvSpPr>
          <p:cNvPr id="2" name="TextBox 1">
            <a:extLst>
              <a:ext uri="{FF2B5EF4-FFF2-40B4-BE49-F238E27FC236}">
                <a16:creationId xmlns:a16="http://schemas.microsoft.com/office/drawing/2014/main" id="{4FDEB10E-1196-75AA-5D5A-9B9188FF7F4C}"/>
              </a:ext>
            </a:extLst>
          </p:cNvPr>
          <p:cNvSpPr txBox="1"/>
          <p:nvPr/>
        </p:nvSpPr>
        <p:spPr>
          <a:xfrm>
            <a:off x="205570" y="212590"/>
            <a:ext cx="4698787" cy="369332"/>
          </a:xfrm>
          <a:prstGeom prst="rect">
            <a:avLst/>
          </a:prstGeom>
          <a:noFill/>
        </p:spPr>
        <p:txBody>
          <a:bodyPr wrap="none" rtlCol="0">
            <a:spAutoFit/>
          </a:bodyPr>
          <a:lstStyle/>
          <a:p>
            <a:r>
              <a:rPr lang="en-US" dirty="0"/>
              <a:t>LAMs – License Asset Management System</a:t>
            </a:r>
          </a:p>
        </p:txBody>
      </p:sp>
    </p:spTree>
    <p:extLst>
      <p:ext uri="{BB962C8B-B14F-4D97-AF65-F5344CB8AC3E}">
        <p14:creationId xmlns:p14="http://schemas.microsoft.com/office/powerpoint/2010/main" val="23924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865136" y="1831939"/>
            <a:ext cx="4257665" cy="4125147"/>
          </a:xfrm>
        </p:spPr>
        <p:txBody>
          <a:bodyPr>
            <a:normAutofit fontScale="92500" lnSpcReduction="20000"/>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132689" y="1593280"/>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45A7C-7CE3-9A85-8828-6313C940935C}"/>
              </a:ext>
            </a:extLst>
          </p:cNvPr>
          <p:cNvSpPr>
            <a:spLocks noGrp="1"/>
          </p:cNvSpPr>
          <p:nvPr>
            <p:ph type="title"/>
          </p:nvPr>
        </p:nvSpPr>
        <p:spPr/>
        <p:txBody>
          <a:bodyPr/>
          <a:lstStyle/>
          <a:p>
            <a:r>
              <a:rPr lang="en-US" dirty="0"/>
              <a:t>Types of Work</a:t>
            </a:r>
          </a:p>
        </p:txBody>
      </p:sp>
      <p:sp>
        <p:nvSpPr>
          <p:cNvPr id="3" name="Content Placeholder 2">
            <a:extLst>
              <a:ext uri="{FF2B5EF4-FFF2-40B4-BE49-F238E27FC236}">
                <a16:creationId xmlns:a16="http://schemas.microsoft.com/office/drawing/2014/main" id="{1C4CB6FF-AA13-B639-5135-83D64C434BBE}"/>
              </a:ext>
            </a:extLst>
          </p:cNvPr>
          <p:cNvSpPr>
            <a:spLocks noGrp="1"/>
          </p:cNvSpPr>
          <p:nvPr>
            <p:ph idx="1"/>
          </p:nvPr>
        </p:nvSpPr>
        <p:spPr/>
        <p:txBody>
          <a:bodyPr/>
          <a:lstStyle/>
          <a:p>
            <a:r>
              <a:rPr lang="en-US" dirty="0"/>
              <a:t>Enhancements</a:t>
            </a:r>
          </a:p>
          <a:p>
            <a:pPr lvl="1"/>
            <a:r>
              <a:rPr lang="en-US" dirty="0"/>
              <a:t>Refactor </a:t>
            </a:r>
            <a:r>
              <a:rPr lang="en-US" dirty="0" err="1"/>
              <a:t>Blazor</a:t>
            </a:r>
            <a:r>
              <a:rPr lang="en-US" dirty="0"/>
              <a:t> implementation</a:t>
            </a:r>
          </a:p>
          <a:p>
            <a:r>
              <a:rPr lang="en-US" dirty="0"/>
              <a:t>Perfective</a:t>
            </a:r>
          </a:p>
          <a:p>
            <a:pPr lvl="1"/>
            <a:r>
              <a:rPr lang="en-US" dirty="0"/>
              <a:t>Add Unit Test</a:t>
            </a:r>
          </a:p>
          <a:p>
            <a:pPr lvl="1"/>
            <a:r>
              <a:rPr lang="en-US" dirty="0"/>
              <a:t>Add UML Diagrams</a:t>
            </a:r>
          </a:p>
        </p:txBody>
      </p:sp>
    </p:spTree>
    <p:extLst>
      <p:ext uri="{BB962C8B-B14F-4D97-AF65-F5344CB8AC3E}">
        <p14:creationId xmlns:p14="http://schemas.microsoft.com/office/powerpoint/2010/main" val="1587089751"/>
      </p:ext>
    </p:extLst>
  </p:cSld>
  <p:clrMapOvr>
    <a:masterClrMapping/>
  </p:clrMapOvr>
</p:sld>
</file>

<file path=ppt/theme/theme1.xml><?xml version="1.0" encoding="utf-8"?>
<a:theme xmlns:a="http://schemas.openxmlformats.org/drawingml/2006/main" name="uccs-powerpoint-template-2014-cobrand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12658</TotalTime>
  <Words>1015</Words>
  <Application>Microsoft Office PowerPoint</Application>
  <PresentationFormat>Widescreen</PresentationFormat>
  <Paragraphs>142</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Arial Black</vt:lpstr>
      <vt:lpstr>Libre Franklin</vt:lpstr>
      <vt:lpstr>Times New Roman</vt:lpstr>
      <vt:lpstr>uccs-powerpoint-template-2014-cobranded</vt:lpstr>
      <vt:lpstr>Graduate Team 3  Project Title: Using Model Discovery on an ASP.NET application to provide understanding of the systems structure to the Maintenance Team</vt:lpstr>
      <vt:lpstr>Agenda</vt:lpstr>
      <vt:lpstr>Project Overview</vt:lpstr>
      <vt:lpstr>Work breakdown</vt:lpstr>
      <vt:lpstr>Open-source Software License</vt:lpstr>
      <vt:lpstr>Open-source Project GitHub Repository</vt:lpstr>
      <vt:lpstr>PowerPoint Presentation</vt:lpstr>
      <vt:lpstr>Multi-tier Client Server Architectural Pattern</vt:lpstr>
      <vt:lpstr>Types of Work</vt:lpstr>
      <vt:lpstr>Relevance to Classroom Instruction</vt:lpstr>
      <vt:lpstr>Relevance to Classroom Instruction</vt:lpstr>
      <vt:lpstr>Relevance to Classroom Instruction</vt:lpstr>
      <vt:lpstr>Research</vt:lpstr>
      <vt:lpstr>Background</vt:lpstr>
      <vt:lpstr>Some Existing Tools for Model Discovery</vt:lpstr>
      <vt:lpstr>Experimental Results</vt:lpstr>
      <vt:lpstr>Evaluation</vt:lpstr>
      <vt:lpstr>Summary</vt:lpstr>
      <vt:lpstr>Future Work</vt:lpstr>
      <vt:lpstr>Live Demo</vt:lpstr>
      <vt:lpstr>Questions and Answers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John Williams</cp:lastModifiedBy>
  <cp:revision>77</cp:revision>
  <dcterms:created xsi:type="dcterms:W3CDTF">2024-11-29T18:25:53Z</dcterms:created>
  <dcterms:modified xsi:type="dcterms:W3CDTF">2025-04-21T14:06:44Z</dcterms:modified>
</cp:coreProperties>
</file>