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19"/>
  </p:notesMasterIdLst>
  <p:sldIdLst>
    <p:sldId id="279" r:id="rId2"/>
    <p:sldId id="270" r:id="rId3"/>
    <p:sldId id="257" r:id="rId4"/>
    <p:sldId id="281" r:id="rId5"/>
    <p:sldId id="258" r:id="rId6"/>
    <p:sldId id="268" r:id="rId7"/>
    <p:sldId id="265" r:id="rId8"/>
    <p:sldId id="280" r:id="rId9"/>
    <p:sldId id="271" r:id="rId10"/>
    <p:sldId id="272" r:id="rId11"/>
    <p:sldId id="273" r:id="rId12"/>
    <p:sldId id="275" r:id="rId13"/>
    <p:sldId id="276" r:id="rId14"/>
    <p:sldId id="274" r:id="rId15"/>
    <p:sldId id="277" r:id="rId16"/>
    <p:sldId id="278"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7"/>
    <p:restoredTop sz="94690"/>
  </p:normalViewPr>
  <p:slideViewPr>
    <p:cSldViewPr snapToGrid="0">
      <p:cViewPr varScale="1">
        <p:scale>
          <a:sx n="98" d="100"/>
          <a:sy n="98" d="100"/>
        </p:scale>
        <p:origin x="128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591F4-662A-4A0A-946C-649A53C15117}"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E5C17-9CA9-4FED-8C9B-0EC6E2016E54}" type="slidenum">
              <a:rPr lang="en-US" smtClean="0"/>
              <a:t>‹#›</a:t>
            </a:fld>
            <a:endParaRPr lang="en-US"/>
          </a:p>
        </p:txBody>
      </p:sp>
    </p:spTree>
    <p:extLst>
      <p:ext uri="{BB962C8B-B14F-4D97-AF65-F5344CB8AC3E}">
        <p14:creationId xmlns:p14="http://schemas.microsoft.com/office/powerpoint/2010/main" val="89486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08000" y="5807076"/>
            <a:ext cx="2844800" cy="365125"/>
          </a:xfrm>
        </p:spPr>
        <p:txBody>
          <a:bodyPr/>
          <a:lstStyle/>
          <a:p>
            <a:endParaRPr lang="en-US" dirty="0"/>
          </a:p>
        </p:txBody>
      </p:sp>
      <p:sp>
        <p:nvSpPr>
          <p:cNvPr id="5" name="Footer Placeholder 4"/>
          <p:cNvSpPr>
            <a:spLocks noGrp="1"/>
          </p:cNvSpPr>
          <p:nvPr>
            <p:ph type="ftr" sz="quarter" idx="11"/>
          </p:nvPr>
        </p:nvSpPr>
        <p:spPr>
          <a:xfrm>
            <a:off x="4165600" y="5807076"/>
            <a:ext cx="3860800" cy="365125"/>
          </a:xfrm>
        </p:spPr>
        <p:txBody>
          <a:bodyPr/>
          <a:lstStyle/>
          <a:p>
            <a:endParaRPr lang="en-US" dirty="0"/>
          </a:p>
        </p:txBody>
      </p:sp>
      <p:sp>
        <p:nvSpPr>
          <p:cNvPr id="6"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27744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11190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1474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515106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3/10/2025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7750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34178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1194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287888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22196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7148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508000" y="5807076"/>
            <a:ext cx="2844800" cy="365125"/>
          </a:xfrm>
        </p:spPr>
        <p:txBody>
          <a:bodyPr/>
          <a:lstStyle/>
          <a:p>
            <a:endParaRPr lang="en-US" dirty="0"/>
          </a:p>
        </p:txBody>
      </p:sp>
      <p:sp>
        <p:nvSpPr>
          <p:cNvPr id="7" name="Footer Placeholder 4"/>
          <p:cNvSpPr>
            <a:spLocks noGrp="1"/>
          </p:cNvSpPr>
          <p:nvPr>
            <p:ph type="ftr" sz="quarter" idx="11"/>
          </p:nvPr>
        </p:nvSpPr>
        <p:spPr>
          <a:xfrm>
            <a:off x="4165600" y="5807076"/>
            <a:ext cx="3860800" cy="365125"/>
          </a:xfrm>
        </p:spPr>
        <p:txBody>
          <a:bodyPr/>
          <a:lstStyle/>
          <a:p>
            <a:endParaRPr lang="en-US" dirty="0"/>
          </a:p>
        </p:txBody>
      </p:sp>
      <p:sp>
        <p:nvSpPr>
          <p:cNvPr id="8"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814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508000" y="5807076"/>
            <a:ext cx="2844800" cy="365125"/>
          </a:xfrm>
        </p:spPr>
        <p:txBody>
          <a:bodyPr/>
          <a:lstStyle/>
          <a:p>
            <a:endParaRPr lang="en-US" dirty="0"/>
          </a:p>
        </p:txBody>
      </p:sp>
      <p:sp>
        <p:nvSpPr>
          <p:cNvPr id="6" name="Footer Placeholder 4"/>
          <p:cNvSpPr>
            <a:spLocks noGrp="1"/>
          </p:cNvSpPr>
          <p:nvPr>
            <p:ph type="ftr" sz="quarter" idx="11"/>
          </p:nvPr>
        </p:nvSpPr>
        <p:spPr>
          <a:xfrm>
            <a:off x="4165600" y="5807076"/>
            <a:ext cx="3860800" cy="365125"/>
          </a:xfrm>
        </p:spPr>
        <p:txBody>
          <a:bodyPr/>
          <a:lstStyle/>
          <a:p>
            <a:endParaRPr lang="en-US" dirty="0"/>
          </a:p>
        </p:txBody>
      </p:sp>
      <p:sp>
        <p:nvSpPr>
          <p:cNvPr id="7"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707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79748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3171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3/10/2025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12192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UCCS Signature - Reverse.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9600" y="6351380"/>
            <a:ext cx="3442365" cy="354221"/>
          </a:xfrm>
          <a:prstGeom prst="rect">
            <a:avLst/>
          </a:prstGeom>
        </p:spPr>
      </p:pic>
      <p:pic>
        <p:nvPicPr>
          <p:cNvPr id="12" name="Picture 11" descr="UCwCampusesRev.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636001" y="6283472"/>
            <a:ext cx="2946401" cy="422128"/>
          </a:xfrm>
          <a:prstGeom prst="rect">
            <a:avLst/>
          </a:prstGeom>
        </p:spPr>
      </p:pic>
    </p:spTree>
    <p:extLst>
      <p:ext uri="{BB962C8B-B14F-4D97-AF65-F5344CB8AC3E}">
        <p14:creationId xmlns:p14="http://schemas.microsoft.com/office/powerpoint/2010/main" val="39827483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19" r:id="rId14"/>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manning.com/ebook-license" TargetMode="External"/><Relationship Id="rId2" Type="http://schemas.openxmlformats.org/officeDocument/2006/relationships/hyperlink" Target="https://github.com/colby13king/cs5320-code/blob/master/README.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uccs-team-cs5320.atlassian.net/jira/software/projects/SCRUM/boards/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09800" y="152401"/>
            <a:ext cx="7772400" cy="1470025"/>
          </a:xfrm>
        </p:spPr>
        <p:txBody>
          <a:bodyPr>
            <a:normAutofit/>
          </a:bodyPr>
          <a:lstStyle/>
          <a:p>
            <a:r>
              <a:rPr lang="en-US" dirty="0"/>
              <a:t>Graduate Team 3’s semester project: Model Discovery</a:t>
            </a:r>
          </a:p>
        </p:txBody>
      </p:sp>
      <p:sp>
        <p:nvSpPr>
          <p:cNvPr id="5" name="Subtitle 4"/>
          <p:cNvSpPr>
            <a:spLocks noGrp="1"/>
          </p:cNvSpPr>
          <p:nvPr>
            <p:ph type="subTitle" idx="1"/>
          </p:nvPr>
        </p:nvSpPr>
        <p:spPr>
          <a:xfrm>
            <a:off x="2895600" y="1905000"/>
            <a:ext cx="6400800" cy="3733800"/>
          </a:xfrm>
        </p:spPr>
        <p:txBody>
          <a:bodyPr vert="horz" lIns="91440" tIns="45720" rIns="91440" bIns="45720" rtlCol="0" anchor="t">
            <a:normAutofit fontScale="77500" lnSpcReduction="20000"/>
          </a:bodyPr>
          <a:lstStyle/>
          <a:p>
            <a:r>
              <a:rPr lang="en-US" dirty="0"/>
              <a:t>CS 5340 Software Maintenance</a:t>
            </a:r>
          </a:p>
          <a:p>
            <a:r>
              <a:rPr lang="en-US" dirty="0"/>
              <a:t>Semester: Spring 2025</a:t>
            </a:r>
          </a:p>
          <a:p>
            <a:r>
              <a:rPr lang="en-US" dirty="0"/>
              <a:t>Mid-term Presentation</a:t>
            </a:r>
          </a:p>
          <a:p>
            <a:r>
              <a:rPr lang="en-US" dirty="0"/>
              <a:t>Team members: John Williams</a:t>
            </a:r>
          </a:p>
          <a:p>
            <a:endParaRPr lang="en-US" dirty="0"/>
          </a:p>
          <a:p>
            <a:endParaRPr lang="en-US" dirty="0"/>
          </a:p>
          <a:p>
            <a:r>
              <a:rPr lang="en-US" dirty="0"/>
              <a:t>Permission is granted for publication on the UCCS website.</a:t>
            </a:r>
          </a:p>
          <a:p>
            <a:endParaRPr lang="en-US" dirty="0"/>
          </a:p>
          <a:p>
            <a:r>
              <a:rPr lang="en-US" dirty="0"/>
              <a:t>Professor: Dr. Armin Moin </a:t>
            </a:r>
          </a:p>
          <a:p>
            <a:r>
              <a:rPr lang="en-US" dirty="0"/>
              <a:t>Teaching Assistant (TA): </a:t>
            </a:r>
            <a:r>
              <a:rPr lang="en-US" b="0" i="0" dirty="0">
                <a:solidFill>
                  <a:srgbClr val="000000"/>
                </a:solidFill>
                <a:effectLst/>
                <a:latin typeface="Times New Roman" panose="02020603050405020304" pitchFamily="18" charset="0"/>
              </a:rPr>
              <a:t>Ariful Rabbani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B926-BAF9-C987-BD55-792ABF9FD5D3}"/>
              </a:ext>
            </a:extLst>
          </p:cNvPr>
          <p:cNvSpPr>
            <a:spLocks noGrp="1"/>
          </p:cNvSpPr>
          <p:nvPr>
            <p:ph type="title"/>
          </p:nvPr>
        </p:nvSpPr>
        <p:spPr/>
        <p:txBody>
          <a:bodyPr/>
          <a:lstStyle/>
          <a:p>
            <a:r>
              <a:rPr lang="en-US" dirty="0"/>
              <a:t>Phase1: Tool Identification</a:t>
            </a:r>
          </a:p>
        </p:txBody>
      </p:sp>
      <p:sp>
        <p:nvSpPr>
          <p:cNvPr id="3" name="Content Placeholder 2">
            <a:extLst>
              <a:ext uri="{FF2B5EF4-FFF2-40B4-BE49-F238E27FC236}">
                <a16:creationId xmlns:a16="http://schemas.microsoft.com/office/drawing/2014/main" id="{D7CE732D-B116-5C66-0BC4-76B6BD58E379}"/>
              </a:ext>
            </a:extLst>
          </p:cNvPr>
          <p:cNvSpPr>
            <a:spLocks noGrp="1"/>
          </p:cNvSpPr>
          <p:nvPr>
            <p:ph sz="quarter" idx="13"/>
          </p:nvPr>
        </p:nvSpPr>
        <p:spPr/>
        <p:txBody>
          <a:bodyPr/>
          <a:lstStyle/>
          <a:p>
            <a:r>
              <a:rPr lang="en-US" dirty="0"/>
              <a:t>Tools that are capable of extracting models from existing source code will be identified.</a:t>
            </a:r>
          </a:p>
          <a:p>
            <a:r>
              <a:rPr lang="en-US" dirty="0"/>
              <a:t>Some time will be spent learning tool capabilities and limitations. </a:t>
            </a:r>
          </a:p>
        </p:txBody>
      </p:sp>
    </p:spTree>
    <p:extLst>
      <p:ext uri="{BB962C8B-B14F-4D97-AF65-F5344CB8AC3E}">
        <p14:creationId xmlns:p14="http://schemas.microsoft.com/office/powerpoint/2010/main" val="2831720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1F95-4E93-A1C6-C63C-EB0EAEB284EF}"/>
              </a:ext>
            </a:extLst>
          </p:cNvPr>
          <p:cNvSpPr>
            <a:spLocks noGrp="1"/>
          </p:cNvSpPr>
          <p:nvPr>
            <p:ph type="title"/>
          </p:nvPr>
        </p:nvSpPr>
        <p:spPr/>
        <p:txBody>
          <a:bodyPr/>
          <a:lstStyle/>
          <a:p>
            <a:r>
              <a:rPr lang="en-US" dirty="0"/>
              <a:t>Phase2: Tool Testing &amp; Evaluation</a:t>
            </a:r>
          </a:p>
        </p:txBody>
      </p:sp>
      <p:sp>
        <p:nvSpPr>
          <p:cNvPr id="3" name="Content Placeholder 2">
            <a:extLst>
              <a:ext uri="{FF2B5EF4-FFF2-40B4-BE49-F238E27FC236}">
                <a16:creationId xmlns:a16="http://schemas.microsoft.com/office/drawing/2014/main" id="{9C2A44D3-CF3C-F506-0198-F73EC543B947}"/>
              </a:ext>
            </a:extLst>
          </p:cNvPr>
          <p:cNvSpPr>
            <a:spLocks noGrp="1"/>
          </p:cNvSpPr>
          <p:nvPr>
            <p:ph sz="quarter" idx="13"/>
          </p:nvPr>
        </p:nvSpPr>
        <p:spPr/>
        <p:txBody>
          <a:bodyPr/>
          <a:lstStyle/>
          <a:p>
            <a:r>
              <a:rPr lang="en-US" dirty="0"/>
              <a:t>Tools will be tested and evaluated for efficiency and correctness.</a:t>
            </a:r>
          </a:p>
        </p:txBody>
      </p:sp>
    </p:spTree>
    <p:extLst>
      <p:ext uri="{BB962C8B-B14F-4D97-AF65-F5344CB8AC3E}">
        <p14:creationId xmlns:p14="http://schemas.microsoft.com/office/powerpoint/2010/main" val="3586345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5F3D-A7CC-3679-1128-40C6AC72D2DA}"/>
              </a:ext>
            </a:extLst>
          </p:cNvPr>
          <p:cNvSpPr>
            <a:spLocks noGrp="1"/>
          </p:cNvSpPr>
          <p:nvPr>
            <p:ph type="title"/>
          </p:nvPr>
        </p:nvSpPr>
        <p:spPr/>
        <p:txBody>
          <a:bodyPr/>
          <a:lstStyle/>
          <a:p>
            <a:r>
              <a:rPr lang="en-US" dirty="0"/>
              <a:t>Phase 3: Gaps will be identified</a:t>
            </a:r>
          </a:p>
        </p:txBody>
      </p:sp>
      <p:sp>
        <p:nvSpPr>
          <p:cNvPr id="3" name="Content Placeholder 2">
            <a:extLst>
              <a:ext uri="{FF2B5EF4-FFF2-40B4-BE49-F238E27FC236}">
                <a16:creationId xmlns:a16="http://schemas.microsoft.com/office/drawing/2014/main" id="{E4A415A5-311C-B079-37F1-5CAEF123C44F}"/>
              </a:ext>
            </a:extLst>
          </p:cNvPr>
          <p:cNvSpPr>
            <a:spLocks noGrp="1"/>
          </p:cNvSpPr>
          <p:nvPr>
            <p:ph sz="quarter" idx="13"/>
          </p:nvPr>
        </p:nvSpPr>
        <p:spPr/>
        <p:txBody>
          <a:bodyPr/>
          <a:lstStyle/>
          <a:p>
            <a:r>
              <a:rPr lang="en-US" dirty="0"/>
              <a:t>Gaps in tool capabilities will be identified and documented.</a:t>
            </a:r>
          </a:p>
        </p:txBody>
      </p:sp>
    </p:spTree>
    <p:extLst>
      <p:ext uri="{BB962C8B-B14F-4D97-AF65-F5344CB8AC3E}">
        <p14:creationId xmlns:p14="http://schemas.microsoft.com/office/powerpoint/2010/main" val="266710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3EF9-2D5D-CF6A-C657-99AA380D92D6}"/>
              </a:ext>
            </a:extLst>
          </p:cNvPr>
          <p:cNvSpPr>
            <a:spLocks noGrp="1"/>
          </p:cNvSpPr>
          <p:nvPr>
            <p:ph type="title"/>
          </p:nvPr>
        </p:nvSpPr>
        <p:spPr/>
        <p:txBody>
          <a:bodyPr/>
          <a:lstStyle/>
          <a:p>
            <a:r>
              <a:rPr lang="en-US" dirty="0"/>
              <a:t>Phase 4: Proposals for Solutions to gaps</a:t>
            </a:r>
          </a:p>
        </p:txBody>
      </p:sp>
      <p:sp>
        <p:nvSpPr>
          <p:cNvPr id="3" name="Content Placeholder 2">
            <a:extLst>
              <a:ext uri="{FF2B5EF4-FFF2-40B4-BE49-F238E27FC236}">
                <a16:creationId xmlns:a16="http://schemas.microsoft.com/office/drawing/2014/main" id="{33524BA1-61C5-77B8-73BD-01B7FFD96497}"/>
              </a:ext>
            </a:extLst>
          </p:cNvPr>
          <p:cNvSpPr>
            <a:spLocks noGrp="1"/>
          </p:cNvSpPr>
          <p:nvPr>
            <p:ph sz="quarter" idx="13"/>
          </p:nvPr>
        </p:nvSpPr>
        <p:spPr/>
        <p:txBody>
          <a:bodyPr/>
          <a:lstStyle/>
          <a:p>
            <a:r>
              <a:rPr lang="en-US" dirty="0"/>
              <a:t>Novel solutions to fill the gaps identified during testing and evaluation will be proposed.</a:t>
            </a:r>
          </a:p>
        </p:txBody>
      </p:sp>
    </p:spTree>
    <p:extLst>
      <p:ext uri="{BB962C8B-B14F-4D97-AF65-F5344CB8AC3E}">
        <p14:creationId xmlns:p14="http://schemas.microsoft.com/office/powerpoint/2010/main" val="2077392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F124-40CB-1DEC-45A9-7420B63203C2}"/>
              </a:ext>
            </a:extLst>
          </p:cNvPr>
          <p:cNvSpPr>
            <a:spLocks noGrp="1"/>
          </p:cNvSpPr>
          <p:nvPr>
            <p:ph type="title"/>
          </p:nvPr>
        </p:nvSpPr>
        <p:spPr/>
        <p:txBody>
          <a:bodyPr/>
          <a:lstStyle/>
          <a:p>
            <a:r>
              <a:rPr lang="en-US" dirty="0"/>
              <a:t>Phase 5: Summary</a:t>
            </a:r>
          </a:p>
        </p:txBody>
      </p:sp>
      <p:sp>
        <p:nvSpPr>
          <p:cNvPr id="3" name="Content Placeholder 2">
            <a:extLst>
              <a:ext uri="{FF2B5EF4-FFF2-40B4-BE49-F238E27FC236}">
                <a16:creationId xmlns:a16="http://schemas.microsoft.com/office/drawing/2014/main" id="{F4B01782-F4A4-2385-91BE-8D545833B73F}"/>
              </a:ext>
            </a:extLst>
          </p:cNvPr>
          <p:cNvSpPr>
            <a:spLocks noGrp="1"/>
          </p:cNvSpPr>
          <p:nvPr>
            <p:ph sz="quarter" idx="13"/>
          </p:nvPr>
        </p:nvSpPr>
        <p:spPr/>
        <p:txBody>
          <a:bodyPr/>
          <a:lstStyle/>
          <a:p>
            <a:r>
              <a:rPr lang="en-US" dirty="0"/>
              <a:t>The results of the tool testing, evaluation, and gap analysis will be summarized.</a:t>
            </a:r>
          </a:p>
        </p:txBody>
      </p:sp>
    </p:spTree>
    <p:extLst>
      <p:ext uri="{BB962C8B-B14F-4D97-AF65-F5344CB8AC3E}">
        <p14:creationId xmlns:p14="http://schemas.microsoft.com/office/powerpoint/2010/main" val="3027190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991-DA45-28EE-4BB4-237E5B9CD014}"/>
              </a:ext>
            </a:extLst>
          </p:cNvPr>
          <p:cNvSpPr>
            <a:spLocks noGrp="1"/>
          </p:cNvSpPr>
          <p:nvPr>
            <p:ph type="title"/>
          </p:nvPr>
        </p:nvSpPr>
        <p:spPr/>
        <p:txBody>
          <a:bodyPr/>
          <a:lstStyle/>
          <a:p>
            <a:r>
              <a:rPr lang="en-US" dirty="0"/>
              <a:t>Questions and Answers</a:t>
            </a:r>
          </a:p>
        </p:txBody>
      </p:sp>
    </p:spTree>
    <p:extLst>
      <p:ext uri="{BB962C8B-B14F-4D97-AF65-F5344CB8AC3E}">
        <p14:creationId xmlns:p14="http://schemas.microsoft.com/office/powerpoint/2010/main" val="125470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957B-44B1-EC3A-B89B-D1D1854F4F9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C00953-9ABC-8367-CFE6-6DBA13411052}"/>
              </a:ext>
            </a:extLst>
          </p:cNvPr>
          <p:cNvSpPr>
            <a:spLocks noGrp="1"/>
          </p:cNvSpPr>
          <p:nvPr>
            <p:ph type="subTitle" idx="1"/>
          </p:nvPr>
        </p:nvSpPr>
        <p:spPr/>
        <p:txBody>
          <a:bodyPr/>
          <a:lstStyle/>
          <a:p>
            <a:r>
              <a:rPr lang="en-US" dirty="0"/>
              <a:t>John Williams – jwilli11@uccs.edu</a:t>
            </a:r>
          </a:p>
        </p:txBody>
      </p:sp>
    </p:spTree>
    <p:extLst>
      <p:ext uri="{BB962C8B-B14F-4D97-AF65-F5344CB8AC3E}">
        <p14:creationId xmlns:p14="http://schemas.microsoft.com/office/powerpoint/2010/main" val="160297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D878-603B-7628-7C95-4A29AEB297C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D02C56-9B3C-7CAB-65E6-F51D5E552CB6}"/>
              </a:ext>
            </a:extLst>
          </p:cNvPr>
          <p:cNvSpPr>
            <a:spLocks noGrp="1"/>
          </p:cNvSpPr>
          <p:nvPr>
            <p:ph sz="quarter" idx="13"/>
          </p:nvPr>
        </p:nvSpPr>
        <p:spPr>
          <a:xfrm>
            <a:off x="997750" y="1639304"/>
            <a:ext cx="4501506" cy="3424107"/>
          </a:xfrm>
        </p:spPr>
        <p:txBody>
          <a:bodyPr>
            <a:normAutofit fontScale="92500" lnSpcReduction="10000"/>
          </a:bodyPr>
          <a:lstStyle/>
          <a:p>
            <a:r>
              <a:rPr lang="en-US" dirty="0"/>
              <a:t>Project Overview</a:t>
            </a:r>
          </a:p>
          <a:p>
            <a:r>
              <a:rPr lang="en-US" dirty="0"/>
              <a:t>Software license</a:t>
            </a:r>
          </a:p>
          <a:p>
            <a:r>
              <a:rPr lang="en-US" dirty="0"/>
              <a:t>Architectural pattern</a:t>
            </a:r>
          </a:p>
          <a:p>
            <a:r>
              <a:rPr lang="en-US" dirty="0"/>
              <a:t>Work breakdown</a:t>
            </a:r>
          </a:p>
          <a:p>
            <a:r>
              <a:rPr lang="en-US" dirty="0"/>
              <a:t>Research</a:t>
            </a:r>
          </a:p>
          <a:p>
            <a:r>
              <a:rPr lang="en-US" dirty="0"/>
              <a:t>Questions and Answers</a:t>
            </a:r>
          </a:p>
          <a:p>
            <a:pPr marL="0" indent="0">
              <a:buNone/>
            </a:pPr>
            <a:r>
              <a:rPr lang="en-US" dirty="0"/>
              <a:t>	</a:t>
            </a:r>
          </a:p>
        </p:txBody>
      </p:sp>
      <p:sp>
        <p:nvSpPr>
          <p:cNvPr id="4" name="Content Placeholder 2">
            <a:extLst>
              <a:ext uri="{FF2B5EF4-FFF2-40B4-BE49-F238E27FC236}">
                <a16:creationId xmlns:a16="http://schemas.microsoft.com/office/drawing/2014/main" id="{0B0FABF0-BE69-317F-7629-298DB7580464}"/>
              </a:ext>
            </a:extLst>
          </p:cNvPr>
          <p:cNvSpPr txBox="1">
            <a:spLocks/>
          </p:cNvSpPr>
          <p:nvPr/>
        </p:nvSpPr>
        <p:spPr>
          <a:xfrm>
            <a:off x="6440814" y="2367092"/>
            <a:ext cx="450150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20CAFCE8-7365-D4D9-845A-ECBF78EED340}"/>
              </a:ext>
            </a:extLst>
          </p:cNvPr>
          <p:cNvSpPr txBox="1"/>
          <p:nvPr/>
        </p:nvSpPr>
        <p:spPr>
          <a:xfrm>
            <a:off x="11535032" y="327454"/>
            <a:ext cx="300082" cy="369332"/>
          </a:xfrm>
          <a:prstGeom prst="rect">
            <a:avLst/>
          </a:prstGeom>
          <a:noFill/>
        </p:spPr>
        <p:txBody>
          <a:bodyPr wrap="none" rtlCol="0">
            <a:spAutoFit/>
          </a:bodyPr>
          <a:lstStyle/>
          <a:p>
            <a:r>
              <a:rPr lang="en-US" dirty="0">
                <a:highlight>
                  <a:srgbClr val="00FFFF"/>
                </a:highlight>
              </a:rPr>
              <a:t>_</a:t>
            </a:r>
            <a:endParaRPr lang="en-US" dirty="0"/>
          </a:p>
        </p:txBody>
      </p:sp>
    </p:spTree>
    <p:extLst>
      <p:ext uri="{BB962C8B-B14F-4D97-AF65-F5344CB8AC3E}">
        <p14:creationId xmlns:p14="http://schemas.microsoft.com/office/powerpoint/2010/main" val="63236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E4AD-876F-1E30-04B7-D33760588235}"/>
              </a:ext>
            </a:extLst>
          </p:cNvPr>
          <p:cNvSpPr>
            <a:spLocks noGrp="1"/>
          </p:cNvSpPr>
          <p:nvPr>
            <p:ph type="title"/>
          </p:nvPr>
        </p:nvSpPr>
        <p:spPr>
          <a:xfrm>
            <a:off x="809603" y="0"/>
            <a:ext cx="10364451" cy="960699"/>
          </a:xfrm>
        </p:spPr>
        <p:txBody>
          <a:bodyPr/>
          <a:lstStyle/>
          <a:p>
            <a:r>
              <a:rPr lang="en-US" dirty="0"/>
              <a:t>Project overview</a:t>
            </a:r>
          </a:p>
        </p:txBody>
      </p:sp>
      <p:sp>
        <p:nvSpPr>
          <p:cNvPr id="3" name="Content Placeholder 2">
            <a:extLst>
              <a:ext uri="{FF2B5EF4-FFF2-40B4-BE49-F238E27FC236}">
                <a16:creationId xmlns:a16="http://schemas.microsoft.com/office/drawing/2014/main" id="{FD6D2F74-ACA5-9CEB-3637-A33C35525F8A}"/>
              </a:ext>
            </a:extLst>
          </p:cNvPr>
          <p:cNvSpPr>
            <a:spLocks noGrp="1"/>
          </p:cNvSpPr>
          <p:nvPr>
            <p:ph idx="1"/>
          </p:nvPr>
        </p:nvSpPr>
        <p:spPr>
          <a:xfrm>
            <a:off x="565150" y="960699"/>
            <a:ext cx="11102131" cy="4800529"/>
          </a:xfrm>
        </p:spPr>
        <p:txBody>
          <a:bodyPr/>
          <a:lstStyle/>
          <a:p>
            <a:r>
              <a:rPr lang="en-US" sz="2400" b="1" dirty="0"/>
              <a:t>Open-source Project </a:t>
            </a:r>
            <a:r>
              <a:rPr lang="en-US" sz="2400" dirty="0"/>
              <a:t>understood by domain experts</a:t>
            </a:r>
            <a:endParaRPr lang="en-US" dirty="0"/>
          </a:p>
          <a:p>
            <a:r>
              <a:rPr lang="en-US" dirty="0"/>
              <a:t>Purpose, who is it for? </a:t>
            </a:r>
          </a:p>
          <a:p>
            <a:pPr lvl="1">
              <a:buFont typeface="Wingdings" pitchFamily="2" charset="2"/>
              <a:buChar char="è"/>
            </a:pPr>
            <a:r>
              <a:rPr lang="en-US" dirty="0"/>
              <a:t>Software developers who need to control who can use their software</a:t>
            </a:r>
          </a:p>
          <a:p>
            <a:pPr lvl="1">
              <a:buFont typeface="Wingdings" pitchFamily="2" charset="2"/>
              <a:buChar char="è"/>
            </a:pPr>
            <a:r>
              <a:rPr lang="en-US" dirty="0"/>
              <a:t>Software users who want to use software products controlled by LAMs</a:t>
            </a:r>
          </a:p>
          <a:p>
            <a:pPr lvl="1">
              <a:buFont typeface="Wingdings" pitchFamily="2" charset="2"/>
              <a:buChar char="è"/>
            </a:pPr>
            <a:r>
              <a:rPr lang="en-US" dirty="0"/>
              <a:t>This is accomplished thru an online software subscription service</a:t>
            </a:r>
          </a:p>
          <a:p>
            <a:pPr marL="457200" lvl="1" indent="0">
              <a:buNone/>
            </a:pPr>
            <a:r>
              <a:rPr lang="en-US" dirty="0"/>
              <a:t> </a:t>
            </a:r>
          </a:p>
        </p:txBody>
      </p:sp>
      <p:sp>
        <p:nvSpPr>
          <p:cNvPr id="4" name="TextBox 3">
            <a:extLst>
              <a:ext uri="{FF2B5EF4-FFF2-40B4-BE49-F238E27FC236}">
                <a16:creationId xmlns:a16="http://schemas.microsoft.com/office/drawing/2014/main" id="{D0D05B6A-F087-ADB9-EBD2-0D9E3BC73D6F}"/>
              </a:ext>
            </a:extLst>
          </p:cNvPr>
          <p:cNvSpPr txBox="1"/>
          <p:nvPr/>
        </p:nvSpPr>
        <p:spPr>
          <a:xfrm>
            <a:off x="11396546" y="267629"/>
            <a:ext cx="300082" cy="369332"/>
          </a:xfrm>
          <a:prstGeom prst="rect">
            <a:avLst/>
          </a:prstGeom>
          <a:noFill/>
        </p:spPr>
        <p:txBody>
          <a:bodyPr wrap="none" rtlCol="0">
            <a:spAutoFit/>
          </a:bodyPr>
          <a:lstStyle/>
          <a:p>
            <a:r>
              <a:rPr lang="en-US" dirty="0">
                <a:highlight>
                  <a:srgbClr val="00FFFF"/>
                </a:highlight>
              </a:rPr>
              <a:t>_</a:t>
            </a:r>
          </a:p>
        </p:txBody>
      </p:sp>
    </p:spTree>
    <p:extLst>
      <p:ext uri="{BB962C8B-B14F-4D97-AF65-F5344CB8AC3E}">
        <p14:creationId xmlns:p14="http://schemas.microsoft.com/office/powerpoint/2010/main" val="41116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D08E5E-0B32-19A5-8DE1-691760410004}"/>
              </a:ext>
            </a:extLst>
          </p:cNvPr>
          <p:cNvPicPr>
            <a:picLocks noChangeAspect="1"/>
          </p:cNvPicPr>
          <p:nvPr/>
        </p:nvPicPr>
        <p:blipFill>
          <a:blip r:embed="rId2"/>
          <a:stretch>
            <a:fillRect/>
          </a:stretch>
        </p:blipFill>
        <p:spPr>
          <a:xfrm>
            <a:off x="1493195" y="212590"/>
            <a:ext cx="9205609" cy="5973493"/>
          </a:xfrm>
          <a:prstGeom prst="rect">
            <a:avLst/>
          </a:prstGeom>
        </p:spPr>
      </p:pic>
      <p:sp>
        <p:nvSpPr>
          <p:cNvPr id="6" name="TextBox 5">
            <a:extLst>
              <a:ext uri="{FF2B5EF4-FFF2-40B4-BE49-F238E27FC236}">
                <a16:creationId xmlns:a16="http://schemas.microsoft.com/office/drawing/2014/main" id="{5374EDF9-B0FF-D535-A89B-11CF2BAB178C}"/>
              </a:ext>
            </a:extLst>
          </p:cNvPr>
          <p:cNvSpPr txBox="1"/>
          <p:nvPr/>
        </p:nvSpPr>
        <p:spPr>
          <a:xfrm>
            <a:off x="4202348" y="3531140"/>
            <a:ext cx="1233030" cy="276999"/>
          </a:xfrm>
          <a:prstGeom prst="rect">
            <a:avLst/>
          </a:prstGeom>
          <a:noFill/>
        </p:spPr>
        <p:txBody>
          <a:bodyPr wrap="none" rtlCol="0">
            <a:spAutoFit/>
          </a:bodyPr>
          <a:lstStyle/>
          <a:p>
            <a:r>
              <a:rPr lang="en-US" sz="1200" dirty="0"/>
              <a:t>Future Release</a:t>
            </a:r>
          </a:p>
        </p:txBody>
      </p:sp>
    </p:spTree>
    <p:extLst>
      <p:ext uri="{BB962C8B-B14F-4D97-AF65-F5344CB8AC3E}">
        <p14:creationId xmlns:p14="http://schemas.microsoft.com/office/powerpoint/2010/main" val="23924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FB8D-77EC-10ED-DF38-0F27922C9925}"/>
              </a:ext>
            </a:extLst>
          </p:cNvPr>
          <p:cNvSpPr>
            <a:spLocks noGrp="1"/>
          </p:cNvSpPr>
          <p:nvPr>
            <p:ph type="title"/>
          </p:nvPr>
        </p:nvSpPr>
        <p:spPr>
          <a:xfrm>
            <a:off x="786454" y="178679"/>
            <a:ext cx="10364451" cy="944065"/>
          </a:xfrm>
        </p:spPr>
        <p:txBody>
          <a:bodyPr>
            <a:normAutofit/>
          </a:bodyPr>
          <a:lstStyle/>
          <a:p>
            <a:r>
              <a:rPr lang="en-US" dirty="0"/>
              <a:t>Open-source Software License</a:t>
            </a:r>
          </a:p>
        </p:txBody>
      </p:sp>
      <p:sp>
        <p:nvSpPr>
          <p:cNvPr id="3" name="Content Placeholder 2">
            <a:extLst>
              <a:ext uri="{FF2B5EF4-FFF2-40B4-BE49-F238E27FC236}">
                <a16:creationId xmlns:a16="http://schemas.microsoft.com/office/drawing/2014/main" id="{62FCB5B8-2560-885B-CAE0-DB5AD9D2632C}"/>
              </a:ext>
            </a:extLst>
          </p:cNvPr>
          <p:cNvSpPr>
            <a:spLocks noGrp="1"/>
          </p:cNvSpPr>
          <p:nvPr>
            <p:ph idx="1"/>
          </p:nvPr>
        </p:nvSpPr>
        <p:spPr>
          <a:xfrm>
            <a:off x="589684" y="972273"/>
            <a:ext cx="10364452" cy="5405377"/>
          </a:xfrm>
        </p:spPr>
        <p:txBody>
          <a:bodyPr>
            <a:normAutofit fontScale="775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GitHub repository contains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README.md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file with important project information.</a:t>
            </a:r>
          </a:p>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https://github.com/colby13king/cs5320-code/blob/master/README.md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included as part of this package.</a:t>
            </a:r>
          </a:p>
          <a:p>
            <a:pPr marL="0" marR="0" indent="0">
              <a:spcAft>
                <a:spcPts val="1800"/>
              </a:spcAft>
              <a:buNone/>
            </a:pPr>
            <a:r>
              <a:rPr lang="en-US" sz="1800" dirty="0">
                <a:solidFill>
                  <a:srgbClr val="000000"/>
                </a:solidFill>
                <a:effectLst/>
                <a:latin typeface="Arial" panose="020B0604020202020204" pitchFamily="34" charset="0"/>
                <a:ea typeface="Times New Roman" panose="02020603050405020304" pitchFamily="18" charset="0"/>
              </a:rPr>
              <a:t>Copyright 2024-2025 Johnny C. King and John L Williams Jr</a:t>
            </a: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The above copyright notice and this permission notice shall be included in all copies or substantial portions of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latin typeface="Libre Franklin" pitchFamily="2" charset="77"/>
                <a:ea typeface="Times New Roman" panose="02020603050405020304" pitchFamily="18" charset="0"/>
              </a:rPr>
              <a:t>T</a:t>
            </a:r>
            <a:r>
              <a:rPr lang="en-US" sz="1800" dirty="0">
                <a:solidFill>
                  <a:srgbClr val="000000"/>
                </a:solidFill>
                <a:effectLst/>
                <a:latin typeface="Libre Franklin" pitchFamily="2" charset="77"/>
                <a:ea typeface="Times New Roman" panose="02020603050405020304" pitchFamily="18" charset="0"/>
              </a:rPr>
              <a: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This license is also controlled by the Manning Publisher License, who provided a great deal of guidance and source material in the creation of the application. Please read the details in the link provided below.</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u="sng" dirty="0">
                <a:solidFill>
                  <a:srgbClr val="000000"/>
                </a:solidFill>
                <a:effectLst/>
                <a:latin typeface="Libre Franklin" pitchFamily="2" charset="77"/>
                <a:ea typeface="Times New Roman" panose="02020603050405020304" pitchFamily="18" charset="0"/>
                <a:hlinkClick r:id="rId3"/>
              </a:rPr>
              <a:t>https://www.manning.com/ebook-license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466BEC3-D302-F2B7-F8E3-B51714C4B227}"/>
              </a:ext>
            </a:extLst>
          </p:cNvPr>
          <p:cNvSpPr txBox="1"/>
          <p:nvPr/>
        </p:nvSpPr>
        <p:spPr>
          <a:xfrm>
            <a:off x="11359376"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307313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F5B-E8F3-EFFA-F511-41713F7FD617}"/>
              </a:ext>
            </a:extLst>
          </p:cNvPr>
          <p:cNvSpPr>
            <a:spLocks noGrp="1"/>
          </p:cNvSpPr>
          <p:nvPr>
            <p:ph type="title"/>
          </p:nvPr>
        </p:nvSpPr>
        <p:spPr/>
        <p:txBody>
          <a:bodyPr/>
          <a:lstStyle/>
          <a:p>
            <a:r>
              <a:rPr lang="en-US" dirty="0"/>
              <a:t>Multi-tier Client Server Architectural Pattern</a:t>
            </a:r>
          </a:p>
        </p:txBody>
      </p:sp>
      <p:sp>
        <p:nvSpPr>
          <p:cNvPr id="3" name="Content Placeholder 2">
            <a:extLst>
              <a:ext uri="{FF2B5EF4-FFF2-40B4-BE49-F238E27FC236}">
                <a16:creationId xmlns:a16="http://schemas.microsoft.com/office/drawing/2014/main" id="{C0DEA48A-4AC0-B1CA-FB0C-EA3594D40239}"/>
              </a:ext>
            </a:extLst>
          </p:cNvPr>
          <p:cNvSpPr>
            <a:spLocks noGrp="1"/>
          </p:cNvSpPr>
          <p:nvPr>
            <p:ph idx="1"/>
          </p:nvPr>
        </p:nvSpPr>
        <p:spPr>
          <a:xfrm>
            <a:off x="865136" y="1831939"/>
            <a:ext cx="4257665" cy="4125147"/>
          </a:xfrm>
        </p:spPr>
        <p:txBody>
          <a:bodyPr>
            <a:normAutofit fontScale="92500" lnSpcReduction="20000"/>
          </a:bodyPr>
          <a:lstStyle/>
          <a:p>
            <a:pPr marL="342900" indent="-342900">
              <a:buFontTx/>
              <a:buChar char="-"/>
            </a:pPr>
            <a:r>
              <a:rPr lang="en-US" dirty="0"/>
              <a:t>Good for large volume of transactions</a:t>
            </a:r>
          </a:p>
          <a:p>
            <a:pPr marL="342900" indent="-342900">
              <a:buFontTx/>
              <a:buChar char="-"/>
            </a:pPr>
            <a:r>
              <a:rPr lang="en-US" dirty="0"/>
              <a:t>Able to scale as more clients sign up for the service it will be better for larger scale</a:t>
            </a:r>
          </a:p>
          <a:p>
            <a:pPr marL="342900" indent="-342900">
              <a:buFontTx/>
              <a:buChar char="-"/>
            </a:pPr>
            <a:r>
              <a:rPr lang="en-US" dirty="0"/>
              <a:t>Good for applications where data is volatile</a:t>
            </a:r>
          </a:p>
          <a:p>
            <a:endParaRPr lang="en-US" dirty="0"/>
          </a:p>
        </p:txBody>
      </p:sp>
      <p:pic>
        <p:nvPicPr>
          <p:cNvPr id="5" name="Content Placeholder 7" descr="A diagram of a web server&#10;&#10;Description automatically generated">
            <a:extLst>
              <a:ext uri="{FF2B5EF4-FFF2-40B4-BE49-F238E27FC236}">
                <a16:creationId xmlns:a16="http://schemas.microsoft.com/office/drawing/2014/main" id="{96CAF9FE-622A-FBEF-CA61-20147D31D129}"/>
              </a:ext>
            </a:extLst>
          </p:cNvPr>
          <p:cNvPicPr>
            <a:picLocks noChangeAspect="1"/>
          </p:cNvPicPr>
          <p:nvPr/>
        </p:nvPicPr>
        <p:blipFill>
          <a:blip r:embed="rId2"/>
          <a:stretch>
            <a:fillRect/>
          </a:stretch>
        </p:blipFill>
        <p:spPr>
          <a:xfrm>
            <a:off x="5132689" y="1593280"/>
            <a:ext cx="6449711" cy="3902075"/>
          </a:xfrm>
          <a:prstGeom prst="rect">
            <a:avLst/>
          </a:prstGeom>
          <a:noFill/>
        </p:spPr>
      </p:pic>
      <p:sp>
        <p:nvSpPr>
          <p:cNvPr id="6" name="TextBox 5">
            <a:extLst>
              <a:ext uri="{FF2B5EF4-FFF2-40B4-BE49-F238E27FC236}">
                <a16:creationId xmlns:a16="http://schemas.microsoft.com/office/drawing/2014/main" id="{E2770FA6-0920-360A-A878-20A46697C656}"/>
              </a:ext>
            </a:extLst>
          </p:cNvPr>
          <p:cNvSpPr txBox="1"/>
          <p:nvPr/>
        </p:nvSpPr>
        <p:spPr>
          <a:xfrm>
            <a:off x="11693055" y="185352"/>
            <a:ext cx="300082" cy="369332"/>
          </a:xfrm>
          <a:prstGeom prst="rect">
            <a:avLst/>
          </a:prstGeom>
          <a:noFill/>
        </p:spPr>
        <p:txBody>
          <a:bodyPr wrap="none" rtlCol="0">
            <a:spAutoFit/>
          </a:bodyPr>
          <a:lstStyle/>
          <a:p>
            <a:r>
              <a:rPr lang="en-US" dirty="0">
                <a:highlight>
                  <a:srgbClr val="00FF00"/>
                </a:highlight>
              </a:rPr>
              <a:t>_</a:t>
            </a:r>
          </a:p>
        </p:txBody>
      </p:sp>
    </p:spTree>
    <p:extLst>
      <p:ext uri="{BB962C8B-B14F-4D97-AF65-F5344CB8AC3E}">
        <p14:creationId xmlns:p14="http://schemas.microsoft.com/office/powerpoint/2010/main" val="375713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63A-BE03-CBA4-0D5E-4A0DD7B0CFD2}"/>
              </a:ext>
            </a:extLst>
          </p:cNvPr>
          <p:cNvSpPr>
            <a:spLocks noGrp="1"/>
          </p:cNvSpPr>
          <p:nvPr>
            <p:ph type="title"/>
          </p:nvPr>
        </p:nvSpPr>
        <p:spPr>
          <a:xfrm>
            <a:off x="913776" y="203758"/>
            <a:ext cx="10364451" cy="863042"/>
          </a:xfrm>
        </p:spPr>
        <p:txBody>
          <a:bodyPr/>
          <a:lstStyle/>
          <a:p>
            <a:r>
              <a:rPr lang="en-US" dirty="0"/>
              <a:t>Work breakdown</a:t>
            </a:r>
          </a:p>
        </p:txBody>
      </p:sp>
      <p:graphicFrame>
        <p:nvGraphicFramePr>
          <p:cNvPr id="7" name="Table 6">
            <a:extLst>
              <a:ext uri="{FF2B5EF4-FFF2-40B4-BE49-F238E27FC236}">
                <a16:creationId xmlns:a16="http://schemas.microsoft.com/office/drawing/2014/main" id="{397ED018-FE06-6231-7AF3-F158B147A28F}"/>
              </a:ext>
            </a:extLst>
          </p:cNvPr>
          <p:cNvGraphicFramePr>
            <a:graphicFrameLocks noGrp="1"/>
          </p:cNvGraphicFramePr>
          <p:nvPr>
            <p:extLst>
              <p:ext uri="{D42A27DB-BD31-4B8C-83A1-F6EECF244321}">
                <p14:modId xmlns:p14="http://schemas.microsoft.com/office/powerpoint/2010/main" val="4154495460"/>
              </p:ext>
            </p:extLst>
          </p:nvPr>
        </p:nvGraphicFramePr>
        <p:xfrm>
          <a:off x="1001428" y="1595338"/>
          <a:ext cx="9529509" cy="1924860"/>
        </p:xfrm>
        <a:graphic>
          <a:graphicData uri="http://schemas.openxmlformats.org/drawingml/2006/table">
            <a:tbl>
              <a:tblPr firstRow="1" firstCol="1" bandRow="1">
                <a:tableStyleId>{5C22544A-7EE6-4342-B048-85BDC9FD1C3A}</a:tableStyleId>
              </a:tblPr>
              <a:tblGrid>
                <a:gridCol w="895311">
                  <a:extLst>
                    <a:ext uri="{9D8B030D-6E8A-4147-A177-3AD203B41FA5}">
                      <a16:colId xmlns:a16="http://schemas.microsoft.com/office/drawing/2014/main" val="4128409596"/>
                    </a:ext>
                  </a:extLst>
                </a:gridCol>
                <a:gridCol w="5118267">
                  <a:extLst>
                    <a:ext uri="{9D8B030D-6E8A-4147-A177-3AD203B41FA5}">
                      <a16:colId xmlns:a16="http://schemas.microsoft.com/office/drawing/2014/main" val="533339345"/>
                    </a:ext>
                  </a:extLst>
                </a:gridCol>
                <a:gridCol w="1171977">
                  <a:extLst>
                    <a:ext uri="{9D8B030D-6E8A-4147-A177-3AD203B41FA5}">
                      <a16:colId xmlns:a16="http://schemas.microsoft.com/office/drawing/2014/main" val="1796566417"/>
                    </a:ext>
                  </a:extLst>
                </a:gridCol>
                <a:gridCol w="1171977">
                  <a:extLst>
                    <a:ext uri="{9D8B030D-6E8A-4147-A177-3AD203B41FA5}">
                      <a16:colId xmlns:a16="http://schemas.microsoft.com/office/drawing/2014/main" val="2211433684"/>
                    </a:ext>
                  </a:extLst>
                </a:gridCol>
                <a:gridCol w="1171977">
                  <a:extLst>
                    <a:ext uri="{9D8B030D-6E8A-4147-A177-3AD203B41FA5}">
                      <a16:colId xmlns:a16="http://schemas.microsoft.com/office/drawing/2014/main" val="3637831156"/>
                    </a:ext>
                  </a:extLst>
                </a:gridCol>
              </a:tblGrid>
              <a:tr h="556910">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Status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Work Breakdown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Completion Date</a:t>
                      </a:r>
                    </a:p>
                  </a:txBody>
                  <a:tcPr marL="68580" marR="68580" marT="0" marB="0"/>
                </a:tc>
                <a:extLst>
                  <a:ext uri="{0D108BD9-81ED-4DB2-BD59-A6C34878D82A}">
                    <a16:rowId xmlns:a16="http://schemas.microsoft.com/office/drawing/2014/main" val="1008594940"/>
                  </a:ext>
                </a:extLst>
              </a:tr>
              <a:tr h="273590">
                <a:tc>
                  <a:txBody>
                    <a:bodyPr/>
                    <a:lstStyle/>
                    <a:p>
                      <a:pPr marL="0" marR="0">
                        <a:lnSpc>
                          <a:spcPct val="107000"/>
                        </a:lnSpc>
                        <a:spcAft>
                          <a:spcPts val="800"/>
                        </a:spcAft>
                      </a:pPr>
                      <a:r>
                        <a:rPr lang="en-US" sz="1100" kern="100" dirty="0">
                          <a:effectLst/>
                        </a:rPr>
                        <a:t>M-1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Review context and use case diagrams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03/12/25</a:t>
                      </a:r>
                    </a:p>
                  </a:txBody>
                  <a:tcPr marL="68580" marR="68580" marT="0" marB="0"/>
                </a:tc>
                <a:extLst>
                  <a:ext uri="{0D108BD9-81ED-4DB2-BD59-A6C34878D82A}">
                    <a16:rowId xmlns:a16="http://schemas.microsoft.com/office/drawing/2014/main" val="3336902605"/>
                  </a:ext>
                </a:extLst>
              </a:tr>
              <a:tr h="273590">
                <a:tc>
                  <a:txBody>
                    <a:bodyPr/>
                    <a:lstStyle/>
                    <a:p>
                      <a:pPr marL="0" marR="0">
                        <a:lnSpc>
                          <a:spcPct val="107000"/>
                        </a:lnSpc>
                        <a:spcAft>
                          <a:spcPts val="800"/>
                        </a:spcAft>
                      </a:pPr>
                      <a:r>
                        <a:rPr lang="en-US" sz="1100" kern="100" dirty="0">
                          <a:effectLst/>
                        </a:rPr>
                        <a:t>M-2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Navigation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3/12/25</a:t>
                      </a:r>
                    </a:p>
                  </a:txBody>
                  <a:tcPr marL="68580" marR="68580" marT="0" marB="0"/>
                </a:tc>
                <a:extLst>
                  <a:ext uri="{0D108BD9-81ED-4DB2-BD59-A6C34878D82A}">
                    <a16:rowId xmlns:a16="http://schemas.microsoft.com/office/drawing/2014/main" val="595829783"/>
                  </a:ext>
                </a:extLst>
              </a:tr>
              <a:tr h="273590">
                <a:tc>
                  <a:txBody>
                    <a:bodyPr/>
                    <a:lstStyle/>
                    <a:p>
                      <a:pPr marL="0" marR="0">
                        <a:lnSpc>
                          <a:spcPct val="107000"/>
                        </a:lnSpc>
                        <a:spcAft>
                          <a:spcPts val="800"/>
                        </a:spcAft>
                      </a:pPr>
                      <a:r>
                        <a:rPr lang="en-US" sz="1100" kern="100" dirty="0">
                          <a:effectLst/>
                        </a:rPr>
                        <a:t>M-3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the Cart. Refactor Blazor implementation.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3/24/25</a:t>
                      </a:r>
                    </a:p>
                  </a:txBody>
                  <a:tcPr marL="68580" marR="68580" marT="0" marB="0"/>
                </a:tc>
                <a:extLst>
                  <a:ext uri="{0D108BD9-81ED-4DB2-BD59-A6C34878D82A}">
                    <a16:rowId xmlns:a16="http://schemas.microsoft.com/office/drawing/2014/main" val="1998228794"/>
                  </a:ext>
                </a:extLst>
              </a:tr>
              <a:tr h="273590">
                <a:tc>
                  <a:txBody>
                    <a:bodyPr/>
                    <a:lstStyle/>
                    <a:p>
                      <a:pPr marL="0" marR="0">
                        <a:lnSpc>
                          <a:spcPct val="107000"/>
                        </a:lnSpc>
                        <a:spcAft>
                          <a:spcPts val="800"/>
                        </a:spcAft>
                      </a:pPr>
                      <a:r>
                        <a:rPr lang="en-US" sz="1100" kern="100" dirty="0">
                          <a:effectLst/>
                        </a:rPr>
                        <a:t>M-4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Administration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4/7/25</a:t>
                      </a:r>
                    </a:p>
                  </a:txBody>
                  <a:tcPr marL="68580" marR="68580" marT="0" marB="0"/>
                </a:tc>
                <a:extLst>
                  <a:ext uri="{0D108BD9-81ED-4DB2-BD59-A6C34878D82A}">
                    <a16:rowId xmlns:a16="http://schemas.microsoft.com/office/drawing/2014/main" val="2659985848"/>
                  </a:ext>
                </a:extLst>
              </a:tr>
              <a:tr h="273590">
                <a:tc>
                  <a:txBody>
                    <a:bodyPr/>
                    <a:lstStyle/>
                    <a:p>
                      <a:pPr marL="0" marR="0">
                        <a:lnSpc>
                          <a:spcPct val="107000"/>
                        </a:lnSpc>
                        <a:spcAft>
                          <a:spcPts val="800"/>
                        </a:spcAft>
                      </a:pPr>
                      <a:r>
                        <a:rPr lang="en-US" sz="1100" kern="100" dirty="0">
                          <a:effectLst/>
                        </a:rPr>
                        <a:t>M-5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Security and Deployment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4/21/25</a:t>
                      </a:r>
                    </a:p>
                  </a:txBody>
                  <a:tcPr marL="68580" marR="68580" marT="0" marB="0"/>
                </a:tc>
                <a:extLst>
                  <a:ext uri="{0D108BD9-81ED-4DB2-BD59-A6C34878D82A}">
                    <a16:rowId xmlns:a16="http://schemas.microsoft.com/office/drawing/2014/main" val="1653675179"/>
                  </a:ext>
                </a:extLst>
              </a:tr>
            </a:tbl>
          </a:graphicData>
        </a:graphic>
      </p:graphicFrame>
      <p:sp>
        <p:nvSpPr>
          <p:cNvPr id="3" name="TextBox 2">
            <a:extLst>
              <a:ext uri="{FF2B5EF4-FFF2-40B4-BE49-F238E27FC236}">
                <a16:creationId xmlns:a16="http://schemas.microsoft.com/office/drawing/2014/main" id="{AF0CD179-57BE-9FB4-7AF6-6FD399E75426}"/>
              </a:ext>
            </a:extLst>
          </p:cNvPr>
          <p:cNvSpPr txBox="1"/>
          <p:nvPr/>
        </p:nvSpPr>
        <p:spPr>
          <a:xfrm>
            <a:off x="11567532" y="275063"/>
            <a:ext cx="300082" cy="369332"/>
          </a:xfrm>
          <a:prstGeom prst="rect">
            <a:avLst/>
          </a:prstGeom>
          <a:noFill/>
        </p:spPr>
        <p:txBody>
          <a:bodyPr wrap="none" rtlCol="0">
            <a:spAutoFit/>
          </a:bodyPr>
          <a:lstStyle/>
          <a:p>
            <a:r>
              <a:rPr lang="en-US" dirty="0">
                <a:highlight>
                  <a:srgbClr val="00FFFF"/>
                </a:highlight>
              </a:rPr>
              <a:t>_</a:t>
            </a:r>
          </a:p>
        </p:txBody>
      </p:sp>
      <p:sp>
        <p:nvSpPr>
          <p:cNvPr id="4" name="TextBox 3">
            <a:extLst>
              <a:ext uri="{FF2B5EF4-FFF2-40B4-BE49-F238E27FC236}">
                <a16:creationId xmlns:a16="http://schemas.microsoft.com/office/drawing/2014/main" id="{0A1B2097-2B28-1798-D6E5-8583BAAAA347}"/>
              </a:ext>
            </a:extLst>
          </p:cNvPr>
          <p:cNvSpPr txBox="1"/>
          <p:nvPr/>
        </p:nvSpPr>
        <p:spPr>
          <a:xfrm>
            <a:off x="131100" y="5691715"/>
            <a:ext cx="5635083" cy="261610"/>
          </a:xfrm>
          <a:prstGeom prst="rect">
            <a:avLst/>
          </a:prstGeom>
          <a:noFill/>
        </p:spPr>
        <p:txBody>
          <a:bodyPr wrap="square" rtlCol="0">
            <a:spAutoFit/>
          </a:bodyPr>
          <a:lstStyle/>
          <a:p>
            <a:r>
              <a:rPr lang="en-US" sz="11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https://uccs-team-cs5320.atlassian.net/jira/software/projects/SCRUM/boards/1</a:t>
            </a:r>
            <a:r>
              <a:rPr lang="en-US" sz="1100" dirty="0">
                <a:solidFill>
                  <a:schemeClr val="tx1">
                    <a:lumMod val="65000"/>
                    <a:lumOff val="35000"/>
                  </a:schemeClr>
                </a:solidFill>
              </a:rPr>
              <a:t> </a:t>
            </a:r>
          </a:p>
        </p:txBody>
      </p:sp>
    </p:spTree>
    <p:extLst>
      <p:ext uri="{BB962C8B-B14F-4D97-AF65-F5344CB8AC3E}">
        <p14:creationId xmlns:p14="http://schemas.microsoft.com/office/powerpoint/2010/main" val="285734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5A7C-7CE3-9A85-8828-6313C940935C}"/>
              </a:ext>
            </a:extLst>
          </p:cNvPr>
          <p:cNvSpPr>
            <a:spLocks noGrp="1"/>
          </p:cNvSpPr>
          <p:nvPr>
            <p:ph type="title"/>
          </p:nvPr>
        </p:nvSpPr>
        <p:spPr/>
        <p:txBody>
          <a:bodyPr/>
          <a:lstStyle/>
          <a:p>
            <a:r>
              <a:rPr lang="en-US" dirty="0"/>
              <a:t>Types of Work</a:t>
            </a:r>
          </a:p>
        </p:txBody>
      </p:sp>
      <p:sp>
        <p:nvSpPr>
          <p:cNvPr id="3" name="Content Placeholder 2">
            <a:extLst>
              <a:ext uri="{FF2B5EF4-FFF2-40B4-BE49-F238E27FC236}">
                <a16:creationId xmlns:a16="http://schemas.microsoft.com/office/drawing/2014/main" id="{1C4CB6FF-AA13-B639-5135-83D64C434BBE}"/>
              </a:ext>
            </a:extLst>
          </p:cNvPr>
          <p:cNvSpPr>
            <a:spLocks noGrp="1"/>
          </p:cNvSpPr>
          <p:nvPr>
            <p:ph idx="1"/>
          </p:nvPr>
        </p:nvSpPr>
        <p:spPr/>
        <p:txBody>
          <a:bodyPr/>
          <a:lstStyle/>
          <a:p>
            <a:r>
              <a:rPr lang="en-US" dirty="0"/>
              <a:t>Enhancements</a:t>
            </a:r>
          </a:p>
          <a:p>
            <a:pPr lvl="1"/>
            <a:r>
              <a:rPr lang="en-US" dirty="0"/>
              <a:t>Refactor </a:t>
            </a:r>
            <a:r>
              <a:rPr lang="en-US" dirty="0" err="1"/>
              <a:t>Blazor</a:t>
            </a:r>
            <a:r>
              <a:rPr lang="en-US" dirty="0"/>
              <a:t> implementation</a:t>
            </a:r>
          </a:p>
          <a:p>
            <a:r>
              <a:rPr lang="en-US" dirty="0"/>
              <a:t>Preventative</a:t>
            </a:r>
          </a:p>
          <a:p>
            <a:pPr lvl="1"/>
            <a:r>
              <a:rPr lang="en-US" dirty="0"/>
              <a:t>Add Unit Test</a:t>
            </a:r>
          </a:p>
          <a:p>
            <a:pPr lvl="1"/>
            <a:r>
              <a:rPr lang="en-US" dirty="0"/>
              <a:t>Add UML Diagrams</a:t>
            </a:r>
          </a:p>
        </p:txBody>
      </p:sp>
    </p:spTree>
    <p:extLst>
      <p:ext uri="{BB962C8B-B14F-4D97-AF65-F5344CB8AC3E}">
        <p14:creationId xmlns:p14="http://schemas.microsoft.com/office/powerpoint/2010/main" val="158708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66DC-BD86-061B-9D2C-A7F5E57F918D}"/>
              </a:ext>
            </a:extLst>
          </p:cNvPr>
          <p:cNvSpPr>
            <a:spLocks noGrp="1"/>
          </p:cNvSpPr>
          <p:nvPr>
            <p:ph type="ctrTitle"/>
          </p:nvPr>
        </p:nvSpPr>
        <p:spPr/>
        <p:txBody>
          <a:bodyPr/>
          <a:lstStyle/>
          <a:p>
            <a:r>
              <a:rPr lang="en-US" dirty="0"/>
              <a:t>Research</a:t>
            </a:r>
          </a:p>
        </p:txBody>
      </p:sp>
      <p:sp>
        <p:nvSpPr>
          <p:cNvPr id="3" name="Subtitle 2">
            <a:extLst>
              <a:ext uri="{FF2B5EF4-FFF2-40B4-BE49-F238E27FC236}">
                <a16:creationId xmlns:a16="http://schemas.microsoft.com/office/drawing/2014/main" id="{9186E197-0B72-490E-0960-FB18FB6745BB}"/>
              </a:ext>
            </a:extLst>
          </p:cNvPr>
          <p:cNvSpPr>
            <a:spLocks noGrp="1"/>
          </p:cNvSpPr>
          <p:nvPr>
            <p:ph type="subTitle" idx="1"/>
          </p:nvPr>
        </p:nvSpPr>
        <p:spPr/>
        <p:txBody>
          <a:bodyPr/>
          <a:lstStyle/>
          <a:p>
            <a:r>
              <a:rPr lang="en-US" dirty="0"/>
              <a:t>Using tools for model discovery and maintenance</a:t>
            </a:r>
          </a:p>
        </p:txBody>
      </p:sp>
    </p:spTree>
    <p:extLst>
      <p:ext uri="{BB962C8B-B14F-4D97-AF65-F5344CB8AC3E}">
        <p14:creationId xmlns:p14="http://schemas.microsoft.com/office/powerpoint/2010/main" val="2038501767"/>
      </p:ext>
    </p:extLst>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2646</TotalTime>
  <Words>675</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Arial Black</vt:lpstr>
      <vt:lpstr>Libre Franklin</vt:lpstr>
      <vt:lpstr>Times New Roman</vt:lpstr>
      <vt:lpstr>Wingdings</vt:lpstr>
      <vt:lpstr>uccs-powerpoint-template-2014-cobranded</vt:lpstr>
      <vt:lpstr>Graduate Team 3’s semester project: Model Discovery</vt:lpstr>
      <vt:lpstr>Agenda</vt:lpstr>
      <vt:lpstr>Project overview</vt:lpstr>
      <vt:lpstr>PowerPoint Presentation</vt:lpstr>
      <vt:lpstr>Open-source Software License</vt:lpstr>
      <vt:lpstr>Multi-tier Client Server Architectural Pattern</vt:lpstr>
      <vt:lpstr>Work breakdown</vt:lpstr>
      <vt:lpstr>Types of Work</vt:lpstr>
      <vt:lpstr>Research</vt:lpstr>
      <vt:lpstr>Phase1: Tool Identification</vt:lpstr>
      <vt:lpstr>Phase2: Tool Testing &amp; Evaluation</vt:lpstr>
      <vt:lpstr>Phase 3: Gaps will be identified</vt:lpstr>
      <vt:lpstr>Phase 4: Proposals for Solutions to gaps</vt:lpstr>
      <vt:lpstr>Phase 5: Summary</vt:lpstr>
      <vt:lpstr>Questions and Answers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Colby King</dc:creator>
  <cp:lastModifiedBy>John Williams</cp:lastModifiedBy>
  <cp:revision>48</cp:revision>
  <dcterms:created xsi:type="dcterms:W3CDTF">2024-11-29T18:25:53Z</dcterms:created>
  <dcterms:modified xsi:type="dcterms:W3CDTF">2025-03-11T15:09:18Z</dcterms:modified>
</cp:coreProperties>
</file>