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70" r:id="rId3"/>
    <p:sldId id="257" r:id="rId4"/>
    <p:sldId id="258" r:id="rId5"/>
    <p:sldId id="259" r:id="rId6"/>
    <p:sldId id="260" r:id="rId7"/>
    <p:sldId id="263" r:id="rId8"/>
    <p:sldId id="261" r:id="rId9"/>
    <p:sldId id="264" r:id="rId10"/>
    <p:sldId id="262"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7"/>
    <p:restoredTop sz="94690"/>
  </p:normalViewPr>
  <p:slideViewPr>
    <p:cSldViewPr snapToGrid="0">
      <p:cViewPr varScale="1">
        <p:scale>
          <a:sx n="206" d="100"/>
          <a:sy n="206" d="100"/>
        </p:scale>
        <p:origin x="192"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501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5557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3476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03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791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4187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5335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8814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839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08765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21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6199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244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7439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12/8/24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36401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9234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527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64493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5B0A250-5CC0-1746-B209-08E8B0DAE6AF}" type="datetimeFigureOut">
              <a:rPr lang="en-US" smtClean="0"/>
              <a:pPr/>
              <a:t>12/8/24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390823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uccs-team-cs5320.atlassian.net/jira/software/projects/SCRUM/boards/1" TargetMode="External"/><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venera.com/"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C94-4EB2-BE78-55E6-F4B39D56E5E8}"/>
              </a:ext>
            </a:extLst>
          </p:cNvPr>
          <p:cNvSpPr>
            <a:spLocks noGrp="1"/>
          </p:cNvSpPr>
          <p:nvPr>
            <p:ph type="ctrTitle"/>
          </p:nvPr>
        </p:nvSpPr>
        <p:spPr>
          <a:xfrm>
            <a:off x="4359863" y="443297"/>
            <a:ext cx="7317540" cy="2778375"/>
          </a:xfrm>
        </p:spPr>
        <p:txBody>
          <a:bodyPr>
            <a:normAutofit/>
          </a:bodyPr>
          <a:lstStyle/>
          <a:p>
            <a:r>
              <a:rPr lang="en-US" sz="4000" dirty="0"/>
              <a:t>License Asset Management System </a:t>
            </a:r>
            <a:r>
              <a:rPr lang="en-US" sz="2700" b="0" dirty="0"/>
              <a:t>(Agile Path)</a:t>
            </a:r>
            <a:br>
              <a:rPr lang="en-US" sz="4000" dirty="0"/>
            </a:br>
            <a:r>
              <a:rPr lang="en-US" sz="2800" b="0" dirty="0"/>
              <a:t>CS 5320 Software Design</a:t>
            </a:r>
            <a:br>
              <a:rPr lang="en-US" sz="2800" b="0" dirty="0"/>
            </a:br>
            <a:r>
              <a:rPr lang="en-US" sz="2800" b="0" dirty="0"/>
              <a:t>Fall 2024</a:t>
            </a:r>
            <a:br>
              <a:rPr lang="en-US" sz="2800" b="0" dirty="0"/>
            </a:br>
            <a:r>
              <a:rPr lang="en-US" sz="2800" b="0" dirty="0"/>
              <a:t>Team 10: Colby King and John Williams</a:t>
            </a:r>
            <a:br>
              <a:rPr lang="en-US" sz="2800" b="0" dirty="0"/>
            </a:br>
            <a:endParaRPr lang="en-US" sz="2800" b="0" dirty="0"/>
          </a:p>
        </p:txBody>
      </p:sp>
      <p:sp>
        <p:nvSpPr>
          <p:cNvPr id="3" name="Subtitle 2">
            <a:extLst>
              <a:ext uri="{FF2B5EF4-FFF2-40B4-BE49-F238E27FC236}">
                <a16:creationId xmlns:a16="http://schemas.microsoft.com/office/drawing/2014/main" id="{4F6317EA-F67C-9C1C-35E3-4ED47E300609}"/>
              </a:ext>
            </a:extLst>
          </p:cNvPr>
          <p:cNvSpPr>
            <a:spLocks noGrp="1"/>
          </p:cNvSpPr>
          <p:nvPr>
            <p:ph type="subTitle" idx="1"/>
          </p:nvPr>
        </p:nvSpPr>
        <p:spPr>
          <a:xfrm>
            <a:off x="4778818" y="3026644"/>
            <a:ext cx="6479629" cy="804711"/>
          </a:xfrm>
        </p:spPr>
        <p:txBody>
          <a:bodyPr>
            <a:normAutofit fontScale="85000" lnSpcReduction="20000"/>
          </a:bodyPr>
          <a:lstStyle/>
          <a:p>
            <a:r>
              <a:rPr lang="en-US" dirty="0"/>
              <a:t>Instructor: Dr. Armin Moin</a:t>
            </a:r>
          </a:p>
          <a:p>
            <a:r>
              <a:rPr lang="en-US" dirty="0"/>
              <a:t>TA: Aryan </a:t>
            </a:r>
            <a:r>
              <a:rPr lang="en-US" dirty="0" err="1"/>
              <a:t>Padiyal</a:t>
            </a:r>
            <a:endParaRPr lang="en-US" dirty="0"/>
          </a:p>
        </p:txBody>
      </p:sp>
      <p:pic>
        <p:nvPicPr>
          <p:cNvPr id="4" name="Picture 3">
            <a:extLst>
              <a:ext uri="{FF2B5EF4-FFF2-40B4-BE49-F238E27FC236}">
                <a16:creationId xmlns:a16="http://schemas.microsoft.com/office/drawing/2014/main" id="{C4A03186-7CE3-9F4B-FA78-71041A034ED1}"/>
              </a:ext>
            </a:extLst>
          </p:cNvPr>
          <p:cNvPicPr>
            <a:picLocks noChangeAspect="1"/>
          </p:cNvPicPr>
          <p:nvPr/>
        </p:nvPicPr>
        <p:blipFill>
          <a:blip r:embed="rId2"/>
          <a:srcRect l="31523" r="38050"/>
          <a:stretch/>
        </p:blipFill>
        <p:spPr>
          <a:xfrm>
            <a:off x="20" y="1"/>
            <a:ext cx="4173349" cy="6857999"/>
          </a:xfrm>
          <a:prstGeom prst="rect">
            <a:avLst/>
          </a:prstGeom>
        </p:spPr>
      </p:pic>
      <p:sp>
        <p:nvSpPr>
          <p:cNvPr id="5" name="TextBox 4">
            <a:extLst>
              <a:ext uri="{FF2B5EF4-FFF2-40B4-BE49-F238E27FC236}">
                <a16:creationId xmlns:a16="http://schemas.microsoft.com/office/drawing/2014/main" id="{26FA4F74-E449-A237-589D-CCE023BB49C4}"/>
              </a:ext>
            </a:extLst>
          </p:cNvPr>
          <p:cNvSpPr txBox="1"/>
          <p:nvPr/>
        </p:nvSpPr>
        <p:spPr>
          <a:xfrm>
            <a:off x="0" y="6239512"/>
            <a:ext cx="4857601" cy="923330"/>
          </a:xfrm>
          <a:prstGeom prst="rect">
            <a:avLst/>
          </a:prstGeom>
          <a:noFill/>
        </p:spPr>
        <p:txBody>
          <a:bodyPr wrap="square" rtlCol="0">
            <a:spAutoFit/>
          </a:bodyPr>
          <a:lstStyle/>
          <a:p>
            <a:r>
              <a:rPr lang="en-US" dirty="0">
                <a:solidFill>
                  <a:srgbClr val="000000"/>
                </a:solidFill>
                <a:effectLst/>
                <a:latin typeface="Helvetica" pitchFamily="2" charset="0"/>
              </a:rPr>
              <a:t>Permission is granted for publication on UCCS Website</a:t>
            </a:r>
          </a:p>
          <a:p>
            <a:endParaRPr lang="en-US" dirty="0"/>
          </a:p>
        </p:txBody>
      </p:sp>
      <p:sp>
        <p:nvSpPr>
          <p:cNvPr id="6" name="TextBox 5">
            <a:extLst>
              <a:ext uri="{FF2B5EF4-FFF2-40B4-BE49-F238E27FC236}">
                <a16:creationId xmlns:a16="http://schemas.microsoft.com/office/drawing/2014/main" id="{C7CDA7BD-E58B-5E35-BC5A-DC2910764237}"/>
              </a:ext>
            </a:extLst>
          </p:cNvPr>
          <p:cNvSpPr txBox="1"/>
          <p:nvPr/>
        </p:nvSpPr>
        <p:spPr>
          <a:xfrm>
            <a:off x="11493190" y="118946"/>
            <a:ext cx="415498" cy="369332"/>
          </a:xfrm>
          <a:prstGeom prst="rect">
            <a:avLst/>
          </a:prstGeom>
          <a:noFill/>
        </p:spPr>
        <p:txBody>
          <a:bodyPr wrap="none" rtlCol="0">
            <a:spAutoFit/>
          </a:bodyPr>
          <a:lstStyle/>
          <a:p>
            <a:r>
              <a:rPr lang="en-US" dirty="0">
                <a:highlight>
                  <a:srgbClr val="00FF00"/>
                </a:highlight>
              </a:rPr>
              <a:t>_</a:t>
            </a:r>
            <a:r>
              <a:rPr lang="en-US" dirty="0">
                <a:highlight>
                  <a:srgbClr val="00FFFF"/>
                </a:highlight>
              </a:rPr>
              <a:t>_</a:t>
            </a:r>
          </a:p>
        </p:txBody>
      </p:sp>
    </p:spTree>
    <p:extLst>
      <p:ext uri="{BB962C8B-B14F-4D97-AF65-F5344CB8AC3E}">
        <p14:creationId xmlns:p14="http://schemas.microsoft.com/office/powerpoint/2010/main" val="34240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EE4D-79BA-E14C-E10C-DA3AC8E92ED1}"/>
              </a:ext>
            </a:extLst>
          </p:cNvPr>
          <p:cNvSpPr>
            <a:spLocks noGrp="1"/>
          </p:cNvSpPr>
          <p:nvPr>
            <p:ph type="title"/>
          </p:nvPr>
        </p:nvSpPr>
        <p:spPr>
          <a:xfrm>
            <a:off x="913774" y="300942"/>
            <a:ext cx="10364451" cy="1103524"/>
          </a:xfrm>
        </p:spPr>
        <p:txBody>
          <a:bodyPr/>
          <a:lstStyle/>
          <a:p>
            <a:r>
              <a:rPr lang="en-US" dirty="0"/>
              <a:t>Class diagrams</a:t>
            </a:r>
          </a:p>
        </p:txBody>
      </p:sp>
      <p:pic>
        <p:nvPicPr>
          <p:cNvPr id="8" name="Picture 2">
            <a:extLst>
              <a:ext uri="{FF2B5EF4-FFF2-40B4-BE49-F238E27FC236}">
                <a16:creationId xmlns:a16="http://schemas.microsoft.com/office/drawing/2014/main" id="{6A4BCBB3-0548-6083-4611-4EFFC17B98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02" y="1404466"/>
            <a:ext cx="11746396" cy="43520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94F232-AE8F-2A70-FDD4-D034D9D32B1B}"/>
              </a:ext>
            </a:extLst>
          </p:cNvPr>
          <p:cNvSpPr txBox="1"/>
          <p:nvPr/>
        </p:nvSpPr>
        <p:spPr>
          <a:xfrm>
            <a:off x="3781062" y="6372392"/>
            <a:ext cx="4629873" cy="369332"/>
          </a:xfrm>
          <a:prstGeom prst="rect">
            <a:avLst/>
          </a:prstGeom>
          <a:noFill/>
        </p:spPr>
        <p:txBody>
          <a:bodyPr wrap="square" rtlCol="0">
            <a:spAutoFit/>
          </a:bodyPr>
          <a:lstStyle/>
          <a:p>
            <a:r>
              <a:rPr lang="en-US" dirty="0"/>
              <a:t>Created by Visual Studio 2022 from source</a:t>
            </a:r>
          </a:p>
        </p:txBody>
      </p:sp>
      <p:sp>
        <p:nvSpPr>
          <p:cNvPr id="3" name="TextBox 2">
            <a:extLst>
              <a:ext uri="{FF2B5EF4-FFF2-40B4-BE49-F238E27FC236}">
                <a16:creationId xmlns:a16="http://schemas.microsoft.com/office/drawing/2014/main" id="{DD7EF6DF-E173-2086-3AC3-3318726AC450}"/>
              </a:ext>
            </a:extLst>
          </p:cNvPr>
          <p:cNvSpPr txBox="1"/>
          <p:nvPr/>
        </p:nvSpPr>
        <p:spPr>
          <a:xfrm>
            <a:off x="11619571"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73731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pic>
        <p:nvPicPr>
          <p:cNvPr id="5" name="Picture 4">
            <a:extLst>
              <a:ext uri="{FF2B5EF4-FFF2-40B4-BE49-F238E27FC236}">
                <a16:creationId xmlns:a16="http://schemas.microsoft.com/office/drawing/2014/main" id="{48AE2F88-2B28-50F0-F16F-73D770EC23AA}"/>
              </a:ext>
            </a:extLst>
          </p:cNvPr>
          <p:cNvPicPr>
            <a:picLocks noChangeAspect="1"/>
          </p:cNvPicPr>
          <p:nvPr/>
        </p:nvPicPr>
        <p:blipFill>
          <a:blip r:embed="rId2"/>
          <a:stretch>
            <a:fillRect/>
          </a:stretch>
        </p:blipFill>
        <p:spPr>
          <a:xfrm>
            <a:off x="6675863" y="4875070"/>
            <a:ext cx="4227489" cy="1972829"/>
          </a:xfrm>
          <a:prstGeom prst="rect">
            <a:avLst/>
          </a:prstGeom>
        </p:spPr>
      </p:pic>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1086047727"/>
              </p:ext>
            </p:extLst>
          </p:nvPr>
        </p:nvGraphicFramePr>
        <p:xfrm>
          <a:off x="1373843" y="904675"/>
          <a:ext cx="9529509" cy="3970395"/>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360945">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360945">
                <a:tc>
                  <a:txBody>
                    <a:bodyPr/>
                    <a:lstStyle/>
                    <a:p>
                      <a:pPr marL="0" marR="0">
                        <a:lnSpc>
                          <a:spcPct val="107000"/>
                        </a:lnSpc>
                        <a:spcAft>
                          <a:spcPts val="800"/>
                        </a:spcAft>
                      </a:pPr>
                      <a:r>
                        <a:rPr lang="en-US" sz="1100" kern="100" dirty="0">
                          <a:effectLst/>
                        </a:rPr>
                        <a:t>R-1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access web site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09/14/24</a:t>
                      </a:r>
                    </a:p>
                  </a:txBody>
                  <a:tcPr marL="68580" marR="68580" marT="0" marB="0"/>
                </a:tc>
                <a:extLst>
                  <a:ext uri="{0D108BD9-81ED-4DB2-BD59-A6C34878D82A}">
                    <a16:rowId xmlns:a16="http://schemas.microsoft.com/office/drawing/2014/main" val="3336902605"/>
                  </a:ext>
                </a:extLst>
              </a:tr>
              <a:tr h="360945">
                <a:tc>
                  <a:txBody>
                    <a:bodyPr/>
                    <a:lstStyle/>
                    <a:p>
                      <a:pPr marL="0" marR="0">
                        <a:lnSpc>
                          <a:spcPct val="107000"/>
                        </a:lnSpc>
                        <a:spcAft>
                          <a:spcPts val="800"/>
                        </a:spcAft>
                      </a:pPr>
                      <a:r>
                        <a:rPr lang="en-US" sz="1100" kern="100" dirty="0">
                          <a:effectLst/>
                        </a:rPr>
                        <a:t>R-2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Products list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10/01/24</a:t>
                      </a:r>
                    </a:p>
                  </a:txBody>
                  <a:tcPr marL="68580" marR="68580" marT="0" marB="0"/>
                </a:tc>
                <a:extLst>
                  <a:ext uri="{0D108BD9-81ED-4DB2-BD59-A6C34878D82A}">
                    <a16:rowId xmlns:a16="http://schemas.microsoft.com/office/drawing/2014/main" val="595829783"/>
                  </a:ext>
                </a:extLst>
              </a:tr>
              <a:tr h="360945">
                <a:tc>
                  <a:txBody>
                    <a:bodyPr/>
                    <a:lstStyle/>
                    <a:p>
                      <a:pPr marL="0" marR="0">
                        <a:lnSpc>
                          <a:spcPct val="107000"/>
                        </a:lnSpc>
                        <a:spcAft>
                          <a:spcPts val="800"/>
                        </a:spcAft>
                      </a:pPr>
                      <a:r>
                        <a:rPr lang="en-US" sz="1100" kern="100" dirty="0">
                          <a:effectLst/>
                        </a:rPr>
                        <a:t>R-3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add Products to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10/30/24</a:t>
                      </a:r>
                    </a:p>
                  </a:txBody>
                  <a:tcPr marL="68580" marR="68580" marT="0" marB="0"/>
                </a:tc>
                <a:extLst>
                  <a:ext uri="{0D108BD9-81ED-4DB2-BD59-A6C34878D82A}">
                    <a16:rowId xmlns:a16="http://schemas.microsoft.com/office/drawing/2014/main" val="1998228794"/>
                  </a:ext>
                </a:extLst>
              </a:tr>
              <a:tr h="360945">
                <a:tc>
                  <a:txBody>
                    <a:bodyPr/>
                    <a:lstStyle/>
                    <a:p>
                      <a:pPr marL="0" marR="0">
                        <a:lnSpc>
                          <a:spcPct val="107000"/>
                        </a:lnSpc>
                        <a:spcAft>
                          <a:spcPts val="800"/>
                        </a:spcAft>
                      </a:pPr>
                      <a:r>
                        <a:rPr lang="en-US" sz="1100" kern="100">
                          <a:effectLst/>
                        </a:rPr>
                        <a:t>R-4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view/edit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11/4/24</a:t>
                      </a:r>
                    </a:p>
                  </a:txBody>
                  <a:tcPr marL="68580" marR="68580" marT="0" marB="0"/>
                </a:tc>
                <a:extLst>
                  <a:ext uri="{0D108BD9-81ED-4DB2-BD59-A6C34878D82A}">
                    <a16:rowId xmlns:a16="http://schemas.microsoft.com/office/drawing/2014/main" val="2659985848"/>
                  </a:ext>
                </a:extLst>
              </a:tr>
              <a:tr h="360945">
                <a:tc>
                  <a:txBody>
                    <a:bodyPr/>
                    <a:lstStyle/>
                    <a:p>
                      <a:pPr marL="0" marR="0">
                        <a:lnSpc>
                          <a:spcPct val="107000"/>
                        </a:lnSpc>
                        <a:spcAft>
                          <a:spcPts val="800"/>
                        </a:spcAft>
                      </a:pPr>
                      <a:r>
                        <a:rPr lang="en-US" sz="1100" kern="100">
                          <a:effectLst/>
                        </a:rPr>
                        <a:t>R-5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Checkout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11/10/24</a:t>
                      </a:r>
                    </a:p>
                  </a:txBody>
                  <a:tcPr marL="68580" marR="68580" marT="0" marB="0"/>
                </a:tc>
                <a:extLst>
                  <a:ext uri="{0D108BD9-81ED-4DB2-BD59-A6C34878D82A}">
                    <a16:rowId xmlns:a16="http://schemas.microsoft.com/office/drawing/2014/main" val="1653675179"/>
                  </a:ext>
                </a:extLst>
              </a:tr>
              <a:tr h="360945">
                <a:tc>
                  <a:txBody>
                    <a:bodyPr/>
                    <a:lstStyle/>
                    <a:p>
                      <a:pPr marL="0" marR="0">
                        <a:lnSpc>
                          <a:spcPct val="107000"/>
                        </a:lnSpc>
                        <a:spcAft>
                          <a:spcPts val="800"/>
                        </a:spcAft>
                      </a:pPr>
                      <a:r>
                        <a:rPr lang="en-US" sz="1100" kern="100">
                          <a:effectLst/>
                        </a:rPr>
                        <a:t>R-6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Users can view their prior Orders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12/1/24</a:t>
                      </a:r>
                    </a:p>
                  </a:txBody>
                  <a:tcPr marL="68580" marR="68580" marT="0" marB="0"/>
                </a:tc>
                <a:extLst>
                  <a:ext uri="{0D108BD9-81ED-4DB2-BD59-A6C34878D82A}">
                    <a16:rowId xmlns:a16="http://schemas.microsoft.com/office/drawing/2014/main" val="3091205658"/>
                  </a:ext>
                </a:extLst>
              </a:tr>
              <a:tr h="360945">
                <a:tc>
                  <a:txBody>
                    <a:bodyPr/>
                    <a:lstStyle/>
                    <a:p>
                      <a:pPr marL="0" marR="0">
                        <a:lnSpc>
                          <a:spcPct val="107000"/>
                        </a:lnSpc>
                        <a:spcAft>
                          <a:spcPts val="800"/>
                        </a:spcAft>
                      </a:pPr>
                      <a:r>
                        <a:rPr lang="en-US" sz="1100" kern="100">
                          <a:effectLst/>
                        </a:rPr>
                        <a:t>R-7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view all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12/1/24</a:t>
                      </a:r>
                    </a:p>
                  </a:txBody>
                  <a:tcPr marL="68580" marR="68580" marT="0" marB="0"/>
                </a:tc>
                <a:extLst>
                  <a:ext uri="{0D108BD9-81ED-4DB2-BD59-A6C34878D82A}">
                    <a16:rowId xmlns:a16="http://schemas.microsoft.com/office/drawing/2014/main" val="3726106823"/>
                  </a:ext>
                </a:extLst>
              </a:tr>
              <a:tr h="360945">
                <a:tc>
                  <a:txBody>
                    <a:bodyPr/>
                    <a:lstStyle/>
                    <a:p>
                      <a:pPr marL="0" marR="0">
                        <a:lnSpc>
                          <a:spcPct val="107000"/>
                        </a:lnSpc>
                        <a:spcAft>
                          <a:spcPts val="800"/>
                        </a:spcAft>
                      </a:pPr>
                      <a:r>
                        <a:rPr lang="en-US" sz="1100" kern="100">
                          <a:effectLst/>
                        </a:rPr>
                        <a:t>R-8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CRUD Product data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12/4/24</a:t>
                      </a:r>
                    </a:p>
                  </a:txBody>
                  <a:tcPr marL="68580" marR="68580" marT="0" marB="0"/>
                </a:tc>
                <a:extLst>
                  <a:ext uri="{0D108BD9-81ED-4DB2-BD59-A6C34878D82A}">
                    <a16:rowId xmlns:a16="http://schemas.microsoft.com/office/drawing/2014/main" val="16895699"/>
                  </a:ext>
                </a:extLst>
              </a:tr>
              <a:tr h="360945">
                <a:tc>
                  <a:txBody>
                    <a:bodyPr/>
                    <a:lstStyle/>
                    <a:p>
                      <a:pPr marL="0" marR="0">
                        <a:lnSpc>
                          <a:spcPct val="107000"/>
                        </a:lnSpc>
                        <a:spcAft>
                          <a:spcPts val="800"/>
                        </a:spcAft>
                      </a:pPr>
                      <a:r>
                        <a:rPr lang="en-US" sz="1100" kern="100" dirty="0">
                          <a:effectLst/>
                        </a:rPr>
                        <a:t>R-9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Software Developer Apps can check that User has a valid license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12/6/24</a:t>
                      </a:r>
                    </a:p>
                  </a:txBody>
                  <a:tcPr marL="68580" marR="68580" marT="0" marB="0"/>
                </a:tc>
                <a:extLst>
                  <a:ext uri="{0D108BD9-81ED-4DB2-BD59-A6C34878D82A}">
                    <a16:rowId xmlns:a16="http://schemas.microsoft.com/office/drawing/2014/main" val="3549439775"/>
                  </a:ext>
                </a:extLst>
              </a:tr>
              <a:tr h="360945">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R-10</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Admin Security</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Done</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12/8/24</a:t>
                      </a:r>
                    </a:p>
                  </a:txBody>
                  <a:tcPr marL="68580" marR="68580" marT="0" marB="0"/>
                </a:tc>
                <a:extLst>
                  <a:ext uri="{0D108BD9-81ED-4DB2-BD59-A6C34878D82A}">
                    <a16:rowId xmlns:a16="http://schemas.microsoft.com/office/drawing/2014/main" val="426575352"/>
                  </a:ext>
                </a:extLst>
              </a:tr>
            </a:tbl>
          </a:graphicData>
        </a:graphic>
      </p:graphicFrame>
      <p:sp>
        <p:nvSpPr>
          <p:cNvPr id="8" name="TextBox 7">
            <a:extLst>
              <a:ext uri="{FF2B5EF4-FFF2-40B4-BE49-F238E27FC236}">
                <a16:creationId xmlns:a16="http://schemas.microsoft.com/office/drawing/2014/main" id="{9E1D40AA-CF42-DE7C-6D32-1801173BE2CA}"/>
              </a:ext>
            </a:extLst>
          </p:cNvPr>
          <p:cNvSpPr txBox="1"/>
          <p:nvPr/>
        </p:nvSpPr>
        <p:spPr>
          <a:xfrm>
            <a:off x="243068" y="5730912"/>
            <a:ext cx="4919241" cy="923330"/>
          </a:xfrm>
          <a:prstGeom prst="rect">
            <a:avLst/>
          </a:prstGeom>
          <a:noFill/>
        </p:spPr>
        <p:txBody>
          <a:bodyPr wrap="square" rtlCol="0">
            <a:spAutoFit/>
          </a:bodyPr>
          <a:lstStyle/>
          <a:p>
            <a:r>
              <a:rPr lang="en-US" dirty="0"/>
              <a:t>Other:</a:t>
            </a:r>
          </a:p>
          <a:p>
            <a:r>
              <a:rPr lang="en-US" dirty="0"/>
              <a:t>Colby – GitHub, Jira </a:t>
            </a:r>
          </a:p>
          <a:p>
            <a:r>
              <a:rPr lang="en-US" dirty="0"/>
              <a:t>John – initial project set up</a:t>
            </a:r>
          </a:p>
        </p:txBody>
      </p:sp>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243068" y="6523437"/>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3">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44C1-CB9A-5509-2F17-23E172D5E809}"/>
              </a:ext>
            </a:extLst>
          </p:cNvPr>
          <p:cNvSpPr>
            <a:spLocks noGrp="1"/>
          </p:cNvSpPr>
          <p:nvPr>
            <p:ph type="title"/>
          </p:nvPr>
        </p:nvSpPr>
        <p:spPr/>
        <p:txBody>
          <a:bodyPr/>
          <a:lstStyle/>
          <a:p>
            <a:r>
              <a:rPr lang="en-US" dirty="0"/>
              <a:t> the 8 Architecture decisions</a:t>
            </a:r>
          </a:p>
        </p:txBody>
      </p:sp>
      <p:sp>
        <p:nvSpPr>
          <p:cNvPr id="3" name="Content Placeholder 2">
            <a:extLst>
              <a:ext uri="{FF2B5EF4-FFF2-40B4-BE49-F238E27FC236}">
                <a16:creationId xmlns:a16="http://schemas.microsoft.com/office/drawing/2014/main" id="{1BFB8EAB-EAC7-E08A-DFAC-F960D5EC3FB3}"/>
              </a:ext>
            </a:extLst>
          </p:cNvPr>
          <p:cNvSpPr>
            <a:spLocks noGrp="1"/>
          </p:cNvSpPr>
          <p:nvPr>
            <p:ph idx="1"/>
          </p:nvPr>
        </p:nvSpPr>
        <p:spPr>
          <a:xfrm>
            <a:off x="913775" y="2367093"/>
            <a:ext cx="10364452" cy="3800027"/>
          </a:xfrm>
        </p:spPr>
        <p:txBody>
          <a:bodyPr>
            <a:normAutofit lnSpcReduction="10000"/>
          </a:bodyPr>
          <a:lstStyle/>
          <a:p>
            <a:r>
              <a:rPr lang="en-US" b="1" dirty="0"/>
              <a:t>Is there a generic application architecture that can act as a template?</a:t>
            </a:r>
          </a:p>
          <a:p>
            <a:pPr marL="0" indent="0">
              <a:buNone/>
            </a:pPr>
            <a:r>
              <a:rPr lang="en-US" dirty="0"/>
              <a:t>	</a:t>
            </a:r>
            <a:r>
              <a:rPr lang="en-US" sz="1800" dirty="0"/>
              <a:t>- Yes, we started with a generic MVC template in Visual Studio </a:t>
            </a:r>
          </a:p>
          <a:p>
            <a:r>
              <a:rPr lang="en-US" b="1" dirty="0"/>
              <a:t>How will the system be distributed across hardware cores?</a:t>
            </a:r>
          </a:p>
          <a:p>
            <a:pPr marL="0" indent="0">
              <a:buNone/>
            </a:pPr>
            <a:r>
              <a:rPr lang="en-US" dirty="0"/>
              <a:t>	</a:t>
            </a:r>
            <a:r>
              <a:rPr lang="en-US" sz="1800" dirty="0"/>
              <a:t>- Prototype centralized, production distributed</a:t>
            </a:r>
          </a:p>
          <a:p>
            <a:r>
              <a:rPr lang="en-US" b="1" dirty="0"/>
              <a:t>What architectural patterns might be used?</a:t>
            </a:r>
          </a:p>
          <a:p>
            <a:pPr marL="0" indent="0">
              <a:buNone/>
            </a:pPr>
            <a:r>
              <a:rPr lang="en-US" dirty="0"/>
              <a:t>	</a:t>
            </a:r>
            <a:r>
              <a:rPr lang="en-US" sz="1800" dirty="0"/>
              <a:t>- Multi-Tier client server architectural pattern</a:t>
            </a:r>
          </a:p>
          <a:p>
            <a:r>
              <a:rPr lang="en-US" b="1" dirty="0"/>
              <a:t>What strategy will be used to control the components of the system?</a:t>
            </a:r>
          </a:p>
          <a:p>
            <a:pPr marL="0" indent="0">
              <a:buNone/>
            </a:pPr>
            <a:r>
              <a:rPr lang="en-US" dirty="0"/>
              <a:t>	</a:t>
            </a:r>
            <a:r>
              <a:rPr lang="en-US" sz="1800" dirty="0"/>
              <a:t>- MVC will be used to isolate the components</a:t>
            </a:r>
          </a:p>
          <a:p>
            <a:endParaRPr lang="en-US" dirty="0"/>
          </a:p>
        </p:txBody>
      </p:sp>
      <p:sp>
        <p:nvSpPr>
          <p:cNvPr id="5" name="TextBox 4">
            <a:extLst>
              <a:ext uri="{FF2B5EF4-FFF2-40B4-BE49-F238E27FC236}">
                <a16:creationId xmlns:a16="http://schemas.microsoft.com/office/drawing/2014/main" id="{075D9CC5-539C-E036-1AB5-D72968B703B8}"/>
              </a:ext>
            </a:extLst>
          </p:cNvPr>
          <p:cNvSpPr txBox="1"/>
          <p:nvPr/>
        </p:nvSpPr>
        <p:spPr>
          <a:xfrm>
            <a:off x="11467070" y="249185"/>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409338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00CA-98D1-6D85-ADF5-67928200832F}"/>
              </a:ext>
            </a:extLst>
          </p:cNvPr>
          <p:cNvSpPr>
            <a:spLocks noGrp="1"/>
          </p:cNvSpPr>
          <p:nvPr>
            <p:ph type="title"/>
          </p:nvPr>
        </p:nvSpPr>
        <p:spPr/>
        <p:txBody>
          <a:bodyPr/>
          <a:lstStyle/>
          <a:p>
            <a:r>
              <a:rPr lang="en-US" dirty="0"/>
              <a:t> the 8 Architecture decisions cont.</a:t>
            </a:r>
          </a:p>
        </p:txBody>
      </p:sp>
      <p:sp>
        <p:nvSpPr>
          <p:cNvPr id="3" name="Content Placeholder 2">
            <a:extLst>
              <a:ext uri="{FF2B5EF4-FFF2-40B4-BE49-F238E27FC236}">
                <a16:creationId xmlns:a16="http://schemas.microsoft.com/office/drawing/2014/main" id="{DC5F116D-D389-3E5B-BCA2-D186B980E723}"/>
              </a:ext>
            </a:extLst>
          </p:cNvPr>
          <p:cNvSpPr>
            <a:spLocks noGrp="1"/>
          </p:cNvSpPr>
          <p:nvPr>
            <p:ph idx="1"/>
          </p:nvPr>
        </p:nvSpPr>
        <p:spPr>
          <a:xfrm>
            <a:off x="913775" y="2367093"/>
            <a:ext cx="10364452" cy="3872390"/>
          </a:xfrm>
        </p:spPr>
        <p:txBody>
          <a:bodyPr>
            <a:normAutofit fontScale="85000" lnSpcReduction="10000"/>
          </a:bodyPr>
          <a:lstStyle/>
          <a:p>
            <a:r>
              <a:rPr lang="en-US" b="1" dirty="0"/>
              <a:t>How should the architecture be documented?</a:t>
            </a:r>
          </a:p>
          <a:p>
            <a:pPr marL="0" indent="0">
              <a:buNone/>
            </a:pPr>
            <a:r>
              <a:rPr lang="en-US" dirty="0"/>
              <a:t>	</a:t>
            </a:r>
            <a:r>
              <a:rPr lang="en-US" sz="2000" dirty="0"/>
              <a:t>- Using a variety of UML diagrams to create an architectural description document</a:t>
            </a:r>
          </a:p>
          <a:p>
            <a:r>
              <a:rPr lang="en-US" sz="2400" b="1" dirty="0"/>
              <a:t>What architectural organization is best for delivering the non-functional requirements?</a:t>
            </a:r>
          </a:p>
          <a:p>
            <a:pPr marL="0" indent="0">
              <a:buNone/>
            </a:pPr>
            <a:r>
              <a:rPr lang="en-US" dirty="0"/>
              <a:t>	</a:t>
            </a:r>
            <a:r>
              <a:rPr lang="en-US" sz="2000" dirty="0"/>
              <a:t>- MVC leads to maintainability</a:t>
            </a:r>
          </a:p>
          <a:p>
            <a:r>
              <a:rPr lang="en-US" b="1" dirty="0"/>
              <a:t>How will components be decomposed into sub-components?</a:t>
            </a:r>
          </a:p>
          <a:p>
            <a:pPr marL="0" indent="0">
              <a:buNone/>
            </a:pPr>
            <a:r>
              <a:rPr lang="en-US" dirty="0"/>
              <a:t>	</a:t>
            </a:r>
            <a:r>
              <a:rPr lang="en-US" sz="2000" dirty="0"/>
              <a:t>- Objects will be broken down into Models, Views, and Controllers</a:t>
            </a:r>
          </a:p>
          <a:p>
            <a:r>
              <a:rPr lang="en-US" b="1" dirty="0"/>
              <a:t>What approach will be used to structure the system?</a:t>
            </a:r>
          </a:p>
          <a:p>
            <a:pPr marL="0" indent="0">
              <a:buNone/>
            </a:pPr>
            <a:r>
              <a:rPr lang="en-US" b="1" dirty="0"/>
              <a:t>	</a:t>
            </a:r>
            <a:r>
              <a:rPr lang="en-US" sz="2000" dirty="0"/>
              <a:t>- Application will be on server, clients will use web browsers</a:t>
            </a:r>
            <a:endParaRPr lang="en-US" b="1" dirty="0"/>
          </a:p>
          <a:p>
            <a:endParaRPr lang="en-US" dirty="0"/>
          </a:p>
        </p:txBody>
      </p:sp>
      <p:sp>
        <p:nvSpPr>
          <p:cNvPr id="4" name="TextBox 3">
            <a:extLst>
              <a:ext uri="{FF2B5EF4-FFF2-40B4-BE49-F238E27FC236}">
                <a16:creationId xmlns:a16="http://schemas.microsoft.com/office/drawing/2014/main" id="{887E3912-276A-49F8-AD48-B73718F83941}"/>
              </a:ext>
            </a:extLst>
          </p:cNvPr>
          <p:cNvSpPr txBox="1"/>
          <p:nvPr/>
        </p:nvSpPr>
        <p:spPr>
          <a:xfrm>
            <a:off x="11646243" y="249185"/>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225414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913775" y="2367093"/>
            <a:ext cx="4257665" cy="4125147"/>
          </a:xfrm>
        </p:spPr>
        <p:txBody>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335710" y="1943476"/>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897E-BBF2-6D38-3476-8DEC28D35F02}"/>
              </a:ext>
            </a:extLst>
          </p:cNvPr>
          <p:cNvSpPr>
            <a:spLocks noGrp="1"/>
          </p:cNvSpPr>
          <p:nvPr>
            <p:ph type="title"/>
          </p:nvPr>
        </p:nvSpPr>
        <p:spPr>
          <a:xfrm>
            <a:off x="858170" y="2546171"/>
            <a:ext cx="10364451" cy="1596177"/>
          </a:xfrm>
        </p:spPr>
        <p:txBody>
          <a:bodyPr>
            <a:normAutofit/>
          </a:bodyPr>
          <a:lstStyle/>
          <a:p>
            <a:r>
              <a:rPr lang="en-US" sz="6600" b="1" dirty="0"/>
              <a:t>DEMONSTRATION</a:t>
            </a:r>
          </a:p>
        </p:txBody>
      </p:sp>
    </p:spTree>
    <p:extLst>
      <p:ext uri="{BB962C8B-B14F-4D97-AF65-F5344CB8AC3E}">
        <p14:creationId xmlns:p14="http://schemas.microsoft.com/office/powerpoint/2010/main" val="385793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13774" y="2367092"/>
            <a:ext cx="4501506" cy="3424107"/>
          </a:xfrm>
        </p:spPr>
        <p:txBody>
          <a:bodyPr/>
          <a:lstStyle/>
          <a:p>
            <a:r>
              <a:rPr lang="en-US" dirty="0"/>
              <a:t>Project Overview</a:t>
            </a:r>
          </a:p>
          <a:p>
            <a:r>
              <a:rPr lang="en-US" dirty="0"/>
              <a:t>Software license</a:t>
            </a:r>
          </a:p>
          <a:p>
            <a:r>
              <a:rPr lang="en-US" dirty="0"/>
              <a:t>functional requirements</a:t>
            </a:r>
          </a:p>
          <a:p>
            <a:r>
              <a:rPr lang="en-US" dirty="0"/>
              <a:t>non-functional requirements</a:t>
            </a:r>
          </a:p>
          <a:p>
            <a:r>
              <a:rPr lang="en-US" dirty="0"/>
              <a:t>Diagrams</a:t>
            </a:r>
          </a:p>
          <a:p>
            <a:r>
              <a:rPr lang="en-US" dirty="0"/>
              <a:t>work breakdown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dirty="0"/>
              <a:t>Architecture decisions</a:t>
            </a:r>
          </a:p>
          <a:p>
            <a:r>
              <a:rPr lang="en-US" dirty="0"/>
              <a:t>Demonstration</a:t>
            </a:r>
          </a:p>
          <a:p>
            <a:r>
              <a:rPr lang="en-US" dirty="0"/>
              <a:t>questions</a:t>
            </a:r>
          </a:p>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Greenfield Project </a:t>
            </a:r>
            <a:r>
              <a:rPr lang="en-US" sz="2400" dirty="0"/>
              <a:t>understood within domain experts</a:t>
            </a:r>
          </a:p>
          <a:p>
            <a:r>
              <a:rPr lang="en-US" dirty="0"/>
              <a:t>Agile path</a:t>
            </a:r>
          </a:p>
          <a:p>
            <a:r>
              <a:rPr lang="en-US" dirty="0"/>
              <a:t>Purpose, who is it for? </a:t>
            </a:r>
          </a:p>
          <a:p>
            <a:pPr lvl="1">
              <a:buFont typeface="Wingdings" pitchFamily="2" charset="2"/>
              <a:buChar char="è"/>
            </a:pPr>
            <a:r>
              <a:rPr lang="en-US" dirty="0"/>
              <a:t>software developers who do not want their software pirated</a:t>
            </a:r>
          </a:p>
          <a:p>
            <a:pPr lvl="1">
              <a:buFont typeface="Wingdings" pitchFamily="2" charset="2"/>
              <a:buChar char="è"/>
            </a:pPr>
            <a:r>
              <a:rPr lang="en-US" dirty="0"/>
              <a:t>Software users who want to purchase and use one or multiple software products</a:t>
            </a:r>
          </a:p>
          <a:p>
            <a:pPr marL="457200" lvl="1" indent="0">
              <a:buNone/>
            </a:pPr>
            <a:endParaRPr lang="en-US" dirty="0"/>
          </a:p>
          <a:p>
            <a:pPr marL="457200" lvl="1" indent="0">
              <a:buNone/>
            </a:pPr>
            <a:endParaRPr lang="en-US" dirty="0"/>
          </a:p>
          <a:p>
            <a:pPr marL="457200" lvl="1" indent="0">
              <a:buNone/>
            </a:pPr>
            <a:r>
              <a:rPr lang="en-US" b="1" dirty="0"/>
              <a:t>Unique selling point:</a:t>
            </a:r>
          </a:p>
          <a:p>
            <a:pPr marL="457200" lvl="1" indent="0">
              <a:buNone/>
            </a:pPr>
            <a:r>
              <a:rPr lang="en-US" dirty="0"/>
              <a:t> Competition: </a:t>
            </a:r>
            <a:r>
              <a:rPr lang="en-US" dirty="0" err="1"/>
              <a:t>revenera</a:t>
            </a:r>
            <a:r>
              <a:rPr lang="en-US" dirty="0"/>
              <a:t> appx ~ $20,000 first year, $10,000 yearly lease</a:t>
            </a:r>
          </a:p>
          <a:p>
            <a:pPr marL="457200" lvl="1" indent="0">
              <a:buNone/>
            </a:pPr>
            <a:r>
              <a:rPr lang="en-US" b="0" i="0" dirty="0">
                <a:effectLst/>
                <a:latin typeface="inherit"/>
                <a:hlinkClick r:id="rId2" tooltip="https://www.revenera.com/"/>
              </a:rPr>
              <a:t>https://www.revenera.com/</a:t>
            </a:r>
            <a:r>
              <a:rPr lang="en-US" b="0" i="0" dirty="0">
                <a:effectLst/>
                <a:latin typeface="inherit"/>
              </a:rPr>
              <a:t> </a:t>
            </a:r>
          </a:p>
          <a:p>
            <a:pPr marL="457200" lvl="1" indent="0">
              <a:buNone/>
            </a:pPr>
            <a:r>
              <a:rPr lang="en-US" dirty="0"/>
              <a:t> </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550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B344-77F6-B080-5318-5F71DC1E5687}"/>
              </a:ext>
            </a:extLst>
          </p:cNvPr>
          <p:cNvSpPr>
            <a:spLocks noGrp="1"/>
          </p:cNvSpPr>
          <p:nvPr>
            <p:ph type="title"/>
          </p:nvPr>
        </p:nvSpPr>
        <p:spPr>
          <a:xfrm>
            <a:off x="913774" y="178680"/>
            <a:ext cx="10364451" cy="990364"/>
          </a:xfrm>
        </p:spPr>
        <p:txBody>
          <a:bodyPr/>
          <a:lstStyle/>
          <a:p>
            <a:r>
              <a:rPr lang="en-US" dirty="0"/>
              <a:t>Functional Requirements</a:t>
            </a:r>
          </a:p>
        </p:txBody>
      </p:sp>
      <p:graphicFrame>
        <p:nvGraphicFramePr>
          <p:cNvPr id="6" name="Table 5">
            <a:extLst>
              <a:ext uri="{FF2B5EF4-FFF2-40B4-BE49-F238E27FC236}">
                <a16:creationId xmlns:a16="http://schemas.microsoft.com/office/drawing/2014/main" id="{F0ED410E-DCD0-70AE-65A5-DB41BE3B0D33}"/>
              </a:ext>
            </a:extLst>
          </p:cNvPr>
          <p:cNvGraphicFramePr>
            <a:graphicFrameLocks noGrp="1"/>
          </p:cNvGraphicFramePr>
          <p:nvPr>
            <p:extLst>
              <p:ext uri="{D42A27DB-BD31-4B8C-83A1-F6EECF244321}">
                <p14:modId xmlns:p14="http://schemas.microsoft.com/office/powerpoint/2010/main" val="3829733338"/>
              </p:ext>
            </p:extLst>
          </p:nvPr>
        </p:nvGraphicFramePr>
        <p:xfrm>
          <a:off x="913774" y="1715867"/>
          <a:ext cx="10106972" cy="4538532"/>
        </p:xfrm>
        <a:graphic>
          <a:graphicData uri="http://schemas.openxmlformats.org/drawingml/2006/table">
            <a:tbl>
              <a:tblPr firstRow="1" firstCol="1" bandRow="1">
                <a:tableStyleId>{5C22544A-7EE6-4342-B048-85BDC9FD1C3A}</a:tableStyleId>
              </a:tblPr>
              <a:tblGrid>
                <a:gridCol w="1259318">
                  <a:extLst>
                    <a:ext uri="{9D8B030D-6E8A-4147-A177-3AD203B41FA5}">
                      <a16:colId xmlns:a16="http://schemas.microsoft.com/office/drawing/2014/main" val="4128409596"/>
                    </a:ext>
                  </a:extLst>
                </a:gridCol>
                <a:gridCol w="7199190">
                  <a:extLst>
                    <a:ext uri="{9D8B030D-6E8A-4147-A177-3AD203B41FA5}">
                      <a16:colId xmlns:a16="http://schemas.microsoft.com/office/drawing/2014/main" val="533339345"/>
                    </a:ext>
                  </a:extLst>
                </a:gridCol>
                <a:gridCol w="1648464">
                  <a:extLst>
                    <a:ext uri="{9D8B030D-6E8A-4147-A177-3AD203B41FA5}">
                      <a16:colId xmlns:a16="http://schemas.microsoft.com/office/drawing/2014/main" val="1796566417"/>
                    </a:ext>
                  </a:extLst>
                </a:gridCol>
              </a:tblGrid>
              <a:tr h="378211">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594940"/>
                  </a:ext>
                </a:extLst>
              </a:tr>
              <a:tr h="378211">
                <a:tc>
                  <a:txBody>
                    <a:bodyPr/>
                    <a:lstStyle/>
                    <a:p>
                      <a:pPr marL="0" marR="0">
                        <a:lnSpc>
                          <a:spcPct val="107000"/>
                        </a:lnSpc>
                        <a:spcAft>
                          <a:spcPts val="800"/>
                        </a:spcAft>
                      </a:pPr>
                      <a:r>
                        <a:rPr lang="en-US" sz="1100" kern="100" dirty="0">
                          <a:effectLst/>
                        </a:rPr>
                        <a:t>R-1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access web site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6902605"/>
                  </a:ext>
                </a:extLst>
              </a:tr>
              <a:tr h="378211">
                <a:tc>
                  <a:txBody>
                    <a:bodyPr/>
                    <a:lstStyle/>
                    <a:p>
                      <a:pPr marL="0" marR="0">
                        <a:lnSpc>
                          <a:spcPct val="107000"/>
                        </a:lnSpc>
                        <a:spcAft>
                          <a:spcPts val="800"/>
                        </a:spcAft>
                      </a:pPr>
                      <a:r>
                        <a:rPr lang="en-US" sz="1100" kern="100">
                          <a:effectLst/>
                        </a:rPr>
                        <a:t>R-2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Products list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829783"/>
                  </a:ext>
                </a:extLst>
              </a:tr>
              <a:tr h="378211">
                <a:tc>
                  <a:txBody>
                    <a:bodyPr/>
                    <a:lstStyle/>
                    <a:p>
                      <a:pPr marL="0" marR="0">
                        <a:lnSpc>
                          <a:spcPct val="107000"/>
                        </a:lnSpc>
                        <a:spcAft>
                          <a:spcPts val="800"/>
                        </a:spcAft>
                      </a:pPr>
                      <a:r>
                        <a:rPr lang="en-US" sz="1100" kern="100">
                          <a:effectLst/>
                        </a:rPr>
                        <a:t>R-3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add Products to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228794"/>
                  </a:ext>
                </a:extLst>
              </a:tr>
              <a:tr h="378211">
                <a:tc>
                  <a:txBody>
                    <a:bodyPr/>
                    <a:lstStyle/>
                    <a:p>
                      <a:pPr marL="0" marR="0">
                        <a:lnSpc>
                          <a:spcPct val="107000"/>
                        </a:lnSpc>
                        <a:spcAft>
                          <a:spcPts val="800"/>
                        </a:spcAft>
                      </a:pPr>
                      <a:r>
                        <a:rPr lang="en-US" sz="1100" kern="100">
                          <a:effectLst/>
                        </a:rPr>
                        <a:t>R-4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Users can view/edit Cart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985848"/>
                  </a:ext>
                </a:extLst>
              </a:tr>
              <a:tr h="378211">
                <a:tc>
                  <a:txBody>
                    <a:bodyPr/>
                    <a:lstStyle/>
                    <a:p>
                      <a:pPr marL="0" marR="0">
                        <a:lnSpc>
                          <a:spcPct val="107000"/>
                        </a:lnSpc>
                        <a:spcAft>
                          <a:spcPts val="800"/>
                        </a:spcAft>
                      </a:pPr>
                      <a:r>
                        <a:rPr lang="en-US" sz="1100" kern="100">
                          <a:effectLst/>
                        </a:rPr>
                        <a:t>R-5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Checkout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3675179"/>
                  </a:ext>
                </a:extLst>
              </a:tr>
              <a:tr h="378211">
                <a:tc>
                  <a:txBody>
                    <a:bodyPr/>
                    <a:lstStyle/>
                    <a:p>
                      <a:pPr marL="0" marR="0">
                        <a:lnSpc>
                          <a:spcPct val="107000"/>
                        </a:lnSpc>
                        <a:spcAft>
                          <a:spcPts val="800"/>
                        </a:spcAft>
                      </a:pPr>
                      <a:r>
                        <a:rPr lang="en-US" sz="1100" kern="100">
                          <a:effectLst/>
                        </a:rPr>
                        <a:t>R-6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their prior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205658"/>
                  </a:ext>
                </a:extLst>
              </a:tr>
              <a:tr h="378211">
                <a:tc>
                  <a:txBody>
                    <a:bodyPr/>
                    <a:lstStyle/>
                    <a:p>
                      <a:pPr marL="0" marR="0">
                        <a:lnSpc>
                          <a:spcPct val="107000"/>
                        </a:lnSpc>
                        <a:spcAft>
                          <a:spcPts val="800"/>
                        </a:spcAft>
                      </a:pPr>
                      <a:r>
                        <a:rPr lang="en-US" sz="1100" kern="100">
                          <a:effectLst/>
                        </a:rPr>
                        <a:t>R-7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view all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106823"/>
                  </a:ext>
                </a:extLst>
              </a:tr>
              <a:tr h="378211">
                <a:tc>
                  <a:txBody>
                    <a:bodyPr/>
                    <a:lstStyle/>
                    <a:p>
                      <a:pPr marL="0" marR="0">
                        <a:lnSpc>
                          <a:spcPct val="107000"/>
                        </a:lnSpc>
                        <a:spcAft>
                          <a:spcPts val="800"/>
                        </a:spcAft>
                      </a:pPr>
                      <a:r>
                        <a:rPr lang="en-US" sz="1100" kern="100">
                          <a:effectLst/>
                        </a:rPr>
                        <a:t>R-8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CRUD Product data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95699"/>
                  </a:ext>
                </a:extLst>
              </a:tr>
              <a:tr h="378211">
                <a:tc>
                  <a:txBody>
                    <a:bodyPr/>
                    <a:lstStyle/>
                    <a:p>
                      <a:pPr marL="0" marR="0">
                        <a:lnSpc>
                          <a:spcPct val="107000"/>
                        </a:lnSpc>
                        <a:spcAft>
                          <a:spcPts val="800"/>
                        </a:spcAft>
                      </a:pPr>
                      <a:r>
                        <a:rPr lang="en-US" sz="1100" kern="100" dirty="0">
                          <a:effectLst/>
                        </a:rPr>
                        <a:t>R-9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Software Developer Apps can check that User has a valid license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439775"/>
                  </a:ext>
                </a:extLst>
              </a:tr>
              <a:tr h="378211">
                <a:tc>
                  <a:txBody>
                    <a:bodyPr/>
                    <a:lstStyle/>
                    <a:p>
                      <a:pPr marL="0" marR="0">
                        <a:lnSpc>
                          <a:spcPct val="107000"/>
                        </a:lnSpc>
                        <a:spcAft>
                          <a:spcPts val="800"/>
                        </a:spcAft>
                      </a:pPr>
                      <a:r>
                        <a:rPr lang="en-US" sz="1100" kern="100" dirty="0">
                          <a:effectLst/>
                        </a:rPr>
                        <a:t>R-10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Admin Security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8731009"/>
                  </a:ext>
                </a:extLst>
              </a:tr>
              <a:tr h="378211">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rPr>
                        <a:t>R-11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Users can pay for software subscription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Not Started</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7151238"/>
                  </a:ext>
                </a:extLst>
              </a:tr>
            </a:tbl>
          </a:graphicData>
        </a:graphic>
      </p:graphicFrame>
      <p:sp>
        <p:nvSpPr>
          <p:cNvPr id="3" name="TextBox 2">
            <a:extLst>
              <a:ext uri="{FF2B5EF4-FFF2-40B4-BE49-F238E27FC236}">
                <a16:creationId xmlns:a16="http://schemas.microsoft.com/office/drawing/2014/main" id="{416DDF25-B9AD-7A02-DBFF-B715C97FBB92}"/>
              </a:ext>
            </a:extLst>
          </p:cNvPr>
          <p:cNvSpPr txBox="1"/>
          <p:nvPr/>
        </p:nvSpPr>
        <p:spPr>
          <a:xfrm>
            <a:off x="11433717" y="327102"/>
            <a:ext cx="300082" cy="646331"/>
          </a:xfrm>
          <a:prstGeom prst="rect">
            <a:avLst/>
          </a:prstGeom>
          <a:noFill/>
        </p:spPr>
        <p:txBody>
          <a:bodyPr wrap="none" rtlCol="0">
            <a:spAutoFit/>
          </a:bodyPr>
          <a:lstStyle/>
          <a:p>
            <a:r>
              <a:rPr lang="en-US" dirty="0">
                <a:highlight>
                  <a:srgbClr val="00FFFF"/>
                </a:highlight>
              </a:rPr>
              <a:t>_</a:t>
            </a:r>
          </a:p>
          <a:p>
            <a:endParaRPr lang="en-US" dirty="0"/>
          </a:p>
        </p:txBody>
      </p:sp>
    </p:spTree>
    <p:extLst>
      <p:ext uri="{BB962C8B-B14F-4D97-AF65-F5344CB8AC3E}">
        <p14:creationId xmlns:p14="http://schemas.microsoft.com/office/powerpoint/2010/main" val="4807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079E-65C1-4FD6-EE38-0242A3EB20A3}"/>
              </a:ext>
            </a:extLst>
          </p:cNvPr>
          <p:cNvSpPr>
            <a:spLocks noGrp="1"/>
          </p:cNvSpPr>
          <p:nvPr>
            <p:ph type="title"/>
          </p:nvPr>
        </p:nvSpPr>
        <p:spPr>
          <a:xfrm>
            <a:off x="913776" y="268712"/>
            <a:ext cx="10364451" cy="992930"/>
          </a:xfrm>
        </p:spPr>
        <p:txBody>
          <a:bodyPr>
            <a:normAutofit/>
          </a:bodyPr>
          <a:lstStyle/>
          <a:p>
            <a:r>
              <a:rPr lang="en-US" dirty="0"/>
              <a:t>Non-functional (quality) requirements</a:t>
            </a:r>
          </a:p>
        </p:txBody>
      </p:sp>
      <p:graphicFrame>
        <p:nvGraphicFramePr>
          <p:cNvPr id="5" name="Content Placeholder 4">
            <a:extLst>
              <a:ext uri="{FF2B5EF4-FFF2-40B4-BE49-F238E27FC236}">
                <a16:creationId xmlns:a16="http://schemas.microsoft.com/office/drawing/2014/main" id="{BEF34E78-15A2-A25A-694D-5C1BDF044338}"/>
              </a:ext>
            </a:extLst>
          </p:cNvPr>
          <p:cNvGraphicFramePr>
            <a:graphicFrameLocks noGrp="1"/>
          </p:cNvGraphicFramePr>
          <p:nvPr>
            <p:ph idx="1"/>
            <p:extLst>
              <p:ext uri="{D42A27DB-BD31-4B8C-83A1-F6EECF244321}">
                <p14:modId xmlns:p14="http://schemas.microsoft.com/office/powerpoint/2010/main" val="3840701723"/>
              </p:ext>
            </p:extLst>
          </p:nvPr>
        </p:nvGraphicFramePr>
        <p:xfrm>
          <a:off x="1041721" y="1898248"/>
          <a:ext cx="9838480" cy="3472406"/>
        </p:xfrm>
        <a:graphic>
          <a:graphicData uri="http://schemas.openxmlformats.org/drawingml/2006/table">
            <a:tbl>
              <a:tblPr firstRow="1" firstCol="1" bandRow="1">
                <a:tableStyleId>{5C22544A-7EE6-4342-B048-85BDC9FD1C3A}</a:tableStyleId>
              </a:tblPr>
              <a:tblGrid>
                <a:gridCol w="1225864">
                  <a:extLst>
                    <a:ext uri="{9D8B030D-6E8A-4147-A177-3AD203B41FA5}">
                      <a16:colId xmlns:a16="http://schemas.microsoft.com/office/drawing/2014/main" val="3754823485"/>
                    </a:ext>
                  </a:extLst>
                </a:gridCol>
                <a:gridCol w="7007944">
                  <a:extLst>
                    <a:ext uri="{9D8B030D-6E8A-4147-A177-3AD203B41FA5}">
                      <a16:colId xmlns:a16="http://schemas.microsoft.com/office/drawing/2014/main" val="4014090703"/>
                    </a:ext>
                  </a:extLst>
                </a:gridCol>
                <a:gridCol w="1604672">
                  <a:extLst>
                    <a:ext uri="{9D8B030D-6E8A-4147-A177-3AD203B41FA5}">
                      <a16:colId xmlns:a16="http://schemas.microsoft.com/office/drawing/2014/main" val="240711411"/>
                    </a:ext>
                  </a:extLst>
                </a:gridCol>
              </a:tblGrid>
              <a:tr h="496058">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Description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6761118"/>
                  </a:ext>
                </a:extLst>
              </a:tr>
              <a:tr h="496058">
                <a:tc>
                  <a:txBody>
                    <a:bodyPr/>
                    <a:lstStyle/>
                    <a:p>
                      <a:pPr marL="0" marR="0">
                        <a:lnSpc>
                          <a:spcPct val="107000"/>
                        </a:lnSpc>
                        <a:spcAft>
                          <a:spcPts val="800"/>
                        </a:spcAft>
                      </a:pPr>
                      <a:r>
                        <a:rPr lang="en-US" sz="1100" kern="100" dirty="0">
                          <a:effectLst/>
                        </a:rPr>
                        <a:t>QA-1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Pages will update within 2 seconds (Usability)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803629"/>
                  </a:ext>
                </a:extLst>
              </a:tr>
              <a:tr h="496058">
                <a:tc>
                  <a:txBody>
                    <a:bodyPr/>
                    <a:lstStyle/>
                    <a:p>
                      <a:pPr marL="0" marR="0">
                        <a:lnSpc>
                          <a:spcPct val="107000"/>
                        </a:lnSpc>
                        <a:spcAft>
                          <a:spcPts val="800"/>
                        </a:spcAft>
                      </a:pPr>
                      <a:r>
                        <a:rPr lang="en-US" sz="1100" kern="100">
                          <a:effectLst/>
                        </a:rPr>
                        <a:t>QA-2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will not be able to modify the databases (Security)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203306"/>
                  </a:ext>
                </a:extLst>
              </a:tr>
              <a:tr h="496058">
                <a:tc>
                  <a:txBody>
                    <a:bodyPr/>
                    <a:lstStyle/>
                    <a:p>
                      <a:pPr marL="0" marR="0">
                        <a:lnSpc>
                          <a:spcPct val="107000"/>
                        </a:lnSpc>
                        <a:spcAft>
                          <a:spcPts val="800"/>
                        </a:spcAft>
                      </a:pPr>
                      <a:r>
                        <a:rPr lang="en-US" sz="1100" kern="100">
                          <a:effectLst/>
                        </a:rPr>
                        <a:t>QA-3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be easy to evolve (Maintainability)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569907"/>
                  </a:ext>
                </a:extLst>
              </a:tr>
              <a:tr h="496058">
                <a:tc>
                  <a:txBody>
                    <a:bodyPr/>
                    <a:lstStyle/>
                    <a:p>
                      <a:pPr marL="0" marR="0">
                        <a:lnSpc>
                          <a:spcPct val="107000"/>
                        </a:lnSpc>
                        <a:spcAft>
                          <a:spcPts val="800"/>
                        </a:spcAft>
                      </a:pPr>
                      <a:r>
                        <a:rPr lang="en-US" sz="1100" kern="100">
                          <a:effectLst/>
                        </a:rPr>
                        <a:t>QA-4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be easy to Unit Test (Maintainability)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558153"/>
                  </a:ext>
                </a:extLst>
              </a:tr>
              <a:tr h="496058">
                <a:tc>
                  <a:txBody>
                    <a:bodyPr/>
                    <a:lstStyle/>
                    <a:p>
                      <a:pPr marL="0" marR="0">
                        <a:lnSpc>
                          <a:spcPct val="107000"/>
                        </a:lnSpc>
                        <a:spcAft>
                          <a:spcPts val="800"/>
                        </a:spcAft>
                      </a:pPr>
                      <a:r>
                        <a:rPr lang="en-US" sz="1100" kern="100">
                          <a:effectLst/>
                        </a:rPr>
                        <a:t>QA-5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use bootstrap for common display (Usability)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230128"/>
                  </a:ext>
                </a:extLst>
              </a:tr>
              <a:tr h="496058">
                <a:tc>
                  <a:txBody>
                    <a:bodyPr/>
                    <a:lstStyle/>
                    <a:p>
                      <a:pPr marL="0" marR="0">
                        <a:lnSpc>
                          <a:spcPct val="107000"/>
                        </a:lnSpc>
                        <a:spcAft>
                          <a:spcPts val="800"/>
                        </a:spcAft>
                      </a:pPr>
                      <a:r>
                        <a:rPr lang="en-US" sz="1100" kern="100" dirty="0">
                          <a:effectLst/>
                        </a:rPr>
                        <a:t>QA-6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The System will support an Admin role (Security)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6852018"/>
                  </a:ext>
                </a:extLst>
              </a:tr>
            </a:tbl>
          </a:graphicData>
        </a:graphic>
      </p:graphicFrame>
      <p:sp>
        <p:nvSpPr>
          <p:cNvPr id="6" name="Rectangle 3">
            <a:extLst>
              <a:ext uri="{FF2B5EF4-FFF2-40B4-BE49-F238E27FC236}">
                <a16:creationId xmlns:a16="http://schemas.microsoft.com/office/drawing/2014/main" id="{BE902B49-8037-504C-BA59-10B3E0F3DAF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AA893916-1AF8-4020-3928-2D88D92C1522}"/>
              </a:ext>
            </a:extLst>
          </p:cNvPr>
          <p:cNvSpPr txBox="1"/>
          <p:nvPr/>
        </p:nvSpPr>
        <p:spPr>
          <a:xfrm>
            <a:off x="11585072" y="210015"/>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10663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4034-EB35-0093-CAA9-78240DD8A8EE}"/>
              </a:ext>
            </a:extLst>
          </p:cNvPr>
          <p:cNvSpPr>
            <a:spLocks noGrp="1"/>
          </p:cNvSpPr>
          <p:nvPr>
            <p:ph type="title"/>
          </p:nvPr>
        </p:nvSpPr>
        <p:spPr>
          <a:xfrm>
            <a:off x="913774" y="381965"/>
            <a:ext cx="10364451" cy="1022501"/>
          </a:xfrm>
        </p:spPr>
        <p:txBody>
          <a:bodyPr/>
          <a:lstStyle/>
          <a:p>
            <a:r>
              <a:rPr lang="en-US" dirty="0"/>
              <a:t>Use case diagrams</a:t>
            </a:r>
          </a:p>
        </p:txBody>
      </p:sp>
      <p:pic>
        <p:nvPicPr>
          <p:cNvPr id="5" name="Picture 4" descr="A diagram of a diagram&#10;&#10;Description automatically generated">
            <a:extLst>
              <a:ext uri="{FF2B5EF4-FFF2-40B4-BE49-F238E27FC236}">
                <a16:creationId xmlns:a16="http://schemas.microsoft.com/office/drawing/2014/main" id="{C53E6B80-D89B-4FA3-52B3-9802478C592C}"/>
              </a:ext>
            </a:extLst>
          </p:cNvPr>
          <p:cNvPicPr>
            <a:picLocks noChangeAspect="1"/>
          </p:cNvPicPr>
          <p:nvPr/>
        </p:nvPicPr>
        <p:blipFill>
          <a:blip r:embed="rId2"/>
          <a:stretch>
            <a:fillRect/>
          </a:stretch>
        </p:blipFill>
        <p:spPr>
          <a:xfrm>
            <a:off x="163894" y="1632351"/>
            <a:ext cx="5364899" cy="3286889"/>
          </a:xfrm>
          <a:prstGeom prst="rect">
            <a:avLst/>
          </a:prstGeom>
        </p:spPr>
      </p:pic>
      <p:pic>
        <p:nvPicPr>
          <p:cNvPr id="6" name="Picture 5">
            <a:extLst>
              <a:ext uri="{FF2B5EF4-FFF2-40B4-BE49-F238E27FC236}">
                <a16:creationId xmlns:a16="http://schemas.microsoft.com/office/drawing/2014/main" id="{94A26C49-DB2F-C29E-9243-B7C254114E8B}"/>
              </a:ext>
            </a:extLst>
          </p:cNvPr>
          <p:cNvPicPr>
            <a:picLocks noChangeAspect="1"/>
          </p:cNvPicPr>
          <p:nvPr/>
        </p:nvPicPr>
        <p:blipFill>
          <a:blip r:embed="rId3"/>
          <a:stretch>
            <a:fillRect/>
          </a:stretch>
        </p:blipFill>
        <p:spPr>
          <a:xfrm>
            <a:off x="5528793" y="1956442"/>
            <a:ext cx="6338001" cy="2962798"/>
          </a:xfrm>
          <a:prstGeom prst="rect">
            <a:avLst/>
          </a:prstGeom>
        </p:spPr>
      </p:pic>
      <p:pic>
        <p:nvPicPr>
          <p:cNvPr id="8" name="Picture 7">
            <a:extLst>
              <a:ext uri="{FF2B5EF4-FFF2-40B4-BE49-F238E27FC236}">
                <a16:creationId xmlns:a16="http://schemas.microsoft.com/office/drawing/2014/main" id="{EA12E2A6-BCF6-29B1-A851-60C8E5D9F66D}"/>
              </a:ext>
            </a:extLst>
          </p:cNvPr>
          <p:cNvPicPr>
            <a:picLocks noChangeAspect="1"/>
          </p:cNvPicPr>
          <p:nvPr/>
        </p:nvPicPr>
        <p:blipFill>
          <a:blip r:embed="rId4"/>
          <a:stretch>
            <a:fillRect/>
          </a:stretch>
        </p:blipFill>
        <p:spPr>
          <a:xfrm>
            <a:off x="2212613" y="4919240"/>
            <a:ext cx="7378700" cy="1739900"/>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B9B12207-7BCB-91A2-8B24-6CC1DDA8DCD2}"/>
              </a:ext>
            </a:extLst>
          </p:cNvPr>
          <p:cNvPicPr>
            <a:picLocks noChangeAspect="1"/>
          </p:cNvPicPr>
          <p:nvPr/>
        </p:nvPicPr>
        <p:blipFill>
          <a:blip r:embed="rId5"/>
          <a:stretch>
            <a:fillRect/>
          </a:stretch>
        </p:blipFill>
        <p:spPr>
          <a:xfrm>
            <a:off x="4772226" y="1150227"/>
            <a:ext cx="3004365" cy="736364"/>
          </a:xfrm>
          <a:prstGeom prst="rect">
            <a:avLst/>
          </a:prstGeom>
        </p:spPr>
      </p:pic>
      <p:sp>
        <p:nvSpPr>
          <p:cNvPr id="3" name="TextBox 2">
            <a:extLst>
              <a:ext uri="{FF2B5EF4-FFF2-40B4-BE49-F238E27FC236}">
                <a16:creationId xmlns:a16="http://schemas.microsoft.com/office/drawing/2014/main" id="{1F0AF0A5-3368-73D9-6A9A-B9C9D27D8BED}"/>
              </a:ext>
            </a:extLst>
          </p:cNvPr>
          <p:cNvSpPr txBox="1"/>
          <p:nvPr/>
        </p:nvSpPr>
        <p:spPr>
          <a:xfrm>
            <a:off x="11381678" y="334537"/>
            <a:ext cx="300082" cy="646331"/>
          </a:xfrm>
          <a:prstGeom prst="rect">
            <a:avLst/>
          </a:prstGeom>
          <a:noFill/>
        </p:spPr>
        <p:txBody>
          <a:bodyPr wrap="none" rtlCol="0">
            <a:spAutoFit/>
          </a:bodyPr>
          <a:lstStyle/>
          <a:p>
            <a:r>
              <a:rPr lang="en-US" dirty="0">
                <a:highlight>
                  <a:srgbClr val="00FFFF"/>
                </a:highlight>
              </a:rPr>
              <a:t>_</a:t>
            </a:r>
          </a:p>
          <a:p>
            <a:endParaRPr lang="en-US" dirty="0"/>
          </a:p>
        </p:txBody>
      </p:sp>
    </p:spTree>
    <p:extLst>
      <p:ext uri="{BB962C8B-B14F-4D97-AF65-F5344CB8AC3E}">
        <p14:creationId xmlns:p14="http://schemas.microsoft.com/office/powerpoint/2010/main" val="225900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F07C-74B1-83FE-D6F0-F6A9524CB57B}"/>
              </a:ext>
            </a:extLst>
          </p:cNvPr>
          <p:cNvSpPr>
            <a:spLocks noGrp="1"/>
          </p:cNvSpPr>
          <p:nvPr>
            <p:ph type="title"/>
          </p:nvPr>
        </p:nvSpPr>
        <p:spPr>
          <a:xfrm>
            <a:off x="566535" y="43245"/>
            <a:ext cx="10364451" cy="987778"/>
          </a:xfrm>
        </p:spPr>
        <p:txBody>
          <a:bodyPr/>
          <a:lstStyle/>
          <a:p>
            <a:r>
              <a:rPr lang="en-US" dirty="0"/>
              <a:t>Activity Diagrams</a:t>
            </a:r>
          </a:p>
        </p:txBody>
      </p:sp>
      <p:pic>
        <p:nvPicPr>
          <p:cNvPr id="5" name="Picture 4" descr="A diagram of a software application&#10;&#10;Description automatically generated with medium confidence">
            <a:extLst>
              <a:ext uri="{FF2B5EF4-FFF2-40B4-BE49-F238E27FC236}">
                <a16:creationId xmlns:a16="http://schemas.microsoft.com/office/drawing/2014/main" id="{ADFE7E55-0FA3-4136-DED1-A7C67AC01E81}"/>
              </a:ext>
            </a:extLst>
          </p:cNvPr>
          <p:cNvPicPr>
            <a:picLocks noChangeAspect="1"/>
          </p:cNvPicPr>
          <p:nvPr/>
        </p:nvPicPr>
        <p:blipFill>
          <a:blip r:embed="rId2"/>
          <a:stretch>
            <a:fillRect/>
          </a:stretch>
        </p:blipFill>
        <p:spPr>
          <a:xfrm>
            <a:off x="1909198" y="844951"/>
            <a:ext cx="2569658" cy="5860393"/>
          </a:xfrm>
          <a:prstGeom prst="rect">
            <a:avLst/>
          </a:prstGeom>
        </p:spPr>
      </p:pic>
      <p:pic>
        <p:nvPicPr>
          <p:cNvPr id="7" name="Picture 6" descr="A diagram of a flowchart&#10;&#10;Description automatically generated">
            <a:extLst>
              <a:ext uri="{FF2B5EF4-FFF2-40B4-BE49-F238E27FC236}">
                <a16:creationId xmlns:a16="http://schemas.microsoft.com/office/drawing/2014/main" id="{14F12225-2A74-ECAF-ED42-460AF57DE03C}"/>
              </a:ext>
            </a:extLst>
          </p:cNvPr>
          <p:cNvPicPr>
            <a:picLocks noChangeAspect="1"/>
          </p:cNvPicPr>
          <p:nvPr/>
        </p:nvPicPr>
        <p:blipFill>
          <a:blip r:embed="rId3"/>
          <a:stretch>
            <a:fillRect/>
          </a:stretch>
        </p:blipFill>
        <p:spPr>
          <a:xfrm>
            <a:off x="6096000" y="844951"/>
            <a:ext cx="3303012" cy="5860393"/>
          </a:xfrm>
          <a:prstGeom prst="rect">
            <a:avLst/>
          </a:prstGeom>
        </p:spPr>
      </p:pic>
      <p:sp>
        <p:nvSpPr>
          <p:cNvPr id="3" name="TextBox 2">
            <a:extLst>
              <a:ext uri="{FF2B5EF4-FFF2-40B4-BE49-F238E27FC236}">
                <a16:creationId xmlns:a16="http://schemas.microsoft.com/office/drawing/2014/main" id="{37AAF7DA-1377-CA36-28C4-3DAD901B0FC2}"/>
              </a:ext>
            </a:extLst>
          </p:cNvPr>
          <p:cNvSpPr txBox="1"/>
          <p:nvPr/>
        </p:nvSpPr>
        <p:spPr>
          <a:xfrm>
            <a:off x="11433717" y="453483"/>
            <a:ext cx="300082" cy="646331"/>
          </a:xfrm>
          <a:prstGeom prst="rect">
            <a:avLst/>
          </a:prstGeom>
          <a:noFill/>
        </p:spPr>
        <p:txBody>
          <a:bodyPr wrap="none" rtlCol="0">
            <a:spAutoFit/>
          </a:bodyPr>
          <a:lstStyle/>
          <a:p>
            <a:r>
              <a:rPr lang="en-US" dirty="0">
                <a:highlight>
                  <a:srgbClr val="00FFFF"/>
                </a:highlight>
              </a:rPr>
              <a:t>_</a:t>
            </a:r>
          </a:p>
          <a:p>
            <a:endParaRPr lang="en-US" dirty="0"/>
          </a:p>
        </p:txBody>
      </p:sp>
    </p:spTree>
    <p:extLst>
      <p:ext uri="{BB962C8B-B14F-4D97-AF65-F5344CB8AC3E}">
        <p14:creationId xmlns:p14="http://schemas.microsoft.com/office/powerpoint/2010/main" val="313618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10E8-7789-0B1B-AF28-C8FDD7CB8B88}"/>
              </a:ext>
            </a:extLst>
          </p:cNvPr>
          <p:cNvSpPr>
            <a:spLocks noGrp="1"/>
          </p:cNvSpPr>
          <p:nvPr>
            <p:ph type="title"/>
          </p:nvPr>
        </p:nvSpPr>
        <p:spPr>
          <a:xfrm>
            <a:off x="913776" y="393539"/>
            <a:ext cx="10364451" cy="767859"/>
          </a:xfrm>
        </p:spPr>
        <p:txBody>
          <a:bodyPr/>
          <a:lstStyle/>
          <a:p>
            <a:r>
              <a:rPr lang="en-US" dirty="0"/>
              <a:t>Sequence Diagram</a:t>
            </a:r>
          </a:p>
        </p:txBody>
      </p:sp>
      <p:pic>
        <p:nvPicPr>
          <p:cNvPr id="5" name="Content Placeholder 4" descr="A diagram of a diagram&#10;&#10;Description automatically generated">
            <a:extLst>
              <a:ext uri="{FF2B5EF4-FFF2-40B4-BE49-F238E27FC236}">
                <a16:creationId xmlns:a16="http://schemas.microsoft.com/office/drawing/2014/main" id="{6A326C11-368C-A956-E06F-ABD4525E416A}"/>
              </a:ext>
            </a:extLst>
          </p:cNvPr>
          <p:cNvPicPr>
            <a:picLocks noGrp="1" noChangeAspect="1"/>
          </p:cNvPicPr>
          <p:nvPr>
            <p:ph idx="1"/>
          </p:nvPr>
        </p:nvPicPr>
        <p:blipFill>
          <a:blip r:embed="rId2"/>
          <a:stretch>
            <a:fillRect/>
          </a:stretch>
        </p:blipFill>
        <p:spPr>
          <a:xfrm>
            <a:off x="763929" y="2062308"/>
            <a:ext cx="10363200" cy="3569414"/>
          </a:xfrm>
        </p:spPr>
      </p:pic>
      <p:sp>
        <p:nvSpPr>
          <p:cNvPr id="3" name="TextBox 2">
            <a:extLst>
              <a:ext uri="{FF2B5EF4-FFF2-40B4-BE49-F238E27FC236}">
                <a16:creationId xmlns:a16="http://schemas.microsoft.com/office/drawing/2014/main" id="{CEF0B681-B8EE-40F2-E34E-A5413F9164F2}"/>
              </a:ext>
            </a:extLst>
          </p:cNvPr>
          <p:cNvSpPr txBox="1"/>
          <p:nvPr/>
        </p:nvSpPr>
        <p:spPr>
          <a:xfrm>
            <a:off x="11537795" y="401444"/>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10345689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791</TotalTime>
  <Words>975</Words>
  <Application>Microsoft Macintosh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Helvetica</vt:lpstr>
      <vt:lpstr>inherit</vt:lpstr>
      <vt:lpstr>Libre Franklin</vt:lpstr>
      <vt:lpstr>Times New Roman</vt:lpstr>
      <vt:lpstr>Tw Cen MT</vt:lpstr>
      <vt:lpstr>Wingdings</vt:lpstr>
      <vt:lpstr>Droplet</vt:lpstr>
      <vt:lpstr>License Asset Management System (Agile Path) CS 5320 Software Design Fall 2024 Team 10: Colby King and John Williams </vt:lpstr>
      <vt:lpstr>Agenda</vt:lpstr>
      <vt:lpstr>Project overview</vt:lpstr>
      <vt:lpstr>Open-source Software License</vt:lpstr>
      <vt:lpstr>Functional Requirements</vt:lpstr>
      <vt:lpstr>Non-functional (quality) requirements</vt:lpstr>
      <vt:lpstr>Use case diagrams</vt:lpstr>
      <vt:lpstr>Activity Diagrams</vt:lpstr>
      <vt:lpstr>Sequence Diagram</vt:lpstr>
      <vt:lpstr>Class diagrams</vt:lpstr>
      <vt:lpstr>Work breakdown</vt:lpstr>
      <vt:lpstr> the 8 Architecture decisions</vt:lpstr>
      <vt:lpstr> the 8 Architecture decisions cont.</vt:lpstr>
      <vt:lpstr>Multi-tier Client Server Architectural Pattern</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Colby King</cp:lastModifiedBy>
  <cp:revision>7</cp:revision>
  <dcterms:created xsi:type="dcterms:W3CDTF">2024-11-29T18:25:53Z</dcterms:created>
  <dcterms:modified xsi:type="dcterms:W3CDTF">2024-12-09T03:33:48Z</dcterms:modified>
</cp:coreProperties>
</file>