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0" r:id="rId1"/>
  </p:sldMasterIdLst>
  <p:sldIdLst>
    <p:sldId id="256" r:id="rId2"/>
    <p:sldId id="257" r:id="rId3"/>
    <p:sldId id="258" r:id="rId4"/>
    <p:sldId id="259" r:id="rId5"/>
    <p:sldId id="260" r:id="rId6"/>
    <p:sldId id="263" r:id="rId7"/>
    <p:sldId id="261" r:id="rId8"/>
    <p:sldId id="264" r:id="rId9"/>
    <p:sldId id="262"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94"/>
    <p:restoredTop sz="94723"/>
  </p:normalViewPr>
  <p:slideViewPr>
    <p:cSldViewPr snapToGrid="0">
      <p:cViewPr>
        <p:scale>
          <a:sx n="220" d="100"/>
          <a:sy n="220" d="100"/>
        </p:scale>
        <p:origin x="2840"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l"/>
            <a:fld id="{A5B0A250-5CC0-1746-B209-08E8B0DAE6AF}" type="datetimeFigureOut">
              <a:rPr lang="en-US" smtClean="0"/>
              <a:pPr algn="l"/>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75017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155577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347651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56034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9679170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418750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253352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88148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283908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087658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4214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B0A250-5CC0-1746-B209-08E8B0DAE6AF}" type="datetimeFigureOut">
              <a:rPr lang="en-US" smtClean="0"/>
              <a:t>12/5/24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9ABCAEC-7D34-E549-A96E-FCEDAADBE4B0}" type="slidenum">
              <a:rPr lang="en-US" smtClean="0"/>
              <a:t>‹#›</a:t>
            </a:fld>
            <a:endParaRPr lang="en-US" dirty="0"/>
          </a:p>
        </p:txBody>
      </p:sp>
    </p:spTree>
    <p:extLst>
      <p:ext uri="{BB962C8B-B14F-4D97-AF65-F5344CB8AC3E}">
        <p14:creationId xmlns:p14="http://schemas.microsoft.com/office/powerpoint/2010/main" val="38619914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82440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374395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B0A250-5CC0-1746-B209-08E8B0DAE6AF}" type="datetimeFigureOut">
              <a:rPr lang="en-US" smtClean="0"/>
              <a:t>12/5/24</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3364018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492342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pPr/>
              <a:t>12/5/24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1225274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B0A250-5CC0-1746-B209-08E8B0DAE6AF}" type="datetimeFigureOut">
              <a:rPr lang="en-US" smtClean="0"/>
              <a:t>12/5/24</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ABCAEC-7D34-E549-A96E-FCEDAADBE4B0}" type="slidenum">
              <a:rPr lang="en-US" smtClean="0"/>
              <a:t>‹#›</a:t>
            </a:fld>
            <a:endParaRPr lang="en-US"/>
          </a:p>
        </p:txBody>
      </p:sp>
    </p:spTree>
    <p:extLst>
      <p:ext uri="{BB962C8B-B14F-4D97-AF65-F5344CB8AC3E}">
        <p14:creationId xmlns:p14="http://schemas.microsoft.com/office/powerpoint/2010/main" val="2644933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5B0A250-5CC0-1746-B209-08E8B0DAE6AF}" type="datetimeFigureOut">
              <a:rPr lang="en-US" smtClean="0"/>
              <a:pPr/>
              <a:t>12/5/24</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3783908231"/>
      </p:ext>
    </p:extLst>
  </p:cSld>
  <p:clrMap bg1="lt1" tx1="dk1" bg2="lt2" tx2="dk2" accent1="accent1" accent2="accent2" accent3="accent3" accent4="accent4" accent5="accent5" accent6="accent6" hlink="hlink" folHlink="folHlink"/>
  <p:sldLayoutIdLst>
    <p:sldLayoutId id="2147483801" r:id="rId1"/>
    <p:sldLayoutId id="2147483802" r:id="rId2"/>
    <p:sldLayoutId id="2147483803" r:id="rId3"/>
    <p:sldLayoutId id="2147483804" r:id="rId4"/>
    <p:sldLayoutId id="2147483805" r:id="rId5"/>
    <p:sldLayoutId id="2147483806" r:id="rId6"/>
    <p:sldLayoutId id="2147483807" r:id="rId7"/>
    <p:sldLayoutId id="2147483808" r:id="rId8"/>
    <p:sldLayoutId id="2147483809" r:id="rId9"/>
    <p:sldLayoutId id="2147483810" r:id="rId10"/>
    <p:sldLayoutId id="2147483811" r:id="rId11"/>
    <p:sldLayoutId id="2147483812" r:id="rId12"/>
    <p:sldLayoutId id="2147483813" r:id="rId13"/>
    <p:sldLayoutId id="2147483814" r:id="rId14"/>
    <p:sldLayoutId id="2147483815" r:id="rId15"/>
    <p:sldLayoutId id="2147483816" r:id="rId16"/>
    <p:sldLayoutId id="2147483817" r:id="rId17"/>
    <p:sldLayoutId id="2147483818"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hyperlink" Target="https://www.revenera.com/" TargetMode="Externa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hyperlink" Target="https://www.manning.com/ebook-license" TargetMode="External"/><Relationship Id="rId2" Type="http://schemas.openxmlformats.org/officeDocument/2006/relationships/hyperlink" Target="https://github.com/colby13king/cs5320-code/blob/master/README.md" TargetMode="Externa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B9C94-4EB2-BE78-55E6-F4B39D56E5E8}"/>
              </a:ext>
            </a:extLst>
          </p:cNvPr>
          <p:cNvSpPr>
            <a:spLocks noGrp="1"/>
          </p:cNvSpPr>
          <p:nvPr>
            <p:ph type="ctrTitle"/>
          </p:nvPr>
        </p:nvSpPr>
        <p:spPr>
          <a:xfrm>
            <a:off x="4359863" y="443297"/>
            <a:ext cx="7317540" cy="2778375"/>
          </a:xfrm>
        </p:spPr>
        <p:txBody>
          <a:bodyPr>
            <a:normAutofit/>
          </a:bodyPr>
          <a:lstStyle/>
          <a:p>
            <a:r>
              <a:rPr lang="en-US" sz="4000" dirty="0"/>
              <a:t>License Asset Management System </a:t>
            </a:r>
            <a:r>
              <a:rPr lang="en-US" sz="2700" b="0" dirty="0"/>
              <a:t>(Agile Path)</a:t>
            </a:r>
            <a:br>
              <a:rPr lang="en-US" sz="4000" dirty="0"/>
            </a:br>
            <a:r>
              <a:rPr lang="en-US" sz="2800" b="0" dirty="0"/>
              <a:t>CS 5320 Software Design</a:t>
            </a:r>
            <a:br>
              <a:rPr lang="en-US" sz="2800" b="0" dirty="0"/>
            </a:br>
            <a:r>
              <a:rPr lang="en-US" sz="2800" b="0" dirty="0"/>
              <a:t>Fall 2024</a:t>
            </a:r>
            <a:br>
              <a:rPr lang="en-US" sz="2800" b="0" dirty="0"/>
            </a:br>
            <a:r>
              <a:rPr lang="en-US" sz="2800" b="0" dirty="0"/>
              <a:t>Team 10: Colby King and John Williams</a:t>
            </a:r>
            <a:br>
              <a:rPr lang="en-US" sz="2800" b="0" dirty="0"/>
            </a:br>
            <a:endParaRPr lang="en-US" sz="2800" b="0" dirty="0"/>
          </a:p>
        </p:txBody>
      </p:sp>
      <p:sp>
        <p:nvSpPr>
          <p:cNvPr id="3" name="Subtitle 2">
            <a:extLst>
              <a:ext uri="{FF2B5EF4-FFF2-40B4-BE49-F238E27FC236}">
                <a16:creationId xmlns:a16="http://schemas.microsoft.com/office/drawing/2014/main" id="{4F6317EA-F67C-9C1C-35E3-4ED47E300609}"/>
              </a:ext>
            </a:extLst>
          </p:cNvPr>
          <p:cNvSpPr>
            <a:spLocks noGrp="1"/>
          </p:cNvSpPr>
          <p:nvPr>
            <p:ph type="subTitle" idx="1"/>
          </p:nvPr>
        </p:nvSpPr>
        <p:spPr>
          <a:xfrm>
            <a:off x="4778818" y="3026644"/>
            <a:ext cx="6479629" cy="804711"/>
          </a:xfrm>
        </p:spPr>
        <p:txBody>
          <a:bodyPr>
            <a:normAutofit fontScale="85000" lnSpcReduction="20000"/>
          </a:bodyPr>
          <a:lstStyle/>
          <a:p>
            <a:r>
              <a:rPr lang="en-US" dirty="0"/>
              <a:t>Instructor: Dr. Armin Moin</a:t>
            </a:r>
          </a:p>
          <a:p>
            <a:r>
              <a:rPr lang="en-US" dirty="0"/>
              <a:t>TA: Aryan </a:t>
            </a:r>
            <a:r>
              <a:rPr lang="en-US" dirty="0" err="1"/>
              <a:t>Padiyal</a:t>
            </a:r>
            <a:endParaRPr lang="en-US" dirty="0"/>
          </a:p>
        </p:txBody>
      </p:sp>
      <p:pic>
        <p:nvPicPr>
          <p:cNvPr id="4" name="Picture 3">
            <a:extLst>
              <a:ext uri="{FF2B5EF4-FFF2-40B4-BE49-F238E27FC236}">
                <a16:creationId xmlns:a16="http://schemas.microsoft.com/office/drawing/2014/main" id="{C4A03186-7CE3-9F4B-FA78-71041A034ED1}"/>
              </a:ext>
            </a:extLst>
          </p:cNvPr>
          <p:cNvPicPr>
            <a:picLocks noChangeAspect="1"/>
          </p:cNvPicPr>
          <p:nvPr/>
        </p:nvPicPr>
        <p:blipFill>
          <a:blip r:embed="rId2"/>
          <a:srcRect l="31523" r="38050"/>
          <a:stretch/>
        </p:blipFill>
        <p:spPr>
          <a:xfrm>
            <a:off x="20" y="1"/>
            <a:ext cx="4173349" cy="6857999"/>
          </a:xfrm>
          <a:prstGeom prst="rect">
            <a:avLst/>
          </a:prstGeom>
        </p:spPr>
      </p:pic>
      <p:sp>
        <p:nvSpPr>
          <p:cNvPr id="5" name="TextBox 4">
            <a:extLst>
              <a:ext uri="{FF2B5EF4-FFF2-40B4-BE49-F238E27FC236}">
                <a16:creationId xmlns:a16="http://schemas.microsoft.com/office/drawing/2014/main" id="{26FA4F74-E449-A237-589D-CCE023BB49C4}"/>
              </a:ext>
            </a:extLst>
          </p:cNvPr>
          <p:cNvSpPr txBox="1"/>
          <p:nvPr/>
        </p:nvSpPr>
        <p:spPr>
          <a:xfrm>
            <a:off x="0" y="6239512"/>
            <a:ext cx="4857601" cy="923330"/>
          </a:xfrm>
          <a:prstGeom prst="rect">
            <a:avLst/>
          </a:prstGeom>
          <a:noFill/>
        </p:spPr>
        <p:txBody>
          <a:bodyPr wrap="square" rtlCol="0">
            <a:spAutoFit/>
          </a:bodyPr>
          <a:lstStyle/>
          <a:p>
            <a:r>
              <a:rPr lang="en-US" dirty="0">
                <a:solidFill>
                  <a:srgbClr val="000000"/>
                </a:solidFill>
                <a:effectLst/>
                <a:latin typeface="Helvetica" pitchFamily="2" charset="0"/>
              </a:rPr>
              <a:t>Permission is granted for publication on UCCS Website</a:t>
            </a:r>
          </a:p>
          <a:p>
            <a:endParaRPr lang="en-US" dirty="0"/>
          </a:p>
        </p:txBody>
      </p:sp>
    </p:spTree>
    <p:extLst>
      <p:ext uri="{BB962C8B-B14F-4D97-AF65-F5344CB8AC3E}">
        <p14:creationId xmlns:p14="http://schemas.microsoft.com/office/powerpoint/2010/main" val="34240062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AB63A-BE03-CBA4-0D5E-4A0DD7B0CFD2}"/>
              </a:ext>
            </a:extLst>
          </p:cNvPr>
          <p:cNvSpPr>
            <a:spLocks noGrp="1"/>
          </p:cNvSpPr>
          <p:nvPr>
            <p:ph type="title"/>
          </p:nvPr>
        </p:nvSpPr>
        <p:spPr>
          <a:xfrm>
            <a:off x="913776" y="203758"/>
            <a:ext cx="10364451" cy="863042"/>
          </a:xfrm>
        </p:spPr>
        <p:txBody>
          <a:bodyPr/>
          <a:lstStyle/>
          <a:p>
            <a:r>
              <a:rPr lang="en-US" dirty="0"/>
              <a:t>Work breakdown</a:t>
            </a:r>
          </a:p>
        </p:txBody>
      </p:sp>
      <p:pic>
        <p:nvPicPr>
          <p:cNvPr id="5" name="Picture 4">
            <a:extLst>
              <a:ext uri="{FF2B5EF4-FFF2-40B4-BE49-F238E27FC236}">
                <a16:creationId xmlns:a16="http://schemas.microsoft.com/office/drawing/2014/main" id="{48AE2F88-2B28-50F0-F16F-73D770EC23AA}"/>
              </a:ext>
            </a:extLst>
          </p:cNvPr>
          <p:cNvPicPr>
            <a:picLocks noChangeAspect="1"/>
          </p:cNvPicPr>
          <p:nvPr/>
        </p:nvPicPr>
        <p:blipFill>
          <a:blip r:embed="rId2"/>
          <a:stretch>
            <a:fillRect/>
          </a:stretch>
        </p:blipFill>
        <p:spPr>
          <a:xfrm>
            <a:off x="6099925" y="4610112"/>
            <a:ext cx="4803427" cy="2241600"/>
          </a:xfrm>
          <a:prstGeom prst="rect">
            <a:avLst/>
          </a:prstGeom>
        </p:spPr>
      </p:pic>
      <p:graphicFrame>
        <p:nvGraphicFramePr>
          <p:cNvPr id="7" name="Table 6">
            <a:extLst>
              <a:ext uri="{FF2B5EF4-FFF2-40B4-BE49-F238E27FC236}">
                <a16:creationId xmlns:a16="http://schemas.microsoft.com/office/drawing/2014/main" id="{397ED018-FE06-6231-7AF3-F158B147A28F}"/>
              </a:ext>
            </a:extLst>
          </p:cNvPr>
          <p:cNvGraphicFramePr>
            <a:graphicFrameLocks noGrp="1"/>
          </p:cNvGraphicFramePr>
          <p:nvPr>
            <p:extLst>
              <p:ext uri="{D42A27DB-BD31-4B8C-83A1-F6EECF244321}">
                <p14:modId xmlns:p14="http://schemas.microsoft.com/office/powerpoint/2010/main" val="3453829700"/>
              </p:ext>
            </p:extLst>
          </p:nvPr>
        </p:nvGraphicFramePr>
        <p:xfrm>
          <a:off x="1373843" y="904675"/>
          <a:ext cx="9529509" cy="3609450"/>
        </p:xfrm>
        <a:graphic>
          <a:graphicData uri="http://schemas.openxmlformats.org/drawingml/2006/table">
            <a:tbl>
              <a:tblPr firstRow="1" firstCol="1" bandRow="1">
                <a:tableStyleId>{5C22544A-7EE6-4342-B048-85BDC9FD1C3A}</a:tableStyleId>
              </a:tblPr>
              <a:tblGrid>
                <a:gridCol w="1020861">
                  <a:extLst>
                    <a:ext uri="{9D8B030D-6E8A-4147-A177-3AD203B41FA5}">
                      <a16:colId xmlns:a16="http://schemas.microsoft.com/office/drawing/2014/main" val="4128409596"/>
                    </a:ext>
                  </a:extLst>
                </a:gridCol>
                <a:gridCol w="5836002">
                  <a:extLst>
                    <a:ext uri="{9D8B030D-6E8A-4147-A177-3AD203B41FA5}">
                      <a16:colId xmlns:a16="http://schemas.microsoft.com/office/drawing/2014/main" val="533339345"/>
                    </a:ext>
                  </a:extLst>
                </a:gridCol>
                <a:gridCol w="1336323">
                  <a:extLst>
                    <a:ext uri="{9D8B030D-6E8A-4147-A177-3AD203B41FA5}">
                      <a16:colId xmlns:a16="http://schemas.microsoft.com/office/drawing/2014/main" val="1796566417"/>
                    </a:ext>
                  </a:extLst>
                </a:gridCol>
                <a:gridCol w="1336323">
                  <a:extLst>
                    <a:ext uri="{9D8B030D-6E8A-4147-A177-3AD203B41FA5}">
                      <a16:colId xmlns:a16="http://schemas.microsoft.com/office/drawing/2014/main" val="2211433684"/>
                    </a:ext>
                  </a:extLst>
                </a:gridCol>
              </a:tblGrid>
              <a:tr h="360945">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Work Breakdown</a:t>
                      </a:r>
                    </a:p>
                  </a:txBody>
                  <a:tcPr marL="68580" marR="68580" marT="0" marB="0"/>
                </a:tc>
                <a:extLst>
                  <a:ext uri="{0D108BD9-81ED-4DB2-BD59-A6C34878D82A}">
                    <a16:rowId xmlns:a16="http://schemas.microsoft.com/office/drawing/2014/main" val="1008594940"/>
                  </a:ext>
                </a:extLst>
              </a:tr>
              <a:tr h="360945">
                <a:tc>
                  <a:txBody>
                    <a:bodyPr/>
                    <a:lstStyle/>
                    <a:p>
                      <a:pPr marL="0" marR="0">
                        <a:lnSpc>
                          <a:spcPct val="107000"/>
                        </a:lnSpc>
                        <a:spcAft>
                          <a:spcPts val="800"/>
                        </a:spcAft>
                      </a:pPr>
                      <a:r>
                        <a:rPr lang="en-US" sz="1100" kern="100" dirty="0">
                          <a:effectLst/>
                        </a:rPr>
                        <a:t>R-1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access web site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extLst>
                  <a:ext uri="{0D108BD9-81ED-4DB2-BD59-A6C34878D82A}">
                    <a16:rowId xmlns:a16="http://schemas.microsoft.com/office/drawing/2014/main" val="3336902605"/>
                  </a:ext>
                </a:extLst>
              </a:tr>
              <a:tr h="360945">
                <a:tc>
                  <a:txBody>
                    <a:bodyPr/>
                    <a:lstStyle/>
                    <a:p>
                      <a:pPr marL="0" marR="0">
                        <a:lnSpc>
                          <a:spcPct val="107000"/>
                        </a:lnSpc>
                        <a:spcAft>
                          <a:spcPts val="800"/>
                        </a:spcAft>
                      </a:pPr>
                      <a:r>
                        <a:rPr lang="en-US" sz="1100" kern="100" dirty="0">
                          <a:effectLst/>
                        </a:rPr>
                        <a:t>R-2</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 Products list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Done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extLst>
                  <a:ext uri="{0D108BD9-81ED-4DB2-BD59-A6C34878D82A}">
                    <a16:rowId xmlns:a16="http://schemas.microsoft.com/office/drawing/2014/main" val="595829783"/>
                  </a:ext>
                </a:extLst>
              </a:tr>
              <a:tr h="360945">
                <a:tc>
                  <a:txBody>
                    <a:bodyPr/>
                    <a:lstStyle/>
                    <a:p>
                      <a:pPr marL="0" marR="0">
                        <a:lnSpc>
                          <a:spcPct val="107000"/>
                        </a:lnSpc>
                        <a:spcAft>
                          <a:spcPts val="800"/>
                        </a:spcAft>
                      </a:pPr>
                      <a:r>
                        <a:rPr lang="en-US" sz="1100" kern="100" dirty="0">
                          <a:effectLst/>
                        </a:rPr>
                        <a:t>R-3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add Products to Cart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a:t>
                      </a:r>
                    </a:p>
                  </a:txBody>
                  <a:tcPr marL="68580" marR="68580" marT="0" marB="0"/>
                </a:tc>
                <a:extLst>
                  <a:ext uri="{0D108BD9-81ED-4DB2-BD59-A6C34878D82A}">
                    <a16:rowId xmlns:a16="http://schemas.microsoft.com/office/drawing/2014/main" val="1998228794"/>
                  </a:ext>
                </a:extLst>
              </a:tr>
              <a:tr h="360945">
                <a:tc>
                  <a:txBody>
                    <a:bodyPr/>
                    <a:lstStyle/>
                    <a:p>
                      <a:pPr marL="0" marR="0">
                        <a:lnSpc>
                          <a:spcPct val="107000"/>
                        </a:lnSpc>
                        <a:spcAft>
                          <a:spcPts val="800"/>
                        </a:spcAft>
                      </a:pPr>
                      <a:r>
                        <a:rPr lang="en-US" sz="1100" kern="100">
                          <a:effectLst/>
                        </a:rPr>
                        <a:t>R-4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view/edit Cart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Colby/John</a:t>
                      </a:r>
                    </a:p>
                  </a:txBody>
                  <a:tcPr marL="68580" marR="68580" marT="0" marB="0"/>
                </a:tc>
                <a:extLst>
                  <a:ext uri="{0D108BD9-81ED-4DB2-BD59-A6C34878D82A}">
                    <a16:rowId xmlns:a16="http://schemas.microsoft.com/office/drawing/2014/main" val="2659985848"/>
                  </a:ext>
                </a:extLst>
              </a:tr>
              <a:tr h="360945">
                <a:tc>
                  <a:txBody>
                    <a:bodyPr/>
                    <a:lstStyle/>
                    <a:p>
                      <a:pPr marL="0" marR="0">
                        <a:lnSpc>
                          <a:spcPct val="107000"/>
                        </a:lnSpc>
                        <a:spcAft>
                          <a:spcPts val="800"/>
                        </a:spcAft>
                      </a:pPr>
                      <a:r>
                        <a:rPr lang="en-US" sz="1100" kern="100">
                          <a:effectLst/>
                        </a:rPr>
                        <a:t>R-5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Checkout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extLst>
                  <a:ext uri="{0D108BD9-81ED-4DB2-BD59-A6C34878D82A}">
                    <a16:rowId xmlns:a16="http://schemas.microsoft.com/office/drawing/2014/main" val="1653675179"/>
                  </a:ext>
                </a:extLst>
              </a:tr>
              <a:tr h="360945">
                <a:tc>
                  <a:txBody>
                    <a:bodyPr/>
                    <a:lstStyle/>
                    <a:p>
                      <a:pPr marL="0" marR="0">
                        <a:lnSpc>
                          <a:spcPct val="107000"/>
                        </a:lnSpc>
                        <a:spcAft>
                          <a:spcPts val="800"/>
                        </a:spcAft>
                      </a:pPr>
                      <a:r>
                        <a:rPr lang="en-US" sz="1100" kern="100">
                          <a:effectLst/>
                        </a:rPr>
                        <a:t>R-6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Users can view their prior Orders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extLst>
                  <a:ext uri="{0D108BD9-81ED-4DB2-BD59-A6C34878D82A}">
                    <a16:rowId xmlns:a16="http://schemas.microsoft.com/office/drawing/2014/main" val="3091205658"/>
                  </a:ext>
                </a:extLst>
              </a:tr>
              <a:tr h="360945">
                <a:tc>
                  <a:txBody>
                    <a:bodyPr/>
                    <a:lstStyle/>
                    <a:p>
                      <a:pPr marL="0" marR="0">
                        <a:lnSpc>
                          <a:spcPct val="107000"/>
                        </a:lnSpc>
                        <a:spcAft>
                          <a:spcPts val="800"/>
                        </a:spcAft>
                      </a:pPr>
                      <a:r>
                        <a:rPr lang="en-US" sz="1100" kern="100">
                          <a:effectLst/>
                        </a:rPr>
                        <a:t>R-7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view all Orders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a:t>
                      </a:r>
                    </a:p>
                  </a:txBody>
                  <a:tcPr marL="68580" marR="68580" marT="0" marB="0"/>
                </a:tc>
                <a:extLst>
                  <a:ext uri="{0D108BD9-81ED-4DB2-BD59-A6C34878D82A}">
                    <a16:rowId xmlns:a16="http://schemas.microsoft.com/office/drawing/2014/main" val="3726106823"/>
                  </a:ext>
                </a:extLst>
              </a:tr>
              <a:tr h="360945">
                <a:tc>
                  <a:txBody>
                    <a:bodyPr/>
                    <a:lstStyle/>
                    <a:p>
                      <a:pPr marL="0" marR="0">
                        <a:lnSpc>
                          <a:spcPct val="107000"/>
                        </a:lnSpc>
                        <a:spcAft>
                          <a:spcPts val="800"/>
                        </a:spcAft>
                      </a:pPr>
                      <a:r>
                        <a:rPr lang="en-US" sz="1100" kern="100">
                          <a:effectLst/>
                        </a:rPr>
                        <a:t>R-8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CRUD Product data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Colby</a:t>
                      </a:r>
                    </a:p>
                  </a:txBody>
                  <a:tcPr marL="68580" marR="68580" marT="0" marB="0"/>
                </a:tc>
                <a:extLst>
                  <a:ext uri="{0D108BD9-81ED-4DB2-BD59-A6C34878D82A}">
                    <a16:rowId xmlns:a16="http://schemas.microsoft.com/office/drawing/2014/main" val="16895699"/>
                  </a:ext>
                </a:extLst>
              </a:tr>
              <a:tr h="360945">
                <a:tc>
                  <a:txBody>
                    <a:bodyPr/>
                    <a:lstStyle/>
                    <a:p>
                      <a:pPr marL="0" marR="0">
                        <a:lnSpc>
                          <a:spcPct val="107000"/>
                        </a:lnSpc>
                        <a:spcAft>
                          <a:spcPts val="800"/>
                        </a:spcAft>
                      </a:pPr>
                      <a:r>
                        <a:rPr lang="en-US" sz="1100" kern="100">
                          <a:effectLst/>
                        </a:rPr>
                        <a:t>R-7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Software Developer Apps can check that User has a valid license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In Progress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John</a:t>
                      </a:r>
                    </a:p>
                  </a:txBody>
                  <a:tcPr marL="68580" marR="68580" marT="0" marB="0"/>
                </a:tc>
                <a:extLst>
                  <a:ext uri="{0D108BD9-81ED-4DB2-BD59-A6C34878D82A}">
                    <a16:rowId xmlns:a16="http://schemas.microsoft.com/office/drawing/2014/main" val="3549439775"/>
                  </a:ext>
                </a:extLst>
              </a:tr>
            </a:tbl>
          </a:graphicData>
        </a:graphic>
      </p:graphicFrame>
      <p:sp>
        <p:nvSpPr>
          <p:cNvPr id="8" name="TextBox 7">
            <a:extLst>
              <a:ext uri="{FF2B5EF4-FFF2-40B4-BE49-F238E27FC236}">
                <a16:creationId xmlns:a16="http://schemas.microsoft.com/office/drawing/2014/main" id="{9E1D40AA-CF42-DE7C-6D32-1801173BE2CA}"/>
              </a:ext>
            </a:extLst>
          </p:cNvPr>
          <p:cNvSpPr txBox="1"/>
          <p:nvPr/>
        </p:nvSpPr>
        <p:spPr>
          <a:xfrm>
            <a:off x="243068" y="5730912"/>
            <a:ext cx="4919241" cy="923330"/>
          </a:xfrm>
          <a:prstGeom prst="rect">
            <a:avLst/>
          </a:prstGeom>
          <a:noFill/>
        </p:spPr>
        <p:txBody>
          <a:bodyPr wrap="square" rtlCol="0">
            <a:spAutoFit/>
          </a:bodyPr>
          <a:lstStyle/>
          <a:p>
            <a:r>
              <a:rPr lang="en-US" dirty="0"/>
              <a:t>Other:</a:t>
            </a:r>
          </a:p>
          <a:p>
            <a:r>
              <a:rPr lang="en-US" dirty="0"/>
              <a:t>Colby – GitHub, Jira </a:t>
            </a:r>
          </a:p>
          <a:p>
            <a:r>
              <a:rPr lang="en-US" dirty="0"/>
              <a:t>John – initial project set up</a:t>
            </a:r>
          </a:p>
        </p:txBody>
      </p:sp>
    </p:spTree>
    <p:extLst>
      <p:ext uri="{BB962C8B-B14F-4D97-AF65-F5344CB8AC3E}">
        <p14:creationId xmlns:p14="http://schemas.microsoft.com/office/powerpoint/2010/main" val="285734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944C1-CB9A-5509-2F17-23E172D5E80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BFB8EAB-EAC7-E08A-DFAC-F960D5EC3F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9338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00CA-98D1-6D85-ADF5-6792820083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5F116D-D389-3E5B-BCA2-D186B980E72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54141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C5E4AD-876F-1E30-04B7-D33760588235}"/>
              </a:ext>
            </a:extLst>
          </p:cNvPr>
          <p:cNvSpPr>
            <a:spLocks noGrp="1"/>
          </p:cNvSpPr>
          <p:nvPr>
            <p:ph type="title"/>
          </p:nvPr>
        </p:nvSpPr>
        <p:spPr>
          <a:xfrm>
            <a:off x="809603" y="0"/>
            <a:ext cx="10364451" cy="960699"/>
          </a:xfrm>
        </p:spPr>
        <p:txBody>
          <a:bodyPr/>
          <a:lstStyle/>
          <a:p>
            <a:r>
              <a:rPr lang="en-US" dirty="0"/>
              <a:t>Project overview</a:t>
            </a:r>
          </a:p>
        </p:txBody>
      </p:sp>
      <p:sp>
        <p:nvSpPr>
          <p:cNvPr id="3" name="Content Placeholder 2">
            <a:extLst>
              <a:ext uri="{FF2B5EF4-FFF2-40B4-BE49-F238E27FC236}">
                <a16:creationId xmlns:a16="http://schemas.microsoft.com/office/drawing/2014/main" id="{FD6D2F74-ACA5-9CEB-3637-A33C35525F8A}"/>
              </a:ext>
            </a:extLst>
          </p:cNvPr>
          <p:cNvSpPr>
            <a:spLocks noGrp="1"/>
          </p:cNvSpPr>
          <p:nvPr>
            <p:ph idx="1"/>
          </p:nvPr>
        </p:nvSpPr>
        <p:spPr>
          <a:xfrm>
            <a:off x="565150" y="960699"/>
            <a:ext cx="11102131" cy="4800529"/>
          </a:xfrm>
        </p:spPr>
        <p:txBody>
          <a:bodyPr/>
          <a:lstStyle/>
          <a:p>
            <a:r>
              <a:rPr lang="en-US" sz="2400" b="1" dirty="0"/>
              <a:t>Greenfield Project </a:t>
            </a:r>
            <a:r>
              <a:rPr lang="en-US" sz="2400" dirty="0"/>
              <a:t>understood within domain experts</a:t>
            </a:r>
          </a:p>
          <a:p>
            <a:r>
              <a:rPr lang="en-US" dirty="0"/>
              <a:t>Agile path</a:t>
            </a:r>
          </a:p>
          <a:p>
            <a:r>
              <a:rPr lang="en-US" dirty="0"/>
              <a:t>Purpose, who is it for? </a:t>
            </a:r>
          </a:p>
          <a:p>
            <a:pPr lvl="1">
              <a:buFont typeface="Wingdings" pitchFamily="2" charset="2"/>
              <a:buChar char="è"/>
            </a:pPr>
            <a:r>
              <a:rPr lang="en-US" dirty="0"/>
              <a:t>software developers who do not want their software pirated</a:t>
            </a:r>
          </a:p>
          <a:p>
            <a:pPr lvl="1">
              <a:buFont typeface="Wingdings" pitchFamily="2" charset="2"/>
              <a:buChar char="è"/>
            </a:pPr>
            <a:r>
              <a:rPr lang="en-US" dirty="0"/>
              <a:t>Software users who want to purchase and use one or multiple software products</a:t>
            </a:r>
          </a:p>
          <a:p>
            <a:pPr marL="457200" lvl="1" indent="0">
              <a:buNone/>
            </a:pPr>
            <a:endParaRPr lang="en-US" dirty="0"/>
          </a:p>
          <a:p>
            <a:pPr marL="457200" lvl="1" indent="0">
              <a:buNone/>
            </a:pPr>
            <a:r>
              <a:rPr lang="en-US" dirty="0"/>
              <a:t> Competition: </a:t>
            </a:r>
            <a:r>
              <a:rPr lang="en-US" dirty="0" err="1"/>
              <a:t>revenera</a:t>
            </a:r>
            <a:r>
              <a:rPr lang="en-US" dirty="0"/>
              <a:t> $20,000 first year, $10000 yearly lease</a:t>
            </a:r>
          </a:p>
          <a:p>
            <a:pPr marL="457200" lvl="1" indent="0">
              <a:buNone/>
            </a:pPr>
            <a:r>
              <a:rPr lang="en-US" b="0" i="0" dirty="0">
                <a:effectLst/>
                <a:latin typeface="inherit"/>
                <a:hlinkClick r:id="rId2" tooltip="https://www.revenera.com/"/>
              </a:rPr>
              <a:t>https://www.revenera.com/</a:t>
            </a:r>
            <a:r>
              <a:rPr lang="en-US" b="0" i="0" dirty="0">
                <a:effectLst/>
                <a:latin typeface="inherit"/>
              </a:rPr>
              <a:t> </a:t>
            </a:r>
          </a:p>
          <a:p>
            <a:pPr marL="457200" lvl="1" indent="0">
              <a:buNone/>
            </a:pPr>
            <a:r>
              <a:rPr lang="en-US" dirty="0"/>
              <a:t> </a:t>
            </a:r>
          </a:p>
        </p:txBody>
      </p:sp>
    </p:spTree>
    <p:extLst>
      <p:ext uri="{BB962C8B-B14F-4D97-AF65-F5344CB8AC3E}">
        <p14:creationId xmlns:p14="http://schemas.microsoft.com/office/powerpoint/2010/main" val="4111655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7FB8D-77EC-10ED-DF38-0F27922C9925}"/>
              </a:ext>
            </a:extLst>
          </p:cNvPr>
          <p:cNvSpPr>
            <a:spLocks noGrp="1"/>
          </p:cNvSpPr>
          <p:nvPr>
            <p:ph type="title"/>
          </p:nvPr>
        </p:nvSpPr>
        <p:spPr>
          <a:xfrm>
            <a:off x="786454" y="178679"/>
            <a:ext cx="10364451" cy="944065"/>
          </a:xfrm>
        </p:spPr>
        <p:txBody>
          <a:bodyPr>
            <a:normAutofit/>
          </a:bodyPr>
          <a:lstStyle/>
          <a:p>
            <a:r>
              <a:rPr lang="en-US" dirty="0"/>
              <a:t>Open-source Software License</a:t>
            </a:r>
          </a:p>
        </p:txBody>
      </p:sp>
      <p:sp>
        <p:nvSpPr>
          <p:cNvPr id="3" name="Content Placeholder 2">
            <a:extLst>
              <a:ext uri="{FF2B5EF4-FFF2-40B4-BE49-F238E27FC236}">
                <a16:creationId xmlns:a16="http://schemas.microsoft.com/office/drawing/2014/main" id="{62FCB5B8-2560-885B-CAE0-DB5AD9D2632C}"/>
              </a:ext>
            </a:extLst>
          </p:cNvPr>
          <p:cNvSpPr>
            <a:spLocks noGrp="1"/>
          </p:cNvSpPr>
          <p:nvPr>
            <p:ph idx="1"/>
          </p:nvPr>
        </p:nvSpPr>
        <p:spPr>
          <a:xfrm>
            <a:off x="589684" y="972273"/>
            <a:ext cx="10364452" cy="5405377"/>
          </a:xfrm>
        </p:spPr>
        <p:txBody>
          <a:bodyPr>
            <a:normAutofit fontScale="55000" lnSpcReduction="20000"/>
          </a:bodyPr>
          <a:lstStyle/>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The GitHub repository contains a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README.md</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file with important project information.</a:t>
            </a:r>
          </a:p>
          <a:p>
            <a:pPr marL="0" marR="0">
              <a:lnSpc>
                <a:spcPct val="107000"/>
              </a:lnSpc>
              <a:spcAft>
                <a:spcPts val="800"/>
              </a:spcAft>
            </a:pPr>
            <a:r>
              <a:rPr lang="en-US" sz="1800" u="sng" kern="100" dirty="0">
                <a:solidFill>
                  <a:srgbClr val="467886"/>
                </a:solidFill>
                <a:effectLst/>
                <a:latin typeface="Aptos" panose="020B0004020202020204" pitchFamily="34" charset="0"/>
                <a:ea typeface="Aptos" panose="020B0004020202020204" pitchFamily="34" charset="0"/>
                <a:cs typeface="Times New Roman" panose="02020603050405020304" pitchFamily="18" charset="0"/>
                <a:hlinkClick r:id="rId2"/>
              </a:rPr>
              <a:t>https://github.com/colby13king/cs5320-code/blob/master/README.md</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It is also included as part of this package.</a:t>
            </a:r>
          </a:p>
          <a:p>
            <a:pPr marL="0" marR="0" indent="0">
              <a:spcAft>
                <a:spcPts val="1800"/>
              </a:spcAft>
              <a:buNone/>
            </a:pPr>
            <a:r>
              <a:rPr lang="en-US" sz="1800" dirty="0">
                <a:solidFill>
                  <a:srgbClr val="000000"/>
                </a:solidFill>
                <a:effectLst/>
                <a:latin typeface="Arial" panose="020B0604020202020204" pitchFamily="34" charset="0"/>
                <a:ea typeface="Times New Roman" panose="02020603050405020304" pitchFamily="18" charset="0"/>
              </a:rPr>
              <a:t>Copyright 2024 Johnny C. King and John L Williams Jr</a:t>
            </a: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Permission is hereby granted, free of charge, to any person obtaining a copy of this software and associated documentation files (the “Software”), to deal in the Software without restriction, including without limitation the rights to use, copy, modify, merge, publish, distribute, sublicense, and/or sell copies of the Software, and to permit persons to whom the Software is furnished to do so, subject to the following conditions:</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The above copyright notice and this permission notice shall be included in all copies or substantial portions of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latin typeface="Libre Franklin" pitchFamily="2" charset="77"/>
                <a:ea typeface="Times New Roman" panose="02020603050405020304" pitchFamily="18" charset="0"/>
              </a:rPr>
              <a:t>T</a:t>
            </a:r>
            <a:r>
              <a:rPr lang="en-US" sz="1800" dirty="0">
                <a:solidFill>
                  <a:srgbClr val="000000"/>
                </a:solidFill>
                <a:effectLst/>
                <a:latin typeface="Libre Franklin" pitchFamily="2" charset="77"/>
                <a:ea typeface="Times New Roman" panose="02020603050405020304" pitchFamily="18" charset="0"/>
              </a:rPr>
              <a:t>HE SOFTWARE IS PROVIDED “AS IS”, WITHOUT WARRANTY OF ANY KIND, EXPRESS OR IMPLIED, INCLUDING BUT NOT LIMITED TO THE WARRANTIES OF MERCHANTABILITY, FITNESS FOR A PARTICULAR PURPOSE AND NONINFRINGEMENT. IN NO EVENT SHALL THE AUTHORS OR COPYRIGHT HOLDERS BE LIABLE FOR ANY CLAIM, DAMAGES OR OTHER LIABILITY, WHETHER IN AN ACTION OF CONTRACT, TORT OR OTHERWISE, ARISING FROM, OUT OF OR IN CONNECTION WITH THE SOFTWARE OR THE USE OR OTHER DEALINGS IN THE SOFTWARE.</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dirty="0">
                <a:solidFill>
                  <a:srgbClr val="000000"/>
                </a:solidFill>
                <a:effectLst/>
                <a:latin typeface="Libre Franklin" pitchFamily="2" charset="77"/>
                <a:ea typeface="Times New Roman" panose="02020603050405020304" pitchFamily="18" charset="0"/>
              </a:rPr>
              <a:t>This license is also controlled by the Manning Publisher License, who provided a great deal of guidance and source material in the creation of the application. Please read the details in the link provided below.</a:t>
            </a:r>
            <a:endParaRPr lang="en-US" sz="1800" dirty="0">
              <a:effectLst/>
              <a:latin typeface="Times New Roman" panose="02020603050405020304" pitchFamily="18" charset="0"/>
              <a:ea typeface="Times New Roman" panose="02020603050405020304" pitchFamily="18" charset="0"/>
            </a:endParaRPr>
          </a:p>
          <a:p>
            <a:pPr marL="0" marR="0" indent="0">
              <a:spcAft>
                <a:spcPts val="1800"/>
              </a:spcAft>
              <a:buNone/>
            </a:pPr>
            <a:r>
              <a:rPr lang="en-US" sz="1800" u="sng" dirty="0">
                <a:solidFill>
                  <a:srgbClr val="000000"/>
                </a:solidFill>
                <a:effectLst/>
                <a:latin typeface="Libre Franklin" pitchFamily="2" charset="77"/>
                <a:ea typeface="Times New Roman" panose="02020603050405020304" pitchFamily="18" charset="0"/>
                <a:hlinkClick r:id="rId3"/>
              </a:rPr>
              <a:t>https://www.manning.com/ebook-license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073130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BB344-77F6-B080-5318-5F71DC1E5687}"/>
              </a:ext>
            </a:extLst>
          </p:cNvPr>
          <p:cNvSpPr>
            <a:spLocks noGrp="1"/>
          </p:cNvSpPr>
          <p:nvPr>
            <p:ph type="title"/>
          </p:nvPr>
        </p:nvSpPr>
        <p:spPr>
          <a:xfrm>
            <a:off x="913774" y="178680"/>
            <a:ext cx="10364451" cy="990364"/>
          </a:xfrm>
        </p:spPr>
        <p:txBody>
          <a:bodyPr/>
          <a:lstStyle/>
          <a:p>
            <a:r>
              <a:rPr lang="en-US" dirty="0"/>
              <a:t>Functional Requirements</a:t>
            </a:r>
          </a:p>
        </p:txBody>
      </p:sp>
      <p:graphicFrame>
        <p:nvGraphicFramePr>
          <p:cNvPr id="6" name="Table 5">
            <a:extLst>
              <a:ext uri="{FF2B5EF4-FFF2-40B4-BE49-F238E27FC236}">
                <a16:creationId xmlns:a16="http://schemas.microsoft.com/office/drawing/2014/main" id="{F0ED410E-DCD0-70AE-65A5-DB41BE3B0D33}"/>
              </a:ext>
            </a:extLst>
          </p:cNvPr>
          <p:cNvGraphicFramePr>
            <a:graphicFrameLocks noGrp="1"/>
          </p:cNvGraphicFramePr>
          <p:nvPr>
            <p:extLst>
              <p:ext uri="{D42A27DB-BD31-4B8C-83A1-F6EECF244321}">
                <p14:modId xmlns:p14="http://schemas.microsoft.com/office/powerpoint/2010/main" val="4098434808"/>
              </p:ext>
            </p:extLst>
          </p:nvPr>
        </p:nvGraphicFramePr>
        <p:xfrm>
          <a:off x="913774" y="1715867"/>
          <a:ext cx="10106972" cy="3782110"/>
        </p:xfrm>
        <a:graphic>
          <a:graphicData uri="http://schemas.openxmlformats.org/drawingml/2006/table">
            <a:tbl>
              <a:tblPr firstRow="1" firstCol="1" bandRow="1">
                <a:tableStyleId>{5C22544A-7EE6-4342-B048-85BDC9FD1C3A}</a:tableStyleId>
              </a:tblPr>
              <a:tblGrid>
                <a:gridCol w="1259318">
                  <a:extLst>
                    <a:ext uri="{9D8B030D-6E8A-4147-A177-3AD203B41FA5}">
                      <a16:colId xmlns:a16="http://schemas.microsoft.com/office/drawing/2014/main" val="4128409596"/>
                    </a:ext>
                  </a:extLst>
                </a:gridCol>
                <a:gridCol w="7199190">
                  <a:extLst>
                    <a:ext uri="{9D8B030D-6E8A-4147-A177-3AD203B41FA5}">
                      <a16:colId xmlns:a16="http://schemas.microsoft.com/office/drawing/2014/main" val="533339345"/>
                    </a:ext>
                  </a:extLst>
                </a:gridCol>
                <a:gridCol w="1648464">
                  <a:extLst>
                    <a:ext uri="{9D8B030D-6E8A-4147-A177-3AD203B41FA5}">
                      <a16:colId xmlns:a16="http://schemas.microsoft.com/office/drawing/2014/main" val="1796566417"/>
                    </a:ext>
                  </a:extLst>
                </a:gridCol>
              </a:tblGrid>
              <a:tr h="378211">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Description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8594940"/>
                  </a:ext>
                </a:extLst>
              </a:tr>
              <a:tr h="378211">
                <a:tc>
                  <a:txBody>
                    <a:bodyPr/>
                    <a:lstStyle/>
                    <a:p>
                      <a:pPr marL="0" marR="0">
                        <a:lnSpc>
                          <a:spcPct val="107000"/>
                        </a:lnSpc>
                        <a:spcAft>
                          <a:spcPts val="800"/>
                        </a:spcAft>
                      </a:pPr>
                      <a:r>
                        <a:rPr lang="en-US" sz="1100" kern="100" dirty="0">
                          <a:effectLst/>
                        </a:rPr>
                        <a:t>R-1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access web site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6902605"/>
                  </a:ext>
                </a:extLst>
              </a:tr>
              <a:tr h="378211">
                <a:tc>
                  <a:txBody>
                    <a:bodyPr/>
                    <a:lstStyle/>
                    <a:p>
                      <a:pPr marL="0" marR="0">
                        <a:lnSpc>
                          <a:spcPct val="107000"/>
                        </a:lnSpc>
                        <a:spcAft>
                          <a:spcPts val="800"/>
                        </a:spcAft>
                      </a:pPr>
                      <a:r>
                        <a:rPr lang="en-US" sz="1100" kern="100">
                          <a:effectLst/>
                        </a:rPr>
                        <a:t>R-2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 Products list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5829783"/>
                  </a:ext>
                </a:extLst>
              </a:tr>
              <a:tr h="378211">
                <a:tc>
                  <a:txBody>
                    <a:bodyPr/>
                    <a:lstStyle/>
                    <a:p>
                      <a:pPr marL="0" marR="0">
                        <a:lnSpc>
                          <a:spcPct val="107000"/>
                        </a:lnSpc>
                        <a:spcAft>
                          <a:spcPts val="800"/>
                        </a:spcAft>
                      </a:pPr>
                      <a:r>
                        <a:rPr lang="en-US" sz="1100" kern="100">
                          <a:effectLst/>
                        </a:rPr>
                        <a:t>R-3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add Products to Cart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98228794"/>
                  </a:ext>
                </a:extLst>
              </a:tr>
              <a:tr h="378211">
                <a:tc>
                  <a:txBody>
                    <a:bodyPr/>
                    <a:lstStyle/>
                    <a:p>
                      <a:pPr marL="0" marR="0">
                        <a:lnSpc>
                          <a:spcPct val="107000"/>
                        </a:lnSpc>
                        <a:spcAft>
                          <a:spcPts val="800"/>
                        </a:spcAft>
                      </a:pPr>
                      <a:r>
                        <a:rPr lang="en-US" sz="1100" kern="100">
                          <a:effectLst/>
                        </a:rPr>
                        <a:t>R-4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view/edit Cart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59985848"/>
                  </a:ext>
                </a:extLst>
              </a:tr>
              <a:tr h="378211">
                <a:tc>
                  <a:txBody>
                    <a:bodyPr/>
                    <a:lstStyle/>
                    <a:p>
                      <a:pPr marL="0" marR="0">
                        <a:lnSpc>
                          <a:spcPct val="107000"/>
                        </a:lnSpc>
                        <a:spcAft>
                          <a:spcPts val="800"/>
                        </a:spcAft>
                      </a:pPr>
                      <a:r>
                        <a:rPr lang="en-US" sz="1100" kern="100">
                          <a:effectLst/>
                        </a:rPr>
                        <a:t>R-5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Checkout</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3675179"/>
                  </a:ext>
                </a:extLst>
              </a:tr>
              <a:tr h="378211">
                <a:tc>
                  <a:txBody>
                    <a:bodyPr/>
                    <a:lstStyle/>
                    <a:p>
                      <a:pPr marL="0" marR="0">
                        <a:lnSpc>
                          <a:spcPct val="107000"/>
                        </a:lnSpc>
                        <a:spcAft>
                          <a:spcPts val="800"/>
                        </a:spcAft>
                      </a:pPr>
                      <a:r>
                        <a:rPr lang="en-US" sz="1100" kern="100">
                          <a:effectLst/>
                        </a:rPr>
                        <a:t>R-6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can view their prior Orders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91205658"/>
                  </a:ext>
                </a:extLst>
              </a:tr>
              <a:tr h="378211">
                <a:tc>
                  <a:txBody>
                    <a:bodyPr/>
                    <a:lstStyle/>
                    <a:p>
                      <a:pPr marL="0" marR="0">
                        <a:lnSpc>
                          <a:spcPct val="107000"/>
                        </a:lnSpc>
                        <a:spcAft>
                          <a:spcPts val="800"/>
                        </a:spcAft>
                      </a:pPr>
                      <a:r>
                        <a:rPr lang="en-US" sz="1100" kern="100">
                          <a:effectLst/>
                        </a:rPr>
                        <a:t>R-7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view all Orders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726106823"/>
                  </a:ext>
                </a:extLst>
              </a:tr>
              <a:tr h="378211">
                <a:tc>
                  <a:txBody>
                    <a:bodyPr/>
                    <a:lstStyle/>
                    <a:p>
                      <a:pPr marL="0" marR="0">
                        <a:lnSpc>
                          <a:spcPct val="107000"/>
                        </a:lnSpc>
                        <a:spcAft>
                          <a:spcPts val="800"/>
                        </a:spcAft>
                      </a:pPr>
                      <a:r>
                        <a:rPr lang="en-US" sz="1100" kern="100">
                          <a:effectLst/>
                        </a:rPr>
                        <a:t>R-8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Admin can CRUD Product data</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895699"/>
                  </a:ext>
                </a:extLst>
              </a:tr>
              <a:tr h="378211">
                <a:tc>
                  <a:txBody>
                    <a:bodyPr/>
                    <a:lstStyle/>
                    <a:p>
                      <a:pPr marL="0" marR="0">
                        <a:lnSpc>
                          <a:spcPct val="107000"/>
                        </a:lnSpc>
                        <a:spcAft>
                          <a:spcPts val="800"/>
                        </a:spcAft>
                      </a:pPr>
                      <a:r>
                        <a:rPr lang="en-US" sz="1100" kern="100" dirty="0">
                          <a:effectLst/>
                        </a:rPr>
                        <a:t>R-7</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Software Developer Apps can check that User has a valid license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In Progress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9439775"/>
                  </a:ext>
                </a:extLst>
              </a:tr>
            </a:tbl>
          </a:graphicData>
        </a:graphic>
      </p:graphicFrame>
    </p:spTree>
    <p:extLst>
      <p:ext uri="{BB962C8B-B14F-4D97-AF65-F5344CB8AC3E}">
        <p14:creationId xmlns:p14="http://schemas.microsoft.com/office/powerpoint/2010/main" val="48075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079E-65C1-4FD6-EE38-0242A3EB20A3}"/>
              </a:ext>
            </a:extLst>
          </p:cNvPr>
          <p:cNvSpPr>
            <a:spLocks noGrp="1"/>
          </p:cNvSpPr>
          <p:nvPr>
            <p:ph type="title"/>
          </p:nvPr>
        </p:nvSpPr>
        <p:spPr>
          <a:xfrm>
            <a:off x="913776" y="268712"/>
            <a:ext cx="10364451" cy="992930"/>
          </a:xfrm>
        </p:spPr>
        <p:txBody>
          <a:bodyPr>
            <a:normAutofit/>
          </a:bodyPr>
          <a:lstStyle/>
          <a:p>
            <a:r>
              <a:rPr lang="en-US" dirty="0"/>
              <a:t>Non-functional (quality) requirements</a:t>
            </a:r>
          </a:p>
        </p:txBody>
      </p:sp>
      <p:graphicFrame>
        <p:nvGraphicFramePr>
          <p:cNvPr id="5" name="Content Placeholder 4">
            <a:extLst>
              <a:ext uri="{FF2B5EF4-FFF2-40B4-BE49-F238E27FC236}">
                <a16:creationId xmlns:a16="http://schemas.microsoft.com/office/drawing/2014/main" id="{BEF34E78-15A2-A25A-694D-5C1BDF044338}"/>
              </a:ext>
            </a:extLst>
          </p:cNvPr>
          <p:cNvGraphicFramePr>
            <a:graphicFrameLocks noGrp="1"/>
          </p:cNvGraphicFramePr>
          <p:nvPr>
            <p:ph idx="1"/>
            <p:extLst>
              <p:ext uri="{D42A27DB-BD31-4B8C-83A1-F6EECF244321}">
                <p14:modId xmlns:p14="http://schemas.microsoft.com/office/powerpoint/2010/main" val="1086087909"/>
              </p:ext>
            </p:extLst>
          </p:nvPr>
        </p:nvGraphicFramePr>
        <p:xfrm>
          <a:off x="1041721" y="1898248"/>
          <a:ext cx="9838480" cy="3472406"/>
        </p:xfrm>
        <a:graphic>
          <a:graphicData uri="http://schemas.openxmlformats.org/drawingml/2006/table">
            <a:tbl>
              <a:tblPr firstRow="1" firstCol="1" bandRow="1">
                <a:tableStyleId>{5C22544A-7EE6-4342-B048-85BDC9FD1C3A}</a:tableStyleId>
              </a:tblPr>
              <a:tblGrid>
                <a:gridCol w="1225864">
                  <a:extLst>
                    <a:ext uri="{9D8B030D-6E8A-4147-A177-3AD203B41FA5}">
                      <a16:colId xmlns:a16="http://schemas.microsoft.com/office/drawing/2014/main" val="3754823485"/>
                    </a:ext>
                  </a:extLst>
                </a:gridCol>
                <a:gridCol w="7007944">
                  <a:extLst>
                    <a:ext uri="{9D8B030D-6E8A-4147-A177-3AD203B41FA5}">
                      <a16:colId xmlns:a16="http://schemas.microsoft.com/office/drawing/2014/main" val="4014090703"/>
                    </a:ext>
                  </a:extLst>
                </a:gridCol>
                <a:gridCol w="1604672">
                  <a:extLst>
                    <a:ext uri="{9D8B030D-6E8A-4147-A177-3AD203B41FA5}">
                      <a16:colId xmlns:a16="http://schemas.microsoft.com/office/drawing/2014/main" val="240711411"/>
                    </a:ext>
                  </a:extLst>
                </a:gridCol>
              </a:tblGrid>
              <a:tr h="496058">
                <a:tc>
                  <a:txBody>
                    <a:bodyPr/>
                    <a:lstStyle/>
                    <a:p>
                      <a:pPr marL="0" marR="0">
                        <a:lnSpc>
                          <a:spcPct val="107000"/>
                        </a:lnSpc>
                        <a:spcAft>
                          <a:spcPts val="800"/>
                        </a:spcAft>
                      </a:pPr>
                      <a:r>
                        <a:rPr lang="en-US" sz="1100" kern="100">
                          <a:effectLst/>
                        </a:rPr>
                        <a:t>ID</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Description</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Status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46761118"/>
                  </a:ext>
                </a:extLst>
              </a:tr>
              <a:tr h="496058">
                <a:tc>
                  <a:txBody>
                    <a:bodyPr/>
                    <a:lstStyle/>
                    <a:p>
                      <a:pPr marL="0" marR="0">
                        <a:lnSpc>
                          <a:spcPct val="107000"/>
                        </a:lnSpc>
                        <a:spcAft>
                          <a:spcPts val="800"/>
                        </a:spcAft>
                      </a:pPr>
                      <a:r>
                        <a:rPr lang="en-US" sz="1100" kern="100" dirty="0">
                          <a:effectLst/>
                        </a:rPr>
                        <a:t>QA-1</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Pages will update within 2 seconds (Usability)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13803629"/>
                  </a:ext>
                </a:extLst>
              </a:tr>
              <a:tr h="496058">
                <a:tc>
                  <a:txBody>
                    <a:bodyPr/>
                    <a:lstStyle/>
                    <a:p>
                      <a:pPr marL="0" marR="0">
                        <a:lnSpc>
                          <a:spcPct val="107000"/>
                        </a:lnSpc>
                        <a:spcAft>
                          <a:spcPts val="800"/>
                        </a:spcAft>
                      </a:pPr>
                      <a:r>
                        <a:rPr lang="en-US" sz="1100" kern="100">
                          <a:effectLst/>
                        </a:rPr>
                        <a:t>QA-2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Users will not be able to modify the databases (Security)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In Progress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05203306"/>
                  </a:ext>
                </a:extLst>
              </a:tr>
              <a:tr h="496058">
                <a:tc>
                  <a:txBody>
                    <a:bodyPr/>
                    <a:lstStyle/>
                    <a:p>
                      <a:pPr marL="0" marR="0">
                        <a:lnSpc>
                          <a:spcPct val="107000"/>
                        </a:lnSpc>
                        <a:spcAft>
                          <a:spcPts val="800"/>
                        </a:spcAft>
                      </a:pPr>
                      <a:r>
                        <a:rPr lang="en-US" sz="1100" kern="100">
                          <a:effectLst/>
                        </a:rPr>
                        <a:t>QA-3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The System will be easy to evolve (Maintainability)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10569907"/>
                  </a:ext>
                </a:extLst>
              </a:tr>
              <a:tr h="496058">
                <a:tc>
                  <a:txBody>
                    <a:bodyPr/>
                    <a:lstStyle/>
                    <a:p>
                      <a:pPr marL="0" marR="0">
                        <a:lnSpc>
                          <a:spcPct val="107000"/>
                        </a:lnSpc>
                        <a:spcAft>
                          <a:spcPts val="800"/>
                        </a:spcAft>
                      </a:pPr>
                      <a:r>
                        <a:rPr lang="en-US" sz="1100" kern="100">
                          <a:effectLst/>
                        </a:rPr>
                        <a:t>QA-4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The System will be easy to Unit Test (Maintainability)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8558153"/>
                  </a:ext>
                </a:extLst>
              </a:tr>
              <a:tr h="496058">
                <a:tc>
                  <a:txBody>
                    <a:bodyPr/>
                    <a:lstStyle/>
                    <a:p>
                      <a:pPr marL="0" marR="0">
                        <a:lnSpc>
                          <a:spcPct val="107000"/>
                        </a:lnSpc>
                        <a:spcAft>
                          <a:spcPts val="800"/>
                        </a:spcAft>
                      </a:pPr>
                      <a:r>
                        <a:rPr lang="en-US" sz="1100" kern="100">
                          <a:effectLst/>
                        </a:rPr>
                        <a:t>QA-5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The System will use bootstrap for common display (Usability)</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a:effectLst/>
                        </a:rPr>
                        <a:t>Done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74230128"/>
                  </a:ext>
                </a:extLst>
              </a:tr>
              <a:tr h="496058">
                <a:tc>
                  <a:txBody>
                    <a:bodyPr/>
                    <a:lstStyle/>
                    <a:p>
                      <a:pPr marL="0" marR="0">
                        <a:lnSpc>
                          <a:spcPct val="107000"/>
                        </a:lnSpc>
                        <a:spcAft>
                          <a:spcPts val="800"/>
                        </a:spcAft>
                      </a:pPr>
                      <a:r>
                        <a:rPr lang="en-US" sz="1100" kern="100" dirty="0">
                          <a:effectLst/>
                        </a:rPr>
                        <a:t>QA-6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The System will support an Admin role (Security)</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marL="0" marR="0">
                        <a:lnSpc>
                          <a:spcPct val="107000"/>
                        </a:lnSpc>
                        <a:spcAft>
                          <a:spcPts val="800"/>
                        </a:spcAft>
                      </a:pPr>
                      <a:r>
                        <a:rPr lang="en-US" sz="1100" kern="100" dirty="0">
                          <a:effectLst/>
                        </a:rPr>
                        <a:t>In Progress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76852018"/>
                  </a:ext>
                </a:extLst>
              </a:tr>
            </a:tbl>
          </a:graphicData>
        </a:graphic>
      </p:graphicFrame>
      <p:sp>
        <p:nvSpPr>
          <p:cNvPr id="6" name="Rectangle 3">
            <a:extLst>
              <a:ext uri="{FF2B5EF4-FFF2-40B4-BE49-F238E27FC236}">
                <a16:creationId xmlns:a16="http://schemas.microsoft.com/office/drawing/2014/main" id="{BE902B49-8037-504C-BA59-10B3E0F3DAF8}"/>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630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F4034-EB35-0093-CAA9-78240DD8A8EE}"/>
              </a:ext>
            </a:extLst>
          </p:cNvPr>
          <p:cNvSpPr>
            <a:spLocks noGrp="1"/>
          </p:cNvSpPr>
          <p:nvPr>
            <p:ph type="title"/>
          </p:nvPr>
        </p:nvSpPr>
        <p:spPr>
          <a:xfrm>
            <a:off x="913774" y="381965"/>
            <a:ext cx="10364451" cy="1022501"/>
          </a:xfrm>
        </p:spPr>
        <p:txBody>
          <a:bodyPr/>
          <a:lstStyle/>
          <a:p>
            <a:r>
              <a:rPr lang="en-US" dirty="0"/>
              <a:t>Use case diagrams</a:t>
            </a:r>
          </a:p>
        </p:txBody>
      </p:sp>
      <p:pic>
        <p:nvPicPr>
          <p:cNvPr id="5" name="Picture 4" descr="A diagram of a diagram&#10;&#10;Description automatically generated">
            <a:extLst>
              <a:ext uri="{FF2B5EF4-FFF2-40B4-BE49-F238E27FC236}">
                <a16:creationId xmlns:a16="http://schemas.microsoft.com/office/drawing/2014/main" id="{C53E6B80-D89B-4FA3-52B3-9802478C592C}"/>
              </a:ext>
            </a:extLst>
          </p:cNvPr>
          <p:cNvPicPr>
            <a:picLocks noChangeAspect="1"/>
          </p:cNvPicPr>
          <p:nvPr/>
        </p:nvPicPr>
        <p:blipFill>
          <a:blip r:embed="rId2"/>
          <a:stretch>
            <a:fillRect/>
          </a:stretch>
        </p:blipFill>
        <p:spPr>
          <a:xfrm>
            <a:off x="163894" y="1632351"/>
            <a:ext cx="5364899" cy="3286889"/>
          </a:xfrm>
          <a:prstGeom prst="rect">
            <a:avLst/>
          </a:prstGeom>
        </p:spPr>
      </p:pic>
      <p:pic>
        <p:nvPicPr>
          <p:cNvPr id="6" name="Picture 5">
            <a:extLst>
              <a:ext uri="{FF2B5EF4-FFF2-40B4-BE49-F238E27FC236}">
                <a16:creationId xmlns:a16="http://schemas.microsoft.com/office/drawing/2014/main" id="{94A26C49-DB2F-C29E-9243-B7C254114E8B}"/>
              </a:ext>
            </a:extLst>
          </p:cNvPr>
          <p:cNvPicPr>
            <a:picLocks noChangeAspect="1"/>
          </p:cNvPicPr>
          <p:nvPr/>
        </p:nvPicPr>
        <p:blipFill>
          <a:blip r:embed="rId3"/>
          <a:stretch>
            <a:fillRect/>
          </a:stretch>
        </p:blipFill>
        <p:spPr>
          <a:xfrm>
            <a:off x="5528793" y="1956442"/>
            <a:ext cx="6338001" cy="2962798"/>
          </a:xfrm>
          <a:prstGeom prst="rect">
            <a:avLst/>
          </a:prstGeom>
        </p:spPr>
      </p:pic>
      <p:pic>
        <p:nvPicPr>
          <p:cNvPr id="8" name="Picture 7">
            <a:extLst>
              <a:ext uri="{FF2B5EF4-FFF2-40B4-BE49-F238E27FC236}">
                <a16:creationId xmlns:a16="http://schemas.microsoft.com/office/drawing/2014/main" id="{EA12E2A6-BCF6-29B1-A851-60C8E5D9F66D}"/>
              </a:ext>
            </a:extLst>
          </p:cNvPr>
          <p:cNvPicPr>
            <a:picLocks noChangeAspect="1"/>
          </p:cNvPicPr>
          <p:nvPr/>
        </p:nvPicPr>
        <p:blipFill>
          <a:blip r:embed="rId4"/>
          <a:stretch>
            <a:fillRect/>
          </a:stretch>
        </p:blipFill>
        <p:spPr>
          <a:xfrm>
            <a:off x="2212613" y="4919240"/>
            <a:ext cx="7378700" cy="1739900"/>
          </a:xfrm>
          <a:prstGeom prst="rect">
            <a:avLst/>
          </a:prstGeom>
        </p:spPr>
      </p:pic>
      <p:pic>
        <p:nvPicPr>
          <p:cNvPr id="10" name="Picture 9" descr="A black text on a white background&#10;&#10;Description automatically generated">
            <a:extLst>
              <a:ext uri="{FF2B5EF4-FFF2-40B4-BE49-F238E27FC236}">
                <a16:creationId xmlns:a16="http://schemas.microsoft.com/office/drawing/2014/main" id="{B9B12207-7BCB-91A2-8B24-6CC1DDA8DCD2}"/>
              </a:ext>
            </a:extLst>
          </p:cNvPr>
          <p:cNvPicPr>
            <a:picLocks noChangeAspect="1"/>
          </p:cNvPicPr>
          <p:nvPr/>
        </p:nvPicPr>
        <p:blipFill>
          <a:blip r:embed="rId5"/>
          <a:stretch>
            <a:fillRect/>
          </a:stretch>
        </p:blipFill>
        <p:spPr>
          <a:xfrm>
            <a:off x="4772226" y="1150227"/>
            <a:ext cx="3004365" cy="736364"/>
          </a:xfrm>
          <a:prstGeom prst="rect">
            <a:avLst/>
          </a:prstGeom>
        </p:spPr>
      </p:pic>
    </p:spTree>
    <p:extLst>
      <p:ext uri="{BB962C8B-B14F-4D97-AF65-F5344CB8AC3E}">
        <p14:creationId xmlns:p14="http://schemas.microsoft.com/office/powerpoint/2010/main" val="22590054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3F07C-74B1-83FE-D6F0-F6A9524CB57B}"/>
              </a:ext>
            </a:extLst>
          </p:cNvPr>
          <p:cNvSpPr>
            <a:spLocks noGrp="1"/>
          </p:cNvSpPr>
          <p:nvPr>
            <p:ph type="title"/>
          </p:nvPr>
        </p:nvSpPr>
        <p:spPr>
          <a:xfrm>
            <a:off x="566535" y="43245"/>
            <a:ext cx="10364451" cy="987778"/>
          </a:xfrm>
        </p:spPr>
        <p:txBody>
          <a:bodyPr/>
          <a:lstStyle/>
          <a:p>
            <a:r>
              <a:rPr lang="en-US" dirty="0"/>
              <a:t>Activity Diagrams</a:t>
            </a:r>
          </a:p>
        </p:txBody>
      </p:sp>
      <p:pic>
        <p:nvPicPr>
          <p:cNvPr id="5" name="Picture 4" descr="A diagram of a software application&#10;&#10;Description automatically generated with medium confidence">
            <a:extLst>
              <a:ext uri="{FF2B5EF4-FFF2-40B4-BE49-F238E27FC236}">
                <a16:creationId xmlns:a16="http://schemas.microsoft.com/office/drawing/2014/main" id="{ADFE7E55-0FA3-4136-DED1-A7C67AC01E81}"/>
              </a:ext>
            </a:extLst>
          </p:cNvPr>
          <p:cNvPicPr>
            <a:picLocks noChangeAspect="1"/>
          </p:cNvPicPr>
          <p:nvPr/>
        </p:nvPicPr>
        <p:blipFill>
          <a:blip r:embed="rId2"/>
          <a:stretch>
            <a:fillRect/>
          </a:stretch>
        </p:blipFill>
        <p:spPr>
          <a:xfrm>
            <a:off x="1909198" y="844951"/>
            <a:ext cx="2569658" cy="5860393"/>
          </a:xfrm>
          <a:prstGeom prst="rect">
            <a:avLst/>
          </a:prstGeom>
        </p:spPr>
      </p:pic>
      <p:pic>
        <p:nvPicPr>
          <p:cNvPr id="7" name="Picture 6" descr="A diagram of a flowchart&#10;&#10;Description automatically generated">
            <a:extLst>
              <a:ext uri="{FF2B5EF4-FFF2-40B4-BE49-F238E27FC236}">
                <a16:creationId xmlns:a16="http://schemas.microsoft.com/office/drawing/2014/main" id="{14F12225-2A74-ECAF-ED42-460AF57DE03C}"/>
              </a:ext>
            </a:extLst>
          </p:cNvPr>
          <p:cNvPicPr>
            <a:picLocks noChangeAspect="1"/>
          </p:cNvPicPr>
          <p:nvPr/>
        </p:nvPicPr>
        <p:blipFill>
          <a:blip r:embed="rId3"/>
          <a:stretch>
            <a:fillRect/>
          </a:stretch>
        </p:blipFill>
        <p:spPr>
          <a:xfrm>
            <a:off x="6096000" y="844951"/>
            <a:ext cx="3303012" cy="5860393"/>
          </a:xfrm>
          <a:prstGeom prst="rect">
            <a:avLst/>
          </a:prstGeom>
        </p:spPr>
      </p:pic>
    </p:spTree>
    <p:extLst>
      <p:ext uri="{BB962C8B-B14F-4D97-AF65-F5344CB8AC3E}">
        <p14:creationId xmlns:p14="http://schemas.microsoft.com/office/powerpoint/2010/main" val="3136185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710E8-7789-0B1B-AF28-C8FDD7CB8B88}"/>
              </a:ext>
            </a:extLst>
          </p:cNvPr>
          <p:cNvSpPr>
            <a:spLocks noGrp="1"/>
          </p:cNvSpPr>
          <p:nvPr>
            <p:ph type="title"/>
          </p:nvPr>
        </p:nvSpPr>
        <p:spPr>
          <a:xfrm>
            <a:off x="913776" y="393539"/>
            <a:ext cx="10364451" cy="767859"/>
          </a:xfrm>
        </p:spPr>
        <p:txBody>
          <a:bodyPr/>
          <a:lstStyle/>
          <a:p>
            <a:r>
              <a:rPr lang="en-US" dirty="0"/>
              <a:t>Sequence Diagram</a:t>
            </a:r>
          </a:p>
        </p:txBody>
      </p:sp>
      <p:pic>
        <p:nvPicPr>
          <p:cNvPr id="5" name="Content Placeholder 4" descr="A diagram of a diagram&#10;&#10;Description automatically generated">
            <a:extLst>
              <a:ext uri="{FF2B5EF4-FFF2-40B4-BE49-F238E27FC236}">
                <a16:creationId xmlns:a16="http://schemas.microsoft.com/office/drawing/2014/main" id="{6A326C11-368C-A956-E06F-ABD4525E416A}"/>
              </a:ext>
            </a:extLst>
          </p:cNvPr>
          <p:cNvPicPr>
            <a:picLocks noGrp="1" noChangeAspect="1"/>
          </p:cNvPicPr>
          <p:nvPr>
            <p:ph idx="1"/>
          </p:nvPr>
        </p:nvPicPr>
        <p:blipFill>
          <a:blip r:embed="rId2"/>
          <a:stretch>
            <a:fillRect/>
          </a:stretch>
        </p:blipFill>
        <p:spPr>
          <a:xfrm>
            <a:off x="763929" y="2062308"/>
            <a:ext cx="10363200" cy="3569414"/>
          </a:xfrm>
        </p:spPr>
      </p:pic>
    </p:spTree>
    <p:extLst>
      <p:ext uri="{BB962C8B-B14F-4D97-AF65-F5344CB8AC3E}">
        <p14:creationId xmlns:p14="http://schemas.microsoft.com/office/powerpoint/2010/main" val="10345689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BEE4D-79BA-E14C-E10C-DA3AC8E92ED1}"/>
              </a:ext>
            </a:extLst>
          </p:cNvPr>
          <p:cNvSpPr>
            <a:spLocks noGrp="1"/>
          </p:cNvSpPr>
          <p:nvPr>
            <p:ph type="title"/>
          </p:nvPr>
        </p:nvSpPr>
        <p:spPr>
          <a:xfrm>
            <a:off x="913774" y="300942"/>
            <a:ext cx="10364451" cy="1103524"/>
          </a:xfrm>
        </p:spPr>
        <p:txBody>
          <a:bodyPr/>
          <a:lstStyle/>
          <a:p>
            <a:r>
              <a:rPr lang="en-US" dirty="0"/>
              <a:t>Class diagrams</a:t>
            </a:r>
          </a:p>
        </p:txBody>
      </p:sp>
      <p:pic>
        <p:nvPicPr>
          <p:cNvPr id="8" name="Picture 2">
            <a:extLst>
              <a:ext uri="{FF2B5EF4-FFF2-40B4-BE49-F238E27FC236}">
                <a16:creationId xmlns:a16="http://schemas.microsoft.com/office/drawing/2014/main" id="{6A4BCBB3-0548-6083-4611-4EFFC17B986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02" y="1404466"/>
            <a:ext cx="11746396" cy="435208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1094F232-AE8F-2A70-FDD4-D034D9D32B1B}"/>
              </a:ext>
            </a:extLst>
          </p:cNvPr>
          <p:cNvSpPr txBox="1"/>
          <p:nvPr/>
        </p:nvSpPr>
        <p:spPr>
          <a:xfrm>
            <a:off x="3781062" y="6372392"/>
            <a:ext cx="4629873" cy="369332"/>
          </a:xfrm>
          <a:prstGeom prst="rect">
            <a:avLst/>
          </a:prstGeom>
          <a:noFill/>
        </p:spPr>
        <p:txBody>
          <a:bodyPr wrap="square" rtlCol="0">
            <a:spAutoFit/>
          </a:bodyPr>
          <a:lstStyle/>
          <a:p>
            <a:r>
              <a:rPr lang="en-US" dirty="0"/>
              <a:t>Created by Visual Studio 2022 from source</a:t>
            </a:r>
          </a:p>
        </p:txBody>
      </p:sp>
    </p:spTree>
    <p:extLst>
      <p:ext uri="{BB962C8B-B14F-4D97-AF65-F5344CB8AC3E}">
        <p14:creationId xmlns:p14="http://schemas.microsoft.com/office/powerpoint/2010/main" val="737315543"/>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699</TotalTime>
  <Words>680</Words>
  <Application>Microsoft Macintosh PowerPoint</Application>
  <PresentationFormat>Widescreen</PresentationFormat>
  <Paragraphs>127</Paragraphs>
  <Slides>12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Aptos</vt:lpstr>
      <vt:lpstr>Arial</vt:lpstr>
      <vt:lpstr>Helvetica</vt:lpstr>
      <vt:lpstr>inherit</vt:lpstr>
      <vt:lpstr>Libre Franklin</vt:lpstr>
      <vt:lpstr>Times New Roman</vt:lpstr>
      <vt:lpstr>Tw Cen MT</vt:lpstr>
      <vt:lpstr>Wingdings</vt:lpstr>
      <vt:lpstr>Droplet</vt:lpstr>
      <vt:lpstr>License Asset Management System (Agile Path) CS 5320 Software Design Fall 2024 Team 10: Colby King and John Williams </vt:lpstr>
      <vt:lpstr>Project overview</vt:lpstr>
      <vt:lpstr>Open-source Software License</vt:lpstr>
      <vt:lpstr>Functional Requirements</vt:lpstr>
      <vt:lpstr>Non-functional (quality) requirements</vt:lpstr>
      <vt:lpstr>Use case diagrams</vt:lpstr>
      <vt:lpstr>Activity Diagrams</vt:lpstr>
      <vt:lpstr>Sequence Diagram</vt:lpstr>
      <vt:lpstr>Class diagrams</vt:lpstr>
      <vt:lpstr>Work breakdown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Colby King</dc:creator>
  <cp:lastModifiedBy>Colby King</cp:lastModifiedBy>
  <cp:revision>4</cp:revision>
  <dcterms:created xsi:type="dcterms:W3CDTF">2024-11-29T18:25:53Z</dcterms:created>
  <dcterms:modified xsi:type="dcterms:W3CDTF">2024-12-06T03:20:12Z</dcterms:modified>
</cp:coreProperties>
</file>