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6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11" d="100"/>
          <a:sy n="111" d="100"/>
        </p:scale>
        <p:origin x="1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CCDC-CF66-89B3-C084-69C6A472E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05E81-28B0-E395-8918-B7B34B10F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90BD-FBA9-F862-B4CE-264F2A2B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1E20-003D-497C-5D67-A657B10A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FCAD-5250-932A-2531-A0CFE923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79DA-1894-BF84-808E-677DB910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39B8E-3F20-144F-457D-E37FAF1D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A905-8120-4F3E-BA08-5DC66DE8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062DD-673E-EA00-F285-25B7D8B5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B39B-B4FA-4197-7A33-D482EB2A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931A5-2D1C-B22B-12DF-F857A0D09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574B9-4E46-E682-D30B-541CA02B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48DF-3F63-50BD-B0DE-4391EE33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91DB-49CD-996B-7CA0-204E5F4C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C2EB-870E-C698-FD72-A6066F9F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A3C2-E0B2-7968-F973-072A0B23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4048-6514-76B2-22DF-111851DA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4CC6-DBD3-1CC2-6FDA-F2C16301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FD72-D555-5858-2C9E-07637721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5C7F-C91F-AFBC-5D63-8C8A5D92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B91B-8C64-9D74-2617-E6C61031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9B5A6-40BE-E434-3AC7-9640A162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37E9-F33E-E13F-CF9C-81CD469A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5C1F5-EE1F-3807-85D1-B947F5EA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2B96-E351-9EFC-928E-69DDE0ED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ED3B-BAC8-860D-D51D-205A5395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47EB-724D-48B8-552F-96B74FFE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4ACC0-CC00-ECBF-7E06-45774A145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A09C-D82C-D3EC-0C4E-750BB898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D1A13-4D6A-D70F-5BF7-53627FE6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A8BB9-5DC9-E1CD-F6DB-55E9D1C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6D64-0047-7E12-429A-D944D792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1900-CED8-47DE-2023-A944A490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67C8-EBE3-EF47-8317-485946B0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37093-6135-9284-BF0B-780333CDD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270BA-689D-E2DC-8310-6254B2C46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278CD-5C69-6CF1-A9F0-A1C56677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BFE6F-D6AE-86BC-6DD8-353E9CE9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18F67-76CE-475B-8100-F3230A73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C1B7-5117-9C93-AFB0-C5EABAB3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0C1CE-6971-1A9F-B9E4-4C7FD012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78FD7-22DE-8EFB-3F6B-3B3DBEFB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43F2B-ABEE-1EED-1AFC-2CD2F823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D46AB-49B9-84B1-56E9-97174E99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E4D6-2EB8-2261-5640-E1D7CDB9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630E-ED06-F26C-6980-C1FEA998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FC76-8321-7287-D883-573ABD2C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D87A-D804-A9A0-E194-C76E547D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9A4A9-C0C8-D4D9-9C21-84CE0089F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F51F-44A7-6E93-9222-D988393F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9021-8A2E-3AAB-C309-F67C6A7E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E05A-7C59-AC7A-A61E-3A9FB591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8FC2-84D4-8597-571C-95E21B80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E6A84-7E07-52F1-7630-C1D3BA31B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1B0A0-0D76-AE17-63D3-6A59E460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EDC4F-B4AB-5F90-ABA3-E444D687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34326-5D56-D883-4CFF-88D1AD70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CE8FF-98C5-FF9F-2E6B-BD506C37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F701E-E0DE-1F37-E676-8BBA5B56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3CE6-BC22-1504-8060-0B755EAC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2AF0-DD72-D7C8-2C40-51EF7151F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587E-9374-D642-BB36-746BE0333456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30FA-166E-788B-FB74-426655F6D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E034-30FA-013C-C4E4-BA14C3CD7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8C39-EE06-B646-91C2-DC6324F3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19CF8F-360B-B685-FFBF-F50B1690E017}"/>
              </a:ext>
            </a:extLst>
          </p:cNvPr>
          <p:cNvSpPr txBox="1"/>
          <p:nvPr/>
        </p:nvSpPr>
        <p:spPr>
          <a:xfrm>
            <a:off x="596349" y="2688621"/>
            <a:ext cx="112908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" pitchFamily="2" charset="0"/>
              </a:rPr>
              <a:t>S_118CDRH1del/L1-118CDRH1del-1_S3.assembled.fasta</a:t>
            </a:r>
            <a:r>
              <a:rPr lang="en-US" dirty="0">
                <a:latin typeface="Courier" pitchFamily="2" charset="0"/>
              </a:rPr>
              <a:t>.</a:t>
            </a:r>
          </a:p>
          <a:p>
            <a:r>
              <a:rPr lang="en-US" dirty="0">
                <a:latin typeface="Courier" pitchFamily="2" charset="0"/>
              </a:rPr>
              <a:t>	Number of sequences: 920154</a:t>
            </a:r>
          </a:p>
          <a:p>
            <a:r>
              <a:rPr lang="en-US" dirty="0">
                <a:latin typeface="Courier" pitchFamily="2" charset="0"/>
              </a:rPr>
              <a:t>	Number Non-matches : 7440105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S_118mat/L1-118mat-1_S2_L001.assembled.fasta.</a:t>
            </a:r>
          </a:p>
          <a:p>
            <a:r>
              <a:rPr lang="en-US" dirty="0">
                <a:latin typeface="Courier" pitchFamily="2" charset="0"/>
              </a:rPr>
              <a:t>	Number of sequences: 236001</a:t>
            </a:r>
          </a:p>
          <a:p>
            <a:r>
              <a:rPr lang="en-US" dirty="0">
                <a:latin typeface="Courier" pitchFamily="2" charset="0"/>
              </a:rPr>
              <a:t>	Number Non-matches : 6199829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S_118minV2/L1-118minV2-2_S4.assembled.fasta.</a:t>
            </a:r>
          </a:p>
          <a:p>
            <a:r>
              <a:rPr lang="en-US" dirty="0">
                <a:latin typeface="Courier" pitchFamily="2" charset="0"/>
              </a:rPr>
              <a:t>	Number of sequences: 158916</a:t>
            </a:r>
          </a:p>
          <a:p>
            <a:r>
              <a:rPr lang="en-US" dirty="0">
                <a:latin typeface="Courier" pitchFamily="2" charset="0"/>
              </a:rPr>
              <a:t>	Number Non-matches : 1913146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 err="1">
                <a:latin typeface="Courier" pitchFamily="2" charset="0"/>
              </a:rPr>
              <a:t>S_unsorted</a:t>
            </a:r>
            <a:r>
              <a:rPr lang="en-US" b="1" dirty="0">
                <a:latin typeface="Courier" pitchFamily="2" charset="0"/>
              </a:rPr>
              <a:t>/L1-unsorted-1_S1_L001.assembled.fasta.</a:t>
            </a:r>
          </a:p>
          <a:p>
            <a:r>
              <a:rPr lang="en-US" dirty="0">
                <a:latin typeface="Courier" pitchFamily="2" charset="0"/>
              </a:rPr>
              <a:t>	Number of sequences: 12151</a:t>
            </a:r>
          </a:p>
          <a:p>
            <a:r>
              <a:rPr lang="en-US" dirty="0">
                <a:latin typeface="Courier" pitchFamily="2" charset="0"/>
              </a:rPr>
              <a:t>	Number Non-matches : 4372310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38A75-03DD-5A82-6B06-33E10E5EB1EA}"/>
              </a:ext>
            </a:extLst>
          </p:cNvPr>
          <p:cNvSpPr txBox="1"/>
          <p:nvPr/>
        </p:nvSpPr>
        <p:spPr>
          <a:xfrm>
            <a:off x="3257712" y="105431"/>
            <a:ext cx="518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GP120 815 mammalian display sequencing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3018E-679E-92E0-8C2E-2B04322F0A7C}"/>
              </a:ext>
            </a:extLst>
          </p:cNvPr>
          <p:cNvSpPr txBox="1"/>
          <p:nvPr/>
        </p:nvSpPr>
        <p:spPr>
          <a:xfrm>
            <a:off x="752888" y="474763"/>
            <a:ext cx="86594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Match Criteria: Barcode1-18NT-Barcode2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"GAAAATATC” - 18 NTs - "ATAATCGTC"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# GAAAATATA would be WT, so TATC is the first barcode</a:t>
            </a:r>
          </a:p>
          <a:p>
            <a:r>
              <a:rPr lang="en-US" dirty="0">
                <a:latin typeface="Courier" pitchFamily="2" charset="0"/>
              </a:rPr>
              <a:t># ATCATCGTC would be WT, so ATAA is the second barcode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WT sequence is "TNNGKN"</a:t>
            </a:r>
          </a:p>
        </p:txBody>
      </p:sp>
    </p:spTree>
    <p:extLst>
      <p:ext uri="{BB962C8B-B14F-4D97-AF65-F5344CB8AC3E}">
        <p14:creationId xmlns:p14="http://schemas.microsoft.com/office/powerpoint/2010/main" val="370800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D51398-F937-1472-73BC-CE8CB0B040BD}"/>
              </a:ext>
            </a:extLst>
          </p:cNvPr>
          <p:cNvSpPr txBox="1"/>
          <p:nvPr/>
        </p:nvSpPr>
        <p:spPr>
          <a:xfrm>
            <a:off x="3854063" y="875773"/>
            <a:ext cx="74517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effectLst/>
                <a:latin typeface="Courier" pitchFamily="2" charset="0"/>
              </a:rPr>
              <a:t>==&gt; count.log.S_118CDR &lt;==</a:t>
            </a:r>
          </a:p>
          <a:p>
            <a:r>
              <a:rPr lang="en-US" sz="900" dirty="0">
                <a:effectLst/>
                <a:latin typeface="Courier" pitchFamily="2" charset="0"/>
              </a:rPr>
              <a:t>    A   R   N   D   C   Q   E   G   H   I   L   K   M   F   P   S   T   W   Y   V </a:t>
            </a:r>
          </a:p>
          <a:p>
            <a:r>
              <a:rPr lang="en-US" sz="900" dirty="0">
                <a:effectLst/>
                <a:latin typeface="Courier" pitchFamily="2" charset="0"/>
              </a:rPr>
              <a:t>1   4   5   4   4   4   1   2   4   2   8  14   1   3  13   2   5   1   1   5   6 T</a:t>
            </a:r>
          </a:p>
          <a:p>
            <a:r>
              <a:rPr lang="en-US" sz="900" dirty="0">
                <a:effectLst/>
                <a:latin typeface="Courier" pitchFamily="2" charset="0"/>
              </a:rPr>
              <a:t>2   3   3   2   2   3   1   1   3   3   6  12   1   2  20   1   8   2   5  11   3 N</a:t>
            </a:r>
          </a:p>
          <a:p>
            <a:r>
              <a:rPr lang="en-US" sz="900" dirty="0">
                <a:effectLst/>
                <a:latin typeface="Courier" pitchFamily="2" charset="0"/>
              </a:rPr>
              <a:t>3   8   3  27  17   0   0   5  15   0   0   -   1   0   -   0   8  10   0   0   0 N</a:t>
            </a:r>
          </a:p>
          <a:p>
            <a:r>
              <a:rPr lang="en-US" sz="900" dirty="0">
                <a:effectLst/>
                <a:latin typeface="Courier" pitchFamily="2" charset="0"/>
              </a:rPr>
              <a:t>4  17   1  10  16   0   0   8  12   0   0   -   1   0   -   0  12  18   -   0   0 G</a:t>
            </a:r>
          </a:p>
          <a:p>
            <a:r>
              <a:rPr lang="en-US" sz="900" dirty="0">
                <a:effectLst/>
                <a:latin typeface="Courier" pitchFamily="2" charset="0"/>
              </a:rPr>
              <a:t>5   -   0   0   -   -   -   0   -   -   0   -  99   0   -   -   -   0   -   -   - K</a:t>
            </a:r>
          </a:p>
          <a:p>
            <a:r>
              <a:rPr lang="en-US" sz="900" dirty="0">
                <a:effectLst/>
                <a:latin typeface="Courier" pitchFamily="2" charset="0"/>
              </a:rPr>
              <a:t>6   4   1   6   7   6   0   0   6   2   7   3   0   0  23   1  13   3   0   3   7 N</a:t>
            </a:r>
          </a:p>
          <a:p>
            <a:br>
              <a:rPr lang="en-US" sz="900" dirty="0">
                <a:effectLst/>
                <a:latin typeface="Courier" pitchFamily="2" charset="0"/>
              </a:rPr>
            </a:br>
            <a:endParaRPr lang="en-US" sz="900" dirty="0">
              <a:effectLst/>
              <a:latin typeface="Courier" pitchFamily="2" charset="0"/>
            </a:endParaRPr>
          </a:p>
          <a:p>
            <a:r>
              <a:rPr lang="en-US" sz="900" b="1" dirty="0">
                <a:effectLst/>
                <a:latin typeface="Courier" pitchFamily="2" charset="0"/>
              </a:rPr>
              <a:t>==&gt; count.log.S_118mat &lt;==</a:t>
            </a:r>
          </a:p>
          <a:p>
            <a:r>
              <a:rPr lang="en-US" sz="900" dirty="0">
                <a:effectLst/>
                <a:latin typeface="Courier" pitchFamily="2" charset="0"/>
              </a:rPr>
              <a:t>    A   R   N   D   C   Q   E   G   H   I   L   K   M   F   P   S   T   W   Y   V </a:t>
            </a:r>
          </a:p>
          <a:p>
            <a:r>
              <a:rPr lang="en-US" sz="900" dirty="0">
                <a:effectLst/>
                <a:latin typeface="Courier" pitchFamily="2" charset="0"/>
              </a:rPr>
              <a:t>1   3   4   4   3   5   1   1   3   3   7  12   2   3  13   3  10   4   2   5   6 T</a:t>
            </a:r>
          </a:p>
          <a:p>
            <a:r>
              <a:rPr lang="en-US" sz="900" dirty="0">
                <a:effectLst/>
                <a:latin typeface="Courier" pitchFamily="2" charset="0"/>
              </a:rPr>
              <a:t>2   3   4   4   3   4   1   1   3   3   5  11   1   3  12   3   9   3   2   7   7 N</a:t>
            </a:r>
          </a:p>
          <a:p>
            <a:r>
              <a:rPr lang="en-US" sz="900" dirty="0">
                <a:effectLst/>
                <a:latin typeface="Courier" pitchFamily="2" charset="0"/>
              </a:rPr>
              <a:t>3  11   5  14  14   0   -   4  15   0   -   0   6   0   -   0  10  16   -   -   0 N</a:t>
            </a:r>
          </a:p>
          <a:p>
            <a:r>
              <a:rPr lang="en-US" sz="900" dirty="0">
                <a:effectLst/>
                <a:latin typeface="Courier" pitchFamily="2" charset="0"/>
              </a:rPr>
              <a:t>4  14   5  14  13   -   0   4  13   -   -   -   5   -   -   0  10  17   -   -   0 G</a:t>
            </a:r>
          </a:p>
          <a:p>
            <a:r>
              <a:rPr lang="en-US" sz="900" dirty="0">
                <a:effectLst/>
                <a:latin typeface="Courier" pitchFamily="2" charset="0"/>
              </a:rPr>
              <a:t>5   -   0   0   -   -   0   0   0   -   -   -  99   -   -   -   -   -   -   -   - K</a:t>
            </a:r>
          </a:p>
          <a:p>
            <a:r>
              <a:rPr lang="en-US" sz="900" dirty="0">
                <a:effectLst/>
                <a:latin typeface="Courier" pitchFamily="2" charset="0"/>
              </a:rPr>
              <a:t>6   3   2   4   5   7   0   0   4   3   8   5   0   0  16   2  11   5   0   7   8 N</a:t>
            </a:r>
          </a:p>
          <a:p>
            <a:br>
              <a:rPr lang="en-US" sz="900" dirty="0">
                <a:effectLst/>
                <a:latin typeface="Courier" pitchFamily="2" charset="0"/>
              </a:rPr>
            </a:br>
            <a:endParaRPr lang="en-US" sz="900" dirty="0">
              <a:effectLst/>
              <a:latin typeface="Courier" pitchFamily="2" charset="0"/>
            </a:endParaRPr>
          </a:p>
          <a:p>
            <a:r>
              <a:rPr lang="en-US" sz="900" b="1" dirty="0">
                <a:effectLst/>
                <a:latin typeface="Courier" pitchFamily="2" charset="0"/>
              </a:rPr>
              <a:t>==&gt; count.log.S_118min &lt;==</a:t>
            </a:r>
          </a:p>
          <a:p>
            <a:r>
              <a:rPr lang="en-US" sz="900" dirty="0">
                <a:effectLst/>
                <a:latin typeface="Courier" pitchFamily="2" charset="0"/>
              </a:rPr>
              <a:t>    A   R   N   D   C   Q   E   G   H   I   L   K   M   F   P   S   T   W   Y   V </a:t>
            </a:r>
          </a:p>
          <a:p>
            <a:r>
              <a:rPr lang="en-US" sz="900" dirty="0">
                <a:effectLst/>
                <a:latin typeface="Courier" pitchFamily="2" charset="0"/>
              </a:rPr>
              <a:t>1   3   4   5   3   4   1   1   3   4   7  12   1   4  12   2   6   4   3   6   5 T</a:t>
            </a:r>
          </a:p>
          <a:p>
            <a:r>
              <a:rPr lang="en-US" sz="900" dirty="0">
                <a:effectLst/>
                <a:latin typeface="Courier" pitchFamily="2" charset="0"/>
              </a:rPr>
              <a:t>2   2   4   2   4   4   1   1   3   4   6  11   1   4  15   1   8   3   3   9   5 N</a:t>
            </a:r>
          </a:p>
          <a:p>
            <a:r>
              <a:rPr lang="en-US" sz="900" dirty="0">
                <a:effectLst/>
                <a:latin typeface="Courier" pitchFamily="2" charset="0"/>
              </a:rPr>
              <a:t>3  11   2  17  18   0   -   4  12   -   0   -   3   0   -   0  10  18   -   -   0 N</a:t>
            </a:r>
          </a:p>
          <a:p>
            <a:r>
              <a:rPr lang="en-US" sz="900" dirty="0">
                <a:effectLst/>
                <a:latin typeface="Courier" pitchFamily="2" charset="0"/>
              </a:rPr>
              <a:t>4  13   2  15  14   -   -   4  12   -   -   -   3   -   -   0  13  19   -   -   - G</a:t>
            </a:r>
          </a:p>
          <a:p>
            <a:r>
              <a:rPr lang="en-US" sz="900" dirty="0">
                <a:effectLst/>
                <a:latin typeface="Courier" pitchFamily="2" charset="0"/>
              </a:rPr>
              <a:t>5   -   0   0   -   -   -   0   -   -   -   -  99   0   -   -   -   -   -   -   - K</a:t>
            </a:r>
          </a:p>
          <a:p>
            <a:r>
              <a:rPr lang="en-US" sz="900" dirty="0">
                <a:effectLst/>
                <a:latin typeface="Courier" pitchFamily="2" charset="0"/>
              </a:rPr>
              <a:t>6   5   2   4   5   7   0   0   5   4   8   4   0   0  19   1  12   3   0   6   8 N</a:t>
            </a:r>
          </a:p>
          <a:p>
            <a:br>
              <a:rPr lang="en-US" sz="900" dirty="0">
                <a:effectLst/>
                <a:latin typeface="Courier" pitchFamily="2" charset="0"/>
              </a:rPr>
            </a:br>
            <a:endParaRPr lang="en-US" sz="900" dirty="0">
              <a:effectLst/>
              <a:latin typeface="Courier" pitchFamily="2" charset="0"/>
            </a:endParaRPr>
          </a:p>
          <a:p>
            <a:r>
              <a:rPr lang="en-US" sz="900" b="1" dirty="0">
                <a:effectLst/>
                <a:latin typeface="Courier" pitchFamily="2" charset="0"/>
              </a:rPr>
              <a:t>==&gt; </a:t>
            </a:r>
            <a:r>
              <a:rPr lang="en-US" sz="900" b="1" dirty="0" err="1">
                <a:effectLst/>
                <a:latin typeface="Courier" pitchFamily="2" charset="0"/>
              </a:rPr>
              <a:t>count.log.S_unsort</a:t>
            </a:r>
            <a:r>
              <a:rPr lang="en-US" sz="900" b="1" dirty="0">
                <a:effectLst/>
                <a:latin typeface="Courier" pitchFamily="2" charset="0"/>
              </a:rPr>
              <a:t> &lt;==</a:t>
            </a:r>
          </a:p>
          <a:p>
            <a:r>
              <a:rPr lang="en-US" sz="900" dirty="0">
                <a:effectLst/>
                <a:latin typeface="Courier" pitchFamily="2" charset="0"/>
              </a:rPr>
              <a:t>    A   R   N   D   C   Q   E   G   H   I   L   K   M   F   P   S   T   W   Y   V </a:t>
            </a:r>
          </a:p>
          <a:p>
            <a:r>
              <a:rPr lang="en-US" sz="900" dirty="0">
                <a:effectLst/>
                <a:latin typeface="Courier" pitchFamily="2" charset="0"/>
              </a:rPr>
              <a:t>1   2   4   4   3   5   1   1   3   2   7  12   1   2  14   2  10   3   2   7   5 T</a:t>
            </a:r>
          </a:p>
          <a:p>
            <a:r>
              <a:rPr lang="en-US" sz="900" dirty="0">
                <a:effectLst/>
                <a:latin typeface="Courier" pitchFamily="2" charset="0"/>
              </a:rPr>
              <a:t>2   3   4   3   3   4   1   1   3   3   7  13   1   3  11   2   9   3   2   6   7 N</a:t>
            </a:r>
          </a:p>
          <a:p>
            <a:r>
              <a:rPr lang="en-US" sz="900" dirty="0">
                <a:effectLst/>
                <a:latin typeface="Courier" pitchFamily="2" charset="0"/>
              </a:rPr>
              <a:t>3  12   5  16  11   0   -   4  14   0   0   -   7   -   -   -  10  15   0   0   0 N</a:t>
            </a:r>
          </a:p>
          <a:p>
            <a:r>
              <a:rPr lang="en-US" sz="900" dirty="0">
                <a:effectLst/>
                <a:latin typeface="Courier" pitchFamily="2" charset="0"/>
              </a:rPr>
              <a:t>4  13   5  16  13   -   -   4  14   -   0   -   5   0   -   -  13  13   0   0   - G</a:t>
            </a:r>
          </a:p>
          <a:p>
            <a:r>
              <a:rPr lang="en-US" sz="900" dirty="0">
                <a:effectLst/>
                <a:latin typeface="Courier" pitchFamily="2" charset="0"/>
              </a:rPr>
              <a:t>5   -   0   0   -   -   0   0   -   -   -   -  99   0   -   -   -   -   -   -   - K</a:t>
            </a:r>
          </a:p>
          <a:p>
            <a:r>
              <a:rPr lang="en-US" sz="900" dirty="0">
                <a:effectLst/>
                <a:latin typeface="Courier" pitchFamily="2" charset="0"/>
              </a:rPr>
              <a:t>6   3   2   5   4   7   -   0   4   3   9   5   -   -  17   2  10   3   -   7   9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D06E5-4A5E-F385-CC56-4BDC4E4D086E}"/>
              </a:ext>
            </a:extLst>
          </p:cNvPr>
          <p:cNvSpPr txBox="1"/>
          <p:nvPr/>
        </p:nvSpPr>
        <p:spPr>
          <a:xfrm>
            <a:off x="3655276" y="126461"/>
            <a:ext cx="392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Specific Amino Acid sequences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12B48-2E82-43B3-CAE8-62E7FB4336AA}"/>
              </a:ext>
            </a:extLst>
          </p:cNvPr>
          <p:cNvSpPr txBox="1"/>
          <p:nvPr/>
        </p:nvSpPr>
        <p:spPr>
          <a:xfrm>
            <a:off x="0" y="495793"/>
            <a:ext cx="3188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Across ALL sequences for which there are 3 or more counts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4822F-3BB6-F3AE-C650-B16A1F5EB964}"/>
              </a:ext>
            </a:extLst>
          </p:cNvPr>
          <p:cNvSpPr txBox="1"/>
          <p:nvPr/>
        </p:nvSpPr>
        <p:spPr>
          <a:xfrm>
            <a:off x="289367" y="1956122"/>
            <a:ext cx="2118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Unsort has bias for certain AAs at each position that are seen in the sorted sets. You may be able to see small changes from that bias.</a:t>
            </a:r>
          </a:p>
          <a:p>
            <a:endParaRPr lang="en-US" dirty="0"/>
          </a:p>
          <a:p>
            <a:r>
              <a:rPr lang="en-US" dirty="0"/>
              <a:t>If we look at most </a:t>
            </a:r>
            <a:r>
              <a:rPr lang="en-US" dirty="0" err="1"/>
              <a:t>freq</a:t>
            </a:r>
            <a:r>
              <a:rPr lang="en-US" dirty="0"/>
              <a:t> sequences rather than ‘all’, we may see differences between unsorted and sorted datasets.</a:t>
            </a:r>
          </a:p>
        </p:txBody>
      </p:sp>
    </p:spTree>
    <p:extLst>
      <p:ext uri="{BB962C8B-B14F-4D97-AF65-F5344CB8AC3E}">
        <p14:creationId xmlns:p14="http://schemas.microsoft.com/office/powerpoint/2010/main" val="50051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01949E-6DB0-50D4-C5A8-E1EB76B8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04" y="567964"/>
            <a:ext cx="8478795" cy="626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AB287-2F60-35EC-A330-58E12CE2E80E}"/>
              </a:ext>
            </a:extLst>
          </p:cNvPr>
          <p:cNvSpPr txBox="1"/>
          <p:nvPr/>
        </p:nvSpPr>
        <p:spPr>
          <a:xfrm>
            <a:off x="4092598" y="27069"/>
            <a:ext cx="400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25 most frequently found sequences</a:t>
            </a:r>
          </a:p>
        </p:txBody>
      </p:sp>
    </p:spTree>
    <p:extLst>
      <p:ext uri="{BB962C8B-B14F-4D97-AF65-F5344CB8AC3E}">
        <p14:creationId xmlns:p14="http://schemas.microsoft.com/office/powerpoint/2010/main" val="254625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6AB287-2F60-35EC-A330-58E12CE2E80E}"/>
              </a:ext>
            </a:extLst>
          </p:cNvPr>
          <p:cNvSpPr txBox="1"/>
          <p:nvPr/>
        </p:nvSpPr>
        <p:spPr>
          <a:xfrm>
            <a:off x="4092598" y="27069"/>
            <a:ext cx="400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25 most frequently found sequences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82D6C4-815E-1A7E-D31D-8A7D7AB3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65" y="490888"/>
            <a:ext cx="8365436" cy="6192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52A95-D7B8-3AF4-F3A4-3E85C512B386}"/>
              </a:ext>
            </a:extLst>
          </p:cNvPr>
          <p:cNvSpPr txBox="1"/>
          <p:nvPr/>
        </p:nvSpPr>
        <p:spPr>
          <a:xfrm>
            <a:off x="168965" y="707079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Shorter barcodes of 4 NT on either side</a:t>
            </a:r>
          </a:p>
        </p:txBody>
      </p:sp>
    </p:spTree>
    <p:extLst>
      <p:ext uri="{BB962C8B-B14F-4D97-AF65-F5344CB8AC3E}">
        <p14:creationId xmlns:p14="http://schemas.microsoft.com/office/powerpoint/2010/main" val="159106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6AB287-2F60-35EC-A330-58E12CE2E80E}"/>
              </a:ext>
            </a:extLst>
          </p:cNvPr>
          <p:cNvSpPr txBox="1"/>
          <p:nvPr/>
        </p:nvSpPr>
        <p:spPr>
          <a:xfrm>
            <a:off x="3655276" y="126461"/>
            <a:ext cx="421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 sequences across sorted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FE353-FD56-5A37-FD47-032881243240}"/>
              </a:ext>
            </a:extLst>
          </p:cNvPr>
          <p:cNvSpPr txBox="1"/>
          <p:nvPr/>
        </p:nvSpPr>
        <p:spPr>
          <a:xfrm>
            <a:off x="346122" y="1253191"/>
            <a:ext cx="94141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 sequences with &gt;10% counts for 1-18 CDRH1del and 1-18 mature (normalized </a:t>
            </a:r>
            <a:r>
              <a:rPr lang="en-US" b="1" dirty="0" err="1"/>
              <a:t>freq</a:t>
            </a:r>
            <a:r>
              <a:rPr lang="en-US" b="1" dirty="0"/>
              <a:t>):</a:t>
            </a:r>
          </a:p>
          <a:p>
            <a:r>
              <a:rPr lang="en-US" dirty="0"/>
              <a:t>"FLNNKY" "SGASKL" "FYATKF" "ALDTKF" "SLDAKS" "SLNTKS" "FIADKF" "FLDAKF” "YRNAKI" "CVNDKF" "ISNTKV" "FYTTKF" "NFAEKF”</a:t>
            </a:r>
          </a:p>
          <a:p>
            <a:endParaRPr lang="en-US" dirty="0"/>
          </a:p>
          <a:p>
            <a:r>
              <a:rPr lang="en-US" b="1" dirty="0"/>
              <a:t>In sequences with &gt;0.5% counts for 1-18 CDRH1del, 1-18 mature and 1-18 min (normalized </a:t>
            </a:r>
            <a:r>
              <a:rPr lang="en-US" b="1" dirty="0" err="1"/>
              <a:t>freq</a:t>
            </a:r>
            <a:r>
              <a:rPr lang="en-US" b="1" dirty="0"/>
              <a:t>):</a:t>
            </a:r>
            <a:endParaRPr lang="en-US" dirty="0"/>
          </a:p>
          <a:p>
            <a:r>
              <a:rPr lang="en-US" dirty="0"/>
              <a:t>"CFNTKS" "FFNTKF" "FFNTKI”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Short barcodes</a:t>
            </a:r>
            <a:r>
              <a:rPr lang="en-US" b="1" dirty="0"/>
              <a:t>: </a:t>
            </a:r>
            <a:r>
              <a:rPr lang="en-US" dirty="0"/>
              <a:t>"FFNSKF" "ISNTKV" "FFDDKF" "FLDAKF" "VFSGKS"</a:t>
            </a:r>
          </a:p>
          <a:p>
            <a:endParaRPr lang="en-US" dirty="0"/>
          </a:p>
          <a:p>
            <a:r>
              <a:rPr lang="en-US" b="1" dirty="0"/>
              <a:t>At least 2 sequences found in all 1-18 sorts:</a:t>
            </a:r>
          </a:p>
          <a:p>
            <a:r>
              <a:rPr lang="en-US" dirty="0"/>
              <a:t>"CFNTKS" "FFNTKI" </a:t>
            </a:r>
          </a:p>
          <a:p>
            <a:endParaRPr lang="en-US" dirty="0"/>
          </a:p>
          <a:p>
            <a:r>
              <a:rPr lang="en-US" b="1" dirty="0"/>
              <a:t>At least 3 sequences found in all 1-18 sorts: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Short barcodes</a:t>
            </a:r>
            <a:r>
              <a:rPr lang="en-US" b="1" dirty="0"/>
              <a:t>: </a:t>
            </a:r>
            <a:r>
              <a:rPr lang="en-US" dirty="0"/>
              <a:t>"LIADKF" "CSNNKF" "CFNTKS" "IFTEKS" "FFNTKI"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F9E8B-269F-F597-11D8-01C6C36421F3}"/>
              </a:ext>
            </a:extLst>
          </p:cNvPr>
          <p:cNvSpPr txBox="1"/>
          <p:nvPr/>
        </p:nvSpPr>
        <p:spPr>
          <a:xfrm>
            <a:off x="2384384" y="5980907"/>
            <a:ext cx="859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Possible enrichments:  ‘F’ at second position, ‘D’ at third position, S/F at last position. ??</a:t>
            </a:r>
          </a:p>
        </p:txBody>
      </p:sp>
    </p:spTree>
    <p:extLst>
      <p:ext uri="{BB962C8B-B14F-4D97-AF65-F5344CB8AC3E}">
        <p14:creationId xmlns:p14="http://schemas.microsoft.com/office/powerpoint/2010/main" val="273083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1063</Words>
  <Application>Microsoft Macintosh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Kulp</dc:creator>
  <cp:lastModifiedBy>Dan Kulp</cp:lastModifiedBy>
  <cp:revision>8</cp:revision>
  <dcterms:created xsi:type="dcterms:W3CDTF">2023-07-31T15:51:50Z</dcterms:created>
  <dcterms:modified xsi:type="dcterms:W3CDTF">2023-07-31T17:29:40Z</dcterms:modified>
</cp:coreProperties>
</file>