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2" r:id="rId4"/>
    <p:sldId id="273" r:id="rId5"/>
    <p:sldId id="275" r:id="rId6"/>
    <p:sldId id="276" r:id="rId7"/>
    <p:sldId id="282" r:id="rId8"/>
    <p:sldId id="283" r:id="rId9"/>
    <p:sldId id="277" r:id="rId10"/>
    <p:sldId id="278" r:id="rId11"/>
    <p:sldId id="279" r:id="rId12"/>
    <p:sldId id="280" r:id="rId13"/>
    <p:sldId id="281" r:id="rId14"/>
    <p:sldId id="262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54" d="100"/>
          <a:sy n="154" d="100"/>
        </p:scale>
        <p:origin x="168" y="35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99"/>
                </a:moveTo>
                <a:lnTo>
                  <a:pt x="4571999" y="5143499"/>
                </a:lnTo>
                <a:lnTo>
                  <a:pt x="4571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F1C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50" y="4409999"/>
            <a:ext cx="1810580" cy="4933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2024" y="846399"/>
            <a:ext cx="3331799" cy="3527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1725" y="221016"/>
            <a:ext cx="8580549" cy="277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2023-04-12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2023-04-12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2023-04-12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2023-04-12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2023-04-12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" y="0"/>
            <a:ext cx="9145270" cy="942975"/>
          </a:xfrm>
          <a:custGeom>
            <a:avLst/>
            <a:gdLst/>
            <a:ahLst/>
            <a:cxnLst/>
            <a:rect l="l" t="t" r="r" b="b"/>
            <a:pathLst>
              <a:path w="9145270" h="942975">
                <a:moveTo>
                  <a:pt x="9144913" y="942765"/>
                </a:moveTo>
                <a:lnTo>
                  <a:pt x="0" y="942765"/>
                </a:lnTo>
                <a:lnTo>
                  <a:pt x="0" y="0"/>
                </a:lnTo>
                <a:lnTo>
                  <a:pt x="9144913" y="0"/>
                </a:lnTo>
                <a:lnTo>
                  <a:pt x="9144913" y="942765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73701" y="497354"/>
            <a:ext cx="996596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2023-04-12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0188" y="4828202"/>
            <a:ext cx="168275" cy="21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725" y="221016"/>
            <a:ext cx="4137875" cy="334899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 marR="5080">
              <a:lnSpc>
                <a:spcPts val="4180"/>
              </a:lnSpc>
              <a:spcBef>
                <a:spcPts val="855"/>
              </a:spcBef>
            </a:pPr>
            <a:r>
              <a:rPr lang="en-US" sz="4100" b="1" spc="15" dirty="0">
                <a:solidFill>
                  <a:srgbClr val="F1CD00"/>
                </a:solidFill>
                <a:latin typeface="Roboto"/>
                <a:cs typeface="Roboto"/>
              </a:rPr>
              <a:t>Detection of Artificial Intelligence Generated Images</a:t>
            </a:r>
          </a:p>
          <a:p>
            <a:pPr marL="12700" marR="5080">
              <a:spcBef>
                <a:spcPts val="855"/>
              </a:spcBef>
            </a:pPr>
            <a:endParaRPr sz="2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3181350"/>
            <a:ext cx="2223350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600" b="1" spc="-10" dirty="0">
                <a:solidFill>
                  <a:srgbClr val="F1CD00"/>
                </a:solidFill>
                <a:latin typeface="Roboto"/>
                <a:cs typeface="Roboto"/>
              </a:rPr>
              <a:t>Riski Adianto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600" b="1" spc="-15" dirty="0" err="1">
                <a:solidFill>
                  <a:srgbClr val="F1CD00"/>
                </a:solidFill>
                <a:latin typeface="Roboto"/>
                <a:cs typeface="Roboto"/>
              </a:rPr>
              <a:t>Saira</a:t>
            </a:r>
            <a:r>
              <a:rPr lang="en-US" sz="1600" b="1" spc="-15" dirty="0">
                <a:solidFill>
                  <a:srgbClr val="F1CD00"/>
                </a:solidFill>
                <a:latin typeface="Roboto"/>
                <a:cs typeface="Roboto"/>
              </a:rPr>
              <a:t> </a:t>
            </a:r>
            <a:r>
              <a:rPr lang="en-US" sz="1600" b="1" spc="-15" dirty="0" err="1">
                <a:solidFill>
                  <a:srgbClr val="F1CD00"/>
                </a:solidFill>
                <a:latin typeface="Roboto"/>
                <a:cs typeface="Roboto"/>
              </a:rPr>
              <a:t>Faiz</a:t>
            </a:r>
            <a:endParaRPr lang="en-US" sz="1600" b="1" spc="-15" dirty="0">
              <a:solidFill>
                <a:srgbClr val="F1CD00"/>
              </a:solidFill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600" b="1" spc="-15" dirty="0">
                <a:solidFill>
                  <a:srgbClr val="F1CD00"/>
                </a:solidFill>
                <a:latin typeface="Roboto"/>
                <a:cs typeface="Roboto"/>
              </a:rPr>
              <a:t>Colby Jamieson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600" b="1" spc="-5" dirty="0">
                <a:solidFill>
                  <a:srgbClr val="F1CD00"/>
                </a:solidFill>
                <a:latin typeface="Roboto"/>
                <a:cs typeface="Roboto"/>
              </a:rPr>
              <a:t>Karl </a:t>
            </a:r>
            <a:r>
              <a:rPr lang="en-US" sz="1600" b="1" spc="-5" dirty="0" err="1">
                <a:solidFill>
                  <a:srgbClr val="F1CD00"/>
                </a:solidFill>
                <a:latin typeface="Roboto"/>
                <a:cs typeface="Roboto"/>
              </a:rPr>
              <a:t>Yazigi</a:t>
            </a:r>
            <a:endParaRPr sz="1600" dirty="0">
              <a:latin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45"/>
    </mc:Choice>
    <mc:Fallback xmlns="">
      <p:transition spd="slow" advTm="109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926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>
                <a:solidFill>
                  <a:srgbClr val="F1CD00"/>
                </a:solidFill>
              </a:rPr>
              <a:t>Testing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id="{66174911-866C-7EF1-606E-6A18F606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8661588" cy="553998"/>
          </a:xfrm>
        </p:spPr>
        <p:txBody>
          <a:bodyPr lIns="0" tIns="0" rIns="0" bIns="0"/>
          <a:lstStyle>
            <a:lvl1pPr>
              <a:defRPr/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Test batch was 1580 images 930 of which were </a:t>
            </a:r>
            <a:r>
              <a:rPr lang="en-US" dirty="0" err="1"/>
              <a:t>dall</a:t>
            </a:r>
            <a:r>
              <a:rPr lang="en-US" dirty="0"/>
              <a:t>-e generated and 650 human made: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Sub-sentence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454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926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>
                <a:solidFill>
                  <a:srgbClr val="F1CD00"/>
                </a:solidFill>
              </a:rPr>
              <a:t>Results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id="{66174911-866C-7EF1-606E-6A18F606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8661588" cy="1661993"/>
          </a:xfrm>
        </p:spPr>
        <p:txBody>
          <a:bodyPr lIns="0" tIns="0" rIns="0" bIns="0"/>
          <a:lstStyle>
            <a:lvl1pPr>
              <a:defRPr/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 50 epochs on the graph for accuracy are because of the 10 epochs for 5 batches (10x5 = 50):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I’ve made graphs of accuracy, confusion matrix (for </a:t>
            </a:r>
            <a:r>
              <a:rPr lang="en-US" dirty="0" err="1"/>
              <a:t>fp</a:t>
            </a:r>
            <a:r>
              <a:rPr lang="en-US" dirty="0"/>
              <a:t> </a:t>
            </a:r>
            <a:r>
              <a:rPr lang="en-US" dirty="0" err="1"/>
              <a:t>tp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and </a:t>
            </a:r>
            <a:r>
              <a:rPr lang="en-US" dirty="0" err="1"/>
              <a:t>tn</a:t>
            </a:r>
            <a:r>
              <a:rPr lang="en-US" dirty="0"/>
              <a:t> rates), and the ROC and AUC curve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Sub-sentence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3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926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>
                <a:solidFill>
                  <a:srgbClr val="F1CD00"/>
                </a:solidFill>
              </a:rPr>
              <a:t>Discussion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id="{66174911-866C-7EF1-606E-6A18F606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8661588" cy="553998"/>
          </a:xfrm>
        </p:spPr>
        <p:txBody>
          <a:bodyPr lIns="0" tIns="0" rIns="0" bIns="0"/>
          <a:lstStyle>
            <a:lvl1pPr>
              <a:defRPr/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Sentence: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Sub-sentence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36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926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>
                <a:solidFill>
                  <a:srgbClr val="F1CD00"/>
                </a:solidFill>
              </a:rPr>
              <a:t>Summary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id="{66174911-866C-7EF1-606E-6A18F606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8661588" cy="553998"/>
          </a:xfrm>
        </p:spPr>
        <p:txBody>
          <a:bodyPr lIns="0" tIns="0" rIns="0" bIns="0"/>
          <a:lstStyle>
            <a:lvl1pPr>
              <a:defRPr/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Sentence: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Sub-sentence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05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325" y="2248214"/>
            <a:ext cx="27146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b="1" spc="-15" dirty="0">
                <a:solidFill>
                  <a:srgbClr val="F1CD00"/>
                </a:solidFill>
                <a:latin typeface="Roboto"/>
                <a:cs typeface="Roboto"/>
              </a:rPr>
              <a:t>Thank You</a:t>
            </a:r>
            <a:endParaRPr sz="4200" dirty="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9250" y="3587225"/>
            <a:ext cx="3256225" cy="1556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1"/>
    </mc:Choice>
    <mc:Fallback xmlns="">
      <p:transition spd="slow" advTm="52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>
                <a:solidFill>
                  <a:srgbClr val="F1CD00"/>
                </a:solidFill>
              </a:rPr>
              <a:t>Introduction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id="{66174911-866C-7EF1-606E-6A18F606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8661588" cy="553998"/>
          </a:xfrm>
        </p:spPr>
        <p:txBody>
          <a:bodyPr lIns="0" tIns="0" rIns="0" bIns="0"/>
          <a:lstStyle>
            <a:lvl1pPr>
              <a:defRPr/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Sentence: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Sub-sentence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926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>
                <a:solidFill>
                  <a:srgbClr val="F1CD00"/>
                </a:solidFill>
              </a:rPr>
              <a:t>Objective &amp; Scope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id="{66174911-866C-7EF1-606E-6A18F606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8661588" cy="830997"/>
          </a:xfrm>
        </p:spPr>
        <p:txBody>
          <a:bodyPr lIns="0" tIns="0" rIns="0" bIns="0"/>
          <a:lstStyle>
            <a:lvl1pPr>
              <a:defRPr/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Ideas for motivation for the project would be something along the lines of: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To explore weaknesses in AI generated images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Or/and to explore whether Ai generated images leave detectable differences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562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926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>
                <a:solidFill>
                  <a:srgbClr val="F1CD00"/>
                </a:solidFill>
              </a:rPr>
              <a:t>Related Work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id="{66174911-866C-7EF1-606E-6A18F606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8661588" cy="553998"/>
          </a:xfrm>
        </p:spPr>
        <p:txBody>
          <a:bodyPr lIns="0" tIns="0" rIns="0" bIns="0"/>
          <a:lstStyle>
            <a:lvl1pPr>
              <a:defRPr/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Sentence: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Sub-sentence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160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926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>
                <a:solidFill>
                  <a:srgbClr val="F1CD00"/>
                </a:solidFill>
              </a:rPr>
              <a:t>Methodology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id="{66174911-866C-7EF1-606E-6A18F606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8661588" cy="830997"/>
          </a:xfrm>
        </p:spPr>
        <p:txBody>
          <a:bodyPr lIns="0" tIns="0" rIns="0" bIns="0"/>
          <a:lstStyle>
            <a:lvl1pPr>
              <a:defRPr/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Probably include Theory/Background on Convolutional neural networks as well as how </a:t>
            </a:r>
            <a:r>
              <a:rPr lang="en-US" dirty="0" err="1"/>
              <a:t>dall</a:t>
            </a:r>
            <a:r>
              <a:rPr lang="en-US" dirty="0"/>
              <a:t>-e works: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Sub-sentence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727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926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>
                <a:solidFill>
                  <a:srgbClr val="F1CD00"/>
                </a:solidFill>
              </a:rPr>
              <a:t>Data Collection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id="{66174911-866C-7EF1-606E-6A18F606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8661588" cy="3323987"/>
          </a:xfrm>
        </p:spPr>
        <p:txBody>
          <a:bodyPr lIns="0" tIns="0" rIns="0" bIns="0"/>
          <a:lstStyle>
            <a:lvl1pPr>
              <a:defRPr/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Dall-e images were scraped from the website: 'https://dalle2.gallery/#search-random’: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Human made images were scraped from google using different search keywords, you can find the keywords used for this in the data </a:t>
            </a:r>
            <a:r>
              <a:rPr lang="en-US" dirty="0" err="1"/>
              <a:t>scrape.ipynb</a:t>
            </a:r>
            <a:r>
              <a:rPr lang="en-US" dirty="0"/>
              <a:t> file saved as a list “categories”.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Images are various styles of art (cartoon, oil painting, digital art, anime </a:t>
            </a:r>
            <a:r>
              <a:rPr lang="en-US" dirty="0" err="1"/>
              <a:t>etc</a:t>
            </a:r>
            <a:r>
              <a:rPr lang="en-US" dirty="0"/>
              <a:t>) and photorealistic images (humans, animals, outdoors </a:t>
            </a:r>
            <a:r>
              <a:rPr lang="en-US" dirty="0" err="1"/>
              <a:t>etc</a:t>
            </a:r>
            <a:r>
              <a:rPr lang="en-US" dirty="0"/>
              <a:t>) for both Dall-e and human made images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Images were left in RGB format as an array. So an array of shape(255,245,3). Values were scaled to </a:t>
            </a:r>
            <a:r>
              <a:rPr lang="en-US" dirty="0" err="1"/>
              <a:t>bebetween</a:t>
            </a:r>
            <a:r>
              <a:rPr lang="en-US" dirty="0"/>
              <a:t> 0-&gt;1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Sub-sentence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730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926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>
                <a:solidFill>
                  <a:srgbClr val="F1CD00"/>
                </a:solidFill>
              </a:rPr>
              <a:t>Data Collection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id="{66174911-866C-7EF1-606E-6A18F606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8661588" cy="830997"/>
          </a:xfrm>
        </p:spPr>
        <p:txBody>
          <a:bodyPr lIns="0" tIns="0" rIns="0" bIns="0"/>
          <a:lstStyle>
            <a:lvl1pPr>
              <a:defRPr/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Images were processed to be of shape 255x245 pixels, this crops out the bottom of </a:t>
            </a:r>
            <a:r>
              <a:rPr lang="en-US" dirty="0" err="1"/>
              <a:t>dall</a:t>
            </a:r>
            <a:r>
              <a:rPr lang="en-US" dirty="0"/>
              <a:t>-e pictures removing the watermark to avoid fitting to this watermark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Sub-sentence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42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926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>
                <a:solidFill>
                  <a:srgbClr val="F1CD00"/>
                </a:solidFill>
              </a:rPr>
              <a:t>Model Details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id="{66174911-866C-7EF1-606E-6A18F606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8661588" cy="830997"/>
          </a:xfrm>
        </p:spPr>
        <p:txBody>
          <a:bodyPr lIns="0" tIns="0" rIns="0" bIns="0"/>
          <a:lstStyle>
            <a:lvl1pPr>
              <a:defRPr/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Used a convolutional network for the model. Shape and size of the neural network can be found on the train-</a:t>
            </a:r>
            <a:r>
              <a:rPr lang="en-US" dirty="0" err="1"/>
              <a:t>results.ipynb</a:t>
            </a:r>
            <a:r>
              <a:rPr lang="en-US" dirty="0"/>
              <a:t> file: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Sub-sentence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26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926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>
                <a:solidFill>
                  <a:srgbClr val="F1CD00"/>
                </a:solidFill>
              </a:rPr>
              <a:t>Training 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id="{66174911-866C-7EF1-606E-6A18F606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8661588" cy="1107996"/>
          </a:xfrm>
        </p:spPr>
        <p:txBody>
          <a:bodyPr lIns="0" tIns="0" rIns="0" bIns="0"/>
          <a:lstStyle>
            <a:lvl1pPr>
              <a:defRPr/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Model was trained for 10 epochs on 5 batches of 1800 images. So a total of 9000 images were used to train the model split equally between DALL-E generated and Human made images: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Sub-sentence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195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3263</TotalTime>
  <Words>375</Words>
  <Application>Microsoft Office PowerPoint</Application>
  <PresentationFormat>On-screen Show (16:9)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Roboto Lt</vt:lpstr>
      <vt:lpstr>Calibri</vt:lpstr>
      <vt:lpstr>Courier New</vt:lpstr>
      <vt:lpstr>Roboto</vt:lpstr>
      <vt:lpstr>Wingdings</vt:lpstr>
      <vt:lpstr>Office Theme</vt:lpstr>
      <vt:lpstr>PowerPoint Presentation</vt:lpstr>
      <vt:lpstr>Introduction</vt:lpstr>
      <vt:lpstr>Objective &amp; Scope</vt:lpstr>
      <vt:lpstr>Related Work</vt:lpstr>
      <vt:lpstr>Methodology</vt:lpstr>
      <vt:lpstr>Data Collection</vt:lpstr>
      <vt:lpstr>Data Collection</vt:lpstr>
      <vt:lpstr>Model Details</vt:lpstr>
      <vt:lpstr>Training </vt:lpstr>
      <vt:lpstr>Testing</vt:lpstr>
      <vt:lpstr>Results</vt:lpstr>
      <vt:lpstr>Discussion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509 Presentation</dc:title>
  <dc:creator>Saira Faiz</dc:creator>
  <cp:lastModifiedBy>Riski Adianto</cp:lastModifiedBy>
  <cp:revision>50</cp:revision>
  <dcterms:created xsi:type="dcterms:W3CDTF">2023-04-02T23:32:41Z</dcterms:created>
  <dcterms:modified xsi:type="dcterms:W3CDTF">2023-04-13T03:14:18Z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