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6" r:id="rId4"/>
    <p:sldId id="284" r:id="rId5"/>
    <p:sldId id="285" r:id="rId6"/>
    <p:sldId id="273" r:id="rId7"/>
    <p:sldId id="288" r:id="rId8"/>
    <p:sldId id="272" r:id="rId9"/>
    <p:sldId id="271" r:id="rId10"/>
    <p:sldId id="268" r:id="rId11"/>
    <p:sldId id="283" r:id="rId12"/>
    <p:sldId id="270" r:id="rId13"/>
    <p:sldId id="275" r:id="rId14"/>
    <p:sldId id="276" r:id="rId15"/>
    <p:sldId id="282" r:id="rId16"/>
    <p:sldId id="264" r:id="rId17"/>
    <p:sldId id="266" r:id="rId18"/>
    <p:sldId id="267" r:id="rId19"/>
    <p:sldId id="265" r:id="rId20"/>
    <p:sldId id="262" r:id="rId21"/>
    <p:sldId id="263" r:id="rId22"/>
    <p:sldId id="277" r:id="rId23"/>
    <p:sldId id="281" r:id="rId24"/>
    <p:sldId id="278" r:id="rId25"/>
    <p:sldId id="279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947"/>
    <a:srgbClr val="3A8A51"/>
    <a:srgbClr val="275D37"/>
    <a:srgbClr val="93CDDD"/>
    <a:srgbClr val="C0504D"/>
    <a:srgbClr val="8C38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5692" autoAdjust="0"/>
  </p:normalViewPr>
  <p:slideViewPr>
    <p:cSldViewPr>
      <p:cViewPr>
        <p:scale>
          <a:sx n="96" d="100"/>
          <a:sy n="96" d="100"/>
        </p:scale>
        <p:origin x="-41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Total Infected by Coverage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Infected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None</c:v>
                </c:pt>
                <c:pt idx="1">
                  <c:v>0.1% per day</c:v>
                </c:pt>
                <c:pt idx="2">
                  <c:v>0.2% per day</c:v>
                </c:pt>
                <c:pt idx="3">
                  <c:v>0.3% per day</c:v>
                </c:pt>
                <c:pt idx="4">
                  <c:v>0.4% per day</c:v>
                </c:pt>
              </c:strCache>
            </c:str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70424</c:v>
                </c:pt>
                <c:pt idx="1">
                  <c:v>28101</c:v>
                </c:pt>
                <c:pt idx="2">
                  <c:v>9917</c:v>
                </c:pt>
                <c:pt idx="3">
                  <c:v>3691</c:v>
                </c:pt>
                <c:pt idx="4">
                  <c:v>1551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BA-486A-85D6-3C654A176F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8643840"/>
        <c:axId val="141586368"/>
      </c:barChart>
      <c:catAx>
        <c:axId val="188643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1586368"/>
        <c:crosses val="autoZero"/>
        <c:auto val="1"/>
        <c:lblAlgn val="ctr"/>
        <c:lblOffset val="100"/>
        <c:noMultiLvlLbl val="0"/>
      </c:catAx>
      <c:valAx>
        <c:axId val="141586368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188643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Reducation in Total Infected by Coverage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0.1% per day</c:v>
                </c:pt>
                <c:pt idx="1">
                  <c:v>0.2% per day</c:v>
                </c:pt>
                <c:pt idx="2">
                  <c:v>0.3% per day</c:v>
                </c:pt>
                <c:pt idx="3">
                  <c:v>0.4% per day</c:v>
                </c:pt>
              </c:strCache>
            </c:strRef>
          </c:cat>
          <c:val>
            <c:numRef>
              <c:f>Sheet1!$C$3:$C$6</c:f>
              <c:numCache>
                <c:formatCode>0%</c:formatCode>
                <c:ptCount val="4"/>
                <c:pt idx="0">
                  <c:v>0.6009740997387254</c:v>
                </c:pt>
                <c:pt idx="1">
                  <c:v>0.85918152902419631</c:v>
                </c:pt>
                <c:pt idx="2">
                  <c:v>0.94758889015108483</c:v>
                </c:pt>
                <c:pt idx="3">
                  <c:v>0.9779762580938316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56-4DA5-951A-F861D876F3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8641280"/>
        <c:axId val="141588096"/>
      </c:barChart>
      <c:catAx>
        <c:axId val="188641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1588096"/>
        <c:crosses val="autoZero"/>
        <c:auto val="1"/>
        <c:lblAlgn val="ctr"/>
        <c:lblOffset val="100"/>
        <c:noMultiLvlLbl val="0"/>
      </c:catAx>
      <c:valAx>
        <c:axId val="14158809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886412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D47E-7250-4019-A46F-0212CA827C0F}" type="datetimeFigureOut">
              <a:rPr lang="en-CA" smtClean="0"/>
              <a:t>2023-04-11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26DE-DCE0-4EDF-B98B-E266198E2DA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22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Policy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is this important to policy makers?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do we translate questions into mathematical expressions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87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easy-to-understand compartment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Discuss importance of assumptions (maybe state assumptions when they come up with icon), why are assumptions important in modelling?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Discuss parameter 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do we consider educational interventions?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Spread is dependent on behaviour of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Reducing 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Types of educational interventions and their effectiveness: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Comprehensive includes</a:t>
            </a:r>
            <a:r>
              <a:rPr lang="en-CA" baseline="0" dirty="0"/>
              <a:t> information and strategies for infection reduction; more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/>
              <a:t>Abstinence includes discouraging sexual activity; not effective.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baseline="0" dirty="0"/>
              <a:t>We assume these risk reduction rates will be comparable to proposed mpox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/>
              <a:t>Mpox isn’t necessarily only sexually transmitted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/>
              <a:t>Studied interventions were traditional STI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38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how the intervention effectiveness rates are integrated into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Explain new model and reassert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346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3839845" cy="25949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spcBef>
                <a:spcPts val="855"/>
              </a:spcBef>
            </a:pPr>
            <a:r>
              <a:rPr lang="en-CA" sz="4100" b="1" spc="15" dirty="0">
                <a:solidFill>
                  <a:srgbClr val="F1CD00"/>
                </a:solidFill>
                <a:latin typeface="Roboto"/>
                <a:cs typeface="Roboto"/>
              </a:rPr>
              <a:t>Monkey Pox in the US</a:t>
            </a:r>
          </a:p>
          <a:p>
            <a:pPr marL="12700" marR="5080">
              <a:spcBef>
                <a:spcPts val="855"/>
              </a:spcBef>
            </a:pPr>
            <a:r>
              <a:rPr lang="en-CA" sz="2400" b="1" spc="15" dirty="0">
                <a:solidFill>
                  <a:srgbClr val="F1CD00"/>
                </a:solidFill>
                <a:latin typeface="Roboto"/>
                <a:cs typeface="Roboto"/>
              </a:rPr>
              <a:t>Forecasting the effectiveness of educational intervention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1725" y="2952750"/>
            <a:ext cx="18332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Hedieh Kalachahi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Saira Faiz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Data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300 days of infection data from 2022 U.S. outbreak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95275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We assume data only includes people who have not received Mpox education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2956226"/>
            <a:ext cx="431800" cy="431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82" y="478155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/>
              <a:t>www.cdc.gov, 2023</a:t>
            </a:r>
          </a:p>
        </p:txBody>
      </p:sp>
    </p:spTree>
    <p:extLst>
      <p:ext uri="{BB962C8B-B14F-4D97-AF65-F5344CB8AC3E}">
        <p14:creationId xmlns:p14="http://schemas.microsoft.com/office/powerpoint/2010/main" val="22385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279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Data </a:t>
            </a:r>
            <a:r>
              <a:rPr lang="en-CA" sz="3800" spc="-35" dirty="0" smtClean="0">
                <a:solidFill>
                  <a:srgbClr val="F1CD00"/>
                </a:solidFill>
              </a:rPr>
              <a:t>Fitting &amp; Optimized Parameters 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5087"/>
            <a:ext cx="5394325" cy="392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57657"/>
              </p:ext>
            </p:extLst>
          </p:nvPr>
        </p:nvGraphicFramePr>
        <p:xfrm>
          <a:off x="5728942" y="2343150"/>
          <a:ext cx="297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898"/>
                <a:gridCol w="17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ysClr val="windowText" lastClr="000000"/>
                          </a:solidFill>
                        </a:rPr>
                        <a:t>Parameter</a:t>
                      </a:r>
                      <a:endParaRPr lang="en-CA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>
                          <a:solidFill>
                            <a:sysClr val="windowText" lastClr="000000"/>
                          </a:solidFill>
                        </a:rPr>
                        <a:t>Optimized</a:t>
                      </a:r>
                      <a:r>
                        <a:rPr lang="en-CA" b="0" baseline="0" dirty="0" smtClean="0">
                          <a:solidFill>
                            <a:sysClr val="windowText" lastClr="000000"/>
                          </a:solidFill>
                        </a:rPr>
                        <a:t> Rate</a:t>
                      </a:r>
                      <a:endParaRPr lang="en-CA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Exposed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0.00000841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Latency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0.095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Recovery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0.891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840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Educational Interventions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25608"/>
              </p:ext>
            </p:extLst>
          </p:nvPr>
        </p:nvGraphicFramePr>
        <p:xfrm>
          <a:off x="597642" y="1962150"/>
          <a:ext cx="3352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Intervention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Risk</a:t>
                      </a:r>
                      <a:r>
                        <a:rPr lang="en-CA" baseline="0" dirty="0"/>
                        <a:t> Reduction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Comprehensive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Abstinence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4476750"/>
            <a:ext cx="3276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/>
              <a:t>Effective Evidence-Based Programs for Preventing Sexually Transmitted Infections: A Meta Analysis; Petrova, D &amp; Garcia-Retamero, R; 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5874" y="263610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We assume effectiveness of educational interventions studied will be comparable to Mpox intervention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8" y="263957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Triangle 36"/>
          <p:cNvSpPr/>
          <p:nvPr/>
        </p:nvSpPr>
        <p:spPr>
          <a:xfrm>
            <a:off x="0" y="971550"/>
            <a:ext cx="9144000" cy="4171950"/>
          </a:xfrm>
          <a:prstGeom prst="rtTriangle">
            <a:avLst/>
          </a:prstGeom>
          <a:solidFill>
            <a:srgbClr val="93CDD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126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Educational Intervention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1473200" y="1003578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Susceptible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03600" y="1714778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Exposed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34000" y="2425978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Infected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64400" y="3137178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Recovered</a:t>
            </a:r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3149600" y="12702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080000" y="19814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7010400" y="26799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3200" y="2765564"/>
            <a:ext cx="1676400" cy="533400"/>
          </a:xfrm>
          <a:prstGeom prst="roundRect">
            <a:avLst/>
          </a:prstGeom>
          <a:ln>
            <a:solidFill>
              <a:srgbClr val="000000">
                <a:alpha val="5098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Susceptible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03600" y="3476764"/>
            <a:ext cx="1676400" cy="533400"/>
          </a:xfrm>
          <a:prstGeom prst="roundRect">
            <a:avLst/>
          </a:prstGeom>
          <a:ln>
            <a:solidFill>
              <a:srgbClr val="C0504D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Exposed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34000" y="4187964"/>
            <a:ext cx="1676400" cy="533400"/>
          </a:xfrm>
          <a:prstGeom prst="roundRect">
            <a:avLst/>
          </a:prstGeom>
          <a:solidFill>
            <a:srgbClr val="C0504D">
              <a:alpha val="60000"/>
            </a:srgbClr>
          </a:solidFill>
          <a:ln>
            <a:solidFill>
              <a:srgbClr val="8C3836">
                <a:alpha val="50196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Infected</a:t>
            </a:r>
          </a:p>
        </p:txBody>
      </p:sp>
      <p:cxnSp>
        <p:nvCxnSpPr>
          <p:cNvPr id="23" name="Elbow Connector 22"/>
          <p:cNvCxnSpPr>
            <a:stCxn id="19" idx="3"/>
            <a:endCxn id="20" idx="0"/>
          </p:cNvCxnSpPr>
          <p:nvPr/>
        </p:nvCxnSpPr>
        <p:spPr>
          <a:xfrm>
            <a:off x="3149600" y="30322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5080000" y="37434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11" idx="2"/>
          </p:cNvCxnSpPr>
          <p:nvPr/>
        </p:nvCxnSpPr>
        <p:spPr>
          <a:xfrm flipV="1">
            <a:off x="7010400" y="3670578"/>
            <a:ext cx="1092200" cy="784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2311400" y="1536978"/>
            <a:ext cx="0" cy="118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5800" y="2248178"/>
            <a:ext cx="0" cy="122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0" y="2956041"/>
            <a:ext cx="0" cy="1215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4826" y="1819007"/>
            <a:ext cx="1625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People in each compartment receive education at a constant 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751" y="3648730"/>
            <a:ext cx="275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Educated Stream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6845" y="4197082"/>
            <a:ext cx="1625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Those infected that received education do not spread the disease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6" y="1981478"/>
            <a:ext cx="431800" cy="431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0" y="427103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Results: Daily Infections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76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Results: Total Infected 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142945"/>
              </p:ext>
            </p:extLst>
          </p:nvPr>
        </p:nvGraphicFramePr>
        <p:xfrm>
          <a:off x="2057400" y="1123951"/>
          <a:ext cx="5267325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649271"/>
              </p:ext>
            </p:extLst>
          </p:nvPr>
        </p:nvGraphicFramePr>
        <p:xfrm>
          <a:off x="1905000" y="3333750"/>
          <a:ext cx="5267325" cy="1652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333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545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Sensitivity Analysis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75" y="104775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90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Limitations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Comparability with STI educational effectiveness</a:t>
            </a:r>
          </a:p>
          <a:p>
            <a:pPr marL="342900" indent="-342900">
              <a:buAutoNum type="arabicPeriod"/>
            </a:pPr>
            <a:r>
              <a:rPr lang="en-CA" dirty="0"/>
              <a:t>Limited knowledge of high-risk groups</a:t>
            </a:r>
          </a:p>
          <a:p>
            <a:pPr marL="342900" indent="-342900">
              <a:buAutoNum type="arabicPeriod"/>
            </a:pPr>
            <a:r>
              <a:rPr lang="en-CA" dirty="0"/>
              <a:t>Initial model parameters from African outbreak data </a:t>
            </a:r>
            <a:r>
              <a:rPr lang="en-CA" dirty="0" smtClean="0"/>
              <a:t>analysis</a:t>
            </a:r>
          </a:p>
          <a:p>
            <a:pPr marL="342900" indent="-342900">
              <a:buAutoNum type="arabicPeriod"/>
            </a:pPr>
            <a:r>
              <a:rPr lang="en-CA" dirty="0" smtClean="0"/>
              <a:t>Unsure what level of educational coverage is feasible</a:t>
            </a: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33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Key Messages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By reaching 0.1 to 0.4 per cent of those susceptible to monkey pox with an effective education program, 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Decrease total infections 60 to 98 per 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Significantly reduce peak infections (flatten the curve).</a:t>
            </a:r>
          </a:p>
        </p:txBody>
      </p:sp>
    </p:spTree>
    <p:extLst>
      <p:ext uri="{BB962C8B-B14F-4D97-AF65-F5344CB8AC3E}">
        <p14:creationId xmlns:p14="http://schemas.microsoft.com/office/powerpoint/2010/main" val="16490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Future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Stratification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Vaccine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Quarantine analysis</a:t>
            </a:r>
          </a:p>
        </p:txBody>
      </p:sp>
    </p:spTree>
    <p:extLst>
      <p:ext uri="{BB962C8B-B14F-4D97-AF65-F5344CB8AC3E}">
        <p14:creationId xmlns:p14="http://schemas.microsoft.com/office/powerpoint/2010/main" val="292347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Outline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Policy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Mathematical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Educational Intervention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Data Fitting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Sensitivity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Key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1918636"/>
            <a:ext cx="31178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5" dirty="0">
                <a:solidFill>
                  <a:srgbClr val="F1CD00"/>
                </a:solidFill>
                <a:latin typeface="Roboto"/>
                <a:cs typeface="Roboto"/>
              </a:rPr>
              <a:t>Question</a:t>
            </a:r>
            <a:r>
              <a:rPr lang="en-CA" sz="4200" b="1" spc="-15" dirty="0">
                <a:solidFill>
                  <a:srgbClr val="F1CD00"/>
                </a:solidFill>
                <a:latin typeface="Roboto"/>
                <a:cs typeface="Roboto"/>
              </a:rPr>
              <a:t>s</a:t>
            </a:r>
            <a:r>
              <a:rPr sz="4200" b="1" spc="-15" dirty="0">
                <a:solidFill>
                  <a:srgbClr val="F1CD00"/>
                </a:solidFill>
                <a:latin typeface="Roboto"/>
                <a:cs typeface="Roboto"/>
              </a:rPr>
              <a:t>?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450" y="4409999"/>
            <a:ext cx="1810580" cy="493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701" y="497354"/>
            <a:ext cx="11078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895350"/>
            <a:ext cx="7620000" cy="390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Centers for Disease Control and Prevention. (2023, March 29). </a:t>
            </a:r>
            <a:r>
              <a:rPr lang="en-CA" sz="1100" i="1" dirty="0">
                <a:ea typeface="Calibri"/>
                <a:cs typeface="Times New Roman"/>
              </a:rPr>
              <a:t>U.S. </a:t>
            </a:r>
            <a:r>
              <a:rPr lang="en-CA" sz="1100" i="1" dirty="0" err="1">
                <a:ea typeface="Calibri"/>
                <a:cs typeface="Times New Roman"/>
              </a:rPr>
              <a:t>Mpox</a:t>
            </a:r>
            <a:r>
              <a:rPr lang="en-CA" sz="1100" i="1" dirty="0">
                <a:ea typeface="Calibri"/>
                <a:cs typeface="Times New Roman"/>
              </a:rPr>
              <a:t> Case Trends Reported to CDC</a:t>
            </a:r>
            <a:r>
              <a:rPr lang="en-CA" sz="1100" dirty="0">
                <a:ea typeface="Calibri"/>
                <a:cs typeface="Times New Roman"/>
              </a:rPr>
              <a:t>. Retrieved from Centers for Disease Control and Prevention: https://www.cdc.gov/poxvirus/mpox/response/2022/mpx-trends.html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Mohr, J. (</a:t>
            </a:r>
            <a:r>
              <a:rPr lang="en-CA" sz="1100" dirty="0" err="1">
                <a:ea typeface="Calibri"/>
                <a:cs typeface="Times New Roman"/>
              </a:rPr>
              <a:t>n.d.</a:t>
            </a:r>
            <a:r>
              <a:rPr lang="en-CA" sz="1100" dirty="0">
                <a:ea typeface="Calibri"/>
                <a:cs typeface="Times New Roman"/>
              </a:rPr>
              <a:t>). </a:t>
            </a:r>
            <a:r>
              <a:rPr lang="en-CA" sz="1100" i="1" dirty="0">
                <a:ea typeface="Calibri"/>
                <a:cs typeface="Times New Roman"/>
              </a:rPr>
              <a:t>Smallpox</a:t>
            </a:r>
            <a:r>
              <a:rPr lang="en-CA" sz="1100" dirty="0">
                <a:ea typeface="Calibri"/>
                <a:cs typeface="Times New Roman"/>
              </a:rPr>
              <a:t>. Retrieved from American Museum of Natural History: https://www.amnh.org/explore/science-topics/disease-eradication/countdown-to-zero/smallpox#:~:text=One%20of%20history's%20deadliest%20diseases,the%20first%20disease%20ever%20eradicated.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Parker, S., &amp; Buller, R. M. (2013). A review of experimental and natural infections of animals with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virus between 1958 and 2012. </a:t>
            </a:r>
            <a:r>
              <a:rPr lang="en-CA" sz="1100" i="1" dirty="0">
                <a:ea typeface="Calibri"/>
                <a:cs typeface="Times New Roman"/>
              </a:rPr>
              <a:t>Future </a:t>
            </a:r>
            <a:r>
              <a:rPr lang="en-CA" sz="1100" i="1" dirty="0" err="1">
                <a:ea typeface="Calibri"/>
                <a:cs typeface="Times New Roman"/>
              </a:rPr>
              <a:t>Virol</a:t>
            </a:r>
            <a:r>
              <a:rPr lang="en-CA" sz="1100" dirty="0">
                <a:ea typeface="Calibri"/>
                <a:cs typeface="Times New Roman"/>
              </a:rPr>
              <a:t>, 129-157.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</a:t>
            </a:r>
            <a:r>
              <a:rPr lang="en-CA" sz="1100" dirty="0" err="1">
                <a:ea typeface="Calibri"/>
                <a:cs typeface="Times New Roman"/>
              </a:rPr>
              <a:t>Abidemi</a:t>
            </a:r>
            <a:r>
              <a:rPr lang="en-CA" sz="1100" dirty="0">
                <a:ea typeface="Calibri"/>
                <a:cs typeface="Times New Roman"/>
              </a:rPr>
              <a:t>, A., </a:t>
            </a:r>
            <a:r>
              <a:rPr lang="en-CA" sz="1100" dirty="0" err="1">
                <a:ea typeface="Calibri"/>
                <a:cs typeface="Times New Roman"/>
              </a:rPr>
              <a:t>Ojo</a:t>
            </a:r>
            <a:r>
              <a:rPr lang="en-CA" sz="1100" dirty="0">
                <a:ea typeface="Calibri"/>
                <a:cs typeface="Times New Roman"/>
              </a:rPr>
              <a:t>, M. M., &amp; </a:t>
            </a:r>
            <a:r>
              <a:rPr lang="en-CA" sz="1100" dirty="0" err="1">
                <a:ea typeface="Calibri"/>
                <a:cs typeface="Times New Roman"/>
              </a:rPr>
              <a:t>Ayoola</a:t>
            </a:r>
            <a:r>
              <a:rPr lang="en-CA" sz="1100" dirty="0">
                <a:ea typeface="Calibri"/>
                <a:cs typeface="Times New Roman"/>
              </a:rPr>
              <a:t>, T. A. (2023). Mathematical model and analysis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with control strategies. </a:t>
            </a:r>
            <a:r>
              <a:rPr lang="en-CA" sz="1100" i="1" dirty="0">
                <a:ea typeface="Calibri"/>
                <a:cs typeface="Times New Roman"/>
              </a:rPr>
              <a:t>The European Physical Journal Plus</a:t>
            </a:r>
            <a:r>
              <a:rPr lang="en-CA" sz="1100" dirty="0">
                <a:ea typeface="Calibri"/>
                <a:cs typeface="Times New Roman"/>
              </a:rPr>
              <a:t>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Kumar, S., </a:t>
            </a:r>
            <a:r>
              <a:rPr lang="en-CA" sz="1100" dirty="0" err="1">
                <a:ea typeface="Calibri"/>
                <a:cs typeface="Times New Roman"/>
              </a:rPr>
              <a:t>Kumari</a:t>
            </a:r>
            <a:r>
              <a:rPr lang="en-CA" sz="1100" dirty="0">
                <a:ea typeface="Calibri"/>
                <a:cs typeface="Times New Roman"/>
              </a:rPr>
              <a:t>, N., </a:t>
            </a:r>
            <a:r>
              <a:rPr lang="en-CA" sz="1100" dirty="0" err="1">
                <a:ea typeface="Calibri"/>
                <a:cs typeface="Times New Roman"/>
              </a:rPr>
              <a:t>Oguntolu</a:t>
            </a:r>
            <a:r>
              <a:rPr lang="en-CA" sz="1100" dirty="0">
                <a:ea typeface="Calibri"/>
                <a:cs typeface="Times New Roman"/>
              </a:rPr>
              <a:t>, F. A., </a:t>
            </a:r>
            <a:r>
              <a:rPr lang="en-CA" sz="1100" dirty="0" err="1">
                <a:ea typeface="Calibri"/>
                <a:cs typeface="Times New Roman"/>
              </a:rPr>
              <a:t>Oshinubi</a:t>
            </a:r>
            <a:r>
              <a:rPr lang="en-CA" sz="1100" dirty="0">
                <a:ea typeface="Calibri"/>
                <a:cs typeface="Times New Roman"/>
              </a:rPr>
              <a:t>, K., &amp; Musa, R. (2021). Transmission dynamics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virus: a mathematical modelling approach. </a:t>
            </a:r>
            <a:r>
              <a:rPr lang="en-CA" sz="1100" i="1" dirty="0">
                <a:ea typeface="Calibri"/>
                <a:cs typeface="Times New Roman"/>
              </a:rPr>
              <a:t>Nature Public Health Emergency Collection</a:t>
            </a:r>
            <a:r>
              <a:rPr lang="en-CA" sz="1100" dirty="0">
                <a:ea typeface="Calibri"/>
                <a:cs typeface="Times New Roman"/>
              </a:rPr>
              <a:t>, 3423–3434.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</a:t>
            </a:r>
            <a:r>
              <a:rPr lang="en-CA" sz="1100" dirty="0" err="1">
                <a:ea typeface="Calibri"/>
                <a:cs typeface="Times New Roman"/>
              </a:rPr>
              <a:t>Oguntolu</a:t>
            </a:r>
            <a:r>
              <a:rPr lang="en-CA" sz="1100" dirty="0">
                <a:ea typeface="Calibri"/>
                <a:cs typeface="Times New Roman"/>
              </a:rPr>
              <a:t>, F. A., </a:t>
            </a:r>
            <a:r>
              <a:rPr lang="en-CA" sz="1100" dirty="0" err="1">
                <a:ea typeface="Calibri"/>
                <a:cs typeface="Times New Roman"/>
              </a:rPr>
              <a:t>Ojo</a:t>
            </a:r>
            <a:r>
              <a:rPr lang="en-CA" sz="1100" dirty="0">
                <a:ea typeface="Calibri"/>
                <a:cs typeface="Times New Roman"/>
              </a:rPr>
              <a:t>, M. M., </a:t>
            </a:r>
            <a:r>
              <a:rPr lang="en-CA" sz="1100" dirty="0" err="1">
                <a:ea typeface="Calibri"/>
                <a:cs typeface="Times New Roman"/>
              </a:rPr>
              <a:t>Oyeniyi</a:t>
            </a:r>
            <a:r>
              <a:rPr lang="en-CA" sz="1100" dirty="0">
                <a:ea typeface="Calibri"/>
                <a:cs typeface="Times New Roman"/>
              </a:rPr>
              <a:t>, A. O., Jan, R., &amp; Khan, I. (2022). Historically, outbreaks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have been linked to animal-to-human transmission, where wild animals like African rats and monkeys transmit the virus to people which could occur as a result of bites or scratches the processing of bush meat, direct co. </a:t>
            </a:r>
            <a:r>
              <a:rPr lang="en-CA" sz="1100" i="1" dirty="0" err="1">
                <a:ea typeface="Calibri"/>
                <a:cs typeface="Times New Roman"/>
              </a:rPr>
              <a:t>Physica</a:t>
            </a:r>
            <a:r>
              <a:rPr lang="en-CA" sz="1100" i="1" dirty="0">
                <a:ea typeface="Calibri"/>
                <a:cs typeface="Times New Roman"/>
              </a:rPr>
              <a:t> </a:t>
            </a:r>
            <a:r>
              <a:rPr lang="en-CA" sz="1100" i="1" dirty="0" err="1">
                <a:ea typeface="Calibri"/>
                <a:cs typeface="Times New Roman"/>
              </a:rPr>
              <a:t>Scripta</a:t>
            </a:r>
            <a:r>
              <a:rPr lang="en-CA" sz="1100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sz="1200" dirty="0">
                <a:latin typeface="Times New Roman"/>
                <a:ea typeface="Calibri"/>
                <a:cs typeface="Times New Roman"/>
              </a:rPr>
              <a:t> </a:t>
            </a:r>
            <a:endParaRPr lang="en-CA" sz="11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A: Mathematical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06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I</a:t>
            </a:r>
            <a:r>
              <a:rPr lang="en-CA" sz="4000" baseline="-25000" dirty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756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E</a:t>
            </a:r>
            <a:r>
              <a:rPr lang="en-CA" sz="4000" baseline="-25000" dirty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S</a:t>
            </a:r>
            <a:r>
              <a:rPr lang="en-CA" sz="4000" baseline="-25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006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3" idx="3"/>
            <a:endCxn id="10" idx="1"/>
          </p:cNvCxnSpPr>
          <p:nvPr/>
        </p:nvCxnSpPr>
        <p:spPr>
          <a:xfrm>
            <a:off x="1765800" y="17401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53406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0"/>
          </p:cNvCxnSpPr>
          <p:nvPr/>
        </p:nvCxnSpPr>
        <p:spPr>
          <a:xfrm>
            <a:off x="3283200" y="2280150"/>
            <a:ext cx="556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9" idx="0"/>
          </p:cNvCxnSpPr>
          <p:nvPr/>
        </p:nvCxnSpPr>
        <p:spPr>
          <a:xfrm>
            <a:off x="12258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23200" y="372871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65800" y="3739491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3200" y="1794519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80600" y="18097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 flipV="1">
            <a:off x="5880600" y="2280150"/>
            <a:ext cx="1517400" cy="144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15049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β</a:t>
            </a:r>
            <a:r>
              <a:rPr lang="en-CA" sz="1200" dirty="0"/>
              <a:t>SI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6013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en-CA" sz="1200" dirty="0"/>
              <a:t>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en-CA" sz="1200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6228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en-CA" sz="1200" dirty="0"/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21400" y="15175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σ</a:t>
            </a:r>
            <a:r>
              <a:rPr lang="en-CA" sz="1200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8800" y="150267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2944" y="3451711"/>
            <a:ext cx="45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σ</a:t>
            </a:r>
            <a:r>
              <a:rPr lang="en-CA" sz="1200" dirty="0"/>
              <a:t>E</a:t>
            </a:r>
            <a:r>
              <a:rPr lang="en-CA" sz="1200" baseline="-25000" dirty="0"/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6099" y="27692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/>
              <a:t>I</a:t>
            </a:r>
            <a:r>
              <a:rPr lang="en-CA" sz="1200" baseline="-25000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5452" y="3465611"/>
            <a:ext cx="61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β</a:t>
            </a:r>
            <a:r>
              <a:rPr lang="en-CA" sz="1200" baseline="-25000" dirty="0"/>
              <a:t>e</a:t>
            </a:r>
            <a:r>
              <a:rPr lang="en-CA" sz="1200" dirty="0"/>
              <a:t>E</a:t>
            </a:r>
            <a:r>
              <a:rPr lang="en-CA" sz="1200" baseline="-25000" dirty="0"/>
              <a:t>e</a:t>
            </a:r>
            <a:r>
              <a:rPr lang="en-CA" sz="1200" dirty="0"/>
              <a:t>I</a:t>
            </a:r>
            <a:endParaRPr lang="en-CA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29735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B: Model Equations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37" b="4063"/>
          <a:stretch/>
        </p:blipFill>
        <p:spPr bwMode="auto">
          <a:xfrm>
            <a:off x="1143000" y="1276350"/>
            <a:ext cx="1795184" cy="361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71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C: Variables and Parameters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Population variables:</a:t>
            </a:r>
          </a:p>
          <a:p>
            <a:r>
              <a:rPr lang="en-CA" sz="1200" dirty="0"/>
              <a:t>S – susceptible</a:t>
            </a:r>
          </a:p>
          <a:p>
            <a:r>
              <a:rPr lang="en-CA" sz="1200" dirty="0"/>
              <a:t>S</a:t>
            </a:r>
            <a:r>
              <a:rPr lang="en-CA" sz="1200" baseline="-25000" dirty="0"/>
              <a:t>e</a:t>
            </a:r>
            <a:r>
              <a:rPr lang="en-CA" sz="1200" dirty="0"/>
              <a:t> – susceptible population that received educational intervention</a:t>
            </a:r>
            <a:endParaRPr lang="en-CA" sz="1200" baseline="-25000" dirty="0"/>
          </a:p>
          <a:p>
            <a:r>
              <a:rPr lang="en-CA" sz="1200" dirty="0"/>
              <a:t>E – exposed</a:t>
            </a:r>
          </a:p>
          <a:p>
            <a:r>
              <a:rPr lang="en-CA" sz="1200" dirty="0"/>
              <a:t>E</a:t>
            </a:r>
            <a:r>
              <a:rPr lang="en-CA" sz="1200" baseline="-25000" dirty="0"/>
              <a:t>e </a:t>
            </a:r>
            <a:r>
              <a:rPr lang="en-CA" sz="1200" dirty="0"/>
              <a:t>– exposed population that received educational intervention</a:t>
            </a:r>
          </a:p>
          <a:p>
            <a:r>
              <a:rPr lang="en-CA" sz="1200" dirty="0"/>
              <a:t>I – Infected</a:t>
            </a:r>
          </a:p>
          <a:p>
            <a:r>
              <a:rPr lang="en-CA" sz="1200" dirty="0"/>
              <a:t>I</a:t>
            </a:r>
            <a:r>
              <a:rPr lang="en-CA" sz="1200" baseline="-25000" dirty="0"/>
              <a:t>e </a:t>
            </a:r>
            <a:r>
              <a:rPr lang="en-CA" sz="1200" dirty="0"/>
              <a:t>– infected population that received educational intervention</a:t>
            </a:r>
          </a:p>
          <a:p>
            <a:endParaRPr lang="en-CA" sz="1200" dirty="0"/>
          </a:p>
          <a:p>
            <a:r>
              <a:rPr lang="en-CA" sz="1200" dirty="0"/>
              <a:t>Parameters:</a:t>
            </a:r>
          </a:p>
          <a:p>
            <a:r>
              <a:rPr lang="el-GR" sz="1200" dirty="0"/>
              <a:t>β</a:t>
            </a:r>
            <a:r>
              <a:rPr lang="en-CA" sz="1200" dirty="0"/>
              <a:t> – infectious rate for susceptible population</a:t>
            </a:r>
          </a:p>
          <a:p>
            <a:r>
              <a:rPr lang="el-GR" sz="1200" dirty="0"/>
              <a:t>β</a:t>
            </a:r>
            <a:r>
              <a:rPr lang="en-CA" sz="1200" baseline="-25000" dirty="0"/>
              <a:t>e</a:t>
            </a:r>
            <a:r>
              <a:rPr lang="en-CA" sz="1200" dirty="0"/>
              <a:t> – infectious rate for susceptible population that received educational intervention</a:t>
            </a:r>
          </a:p>
          <a:p>
            <a:r>
              <a:rPr lang="en-CA" sz="1200" dirty="0"/>
              <a:t>σ – exposed to infected rate</a:t>
            </a:r>
          </a:p>
          <a:p>
            <a:r>
              <a:rPr lang="en-CA" sz="1200" dirty="0"/>
              <a:t>γ – recovery rate</a:t>
            </a:r>
          </a:p>
          <a:p>
            <a:r>
              <a:rPr lang="en-CA" sz="1200" dirty="0"/>
              <a:t>α – education rate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48057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D: Assumptions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CA" sz="1200" dirty="0"/>
              <a:t>Horizontal transmission through direct contact with infected</a:t>
            </a:r>
          </a:p>
          <a:p>
            <a:pPr marL="228600" indent="-228600">
              <a:buAutoNum type="arabicPeriod"/>
            </a:pPr>
            <a:r>
              <a:rPr lang="en-CA" sz="1200" dirty="0"/>
              <a:t>Homogeneous individual mixing</a:t>
            </a:r>
          </a:p>
          <a:p>
            <a:pPr marL="228600" indent="-228600">
              <a:buAutoNum type="arabicPeriod"/>
            </a:pPr>
            <a:r>
              <a:rPr lang="en-CA" sz="1200" dirty="0"/>
              <a:t>Rate of transfer proportional to population size of compartment</a:t>
            </a:r>
          </a:p>
          <a:p>
            <a:pPr marL="228600" indent="-228600">
              <a:buAutoNum type="arabicPeriod"/>
            </a:pPr>
            <a:r>
              <a:rPr lang="en-CA" sz="1200" dirty="0"/>
              <a:t>Infected individuals have latency period</a:t>
            </a:r>
          </a:p>
          <a:p>
            <a:pPr marL="228600" indent="-228600">
              <a:buAutoNum type="arabicPeriod"/>
            </a:pPr>
            <a:r>
              <a:rPr lang="en-CA" sz="1200" dirty="0"/>
              <a:t>No acquired immunity</a:t>
            </a:r>
          </a:p>
          <a:p>
            <a:pPr marL="228600" indent="-228600">
              <a:buAutoNum type="arabicPeriod"/>
            </a:pPr>
            <a:r>
              <a:rPr lang="en-CA" sz="1200" dirty="0"/>
              <a:t>No input or output of individuals through birth, migration, or death</a:t>
            </a:r>
          </a:p>
          <a:p>
            <a:pPr marL="228600" indent="-228600">
              <a:buAutoNum type="arabicPeriod"/>
            </a:pPr>
            <a:r>
              <a:rPr lang="en-CA" sz="1200" dirty="0"/>
              <a:t>Educated infected individuals quarantine and do not infect others</a:t>
            </a:r>
          </a:p>
          <a:p>
            <a:pPr marL="228600" indent="-228600">
              <a:buAutoNum type="arabicPeriod"/>
            </a:pPr>
            <a:r>
              <a:rPr lang="en-CA" sz="1200" dirty="0"/>
              <a:t>Education rate is constant for each compartment</a:t>
            </a:r>
          </a:p>
          <a:p>
            <a:pPr marL="228600" indent="-228600">
              <a:buAutoNum type="arabicPeriod"/>
            </a:pPr>
            <a:r>
              <a:rPr lang="en-CA" sz="1200" dirty="0"/>
              <a:t>Recovery rate is constant for each infected compartment</a:t>
            </a:r>
          </a:p>
          <a:p>
            <a:pPr marL="228600" indent="-228600">
              <a:buAutoNum type="arabicPeriod"/>
            </a:pPr>
            <a:r>
              <a:rPr lang="en-CA" sz="1200" dirty="0"/>
              <a:t>Individuals represented in data are considered not educated</a:t>
            </a:r>
          </a:p>
          <a:p>
            <a:pPr marL="228600" indent="-228600">
              <a:buAutoNum type="arabicPeriod"/>
            </a:pPr>
            <a:r>
              <a:rPr lang="en-CA" sz="1200" dirty="0"/>
              <a:t>Effectiveness of educational interventions studied are comparable to proposed mpox intervention</a:t>
            </a:r>
          </a:p>
          <a:p>
            <a:pPr marL="228600" indent="-228600">
              <a:buAutoNum type="arabicPeriod"/>
            </a:pPr>
            <a:r>
              <a:rPr lang="en-CA" sz="1200" dirty="0"/>
              <a:t>There is no vaccine</a:t>
            </a:r>
          </a:p>
          <a:p>
            <a:pPr marL="228600" indent="-228600">
              <a:buAutoNum type="arabicPeriod"/>
            </a:pPr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8551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30CDF61-3EBA-4CA0-8F7B-E3BA055C1BCE}"/>
              </a:ext>
            </a:extLst>
          </p:cNvPr>
          <p:cNvSpPr txBox="1">
            <a:spLocks/>
          </p:cNvSpPr>
          <p:nvPr/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3800" kern="0" spc="-35">
                <a:solidFill>
                  <a:srgbClr val="F1CD00"/>
                </a:solidFill>
              </a:rPr>
              <a:t>Background</a:t>
            </a:r>
            <a:endParaRPr lang="en-CA" sz="3800" kern="0" dirty="0"/>
          </a:p>
        </p:txBody>
      </p:sp>
      <p:pic>
        <p:nvPicPr>
          <p:cNvPr id="3" name="Picture 2" descr="Five charts on monkeypox, past and present | Gavi, the Vaccine Alliance">
            <a:extLst>
              <a:ext uri="{FF2B5EF4-FFF2-40B4-BE49-F238E27FC236}">
                <a16:creationId xmlns:a16="http://schemas.microsoft.com/office/drawing/2014/main" xmlns="" id="{79BA5F4B-0283-4879-BD08-31F2C4BB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0150"/>
            <a:ext cx="4309621" cy="35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9FE2105-4662-43F2-912B-96241107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06573"/>
              </p:ext>
            </p:extLst>
          </p:nvPr>
        </p:nvGraphicFramePr>
        <p:xfrm>
          <a:off x="185517" y="1581150"/>
          <a:ext cx="3853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084">
                  <a:extLst>
                    <a:ext uri="{9D8B030D-6E8A-4147-A177-3AD203B41FA5}">
                      <a16:colId xmlns:a16="http://schemas.microsoft.com/office/drawing/2014/main" xmlns="" val="495704987"/>
                    </a:ext>
                  </a:extLst>
                </a:gridCol>
              </a:tblGrid>
              <a:tr h="22079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Monkeypox was first discovered in 1958 in Monkeys kept for research in African country of Denmark.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First human case was reported in 1970 in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Democratic Republic of Congo.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2003, US saw an outbreak of monkeypox, in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prairie dogs who were imported from Africa as a part of exotic pet trade. They were infected by Gambian giant rat.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951680"/>
                  </a:ext>
                </a:extLst>
              </a:tr>
            </a:tbl>
          </a:graphicData>
        </a:graphic>
      </p:graphicFrame>
      <p:pic>
        <p:nvPicPr>
          <p:cNvPr id="6" name="Google Shape;102;g1a7a85ba6da_1_0">
            <a:extLst>
              <a:ext uri="{FF2B5EF4-FFF2-40B4-BE49-F238E27FC236}">
                <a16:creationId xmlns:a16="http://schemas.microsoft.com/office/drawing/2014/main" xmlns="" id="{82AA5F13-3B9C-48E1-8509-A782C8A072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435"/>
          <a:stretch/>
        </p:blipFill>
        <p:spPr>
          <a:xfrm>
            <a:off x="12492" y="1200150"/>
            <a:ext cx="2020622" cy="617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8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30CDF61-3EBA-4CA0-8F7B-E3BA055C1BCE}"/>
              </a:ext>
            </a:extLst>
          </p:cNvPr>
          <p:cNvSpPr txBox="1">
            <a:spLocks/>
          </p:cNvSpPr>
          <p:nvPr/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3800" kern="0" spc="-35">
                <a:solidFill>
                  <a:srgbClr val="F1CD00"/>
                </a:solidFill>
              </a:rPr>
              <a:t>Background</a:t>
            </a:r>
            <a:endParaRPr lang="en-CA" sz="3800" kern="0" dirty="0"/>
          </a:p>
        </p:txBody>
      </p:sp>
      <p:pic>
        <p:nvPicPr>
          <p:cNvPr id="5" name="Picture 2" descr="Chart: Where Has Monkeypox Spread To? | Statista">
            <a:extLst>
              <a:ext uri="{FF2B5EF4-FFF2-40B4-BE49-F238E27FC236}">
                <a16:creationId xmlns:a16="http://schemas.microsoft.com/office/drawing/2014/main" xmlns="" id="{DCE04FC9-FDF8-415B-8DB8-44950132A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368" r="-5440" b="11340"/>
          <a:stretch/>
        </p:blipFill>
        <p:spPr bwMode="auto">
          <a:xfrm>
            <a:off x="300253" y="1544931"/>
            <a:ext cx="4119347" cy="25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What does the future look like for monkeypox?">
            <a:extLst>
              <a:ext uri="{FF2B5EF4-FFF2-40B4-BE49-F238E27FC236}">
                <a16:creationId xmlns:a16="http://schemas.microsoft.com/office/drawing/2014/main" xmlns="" id="{E040714C-02A3-4B4E-A927-F018EB7E5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4"/>
          <a:stretch/>
        </p:blipFill>
        <p:spPr bwMode="auto">
          <a:xfrm>
            <a:off x="4565542" y="1291818"/>
            <a:ext cx="41701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30CDF61-3EBA-4CA0-8F7B-E3BA055C1BCE}"/>
              </a:ext>
            </a:extLst>
          </p:cNvPr>
          <p:cNvSpPr txBox="1">
            <a:spLocks/>
          </p:cNvSpPr>
          <p:nvPr/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3800" kern="0" spc="-35">
                <a:solidFill>
                  <a:srgbClr val="F1CD00"/>
                </a:solidFill>
              </a:rPr>
              <a:t>Background</a:t>
            </a:r>
            <a:endParaRPr lang="en-CA" sz="3800" kern="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D64E1A2D-0CED-443A-A1DA-95C0283B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24525"/>
              </p:ext>
            </p:extLst>
          </p:nvPr>
        </p:nvGraphicFramePr>
        <p:xfrm>
          <a:off x="152400" y="104775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xmlns="" val="220437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Monkeypox cases as of March  2023</a:t>
                      </a:r>
                    </a:p>
                  </a:txBody>
                  <a:tcPr>
                    <a:solidFill>
                      <a:srgbClr val="275D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200896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BF0F1B5-01F1-4ED0-807A-F274296569F7}"/>
              </a:ext>
            </a:extLst>
          </p:cNvPr>
          <p:cNvGrpSpPr/>
          <p:nvPr/>
        </p:nvGrpSpPr>
        <p:grpSpPr>
          <a:xfrm>
            <a:off x="564317" y="1885950"/>
            <a:ext cx="8015366" cy="2489304"/>
            <a:chOff x="723900" y="2483152"/>
            <a:chExt cx="7947660" cy="23745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5CA6B51-42D1-4F14-9334-97C86AD67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00" y="2483152"/>
              <a:ext cx="7696200" cy="2374598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B5CC6A8D-3EB9-4388-83C1-9F40021E063B}"/>
                </a:ext>
              </a:extLst>
            </p:cNvPr>
            <p:cNvSpPr/>
            <p:nvPr/>
          </p:nvSpPr>
          <p:spPr>
            <a:xfrm>
              <a:off x="7848600" y="2891790"/>
              <a:ext cx="822960" cy="822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1.67%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23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E701A67-C0D1-4B51-A294-813A84D09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35232"/>
              </p:ext>
            </p:extLst>
          </p:nvPr>
        </p:nvGraphicFramePr>
        <p:xfrm>
          <a:off x="711200" y="1725930"/>
          <a:ext cx="7721600" cy="244602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xmlns="" val="315333828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128529636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18375279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2847493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840792755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As 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394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30,286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0710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10,890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077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3347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4,128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884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Colombia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9176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2218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Peru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4100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4042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3,692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9258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915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13,177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9211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818219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xmlns="" id="{8A45339B-5F57-402B-93BB-6305CF683F70}"/>
              </a:ext>
            </a:extLst>
          </p:cNvPr>
          <p:cNvSpPr/>
          <p:nvPr/>
        </p:nvSpPr>
        <p:spPr>
          <a:xfrm>
            <a:off x="3048000" y="1334749"/>
            <a:ext cx="640080" cy="640080"/>
          </a:xfrm>
          <a:prstGeom prst="ellipse">
            <a:avLst/>
          </a:prstGeom>
          <a:solidFill>
            <a:srgbClr val="337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25877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DF9EEE63-452A-4C61-A0F2-A39A8702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9981"/>
              </p:ext>
            </p:extLst>
          </p:nvPr>
        </p:nvGraphicFramePr>
        <p:xfrm>
          <a:off x="762000" y="1581150"/>
          <a:ext cx="7848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xmlns="" val="1903568034"/>
                    </a:ext>
                  </a:extLst>
                </a:gridCol>
              </a:tblGrid>
              <a:tr h="122682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Acquisition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is collected from “Centers for disease control and prevention(cdc.gov)”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fitting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Sensitivity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834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30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6450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Policy Research Questions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84804" y="15049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How effective would an education campaign be in reducing ultimate number of people infected?</a:t>
            </a:r>
          </a:p>
          <a:p>
            <a:pPr marL="342900" indent="-342900">
              <a:buAutoNum type="arabicPeriod"/>
            </a:pPr>
            <a:r>
              <a:rPr lang="en-CA" dirty="0"/>
              <a:t>How many people would we need to educate to see a significant drop in peak infections?</a:t>
            </a:r>
          </a:p>
        </p:txBody>
      </p:sp>
    </p:spTree>
    <p:extLst>
      <p:ext uri="{BB962C8B-B14F-4D97-AF65-F5344CB8AC3E}">
        <p14:creationId xmlns:p14="http://schemas.microsoft.com/office/powerpoint/2010/main" val="414482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9171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Mathematical Modelling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7" y="4315793"/>
            <a:ext cx="431800" cy="43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8200" y="4400550"/>
            <a:ext cx="246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We assume no immunity after infection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1352550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Susceptible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11400" y="2063750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Exposed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41800" y="277495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Infected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72200" y="3486150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Recovered</a:t>
            </a:r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2057400" y="16192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987800" y="23304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918200" y="30289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1019086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Susceptible population is exposed to virus from contact with infected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18415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Those exposed move to infected once symptomatic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2761041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Those infected recover</a:t>
            </a:r>
          </a:p>
        </p:txBody>
      </p:sp>
    </p:spTree>
    <p:extLst>
      <p:ext uri="{BB962C8B-B14F-4D97-AF65-F5344CB8AC3E}">
        <p14:creationId xmlns:p14="http://schemas.microsoft.com/office/powerpoint/2010/main" val="239238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6353</TotalTime>
  <Words>1242</Words>
  <Application>Microsoft Office PowerPoint</Application>
  <PresentationFormat>On-screen Show (16:9)</PresentationFormat>
  <Paragraphs>277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Background</vt:lpstr>
      <vt:lpstr>Background</vt:lpstr>
      <vt:lpstr>Policy Research Questions</vt:lpstr>
      <vt:lpstr>Mathematical Modelling</vt:lpstr>
      <vt:lpstr>Data</vt:lpstr>
      <vt:lpstr>Data Fitting &amp; Optimized Parameters </vt:lpstr>
      <vt:lpstr>Educational Interventions</vt:lpstr>
      <vt:lpstr>Educational Intervention Model</vt:lpstr>
      <vt:lpstr>Results: Daily Infections</vt:lpstr>
      <vt:lpstr>Results: Total Infected </vt:lpstr>
      <vt:lpstr>Sensitivity Analysis</vt:lpstr>
      <vt:lpstr>Limitations</vt:lpstr>
      <vt:lpstr>Key Messages</vt:lpstr>
      <vt:lpstr>Future Work</vt:lpstr>
      <vt:lpstr>PowerPoint Presentation</vt:lpstr>
      <vt:lpstr>References</vt:lpstr>
      <vt:lpstr>Appendix A: Mathematical Model</vt:lpstr>
      <vt:lpstr>Appendix B: Model Equations</vt:lpstr>
      <vt:lpstr>Appendix C: Variables and Parameters</vt:lpstr>
      <vt:lpstr>Appendix D: Assumptions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HP PC</cp:lastModifiedBy>
  <cp:revision>80</cp:revision>
  <dcterms:created xsi:type="dcterms:W3CDTF">2023-04-02T23:32:41Z</dcterms:created>
  <dcterms:modified xsi:type="dcterms:W3CDTF">2023-04-11T16:30:04Z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