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6" r:id="rId4"/>
    <p:sldId id="284" r:id="rId5"/>
    <p:sldId id="285" r:id="rId6"/>
    <p:sldId id="273" r:id="rId7"/>
    <p:sldId id="288" r:id="rId8"/>
    <p:sldId id="272" r:id="rId9"/>
    <p:sldId id="271" r:id="rId10"/>
    <p:sldId id="268" r:id="rId11"/>
    <p:sldId id="283" r:id="rId12"/>
    <p:sldId id="270" r:id="rId13"/>
    <p:sldId id="275" r:id="rId14"/>
    <p:sldId id="276" r:id="rId15"/>
    <p:sldId id="282" r:id="rId16"/>
    <p:sldId id="264" r:id="rId17"/>
    <p:sldId id="266" r:id="rId18"/>
    <p:sldId id="267" r:id="rId19"/>
    <p:sldId id="265" r:id="rId20"/>
    <p:sldId id="262" r:id="rId21"/>
    <p:sldId id="263" r:id="rId22"/>
    <p:sldId id="277" r:id="rId23"/>
    <p:sldId id="281" r:id="rId24"/>
    <p:sldId id="278" r:id="rId25"/>
    <p:sldId id="279" r:id="rId2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7947"/>
    <a:srgbClr val="3A8A51"/>
    <a:srgbClr val="275D37"/>
    <a:srgbClr val="93CDDD"/>
    <a:srgbClr val="C0504D"/>
    <a:srgbClr val="8C38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5692" autoAdjust="0"/>
  </p:normalViewPr>
  <p:slideViewPr>
    <p:cSldViewPr>
      <p:cViewPr>
        <p:scale>
          <a:sx n="96" d="100"/>
          <a:sy n="96" d="100"/>
        </p:scale>
        <p:origin x="-416" y="2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="0"/>
              <a:t>Total Infected by Coverage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Infected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accent3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None</c:v>
                </c:pt>
                <c:pt idx="1">
                  <c:v>0.1% per day</c:v>
                </c:pt>
                <c:pt idx="2">
                  <c:v>0.2% per day</c:v>
                </c:pt>
                <c:pt idx="3">
                  <c:v>0.3% per day</c:v>
                </c:pt>
                <c:pt idx="4">
                  <c:v>0.4% per day</c:v>
                </c:pt>
              </c:strCache>
            </c:strRef>
          </c:cat>
          <c:val>
            <c:numRef>
              <c:f>Sheet1!$B$2:$B$6</c:f>
              <c:numCache>
                <c:formatCode>_-* #,##0_-;\-* #,##0_-;_-* "-"??_-;_-@_-</c:formatCode>
                <c:ptCount val="5"/>
                <c:pt idx="0">
                  <c:v>70424</c:v>
                </c:pt>
                <c:pt idx="1">
                  <c:v>28101</c:v>
                </c:pt>
                <c:pt idx="2">
                  <c:v>9917</c:v>
                </c:pt>
                <c:pt idx="3">
                  <c:v>3691</c:v>
                </c:pt>
                <c:pt idx="4">
                  <c:v>1551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0BA-486A-85D6-3C654A176FB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88643840"/>
        <c:axId val="141586368"/>
      </c:barChart>
      <c:catAx>
        <c:axId val="1886438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41586368"/>
        <c:crosses val="autoZero"/>
        <c:auto val="1"/>
        <c:lblAlgn val="ctr"/>
        <c:lblOffset val="100"/>
        <c:noMultiLvlLbl val="0"/>
      </c:catAx>
      <c:valAx>
        <c:axId val="141586368"/>
        <c:scaling>
          <c:orientation val="minMax"/>
        </c:scaling>
        <c:delete val="1"/>
        <c:axPos val="l"/>
        <c:numFmt formatCode="_-* #,##0_-;\-* #,##0_-;_-* &quot;-&quot;??_-;_-@_-" sourceLinked="1"/>
        <c:majorTickMark val="out"/>
        <c:minorTickMark val="none"/>
        <c:tickLblPos val="nextTo"/>
        <c:crossAx val="1886438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="0"/>
              <a:t>Reducation in Total Infected by Coverage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0.1% per day</c:v>
                </c:pt>
                <c:pt idx="1">
                  <c:v>0.2% per day</c:v>
                </c:pt>
                <c:pt idx="2">
                  <c:v>0.3% per day</c:v>
                </c:pt>
                <c:pt idx="3">
                  <c:v>0.4% per day</c:v>
                </c:pt>
              </c:strCache>
            </c:strRef>
          </c:cat>
          <c:val>
            <c:numRef>
              <c:f>Sheet1!$C$3:$C$6</c:f>
              <c:numCache>
                <c:formatCode>0%</c:formatCode>
                <c:ptCount val="4"/>
                <c:pt idx="0">
                  <c:v>0.6009740997387254</c:v>
                </c:pt>
                <c:pt idx="1">
                  <c:v>0.85918152902419631</c:v>
                </c:pt>
                <c:pt idx="2">
                  <c:v>0.94758889015108483</c:v>
                </c:pt>
                <c:pt idx="3">
                  <c:v>0.9779762580938316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F56-4DA5-951A-F861D876F3B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88641280"/>
        <c:axId val="141588096"/>
      </c:barChart>
      <c:catAx>
        <c:axId val="1886412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41588096"/>
        <c:crosses val="autoZero"/>
        <c:auto val="1"/>
        <c:lblAlgn val="ctr"/>
        <c:lblOffset val="100"/>
        <c:noMultiLvlLbl val="0"/>
      </c:catAx>
      <c:valAx>
        <c:axId val="141588096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886412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9D47E-7250-4019-A46F-0212CA827C0F}" type="datetimeFigureOut">
              <a:rPr lang="en-CA" smtClean="0"/>
              <a:t>2023-04-11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B26DE-DCE0-4EDF-B98B-E266198E2DA6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5225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Speaking 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Policy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Why is this important to policy makers?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How do we translate questions into mathematical expressions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B26DE-DCE0-4EDF-B98B-E266198E2DA6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8875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To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Add easy-to-understand compartment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Discuss importance of assumptions (maybe state assumptions when they come up with icon), why are assumptions important in modelling?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Discuss parameter fitting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B26DE-DCE0-4EDF-B98B-E266198E2DA6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189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Speaking 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Why do we consider educational interventions?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Spread is dependent on behaviour of individuals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Reducing stigma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Types of educational interventions and their effectiveness: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Comprehensive includes</a:t>
            </a:r>
            <a:r>
              <a:rPr lang="en-CA" baseline="0" dirty="0"/>
              <a:t> information and strategies for infection reduction; more effective.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aseline="0" dirty="0"/>
              <a:t>Abstinence includes discouraging sexual activity; not effective.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CA" baseline="0" dirty="0"/>
              <a:t>We assume these risk reduction rates will be comparable to proposed mpox interventions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aseline="0" dirty="0"/>
              <a:t>Mpox isn’t necessarily only sexually transmitted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aseline="0" dirty="0"/>
              <a:t>Studied interventions were traditional STI education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B26DE-DCE0-4EDF-B98B-E266198E2DA6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5380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To 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Add how the intervention effectiveness rates are integrated into new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Explain new model and reassert assumptions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B26DE-DCE0-4EDF-B98B-E266198E2DA6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1189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B26DE-DCE0-4EDF-B98B-E266198E2DA6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3464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B26DE-DCE0-4EDF-B98B-E266198E2DA6}" type="slidenum">
              <a:rPr lang="en-CA" smtClean="0"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9818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B26DE-DCE0-4EDF-B98B-E266198E2DA6}" type="slidenum">
              <a:rPr lang="en-CA" smtClean="0"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9818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B26DE-DCE0-4EDF-B98B-E266198E2DA6}" type="slidenum">
              <a:rPr lang="en-CA" smtClean="0"/>
              <a:t>24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9818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B26DE-DCE0-4EDF-B98B-E266198E2DA6}" type="slidenum">
              <a:rPr lang="en-CA" smtClean="0"/>
              <a:t>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9818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5143499"/>
                </a:moveTo>
                <a:lnTo>
                  <a:pt x="4571999" y="5143499"/>
                </a:lnTo>
                <a:lnTo>
                  <a:pt x="457199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275D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457200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1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4571999" y="0"/>
                </a:lnTo>
                <a:lnTo>
                  <a:pt x="4571999" y="5143499"/>
                </a:lnTo>
                <a:close/>
              </a:path>
            </a:pathLst>
          </a:custGeom>
          <a:solidFill>
            <a:srgbClr val="F1CD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550" y="4409999"/>
            <a:ext cx="1810580" cy="4933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2024" y="846399"/>
            <a:ext cx="3331799" cy="3527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1725" y="221016"/>
            <a:ext cx="8580549" cy="277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5D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4" y="0"/>
            <a:ext cx="9145270" cy="942975"/>
          </a:xfrm>
          <a:custGeom>
            <a:avLst/>
            <a:gdLst/>
            <a:ahLst/>
            <a:cxnLst/>
            <a:rect l="l" t="t" r="r" b="b"/>
            <a:pathLst>
              <a:path w="9145270" h="942975">
                <a:moveTo>
                  <a:pt x="9144913" y="942765"/>
                </a:moveTo>
                <a:lnTo>
                  <a:pt x="0" y="942765"/>
                </a:lnTo>
                <a:lnTo>
                  <a:pt x="0" y="0"/>
                </a:lnTo>
                <a:lnTo>
                  <a:pt x="9144913" y="0"/>
                </a:lnTo>
                <a:lnTo>
                  <a:pt x="9144913" y="942765"/>
                </a:lnTo>
                <a:close/>
              </a:path>
            </a:pathLst>
          </a:custGeom>
          <a:solidFill>
            <a:srgbClr val="275D3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73701" y="497354"/>
            <a:ext cx="996596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90188" y="4828202"/>
            <a:ext cx="168275" cy="21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Roboto Lt"/>
                <a:cs typeface="Roboto L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725" y="221016"/>
            <a:ext cx="3839845" cy="259494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 marR="5080">
              <a:spcBef>
                <a:spcPts val="855"/>
              </a:spcBef>
            </a:pPr>
            <a:r>
              <a:rPr lang="en-CA" sz="4100" b="1" spc="15" dirty="0">
                <a:solidFill>
                  <a:srgbClr val="F1CD00"/>
                </a:solidFill>
                <a:latin typeface="Roboto"/>
                <a:cs typeface="Roboto"/>
              </a:rPr>
              <a:t>Monkey Pox in the US</a:t>
            </a:r>
          </a:p>
          <a:p>
            <a:pPr marL="12700" marR="5080">
              <a:spcBef>
                <a:spcPts val="855"/>
              </a:spcBef>
            </a:pPr>
            <a:r>
              <a:rPr lang="en-CA" sz="2400" b="1" spc="15" dirty="0">
                <a:solidFill>
                  <a:srgbClr val="F1CD00"/>
                </a:solidFill>
                <a:latin typeface="Roboto"/>
                <a:cs typeface="Roboto"/>
              </a:rPr>
              <a:t>Forecasting the effectiveness of educational intervention</a:t>
            </a:r>
            <a:endParaRPr sz="24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1725" y="2952750"/>
            <a:ext cx="1833245" cy="59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CA" sz="1200" b="1" spc="-10" dirty="0">
                <a:solidFill>
                  <a:srgbClr val="F1CD00"/>
                </a:solidFill>
                <a:latin typeface="Roboto"/>
                <a:cs typeface="Roboto"/>
              </a:rPr>
              <a:t>Hedieh Kalachahi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CA" sz="1200" b="1" spc="-10" dirty="0">
                <a:solidFill>
                  <a:srgbClr val="F1CD00"/>
                </a:solidFill>
                <a:latin typeface="Roboto"/>
                <a:cs typeface="Roboto"/>
              </a:rPr>
              <a:t>Saira Faiz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CA" sz="1200" b="1" spc="-10" dirty="0">
                <a:solidFill>
                  <a:srgbClr val="F1CD00"/>
                </a:solidFill>
                <a:latin typeface="Roboto"/>
                <a:cs typeface="Roboto"/>
              </a:rPr>
              <a:t>Colby Jamieson</a:t>
            </a:r>
            <a:endParaRPr sz="12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>
                <a:solidFill>
                  <a:srgbClr val="F1CD00"/>
                </a:solidFill>
              </a:rPr>
              <a:t>Data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35255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300 days of infection data from 2022 U.S. outbreak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0800" y="2952750"/>
            <a:ext cx="3276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We assume data only includes people who have not received Mpox education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24" y="2956226"/>
            <a:ext cx="431800" cy="431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082" y="4781550"/>
            <a:ext cx="3276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/>
              <a:t>www.cdc.gov, 2023</a:t>
            </a:r>
          </a:p>
        </p:txBody>
      </p:sp>
    </p:spTree>
    <p:extLst>
      <p:ext uri="{BB962C8B-B14F-4D97-AF65-F5344CB8AC3E}">
        <p14:creationId xmlns:p14="http://schemas.microsoft.com/office/powerpoint/2010/main" val="2238543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82793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>
                <a:solidFill>
                  <a:srgbClr val="F1CD00"/>
                </a:solidFill>
              </a:rPr>
              <a:t>Data </a:t>
            </a:r>
            <a:r>
              <a:rPr lang="en-CA" sz="3800" spc="-35" dirty="0" smtClean="0">
                <a:solidFill>
                  <a:srgbClr val="F1CD00"/>
                </a:solidFill>
              </a:rPr>
              <a:t>Fitting &amp; Optimized Parameters 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5087"/>
            <a:ext cx="5394325" cy="392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257657"/>
              </p:ext>
            </p:extLst>
          </p:nvPr>
        </p:nvGraphicFramePr>
        <p:xfrm>
          <a:off x="5728942" y="2343150"/>
          <a:ext cx="2971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898"/>
                <a:gridCol w="1796902"/>
              </a:tblGrid>
              <a:tr h="370840">
                <a:tc>
                  <a:txBody>
                    <a:bodyPr/>
                    <a:lstStyle/>
                    <a:p>
                      <a:r>
                        <a:rPr lang="en-CA" b="0" dirty="0" smtClean="0">
                          <a:solidFill>
                            <a:sysClr val="windowText" lastClr="000000"/>
                          </a:solidFill>
                        </a:rPr>
                        <a:t>Parameter</a:t>
                      </a:r>
                      <a:endParaRPr lang="en-CA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b="0" dirty="0" smtClean="0">
                          <a:solidFill>
                            <a:sysClr val="windowText" lastClr="000000"/>
                          </a:solidFill>
                        </a:rPr>
                        <a:t>Optimized</a:t>
                      </a:r>
                      <a:r>
                        <a:rPr lang="en-CA" b="0" baseline="0" dirty="0" smtClean="0">
                          <a:solidFill>
                            <a:sysClr val="windowText" lastClr="000000"/>
                          </a:solidFill>
                        </a:rPr>
                        <a:t> Rate</a:t>
                      </a:r>
                      <a:endParaRPr lang="en-CA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Exposed</a:t>
                      </a:r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0.00000841</a:t>
                      </a:r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Latency</a:t>
                      </a:r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0.095</a:t>
                      </a:r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Recovery</a:t>
                      </a:r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 smtClean="0"/>
                        <a:t>0.891</a:t>
                      </a:r>
                      <a:endParaRPr lang="en-C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7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58409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>
                <a:solidFill>
                  <a:srgbClr val="F1CD00"/>
                </a:solidFill>
              </a:rPr>
              <a:t>Educational Interventions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225608"/>
              </p:ext>
            </p:extLst>
          </p:nvPr>
        </p:nvGraphicFramePr>
        <p:xfrm>
          <a:off x="597642" y="1962150"/>
          <a:ext cx="3352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Intervention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Risk</a:t>
                      </a:r>
                      <a:r>
                        <a:rPr lang="en-CA" baseline="0" dirty="0"/>
                        <a:t> Reduction</a:t>
                      </a:r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Comprehensive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4%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Abstinence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A" b="1" dirty="0"/>
                        <a:t>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" y="4476750"/>
            <a:ext cx="3276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i="1" dirty="0"/>
              <a:t>Effective Evidence-Based Programs for Preventing Sexually Transmitted Infections: A Meta Analysis; Petrova, D &amp; Garcia-Retamero, R; 2015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35874" y="2636103"/>
            <a:ext cx="3276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We assume effectiveness of educational interventions studied will be comparable to Mpox intervention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198" y="2639579"/>
            <a:ext cx="431800" cy="43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94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ight Triangle 36"/>
          <p:cNvSpPr/>
          <p:nvPr/>
        </p:nvSpPr>
        <p:spPr>
          <a:xfrm>
            <a:off x="0" y="971550"/>
            <a:ext cx="9144000" cy="4171950"/>
          </a:xfrm>
          <a:prstGeom prst="rtTriangle">
            <a:avLst/>
          </a:prstGeom>
          <a:solidFill>
            <a:srgbClr val="93CDD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81269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>
                <a:solidFill>
                  <a:srgbClr val="F1CD00"/>
                </a:solidFill>
              </a:rPr>
              <a:t>Educational Intervention Model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8" name="Rounded Rectangle 7"/>
          <p:cNvSpPr/>
          <p:nvPr/>
        </p:nvSpPr>
        <p:spPr>
          <a:xfrm>
            <a:off x="1473200" y="1003578"/>
            <a:ext cx="16764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Susceptible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403600" y="1714778"/>
            <a:ext cx="1676400" cy="533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Exposed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334000" y="2425978"/>
            <a:ext cx="16764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Infected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264400" y="3137178"/>
            <a:ext cx="1676400" cy="533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Recovered</a:t>
            </a:r>
          </a:p>
        </p:txBody>
      </p:sp>
      <p:cxnSp>
        <p:nvCxnSpPr>
          <p:cNvPr id="13" name="Elbow Connector 12"/>
          <p:cNvCxnSpPr>
            <a:stCxn id="8" idx="3"/>
            <a:endCxn id="9" idx="0"/>
          </p:cNvCxnSpPr>
          <p:nvPr/>
        </p:nvCxnSpPr>
        <p:spPr>
          <a:xfrm>
            <a:off x="3149600" y="1270278"/>
            <a:ext cx="1092200" cy="44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>
            <a:off x="5080000" y="1981478"/>
            <a:ext cx="1092200" cy="44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7010400" y="2679978"/>
            <a:ext cx="1092200" cy="44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473200" y="2765564"/>
            <a:ext cx="1676400" cy="533400"/>
          </a:xfrm>
          <a:prstGeom prst="roundRect">
            <a:avLst/>
          </a:prstGeom>
          <a:ln>
            <a:solidFill>
              <a:srgbClr val="000000">
                <a:alpha val="50980"/>
              </a:srgb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Susceptible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403600" y="3476764"/>
            <a:ext cx="1676400" cy="533400"/>
          </a:xfrm>
          <a:prstGeom prst="roundRect">
            <a:avLst/>
          </a:prstGeom>
          <a:ln>
            <a:solidFill>
              <a:srgbClr val="C0504D">
                <a:alpha val="50196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Exposed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334000" y="4187964"/>
            <a:ext cx="1676400" cy="533400"/>
          </a:xfrm>
          <a:prstGeom prst="roundRect">
            <a:avLst/>
          </a:prstGeom>
          <a:solidFill>
            <a:srgbClr val="C0504D">
              <a:alpha val="60000"/>
            </a:srgbClr>
          </a:solidFill>
          <a:ln>
            <a:solidFill>
              <a:srgbClr val="8C3836">
                <a:alpha val="50196"/>
              </a:srgb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Infected</a:t>
            </a:r>
          </a:p>
        </p:txBody>
      </p:sp>
      <p:cxnSp>
        <p:nvCxnSpPr>
          <p:cNvPr id="23" name="Elbow Connector 22"/>
          <p:cNvCxnSpPr>
            <a:stCxn id="19" idx="3"/>
            <a:endCxn id="20" idx="0"/>
          </p:cNvCxnSpPr>
          <p:nvPr/>
        </p:nvCxnSpPr>
        <p:spPr>
          <a:xfrm>
            <a:off x="3149600" y="3032264"/>
            <a:ext cx="1092200" cy="44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5080000" y="3743464"/>
            <a:ext cx="1092200" cy="44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1" idx="3"/>
            <a:endCxn id="11" idx="2"/>
          </p:cNvCxnSpPr>
          <p:nvPr/>
        </p:nvCxnSpPr>
        <p:spPr>
          <a:xfrm flipV="1">
            <a:off x="7010400" y="3670578"/>
            <a:ext cx="1092200" cy="78408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2"/>
          </p:cNvCxnSpPr>
          <p:nvPr/>
        </p:nvCxnSpPr>
        <p:spPr>
          <a:xfrm>
            <a:off x="2311400" y="1536978"/>
            <a:ext cx="0" cy="11890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495800" y="2248178"/>
            <a:ext cx="0" cy="12285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477000" y="2956041"/>
            <a:ext cx="0" cy="121590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4826" y="1819007"/>
            <a:ext cx="16254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People in each compartment receive education at a constant rate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1751" y="3648730"/>
            <a:ext cx="2758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accent1">
                    <a:lumMod val="75000"/>
                  </a:schemeClr>
                </a:solidFill>
              </a:rPr>
              <a:t>Educated Stream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86845" y="4197082"/>
            <a:ext cx="16254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Those infected that received education do not spread the disease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26" y="1981478"/>
            <a:ext cx="431800" cy="43112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950" y="4271039"/>
            <a:ext cx="431800" cy="43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6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86603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>
                <a:solidFill>
                  <a:srgbClr val="F1CD00"/>
                </a:solidFill>
              </a:rPr>
              <a:t>Results: Daily Infections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47750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7080250" y="2571750"/>
            <a:ext cx="19875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dirty="0"/>
              <a:t>How many people would we need to educate to see a significant drop in peak infections?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2911767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86603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>
                <a:solidFill>
                  <a:srgbClr val="F1CD00"/>
                </a:solidFill>
              </a:rPr>
              <a:t>Results: Total Infected 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0142945"/>
              </p:ext>
            </p:extLst>
          </p:nvPr>
        </p:nvGraphicFramePr>
        <p:xfrm>
          <a:off x="2057400" y="1123951"/>
          <a:ext cx="5267325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0649271"/>
              </p:ext>
            </p:extLst>
          </p:nvPr>
        </p:nvGraphicFramePr>
        <p:xfrm>
          <a:off x="1905000" y="3333750"/>
          <a:ext cx="5267325" cy="1652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/>
          <p:cNvSpPr/>
          <p:nvPr/>
        </p:nvSpPr>
        <p:spPr>
          <a:xfrm>
            <a:off x="152400" y="2724150"/>
            <a:ext cx="19875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100" i="1" dirty="0"/>
              <a:t>How effective would an education campaign be in reducing ultimate number of people infected</a:t>
            </a:r>
            <a:r>
              <a:rPr lang="en-CA" sz="1100" i="1" dirty="0" smtClean="0"/>
              <a:t>?</a:t>
            </a:r>
            <a:endParaRPr lang="en-CA" sz="1100" i="1" dirty="0"/>
          </a:p>
        </p:txBody>
      </p:sp>
    </p:spTree>
    <p:extLst>
      <p:ext uri="{BB962C8B-B14F-4D97-AF65-F5344CB8AC3E}">
        <p14:creationId xmlns:p14="http://schemas.microsoft.com/office/powerpoint/2010/main" val="2863339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45455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>
                <a:solidFill>
                  <a:srgbClr val="F1CD00"/>
                </a:solidFill>
              </a:rPr>
              <a:t>Sensitivity Analysis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575" y="1047750"/>
            <a:ext cx="5327650" cy="399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6902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>
                <a:solidFill>
                  <a:srgbClr val="F1CD00"/>
                </a:solidFill>
              </a:rPr>
              <a:t>Limitations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352550"/>
            <a:ext cx="762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Comparability with STI educational effectiveness</a:t>
            </a:r>
          </a:p>
          <a:p>
            <a:pPr marL="342900" indent="-342900">
              <a:buAutoNum type="arabicPeriod"/>
            </a:pPr>
            <a:r>
              <a:rPr lang="en-CA" dirty="0"/>
              <a:t>Limited knowledge of high-risk groups</a:t>
            </a:r>
          </a:p>
          <a:p>
            <a:pPr marL="342900" indent="-342900">
              <a:buAutoNum type="arabicPeriod"/>
            </a:pPr>
            <a:r>
              <a:rPr lang="en-CA" dirty="0"/>
              <a:t>Initial model parameters from African outbreak data </a:t>
            </a:r>
            <a:r>
              <a:rPr lang="en-CA" dirty="0" smtClean="0"/>
              <a:t>analysis</a:t>
            </a:r>
          </a:p>
          <a:p>
            <a:pPr marL="342900" indent="-342900">
              <a:buAutoNum type="arabicPeriod"/>
            </a:pPr>
            <a:r>
              <a:rPr lang="en-CA" dirty="0" smtClean="0"/>
              <a:t>Unsure what level of educational coverage is feasible</a:t>
            </a:r>
            <a:endParaRPr lang="en-CA" dirty="0"/>
          </a:p>
          <a:p>
            <a:pPr marL="342900" indent="-342900"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76335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>
                <a:solidFill>
                  <a:srgbClr val="F1CD00"/>
                </a:solidFill>
              </a:rPr>
              <a:t>Key Messages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35255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By reaching 0.1 to 0.4 per cent of those susceptible to monkey pox with an effective education program, we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Decrease total infections 60 to 98 per cent.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Significantly reduce peak infections (flatten the curve).</a:t>
            </a:r>
          </a:p>
        </p:txBody>
      </p:sp>
    </p:spTree>
    <p:extLst>
      <p:ext uri="{BB962C8B-B14F-4D97-AF65-F5344CB8AC3E}">
        <p14:creationId xmlns:p14="http://schemas.microsoft.com/office/powerpoint/2010/main" val="164908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>
                <a:solidFill>
                  <a:srgbClr val="F1CD00"/>
                </a:solidFill>
              </a:rPr>
              <a:t>Future Work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5255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/>
              <a:t>Stratification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Vaccine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Quarantine analysis</a:t>
            </a:r>
          </a:p>
        </p:txBody>
      </p:sp>
    </p:spTree>
    <p:extLst>
      <p:ext uri="{BB962C8B-B14F-4D97-AF65-F5344CB8AC3E}">
        <p14:creationId xmlns:p14="http://schemas.microsoft.com/office/powerpoint/2010/main" val="292347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>
                <a:solidFill>
                  <a:srgbClr val="F1CD00"/>
                </a:solidFill>
              </a:rPr>
              <a:t>Outline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352550"/>
            <a:ext cx="762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/>
              <a:t>Background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Policy Research Questions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Mathematical Modelling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Educational Intervention Model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Data Fitting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Results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Sensitivity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Limitations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Key Messages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Future Work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7000" y="1918636"/>
            <a:ext cx="311787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15" dirty="0">
                <a:solidFill>
                  <a:srgbClr val="F1CD00"/>
                </a:solidFill>
                <a:latin typeface="Roboto"/>
                <a:cs typeface="Roboto"/>
              </a:rPr>
              <a:t>Question</a:t>
            </a:r>
            <a:r>
              <a:rPr lang="en-CA" sz="4200" b="1" spc="-15" dirty="0">
                <a:solidFill>
                  <a:srgbClr val="F1CD00"/>
                </a:solidFill>
                <a:latin typeface="Roboto"/>
                <a:cs typeface="Roboto"/>
              </a:rPr>
              <a:t>s</a:t>
            </a:r>
            <a:r>
              <a:rPr sz="4200" b="1" spc="-15" dirty="0">
                <a:solidFill>
                  <a:srgbClr val="F1CD00"/>
                </a:solidFill>
                <a:latin typeface="Roboto"/>
                <a:cs typeface="Roboto"/>
              </a:rPr>
              <a:t>?</a:t>
            </a:r>
            <a:endParaRPr sz="4200" dirty="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9250" y="3587225"/>
            <a:ext cx="3256225" cy="15562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1CD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9450" y="4409999"/>
            <a:ext cx="1810580" cy="4933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73701" y="497354"/>
            <a:ext cx="1107899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References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895350"/>
            <a:ext cx="7620000" cy="390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ea typeface="Calibri"/>
                <a:cs typeface="Times New Roman"/>
              </a:rPr>
              <a:t>Centers for Disease Control and Prevention. (2023, March 29). </a:t>
            </a:r>
            <a:r>
              <a:rPr lang="en-CA" sz="1100" i="1" dirty="0">
                <a:ea typeface="Calibri"/>
                <a:cs typeface="Times New Roman"/>
              </a:rPr>
              <a:t>U.S. </a:t>
            </a:r>
            <a:r>
              <a:rPr lang="en-CA" sz="1100" i="1" dirty="0" err="1">
                <a:ea typeface="Calibri"/>
                <a:cs typeface="Times New Roman"/>
              </a:rPr>
              <a:t>Mpox</a:t>
            </a:r>
            <a:r>
              <a:rPr lang="en-CA" sz="1100" i="1" dirty="0">
                <a:ea typeface="Calibri"/>
                <a:cs typeface="Times New Roman"/>
              </a:rPr>
              <a:t> Case Trends Reported to CDC</a:t>
            </a:r>
            <a:r>
              <a:rPr lang="en-CA" sz="1100" dirty="0">
                <a:ea typeface="Calibri"/>
                <a:cs typeface="Times New Roman"/>
              </a:rPr>
              <a:t>. Retrieved from Centers for Disease Control and Prevention: https://www.cdc.gov/poxvirus/mpox/response/2022/mpx-trends.html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ea typeface="Calibri"/>
                <a:cs typeface="Times New Roman"/>
              </a:rPr>
              <a:t>Mohr, J. (</a:t>
            </a:r>
            <a:r>
              <a:rPr lang="en-CA" sz="1100" dirty="0" err="1">
                <a:ea typeface="Calibri"/>
                <a:cs typeface="Times New Roman"/>
              </a:rPr>
              <a:t>n.d.</a:t>
            </a:r>
            <a:r>
              <a:rPr lang="en-CA" sz="1100" dirty="0">
                <a:ea typeface="Calibri"/>
                <a:cs typeface="Times New Roman"/>
              </a:rPr>
              <a:t>). </a:t>
            </a:r>
            <a:r>
              <a:rPr lang="en-CA" sz="1100" i="1" dirty="0">
                <a:ea typeface="Calibri"/>
                <a:cs typeface="Times New Roman"/>
              </a:rPr>
              <a:t>Smallpox</a:t>
            </a:r>
            <a:r>
              <a:rPr lang="en-CA" sz="1100" dirty="0">
                <a:ea typeface="Calibri"/>
                <a:cs typeface="Times New Roman"/>
              </a:rPr>
              <a:t>. Retrieved from American Museum of Natural History: https://www.amnh.org/explore/science-topics/disease-eradication/countdown-to-zero/smallpox#:~:text=One%20of%20history's%20deadliest%20diseases,the%20first%20disease%20ever%20eradicated.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ea typeface="Calibri"/>
                <a:cs typeface="Times New Roman"/>
              </a:rPr>
              <a:t>Parker, S., &amp; Buller, R. M. (2013). A review of experimental and natural infections of animals with </a:t>
            </a:r>
            <a:r>
              <a:rPr lang="en-CA" sz="1100" dirty="0" err="1">
                <a:ea typeface="Calibri"/>
                <a:cs typeface="Times New Roman"/>
              </a:rPr>
              <a:t>monkeypox</a:t>
            </a:r>
            <a:r>
              <a:rPr lang="en-CA" sz="1100" dirty="0">
                <a:ea typeface="Calibri"/>
                <a:cs typeface="Times New Roman"/>
              </a:rPr>
              <a:t> virus between 1958 and 2012. </a:t>
            </a:r>
            <a:r>
              <a:rPr lang="en-CA" sz="1100" i="1" dirty="0">
                <a:ea typeface="Calibri"/>
                <a:cs typeface="Times New Roman"/>
              </a:rPr>
              <a:t>Future </a:t>
            </a:r>
            <a:r>
              <a:rPr lang="en-CA" sz="1100" i="1" dirty="0" err="1">
                <a:ea typeface="Calibri"/>
                <a:cs typeface="Times New Roman"/>
              </a:rPr>
              <a:t>Virol</a:t>
            </a:r>
            <a:r>
              <a:rPr lang="en-CA" sz="1100" dirty="0">
                <a:ea typeface="Calibri"/>
                <a:cs typeface="Times New Roman"/>
              </a:rPr>
              <a:t>, 129-157.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ea typeface="Calibri"/>
                <a:cs typeface="Times New Roman"/>
              </a:rPr>
              <a:t>Peter, O. J., </a:t>
            </a:r>
            <a:r>
              <a:rPr lang="en-CA" sz="1100" dirty="0" err="1">
                <a:ea typeface="Calibri"/>
                <a:cs typeface="Times New Roman"/>
              </a:rPr>
              <a:t>Abidemi</a:t>
            </a:r>
            <a:r>
              <a:rPr lang="en-CA" sz="1100" dirty="0">
                <a:ea typeface="Calibri"/>
                <a:cs typeface="Times New Roman"/>
              </a:rPr>
              <a:t>, A., </a:t>
            </a:r>
            <a:r>
              <a:rPr lang="en-CA" sz="1100" dirty="0" err="1">
                <a:ea typeface="Calibri"/>
                <a:cs typeface="Times New Roman"/>
              </a:rPr>
              <a:t>Ojo</a:t>
            </a:r>
            <a:r>
              <a:rPr lang="en-CA" sz="1100" dirty="0">
                <a:ea typeface="Calibri"/>
                <a:cs typeface="Times New Roman"/>
              </a:rPr>
              <a:t>, M. M., &amp; </a:t>
            </a:r>
            <a:r>
              <a:rPr lang="en-CA" sz="1100" dirty="0" err="1">
                <a:ea typeface="Calibri"/>
                <a:cs typeface="Times New Roman"/>
              </a:rPr>
              <a:t>Ayoola</a:t>
            </a:r>
            <a:r>
              <a:rPr lang="en-CA" sz="1100" dirty="0">
                <a:ea typeface="Calibri"/>
                <a:cs typeface="Times New Roman"/>
              </a:rPr>
              <a:t>, T. A. (2023). Mathematical model and analysis of </a:t>
            </a:r>
            <a:r>
              <a:rPr lang="en-CA" sz="1100" dirty="0" err="1">
                <a:ea typeface="Calibri"/>
                <a:cs typeface="Times New Roman"/>
              </a:rPr>
              <a:t>monkeypox</a:t>
            </a:r>
            <a:r>
              <a:rPr lang="en-CA" sz="1100" dirty="0">
                <a:ea typeface="Calibri"/>
                <a:cs typeface="Times New Roman"/>
              </a:rPr>
              <a:t> with control strategies. </a:t>
            </a:r>
            <a:r>
              <a:rPr lang="en-CA" sz="1100" i="1" dirty="0">
                <a:ea typeface="Calibri"/>
                <a:cs typeface="Times New Roman"/>
              </a:rPr>
              <a:t>The European Physical Journal Plus</a:t>
            </a:r>
            <a:r>
              <a:rPr lang="en-CA" sz="1100" dirty="0">
                <a:ea typeface="Calibri"/>
                <a:cs typeface="Times New Roman"/>
              </a:rPr>
              <a:t>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ea typeface="Calibri"/>
                <a:cs typeface="Times New Roman"/>
              </a:rPr>
              <a:t>Peter, O. J., Kumar, S., </a:t>
            </a:r>
            <a:r>
              <a:rPr lang="en-CA" sz="1100" dirty="0" err="1">
                <a:ea typeface="Calibri"/>
                <a:cs typeface="Times New Roman"/>
              </a:rPr>
              <a:t>Kumari</a:t>
            </a:r>
            <a:r>
              <a:rPr lang="en-CA" sz="1100" dirty="0">
                <a:ea typeface="Calibri"/>
                <a:cs typeface="Times New Roman"/>
              </a:rPr>
              <a:t>, N., </a:t>
            </a:r>
            <a:r>
              <a:rPr lang="en-CA" sz="1100" dirty="0" err="1">
                <a:ea typeface="Calibri"/>
                <a:cs typeface="Times New Roman"/>
              </a:rPr>
              <a:t>Oguntolu</a:t>
            </a:r>
            <a:r>
              <a:rPr lang="en-CA" sz="1100" dirty="0">
                <a:ea typeface="Calibri"/>
                <a:cs typeface="Times New Roman"/>
              </a:rPr>
              <a:t>, F. A., </a:t>
            </a:r>
            <a:r>
              <a:rPr lang="en-CA" sz="1100" dirty="0" err="1">
                <a:ea typeface="Calibri"/>
                <a:cs typeface="Times New Roman"/>
              </a:rPr>
              <a:t>Oshinubi</a:t>
            </a:r>
            <a:r>
              <a:rPr lang="en-CA" sz="1100" dirty="0">
                <a:ea typeface="Calibri"/>
                <a:cs typeface="Times New Roman"/>
              </a:rPr>
              <a:t>, K., &amp; Musa, R. (2021). Transmission dynamics of </a:t>
            </a:r>
            <a:r>
              <a:rPr lang="en-CA" sz="1100" dirty="0" err="1">
                <a:ea typeface="Calibri"/>
                <a:cs typeface="Times New Roman"/>
              </a:rPr>
              <a:t>Monkeypox</a:t>
            </a:r>
            <a:r>
              <a:rPr lang="en-CA" sz="1100" dirty="0">
                <a:ea typeface="Calibri"/>
                <a:cs typeface="Times New Roman"/>
              </a:rPr>
              <a:t> virus: a mathematical modelling approach. </a:t>
            </a:r>
            <a:r>
              <a:rPr lang="en-CA" sz="1100" i="1" dirty="0">
                <a:ea typeface="Calibri"/>
                <a:cs typeface="Times New Roman"/>
              </a:rPr>
              <a:t>Nature Public Health Emergency Collection</a:t>
            </a:r>
            <a:r>
              <a:rPr lang="en-CA" sz="1100" dirty="0">
                <a:ea typeface="Calibri"/>
                <a:cs typeface="Times New Roman"/>
              </a:rPr>
              <a:t>, 3423–3434.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</a:pPr>
            <a:r>
              <a:rPr lang="en-CA" sz="1100" dirty="0">
                <a:ea typeface="Calibri"/>
                <a:cs typeface="Times New Roman"/>
              </a:rPr>
              <a:t>Peter, O. J., </a:t>
            </a:r>
            <a:r>
              <a:rPr lang="en-CA" sz="1100" dirty="0" err="1">
                <a:ea typeface="Calibri"/>
                <a:cs typeface="Times New Roman"/>
              </a:rPr>
              <a:t>Oguntolu</a:t>
            </a:r>
            <a:r>
              <a:rPr lang="en-CA" sz="1100" dirty="0">
                <a:ea typeface="Calibri"/>
                <a:cs typeface="Times New Roman"/>
              </a:rPr>
              <a:t>, F. A., </a:t>
            </a:r>
            <a:r>
              <a:rPr lang="en-CA" sz="1100" dirty="0" err="1">
                <a:ea typeface="Calibri"/>
                <a:cs typeface="Times New Roman"/>
              </a:rPr>
              <a:t>Ojo</a:t>
            </a:r>
            <a:r>
              <a:rPr lang="en-CA" sz="1100" dirty="0">
                <a:ea typeface="Calibri"/>
                <a:cs typeface="Times New Roman"/>
              </a:rPr>
              <a:t>, M. M., </a:t>
            </a:r>
            <a:r>
              <a:rPr lang="en-CA" sz="1100" dirty="0" err="1">
                <a:ea typeface="Calibri"/>
                <a:cs typeface="Times New Roman"/>
              </a:rPr>
              <a:t>Oyeniyi</a:t>
            </a:r>
            <a:r>
              <a:rPr lang="en-CA" sz="1100" dirty="0">
                <a:ea typeface="Calibri"/>
                <a:cs typeface="Times New Roman"/>
              </a:rPr>
              <a:t>, A. O., Jan, R., &amp; Khan, I. (2022). Historically, outbreaks of </a:t>
            </a:r>
            <a:r>
              <a:rPr lang="en-CA" sz="1100" dirty="0" err="1">
                <a:ea typeface="Calibri"/>
                <a:cs typeface="Times New Roman"/>
              </a:rPr>
              <a:t>monkeypox</a:t>
            </a:r>
            <a:r>
              <a:rPr lang="en-CA" sz="1100" dirty="0">
                <a:ea typeface="Calibri"/>
                <a:cs typeface="Times New Roman"/>
              </a:rPr>
              <a:t> have been linked to animal-to-human transmission, where wild animals like African rats and monkeys transmit the virus to people which could occur as a result of bites or scratches the processing of bush meat, direct co. </a:t>
            </a:r>
            <a:r>
              <a:rPr lang="en-CA" sz="1100" i="1" dirty="0" err="1">
                <a:ea typeface="Calibri"/>
                <a:cs typeface="Times New Roman"/>
              </a:rPr>
              <a:t>Physica</a:t>
            </a:r>
            <a:r>
              <a:rPr lang="en-CA" sz="1100" i="1" dirty="0">
                <a:ea typeface="Calibri"/>
                <a:cs typeface="Times New Roman"/>
              </a:rPr>
              <a:t> </a:t>
            </a:r>
            <a:r>
              <a:rPr lang="en-CA" sz="1100" i="1" dirty="0" err="1">
                <a:ea typeface="Calibri"/>
                <a:cs typeface="Times New Roman"/>
              </a:rPr>
              <a:t>Scripta</a:t>
            </a:r>
            <a:r>
              <a:rPr lang="en-CA" sz="1100" dirty="0">
                <a:ea typeface="Calibri"/>
                <a:cs typeface="Times New Roman"/>
              </a:rPr>
              <a:t>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CA" sz="1200" dirty="0">
                <a:latin typeface="Times New Roman"/>
                <a:ea typeface="Calibri"/>
                <a:cs typeface="Times New Roman"/>
              </a:rPr>
              <a:t> </a:t>
            </a:r>
            <a:endParaRPr lang="en-CA" sz="1100" dirty="0">
              <a:ea typeface="Calibri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86603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>
                <a:solidFill>
                  <a:srgbClr val="F1CD00"/>
                </a:solidFill>
              </a:rPr>
              <a:t>Appendix A: Mathematical Model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Rounded Rectangle 2"/>
          <p:cNvSpPr/>
          <p:nvPr/>
        </p:nvSpPr>
        <p:spPr>
          <a:xfrm>
            <a:off x="685800" y="1200150"/>
            <a:ext cx="1080000" cy="108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00600" y="3199491"/>
            <a:ext cx="1080000" cy="108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800" dirty="0">
                <a:solidFill>
                  <a:schemeClr val="tx1"/>
                </a:solidFill>
              </a:rPr>
              <a:t>I</a:t>
            </a:r>
            <a:r>
              <a:rPr lang="en-CA" sz="4000" baseline="-25000" dirty="0">
                <a:solidFill>
                  <a:schemeClr val="tx1"/>
                </a:solidFill>
              </a:rPr>
              <a:t>e</a:t>
            </a:r>
            <a:endParaRPr lang="en-CA" sz="8800" baseline="-25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743756" y="3199491"/>
            <a:ext cx="1080000" cy="108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800" dirty="0">
                <a:solidFill>
                  <a:schemeClr val="tx1"/>
                </a:solidFill>
              </a:rPr>
              <a:t>E</a:t>
            </a:r>
            <a:r>
              <a:rPr lang="en-CA" sz="4000" baseline="-25000" dirty="0">
                <a:solidFill>
                  <a:schemeClr val="tx1"/>
                </a:solidFill>
              </a:rPr>
              <a:t>e</a:t>
            </a:r>
            <a:endParaRPr lang="en-CA" sz="8800" baseline="-25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85800" y="3199491"/>
            <a:ext cx="1080000" cy="108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800" dirty="0">
                <a:solidFill>
                  <a:schemeClr val="tx1"/>
                </a:solidFill>
              </a:rPr>
              <a:t>S</a:t>
            </a:r>
            <a:r>
              <a:rPr lang="en-CA" sz="4000" baseline="-250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743200" y="1200150"/>
            <a:ext cx="1080000" cy="108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800600" y="1200150"/>
            <a:ext cx="1080000" cy="108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8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858000" y="1200150"/>
            <a:ext cx="1080000" cy="108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8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3" name="Straight Arrow Connector 12"/>
          <p:cNvCxnSpPr>
            <a:stCxn id="3" idx="3"/>
            <a:endCxn id="10" idx="1"/>
          </p:cNvCxnSpPr>
          <p:nvPr/>
        </p:nvCxnSpPr>
        <p:spPr>
          <a:xfrm>
            <a:off x="1765800" y="1740150"/>
            <a:ext cx="97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2"/>
            <a:endCxn id="6" idx="0"/>
          </p:cNvCxnSpPr>
          <p:nvPr/>
        </p:nvCxnSpPr>
        <p:spPr>
          <a:xfrm>
            <a:off x="5340600" y="2280150"/>
            <a:ext cx="0" cy="919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8" idx="0"/>
          </p:cNvCxnSpPr>
          <p:nvPr/>
        </p:nvCxnSpPr>
        <p:spPr>
          <a:xfrm>
            <a:off x="3283200" y="2280150"/>
            <a:ext cx="556" cy="919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" idx="2"/>
            <a:endCxn id="9" idx="0"/>
          </p:cNvCxnSpPr>
          <p:nvPr/>
        </p:nvCxnSpPr>
        <p:spPr>
          <a:xfrm>
            <a:off x="1225800" y="2280150"/>
            <a:ext cx="0" cy="919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23200" y="3728710"/>
            <a:ext cx="97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765800" y="3739491"/>
            <a:ext cx="97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823200" y="1794519"/>
            <a:ext cx="97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880600" y="1809750"/>
            <a:ext cx="977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2" idx="2"/>
          </p:cNvCxnSpPr>
          <p:nvPr/>
        </p:nvCxnSpPr>
        <p:spPr>
          <a:xfrm flipV="1">
            <a:off x="5880600" y="2280150"/>
            <a:ext cx="1517400" cy="1448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57400" y="150495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β</a:t>
            </a:r>
            <a:r>
              <a:rPr lang="en-CA" sz="1200" dirty="0"/>
              <a:t>SI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95400" y="260132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α</a:t>
            </a:r>
            <a:r>
              <a:rPr lang="en-CA" sz="1200" dirty="0"/>
              <a:t>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19400" y="262912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α</a:t>
            </a:r>
            <a:r>
              <a:rPr lang="en-CA" sz="1200" dirty="0"/>
              <a:t>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26228" y="262912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α</a:t>
            </a:r>
            <a:r>
              <a:rPr lang="en-CA" sz="1200" dirty="0"/>
              <a:t>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21400" y="151752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σ</a:t>
            </a:r>
            <a:r>
              <a:rPr lang="en-CA" sz="1200" dirty="0"/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78800" y="1502672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γ</a:t>
            </a:r>
            <a:r>
              <a:rPr lang="en-CA" sz="1200" dirty="0"/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12944" y="3451711"/>
            <a:ext cx="459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σ</a:t>
            </a:r>
            <a:r>
              <a:rPr lang="en-CA" sz="1200" dirty="0"/>
              <a:t>E</a:t>
            </a:r>
            <a:r>
              <a:rPr lang="en-CA" sz="1200" baseline="-25000" dirty="0"/>
              <a:t>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76099" y="276925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γ</a:t>
            </a:r>
            <a:r>
              <a:rPr lang="en-CA" sz="1200" dirty="0"/>
              <a:t>I</a:t>
            </a:r>
            <a:r>
              <a:rPr lang="en-CA" sz="1200" baseline="-25000" dirty="0"/>
              <a:t>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75452" y="3465611"/>
            <a:ext cx="6153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/>
              <a:t>β</a:t>
            </a:r>
            <a:r>
              <a:rPr lang="en-CA" sz="1200" baseline="-25000" dirty="0"/>
              <a:t>e</a:t>
            </a:r>
            <a:r>
              <a:rPr lang="en-CA" sz="1200" dirty="0"/>
              <a:t>E</a:t>
            </a:r>
            <a:r>
              <a:rPr lang="en-CA" sz="1200" baseline="-25000" dirty="0"/>
              <a:t>e</a:t>
            </a:r>
            <a:r>
              <a:rPr lang="en-CA" sz="1200" dirty="0"/>
              <a:t>I</a:t>
            </a:r>
            <a:endParaRPr lang="en-CA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1297351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86603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>
                <a:solidFill>
                  <a:srgbClr val="F1CD00"/>
                </a:solidFill>
              </a:rPr>
              <a:t>Appendix B: Model Equations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37" b="4063"/>
          <a:stretch/>
        </p:blipFill>
        <p:spPr bwMode="auto">
          <a:xfrm>
            <a:off x="1143000" y="1276350"/>
            <a:ext cx="1795184" cy="3611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4171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88127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>
                <a:solidFill>
                  <a:srgbClr val="F1CD00"/>
                </a:solidFill>
              </a:rPr>
              <a:t>Appendix C: Variables and Parameters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21603" y="1200150"/>
            <a:ext cx="8153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Population variables:</a:t>
            </a:r>
          </a:p>
          <a:p>
            <a:r>
              <a:rPr lang="en-CA" sz="1200" dirty="0"/>
              <a:t>S – susceptible</a:t>
            </a:r>
          </a:p>
          <a:p>
            <a:r>
              <a:rPr lang="en-CA" sz="1200" dirty="0"/>
              <a:t>S</a:t>
            </a:r>
            <a:r>
              <a:rPr lang="en-CA" sz="1200" baseline="-25000" dirty="0"/>
              <a:t>e</a:t>
            </a:r>
            <a:r>
              <a:rPr lang="en-CA" sz="1200" dirty="0"/>
              <a:t> – susceptible population that received educational intervention</a:t>
            </a:r>
            <a:endParaRPr lang="en-CA" sz="1200" baseline="-25000" dirty="0"/>
          </a:p>
          <a:p>
            <a:r>
              <a:rPr lang="en-CA" sz="1200" dirty="0"/>
              <a:t>E – exposed</a:t>
            </a:r>
          </a:p>
          <a:p>
            <a:r>
              <a:rPr lang="en-CA" sz="1200" dirty="0"/>
              <a:t>E</a:t>
            </a:r>
            <a:r>
              <a:rPr lang="en-CA" sz="1200" baseline="-25000" dirty="0"/>
              <a:t>e </a:t>
            </a:r>
            <a:r>
              <a:rPr lang="en-CA" sz="1200" dirty="0"/>
              <a:t>– exposed population that received educational intervention</a:t>
            </a:r>
          </a:p>
          <a:p>
            <a:r>
              <a:rPr lang="en-CA" sz="1200" dirty="0"/>
              <a:t>I – Infected</a:t>
            </a:r>
          </a:p>
          <a:p>
            <a:r>
              <a:rPr lang="en-CA" sz="1200" dirty="0"/>
              <a:t>I</a:t>
            </a:r>
            <a:r>
              <a:rPr lang="en-CA" sz="1200" baseline="-25000" dirty="0"/>
              <a:t>e </a:t>
            </a:r>
            <a:r>
              <a:rPr lang="en-CA" sz="1200" dirty="0"/>
              <a:t>– infected population that received educational intervention</a:t>
            </a:r>
          </a:p>
          <a:p>
            <a:endParaRPr lang="en-CA" sz="1200" dirty="0"/>
          </a:p>
          <a:p>
            <a:r>
              <a:rPr lang="en-CA" sz="1200" dirty="0"/>
              <a:t>Parameters:</a:t>
            </a:r>
          </a:p>
          <a:p>
            <a:r>
              <a:rPr lang="el-GR" sz="1200" dirty="0"/>
              <a:t>β</a:t>
            </a:r>
            <a:r>
              <a:rPr lang="en-CA" sz="1200" dirty="0"/>
              <a:t> – infectious rate for susceptible population</a:t>
            </a:r>
          </a:p>
          <a:p>
            <a:r>
              <a:rPr lang="el-GR" sz="1200" dirty="0"/>
              <a:t>β</a:t>
            </a:r>
            <a:r>
              <a:rPr lang="en-CA" sz="1200" baseline="-25000" dirty="0"/>
              <a:t>e</a:t>
            </a:r>
            <a:r>
              <a:rPr lang="en-CA" sz="1200" dirty="0"/>
              <a:t> – infectious rate for susceptible population that received educational intervention</a:t>
            </a:r>
          </a:p>
          <a:p>
            <a:r>
              <a:rPr lang="en-CA" sz="1200" dirty="0"/>
              <a:t>σ – exposed to infected rate</a:t>
            </a:r>
          </a:p>
          <a:p>
            <a:r>
              <a:rPr lang="en-CA" sz="1200" dirty="0"/>
              <a:t>γ – recovery rate</a:t>
            </a:r>
          </a:p>
          <a:p>
            <a:r>
              <a:rPr lang="en-CA" sz="1200" dirty="0"/>
              <a:t>α – education rate</a:t>
            </a:r>
          </a:p>
          <a:p>
            <a:endParaRPr lang="en-CA" sz="1200" dirty="0"/>
          </a:p>
          <a:p>
            <a:endParaRPr lang="en-CA" sz="1200" dirty="0"/>
          </a:p>
          <a:p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648057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88127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>
                <a:solidFill>
                  <a:srgbClr val="F1CD00"/>
                </a:solidFill>
              </a:rPr>
              <a:t>Appendix D: Assumptions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21603" y="1200150"/>
            <a:ext cx="815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CA" sz="1200" dirty="0"/>
              <a:t>Horizontal transmission through direct contact with infected</a:t>
            </a:r>
          </a:p>
          <a:p>
            <a:pPr marL="228600" indent="-228600">
              <a:buAutoNum type="arabicPeriod"/>
            </a:pPr>
            <a:r>
              <a:rPr lang="en-CA" sz="1200" dirty="0"/>
              <a:t>Homogeneous individual mixing</a:t>
            </a:r>
          </a:p>
          <a:p>
            <a:pPr marL="228600" indent="-228600">
              <a:buAutoNum type="arabicPeriod"/>
            </a:pPr>
            <a:r>
              <a:rPr lang="en-CA" sz="1200" dirty="0"/>
              <a:t>Rate of transfer proportional to population size of compartment</a:t>
            </a:r>
          </a:p>
          <a:p>
            <a:pPr marL="228600" indent="-228600">
              <a:buAutoNum type="arabicPeriod"/>
            </a:pPr>
            <a:r>
              <a:rPr lang="en-CA" sz="1200" dirty="0"/>
              <a:t>Infected individuals have latency period</a:t>
            </a:r>
          </a:p>
          <a:p>
            <a:pPr marL="228600" indent="-228600">
              <a:buAutoNum type="arabicPeriod"/>
            </a:pPr>
            <a:r>
              <a:rPr lang="en-CA" sz="1200" dirty="0"/>
              <a:t>No acquired immunity</a:t>
            </a:r>
          </a:p>
          <a:p>
            <a:pPr marL="228600" indent="-228600">
              <a:buAutoNum type="arabicPeriod"/>
            </a:pPr>
            <a:r>
              <a:rPr lang="en-CA" sz="1200" dirty="0"/>
              <a:t>No input or output of individuals through birth, migration, or death</a:t>
            </a:r>
          </a:p>
          <a:p>
            <a:pPr marL="228600" indent="-228600">
              <a:buAutoNum type="arabicPeriod"/>
            </a:pPr>
            <a:r>
              <a:rPr lang="en-CA" sz="1200" dirty="0"/>
              <a:t>Educated infected individuals quarantine and do not infect others</a:t>
            </a:r>
          </a:p>
          <a:p>
            <a:pPr marL="228600" indent="-228600">
              <a:buAutoNum type="arabicPeriod"/>
            </a:pPr>
            <a:r>
              <a:rPr lang="en-CA" sz="1200" dirty="0"/>
              <a:t>Education rate is constant for each compartment</a:t>
            </a:r>
          </a:p>
          <a:p>
            <a:pPr marL="228600" indent="-228600">
              <a:buAutoNum type="arabicPeriod"/>
            </a:pPr>
            <a:r>
              <a:rPr lang="en-CA" sz="1200" dirty="0"/>
              <a:t>Recovery rate is constant for each infected compartment</a:t>
            </a:r>
          </a:p>
          <a:p>
            <a:pPr marL="228600" indent="-228600">
              <a:buAutoNum type="arabicPeriod"/>
            </a:pPr>
            <a:r>
              <a:rPr lang="en-CA" sz="1200" dirty="0"/>
              <a:t>Individuals represented in data are considered not educated</a:t>
            </a:r>
          </a:p>
          <a:p>
            <a:pPr marL="228600" indent="-228600">
              <a:buAutoNum type="arabicPeriod"/>
            </a:pPr>
            <a:r>
              <a:rPr lang="en-CA" sz="1200" dirty="0"/>
              <a:t>Effectiveness of educational interventions studied are comparable to proposed mpox intervention</a:t>
            </a:r>
          </a:p>
          <a:p>
            <a:pPr marL="228600" indent="-228600">
              <a:buAutoNum type="arabicPeriod"/>
            </a:pPr>
            <a:r>
              <a:rPr lang="en-CA" sz="1200" dirty="0"/>
              <a:t>There is no vaccine</a:t>
            </a:r>
          </a:p>
          <a:p>
            <a:pPr marL="228600" indent="-228600">
              <a:buAutoNum type="arabicPeriod"/>
            </a:pPr>
            <a:endParaRPr lang="en-CA" sz="1200" dirty="0"/>
          </a:p>
          <a:p>
            <a:endParaRPr lang="en-CA" sz="1200" dirty="0"/>
          </a:p>
          <a:p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98551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30CDF61-3EBA-4CA0-8F7B-E3BA055C1BCE}"/>
              </a:ext>
            </a:extLst>
          </p:cNvPr>
          <p:cNvSpPr txBox="1">
            <a:spLocks/>
          </p:cNvSpPr>
          <p:nvPr/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Roboto"/>
                <a:ea typeface="+mj-ea"/>
                <a:cs typeface="Roboto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CA" sz="3800" kern="0" spc="-35">
                <a:solidFill>
                  <a:srgbClr val="F1CD00"/>
                </a:solidFill>
              </a:rPr>
              <a:t>Background</a:t>
            </a:r>
            <a:endParaRPr lang="en-CA" sz="3800" kern="0" dirty="0"/>
          </a:p>
        </p:txBody>
      </p:sp>
      <p:pic>
        <p:nvPicPr>
          <p:cNvPr id="3" name="Picture 2" descr="Five charts on monkeypox, past and present | Gavi, the Vaccine Alliance">
            <a:extLst>
              <a:ext uri="{FF2B5EF4-FFF2-40B4-BE49-F238E27FC236}">
                <a16:creationId xmlns:a16="http://schemas.microsoft.com/office/drawing/2014/main" xmlns="" id="{79BA5F4B-0283-4879-BD08-31F2C4BB9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200150"/>
            <a:ext cx="4309621" cy="359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39FE2105-4662-43F2-912B-962411071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306573"/>
              </p:ext>
            </p:extLst>
          </p:nvPr>
        </p:nvGraphicFramePr>
        <p:xfrm>
          <a:off x="185517" y="1581150"/>
          <a:ext cx="385308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084">
                  <a:extLst>
                    <a:ext uri="{9D8B030D-6E8A-4147-A177-3AD203B41FA5}">
                      <a16:colId xmlns:a16="http://schemas.microsoft.com/office/drawing/2014/main" xmlns="" val="495704987"/>
                    </a:ext>
                  </a:extLst>
                </a:gridCol>
              </a:tblGrid>
              <a:tr h="220792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Monkeypox was first discovered in 1958 in Monkeys kept for research in African country of Denmark.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First human case was reported in 1970 in 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Democratic Republic of Congo.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n-US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2003, US saw an outbreak of monkeypox, in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prairie dogs who were imported from Africa as a part of exotic pet trade. They were infected by Gambian giant rat.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1951680"/>
                  </a:ext>
                </a:extLst>
              </a:tr>
            </a:tbl>
          </a:graphicData>
        </a:graphic>
      </p:graphicFrame>
      <p:pic>
        <p:nvPicPr>
          <p:cNvPr id="6" name="Google Shape;102;g1a7a85ba6da_1_0">
            <a:extLst>
              <a:ext uri="{FF2B5EF4-FFF2-40B4-BE49-F238E27FC236}">
                <a16:creationId xmlns:a16="http://schemas.microsoft.com/office/drawing/2014/main" xmlns="" id="{82AA5F13-3B9C-48E1-8509-A782C8A0726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2435"/>
          <a:stretch/>
        </p:blipFill>
        <p:spPr>
          <a:xfrm>
            <a:off x="12492" y="1200150"/>
            <a:ext cx="2020622" cy="617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689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30CDF61-3EBA-4CA0-8F7B-E3BA055C1BCE}"/>
              </a:ext>
            </a:extLst>
          </p:cNvPr>
          <p:cNvSpPr txBox="1">
            <a:spLocks/>
          </p:cNvSpPr>
          <p:nvPr/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Roboto"/>
                <a:ea typeface="+mj-ea"/>
                <a:cs typeface="Roboto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CA" sz="3800" kern="0" spc="-35">
                <a:solidFill>
                  <a:srgbClr val="F1CD00"/>
                </a:solidFill>
              </a:rPr>
              <a:t>Background</a:t>
            </a:r>
            <a:endParaRPr lang="en-CA" sz="3800" kern="0" dirty="0"/>
          </a:p>
        </p:txBody>
      </p:sp>
      <p:pic>
        <p:nvPicPr>
          <p:cNvPr id="5" name="Picture 2" descr="Chart: Where Has Monkeypox Spread To? | Statista">
            <a:extLst>
              <a:ext uri="{FF2B5EF4-FFF2-40B4-BE49-F238E27FC236}">
                <a16:creationId xmlns:a16="http://schemas.microsoft.com/office/drawing/2014/main" xmlns="" id="{DCE04FC9-FDF8-415B-8DB8-44950132AE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3368" r="-5440" b="11340"/>
          <a:stretch/>
        </p:blipFill>
        <p:spPr bwMode="auto">
          <a:xfrm>
            <a:off x="300253" y="1544931"/>
            <a:ext cx="4119347" cy="255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What does the future look like for monkeypox?">
            <a:extLst>
              <a:ext uri="{FF2B5EF4-FFF2-40B4-BE49-F238E27FC236}">
                <a16:creationId xmlns:a16="http://schemas.microsoft.com/office/drawing/2014/main" xmlns="" id="{E040714C-02A3-4B4E-A927-F018EB7E53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14"/>
          <a:stretch/>
        </p:blipFill>
        <p:spPr bwMode="auto">
          <a:xfrm>
            <a:off x="4565542" y="1291818"/>
            <a:ext cx="417014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68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830CDF61-3EBA-4CA0-8F7B-E3BA055C1BCE}"/>
              </a:ext>
            </a:extLst>
          </p:cNvPr>
          <p:cNvSpPr txBox="1">
            <a:spLocks/>
          </p:cNvSpPr>
          <p:nvPr/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Roboto"/>
                <a:ea typeface="+mj-ea"/>
                <a:cs typeface="Roboto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CA" sz="3800" kern="0" spc="-35">
                <a:solidFill>
                  <a:srgbClr val="F1CD00"/>
                </a:solidFill>
              </a:rPr>
              <a:t>Background</a:t>
            </a:r>
            <a:endParaRPr lang="en-CA" sz="3800" kern="0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xmlns="" id="{D64E1A2D-0CED-443A-A1DA-95C0283B2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924525"/>
              </p:ext>
            </p:extLst>
          </p:nvPr>
        </p:nvGraphicFramePr>
        <p:xfrm>
          <a:off x="152400" y="1047750"/>
          <a:ext cx="868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0">
                  <a:extLst>
                    <a:ext uri="{9D8B030D-6E8A-4147-A177-3AD203B41FA5}">
                      <a16:colId xmlns:a16="http://schemas.microsoft.com/office/drawing/2014/main" xmlns="" val="2204372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Monkeypox cases as of March  2023</a:t>
                      </a:r>
                    </a:p>
                  </a:txBody>
                  <a:tcPr>
                    <a:solidFill>
                      <a:srgbClr val="275D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200896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FBF0F1B5-01F1-4ED0-807A-F274296569F7}"/>
              </a:ext>
            </a:extLst>
          </p:cNvPr>
          <p:cNvGrpSpPr/>
          <p:nvPr/>
        </p:nvGrpSpPr>
        <p:grpSpPr>
          <a:xfrm>
            <a:off x="564317" y="1885950"/>
            <a:ext cx="8015366" cy="2489304"/>
            <a:chOff x="723900" y="2483152"/>
            <a:chExt cx="7947660" cy="23745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A5CA6B51-42D1-4F14-9334-97C86AD67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3900" y="2483152"/>
              <a:ext cx="7696200" cy="2374598"/>
            </a:xfrm>
            <a:prstGeom prst="rect">
              <a:avLst/>
            </a:prstGeom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xmlns="" id="{B5CC6A8D-3EB9-4388-83C1-9F40021E063B}"/>
                </a:ext>
              </a:extLst>
            </p:cNvPr>
            <p:cNvSpPr/>
            <p:nvPr/>
          </p:nvSpPr>
          <p:spPr>
            <a:xfrm>
              <a:off x="7848600" y="2891790"/>
              <a:ext cx="822960" cy="8229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</a:rPr>
                <a:t>1.67%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223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>
                <a:solidFill>
                  <a:srgbClr val="F1CD00"/>
                </a:solidFill>
              </a:rPr>
              <a:t>Background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2E701A67-C0D1-4B51-A294-813A84D09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435232"/>
              </p:ext>
            </p:extLst>
          </p:nvPr>
        </p:nvGraphicFramePr>
        <p:xfrm>
          <a:off x="711200" y="1725930"/>
          <a:ext cx="7721600" cy="2446020"/>
        </p:xfrm>
        <a:graphic>
          <a:graphicData uri="http://schemas.openxmlformats.org/drawingml/2006/table">
            <a:tbl>
              <a:tblPr/>
              <a:tblGrid>
                <a:gridCol w="1422400">
                  <a:extLst>
                    <a:ext uri="{9D8B030D-6E8A-4147-A177-3AD203B41FA5}">
                      <a16:colId xmlns:a16="http://schemas.microsoft.com/office/drawing/2014/main" xmlns="" val="315333828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xmlns="" val="1285296368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xmlns="" val="18375279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328474932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xmlns="" val="2840792755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Cases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Deaths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</a:rPr>
                        <a:t>As of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03946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30,286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 not historically reported mpox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as of 29 Mar 2023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07108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10,890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 not historically reported mpox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as of 29 Mar 2023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50775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7,546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 not historically reported mpox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as of 29 Mar 2023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533471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4,128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 not historically reported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mpox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as of 29 Mar 2023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698848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Colombia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4,089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 not historically reported mpox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as of 29 Mar 2023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191765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Mexico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3,937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 not historically reported mpox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as of 29 Mar 2023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122186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Peru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3,785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 not historically reported mpox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as of 29 Mar 2023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741003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Kingdom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3,738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 not historically reported mpox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as of 29 Mar 2023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840423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3,692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 not historically reported mpox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as of 29 Mar 2023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792586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Canada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1,478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 not historically reported mpox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as of 29 Mar 2023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59152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13,177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 not historically reported mpox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as of 29 Mar 2023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792112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86,746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98182196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xmlns="" id="{8A45339B-5F57-402B-93BB-6305CF683F70}"/>
              </a:ext>
            </a:extLst>
          </p:cNvPr>
          <p:cNvSpPr/>
          <p:nvPr/>
        </p:nvSpPr>
        <p:spPr>
          <a:xfrm>
            <a:off x="3048000" y="1334749"/>
            <a:ext cx="640080" cy="640080"/>
          </a:xfrm>
          <a:prstGeom prst="ellipse">
            <a:avLst/>
          </a:prstGeom>
          <a:solidFill>
            <a:srgbClr val="3379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C000"/>
                </a:solidFill>
              </a:rPr>
              <a:t>35%</a:t>
            </a:r>
          </a:p>
        </p:txBody>
      </p:sp>
    </p:spTree>
    <p:extLst>
      <p:ext uri="{BB962C8B-B14F-4D97-AF65-F5344CB8AC3E}">
        <p14:creationId xmlns:p14="http://schemas.microsoft.com/office/powerpoint/2010/main" val="258779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351853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>
                <a:solidFill>
                  <a:srgbClr val="F1CD00"/>
                </a:solidFill>
              </a:rPr>
              <a:t>Background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xmlns="" id="{DF9EEE63-452A-4C61-A0F2-A39A8702A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49981"/>
              </p:ext>
            </p:extLst>
          </p:nvPr>
        </p:nvGraphicFramePr>
        <p:xfrm>
          <a:off x="762000" y="1581150"/>
          <a:ext cx="784860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600">
                  <a:extLst>
                    <a:ext uri="{9D8B030D-6E8A-4147-A177-3AD203B41FA5}">
                      <a16:colId xmlns:a16="http://schemas.microsoft.com/office/drawing/2014/main" xmlns="" val="1903568034"/>
                    </a:ext>
                  </a:extLst>
                </a:gridCol>
              </a:tblGrid>
              <a:tr h="1226827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Acquisition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is collected from “Centers for disease control and prevention(cdc.gov)”</a:t>
                      </a: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Choice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Parameter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fitting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Sensitivity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Analysis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68347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30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64505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>
                <a:solidFill>
                  <a:srgbClr val="F1CD00"/>
                </a:solidFill>
              </a:rPr>
              <a:t>Policy Research Questions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84804" y="150495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dirty="0"/>
              <a:t>How effective would an education campaign be in reducing ultimate number of people infected?</a:t>
            </a:r>
          </a:p>
          <a:p>
            <a:pPr marL="342900" indent="-342900">
              <a:buAutoNum type="arabicPeriod"/>
            </a:pPr>
            <a:r>
              <a:rPr lang="en-CA" dirty="0"/>
              <a:t>How many people would we need to educate to see a significant drop in peak infections?</a:t>
            </a:r>
          </a:p>
        </p:txBody>
      </p:sp>
    </p:spTree>
    <p:extLst>
      <p:ext uri="{BB962C8B-B14F-4D97-AF65-F5344CB8AC3E}">
        <p14:creationId xmlns:p14="http://schemas.microsoft.com/office/powerpoint/2010/main" val="414482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250" y="250726"/>
            <a:ext cx="591715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CA" sz="3800" spc="-35" dirty="0">
                <a:solidFill>
                  <a:srgbClr val="F1CD00"/>
                </a:solidFill>
              </a:rPr>
              <a:t>Mathematical Modelling</a:t>
            </a:r>
            <a:endParaRPr sz="38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187" y="4315793"/>
            <a:ext cx="431800" cy="4311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18200" y="4400550"/>
            <a:ext cx="246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We assume no immunity after infection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1000" y="1352550"/>
            <a:ext cx="1676400" cy="533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Susceptible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311400" y="2063750"/>
            <a:ext cx="1676400" cy="533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Exposed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41800" y="2774950"/>
            <a:ext cx="16764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Infected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172200" y="3486150"/>
            <a:ext cx="1676400" cy="533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Recovered</a:t>
            </a:r>
          </a:p>
        </p:txBody>
      </p:sp>
      <p:cxnSp>
        <p:nvCxnSpPr>
          <p:cNvPr id="13" name="Elbow Connector 12"/>
          <p:cNvCxnSpPr>
            <a:stCxn id="8" idx="3"/>
            <a:endCxn id="9" idx="0"/>
          </p:cNvCxnSpPr>
          <p:nvPr/>
        </p:nvCxnSpPr>
        <p:spPr>
          <a:xfrm>
            <a:off x="2057400" y="1619250"/>
            <a:ext cx="1092200" cy="44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>
            <a:off x="3987800" y="2330450"/>
            <a:ext cx="1092200" cy="44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5918200" y="3028950"/>
            <a:ext cx="1092200" cy="4445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57400" y="1019086"/>
            <a:ext cx="1905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Susceptible population is exposed to virus from contact with infected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14800" y="1841500"/>
            <a:ext cx="1905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Those exposed move to infected once symptomatic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9800" y="2761041"/>
            <a:ext cx="1905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Those infected recover</a:t>
            </a:r>
          </a:p>
        </p:txBody>
      </p:sp>
    </p:spTree>
    <p:extLst>
      <p:ext uri="{BB962C8B-B14F-4D97-AF65-F5344CB8AC3E}">
        <p14:creationId xmlns:p14="http://schemas.microsoft.com/office/powerpoint/2010/main" val="239238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6364</TotalTime>
  <Words>1274</Words>
  <Application>Microsoft Office PowerPoint</Application>
  <PresentationFormat>On-screen Show (16:9)</PresentationFormat>
  <Paragraphs>279</Paragraphs>
  <Slides>25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Outline</vt:lpstr>
      <vt:lpstr>PowerPoint Presentation</vt:lpstr>
      <vt:lpstr>PowerPoint Presentation</vt:lpstr>
      <vt:lpstr>PowerPoint Presentation</vt:lpstr>
      <vt:lpstr>Background</vt:lpstr>
      <vt:lpstr>Background</vt:lpstr>
      <vt:lpstr>Policy Research Questions</vt:lpstr>
      <vt:lpstr>Mathematical Modelling</vt:lpstr>
      <vt:lpstr>Data</vt:lpstr>
      <vt:lpstr>Data Fitting &amp; Optimized Parameters </vt:lpstr>
      <vt:lpstr>Educational Interventions</vt:lpstr>
      <vt:lpstr>Educational Intervention Model</vt:lpstr>
      <vt:lpstr>Results: Daily Infections</vt:lpstr>
      <vt:lpstr>Results: Total Infected </vt:lpstr>
      <vt:lpstr>Sensitivity Analysis</vt:lpstr>
      <vt:lpstr>Limitations</vt:lpstr>
      <vt:lpstr>Key Messages</vt:lpstr>
      <vt:lpstr>Future Work</vt:lpstr>
      <vt:lpstr>PowerPoint Presentation</vt:lpstr>
      <vt:lpstr>References</vt:lpstr>
      <vt:lpstr>Appendix A: Mathematical Model</vt:lpstr>
      <vt:lpstr>Appendix B: Model Equations</vt:lpstr>
      <vt:lpstr>Appendix C: Variables and Parameters</vt:lpstr>
      <vt:lpstr>Appendix D: Assumptions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509 Presentation</dc:title>
  <dc:creator>Saira Faiz</dc:creator>
  <cp:lastModifiedBy>HP PC</cp:lastModifiedBy>
  <cp:revision>81</cp:revision>
  <dcterms:created xsi:type="dcterms:W3CDTF">2023-04-02T23:32:41Z</dcterms:created>
  <dcterms:modified xsi:type="dcterms:W3CDTF">2023-04-11T16:41:14Z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