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3" r:id="rId4"/>
    <p:sldId id="272" r:id="rId5"/>
    <p:sldId id="271" r:id="rId6"/>
    <p:sldId id="270" r:id="rId7"/>
    <p:sldId id="275" r:id="rId8"/>
    <p:sldId id="268" r:id="rId9"/>
    <p:sldId id="276" r:id="rId10"/>
    <p:sldId id="264" r:id="rId11"/>
    <p:sldId id="266" r:id="rId12"/>
    <p:sldId id="267" r:id="rId13"/>
    <p:sldId id="265" r:id="rId14"/>
    <p:sldId id="262" r:id="rId15"/>
    <p:sldId id="263" r:id="rId16"/>
    <p:sldId id="274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DDD"/>
    <a:srgbClr val="C0504D"/>
    <a:srgbClr val="8C38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4" autoAdjust="0"/>
  </p:normalViewPr>
  <p:slideViewPr>
    <p:cSldViewPr>
      <p:cViewPr>
        <p:scale>
          <a:sx n="95" d="100"/>
          <a:sy n="95" d="100"/>
        </p:scale>
        <p:origin x="-436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9D47E-7250-4019-A46F-0212CA827C0F}" type="datetimeFigureOut">
              <a:rPr lang="en-CA" smtClean="0"/>
              <a:t>2023-04-05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B26DE-DCE0-4EDF-B98B-E266198E2D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22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Speaking 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Policy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Why is this important to policy makers?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How do we translate questions into mathematical expressions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87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Add easy-to-understand compartment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Discuss importance of assumptions (maybe state assumptions when they come up with icon), why are assumptions important in modelling?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Discuss parameter fitting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8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Speaking 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Why do we consider educational interventions?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Spread is dependent on behaviour of individuals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Reducing stigma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Types of educational interventions and their effectiveness: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Comprehensive includes</a:t>
            </a:r>
            <a:r>
              <a:rPr lang="en-CA" baseline="0" dirty="0" smtClean="0"/>
              <a:t> information and strategies for infection reduction; more effective.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aseline="0" dirty="0" smtClean="0"/>
              <a:t>Abstinence includes discouraging sexual activity; not effective.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baseline="0" dirty="0" smtClean="0"/>
              <a:t>We assume these risk reduction rates will be comparable to proposed </a:t>
            </a:r>
            <a:r>
              <a:rPr lang="en-CA" baseline="0" dirty="0" err="1" smtClean="0"/>
              <a:t>mpox</a:t>
            </a:r>
            <a:r>
              <a:rPr lang="en-CA" baseline="0" dirty="0" smtClean="0"/>
              <a:t> interventions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aseline="0" dirty="0" err="1" smtClean="0"/>
              <a:t>Mpox</a:t>
            </a:r>
            <a:r>
              <a:rPr lang="en-CA" baseline="0" dirty="0" smtClean="0"/>
              <a:t> isn’t necessarily only sexually transmitted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aseline="0" dirty="0" smtClean="0"/>
              <a:t>Studied interventions were traditional STI education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38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Add how the intervention effectiveness rates are integrated into new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Explain new model and reassert 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8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346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99"/>
                </a:moveTo>
                <a:lnTo>
                  <a:pt x="4571999" y="5143499"/>
                </a:lnTo>
                <a:lnTo>
                  <a:pt x="4571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275D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F1C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50" y="4409999"/>
            <a:ext cx="1810580" cy="4933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2024" y="846399"/>
            <a:ext cx="3331799" cy="3527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1725" y="221016"/>
            <a:ext cx="8580549" cy="277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5D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" y="0"/>
            <a:ext cx="9145270" cy="942975"/>
          </a:xfrm>
          <a:custGeom>
            <a:avLst/>
            <a:gdLst/>
            <a:ahLst/>
            <a:cxnLst/>
            <a:rect l="l" t="t" r="r" b="b"/>
            <a:pathLst>
              <a:path w="9145270" h="942975">
                <a:moveTo>
                  <a:pt x="9144913" y="942765"/>
                </a:moveTo>
                <a:lnTo>
                  <a:pt x="0" y="942765"/>
                </a:lnTo>
                <a:lnTo>
                  <a:pt x="0" y="0"/>
                </a:lnTo>
                <a:lnTo>
                  <a:pt x="9144913" y="0"/>
                </a:lnTo>
                <a:lnTo>
                  <a:pt x="9144913" y="942765"/>
                </a:lnTo>
                <a:close/>
              </a:path>
            </a:pathLst>
          </a:custGeom>
          <a:solidFill>
            <a:srgbClr val="275D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73701" y="497354"/>
            <a:ext cx="996596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0188" y="4828202"/>
            <a:ext cx="168275" cy="21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725" y="221016"/>
            <a:ext cx="3839845" cy="259494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 marR="5080">
              <a:spcBef>
                <a:spcPts val="855"/>
              </a:spcBef>
            </a:pPr>
            <a:r>
              <a:rPr lang="en-CA" sz="4100" b="1" spc="15" dirty="0" smtClean="0">
                <a:solidFill>
                  <a:srgbClr val="F1CD00"/>
                </a:solidFill>
                <a:latin typeface="Roboto"/>
                <a:cs typeface="Roboto"/>
              </a:rPr>
              <a:t>Monkey Pox in the US</a:t>
            </a:r>
          </a:p>
          <a:p>
            <a:pPr marL="12700" marR="5080">
              <a:spcBef>
                <a:spcPts val="855"/>
              </a:spcBef>
            </a:pPr>
            <a:r>
              <a:rPr lang="en-CA" sz="2400" b="1" spc="15" dirty="0" smtClean="0">
                <a:solidFill>
                  <a:srgbClr val="F1CD00"/>
                </a:solidFill>
                <a:latin typeface="Roboto"/>
                <a:cs typeface="Roboto"/>
              </a:rPr>
              <a:t>Forecasting the effectiveness of educational intervention</a:t>
            </a:r>
            <a:endParaRPr sz="24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1725" y="2952750"/>
            <a:ext cx="1833245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CA" sz="1200" b="1" spc="-10" dirty="0" err="1">
                <a:solidFill>
                  <a:srgbClr val="F1CD00"/>
                </a:solidFill>
                <a:latin typeface="Roboto"/>
                <a:cs typeface="Roboto"/>
              </a:rPr>
              <a:t>Hedieh</a:t>
            </a:r>
            <a:r>
              <a:rPr lang="en-CA" sz="1200" b="1" spc="-10" dirty="0">
                <a:solidFill>
                  <a:srgbClr val="F1CD00"/>
                </a:solidFill>
                <a:latin typeface="Roboto"/>
                <a:cs typeface="Roboto"/>
              </a:rPr>
              <a:t> </a:t>
            </a:r>
            <a:r>
              <a:rPr lang="en-CA" sz="1200" b="1" spc="-10" dirty="0" err="1" smtClean="0">
                <a:solidFill>
                  <a:srgbClr val="F1CD00"/>
                </a:solidFill>
                <a:latin typeface="Roboto"/>
                <a:cs typeface="Roboto"/>
              </a:rPr>
              <a:t>Kalachahi</a:t>
            </a:r>
            <a:endParaRPr lang="en-CA" sz="1200" b="1" spc="-10" dirty="0" smtClean="0">
              <a:solidFill>
                <a:srgbClr val="F1CD00"/>
              </a:solidFill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CA" sz="1200" b="1" spc="-10" dirty="0" err="1" smtClean="0">
                <a:solidFill>
                  <a:srgbClr val="F1CD00"/>
                </a:solidFill>
                <a:latin typeface="Roboto"/>
                <a:cs typeface="Roboto"/>
              </a:rPr>
              <a:t>Saira</a:t>
            </a:r>
            <a:r>
              <a:rPr lang="en-CA" sz="1200" b="1" spc="-10" dirty="0">
                <a:solidFill>
                  <a:srgbClr val="F1CD00"/>
                </a:solidFill>
                <a:latin typeface="Roboto"/>
                <a:cs typeface="Roboto"/>
              </a:rPr>
              <a:t> </a:t>
            </a:r>
            <a:r>
              <a:rPr lang="en-CA" sz="1200" b="1" spc="-10" dirty="0" err="1" smtClean="0">
                <a:solidFill>
                  <a:srgbClr val="F1CD00"/>
                </a:solidFill>
                <a:latin typeface="Roboto"/>
                <a:cs typeface="Roboto"/>
              </a:rPr>
              <a:t>Faiz</a:t>
            </a:r>
            <a:endParaRPr lang="en-CA" sz="1200" b="1" spc="-10" dirty="0" smtClean="0">
              <a:solidFill>
                <a:srgbClr val="F1CD00"/>
              </a:solidFill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CA" sz="1200" b="1" spc="-10" dirty="0" smtClean="0">
                <a:solidFill>
                  <a:srgbClr val="F1CD00"/>
                </a:solidFill>
                <a:latin typeface="Roboto"/>
                <a:cs typeface="Roboto"/>
              </a:rPr>
              <a:t>Colby Jamieson</a:t>
            </a:r>
            <a:endParaRPr sz="12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545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Sensitivity Analysis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Add how sensitive education rate (alpha - # of people educated per day) and education effectiveness (</a:t>
            </a:r>
            <a:r>
              <a:rPr lang="en-CA" dirty="0" err="1" smtClean="0"/>
              <a:t>beta_e</a:t>
            </a:r>
            <a:r>
              <a:rPr lang="en-CA" dirty="0" smtClean="0"/>
              <a:t>) on total cumulative infected.</a:t>
            </a:r>
          </a:p>
        </p:txBody>
      </p:sp>
    </p:spTree>
    <p:extLst>
      <p:ext uri="{BB962C8B-B14F-4D97-AF65-F5344CB8AC3E}">
        <p14:creationId xmlns:p14="http://schemas.microsoft.com/office/powerpoint/2010/main" val="294690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Limitations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 smtClean="0"/>
              <a:t>Comparability with STI educational effectiveness</a:t>
            </a:r>
          </a:p>
          <a:p>
            <a:pPr marL="342900" indent="-342900">
              <a:buAutoNum type="arabicPeriod"/>
            </a:pPr>
            <a:r>
              <a:rPr lang="en-CA" dirty="0" smtClean="0"/>
              <a:t>More?</a:t>
            </a:r>
            <a:endParaRPr lang="en-CA" dirty="0"/>
          </a:p>
          <a:p>
            <a:pPr marL="342900" indent="-342900">
              <a:buAutoNum type="arabicPeriod"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57633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Key Messages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What are the key messages policy professionals take away from the analysis and use in their own discussions.</a:t>
            </a:r>
          </a:p>
        </p:txBody>
      </p:sp>
    </p:spTree>
    <p:extLst>
      <p:ext uri="{BB962C8B-B14F-4D97-AF65-F5344CB8AC3E}">
        <p14:creationId xmlns:p14="http://schemas.microsoft.com/office/powerpoint/2010/main" val="16490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Future Work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58663" y="264795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 smtClean="0"/>
              <a:t>Age stratification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Vaccine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Quarantine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Any others?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92347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1918636"/>
            <a:ext cx="31178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15" dirty="0" smtClean="0">
                <a:solidFill>
                  <a:srgbClr val="F1CD00"/>
                </a:solidFill>
                <a:latin typeface="Roboto"/>
                <a:cs typeface="Roboto"/>
              </a:rPr>
              <a:t>Question</a:t>
            </a:r>
            <a:r>
              <a:rPr lang="en-CA" sz="4200" b="1" spc="-15" dirty="0" smtClean="0">
                <a:solidFill>
                  <a:srgbClr val="F1CD00"/>
                </a:solidFill>
                <a:latin typeface="Roboto"/>
                <a:cs typeface="Roboto"/>
              </a:rPr>
              <a:t>s</a:t>
            </a:r>
            <a:r>
              <a:rPr sz="4200" b="1" spc="-15" dirty="0" smtClean="0">
                <a:solidFill>
                  <a:srgbClr val="F1CD00"/>
                </a:solidFill>
                <a:latin typeface="Roboto"/>
                <a:cs typeface="Roboto"/>
              </a:rPr>
              <a:t>?</a:t>
            </a:r>
            <a:endParaRPr sz="4200" dirty="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9250" y="3587225"/>
            <a:ext cx="3256225" cy="1556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1C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9450" y="4409999"/>
            <a:ext cx="1810580" cy="4933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3701" y="497354"/>
            <a:ext cx="110789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References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6217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Technical Appendix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Add any data or charts that are more technical in case we are asked about </a:t>
            </a:r>
            <a:r>
              <a:rPr lang="en-CA" dirty="0" smtClean="0"/>
              <a:t>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Could include code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Could include stability analysis</a:t>
            </a:r>
          </a:p>
        </p:txBody>
      </p:sp>
    </p:spTree>
    <p:extLst>
      <p:ext uri="{BB962C8B-B14F-4D97-AF65-F5344CB8AC3E}">
        <p14:creationId xmlns:p14="http://schemas.microsoft.com/office/powerpoint/2010/main" val="180526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Outline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352550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 smtClean="0"/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Policy Research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Mathematical 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Educational Intervention </a:t>
            </a:r>
            <a:r>
              <a:rPr lang="en-CA" dirty="0" smtClean="0"/>
              <a:t>Model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Data</a:t>
            </a:r>
            <a:endParaRPr lang="en-CA" dirty="0" smtClean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Sensitivity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Limitations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Key Messages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Future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Background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Outbreak in the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Disease profile</a:t>
            </a:r>
          </a:p>
        </p:txBody>
      </p:sp>
    </p:spTree>
    <p:extLst>
      <p:ext uri="{BB962C8B-B14F-4D97-AF65-F5344CB8AC3E}">
        <p14:creationId xmlns:p14="http://schemas.microsoft.com/office/powerpoint/2010/main" val="258779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6450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Policy Research Questions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41935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 smtClean="0"/>
              <a:t>How effective would an education campaign be in reducing ultimate number of people infected?</a:t>
            </a:r>
          </a:p>
          <a:p>
            <a:pPr marL="342900" indent="-342900">
              <a:buAutoNum type="arabicPeriod"/>
            </a:pPr>
            <a:r>
              <a:rPr lang="en-CA" dirty="0" smtClean="0"/>
              <a:t>How many people would we need to educate to see a significant drop in ultimate number of people infected?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14482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59171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Mathematical Modelling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3273958"/>
            <a:ext cx="431800" cy="431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1113" y="3358715"/>
            <a:ext cx="246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We assume no immunity after infection</a:t>
            </a:r>
            <a:endParaRPr lang="en-CA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1352550"/>
            <a:ext cx="16764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Susceptible</a:t>
            </a:r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2311400" y="2063750"/>
            <a:ext cx="1676400" cy="533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Exposed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4241800" y="2774950"/>
            <a:ext cx="1676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Infected</a:t>
            </a:r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6172200" y="3486150"/>
            <a:ext cx="1676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Recovered</a:t>
            </a:r>
            <a:endParaRPr lang="en-CA" dirty="0"/>
          </a:p>
        </p:txBody>
      </p:sp>
      <p:cxnSp>
        <p:nvCxnSpPr>
          <p:cNvPr id="13" name="Elbow Connector 12"/>
          <p:cNvCxnSpPr>
            <a:stCxn id="8" idx="3"/>
            <a:endCxn id="9" idx="0"/>
          </p:cNvCxnSpPr>
          <p:nvPr/>
        </p:nvCxnSpPr>
        <p:spPr>
          <a:xfrm>
            <a:off x="2057400" y="1619250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3987800" y="2330450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5918200" y="3028950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7400" y="1019086"/>
            <a:ext cx="1905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Susceptible population is exposed to virus from contact with infected</a:t>
            </a:r>
            <a:endParaRPr lang="en-CA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114800" y="1841500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Those exposed move to infected once symptomatic</a:t>
            </a:r>
            <a:endParaRPr lang="en-CA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2761041"/>
            <a:ext cx="1905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Those infected recover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39238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58409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Educational Interventions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368557"/>
              </p:ext>
            </p:extLst>
          </p:nvPr>
        </p:nvGraphicFramePr>
        <p:xfrm>
          <a:off x="597642" y="1962150"/>
          <a:ext cx="3352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Intervention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Risk</a:t>
                      </a:r>
                      <a:r>
                        <a:rPr lang="en-CA" baseline="0" dirty="0" smtClean="0"/>
                        <a:t> Reduction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Comprehensive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4%</a:t>
                      </a:r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Abstinence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0%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1%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" y="4476750"/>
            <a:ext cx="3276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 smtClean="0"/>
              <a:t>Effective Evidence-Based Programs for Preventing Sexually Transmitted Infections: A Meta Analysis; </a:t>
            </a:r>
            <a:r>
              <a:rPr lang="en-CA" sz="1100" i="1" dirty="0" err="1" smtClean="0"/>
              <a:t>Petrova</a:t>
            </a:r>
            <a:r>
              <a:rPr lang="en-CA" sz="1100" i="1" dirty="0" smtClean="0"/>
              <a:t>, D &amp; Garcia-</a:t>
            </a:r>
            <a:r>
              <a:rPr lang="en-CA" sz="1100" i="1" dirty="0" err="1" smtClean="0"/>
              <a:t>Retamero</a:t>
            </a:r>
            <a:r>
              <a:rPr lang="en-CA" sz="1100" i="1" dirty="0" smtClean="0"/>
              <a:t>, R; 2015</a:t>
            </a:r>
            <a:endParaRPr lang="en-CA" sz="11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035874" y="2636103"/>
            <a:ext cx="327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We assume effectiveness of educational interventions studied will be comparable to </a:t>
            </a:r>
            <a:r>
              <a:rPr lang="en-CA" sz="1100" dirty="0" err="1" smtClean="0"/>
              <a:t>Mpox</a:t>
            </a:r>
            <a:r>
              <a:rPr lang="en-CA" sz="1100" dirty="0" smtClean="0"/>
              <a:t> intervention</a:t>
            </a:r>
            <a:endParaRPr lang="en-CA" sz="11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98" y="2639579"/>
            <a:ext cx="431800" cy="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9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ight Triangle 36"/>
          <p:cNvSpPr/>
          <p:nvPr/>
        </p:nvSpPr>
        <p:spPr>
          <a:xfrm>
            <a:off x="0" y="971550"/>
            <a:ext cx="9144000" cy="4171950"/>
          </a:xfrm>
          <a:prstGeom prst="rtTriangle">
            <a:avLst/>
          </a:prstGeom>
          <a:solidFill>
            <a:srgbClr val="93CDD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1269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Educational Intervention Model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1473200" y="1003578"/>
            <a:ext cx="16764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Susceptible</a:t>
            </a:r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3403600" y="1714778"/>
            <a:ext cx="1676400" cy="533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Exposed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5334000" y="2425978"/>
            <a:ext cx="1676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Infected</a:t>
            </a:r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7264400" y="3137178"/>
            <a:ext cx="1676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Recovered</a:t>
            </a:r>
            <a:endParaRPr lang="en-CA" dirty="0"/>
          </a:p>
        </p:txBody>
      </p:sp>
      <p:cxnSp>
        <p:nvCxnSpPr>
          <p:cNvPr id="13" name="Elbow Connector 12"/>
          <p:cNvCxnSpPr>
            <a:stCxn id="8" idx="3"/>
            <a:endCxn id="9" idx="0"/>
          </p:cNvCxnSpPr>
          <p:nvPr/>
        </p:nvCxnSpPr>
        <p:spPr>
          <a:xfrm>
            <a:off x="3149600" y="1270278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5080000" y="1981478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7010400" y="2679978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473200" y="2765564"/>
            <a:ext cx="1676400" cy="533400"/>
          </a:xfrm>
          <a:prstGeom prst="roundRect">
            <a:avLst/>
          </a:prstGeom>
          <a:ln>
            <a:solidFill>
              <a:srgbClr val="000000">
                <a:alpha val="5098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Susceptible</a:t>
            </a:r>
            <a:endParaRPr lang="en-CA" dirty="0"/>
          </a:p>
        </p:txBody>
      </p:sp>
      <p:sp>
        <p:nvSpPr>
          <p:cNvPr id="20" name="Rounded Rectangle 19"/>
          <p:cNvSpPr/>
          <p:nvPr/>
        </p:nvSpPr>
        <p:spPr>
          <a:xfrm>
            <a:off x="3403600" y="3476764"/>
            <a:ext cx="1676400" cy="533400"/>
          </a:xfrm>
          <a:prstGeom prst="roundRect">
            <a:avLst/>
          </a:prstGeom>
          <a:ln>
            <a:solidFill>
              <a:srgbClr val="C0504D">
                <a:alpha val="50196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Exposed</a:t>
            </a:r>
            <a:endParaRPr lang="en-CA" dirty="0"/>
          </a:p>
        </p:txBody>
      </p:sp>
      <p:sp>
        <p:nvSpPr>
          <p:cNvPr id="21" name="Rounded Rectangle 20"/>
          <p:cNvSpPr/>
          <p:nvPr/>
        </p:nvSpPr>
        <p:spPr>
          <a:xfrm>
            <a:off x="5334000" y="4187964"/>
            <a:ext cx="1676400" cy="533400"/>
          </a:xfrm>
          <a:prstGeom prst="roundRect">
            <a:avLst/>
          </a:prstGeom>
          <a:solidFill>
            <a:srgbClr val="C0504D">
              <a:alpha val="60000"/>
            </a:srgbClr>
          </a:solidFill>
          <a:ln>
            <a:solidFill>
              <a:srgbClr val="8C3836">
                <a:alpha val="50196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Infected</a:t>
            </a:r>
            <a:endParaRPr lang="en-CA" dirty="0"/>
          </a:p>
        </p:txBody>
      </p:sp>
      <p:cxnSp>
        <p:nvCxnSpPr>
          <p:cNvPr id="23" name="Elbow Connector 22"/>
          <p:cNvCxnSpPr>
            <a:stCxn id="19" idx="3"/>
            <a:endCxn id="20" idx="0"/>
          </p:cNvCxnSpPr>
          <p:nvPr/>
        </p:nvCxnSpPr>
        <p:spPr>
          <a:xfrm>
            <a:off x="3149600" y="3032264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5080000" y="3743464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1" idx="3"/>
            <a:endCxn id="11" idx="2"/>
          </p:cNvCxnSpPr>
          <p:nvPr/>
        </p:nvCxnSpPr>
        <p:spPr>
          <a:xfrm flipV="1">
            <a:off x="7010400" y="3670578"/>
            <a:ext cx="1092200" cy="7840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</p:cNvCxnSpPr>
          <p:nvPr/>
        </p:nvCxnSpPr>
        <p:spPr>
          <a:xfrm>
            <a:off x="2311400" y="1536978"/>
            <a:ext cx="0" cy="11890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495800" y="2248178"/>
            <a:ext cx="0" cy="12285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77000" y="2956041"/>
            <a:ext cx="0" cy="1215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4826" y="1819007"/>
            <a:ext cx="1625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People in each compartment receive education at a constant rate</a:t>
            </a:r>
            <a:endParaRPr lang="en-CA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390733" y="377184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accent1">
                    <a:lumMod val="75000"/>
                  </a:schemeClr>
                </a:solidFill>
              </a:rPr>
              <a:t>Educated Stream</a:t>
            </a:r>
            <a:endParaRPr lang="en-CA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86845" y="4197082"/>
            <a:ext cx="16254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Those infected that received education do not spread the disease</a:t>
            </a:r>
            <a:endParaRPr lang="en-CA" sz="11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6" y="1981478"/>
            <a:ext cx="431800" cy="43112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50" y="4271039"/>
            <a:ext cx="431800" cy="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Data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Explain data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Add assumption that data contains people who have not received education</a:t>
            </a:r>
            <a:endParaRPr lang="en-C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35874" y="2636103"/>
            <a:ext cx="327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We assume data only includes people who have not received </a:t>
            </a:r>
            <a:r>
              <a:rPr lang="en-CA" sz="1100" dirty="0" err="1" smtClean="0"/>
              <a:t>Mpox</a:t>
            </a:r>
            <a:r>
              <a:rPr lang="en-CA" sz="1100" dirty="0" smtClean="0"/>
              <a:t> education</a:t>
            </a:r>
            <a:endParaRPr lang="en-CA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98" y="2639579"/>
            <a:ext cx="431800" cy="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4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 smtClean="0">
                <a:solidFill>
                  <a:srgbClr val="F1CD00"/>
                </a:solidFill>
              </a:rPr>
              <a:t>Results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Add forecasts for each intervention effectiveness level at varying levels of education rates (alpha)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Add cumulative infected (final size) per scenario.</a:t>
            </a:r>
          </a:p>
        </p:txBody>
      </p:sp>
    </p:spTree>
    <p:extLst>
      <p:ext uri="{BB962C8B-B14F-4D97-AF65-F5344CB8AC3E}">
        <p14:creationId xmlns:p14="http://schemas.microsoft.com/office/powerpoint/2010/main" val="291176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530</Words>
  <Application>Microsoft Office PowerPoint</Application>
  <PresentationFormat>On-screen Show (16:9)</PresentationFormat>
  <Paragraphs>126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Outline</vt:lpstr>
      <vt:lpstr>Background</vt:lpstr>
      <vt:lpstr>Policy Research Questions</vt:lpstr>
      <vt:lpstr>Mathematical Modelling</vt:lpstr>
      <vt:lpstr>Educational Interventions</vt:lpstr>
      <vt:lpstr>Educational Intervention Model</vt:lpstr>
      <vt:lpstr>Data</vt:lpstr>
      <vt:lpstr>Results</vt:lpstr>
      <vt:lpstr>Sensitivity Analysis</vt:lpstr>
      <vt:lpstr>Limitations</vt:lpstr>
      <vt:lpstr>Key Messages</vt:lpstr>
      <vt:lpstr>Future Work</vt:lpstr>
      <vt:lpstr>PowerPoint Presentation</vt:lpstr>
      <vt:lpstr>References</vt:lpstr>
      <vt:lpstr>Technical 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509 Presentation</dc:title>
  <dc:creator>Saira Faiz</dc:creator>
  <cp:lastModifiedBy>HP PC</cp:lastModifiedBy>
  <cp:revision>29</cp:revision>
  <dcterms:created xsi:type="dcterms:W3CDTF">2023-04-02T23:32:41Z</dcterms:created>
  <dcterms:modified xsi:type="dcterms:W3CDTF">2023-04-06T18:21:28Z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