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2" r:id="rId5"/>
    <p:sldId id="271" r:id="rId6"/>
    <p:sldId id="270" r:id="rId7"/>
    <p:sldId id="275" r:id="rId8"/>
    <p:sldId id="268" r:id="rId9"/>
    <p:sldId id="276" r:id="rId10"/>
    <p:sldId id="264" r:id="rId11"/>
    <p:sldId id="266" r:id="rId12"/>
    <p:sldId id="267" r:id="rId13"/>
    <p:sldId id="265" r:id="rId14"/>
    <p:sldId id="262" r:id="rId15"/>
    <p:sldId id="263" r:id="rId16"/>
    <p:sldId id="277" r:id="rId17"/>
    <p:sldId id="278" r:id="rId18"/>
    <p:sldId id="279" r:id="rId19"/>
    <p:sldId id="280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C0504D"/>
    <a:srgbClr val="8C38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20" autoAdjust="0"/>
  </p:normalViewPr>
  <p:slideViewPr>
    <p:cSldViewPr>
      <p:cViewPr>
        <p:scale>
          <a:sx n="95" d="100"/>
          <a:sy n="95" d="100"/>
        </p:scale>
        <p:origin x="-43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D47E-7250-4019-A46F-0212CA827C0F}" type="datetimeFigureOut">
              <a:rPr lang="en-CA" smtClean="0"/>
              <a:t>2023-04-05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26DE-DCE0-4EDF-B98B-E266198E2DA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22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Policy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is this important to policy makers?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do we translate questions into mathematical expressions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87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easy-to-understand compartment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importance of assumptions (maybe state assumptions when they come up with icon), why are assumptions important in modelling?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parameter 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do we consider educational interventions?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Spread is dependent on behaviour of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Reducing 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Types of educational interventions and their effectiveness: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Comprehensive includes</a:t>
            </a:r>
            <a:r>
              <a:rPr lang="en-CA" baseline="0" dirty="0" smtClean="0"/>
              <a:t> information and strategies for infection reduction; more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Abstinence includes discouraging sexual activity; not effective.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We assume these risk reduction rates will be comparable to proposed mpox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Mpox isn’t necessarily only sexually transmitted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Studied interventions were traditional STI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38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how the intervention effectiveness rates are integrated into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Explain new model and reassert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346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3839845" cy="25949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spcBef>
                <a:spcPts val="855"/>
              </a:spcBef>
            </a:pPr>
            <a:r>
              <a:rPr lang="en-CA" sz="4100" b="1" spc="15" dirty="0" smtClean="0">
                <a:solidFill>
                  <a:srgbClr val="F1CD00"/>
                </a:solidFill>
                <a:latin typeface="Roboto"/>
                <a:cs typeface="Roboto"/>
              </a:rPr>
              <a:t>Monkey Pox in the US</a:t>
            </a:r>
          </a:p>
          <a:p>
            <a:pPr marL="12700" marR="5080">
              <a:spcBef>
                <a:spcPts val="855"/>
              </a:spcBef>
            </a:pPr>
            <a:r>
              <a:rPr lang="en-CA" sz="2400" b="1" spc="15" dirty="0" smtClean="0">
                <a:solidFill>
                  <a:srgbClr val="F1CD00"/>
                </a:solidFill>
                <a:latin typeface="Roboto"/>
                <a:cs typeface="Roboto"/>
              </a:rPr>
              <a:t>Forecasting the effectiveness of educational intervention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1725" y="2952750"/>
            <a:ext cx="18332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Hedieh </a:t>
            </a: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Kalachahi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Saira</a:t>
            </a: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Faiz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545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Sensitivity Analysis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how sensitive education rate (alpha - # of people educated per day) and education effectiveness (beta_e) on total cumulative infected.</a:t>
            </a:r>
          </a:p>
        </p:txBody>
      </p:sp>
    </p:spTree>
    <p:extLst>
      <p:ext uri="{BB962C8B-B14F-4D97-AF65-F5344CB8AC3E}">
        <p14:creationId xmlns:p14="http://schemas.microsoft.com/office/powerpoint/2010/main" val="294690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Limitations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Comparability with STI educational effectiveness</a:t>
            </a:r>
          </a:p>
          <a:p>
            <a:pPr marL="342900" indent="-342900">
              <a:buAutoNum type="arabicPeriod"/>
            </a:pPr>
            <a:r>
              <a:rPr lang="en-CA" dirty="0" smtClean="0"/>
              <a:t>More?</a:t>
            </a:r>
            <a:endParaRPr lang="en-CA" dirty="0"/>
          </a:p>
          <a:p>
            <a:pPr marL="342900" indent="-342900"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763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Key Messages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are the key messages policy professionals take away from the analysis and use in their own discussions.</a:t>
            </a:r>
          </a:p>
        </p:txBody>
      </p:sp>
    </p:spTree>
    <p:extLst>
      <p:ext uri="{BB962C8B-B14F-4D97-AF65-F5344CB8AC3E}">
        <p14:creationId xmlns:p14="http://schemas.microsoft.com/office/powerpoint/2010/main" val="16490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Future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Age stratification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Vaccine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Quarantine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Any others?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234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1918636"/>
            <a:ext cx="31178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Question</a:t>
            </a:r>
            <a:r>
              <a:rPr lang="en-CA"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s</a:t>
            </a: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?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450" y="4409999"/>
            <a:ext cx="1810580" cy="493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701" y="497354"/>
            <a:ext cx="11078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References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A: Mathematical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S</a:t>
            </a:r>
            <a:endParaRPr lang="en-CA" sz="8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I</a:t>
            </a:r>
            <a:r>
              <a:rPr lang="en-CA" sz="4000" baseline="-25000" dirty="0" smtClean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756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E</a:t>
            </a:r>
            <a:r>
              <a:rPr lang="en-CA" sz="4000" baseline="-25000" dirty="0" smtClean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S</a:t>
            </a:r>
            <a:r>
              <a:rPr lang="en-CA" sz="4000" baseline="-25000" dirty="0" smtClean="0">
                <a:solidFill>
                  <a:schemeClr val="tx1"/>
                </a:solidFill>
              </a:rPr>
              <a:t>e</a:t>
            </a:r>
            <a:endParaRPr lang="en-CA" sz="4000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006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3" idx="3"/>
            <a:endCxn id="10" idx="1"/>
          </p:cNvCxnSpPr>
          <p:nvPr/>
        </p:nvCxnSpPr>
        <p:spPr>
          <a:xfrm>
            <a:off x="1765800" y="17401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53406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0"/>
          </p:cNvCxnSpPr>
          <p:nvPr/>
        </p:nvCxnSpPr>
        <p:spPr>
          <a:xfrm>
            <a:off x="3283200" y="2280150"/>
            <a:ext cx="556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9" idx="0"/>
          </p:cNvCxnSpPr>
          <p:nvPr/>
        </p:nvCxnSpPr>
        <p:spPr>
          <a:xfrm>
            <a:off x="12258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23200" y="372871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65800" y="3739491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3200" y="1794519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80600" y="18097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 flipV="1">
            <a:off x="5880600" y="2280150"/>
            <a:ext cx="1517400" cy="144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15049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β</a:t>
            </a:r>
            <a:r>
              <a:rPr lang="en-CA" sz="1200" dirty="0" smtClean="0"/>
              <a:t>SI</a:t>
            </a:r>
            <a:endParaRPr lang="en-CA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26013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en-CA" sz="1200" dirty="0" smtClean="0"/>
              <a:t>S</a:t>
            </a:r>
            <a:endParaRPr lang="en-C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en-CA" sz="1200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6228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en-CA" sz="1200" dirty="0"/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21400" y="15175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σ</a:t>
            </a:r>
            <a:r>
              <a:rPr lang="en-CA" sz="1200" dirty="0" smtClean="0"/>
              <a:t>E</a:t>
            </a:r>
            <a:endParaRPr lang="en-CA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78800" y="150267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 smtClean="0"/>
              <a:t>I</a:t>
            </a:r>
            <a:endParaRPr lang="en-C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2944" y="3451711"/>
            <a:ext cx="45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σ</a:t>
            </a:r>
            <a:r>
              <a:rPr lang="en-CA" sz="1200" dirty="0"/>
              <a:t>E</a:t>
            </a:r>
            <a:r>
              <a:rPr lang="en-CA" sz="1200" baseline="-25000" dirty="0" smtClean="0"/>
              <a:t>e</a:t>
            </a:r>
            <a:endParaRPr lang="en-CA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76099" y="27692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 smtClean="0"/>
              <a:t>I</a:t>
            </a:r>
            <a:r>
              <a:rPr lang="en-CA" sz="1200" baseline="-25000" dirty="0" smtClean="0"/>
              <a:t>e</a:t>
            </a:r>
            <a:endParaRPr lang="en-CA" sz="12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5452" y="3465611"/>
            <a:ext cx="61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β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E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I</a:t>
            </a:r>
            <a:endParaRPr lang="en-CA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29735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B: Variables and Parameters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Population variables:</a:t>
            </a:r>
          </a:p>
          <a:p>
            <a:r>
              <a:rPr lang="en-CA" sz="1200" dirty="0" smtClean="0"/>
              <a:t>S – susceptible</a:t>
            </a:r>
          </a:p>
          <a:p>
            <a:r>
              <a:rPr lang="en-CA" sz="1200" dirty="0" smtClean="0"/>
              <a:t>S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 – susceptible population that received educational intervention</a:t>
            </a:r>
            <a:endParaRPr lang="en-CA" sz="1200" baseline="-25000" dirty="0" smtClean="0"/>
          </a:p>
          <a:p>
            <a:r>
              <a:rPr lang="en-CA" sz="1200" dirty="0" smtClean="0"/>
              <a:t>E – exposed</a:t>
            </a:r>
          </a:p>
          <a:p>
            <a:r>
              <a:rPr lang="en-CA" sz="1200" dirty="0" smtClean="0"/>
              <a:t>E</a:t>
            </a:r>
            <a:r>
              <a:rPr lang="en-CA" sz="1200" baseline="-25000" dirty="0" smtClean="0"/>
              <a:t>e </a:t>
            </a:r>
            <a:r>
              <a:rPr lang="en-CA" sz="1200" dirty="0" smtClean="0"/>
              <a:t>– exposed population that received educational intervention</a:t>
            </a:r>
          </a:p>
          <a:p>
            <a:r>
              <a:rPr lang="en-CA" sz="1200" dirty="0" smtClean="0"/>
              <a:t>I – Infected</a:t>
            </a:r>
          </a:p>
          <a:p>
            <a:r>
              <a:rPr lang="en-CA" sz="1200" dirty="0" smtClean="0"/>
              <a:t>I</a:t>
            </a:r>
            <a:r>
              <a:rPr lang="en-CA" sz="1200" baseline="-25000" dirty="0" smtClean="0"/>
              <a:t>e </a:t>
            </a:r>
            <a:r>
              <a:rPr lang="en-CA" sz="1200" dirty="0"/>
              <a:t>– </a:t>
            </a:r>
            <a:r>
              <a:rPr lang="en-CA" sz="1200" dirty="0" smtClean="0"/>
              <a:t>infected </a:t>
            </a:r>
            <a:r>
              <a:rPr lang="en-CA" sz="1200" dirty="0"/>
              <a:t>population that received educational </a:t>
            </a:r>
            <a:r>
              <a:rPr lang="en-CA" sz="1200" dirty="0" smtClean="0"/>
              <a:t>intervention</a:t>
            </a:r>
          </a:p>
          <a:p>
            <a:endParaRPr lang="en-CA" sz="1200" dirty="0"/>
          </a:p>
          <a:p>
            <a:r>
              <a:rPr lang="en-CA" sz="1200" dirty="0" smtClean="0"/>
              <a:t>Parameters:</a:t>
            </a:r>
          </a:p>
          <a:p>
            <a:r>
              <a:rPr lang="el-GR" sz="1200" dirty="0" smtClean="0"/>
              <a:t>β</a:t>
            </a:r>
            <a:r>
              <a:rPr lang="en-CA" sz="1200" dirty="0" smtClean="0"/>
              <a:t> – infectious rate for susceptible population</a:t>
            </a:r>
          </a:p>
          <a:p>
            <a:r>
              <a:rPr lang="el-GR" sz="1200" dirty="0" smtClean="0"/>
              <a:t>β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 </a:t>
            </a:r>
            <a:r>
              <a:rPr lang="en-CA" sz="1200" dirty="0"/>
              <a:t>– infectious rate for susceptible </a:t>
            </a:r>
            <a:r>
              <a:rPr lang="en-CA" sz="1200" dirty="0" smtClean="0"/>
              <a:t>population that received educational intervention</a:t>
            </a:r>
          </a:p>
          <a:p>
            <a:r>
              <a:rPr lang="en-CA" sz="1200" dirty="0" smtClean="0"/>
              <a:t>σ – exposed to infected rate</a:t>
            </a:r>
          </a:p>
          <a:p>
            <a:r>
              <a:rPr lang="en-CA" sz="1200" dirty="0" smtClean="0"/>
              <a:t>γ – recovery rate</a:t>
            </a:r>
          </a:p>
          <a:p>
            <a:r>
              <a:rPr lang="en-CA" sz="1200" dirty="0" smtClean="0"/>
              <a:t>α – education rate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4805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C: Assumptions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CA" sz="1200" dirty="0" smtClean="0"/>
              <a:t>Horizontal transmission through direct contact with infected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Homogeneous individual mixing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Rate of transfer proportional to population size of compartment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Infected individuals have latency period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No acquired immunity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No input or output of individuals through birth, migration, or death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Educated infected individuals quarantine and do not infect others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Education rate is constant for each compartment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Recovery rate is constant for each infected compartment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Individuals represented in data are considered not educated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Effectiveness of educational interventions studied are comparable to proposed mpox intervention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There is no vaccine</a:t>
            </a:r>
          </a:p>
          <a:p>
            <a:pPr marL="228600" indent="-228600">
              <a:buAutoNum type="arabicPeriod"/>
            </a:pPr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8551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D: Stability Analysis</a:t>
            </a:r>
            <a:endParaRPr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5830"/>
            <a:ext cx="4339507" cy="239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0350"/>
            <a:ext cx="4217883" cy="232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3" y="1294031"/>
            <a:ext cx="5410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82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Outline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Policy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Mathematical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Educational Intervention </a:t>
            </a:r>
            <a:r>
              <a:rPr lang="en-CA" dirty="0" smtClean="0"/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Data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Sensitivity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Key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Outbreak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Disease profile</a:t>
            </a:r>
          </a:p>
        </p:txBody>
      </p:sp>
    </p:spTree>
    <p:extLst>
      <p:ext uri="{BB962C8B-B14F-4D97-AF65-F5344CB8AC3E}">
        <p14:creationId xmlns:p14="http://schemas.microsoft.com/office/powerpoint/2010/main" val="25877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6450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Policy Research Questions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4193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How effective would an education campaign be in reducing ultimate number of people infected?</a:t>
            </a:r>
          </a:p>
          <a:p>
            <a:pPr marL="342900" indent="-342900">
              <a:buAutoNum type="arabicPeriod"/>
            </a:pPr>
            <a:r>
              <a:rPr lang="en-CA" dirty="0" smtClean="0"/>
              <a:t>How many people would we need to educate to see a significant drop in ultimate number of people infected?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448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9171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Mathematical Modelling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7" y="4315793"/>
            <a:ext cx="431800" cy="43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8200" y="4400550"/>
            <a:ext cx="246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no immunity after infection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352550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2311400" y="2063750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4241800" y="277495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6172200" y="3486150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Recovered</a:t>
            </a:r>
            <a:endParaRPr lang="en-CA" dirty="0"/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2057400" y="16192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987800" y="23304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918200" y="30289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1019086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Susceptible population is exposed to virus from contact with infected</a:t>
            </a:r>
            <a:endParaRPr lang="en-CA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18415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exposed move to infected once symptomatic</a:t>
            </a:r>
            <a:endParaRPr lang="en-CA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2761041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infected recover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39238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840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Educational Interventions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68557"/>
              </p:ext>
            </p:extLst>
          </p:nvPr>
        </p:nvGraphicFramePr>
        <p:xfrm>
          <a:off x="597642" y="1962150"/>
          <a:ext cx="3352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Intervention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Risk</a:t>
                      </a:r>
                      <a:r>
                        <a:rPr lang="en-CA" baseline="0" dirty="0" smtClean="0"/>
                        <a:t> Reduction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Comprehensive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4%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Abstinence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0%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1%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4476750"/>
            <a:ext cx="3276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 smtClean="0"/>
              <a:t>Effective Evidence-Based Programs for Preventing Sexually Transmitted Infections: A Meta Analysis; Petrova, D &amp; Garcia-Retamero, R; 2015</a:t>
            </a:r>
            <a:endParaRPr lang="en-CA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35874" y="263610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effectiveness of educational interventions studied will be comparable to Mpox intervention</a:t>
            </a:r>
            <a:endParaRPr lang="en-CA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8" y="263957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Triangle 36"/>
          <p:cNvSpPr/>
          <p:nvPr/>
        </p:nvSpPr>
        <p:spPr>
          <a:xfrm>
            <a:off x="0" y="971550"/>
            <a:ext cx="9144000" cy="4171950"/>
          </a:xfrm>
          <a:prstGeom prst="rtTriangle">
            <a:avLst/>
          </a:prstGeom>
          <a:solidFill>
            <a:srgbClr val="93CDD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126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Educational Intervention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1473200" y="1003578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3403600" y="1714778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2425978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7264400" y="3137178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Recovered</a:t>
            </a:r>
            <a:endParaRPr lang="en-CA" dirty="0"/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3149600" y="12702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080000" y="19814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7010400" y="26799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3200" y="2765564"/>
            <a:ext cx="1676400" cy="533400"/>
          </a:xfrm>
          <a:prstGeom prst="roundRect">
            <a:avLst/>
          </a:prstGeom>
          <a:ln>
            <a:solidFill>
              <a:srgbClr val="000000">
                <a:alpha val="5098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20" name="Rounded Rectangle 19"/>
          <p:cNvSpPr/>
          <p:nvPr/>
        </p:nvSpPr>
        <p:spPr>
          <a:xfrm>
            <a:off x="3403600" y="3476764"/>
            <a:ext cx="1676400" cy="533400"/>
          </a:xfrm>
          <a:prstGeom prst="roundRect">
            <a:avLst/>
          </a:prstGeom>
          <a:ln>
            <a:solidFill>
              <a:srgbClr val="C0504D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5334000" y="4187964"/>
            <a:ext cx="1676400" cy="533400"/>
          </a:xfrm>
          <a:prstGeom prst="roundRect">
            <a:avLst/>
          </a:prstGeom>
          <a:solidFill>
            <a:srgbClr val="C0504D">
              <a:alpha val="60000"/>
            </a:srgbClr>
          </a:solidFill>
          <a:ln>
            <a:solidFill>
              <a:srgbClr val="8C3836">
                <a:alpha val="50196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cxnSp>
        <p:nvCxnSpPr>
          <p:cNvPr id="23" name="Elbow Connector 22"/>
          <p:cNvCxnSpPr>
            <a:stCxn id="19" idx="3"/>
            <a:endCxn id="20" idx="0"/>
          </p:cNvCxnSpPr>
          <p:nvPr/>
        </p:nvCxnSpPr>
        <p:spPr>
          <a:xfrm>
            <a:off x="3149600" y="30322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5080000" y="37434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11" idx="2"/>
          </p:cNvCxnSpPr>
          <p:nvPr/>
        </p:nvCxnSpPr>
        <p:spPr>
          <a:xfrm flipV="1">
            <a:off x="7010400" y="3670578"/>
            <a:ext cx="1092200" cy="784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2311400" y="1536978"/>
            <a:ext cx="0" cy="118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5800" y="2248178"/>
            <a:ext cx="0" cy="122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0" y="2956041"/>
            <a:ext cx="0" cy="1215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4826" y="1819007"/>
            <a:ext cx="1625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People in each compartment receive education at a constant rate</a:t>
            </a:r>
            <a:endParaRPr lang="en-CA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11751" y="3648730"/>
            <a:ext cx="275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Educated Stream</a:t>
            </a:r>
            <a:endParaRPr lang="en-C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86845" y="4197082"/>
            <a:ext cx="1625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infected that received education do not spread the disease</a:t>
            </a:r>
            <a:endParaRPr lang="en-CA" sz="11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6" y="1981478"/>
            <a:ext cx="431800" cy="431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0" y="427103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Data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Explain data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assumption that data contains people who have not received education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35874" y="263610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data only includes people who have not received Mpox education</a:t>
            </a:r>
            <a:endParaRPr lang="en-CA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8" y="263957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Results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forecasts for each intervention effectiveness level at varying levels of education rates (alpha)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cumulative infected (final size) per scenario.</a:t>
            </a:r>
          </a:p>
        </p:txBody>
      </p:sp>
    </p:spTree>
    <p:extLst>
      <p:ext uri="{BB962C8B-B14F-4D97-AF65-F5344CB8AC3E}">
        <p14:creationId xmlns:p14="http://schemas.microsoft.com/office/powerpoint/2010/main" val="291176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711</Words>
  <Application>Microsoft Office PowerPoint</Application>
  <PresentationFormat>On-screen Show (16:9)</PresentationFormat>
  <Paragraphs>176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Outline</vt:lpstr>
      <vt:lpstr>Background</vt:lpstr>
      <vt:lpstr>Policy Research Questions</vt:lpstr>
      <vt:lpstr>Mathematical Modelling</vt:lpstr>
      <vt:lpstr>Educational Interventions</vt:lpstr>
      <vt:lpstr>Educational Intervention Model</vt:lpstr>
      <vt:lpstr>Data</vt:lpstr>
      <vt:lpstr>Results</vt:lpstr>
      <vt:lpstr>Sensitivity Analysis</vt:lpstr>
      <vt:lpstr>Limitations</vt:lpstr>
      <vt:lpstr>Key Messages</vt:lpstr>
      <vt:lpstr>Future Work</vt:lpstr>
      <vt:lpstr>PowerPoint Presentation</vt:lpstr>
      <vt:lpstr>References</vt:lpstr>
      <vt:lpstr>Appendix A: Mathematical Model</vt:lpstr>
      <vt:lpstr>Appendix B: Variables and Parameters</vt:lpstr>
      <vt:lpstr>Appendix C: Assumptions</vt:lpstr>
      <vt:lpstr>Appendix D: Stability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HP PC</cp:lastModifiedBy>
  <cp:revision>41</cp:revision>
  <dcterms:created xsi:type="dcterms:W3CDTF">2023-04-02T23:32:41Z</dcterms:created>
  <dcterms:modified xsi:type="dcterms:W3CDTF">2023-04-07T01:52:12Z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