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72" r:id="rId5"/>
    <p:sldId id="271" r:id="rId6"/>
    <p:sldId id="270" r:id="rId7"/>
    <p:sldId id="269" r:id="rId8"/>
    <p:sldId id="268" r:id="rId9"/>
    <p:sldId id="264" r:id="rId10"/>
    <p:sldId id="266" r:id="rId11"/>
    <p:sldId id="267" r:id="rId12"/>
    <p:sldId id="265" r:id="rId13"/>
    <p:sldId id="262" r:id="rId14"/>
    <p:sldId id="263" r:id="rId15"/>
    <p:sldId id="274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36" y="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50" y="4409999"/>
            <a:ext cx="1810580" cy="493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2024" y="846399"/>
            <a:ext cx="3331799" cy="3527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725" y="221016"/>
            <a:ext cx="8580549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" y="0"/>
            <a:ext cx="9145270" cy="942975"/>
          </a:xfrm>
          <a:custGeom>
            <a:avLst/>
            <a:gdLst/>
            <a:ahLst/>
            <a:cxnLst/>
            <a:rect l="l" t="t" r="r" b="b"/>
            <a:pathLst>
              <a:path w="9145270" h="942975">
                <a:moveTo>
                  <a:pt x="9144913" y="942765"/>
                </a:moveTo>
                <a:lnTo>
                  <a:pt x="0" y="942765"/>
                </a:lnTo>
                <a:lnTo>
                  <a:pt x="0" y="0"/>
                </a:lnTo>
                <a:lnTo>
                  <a:pt x="9144913" y="0"/>
                </a:lnTo>
                <a:lnTo>
                  <a:pt x="9144913" y="942765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701" y="497354"/>
            <a:ext cx="996596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0188" y="4828202"/>
            <a:ext cx="168275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725" y="221016"/>
            <a:ext cx="3839845" cy="259494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5080">
              <a:spcBef>
                <a:spcPts val="855"/>
              </a:spcBef>
            </a:pPr>
            <a:r>
              <a:rPr lang="en-CA" sz="4100" b="1" spc="15" dirty="0" smtClean="0">
                <a:solidFill>
                  <a:srgbClr val="F1CD00"/>
                </a:solidFill>
                <a:latin typeface="Roboto"/>
                <a:cs typeface="Roboto"/>
              </a:rPr>
              <a:t>Monkey Pox in the US</a:t>
            </a:r>
          </a:p>
          <a:p>
            <a:pPr marL="12700" marR="5080">
              <a:spcBef>
                <a:spcPts val="855"/>
              </a:spcBef>
            </a:pPr>
            <a:r>
              <a:rPr lang="en-CA" sz="2400" b="1" spc="15" dirty="0" smtClean="0">
                <a:solidFill>
                  <a:srgbClr val="F1CD00"/>
                </a:solidFill>
                <a:latin typeface="Roboto"/>
                <a:cs typeface="Roboto"/>
              </a:rPr>
              <a:t>Forecasting the effectiveness of educational intervention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1725" y="2952750"/>
            <a:ext cx="1833245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CA" sz="1200" b="1" spc="-10" dirty="0" err="1">
                <a:solidFill>
                  <a:srgbClr val="F1CD00"/>
                </a:solidFill>
                <a:latin typeface="Roboto"/>
                <a:cs typeface="Roboto"/>
              </a:rPr>
              <a:t>Hedieh</a:t>
            </a: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 </a:t>
            </a:r>
            <a:r>
              <a:rPr lang="en-CA" sz="1200" b="1" spc="-10" dirty="0" err="1" smtClean="0">
                <a:solidFill>
                  <a:srgbClr val="F1CD00"/>
                </a:solidFill>
                <a:latin typeface="Roboto"/>
                <a:cs typeface="Roboto"/>
              </a:rPr>
              <a:t>Kalachahi</a:t>
            </a:r>
            <a:endParaRPr lang="en-CA" sz="1200" b="1" spc="-10" dirty="0" smtClean="0">
              <a:solidFill>
                <a:srgbClr val="F1CD00"/>
              </a:solidFill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 err="1" smtClean="0">
                <a:solidFill>
                  <a:srgbClr val="F1CD00"/>
                </a:solidFill>
                <a:latin typeface="Roboto"/>
                <a:cs typeface="Roboto"/>
              </a:rPr>
              <a:t>Saira</a:t>
            </a: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 </a:t>
            </a:r>
            <a:r>
              <a:rPr lang="en-CA" sz="1200" b="1" spc="-10" dirty="0" err="1" smtClean="0">
                <a:solidFill>
                  <a:srgbClr val="F1CD00"/>
                </a:solidFill>
                <a:latin typeface="Roboto"/>
                <a:cs typeface="Roboto"/>
              </a:rPr>
              <a:t>Faiz</a:t>
            </a:r>
            <a:endParaRPr lang="en-CA" sz="1200" b="1" spc="-10" dirty="0" smtClean="0">
              <a:solidFill>
                <a:srgbClr val="F1CD00"/>
              </a:solidFill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 smtClean="0">
                <a:solidFill>
                  <a:srgbClr val="F1CD00"/>
                </a:solidFill>
                <a:latin typeface="Roboto"/>
                <a:cs typeface="Roboto"/>
              </a:rPr>
              <a:t>Colby Jamieson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Limitations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limitations from assumptions and any other deficiencies.</a:t>
            </a:r>
          </a:p>
        </p:txBody>
      </p:sp>
    </p:spTree>
    <p:extLst>
      <p:ext uri="{BB962C8B-B14F-4D97-AF65-F5344CB8AC3E}">
        <p14:creationId xmlns:p14="http://schemas.microsoft.com/office/powerpoint/2010/main" val="157633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Key Messages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are the key messages policy professionals take away from the analysis and use in their own discussions.</a:t>
            </a:r>
          </a:p>
        </p:txBody>
      </p:sp>
    </p:spTree>
    <p:extLst>
      <p:ext uri="{BB962C8B-B14F-4D97-AF65-F5344CB8AC3E}">
        <p14:creationId xmlns:p14="http://schemas.microsoft.com/office/powerpoint/2010/main" val="16490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Future Work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Are there any ways the model could be improved?</a:t>
            </a:r>
          </a:p>
        </p:txBody>
      </p:sp>
    </p:spTree>
    <p:extLst>
      <p:ext uri="{BB962C8B-B14F-4D97-AF65-F5344CB8AC3E}">
        <p14:creationId xmlns:p14="http://schemas.microsoft.com/office/powerpoint/2010/main" val="29234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1918636"/>
            <a:ext cx="31178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Question</a:t>
            </a:r>
            <a:r>
              <a:rPr lang="en-CA"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s</a:t>
            </a:r>
            <a:r>
              <a:rPr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?</a:t>
            </a:r>
            <a:endParaRPr sz="42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9250" y="3587225"/>
            <a:ext cx="3256225" cy="1556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450" y="4409999"/>
            <a:ext cx="1810580" cy="493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3701" y="497354"/>
            <a:ext cx="110789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References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621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Technical Appendix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any data or charts that are more technical in case we are asked about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Could include stability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180526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Outline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52550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Policy 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Mathematical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Educational Intervention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Sensitivity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Key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Background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Outbreak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Disease profile</a:t>
            </a:r>
          </a:p>
        </p:txBody>
      </p:sp>
    </p:spTree>
    <p:extLst>
      <p:ext uri="{BB962C8B-B14F-4D97-AF65-F5344CB8AC3E}">
        <p14:creationId xmlns:p14="http://schemas.microsoft.com/office/powerpoint/2010/main" val="258779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6450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Policy Research Questions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Policy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is this important to policy makers?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do we translate questions into mathematical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414482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9171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Mathematical Modelling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easy-to-understand compartment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Discuss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Discuss parameter fitting</a:t>
            </a:r>
          </a:p>
        </p:txBody>
      </p:sp>
    </p:spTree>
    <p:extLst>
      <p:ext uri="{BB962C8B-B14F-4D97-AF65-F5344CB8AC3E}">
        <p14:creationId xmlns:p14="http://schemas.microsoft.com/office/powerpoint/2010/main" val="239238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8409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Educational Interventions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types of educational interventions and their effectiveness (STI intervention study).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Difference between comprehensive and abstinence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did we choose to study educational interventions (public health and stigma).</a:t>
            </a:r>
          </a:p>
        </p:txBody>
      </p:sp>
    </p:spTree>
    <p:extLst>
      <p:ext uri="{BB962C8B-B14F-4D97-AF65-F5344CB8AC3E}">
        <p14:creationId xmlns:p14="http://schemas.microsoft.com/office/powerpoint/2010/main" val="175449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621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Intervention Model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how the intervention effectiveness rates are integrated into new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Explain new model and reassert assumptions</a:t>
            </a:r>
          </a:p>
        </p:txBody>
      </p:sp>
    </p:spTree>
    <p:extLst>
      <p:ext uri="{BB962C8B-B14F-4D97-AF65-F5344CB8AC3E}">
        <p14:creationId xmlns:p14="http://schemas.microsoft.com/office/powerpoint/2010/main" val="30781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Results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forecasts for each intervention effectiveness level at varying levels of education rates (alpha)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cumulative infected (final size) per scenario.</a:t>
            </a:r>
          </a:p>
        </p:txBody>
      </p:sp>
    </p:spTree>
    <p:extLst>
      <p:ext uri="{BB962C8B-B14F-4D97-AF65-F5344CB8AC3E}">
        <p14:creationId xmlns:p14="http://schemas.microsoft.com/office/powerpoint/2010/main" val="223854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545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Sensitivity Analysis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how sensitive education rate (alpha - # of people educated per day) and education effectiveness (</a:t>
            </a:r>
            <a:r>
              <a:rPr lang="en-CA" dirty="0" err="1" smtClean="0"/>
              <a:t>beta_e</a:t>
            </a:r>
            <a:r>
              <a:rPr lang="en-CA" dirty="0" smtClean="0"/>
              <a:t>) on total cumulative infected.</a:t>
            </a:r>
          </a:p>
        </p:txBody>
      </p:sp>
    </p:spTree>
    <p:extLst>
      <p:ext uri="{BB962C8B-B14F-4D97-AF65-F5344CB8AC3E}">
        <p14:creationId xmlns:p14="http://schemas.microsoft.com/office/powerpoint/2010/main" val="294690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301</Words>
  <Application>Microsoft Office PowerPoint</Application>
  <PresentationFormat>On-screen Show (16:9)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Outline</vt:lpstr>
      <vt:lpstr>Background</vt:lpstr>
      <vt:lpstr>Policy Research Questions</vt:lpstr>
      <vt:lpstr>Mathematical Modelling</vt:lpstr>
      <vt:lpstr>Educational Interventions</vt:lpstr>
      <vt:lpstr>Intervention Model</vt:lpstr>
      <vt:lpstr>Results</vt:lpstr>
      <vt:lpstr>Sensitivity Analysis</vt:lpstr>
      <vt:lpstr>Limitations</vt:lpstr>
      <vt:lpstr>Key Messages</vt:lpstr>
      <vt:lpstr>Future Work</vt:lpstr>
      <vt:lpstr>PowerPoint Presentation</vt:lpstr>
      <vt:lpstr>References</vt:lpstr>
      <vt:lpstr>Technical 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509 Presentation</dc:title>
  <dc:creator>Saira Faiz</dc:creator>
  <cp:lastModifiedBy>HP PC</cp:lastModifiedBy>
  <cp:revision>8</cp:revision>
  <dcterms:created xsi:type="dcterms:W3CDTF">2023-04-02T23:32:41Z</dcterms:created>
  <dcterms:modified xsi:type="dcterms:W3CDTF">2023-04-05T03:45:23Z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