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77" r:id="rId2"/>
    <p:sldId id="279" r:id="rId3"/>
    <p:sldId id="278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Raleway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208" d="100"/>
          <a:sy n="208" d="100"/>
        </p:scale>
        <p:origin x="4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31.svg"/><Relationship Id="rId3" Type="http://schemas.openxmlformats.org/officeDocument/2006/relationships/image" Target="../media/image8.svg"/><Relationship Id="rId21" Type="http://schemas.openxmlformats.org/officeDocument/2006/relationships/image" Target="../media/image26.png"/><Relationship Id="rId34" Type="http://schemas.openxmlformats.org/officeDocument/2006/relationships/image" Target="../media/image39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32" Type="http://schemas.openxmlformats.org/officeDocument/2006/relationships/image" Target="../media/image37.sv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sv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svg"/><Relationship Id="rId22" Type="http://schemas.openxmlformats.org/officeDocument/2006/relationships/image" Target="../media/image27.svg"/><Relationship Id="rId27" Type="http://schemas.openxmlformats.org/officeDocument/2006/relationships/image" Target="../media/image32.png"/><Relationship Id="rId30" Type="http://schemas.openxmlformats.org/officeDocument/2006/relationships/image" Target="../media/image35.sv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E8D6-400D-1472-13FC-AFC449B9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9" y="346201"/>
            <a:ext cx="8316258" cy="635400"/>
          </a:xfrm>
        </p:spPr>
        <p:txBody>
          <a:bodyPr/>
          <a:lstStyle/>
          <a:p>
            <a:pPr algn="ctr"/>
            <a:r>
              <a:rPr lang="en-US" dirty="0"/>
              <a:t>2024 Nobel Prizes!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5A5B-DB2A-4044-9E90-2E436AE1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909" y="1065788"/>
            <a:ext cx="2631195" cy="3002400"/>
          </a:xfrm>
        </p:spPr>
        <p:txBody>
          <a:bodyPr/>
          <a:lstStyle/>
          <a:p>
            <a:pPr marL="139700" indent="0" algn="ctr">
              <a:buNone/>
            </a:pPr>
            <a:r>
              <a:rPr lang="en-US" b="1" dirty="0"/>
              <a:t>Chemistry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David Baker - “for computational protein design”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Demis</a:t>
            </a:r>
            <a:r>
              <a:rPr lang="en-US" dirty="0"/>
              <a:t> Hassabis and John M. Jumper - “for protein structure prediction”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C92F9-2289-DD55-A721-A2F0EAE6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2566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98A379F-4879-9491-00C0-6FDEB54A92EC}"/>
              </a:ext>
            </a:extLst>
          </p:cNvPr>
          <p:cNvSpPr txBox="1">
            <a:spLocks/>
          </p:cNvSpPr>
          <p:nvPr/>
        </p:nvSpPr>
        <p:spPr>
          <a:xfrm>
            <a:off x="3244440" y="1065542"/>
            <a:ext cx="2631195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ctr">
              <a:buFont typeface="Lato"/>
              <a:buNone/>
            </a:pPr>
            <a:r>
              <a:rPr lang="en-US" b="1" dirty="0"/>
              <a:t>Physiology or Medicine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Victor </a:t>
            </a:r>
            <a:r>
              <a:rPr lang="en-US" dirty="0" err="1"/>
              <a:t>Ambros</a:t>
            </a:r>
            <a:r>
              <a:rPr lang="en-US" dirty="0"/>
              <a:t> and Gary </a:t>
            </a:r>
            <a:r>
              <a:rPr lang="en-US" dirty="0" err="1"/>
              <a:t>Ruvkun</a:t>
            </a:r>
            <a:r>
              <a:rPr lang="en-US" dirty="0"/>
              <a:t> - “for the discovery of microRNA and its role in post-transcriptional gene regulation.”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3EF6F5-7807-D943-128C-4EB25662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6" y="3165939"/>
            <a:ext cx="2743200" cy="18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C0CA3A-2FE3-5A3A-6E5D-D0680D062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37" y="3165692"/>
            <a:ext cx="2743200" cy="18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6443C0-131E-A822-2316-0F2143034F32}"/>
              </a:ext>
            </a:extLst>
          </p:cNvPr>
          <p:cNvSpPr txBox="1">
            <a:spLocks/>
          </p:cNvSpPr>
          <p:nvPr/>
        </p:nvSpPr>
        <p:spPr>
          <a:xfrm>
            <a:off x="6086972" y="1066511"/>
            <a:ext cx="2631195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ctr">
              <a:buFont typeface="Lato"/>
              <a:buNone/>
            </a:pPr>
            <a:r>
              <a:rPr lang="en-US" b="1" dirty="0"/>
              <a:t>Physics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John J. Hopfield and Geoffrey E. Hinton - “for foundational discoveries and inventions that enable machine learning with artificial neural networks.”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86A8A30-86C1-0581-B259-D9F6C3A6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69" y="3165939"/>
            <a:ext cx="2743200" cy="18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97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o alt text provided for this image">
            <a:extLst>
              <a:ext uri="{FF2B5EF4-FFF2-40B4-BE49-F238E27FC236}">
                <a16:creationId xmlns:a16="http://schemas.microsoft.com/office/drawing/2014/main" id="{938AD259-63E1-A7B4-FA1A-FBA508B98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" y="2049080"/>
            <a:ext cx="3949829" cy="30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D0D4E-3E58-47B2-707E-4E8037FE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54" y="713917"/>
            <a:ext cx="2808000" cy="755700"/>
          </a:xfrm>
        </p:spPr>
        <p:txBody>
          <a:bodyPr/>
          <a:lstStyle/>
          <a:p>
            <a:r>
              <a:rPr lang="en-US" dirty="0"/>
              <a:t>Physics? or AI?</a:t>
            </a:r>
          </a:p>
        </p:txBody>
      </p:sp>
      <p:pic>
        <p:nvPicPr>
          <p:cNvPr id="2050" name="Picture 2" descr="Illustration of different types of network">
            <a:extLst>
              <a:ext uri="{FF2B5EF4-FFF2-40B4-BE49-F238E27FC236}">
                <a16:creationId xmlns:a16="http://schemas.microsoft.com/office/drawing/2014/main" id="{E12CA821-55FE-953A-2E17-D2696522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87" y="0"/>
            <a:ext cx="5714413" cy="3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7628-88E2-C01E-6824-65DF8125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95" y="115999"/>
            <a:ext cx="3475949" cy="755700"/>
          </a:xfrm>
        </p:spPr>
        <p:txBody>
          <a:bodyPr/>
          <a:lstStyle/>
          <a:p>
            <a:r>
              <a:rPr lang="en-US" dirty="0"/>
              <a:t>Some Azure Services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D20061C-FA35-93BD-EDC7-3B72FF91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938" y="1839104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340032-0364-310B-2438-64323F5A2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9734" y="238647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34E3A7-B290-8EA8-B609-EBE73544D9E5}"/>
              </a:ext>
            </a:extLst>
          </p:cNvPr>
          <p:cNvSpPr txBox="1"/>
          <p:nvPr/>
        </p:nvSpPr>
        <p:spPr>
          <a:xfrm>
            <a:off x="5007230" y="274221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Apps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C036D-84EF-9A01-F7B3-2DE2B2B6C642}"/>
              </a:ext>
            </a:extLst>
          </p:cNvPr>
          <p:cNvSpPr txBox="1"/>
          <p:nvPr/>
        </p:nvSpPr>
        <p:spPr>
          <a:xfrm>
            <a:off x="7288710" y="3300874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 Instances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8245AED-A8E3-75EE-44FD-7DE945500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322" y="371294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51C4BF-D577-278A-8730-DE46F95A2445}"/>
              </a:ext>
            </a:extLst>
          </p:cNvPr>
          <p:cNvSpPr txBox="1"/>
          <p:nvPr/>
        </p:nvSpPr>
        <p:spPr>
          <a:xfrm>
            <a:off x="6965725" y="462734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Kubernetes Service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B046903-CECF-2B5B-E785-CC11454337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1975" y="14114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30BA85-183E-6B7A-EE3C-AF43268C76F2}"/>
              </a:ext>
            </a:extLst>
          </p:cNvPr>
          <p:cNvSpPr txBox="1"/>
          <p:nvPr/>
        </p:nvSpPr>
        <p:spPr>
          <a:xfrm>
            <a:off x="6111125" y="1055542"/>
            <a:ext cx="109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8CA6-E285-AFA7-6557-AD5C5FF2AE39}"/>
              </a:ext>
            </a:extLst>
          </p:cNvPr>
          <p:cNvSpPr txBox="1"/>
          <p:nvPr/>
        </p:nvSpPr>
        <p:spPr>
          <a:xfrm>
            <a:off x="7638500" y="1060008"/>
            <a:ext cx="111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CycleCloud</a:t>
            </a:r>
            <a:endParaRPr lang="en-US" dirty="0"/>
          </a:p>
        </p:txBody>
      </p:sp>
      <p:pic>
        <p:nvPicPr>
          <p:cNvPr id="16" name="Picture 4" descr="Azure CycleCloud 8.1 is Now Available – TheWindowsUpdate.com">
            <a:extLst>
              <a:ext uri="{FF2B5EF4-FFF2-40B4-BE49-F238E27FC236}">
                <a16:creationId xmlns:a16="http://schemas.microsoft.com/office/drawing/2014/main" id="{D0E6BAFE-3B23-7EEC-CE4B-B614F57D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42" y="105136"/>
            <a:ext cx="9100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BF08E0-D64F-7511-A7B1-987BE8C9A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92054" y="106665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7111FD-97D4-BB86-23AE-6DC5247BDECD}"/>
              </a:ext>
            </a:extLst>
          </p:cNvPr>
          <p:cNvSpPr txBox="1"/>
          <p:nvPr/>
        </p:nvSpPr>
        <p:spPr>
          <a:xfrm>
            <a:off x="543533" y="1879674"/>
            <a:ext cx="811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0BE6F41-6428-5AEF-AA88-1900D7D641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45532" y="2296304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D9DCBBF-E369-BCD7-D0F6-FC5D2AE4DF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936771" y="857498"/>
            <a:ext cx="914400" cy="9144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434C23C-83CB-8FAB-5CC4-2B4B480B8C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607877" y="2182119"/>
            <a:ext cx="914400" cy="914400"/>
          </a:xfrm>
          <a:prstGeom prst="rect">
            <a:avLst/>
          </a:prstGeom>
        </p:spPr>
      </p:pic>
      <p:pic>
        <p:nvPicPr>
          <p:cNvPr id="22" name="Picture 4" descr="See the source image">
            <a:extLst>
              <a:ext uri="{FF2B5EF4-FFF2-40B4-BE49-F238E27FC236}">
                <a16:creationId xmlns:a16="http://schemas.microsoft.com/office/drawing/2014/main" id="{6333DE7F-ADFB-756D-EB78-1FE558FA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30" y="83966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AF9DDC-52A7-BBEA-31B5-B501862D56EC}"/>
              </a:ext>
            </a:extLst>
          </p:cNvPr>
          <p:cNvSpPr txBox="1"/>
          <p:nvPr/>
        </p:nvSpPr>
        <p:spPr>
          <a:xfrm>
            <a:off x="1952985" y="1746928"/>
            <a:ext cx="88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Synapse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30687-3B0A-AAEB-C88A-4BA997085544}"/>
              </a:ext>
            </a:extLst>
          </p:cNvPr>
          <p:cNvSpPr txBox="1"/>
          <p:nvPr/>
        </p:nvSpPr>
        <p:spPr>
          <a:xfrm>
            <a:off x="3251036" y="173381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Databricks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B53037-EF6B-633C-6A85-850025025539}"/>
              </a:ext>
            </a:extLst>
          </p:cNvPr>
          <p:cNvSpPr txBox="1"/>
          <p:nvPr/>
        </p:nvSpPr>
        <p:spPr>
          <a:xfrm>
            <a:off x="580982" y="3200683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6A822A-6BB1-6738-5428-ED7A51B6BCDA}"/>
              </a:ext>
            </a:extLst>
          </p:cNvPr>
          <p:cNvSpPr txBox="1"/>
          <p:nvPr/>
        </p:nvSpPr>
        <p:spPr>
          <a:xfrm>
            <a:off x="3460584" y="30969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Factory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9F52B1A0-9E61-B2F1-9CE3-719E48CEE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26" y="3381572"/>
            <a:ext cx="685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FE67F0-0A5E-E5D4-DB0D-EEBFEDBE33C9}"/>
              </a:ext>
            </a:extLst>
          </p:cNvPr>
          <p:cNvSpPr txBox="1"/>
          <p:nvPr/>
        </p:nvSpPr>
        <p:spPr>
          <a:xfrm>
            <a:off x="5913011" y="431722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 BI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E0C472D-FA9A-CDC1-23FB-E4EC85F690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1683" y="3766736"/>
            <a:ext cx="849214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D589DE-F33B-975A-9CEE-5B1394521B3F}"/>
              </a:ext>
            </a:extLst>
          </p:cNvPr>
          <p:cNvSpPr txBox="1"/>
          <p:nvPr/>
        </p:nvSpPr>
        <p:spPr>
          <a:xfrm>
            <a:off x="500063" y="466458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ML Studio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A4B7DD6-361A-8881-122C-61016C49665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60051" y="2170898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1FE31C5-5BCC-7DDF-66DE-7DD0AE5CA8B1}"/>
              </a:ext>
            </a:extLst>
          </p:cNvPr>
          <p:cNvSpPr txBox="1"/>
          <p:nvPr/>
        </p:nvSpPr>
        <p:spPr>
          <a:xfrm>
            <a:off x="4460261" y="4505309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Services /</a:t>
            </a:r>
          </a:p>
          <a:p>
            <a:pPr algn="ctr"/>
            <a:r>
              <a:rPr lang="en-US" dirty="0"/>
              <a:t>OpenAI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9EAA23-9FB7-BFFF-68DD-E4F53FC3F3ED}"/>
              </a:ext>
            </a:extLst>
          </p:cNvPr>
          <p:cNvSpPr txBox="1"/>
          <p:nvPr/>
        </p:nvSpPr>
        <p:spPr>
          <a:xfrm>
            <a:off x="1562880" y="3085298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FEBA2FD-F6D9-0112-ADA9-AAD40A29011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598738" y="3569654"/>
            <a:ext cx="914400" cy="9144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B994FE1-EEE2-6E11-6F29-E19524BEAC7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48448" y="3542498"/>
            <a:ext cx="914400" cy="9144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8C1FD53-EF02-6CAB-3E3B-69CAD8FF87E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565553" y="1431602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0F810DF-6A8F-5500-E7B1-95BB92DC4537}"/>
              </a:ext>
            </a:extLst>
          </p:cNvPr>
          <p:cNvSpPr txBox="1"/>
          <p:nvPr/>
        </p:nvSpPr>
        <p:spPr>
          <a:xfrm>
            <a:off x="1759663" y="4380895"/>
            <a:ext cx="1091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CosmosDB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B7ABD-8658-31B8-284A-D0DC51D77F19}"/>
              </a:ext>
            </a:extLst>
          </p:cNvPr>
          <p:cNvSpPr txBox="1"/>
          <p:nvPr/>
        </p:nvSpPr>
        <p:spPr>
          <a:xfrm>
            <a:off x="6242843" y="2278457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 Registry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3E2D447-3616-380B-793F-2F39C1E2D32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198745" y="3588972"/>
            <a:ext cx="914400" cy="9144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0E13C5CE-B572-A50E-F09F-CC3CFA3890E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79319" y="266364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9AC8F96-0E0E-2437-868D-D5916FB5D44D}"/>
              </a:ext>
            </a:extLst>
          </p:cNvPr>
          <p:cNvSpPr txBox="1"/>
          <p:nvPr/>
        </p:nvSpPr>
        <p:spPr>
          <a:xfrm>
            <a:off x="4701134" y="1115563"/>
            <a:ext cx="103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F193AB-9073-84F9-CA12-4D3BB3B4D61B}"/>
              </a:ext>
            </a:extLst>
          </p:cNvPr>
          <p:cNvSpPr txBox="1"/>
          <p:nvPr/>
        </p:nvSpPr>
        <p:spPr>
          <a:xfrm>
            <a:off x="3063130" y="448405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21091715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1778</TotalTime>
  <Words>115</Words>
  <Application>Microsoft Office PowerPoint</Application>
  <PresentationFormat>On-screen Show (16:9)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Raleway</vt:lpstr>
      <vt:lpstr>Lato</vt:lpstr>
      <vt:lpstr>Arial</vt:lpstr>
      <vt:lpstr>Swiss</vt:lpstr>
      <vt:lpstr>2024 Nobel Prizes!</vt:lpstr>
      <vt:lpstr>Physics? or AI?</vt:lpstr>
      <vt:lpstr>Some Azure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137</cp:revision>
  <dcterms:created xsi:type="dcterms:W3CDTF">2019-01-02T02:35:54Z</dcterms:created>
  <dcterms:modified xsi:type="dcterms:W3CDTF">2024-10-09T18:53:10Z</dcterms:modified>
</cp:coreProperties>
</file>