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468" r:id="rId4"/>
    <p:sldId id="467" r:id="rId5"/>
    <p:sldId id="340" r:id="rId6"/>
    <p:sldId id="355" r:id="rId7"/>
    <p:sldId id="356" r:id="rId8"/>
    <p:sldId id="325" r:id="rId9"/>
    <p:sldId id="266" r:id="rId10"/>
    <p:sldId id="278" r:id="rId11"/>
    <p:sldId id="334" r:id="rId12"/>
    <p:sldId id="855" r:id="rId13"/>
    <p:sldId id="326" r:id="rId14"/>
    <p:sldId id="322" r:id="rId15"/>
    <p:sldId id="330" r:id="rId16"/>
    <p:sldId id="331" r:id="rId17"/>
    <p:sldId id="852" r:id="rId18"/>
    <p:sldId id="329" r:id="rId19"/>
    <p:sldId id="854" r:id="rId20"/>
    <p:sldId id="351" r:id="rId21"/>
    <p:sldId id="46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
      <p:font typeface="Lato" panose="020F0502020204030203" pitchFamily="34" charset="0"/>
      <p:regular r:id="rId30"/>
      <p:bold r:id="rId31"/>
      <p:italic r:id="rId32"/>
      <p:boldItalic r:id="rId33"/>
    </p:embeddedFont>
    <p:embeddedFont>
      <p:font typeface="Raleway" panose="020B0503030101060003" pitchFamily="3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Segoe UI Light" panose="020B0502040204020203" pitchFamily="34" charset="0"/>
      <p:regular r:id="rId42"/>
      <p:italic r:id="rId43"/>
    </p:embeddedFont>
    <p:embeddedFont>
      <p:font typeface="Segoe UI Semibold" panose="020B0702040204020203" pitchFamily="34" charset="0"/>
      <p:bold r:id="rId44"/>
      <p:boldItalic r:id="rId45"/>
    </p:embeddedFont>
    <p:embeddedFont>
      <p:font typeface="Segoe UI Semilight" panose="020B0402040204020203" pitchFamily="34" charset="0"/>
      <p:regular r:id="rId46"/>
      <p:italic r:id="rId47"/>
    </p:embeddedFont>
    <p:embeddedFont>
      <p:font typeface="Source Sans Pro" panose="020B0503030403020204" pitchFamily="34" charset="0"/>
      <p:regular r:id="rId48"/>
      <p:bold r:id="rId49"/>
      <p:italic r:id="rId50"/>
      <p:boldItalic r:id="rId51"/>
    </p:embeddedFont>
    <p:embeddedFont>
      <p:font typeface="Wingdings 3" panose="05040102010807070707" pitchFamily="18" charset="2"/>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206" d="100"/>
          <a:sy n="206" d="100"/>
        </p:scale>
        <p:origin x="42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font" Target="fonts/font2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font" Target="fonts/font2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1570A-FEF4-FB4F-86EC-7BD697921DBE}" type="doc">
      <dgm:prSet loTypeId="urn:microsoft.com/office/officeart/2005/8/layout/vList2" loCatId="" qsTypeId="urn:microsoft.com/office/officeart/2005/8/quickstyle/simple1" qsCatId="simple" csTypeId="urn:microsoft.com/office/officeart/2005/8/colors/colorful2" csCatId="colorful" phldr="1"/>
      <dgm:spPr/>
      <dgm:t>
        <a:bodyPr/>
        <a:lstStyle/>
        <a:p>
          <a:endParaRPr lang="en-US"/>
        </a:p>
      </dgm:t>
    </dgm:pt>
    <dgm:pt modelId="{D47CFC59-FC18-F84C-A648-69F5BAB018DB}">
      <dgm:prSet phldrT="[Text]"/>
      <dgm:spPr/>
      <dgm:t>
        <a:bodyPr/>
        <a:lstStyle/>
        <a:p>
          <a:r>
            <a:rPr lang="en-US" dirty="0"/>
            <a:t>High Performance Computing</a:t>
          </a:r>
        </a:p>
      </dgm:t>
    </dgm:pt>
    <dgm:pt modelId="{51E13636-1096-E641-BD6D-F8B2CE134A2F}" type="parTrans" cxnId="{C14A53A6-7FE8-E843-9366-CF80562FED83}">
      <dgm:prSet/>
      <dgm:spPr/>
      <dgm:t>
        <a:bodyPr/>
        <a:lstStyle/>
        <a:p>
          <a:endParaRPr lang="en-US"/>
        </a:p>
      </dgm:t>
    </dgm:pt>
    <dgm:pt modelId="{05A9890F-4FA4-CF43-BE8E-4DEF5FA8F4C5}" type="sibTrans" cxnId="{C14A53A6-7FE8-E843-9366-CF80562FED83}">
      <dgm:prSet/>
      <dgm:spPr/>
      <dgm:t>
        <a:bodyPr/>
        <a:lstStyle/>
        <a:p>
          <a:endParaRPr lang="en-US"/>
        </a:p>
      </dgm:t>
    </dgm:pt>
    <dgm:pt modelId="{3D6E2C5A-8C31-4A49-93B9-74713FFABBEC}">
      <dgm:prSet phldrT="[Text]"/>
      <dgm:spPr/>
      <dgm:t>
        <a:bodyPr/>
        <a:lstStyle/>
        <a:p>
          <a:r>
            <a:rPr lang="en-US" dirty="0"/>
            <a:t>Distributed Computing (b) </a:t>
          </a:r>
        </a:p>
      </dgm:t>
    </dgm:pt>
    <dgm:pt modelId="{0B993FD2-35CA-3743-A45A-5C85C9746C01}" type="parTrans" cxnId="{B70525E6-D683-B445-A73F-2B192A87C9EF}">
      <dgm:prSet/>
      <dgm:spPr/>
      <dgm:t>
        <a:bodyPr/>
        <a:lstStyle/>
        <a:p>
          <a:endParaRPr lang="en-US"/>
        </a:p>
      </dgm:t>
    </dgm:pt>
    <dgm:pt modelId="{DD02FF12-B7A9-5D46-9A54-4E3633037DC5}" type="sibTrans" cxnId="{B70525E6-D683-B445-A73F-2B192A87C9EF}">
      <dgm:prSet/>
      <dgm:spPr/>
      <dgm:t>
        <a:bodyPr/>
        <a:lstStyle/>
        <a:p>
          <a:endParaRPr lang="en-US"/>
        </a:p>
      </dgm:t>
    </dgm:pt>
    <dgm:pt modelId="{E2CCD21E-33D7-C94C-9D2F-83E1A8F2C4CD}">
      <dgm:prSet phldrT="[Text]"/>
      <dgm:spPr/>
      <dgm:t>
        <a:bodyPr/>
        <a:lstStyle/>
        <a:p>
          <a:r>
            <a:rPr lang="en-US" dirty="0"/>
            <a:t>Parallel Computing (c)</a:t>
          </a:r>
        </a:p>
      </dgm:t>
    </dgm:pt>
    <dgm:pt modelId="{DC0CD26C-1442-C340-9244-F77D380B5B38}" type="parTrans" cxnId="{61DEE4E5-4B77-114F-B41F-91006F5C71FF}">
      <dgm:prSet/>
      <dgm:spPr/>
      <dgm:t>
        <a:bodyPr/>
        <a:lstStyle/>
        <a:p>
          <a:endParaRPr lang="en-US"/>
        </a:p>
      </dgm:t>
    </dgm:pt>
    <dgm:pt modelId="{3A721D53-3C4C-E044-B994-E61896CCE9C8}" type="sibTrans" cxnId="{61DEE4E5-4B77-114F-B41F-91006F5C71FF}">
      <dgm:prSet/>
      <dgm:spPr/>
      <dgm:t>
        <a:bodyPr/>
        <a:lstStyle/>
        <a:p>
          <a:endParaRPr lang="en-US"/>
        </a:p>
      </dgm:t>
    </dgm:pt>
    <dgm:pt modelId="{DC9498D2-2F36-F54F-8A9A-164B28ED0D69}">
      <dgm:prSet phldrT="[Text]"/>
      <dgm:spPr/>
      <dgm:t>
        <a:bodyPr/>
        <a:lstStyle/>
        <a:p>
          <a:r>
            <a:rPr lang="en-US" dirty="0"/>
            <a:t>Using more powerful machines to do computations faster.</a:t>
          </a:r>
        </a:p>
      </dgm:t>
    </dgm:pt>
    <dgm:pt modelId="{79A2D881-719F-4943-89EB-E15D4C741AAC}" type="parTrans" cxnId="{C3F65845-EE1B-0E44-B3D7-A4496B951AD0}">
      <dgm:prSet/>
      <dgm:spPr/>
      <dgm:t>
        <a:bodyPr/>
        <a:lstStyle/>
        <a:p>
          <a:endParaRPr lang="en-US"/>
        </a:p>
      </dgm:t>
    </dgm:pt>
    <dgm:pt modelId="{31020C3B-882E-C84F-A134-6ED268E8C690}" type="sibTrans" cxnId="{C3F65845-EE1B-0E44-B3D7-A4496B951AD0}">
      <dgm:prSet/>
      <dgm:spPr/>
      <dgm:t>
        <a:bodyPr/>
        <a:lstStyle/>
        <a:p>
          <a:endParaRPr lang="en-US"/>
        </a:p>
      </dgm:t>
    </dgm:pt>
    <dgm:pt modelId="{7890D19E-C760-B240-B1AC-C12618A25011}">
      <dgm:prSet phldrT="[Text]"/>
      <dgm:spPr/>
      <dgm:t>
        <a:bodyPr/>
        <a:lstStyle/>
        <a:p>
          <a:r>
            <a:rPr lang="en-US" dirty="0"/>
            <a:t>Measured in degree of parallelism</a:t>
          </a:r>
        </a:p>
      </dgm:t>
    </dgm:pt>
    <dgm:pt modelId="{190971D3-F0BA-D242-B867-681270B1A843}" type="parTrans" cxnId="{88B29593-EEA2-0D4A-A5DD-C4B6AB62652F}">
      <dgm:prSet/>
      <dgm:spPr/>
      <dgm:t>
        <a:bodyPr/>
        <a:lstStyle/>
        <a:p>
          <a:endParaRPr lang="en-US"/>
        </a:p>
      </dgm:t>
    </dgm:pt>
    <dgm:pt modelId="{118060D1-7353-664D-B4E0-5A13F7E38C68}" type="sibTrans" cxnId="{88B29593-EEA2-0D4A-A5DD-C4B6AB62652F}">
      <dgm:prSet/>
      <dgm:spPr/>
      <dgm:t>
        <a:bodyPr/>
        <a:lstStyle/>
        <a:p>
          <a:endParaRPr lang="en-US"/>
        </a:p>
      </dgm:t>
    </dgm:pt>
    <dgm:pt modelId="{A4F2255E-6AF3-F242-8CB6-392A49DEC719}">
      <dgm:prSet phldrT="[Text]"/>
      <dgm:spPr/>
      <dgm:t>
        <a:bodyPr/>
        <a:lstStyle/>
        <a:p>
          <a:r>
            <a:rPr lang="en-US" dirty="0"/>
            <a:t>Measured in degree of distribution and parallelism</a:t>
          </a:r>
        </a:p>
      </dgm:t>
    </dgm:pt>
    <dgm:pt modelId="{2F9837AE-B4D5-9E46-8492-35A57B225ECE}" type="parTrans" cxnId="{23E61872-36F3-6C43-8E8B-0E6A0CB89FD2}">
      <dgm:prSet/>
      <dgm:spPr/>
      <dgm:t>
        <a:bodyPr/>
        <a:lstStyle/>
        <a:p>
          <a:endParaRPr lang="en-US"/>
        </a:p>
      </dgm:t>
    </dgm:pt>
    <dgm:pt modelId="{C6EDB32F-3E6C-FA45-96BD-B6552DB78881}" type="sibTrans" cxnId="{23E61872-36F3-6C43-8E8B-0E6A0CB89FD2}">
      <dgm:prSet/>
      <dgm:spPr/>
      <dgm:t>
        <a:bodyPr/>
        <a:lstStyle/>
        <a:p>
          <a:endParaRPr lang="en-US"/>
        </a:p>
      </dgm:t>
    </dgm:pt>
    <dgm:pt modelId="{DE91F923-1A4E-0048-AE84-EE46D93CFDC5}">
      <dgm:prSet phldrT="[Text]"/>
      <dgm:spPr/>
      <dgm:t>
        <a:bodyPr/>
        <a:lstStyle/>
        <a:p>
          <a:r>
            <a:rPr lang="en-US" dirty="0"/>
            <a:t>Measured in FLOPS</a:t>
          </a:r>
        </a:p>
      </dgm:t>
    </dgm:pt>
    <dgm:pt modelId="{71A5E0B8-8DC1-FD47-99C9-FBB1050A5FFE}" type="parTrans" cxnId="{93EDF244-6DD6-9544-A945-60CC2B67BC00}">
      <dgm:prSet/>
      <dgm:spPr/>
      <dgm:t>
        <a:bodyPr/>
        <a:lstStyle/>
        <a:p>
          <a:endParaRPr lang="en-US"/>
        </a:p>
      </dgm:t>
    </dgm:pt>
    <dgm:pt modelId="{8F9A3E63-5731-F24F-A478-6B759DC77ED0}" type="sibTrans" cxnId="{93EDF244-6DD6-9544-A945-60CC2B67BC00}">
      <dgm:prSet/>
      <dgm:spPr/>
      <dgm:t>
        <a:bodyPr/>
        <a:lstStyle/>
        <a:p>
          <a:endParaRPr lang="en-US"/>
        </a:p>
      </dgm:t>
    </dgm:pt>
    <dgm:pt modelId="{5C8417E1-6753-0349-AA7C-968C766E4D0E}">
      <dgm:prSet phldrT="[Text]"/>
      <dgm:spPr/>
      <dgm:t>
        <a:bodyPr/>
        <a:lstStyle/>
        <a:p>
          <a:r>
            <a:rPr lang="en-US" dirty="0"/>
            <a:t>Using multiple cores to do multiple things at once.</a:t>
          </a:r>
        </a:p>
      </dgm:t>
    </dgm:pt>
    <dgm:pt modelId="{FF3FEA89-34E0-0040-910A-68C362A87B6A}" type="parTrans" cxnId="{C005D2E3-1AAB-B346-906A-94EB917FC885}">
      <dgm:prSet/>
      <dgm:spPr/>
      <dgm:t>
        <a:bodyPr/>
        <a:lstStyle/>
        <a:p>
          <a:endParaRPr lang="en-US"/>
        </a:p>
      </dgm:t>
    </dgm:pt>
    <dgm:pt modelId="{DA57D0C3-ABC2-7742-8E0C-A4C5A4A52B51}" type="sibTrans" cxnId="{C005D2E3-1AAB-B346-906A-94EB917FC885}">
      <dgm:prSet/>
      <dgm:spPr/>
      <dgm:t>
        <a:bodyPr/>
        <a:lstStyle/>
        <a:p>
          <a:endParaRPr lang="en-US"/>
        </a:p>
      </dgm:t>
    </dgm:pt>
    <dgm:pt modelId="{A3328367-6DCF-A341-8F46-CBB922E5FA85}">
      <dgm:prSet phldrT="[Text]"/>
      <dgm:spPr/>
      <dgm:t>
        <a:bodyPr/>
        <a:lstStyle/>
        <a:p>
          <a:r>
            <a:rPr lang="en-US" dirty="0"/>
            <a:t>Using multiple machines to do multiple things at once.</a:t>
          </a:r>
        </a:p>
      </dgm:t>
    </dgm:pt>
    <dgm:pt modelId="{8D1A990D-D75C-D245-BB40-D9722E0BF7DA}" type="parTrans" cxnId="{06B90416-1DE5-8543-AF31-F2F6328CB02A}">
      <dgm:prSet/>
      <dgm:spPr/>
      <dgm:t>
        <a:bodyPr/>
        <a:lstStyle/>
        <a:p>
          <a:endParaRPr lang="en-US"/>
        </a:p>
      </dgm:t>
    </dgm:pt>
    <dgm:pt modelId="{45A34477-A4F5-1049-A872-BC3A7BA66ED7}" type="sibTrans" cxnId="{06B90416-1DE5-8543-AF31-F2F6328CB02A}">
      <dgm:prSet/>
      <dgm:spPr/>
      <dgm:t>
        <a:bodyPr/>
        <a:lstStyle/>
        <a:p>
          <a:endParaRPr lang="en-US"/>
        </a:p>
      </dgm:t>
    </dgm:pt>
    <dgm:pt modelId="{E6ECABCE-6C58-754F-A2C6-D4F28CB782AB}" type="pres">
      <dgm:prSet presAssocID="{DD11570A-FEF4-FB4F-86EC-7BD697921DBE}" presName="linear" presStyleCnt="0">
        <dgm:presLayoutVars>
          <dgm:animLvl val="lvl"/>
          <dgm:resizeHandles val="exact"/>
        </dgm:presLayoutVars>
      </dgm:prSet>
      <dgm:spPr/>
    </dgm:pt>
    <dgm:pt modelId="{A0F14DA7-6C6C-D44E-9132-87AAC82AEDF0}" type="pres">
      <dgm:prSet presAssocID="{D47CFC59-FC18-F84C-A648-69F5BAB018DB}" presName="parentText" presStyleLbl="node1" presStyleIdx="0" presStyleCnt="3">
        <dgm:presLayoutVars>
          <dgm:chMax val="0"/>
          <dgm:bulletEnabled val="1"/>
        </dgm:presLayoutVars>
      </dgm:prSet>
      <dgm:spPr/>
    </dgm:pt>
    <dgm:pt modelId="{3AD16949-0F0B-6344-8B80-857AD0130EF0}" type="pres">
      <dgm:prSet presAssocID="{D47CFC59-FC18-F84C-A648-69F5BAB018DB}" presName="childText" presStyleLbl="revTx" presStyleIdx="0" presStyleCnt="3">
        <dgm:presLayoutVars>
          <dgm:bulletEnabled val="1"/>
        </dgm:presLayoutVars>
      </dgm:prSet>
      <dgm:spPr/>
    </dgm:pt>
    <dgm:pt modelId="{27748524-0C87-CA48-90B0-10F6FFC35EB7}" type="pres">
      <dgm:prSet presAssocID="{E2CCD21E-33D7-C94C-9D2F-83E1A8F2C4CD}" presName="parentText" presStyleLbl="node1" presStyleIdx="1" presStyleCnt="3">
        <dgm:presLayoutVars>
          <dgm:chMax val="0"/>
          <dgm:bulletEnabled val="1"/>
        </dgm:presLayoutVars>
      </dgm:prSet>
      <dgm:spPr/>
    </dgm:pt>
    <dgm:pt modelId="{E348D367-B60D-9247-82C9-670F4E6FA6B7}" type="pres">
      <dgm:prSet presAssocID="{E2CCD21E-33D7-C94C-9D2F-83E1A8F2C4CD}" presName="childText" presStyleLbl="revTx" presStyleIdx="1" presStyleCnt="3">
        <dgm:presLayoutVars>
          <dgm:bulletEnabled val="1"/>
        </dgm:presLayoutVars>
      </dgm:prSet>
      <dgm:spPr/>
    </dgm:pt>
    <dgm:pt modelId="{9296DEAF-E262-384B-869C-3B078995CF36}" type="pres">
      <dgm:prSet presAssocID="{3D6E2C5A-8C31-4A49-93B9-74713FFABBEC}" presName="parentText" presStyleLbl="node1" presStyleIdx="2" presStyleCnt="3">
        <dgm:presLayoutVars>
          <dgm:chMax val="0"/>
          <dgm:bulletEnabled val="1"/>
        </dgm:presLayoutVars>
      </dgm:prSet>
      <dgm:spPr/>
    </dgm:pt>
    <dgm:pt modelId="{2782E49F-B8EF-1F45-A18F-279069BD8D08}" type="pres">
      <dgm:prSet presAssocID="{3D6E2C5A-8C31-4A49-93B9-74713FFABBEC}" presName="childText" presStyleLbl="revTx" presStyleIdx="2" presStyleCnt="3">
        <dgm:presLayoutVars>
          <dgm:bulletEnabled val="1"/>
        </dgm:presLayoutVars>
      </dgm:prSet>
      <dgm:spPr/>
    </dgm:pt>
  </dgm:ptLst>
  <dgm:cxnLst>
    <dgm:cxn modelId="{508E1E0C-487A-A048-A689-BA5F687973AC}" type="presOf" srcId="{DC9498D2-2F36-F54F-8A9A-164B28ED0D69}" destId="{3AD16949-0F0B-6344-8B80-857AD0130EF0}" srcOrd="0" destOrd="0" presId="urn:microsoft.com/office/officeart/2005/8/layout/vList2"/>
    <dgm:cxn modelId="{06B90416-1DE5-8543-AF31-F2F6328CB02A}" srcId="{3D6E2C5A-8C31-4A49-93B9-74713FFABBEC}" destId="{A3328367-6DCF-A341-8F46-CBB922E5FA85}" srcOrd="0" destOrd="0" parTransId="{8D1A990D-D75C-D245-BB40-D9722E0BF7DA}" sibTransId="{45A34477-A4F5-1049-A872-BC3A7BA66ED7}"/>
    <dgm:cxn modelId="{F9DFE72B-D714-8E41-9AB1-44A14A40FE12}" type="presOf" srcId="{A3328367-6DCF-A341-8F46-CBB922E5FA85}" destId="{2782E49F-B8EF-1F45-A18F-279069BD8D08}" srcOrd="0" destOrd="0" presId="urn:microsoft.com/office/officeart/2005/8/layout/vList2"/>
    <dgm:cxn modelId="{93EDF244-6DD6-9544-A945-60CC2B67BC00}" srcId="{D47CFC59-FC18-F84C-A648-69F5BAB018DB}" destId="{DE91F923-1A4E-0048-AE84-EE46D93CFDC5}" srcOrd="1" destOrd="0" parTransId="{71A5E0B8-8DC1-FD47-99C9-FBB1050A5FFE}" sibTransId="{8F9A3E63-5731-F24F-A478-6B759DC77ED0}"/>
    <dgm:cxn modelId="{214D5F65-ABFD-664D-8E19-8E00A822629D}" type="presOf" srcId="{E2CCD21E-33D7-C94C-9D2F-83E1A8F2C4CD}" destId="{27748524-0C87-CA48-90B0-10F6FFC35EB7}" srcOrd="0" destOrd="0" presId="urn:microsoft.com/office/officeart/2005/8/layout/vList2"/>
    <dgm:cxn modelId="{C3F65845-EE1B-0E44-B3D7-A4496B951AD0}" srcId="{D47CFC59-FC18-F84C-A648-69F5BAB018DB}" destId="{DC9498D2-2F36-F54F-8A9A-164B28ED0D69}" srcOrd="0" destOrd="0" parTransId="{79A2D881-719F-4943-89EB-E15D4C741AAC}" sibTransId="{31020C3B-882E-C84F-A134-6ED268E8C690}"/>
    <dgm:cxn modelId="{38367E6B-C01A-D94C-8DD6-DF19C22B8F2A}" type="presOf" srcId="{A4F2255E-6AF3-F242-8CB6-392A49DEC719}" destId="{2782E49F-B8EF-1F45-A18F-279069BD8D08}" srcOrd="0" destOrd="1" presId="urn:microsoft.com/office/officeart/2005/8/layout/vList2"/>
    <dgm:cxn modelId="{941AEB4B-579F-FF4F-B5DA-AC644DC09E23}" type="presOf" srcId="{DD11570A-FEF4-FB4F-86EC-7BD697921DBE}" destId="{E6ECABCE-6C58-754F-A2C6-D4F28CB782AB}" srcOrd="0" destOrd="0" presId="urn:microsoft.com/office/officeart/2005/8/layout/vList2"/>
    <dgm:cxn modelId="{23E61872-36F3-6C43-8E8B-0E6A0CB89FD2}" srcId="{3D6E2C5A-8C31-4A49-93B9-74713FFABBEC}" destId="{A4F2255E-6AF3-F242-8CB6-392A49DEC719}" srcOrd="1" destOrd="0" parTransId="{2F9837AE-B4D5-9E46-8492-35A57B225ECE}" sibTransId="{C6EDB32F-3E6C-FA45-96BD-B6552DB78881}"/>
    <dgm:cxn modelId="{1C4E3A8A-3581-3046-8815-C87FE7D9D324}" type="presOf" srcId="{DE91F923-1A4E-0048-AE84-EE46D93CFDC5}" destId="{3AD16949-0F0B-6344-8B80-857AD0130EF0}" srcOrd="0" destOrd="1" presId="urn:microsoft.com/office/officeart/2005/8/layout/vList2"/>
    <dgm:cxn modelId="{3E648893-149D-D54D-BEED-0674FDD38172}" type="presOf" srcId="{5C8417E1-6753-0349-AA7C-968C766E4D0E}" destId="{E348D367-B60D-9247-82C9-670F4E6FA6B7}" srcOrd="0" destOrd="0" presId="urn:microsoft.com/office/officeart/2005/8/layout/vList2"/>
    <dgm:cxn modelId="{88B29593-EEA2-0D4A-A5DD-C4B6AB62652F}" srcId="{E2CCD21E-33D7-C94C-9D2F-83E1A8F2C4CD}" destId="{7890D19E-C760-B240-B1AC-C12618A25011}" srcOrd="1" destOrd="0" parTransId="{190971D3-F0BA-D242-B867-681270B1A843}" sibTransId="{118060D1-7353-664D-B4E0-5A13F7E38C68}"/>
    <dgm:cxn modelId="{C14A53A6-7FE8-E843-9366-CF80562FED83}" srcId="{DD11570A-FEF4-FB4F-86EC-7BD697921DBE}" destId="{D47CFC59-FC18-F84C-A648-69F5BAB018DB}" srcOrd="0" destOrd="0" parTransId="{51E13636-1096-E641-BD6D-F8B2CE134A2F}" sibTransId="{05A9890F-4FA4-CF43-BE8E-4DEF5FA8F4C5}"/>
    <dgm:cxn modelId="{50E166AC-BDEF-8246-8958-675B9044E0BD}" type="presOf" srcId="{D47CFC59-FC18-F84C-A648-69F5BAB018DB}" destId="{A0F14DA7-6C6C-D44E-9132-87AAC82AEDF0}" srcOrd="0" destOrd="0" presId="urn:microsoft.com/office/officeart/2005/8/layout/vList2"/>
    <dgm:cxn modelId="{268AA5C1-F684-C440-91BB-3E125791F655}" type="presOf" srcId="{7890D19E-C760-B240-B1AC-C12618A25011}" destId="{E348D367-B60D-9247-82C9-670F4E6FA6B7}" srcOrd="0" destOrd="1" presId="urn:microsoft.com/office/officeart/2005/8/layout/vList2"/>
    <dgm:cxn modelId="{C005D2E3-1AAB-B346-906A-94EB917FC885}" srcId="{E2CCD21E-33D7-C94C-9D2F-83E1A8F2C4CD}" destId="{5C8417E1-6753-0349-AA7C-968C766E4D0E}" srcOrd="0" destOrd="0" parTransId="{FF3FEA89-34E0-0040-910A-68C362A87B6A}" sibTransId="{DA57D0C3-ABC2-7742-8E0C-A4C5A4A52B51}"/>
    <dgm:cxn modelId="{C920C9E4-5256-1144-AFAC-12AA3EF3F855}" type="presOf" srcId="{3D6E2C5A-8C31-4A49-93B9-74713FFABBEC}" destId="{9296DEAF-E262-384B-869C-3B078995CF36}" srcOrd="0" destOrd="0" presId="urn:microsoft.com/office/officeart/2005/8/layout/vList2"/>
    <dgm:cxn modelId="{61DEE4E5-4B77-114F-B41F-91006F5C71FF}" srcId="{DD11570A-FEF4-FB4F-86EC-7BD697921DBE}" destId="{E2CCD21E-33D7-C94C-9D2F-83E1A8F2C4CD}" srcOrd="1" destOrd="0" parTransId="{DC0CD26C-1442-C340-9244-F77D380B5B38}" sibTransId="{3A721D53-3C4C-E044-B994-E61896CCE9C8}"/>
    <dgm:cxn modelId="{B70525E6-D683-B445-A73F-2B192A87C9EF}" srcId="{DD11570A-FEF4-FB4F-86EC-7BD697921DBE}" destId="{3D6E2C5A-8C31-4A49-93B9-74713FFABBEC}" srcOrd="2" destOrd="0" parTransId="{0B993FD2-35CA-3743-A45A-5C85C9746C01}" sibTransId="{DD02FF12-B7A9-5D46-9A54-4E3633037DC5}"/>
    <dgm:cxn modelId="{DA525E37-F4CD-A44B-96DD-99701F26406C}" type="presParOf" srcId="{E6ECABCE-6C58-754F-A2C6-D4F28CB782AB}" destId="{A0F14DA7-6C6C-D44E-9132-87AAC82AEDF0}" srcOrd="0" destOrd="0" presId="urn:microsoft.com/office/officeart/2005/8/layout/vList2"/>
    <dgm:cxn modelId="{849FEC6E-F4AC-0842-9F10-A21C9B961D4F}" type="presParOf" srcId="{E6ECABCE-6C58-754F-A2C6-D4F28CB782AB}" destId="{3AD16949-0F0B-6344-8B80-857AD0130EF0}" srcOrd="1" destOrd="0" presId="urn:microsoft.com/office/officeart/2005/8/layout/vList2"/>
    <dgm:cxn modelId="{57B5E8CF-E165-0C42-AFD5-F3627A8BAC73}" type="presParOf" srcId="{E6ECABCE-6C58-754F-A2C6-D4F28CB782AB}" destId="{27748524-0C87-CA48-90B0-10F6FFC35EB7}" srcOrd="2" destOrd="0" presId="urn:microsoft.com/office/officeart/2005/8/layout/vList2"/>
    <dgm:cxn modelId="{8D73622B-5263-6845-B4C5-F82D1564AEBA}" type="presParOf" srcId="{E6ECABCE-6C58-754F-A2C6-D4F28CB782AB}" destId="{E348D367-B60D-9247-82C9-670F4E6FA6B7}" srcOrd="3" destOrd="0" presId="urn:microsoft.com/office/officeart/2005/8/layout/vList2"/>
    <dgm:cxn modelId="{D594EC10-06E9-9B43-811B-D90E8B03A0DD}" type="presParOf" srcId="{E6ECABCE-6C58-754F-A2C6-D4F28CB782AB}" destId="{9296DEAF-E262-384B-869C-3B078995CF36}" srcOrd="4" destOrd="0" presId="urn:microsoft.com/office/officeart/2005/8/layout/vList2"/>
    <dgm:cxn modelId="{398B7258-4F9C-0D46-91D3-FE0F73B4A1FB}" type="presParOf" srcId="{E6ECABCE-6C58-754F-A2C6-D4F28CB782AB}" destId="{2782E49F-B8EF-1F45-A18F-279069BD8D0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B98A7972-B786-4B69-9E7E-BA53A690E9D0}" type="presOf" srcId="{A0589EB2-684A-4614-A8DB-97B038888ED3}" destId="{650D0449-0118-4ED5-8E28-07BC9FB831A8}"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14DA7-6C6C-D44E-9132-87AAC82AEDF0}">
      <dsp:nvSpPr>
        <dsp:cNvPr id="0" name=""/>
        <dsp:cNvSpPr/>
      </dsp:nvSpPr>
      <dsp:spPr>
        <a:xfrm>
          <a:off x="0" y="77740"/>
          <a:ext cx="4342520" cy="4913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High Performance Computing</a:t>
          </a:r>
        </a:p>
      </dsp:txBody>
      <dsp:txXfrm>
        <a:off x="23988" y="101728"/>
        <a:ext cx="4294544" cy="443423"/>
      </dsp:txXfrm>
    </dsp:sp>
    <dsp:sp modelId="{3AD16949-0F0B-6344-8B80-857AD0130EF0}">
      <dsp:nvSpPr>
        <dsp:cNvPr id="0" name=""/>
        <dsp:cNvSpPr/>
      </dsp:nvSpPr>
      <dsp:spPr>
        <a:xfrm>
          <a:off x="0" y="569140"/>
          <a:ext cx="434252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more powerful machines to do computations faster.</a:t>
          </a:r>
        </a:p>
        <a:p>
          <a:pPr marL="171450" lvl="1" indent="-171450" algn="l" defTabSz="711200">
            <a:lnSpc>
              <a:spcPct val="90000"/>
            </a:lnSpc>
            <a:spcBef>
              <a:spcPct val="0"/>
            </a:spcBef>
            <a:spcAft>
              <a:spcPct val="20000"/>
            </a:spcAft>
            <a:buChar char="•"/>
          </a:pPr>
          <a:r>
            <a:rPr lang="en-US" sz="1600" kern="1200" dirty="0"/>
            <a:t>Measured in FLOPS</a:t>
          </a:r>
        </a:p>
      </dsp:txBody>
      <dsp:txXfrm>
        <a:off x="0" y="569140"/>
        <a:ext cx="4342520" cy="738990"/>
      </dsp:txXfrm>
    </dsp:sp>
    <dsp:sp modelId="{27748524-0C87-CA48-90B0-10F6FFC35EB7}">
      <dsp:nvSpPr>
        <dsp:cNvPr id="0" name=""/>
        <dsp:cNvSpPr/>
      </dsp:nvSpPr>
      <dsp:spPr>
        <a:xfrm>
          <a:off x="0" y="1308129"/>
          <a:ext cx="4342520" cy="491399"/>
        </a:xfrm>
        <a:prstGeom prst="roundRect">
          <a:avLst/>
        </a:prstGeom>
        <a:solidFill>
          <a:schemeClr val="accent2">
            <a:hueOff val="1473771"/>
            <a:satOff val="6763"/>
            <a:lumOff val="9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Parallel Computing (c)</a:t>
          </a:r>
        </a:p>
      </dsp:txBody>
      <dsp:txXfrm>
        <a:off x="23988" y="1332117"/>
        <a:ext cx="4294544" cy="443423"/>
      </dsp:txXfrm>
    </dsp:sp>
    <dsp:sp modelId="{E348D367-B60D-9247-82C9-670F4E6FA6B7}">
      <dsp:nvSpPr>
        <dsp:cNvPr id="0" name=""/>
        <dsp:cNvSpPr/>
      </dsp:nvSpPr>
      <dsp:spPr>
        <a:xfrm>
          <a:off x="0" y="1799530"/>
          <a:ext cx="434252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multiple cores to do multiple things at once.</a:t>
          </a:r>
        </a:p>
        <a:p>
          <a:pPr marL="171450" lvl="1" indent="-171450" algn="l" defTabSz="711200">
            <a:lnSpc>
              <a:spcPct val="90000"/>
            </a:lnSpc>
            <a:spcBef>
              <a:spcPct val="0"/>
            </a:spcBef>
            <a:spcAft>
              <a:spcPct val="20000"/>
            </a:spcAft>
            <a:buChar char="•"/>
          </a:pPr>
          <a:r>
            <a:rPr lang="en-US" sz="1600" kern="1200" dirty="0"/>
            <a:t>Measured in degree of parallelism</a:t>
          </a:r>
        </a:p>
      </dsp:txBody>
      <dsp:txXfrm>
        <a:off x="0" y="1799530"/>
        <a:ext cx="4342520" cy="738990"/>
      </dsp:txXfrm>
    </dsp:sp>
    <dsp:sp modelId="{9296DEAF-E262-384B-869C-3B078995CF36}">
      <dsp:nvSpPr>
        <dsp:cNvPr id="0" name=""/>
        <dsp:cNvSpPr/>
      </dsp:nvSpPr>
      <dsp:spPr>
        <a:xfrm>
          <a:off x="0" y="2538519"/>
          <a:ext cx="4342520" cy="491399"/>
        </a:xfrm>
        <a:prstGeom prst="roundRect">
          <a:avLst/>
        </a:prstGeom>
        <a:solidFill>
          <a:schemeClr val="accent2">
            <a:hueOff val="2947542"/>
            <a:satOff val="13526"/>
            <a:lumOff val="1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Distributed Computing (b) </a:t>
          </a:r>
        </a:p>
      </dsp:txBody>
      <dsp:txXfrm>
        <a:off x="23988" y="2562507"/>
        <a:ext cx="4294544" cy="443423"/>
      </dsp:txXfrm>
    </dsp:sp>
    <dsp:sp modelId="{2782E49F-B8EF-1F45-A18F-279069BD8D08}">
      <dsp:nvSpPr>
        <dsp:cNvPr id="0" name=""/>
        <dsp:cNvSpPr/>
      </dsp:nvSpPr>
      <dsp:spPr>
        <a:xfrm>
          <a:off x="0" y="3029920"/>
          <a:ext cx="4342520"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multiple machines to do multiple things at once.</a:t>
          </a:r>
        </a:p>
        <a:p>
          <a:pPr marL="171450" lvl="1" indent="-171450" algn="l" defTabSz="711200">
            <a:lnSpc>
              <a:spcPct val="90000"/>
            </a:lnSpc>
            <a:spcBef>
              <a:spcPct val="0"/>
            </a:spcBef>
            <a:spcAft>
              <a:spcPct val="20000"/>
            </a:spcAft>
            <a:buChar char="•"/>
          </a:pPr>
          <a:r>
            <a:rPr lang="en-US" sz="1600" kern="1200" dirty="0"/>
            <a:t>Measured in degree of distribution and parallelism</a:t>
          </a:r>
        </a:p>
      </dsp:txBody>
      <dsp:txXfrm>
        <a:off x="0" y="3029920"/>
        <a:ext cx="4342520" cy="956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techopedia.com/2/31360/trends/big-data/how-apache-spark-helps-rapid-application-development" TargetMode="External"/><Relationship Id="rId3" Type="http://schemas.openxmlformats.org/officeDocument/2006/relationships/hyperlink" Target="https://www.techopedia.com/definition/24407/application-programming-interface-api" TargetMode="External"/><Relationship Id="rId7" Type="http://schemas.openxmlformats.org/officeDocument/2006/relationships/hyperlink" Target="https://www.techopedia.com/definition/1245/structured-query-language-sql" TargetMode="External"/><Relationship Id="rId12" Type="http://schemas.openxmlformats.org/officeDocument/2006/relationships/hyperlink" Target="https://www.techopedia.com/definition/5380/packe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techopedia.com/definition/3533/python" TargetMode="External"/><Relationship Id="rId11" Type="http://schemas.openxmlformats.org/officeDocument/2006/relationships/hyperlink" Target="https://www.techopedia.com/definition/5736/query" TargetMode="External"/><Relationship Id="rId5" Type="http://schemas.openxmlformats.org/officeDocument/2006/relationships/hyperlink" Target="https://www.techopedia.com/definition/3927/java" TargetMode="External"/><Relationship Id="rId10" Type="http://schemas.openxmlformats.org/officeDocument/2006/relationships/hyperlink" Target="https://www.techopedia.com/definition/5422/data-management" TargetMode="External"/><Relationship Id="rId4" Type="http://schemas.openxmlformats.org/officeDocument/2006/relationships/hyperlink" Target="https://www.techopedia.com/definition/27183/scala" TargetMode="External"/><Relationship Id="rId9" Type="http://schemas.openxmlformats.org/officeDocument/2006/relationships/hyperlink" Target="https://www.techopedia.com/definition/8181/machine-learn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3/12/2022 9:17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433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3/12/2022 9:17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7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3/12/2022 9:17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712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3/12/2022 9:17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1144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213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it comes to ease of use, Spark again happens to be a lot better than Hadoop. Spark has </a:t>
            </a:r>
            <a:r>
              <a:rPr lang="en-US" sz="1200" b="0" i="0" u="sng" kern="1200" dirty="0">
                <a:solidFill>
                  <a:schemeClr val="tx1"/>
                </a:solidFill>
                <a:effectLst/>
                <a:latin typeface="+mn-lt"/>
                <a:ea typeface="+mn-ea"/>
                <a:cs typeface="+mn-cs"/>
                <a:hlinkClick r:id="rId3"/>
              </a:rPr>
              <a:t>APIs</a:t>
            </a:r>
            <a:r>
              <a:rPr lang="en-US" sz="1200" b="0" i="0" kern="1200" dirty="0">
                <a:solidFill>
                  <a:schemeClr val="tx1"/>
                </a:solidFill>
                <a:effectLst/>
                <a:latin typeface="+mn-lt"/>
                <a:ea typeface="+mn-ea"/>
                <a:cs typeface="+mn-cs"/>
              </a:rPr>
              <a:t> for several languages such as </a:t>
            </a:r>
            <a:r>
              <a:rPr lang="en-US" sz="1200" b="0" i="0" u="sng" kern="1200" dirty="0">
                <a:solidFill>
                  <a:schemeClr val="tx1"/>
                </a:solidFill>
                <a:effectLst/>
                <a:latin typeface="+mn-lt"/>
                <a:ea typeface="+mn-ea"/>
                <a:cs typeface="+mn-cs"/>
                <a:hlinkClick r:id="rId4"/>
              </a:rPr>
              <a:t>Scala</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Java</a:t>
            </a:r>
            <a:r>
              <a:rPr lang="en-US" sz="1200" b="0" i="0" kern="1200" dirty="0">
                <a:solidFill>
                  <a:schemeClr val="tx1"/>
                </a:solidFill>
                <a:effectLst/>
                <a:latin typeface="+mn-lt"/>
                <a:ea typeface="+mn-ea"/>
                <a:cs typeface="+mn-cs"/>
              </a:rPr>
              <a:t> and </a:t>
            </a:r>
            <a:r>
              <a:rPr lang="en-US" sz="1200" b="0" i="0" u="sng" kern="1200" dirty="0">
                <a:solidFill>
                  <a:schemeClr val="tx1"/>
                </a:solidFill>
                <a:effectLst/>
                <a:latin typeface="+mn-lt"/>
                <a:ea typeface="+mn-ea"/>
                <a:cs typeface="+mn-cs"/>
                <a:hlinkClick r:id="rId6"/>
              </a:rPr>
              <a:t>Python</a:t>
            </a:r>
            <a:r>
              <a:rPr lang="en-US" sz="1200" b="0" i="0" kern="1200" dirty="0">
                <a:solidFill>
                  <a:schemeClr val="tx1"/>
                </a:solidFill>
                <a:effectLst/>
                <a:latin typeface="+mn-lt"/>
                <a:ea typeface="+mn-ea"/>
                <a:cs typeface="+mn-cs"/>
              </a:rPr>
              <a:t>, besides having the likes of Spark </a:t>
            </a:r>
            <a:r>
              <a:rPr lang="en-US" sz="1200" b="0" i="0" u="sng" kern="1200" dirty="0">
                <a:solidFill>
                  <a:schemeClr val="tx1"/>
                </a:solidFill>
                <a:effectLst/>
                <a:latin typeface="+mn-lt"/>
                <a:ea typeface="+mn-ea"/>
                <a:cs typeface="+mn-cs"/>
                <a:hlinkClick r:id="rId7"/>
              </a:rPr>
              <a:t>SQL</a:t>
            </a:r>
            <a:r>
              <a:rPr lang="en-US" sz="1200" b="0" i="0" kern="1200" dirty="0">
                <a:solidFill>
                  <a:schemeClr val="tx1"/>
                </a:solidFill>
                <a:effectLst/>
                <a:latin typeface="+mn-lt"/>
                <a:ea typeface="+mn-ea"/>
                <a:cs typeface="+mn-cs"/>
              </a:rPr>
              <a:t>. It is relatively simple to write user-defined functions. It also happens to boast an interactive mode for running commands. Hadoop, on the other hand, is written in Java and has earned the reputation of being pretty difficult to program, although it does have tools that assist in the process. (To learn more about Spark, see </a:t>
            </a:r>
            <a:r>
              <a:rPr lang="en-US" sz="1200" b="0" i="0" u="sng" kern="1200" dirty="0">
                <a:solidFill>
                  <a:schemeClr val="tx1"/>
                </a:solidFill>
                <a:effectLst/>
                <a:latin typeface="+mn-lt"/>
                <a:ea typeface="+mn-ea"/>
                <a:cs typeface="+mn-cs"/>
                <a:hlinkClick r:id="rId8"/>
              </a:rPr>
              <a:t>How Apache Spark Helps Rapid Application Development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In-Memory Technology</a:t>
            </a:r>
          </a:p>
          <a:p>
            <a:r>
              <a:rPr lang="en-US" sz="1200" b="0" i="0" kern="1200" dirty="0">
                <a:solidFill>
                  <a:schemeClr val="tx1"/>
                </a:solidFill>
                <a:effectLst/>
                <a:latin typeface="+mn-lt"/>
                <a:ea typeface="+mn-ea"/>
                <a:cs typeface="+mn-cs"/>
              </a:rPr>
              <a:t>One of the unique aspects of Apache Spark is its unique "in-memory" technology that allows it to be an extremely good data processing system. In this technology, Spark loads all of the data to the internal memory of the system and then unloads it on the disk later. This way, a user can save a part of the processed data on the internal memory and leave the remaining on the disk.</a:t>
            </a:r>
          </a:p>
          <a:p>
            <a:r>
              <a:rPr lang="en-US" sz="1200" b="0" i="0" kern="1200" dirty="0">
                <a:solidFill>
                  <a:schemeClr val="tx1"/>
                </a:solidFill>
                <a:effectLst/>
                <a:latin typeface="+mn-lt"/>
                <a:ea typeface="+mn-ea"/>
                <a:cs typeface="+mn-cs"/>
              </a:rPr>
              <a:t>Spark also has an innate ability to load necessary information to its core with the help of its </a:t>
            </a:r>
            <a:r>
              <a:rPr lang="en-US" sz="1200" b="0" i="0" u="sng" kern="1200" dirty="0">
                <a:solidFill>
                  <a:schemeClr val="tx1"/>
                </a:solidFill>
                <a:effectLst/>
                <a:latin typeface="+mn-lt"/>
                <a:ea typeface="+mn-ea"/>
                <a:cs typeface="+mn-cs"/>
                <a:hlinkClick r:id="rId9"/>
              </a:rPr>
              <a:t>machine </a:t>
            </a:r>
            <a:r>
              <a:rPr lang="en-US" sz="1200" b="0" i="0" u="sng" kern="1200" dirty="0">
                <a:solidFill>
                  <a:schemeClr val="tx1"/>
                </a:solidFill>
                <a:effectLst/>
                <a:latin typeface="+mn-lt"/>
                <a:ea typeface="+mn-ea"/>
                <a:cs typeface="+mn-cs"/>
              </a:rPr>
              <a:t>learning algorithms</a:t>
            </a:r>
            <a:r>
              <a:rPr lang="en-US" sz="1200" b="0" i="0" kern="1200" dirty="0">
                <a:solidFill>
                  <a:schemeClr val="tx1"/>
                </a:solidFill>
                <a:effectLst/>
                <a:latin typeface="+mn-lt"/>
                <a:ea typeface="+mn-ea"/>
                <a:cs typeface="+mn-cs"/>
              </a:rPr>
              <a:t>. This allows it to be extremely fast.</a:t>
            </a:r>
          </a:p>
          <a:p>
            <a:r>
              <a:rPr lang="en-US" sz="1200" b="1" i="0" kern="1200" dirty="0">
                <a:solidFill>
                  <a:schemeClr val="tx1"/>
                </a:solidFill>
                <a:effectLst/>
                <a:latin typeface="+mn-lt"/>
                <a:ea typeface="+mn-ea"/>
                <a:cs typeface="+mn-cs"/>
              </a:rPr>
              <a:t>Spark’s Core</a:t>
            </a:r>
          </a:p>
          <a:p>
            <a:r>
              <a:rPr lang="en-US" sz="1200" b="0" i="0" kern="1200" dirty="0">
                <a:solidFill>
                  <a:schemeClr val="tx1"/>
                </a:solidFill>
                <a:effectLst/>
                <a:latin typeface="+mn-lt"/>
                <a:ea typeface="+mn-ea"/>
                <a:cs typeface="+mn-cs"/>
              </a:rPr>
              <a:t>Spark’s core manages several important functions like setting tasks and interactions as well as producing input/output operations. It can be said to be an RDD, or resilient distributed dataset. Basically, this happens to be a mix of data that is spread across several machines connected via a network. The transformation of this data is created by a four-step method, comprised of mapping the data, sorting it, reducing it and then finally, joining the data.</a:t>
            </a:r>
          </a:p>
          <a:p>
            <a:r>
              <a:rPr lang="en-US" sz="1200" b="0" i="0" kern="1200" dirty="0">
                <a:solidFill>
                  <a:schemeClr val="tx1"/>
                </a:solidFill>
                <a:effectLst/>
                <a:latin typeface="+mn-lt"/>
                <a:ea typeface="+mn-ea"/>
                <a:cs typeface="+mn-cs"/>
              </a:rPr>
              <a:t>Following this step is the release of the RDD, which is done with support from an API. This API is a union of three languages: Scala, Java and Python.</a:t>
            </a:r>
          </a:p>
          <a:p>
            <a:r>
              <a:rPr lang="en-US" sz="1200" b="1" i="0" kern="1200" dirty="0">
                <a:solidFill>
                  <a:schemeClr val="tx1"/>
                </a:solidFill>
                <a:effectLst/>
                <a:latin typeface="+mn-lt"/>
                <a:ea typeface="+mn-ea"/>
                <a:cs typeface="+mn-cs"/>
              </a:rPr>
              <a:t>Spark’s SQL</a:t>
            </a:r>
          </a:p>
          <a:p>
            <a:r>
              <a:rPr lang="en-US" sz="1200" b="0" i="0" kern="1200" dirty="0">
                <a:solidFill>
                  <a:schemeClr val="tx1"/>
                </a:solidFill>
                <a:effectLst/>
                <a:latin typeface="+mn-lt"/>
                <a:ea typeface="+mn-ea"/>
                <a:cs typeface="+mn-cs"/>
              </a:rPr>
              <a:t>Apache Spark’s SQL has a relatively new </a:t>
            </a:r>
            <a:r>
              <a:rPr lang="en-US" sz="1200" b="0" i="0" u="sng" kern="1200" dirty="0">
                <a:solidFill>
                  <a:schemeClr val="tx1"/>
                </a:solidFill>
                <a:effectLst/>
                <a:latin typeface="+mn-lt"/>
                <a:ea typeface="+mn-ea"/>
                <a:cs typeface="+mn-cs"/>
                <a:hlinkClick r:id="rId10"/>
              </a:rPr>
              <a:t>data management</a:t>
            </a:r>
            <a:r>
              <a:rPr lang="en-US" sz="1200" b="0" i="0" kern="1200" dirty="0">
                <a:solidFill>
                  <a:schemeClr val="tx1"/>
                </a:solidFill>
                <a:effectLst/>
                <a:latin typeface="+mn-lt"/>
                <a:ea typeface="+mn-ea"/>
                <a:cs typeface="+mn-cs"/>
              </a:rPr>
              <a:t> solution called SchemaRDD. This allows the arrangement of data into many levels and can also </a:t>
            </a:r>
            <a:r>
              <a:rPr lang="en-US" sz="1200" b="0" i="0" u="sng" kern="1200" dirty="0">
                <a:solidFill>
                  <a:schemeClr val="tx1"/>
                </a:solidFill>
                <a:effectLst/>
                <a:latin typeface="+mn-lt"/>
                <a:ea typeface="+mn-ea"/>
                <a:cs typeface="+mn-cs"/>
                <a:hlinkClick r:id="rId11"/>
              </a:rPr>
              <a:t>query</a:t>
            </a:r>
            <a:r>
              <a:rPr lang="en-US" sz="1200" b="0" i="0" kern="1200" dirty="0">
                <a:solidFill>
                  <a:schemeClr val="tx1"/>
                </a:solidFill>
                <a:effectLst/>
                <a:latin typeface="+mn-lt"/>
                <a:ea typeface="+mn-ea"/>
                <a:cs typeface="+mn-cs"/>
              </a:rPr>
              <a:t> data via a specific language.</a:t>
            </a:r>
          </a:p>
          <a:p>
            <a:r>
              <a:rPr lang="en-US" sz="1200" b="1" i="0" kern="1200" dirty="0">
                <a:solidFill>
                  <a:schemeClr val="tx1"/>
                </a:solidFill>
                <a:effectLst/>
                <a:latin typeface="+mn-lt"/>
                <a:ea typeface="+mn-ea"/>
                <a:cs typeface="+mn-cs"/>
              </a:rPr>
              <a:t>Graphx Service</a:t>
            </a:r>
          </a:p>
          <a:p>
            <a:r>
              <a:rPr lang="en-US" sz="1200" b="0" i="0" kern="1200" dirty="0">
                <a:solidFill>
                  <a:schemeClr val="tx1"/>
                </a:solidFill>
                <a:effectLst/>
                <a:latin typeface="+mn-lt"/>
                <a:ea typeface="+mn-ea"/>
                <a:cs typeface="+mn-cs"/>
              </a:rPr>
              <a:t>Apache Spark comes with the ability to process graphs or even information that is graphical in nature, thus enabling the easy analysis with a lot of precision.</a:t>
            </a:r>
          </a:p>
          <a:p>
            <a:r>
              <a:rPr lang="en-US" sz="1200" b="1" i="0" kern="1200" dirty="0">
                <a:solidFill>
                  <a:schemeClr val="tx1"/>
                </a:solidFill>
                <a:effectLst/>
                <a:latin typeface="+mn-lt"/>
                <a:ea typeface="+mn-ea"/>
                <a:cs typeface="+mn-cs"/>
              </a:rPr>
              <a:t>Streaming</a:t>
            </a:r>
          </a:p>
          <a:p>
            <a:r>
              <a:rPr lang="en-US" sz="1200" b="0" i="0" kern="1200" dirty="0">
                <a:solidFill>
                  <a:schemeClr val="tx1"/>
                </a:solidFill>
                <a:effectLst/>
                <a:latin typeface="+mn-lt"/>
                <a:ea typeface="+mn-ea"/>
                <a:cs typeface="+mn-cs"/>
              </a:rPr>
              <a:t>This is a prime part of Spark that allows it to stream large chunks of data with help from the core. It does so by breaking the large data into smaller </a:t>
            </a:r>
            <a:r>
              <a:rPr lang="en-US" sz="1200" b="0" i="0" u="sng" kern="1200" dirty="0">
                <a:solidFill>
                  <a:schemeClr val="tx1"/>
                </a:solidFill>
                <a:effectLst/>
                <a:latin typeface="+mn-lt"/>
                <a:ea typeface="+mn-ea"/>
                <a:cs typeface="+mn-cs"/>
                <a:hlinkClick r:id="rId12"/>
              </a:rPr>
              <a:t>packets</a:t>
            </a:r>
            <a:r>
              <a:rPr lang="en-US" sz="1200" b="0" i="0" kern="1200" dirty="0">
                <a:solidFill>
                  <a:schemeClr val="tx1"/>
                </a:solidFill>
                <a:effectLst/>
                <a:latin typeface="+mn-lt"/>
                <a:ea typeface="+mn-ea"/>
                <a:cs typeface="+mn-cs"/>
              </a:rPr>
              <a:t> and then transforming them, thereby accelerating the creation of the RDD.</a:t>
            </a:r>
          </a:p>
          <a:p>
            <a:r>
              <a:rPr lang="en-US" sz="1200" b="1" i="0" kern="1200" dirty="0">
                <a:solidFill>
                  <a:schemeClr val="tx1"/>
                </a:solidFill>
                <a:effectLst/>
                <a:latin typeface="+mn-lt"/>
                <a:ea typeface="+mn-ea"/>
                <a:cs typeface="+mn-cs"/>
              </a:rPr>
              <a:t>MLib – Machine Learning Library</a:t>
            </a:r>
          </a:p>
          <a:p>
            <a:r>
              <a:rPr lang="en-US" sz="1200" b="0" i="0" kern="1200" dirty="0">
                <a:solidFill>
                  <a:schemeClr val="tx1"/>
                </a:solidFill>
                <a:effectLst/>
                <a:latin typeface="+mn-lt"/>
                <a:ea typeface="+mn-ea"/>
                <a:cs typeface="+mn-cs"/>
              </a:rPr>
              <a:t>Apache Spark has the MLib, which is a framework meant for structured machine learning. It is also predominantly faster in implementation than Hadoop. MLib is also capable of solving several problems, such as statistical reading, data sampling and premise testing, to name a few.</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625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3/12/2022 9:17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461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Databricks features –</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endParaRPr lang="en-US" dirty="0">
              <a:effectLst/>
            </a:endParaRPr>
          </a:p>
          <a:p>
            <a:pPr lvl="1"/>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endParaRPr lang="en-US" dirty="0">
              <a:effectLst/>
            </a:endParaRPr>
          </a:p>
          <a:p>
            <a:pPr lvl="1"/>
            <a:r>
              <a:rPr lang="en-US" sz="1200" b="1" kern="1200" dirty="0">
                <a:solidFill>
                  <a:schemeClr val="tx1"/>
                </a:solidFill>
                <a:effectLst/>
                <a:latin typeface="+mn-lt"/>
                <a:ea typeface="+mn-ea"/>
                <a:cs typeface="+mn-cs"/>
              </a:rPr>
              <a:t>Share your insights in powerful ways </a:t>
            </a:r>
            <a:r>
              <a:rPr lang="en-US" sz="1200" kern="1200" dirty="0">
                <a:solidFill>
                  <a:schemeClr val="tx1"/>
                </a:solidFill>
                <a:effectLst/>
                <a:latin typeface="+mn-lt"/>
                <a:ea typeface="+mn-ea"/>
                <a:cs typeface="+mn-cs"/>
              </a:rPr>
              <a:t>through rich integration with PowerBI.</a:t>
            </a:r>
            <a:endParaRPr lang="en-US" dirty="0">
              <a:effectLst/>
            </a:endParaRPr>
          </a:p>
          <a:p>
            <a:pPr lvl="1"/>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1"/>
            <a:r>
              <a:rPr lang="en-US" sz="1200" b="1" kern="1200" dirty="0">
                <a:solidFill>
                  <a:schemeClr val="tx1"/>
                </a:solidFill>
                <a:effectLst/>
                <a:latin typeface="+mn-lt"/>
                <a:ea typeface="+mn-ea"/>
                <a:cs typeface="+mn-cs"/>
              </a:rPr>
              <a:t>Innovate faster </a:t>
            </a:r>
            <a:r>
              <a:rPr lang="en-US" sz="1200" kern="1200" dirty="0">
                <a:solidFill>
                  <a:schemeClr val="tx1"/>
                </a:solidFill>
                <a:effectLst/>
                <a:latin typeface="+mn-lt"/>
                <a:ea typeface="+mn-ea"/>
                <a:cs typeface="+mn-cs"/>
              </a:rPr>
              <a:t>with native integration with rest of Azure platform.</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endParaRPr lang="en-US" dirty="0">
              <a:effectLst/>
            </a:endParaRPr>
          </a:p>
          <a:p>
            <a:pPr lvl="1"/>
            <a:r>
              <a:rPr lang="en-US" sz="1200" b="1" kern="1200" dirty="0">
                <a:solidFill>
                  <a:schemeClr val="tx1"/>
                </a:solidFill>
                <a:effectLst/>
                <a:latin typeface="+mn-lt"/>
                <a:ea typeface="+mn-ea"/>
                <a:cs typeface="+mn-cs"/>
              </a:rPr>
              <a:t>Simplify security and identity control </a:t>
            </a:r>
            <a:r>
              <a:rPr lang="en-US" sz="1200" kern="1200" dirty="0">
                <a:solidFill>
                  <a:schemeClr val="tx1"/>
                </a:solidFill>
                <a:effectLst/>
                <a:latin typeface="+mn-lt"/>
                <a:ea typeface="+mn-ea"/>
                <a:cs typeface="+mn-cs"/>
              </a:rPr>
              <a:t>with built-in integration with Active Directory.</a:t>
            </a:r>
            <a:endParaRPr lang="en-US" dirty="0">
              <a:effectLst/>
            </a:endParaRPr>
          </a:p>
          <a:p>
            <a:pPr lvl="1"/>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1"/>
            <a:r>
              <a:rPr lang="en-US" sz="1200" b="1" kern="1200" dirty="0">
                <a:solidFill>
                  <a:schemeClr val="tx1"/>
                </a:solidFill>
                <a:effectLst/>
                <a:latin typeface="+mn-lt"/>
                <a:ea typeface="+mn-ea"/>
                <a:cs typeface="+mn-cs"/>
              </a:rPr>
              <a:t>Build with confidence on the trusted cloud </a:t>
            </a:r>
            <a:r>
              <a:rPr lang="en-US" sz="1200" kern="1200" dirty="0">
                <a:solidFill>
                  <a:schemeClr val="tx1"/>
                </a:solidFill>
                <a:effectLst/>
                <a:latin typeface="+mn-lt"/>
                <a:ea typeface="+mn-ea"/>
                <a:cs typeface="+mn-cs"/>
              </a:rPr>
              <a:t>backed by unmatched support, compliance and SLAs.</a:t>
            </a:r>
            <a:endParaRPr lang="en-US" dirty="0">
              <a:effectLst/>
            </a:endParaRPr>
          </a:p>
          <a:p>
            <a:pPr lvl="0"/>
            <a:r>
              <a:rPr lang="en-US" sz="1200" b="1" kern="1200" dirty="0">
                <a:solidFill>
                  <a:schemeClr val="tx1"/>
                </a:solidFill>
                <a:effectLst/>
                <a:latin typeface="+mn-lt"/>
                <a:ea typeface="+mn-ea"/>
                <a:cs typeface="+mn-cs"/>
              </a:rPr>
              <a:t>Scale without limits</a:t>
            </a:r>
            <a:endParaRPr lang="en-US" dirty="0">
              <a:effectLst/>
            </a:endParaRPr>
          </a:p>
          <a:p>
            <a:pPr lvl="1"/>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pPr lvl="1"/>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 </a:t>
            </a:r>
            <a:endParaRPr lang="en-US"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3/12/2022 9:17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2057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Databricks features –</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endParaRPr lang="en-US" dirty="0">
              <a:effectLst/>
            </a:endParaRPr>
          </a:p>
          <a:p>
            <a:pPr lvl="1"/>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endParaRPr lang="en-US" dirty="0">
              <a:effectLst/>
            </a:endParaRPr>
          </a:p>
          <a:p>
            <a:pPr lvl="1"/>
            <a:r>
              <a:rPr lang="en-US" sz="1200" b="1" kern="1200" dirty="0">
                <a:solidFill>
                  <a:schemeClr val="tx1"/>
                </a:solidFill>
                <a:effectLst/>
                <a:latin typeface="+mn-lt"/>
                <a:ea typeface="+mn-ea"/>
                <a:cs typeface="+mn-cs"/>
              </a:rPr>
              <a:t>Share your insights in powerful ways </a:t>
            </a:r>
            <a:r>
              <a:rPr lang="en-US" sz="1200" kern="1200" dirty="0">
                <a:solidFill>
                  <a:schemeClr val="tx1"/>
                </a:solidFill>
                <a:effectLst/>
                <a:latin typeface="+mn-lt"/>
                <a:ea typeface="+mn-ea"/>
                <a:cs typeface="+mn-cs"/>
              </a:rPr>
              <a:t>through rich integration with PowerBI.</a:t>
            </a:r>
            <a:endParaRPr lang="en-US" dirty="0">
              <a:effectLst/>
            </a:endParaRPr>
          </a:p>
          <a:p>
            <a:pPr lvl="1"/>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1"/>
            <a:r>
              <a:rPr lang="en-US" sz="1200" b="1" kern="1200" dirty="0">
                <a:solidFill>
                  <a:schemeClr val="tx1"/>
                </a:solidFill>
                <a:effectLst/>
                <a:latin typeface="+mn-lt"/>
                <a:ea typeface="+mn-ea"/>
                <a:cs typeface="+mn-cs"/>
              </a:rPr>
              <a:t>Innovate faster </a:t>
            </a:r>
            <a:r>
              <a:rPr lang="en-US" sz="1200" kern="1200" dirty="0">
                <a:solidFill>
                  <a:schemeClr val="tx1"/>
                </a:solidFill>
                <a:effectLst/>
                <a:latin typeface="+mn-lt"/>
                <a:ea typeface="+mn-ea"/>
                <a:cs typeface="+mn-cs"/>
              </a:rPr>
              <a:t>with native integration with rest of Azure platform.</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endParaRPr lang="en-US" dirty="0">
              <a:effectLst/>
            </a:endParaRPr>
          </a:p>
          <a:p>
            <a:pPr lvl="1"/>
            <a:r>
              <a:rPr lang="en-US" sz="1200" b="1" kern="1200" dirty="0">
                <a:solidFill>
                  <a:schemeClr val="tx1"/>
                </a:solidFill>
                <a:effectLst/>
                <a:latin typeface="+mn-lt"/>
                <a:ea typeface="+mn-ea"/>
                <a:cs typeface="+mn-cs"/>
              </a:rPr>
              <a:t>Simplify security and identity control </a:t>
            </a:r>
            <a:r>
              <a:rPr lang="en-US" sz="1200" kern="1200" dirty="0">
                <a:solidFill>
                  <a:schemeClr val="tx1"/>
                </a:solidFill>
                <a:effectLst/>
                <a:latin typeface="+mn-lt"/>
                <a:ea typeface="+mn-ea"/>
                <a:cs typeface="+mn-cs"/>
              </a:rPr>
              <a:t>with built-in integration with Active Directory.</a:t>
            </a:r>
            <a:endParaRPr lang="en-US" dirty="0">
              <a:effectLst/>
            </a:endParaRPr>
          </a:p>
          <a:p>
            <a:pPr lvl="1"/>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1"/>
            <a:r>
              <a:rPr lang="en-US" sz="1200" b="1" kern="1200" dirty="0">
                <a:solidFill>
                  <a:schemeClr val="tx1"/>
                </a:solidFill>
                <a:effectLst/>
                <a:latin typeface="+mn-lt"/>
                <a:ea typeface="+mn-ea"/>
                <a:cs typeface="+mn-cs"/>
              </a:rPr>
              <a:t>Build with confidence on the trusted cloud </a:t>
            </a:r>
            <a:r>
              <a:rPr lang="en-US" sz="1200" kern="1200" dirty="0">
                <a:solidFill>
                  <a:schemeClr val="tx1"/>
                </a:solidFill>
                <a:effectLst/>
                <a:latin typeface="+mn-lt"/>
                <a:ea typeface="+mn-ea"/>
                <a:cs typeface="+mn-cs"/>
              </a:rPr>
              <a:t>backed by unmatched support, compliance and SLAs.</a:t>
            </a:r>
            <a:endParaRPr lang="en-US" dirty="0">
              <a:effectLst/>
            </a:endParaRPr>
          </a:p>
          <a:p>
            <a:pPr lvl="0"/>
            <a:r>
              <a:rPr lang="en-US" sz="1200" b="1" kern="1200" dirty="0">
                <a:solidFill>
                  <a:schemeClr val="tx1"/>
                </a:solidFill>
                <a:effectLst/>
                <a:latin typeface="+mn-lt"/>
                <a:ea typeface="+mn-ea"/>
                <a:cs typeface="+mn-cs"/>
              </a:rPr>
              <a:t>Scale without limits</a:t>
            </a:r>
            <a:endParaRPr lang="en-US" dirty="0">
              <a:effectLst/>
            </a:endParaRPr>
          </a:p>
          <a:p>
            <a:pPr lvl="1"/>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pPr lvl="1"/>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 </a:t>
            </a:r>
            <a:endParaRPr lang="en-US"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3/12/2022 9:17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7100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D2E95-9E8E-43DF-8C23-5FE8184936C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2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Databricks, founded by the team that created Apache Spark – unified analytics platform that accelerates innovation by unifying data science, engineering &amp; business.</a:t>
            </a:r>
          </a:p>
          <a:p>
            <a:pPr marL="171450" indent="-171450">
              <a:buFont typeface="Arial" panose="020B0604020202020204" pitchFamily="34" charset="0"/>
              <a:buChar char="•"/>
            </a:pPr>
            <a:r>
              <a:rPr lang="en-US" dirty="0"/>
              <a:t>75% of the code committed to Apache Spark comes from Databricks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Unified Runtime</a:t>
            </a:r>
          </a:p>
          <a:p>
            <a:pPr marL="628650" lvl="1" indent="-171450">
              <a:buFont typeface="Arial" panose="020B0604020202020204" pitchFamily="34" charset="0"/>
              <a:buChar char="•"/>
            </a:pPr>
            <a:r>
              <a:rPr lang="en-US" dirty="0"/>
              <a:t>Create clusters in seconds, dynamically scale them up and down. </a:t>
            </a:r>
          </a:p>
          <a:p>
            <a:pPr marL="628650" lvl="1" indent="-171450">
              <a:buFont typeface="Arial" panose="020B0604020202020204" pitchFamily="34" charset="0"/>
              <a:buChar char="•"/>
            </a:pPr>
            <a:r>
              <a:rPr lang="en-US" dirty="0"/>
              <a:t>They’ve made enhancements to Spark engine to make it 10x faster than open source Spark</a:t>
            </a:r>
          </a:p>
          <a:p>
            <a:pPr marL="628650" lvl="1" indent="-171450">
              <a:buFont typeface="Arial" panose="020B0604020202020204" pitchFamily="34" charset="0"/>
              <a:buChar char="•"/>
            </a:pPr>
            <a:r>
              <a:rPr lang="en-US" dirty="0"/>
              <a:t>Serverless- </a:t>
            </a:r>
            <a:r>
              <a:rPr kumimoji="0" lang="en-US" sz="1600" b="0" i="0" u="none" strike="noStrike" kern="1200" cap="none" spc="0" normalizeH="0" baseline="0" noProof="0" dirty="0">
                <a:ln>
                  <a:noFill/>
                </a:ln>
                <a:solidFill>
                  <a:prstClr val="black"/>
                </a:solidFill>
                <a:effectLst/>
                <a:uLnTx/>
                <a:uFillTx/>
                <a:latin typeface="Arial" charset="0"/>
                <a:ea typeface="Arial" charset="0"/>
                <a:cs typeface="Arial" charset="0"/>
              </a:rPr>
              <a:t>Auto-configured multi-user cluster,  Reliable sharing with fault isolation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Unified Collaboration</a:t>
            </a:r>
          </a:p>
          <a:p>
            <a:pPr marL="628650" lvl="1" indent="-171450">
              <a:buFont typeface="Arial" panose="020B0604020202020204" pitchFamily="34" charset="0"/>
              <a:buChar char="•"/>
            </a:pPr>
            <a:r>
              <a:rPr lang="en-US" dirty="0"/>
              <a:t>Overall – a simple &amp; collaborative environment that enables your entire team to use Spark &amp; interact with your data simultaneously</a:t>
            </a:r>
          </a:p>
          <a:p>
            <a:pPr marL="628650" lvl="1" indent="-171450">
              <a:buFont typeface="Arial" panose="020B0604020202020204" pitchFamily="34" charset="0"/>
              <a:buChar char="•"/>
            </a:pPr>
            <a:r>
              <a:rPr lang="en-US" dirty="0"/>
              <a:t>DE – Improve ETL performance, zero management clusters. Execute production code from within notebooks</a:t>
            </a:r>
          </a:p>
          <a:p>
            <a:pPr marL="628650" lvl="1" indent="-171450">
              <a:buFont typeface="Arial" panose="020B0604020202020204" pitchFamily="34" charset="0"/>
              <a:buChar char="•"/>
            </a:pPr>
            <a:r>
              <a:rPr lang="en-US" dirty="0"/>
              <a:t>DS - For data scientists, easy data exploration in notebooks</a:t>
            </a:r>
          </a:p>
          <a:p>
            <a:pPr marL="628650" lvl="1" indent="-171450">
              <a:buFont typeface="Arial" panose="020B0604020202020204" pitchFamily="34" charset="0"/>
              <a:buChar char="•"/>
            </a:pPr>
            <a:r>
              <a:rPr lang="en-US" dirty="0"/>
              <a:t>Business SME – interactive dashboards empower teams to create dynamic reports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Enterprise Security</a:t>
            </a:r>
          </a:p>
          <a:p>
            <a:pPr marL="628650" lvl="1" indent="-171450">
              <a:buFont typeface="Arial" panose="020B0604020202020204" pitchFamily="34" charset="0"/>
              <a:buChar char="•"/>
            </a:pPr>
            <a:r>
              <a:rPr lang="en-US" b="0" dirty="0"/>
              <a:t>Encryption</a:t>
            </a:r>
          </a:p>
          <a:p>
            <a:pPr marL="628650" lvl="1" indent="-171450">
              <a:buFont typeface="Arial" panose="020B0604020202020204" pitchFamily="34" charset="0"/>
              <a:buChar char="•"/>
            </a:pPr>
            <a:r>
              <a:rPr lang="en-US" b="0" dirty="0"/>
              <a:t>Fine grained  Role-based access control (files, clusters, code, application, dashboard)</a:t>
            </a:r>
          </a:p>
          <a:p>
            <a:pPr marL="628650" lvl="1" indent="-171450">
              <a:buFont typeface="Arial" panose="020B0604020202020204" pitchFamily="34" charset="0"/>
              <a:buChar char="•"/>
            </a:pPr>
            <a:r>
              <a:rPr lang="en-US" b="0" dirty="0"/>
              <a:t>Compliance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Rest APIs</a:t>
            </a:r>
          </a:p>
          <a:p>
            <a:endParaRPr lang="en-US" dirty="0"/>
          </a:p>
          <a:p>
            <a:endParaRPr lang="en-US" dirty="0"/>
          </a:p>
          <a:p>
            <a:endParaRPr lang="en-US" dirty="0"/>
          </a:p>
          <a:p>
            <a:r>
              <a:rPr lang="en-US" dirty="0"/>
              <a:t>DE </a:t>
            </a:r>
            <a:r>
              <a:rPr lang="mr-IN" dirty="0"/>
              <a:t>–</a:t>
            </a:r>
            <a:r>
              <a:rPr lang="en-US" dirty="0"/>
              <a:t> DBIO, SPARK,</a:t>
            </a:r>
            <a:r>
              <a:rPr lang="en-US" baseline="0" dirty="0"/>
              <a:t> API’s , JOBS</a:t>
            </a:r>
          </a:p>
          <a:p>
            <a:r>
              <a:rPr lang="en-US" baseline="0" dirty="0"/>
              <a:t>DS </a:t>
            </a:r>
            <a:r>
              <a:rPr lang="mr-IN" baseline="0" dirty="0"/>
              <a:t>–</a:t>
            </a:r>
            <a:r>
              <a:rPr lang="en-US" baseline="0" dirty="0"/>
              <a:t> Spark and Serverless, Interactive Data Science</a:t>
            </a:r>
          </a:p>
          <a:p>
            <a:r>
              <a:rPr lang="en-US" baseline="0" dirty="0"/>
              <a:t>Data Products - Everything</a:t>
            </a:r>
            <a:endParaRPr lang="en-US" dirty="0"/>
          </a:p>
          <a:p>
            <a:endParaRPr lang="en-US" dirty="0"/>
          </a:p>
          <a:p>
            <a:r>
              <a:rPr lang="en-US" dirty="0"/>
              <a:t>Creators of</a:t>
            </a:r>
            <a:r>
              <a:rPr lang="en-US" baseline="0" dirty="0"/>
              <a:t> Spark</a:t>
            </a:r>
          </a:p>
          <a:p>
            <a:r>
              <a:rPr lang="en-US" baseline="0" dirty="0"/>
              <a:t>Training People</a:t>
            </a:r>
          </a:p>
          <a:p>
            <a:r>
              <a:rPr lang="en-US" baseline="0" dirty="0"/>
              <a:t>Number of Customers</a:t>
            </a:r>
          </a:p>
          <a:p>
            <a:endParaRPr lang="en-US" dirty="0"/>
          </a:p>
          <a:p>
            <a:r>
              <a:rPr lang="en-US" dirty="0"/>
              <a:t>Ingest</a:t>
            </a:r>
          </a:p>
          <a:p>
            <a:endParaRPr lang="en-US" dirty="0"/>
          </a:p>
          <a:p>
            <a:r>
              <a:rPr lang="en-US" dirty="0"/>
              <a:t>Workflow</a:t>
            </a:r>
          </a:p>
          <a:p>
            <a:endParaRPr lang="en-US" dirty="0"/>
          </a:p>
          <a:p>
            <a:r>
              <a:rPr lang="en-US" dirty="0"/>
              <a:t>Schedule / Run / Monitor</a:t>
            </a:r>
          </a:p>
          <a:p>
            <a:endParaRPr lang="en-US" dirty="0"/>
          </a:p>
          <a:p>
            <a:r>
              <a:rPr lang="en-US" dirty="0"/>
              <a:t>Execute</a:t>
            </a:r>
          </a:p>
          <a:p>
            <a:endParaRPr lang="en-US" dirty="0"/>
          </a:p>
          <a:p>
            <a:r>
              <a:rPr lang="en-US" dirty="0"/>
              <a:t>Troubleshoot</a:t>
            </a:r>
          </a:p>
          <a:p>
            <a:endParaRPr lang="en-US" dirty="0"/>
          </a:p>
          <a:p>
            <a:r>
              <a:rPr lang="en-US" dirty="0"/>
              <a:t>Debug</a:t>
            </a:r>
          </a:p>
          <a:p>
            <a:endParaRPr lang="en-US" dirty="0"/>
          </a:p>
          <a:p>
            <a:r>
              <a:rPr lang="en-US" dirty="0"/>
              <a:t>Production</a:t>
            </a:r>
            <a:r>
              <a:rPr lang="en-US" baseline="0" dirty="0"/>
              <a:t> Jobs</a:t>
            </a:r>
          </a:p>
          <a:p>
            <a:r>
              <a:rPr lang="en-US" baseline="0" dirty="0"/>
              <a:t>---------</a:t>
            </a:r>
          </a:p>
          <a:p>
            <a:endParaRPr lang="en-US" baseline="0" dirty="0"/>
          </a:p>
          <a:p>
            <a:r>
              <a:rPr lang="en-US" baseline="0" dirty="0"/>
              <a:t>Ingest, ETL, Scheduling,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078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build-out of DMSA.  Supports hybrid\on-premises too through ADF \ Blob \ Stretch.</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3/12/2022 9:17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8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1" y="891883"/>
            <a:ext cx="8740142" cy="1987565"/>
          </a:xfrm>
        </p:spPr>
        <p:txBody>
          <a:bodyPr>
            <a:spAutoFit/>
          </a:bodyPr>
          <a:lstStyle>
            <a:lvl1pPr>
              <a:defRPr sz="1500"/>
            </a:lvl1pPr>
            <a:lvl2pPr>
              <a:defRPr sz="1200"/>
            </a:lvl2pPr>
            <a:lvl3pPr>
              <a:defRPr sz="1050"/>
            </a:lvl3pPr>
            <a:lvl4pPr>
              <a:defRPr sz="90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545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p>
        </p:txBody>
      </p:sp>
    </p:spTree>
    <p:extLst>
      <p:ext uri="{BB962C8B-B14F-4D97-AF65-F5344CB8AC3E}">
        <p14:creationId xmlns:p14="http://schemas.microsoft.com/office/powerpoint/2010/main" val="113572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891883"/>
            <a:ext cx="8740142" cy="2464875"/>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95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blue centere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6"/>
            <a:ext cx="8741880" cy="464583"/>
          </a:xfrm>
        </p:spPr>
        <p:txBody>
          <a:bodyPr/>
          <a:lstStyle>
            <a:lvl1pPr algn="ctr">
              <a:defRPr lang="en-US" sz="1800" b="0" kern="1200" cap="all" spc="600" baseline="0" dirty="0">
                <a:ln w="3175">
                  <a:noFill/>
                </a:ln>
                <a:solidFill>
                  <a:schemeClr val="tx2"/>
                </a:solidFill>
                <a:effectLst/>
                <a:latin typeface="+mn-lt"/>
                <a:ea typeface="+mn-ea"/>
                <a:cs typeface="Segoe UI Light" charset="0"/>
              </a:defRPr>
            </a:lvl1pPr>
          </a:lstStyle>
          <a:p>
            <a:r>
              <a:rPr lang="en-US" dirty="0"/>
              <a:t>Click to edit Master title style</a:t>
            </a:r>
          </a:p>
        </p:txBody>
      </p:sp>
    </p:spTree>
    <p:extLst>
      <p:ext uri="{BB962C8B-B14F-4D97-AF65-F5344CB8AC3E}">
        <p14:creationId xmlns:p14="http://schemas.microsoft.com/office/powerpoint/2010/main" val="246262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op Sub |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23328B-C5F1-4431-B4F3-E9DDC5CC2C3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455E480-06E3-466E-AB06-00AD3BF925E6}"/>
              </a:ext>
            </a:extLst>
          </p:cNvPr>
          <p:cNvSpPr>
            <a:spLocks noGrp="1"/>
          </p:cNvSpPr>
          <p:nvPr>
            <p:ph type="body" sz="quarter" idx="11" hasCustomPrompt="1"/>
          </p:nvPr>
        </p:nvSpPr>
        <p:spPr>
          <a:xfrm>
            <a:off x="201930" y="-406347"/>
            <a:ext cx="8742045" cy="263149"/>
          </a:xfrm>
        </p:spPr>
        <p:txBody>
          <a:bodyPr/>
          <a:lstStyle>
            <a:lvl1pPr>
              <a:defRPr sz="900" b="0" spc="225">
                <a:latin typeface="+mn-lt"/>
              </a:defRPr>
            </a:lvl1pPr>
          </a:lstStyle>
          <a:p>
            <a:pPr lvl="0"/>
            <a:r>
              <a:rPr lang="en-US" dirty="0"/>
              <a:t>SUBHEAD 16 PT</a:t>
            </a:r>
          </a:p>
        </p:txBody>
      </p:sp>
    </p:spTree>
    <p:extLst>
      <p:ext uri="{BB962C8B-B14F-4D97-AF65-F5344CB8AC3E}">
        <p14:creationId xmlns:p14="http://schemas.microsoft.com/office/powerpoint/2010/main" val="360086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54524" y="323412"/>
            <a:ext cx="8625525" cy="687611"/>
          </a:xfrm>
        </p:spPr>
        <p:txBody>
          <a:bodyPr>
            <a:normAutofit/>
          </a:bodyPr>
          <a:lstStyle>
            <a:lvl1pPr algn="ctr">
              <a:defRPr sz="3000" b="1" i="0" baseline="0"/>
            </a:lvl1pPr>
          </a:lstStyle>
          <a:p>
            <a:r>
              <a:rPr lang="en-US"/>
              <a:t>SECTION HEADER EXAMPLE</a:t>
            </a:r>
          </a:p>
        </p:txBody>
      </p:sp>
    </p:spTree>
    <p:extLst>
      <p:ext uri="{BB962C8B-B14F-4D97-AF65-F5344CB8AC3E}">
        <p14:creationId xmlns:p14="http://schemas.microsoft.com/office/powerpoint/2010/main" val="7947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1" r:id="rId3"/>
    <p:sldLayoutId id="2147483663" r:id="rId4"/>
    <p:sldLayoutId id="2147483664" r:id="rId5"/>
    <p:sldLayoutId id="2147483665"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20.png"/><Relationship Id="rId10" Type="http://schemas.openxmlformats.org/officeDocument/2006/relationships/image" Target="../media/image14.png"/><Relationship Id="rId4" Type="http://schemas.openxmlformats.org/officeDocument/2006/relationships/image" Target="../media/image19.png"/><Relationship Id="rId9" Type="http://schemas.openxmlformats.org/officeDocument/2006/relationships/image" Target="../media/image13.pn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jpe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1.png"/><Relationship Id="rId7" Type="http://schemas.openxmlformats.org/officeDocument/2006/relationships/image" Target="../media/image38.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hyperlink" Target="https://commons.wikimedia.org/w/index.php?title=File:Distributed-parallel.svg&amp;oldid=132972776" TargetMode="External"/><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Parallel Computing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5" name="Picture 4" descr="Logo&#10;&#10;Description automatically generated">
            <a:extLst>
              <a:ext uri="{FF2B5EF4-FFF2-40B4-BE49-F238E27FC236}">
                <a16:creationId xmlns:a16="http://schemas.microsoft.com/office/drawing/2014/main" id="{35FA24BF-BCC2-4A81-A344-FC6C5B9A3293}"/>
              </a:ext>
            </a:extLst>
          </p:cNvPr>
          <p:cNvPicPr>
            <a:picLocks noChangeAspect="1"/>
          </p:cNvPicPr>
          <p:nvPr/>
        </p:nvPicPr>
        <p:blipFill>
          <a:blip r:embed="rId3">
            <a:clrChange>
              <a:clrFrom>
                <a:srgbClr val="040707"/>
              </a:clrFrom>
              <a:clrTo>
                <a:srgbClr val="040707">
                  <a:alpha val="0"/>
                </a:srgbClr>
              </a:clrTo>
            </a:clrChange>
          </a:blip>
          <a:stretch>
            <a:fillRect/>
          </a:stretch>
        </p:blipFill>
        <p:spPr>
          <a:xfrm>
            <a:off x="422233" y="2776566"/>
            <a:ext cx="3386755" cy="1905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F561919B-4F6C-47CA-AB03-DD3825B3B318}"/>
              </a:ext>
            </a:extLst>
          </p:cNvPr>
          <p:cNvSpPr txBox="1"/>
          <p:nvPr/>
        </p:nvSpPr>
        <p:spPr>
          <a:xfrm>
            <a:off x="7426246" y="2914117"/>
            <a:ext cx="1453803" cy="219291"/>
          </a:xfrm>
          <a:prstGeom prst="rect">
            <a:avLst/>
          </a:prstGeom>
          <a:noFill/>
        </p:spPr>
        <p:txBody>
          <a:bodyPr wrap="square" rtlCol="0">
            <a:spAutoFit/>
          </a:bodyPr>
          <a:lstStyle/>
          <a:p>
            <a:pPr algn="ctr"/>
            <a:r>
              <a:rPr lang="en-US" sz="825" dirty="0">
                <a:solidFill>
                  <a:schemeClr val="bg1">
                    <a:lumMod val="95000"/>
                  </a:schemeClr>
                </a:solidFill>
              </a:rPr>
              <a:t>Power BI</a:t>
            </a:r>
          </a:p>
        </p:txBody>
      </p:sp>
      <p:pic>
        <p:nvPicPr>
          <p:cNvPr id="42" name="Picture 41">
            <a:extLst>
              <a:ext uri="{FF2B5EF4-FFF2-40B4-BE49-F238E27FC236}">
                <a16:creationId xmlns:a16="http://schemas.microsoft.com/office/drawing/2014/main" id="{4DE3A3F1-D3F9-49D1-9991-0AC46F628A76}"/>
              </a:ext>
            </a:extLst>
          </p:cNvPr>
          <p:cNvPicPr>
            <a:picLocks noChangeAspect="1"/>
          </p:cNvPicPr>
          <p:nvPr/>
        </p:nvPicPr>
        <p:blipFill>
          <a:blip r:embed="rId2"/>
          <a:stretch>
            <a:fillRect/>
          </a:stretch>
        </p:blipFill>
        <p:spPr>
          <a:xfrm>
            <a:off x="7923285" y="1426073"/>
            <a:ext cx="479082" cy="479082"/>
          </a:xfrm>
          <a:prstGeom prst="rect">
            <a:avLst/>
          </a:prstGeom>
        </p:spPr>
      </p:pic>
      <p:cxnSp>
        <p:nvCxnSpPr>
          <p:cNvPr id="44" name="Straight Connector 43">
            <a:extLst>
              <a:ext uri="{FF2B5EF4-FFF2-40B4-BE49-F238E27FC236}">
                <a16:creationId xmlns:a16="http://schemas.microsoft.com/office/drawing/2014/main" id="{F39B4668-6A72-4874-B5FA-3B04CF4354F1}"/>
              </a:ext>
            </a:extLst>
          </p:cNvPr>
          <p:cNvCxnSpPr/>
          <p:nvPr/>
        </p:nvCxnSpPr>
        <p:spPr>
          <a:xfrm>
            <a:off x="6778411" y="1742221"/>
            <a:ext cx="933340" cy="0"/>
          </a:xfrm>
          <a:prstGeom prst="line">
            <a:avLst/>
          </a:prstGeom>
          <a:ln w="2857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0241D6A-6835-4167-9132-33E5225999FB}"/>
              </a:ext>
            </a:extLst>
          </p:cNvPr>
          <p:cNvSpPr txBox="1"/>
          <p:nvPr/>
        </p:nvSpPr>
        <p:spPr>
          <a:xfrm>
            <a:off x="7665971" y="1935736"/>
            <a:ext cx="993710" cy="219291"/>
          </a:xfrm>
          <a:prstGeom prst="rect">
            <a:avLst/>
          </a:prstGeom>
          <a:noFill/>
        </p:spPr>
        <p:txBody>
          <a:bodyPr wrap="square" rtlCol="0">
            <a:spAutoFit/>
          </a:bodyPr>
          <a:lstStyle/>
          <a:p>
            <a:pPr algn="ctr"/>
            <a:r>
              <a:rPr lang="en-US" sz="825" dirty="0">
                <a:solidFill>
                  <a:schemeClr val="bg1">
                    <a:lumMod val="95000"/>
                  </a:schemeClr>
                </a:solidFill>
              </a:rPr>
              <a:t>Data Factory</a:t>
            </a:r>
          </a:p>
        </p:txBody>
      </p:sp>
      <p:cxnSp>
        <p:nvCxnSpPr>
          <p:cNvPr id="46" name="Straight Connector 45">
            <a:extLst>
              <a:ext uri="{FF2B5EF4-FFF2-40B4-BE49-F238E27FC236}">
                <a16:creationId xmlns:a16="http://schemas.microsoft.com/office/drawing/2014/main" id="{FCC11356-B232-436F-B669-D316F10F487B}"/>
              </a:ext>
            </a:extLst>
          </p:cNvPr>
          <p:cNvCxnSpPr/>
          <p:nvPr/>
        </p:nvCxnSpPr>
        <p:spPr>
          <a:xfrm>
            <a:off x="6778410" y="2628230"/>
            <a:ext cx="933340" cy="0"/>
          </a:xfrm>
          <a:prstGeom prst="line">
            <a:avLst/>
          </a:prstGeom>
          <a:ln w="2857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B1D75AFD-D952-4C17-8A8D-B90671CF52AB}"/>
              </a:ext>
            </a:extLst>
          </p:cNvPr>
          <p:cNvPicPr>
            <a:picLocks noChangeAspect="1"/>
          </p:cNvPicPr>
          <p:nvPr/>
        </p:nvPicPr>
        <p:blipFill>
          <a:blip r:embed="rId3">
            <a:duotone>
              <a:schemeClr val="bg2">
                <a:shade val="45000"/>
                <a:satMod val="135000"/>
              </a:schemeClr>
              <a:prstClr val="white"/>
            </a:duotone>
          </a:blip>
          <a:stretch>
            <a:fillRect/>
          </a:stretch>
        </p:blipFill>
        <p:spPr>
          <a:xfrm>
            <a:off x="7863151" y="2300608"/>
            <a:ext cx="585218" cy="585218"/>
          </a:xfrm>
          <a:prstGeom prst="rect">
            <a:avLst/>
          </a:prstGeom>
        </p:spPr>
      </p:pic>
      <p:pic>
        <p:nvPicPr>
          <p:cNvPr id="30" name="Picture 12" descr="http://spark.apache.org/images/spark-stack.png">
            <a:extLst>
              <a:ext uri="{FF2B5EF4-FFF2-40B4-BE49-F238E27FC236}">
                <a16:creationId xmlns:a16="http://schemas.microsoft.com/office/drawing/2014/main" id="{30CFA0C4-CAC5-449D-B892-4AC4E623B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6" y="2372707"/>
            <a:ext cx="1149864" cy="5413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072EA78C-1AD4-4148-942D-C4CD8D948DBD}"/>
              </a:ext>
            </a:extLst>
          </p:cNvPr>
          <p:cNvPicPr>
            <a:picLocks noChangeAspect="1"/>
          </p:cNvPicPr>
          <p:nvPr/>
        </p:nvPicPr>
        <p:blipFill>
          <a:blip r:embed="rId5">
            <a:lum bright="70000" contrast="-70000"/>
          </a:blip>
          <a:stretch>
            <a:fillRect/>
          </a:stretch>
        </p:blipFill>
        <p:spPr>
          <a:xfrm>
            <a:off x="887912" y="1722413"/>
            <a:ext cx="997653" cy="530666"/>
          </a:xfrm>
          <a:prstGeom prst="rect">
            <a:avLst/>
          </a:prstGeom>
        </p:spPr>
      </p:pic>
      <p:sp>
        <p:nvSpPr>
          <p:cNvPr id="40" name="Thought Bubble: Cloud 39">
            <a:extLst>
              <a:ext uri="{FF2B5EF4-FFF2-40B4-BE49-F238E27FC236}">
                <a16:creationId xmlns:a16="http://schemas.microsoft.com/office/drawing/2014/main" id="{13EE72B0-C876-4184-918F-F88CF52BCA70}"/>
              </a:ext>
            </a:extLst>
          </p:cNvPr>
          <p:cNvSpPr/>
          <p:nvPr/>
        </p:nvSpPr>
        <p:spPr>
          <a:xfrm>
            <a:off x="359138" y="1437057"/>
            <a:ext cx="2197359" cy="1879643"/>
          </a:xfrm>
          <a:prstGeom prst="cloudCallout">
            <a:avLst>
              <a:gd name="adj1" fmla="val 73288"/>
              <a:gd name="adj2" fmla="val 1158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73706244-D68C-478F-86EB-4F6452487899}"/>
              </a:ext>
            </a:extLst>
          </p:cNvPr>
          <p:cNvSpPr>
            <a:spLocks noGrp="1"/>
          </p:cNvSpPr>
          <p:nvPr>
            <p:ph type="title"/>
          </p:nvPr>
        </p:nvSpPr>
        <p:spPr/>
        <p:txBody>
          <a:bodyPr/>
          <a:lstStyle/>
          <a:p>
            <a:r>
              <a:rPr lang="en-US" dirty="0"/>
              <a:t>What’s Under the Hood?</a:t>
            </a:r>
          </a:p>
        </p:txBody>
      </p:sp>
      <p:pic>
        <p:nvPicPr>
          <p:cNvPr id="2050" name="Picture 2" descr="https://databricks.com/wp-content/themes/databricks/assets/images/uap/marchitecture.png">
            <a:extLst>
              <a:ext uri="{FF2B5EF4-FFF2-40B4-BE49-F238E27FC236}">
                <a16:creationId xmlns:a16="http://schemas.microsoft.com/office/drawing/2014/main" id="{00E9AD9B-6361-4DEF-B8C5-8C9CDA4E8F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1899" y="1172909"/>
            <a:ext cx="3532973" cy="22593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F5F0E29-700D-4A77-B784-EECABF8DDF5D}"/>
              </a:ext>
            </a:extLst>
          </p:cNvPr>
          <p:cNvPicPr>
            <a:picLocks noChangeAspect="1"/>
          </p:cNvPicPr>
          <p:nvPr/>
        </p:nvPicPr>
        <p:blipFill>
          <a:blip r:embed="rId7"/>
          <a:stretch>
            <a:fillRect/>
          </a:stretch>
        </p:blipFill>
        <p:spPr>
          <a:xfrm>
            <a:off x="1151095" y="3891705"/>
            <a:ext cx="585218" cy="585218"/>
          </a:xfrm>
          <a:prstGeom prst="rect">
            <a:avLst/>
          </a:prstGeom>
        </p:spPr>
      </p:pic>
      <p:pic>
        <p:nvPicPr>
          <p:cNvPr id="12" name="Picture 11">
            <a:extLst>
              <a:ext uri="{FF2B5EF4-FFF2-40B4-BE49-F238E27FC236}">
                <a16:creationId xmlns:a16="http://schemas.microsoft.com/office/drawing/2014/main" id="{85B3FD21-D2CA-41EE-A308-4B585A894BFA}"/>
              </a:ext>
            </a:extLst>
          </p:cNvPr>
          <p:cNvPicPr>
            <a:picLocks noChangeAspect="1"/>
          </p:cNvPicPr>
          <p:nvPr/>
        </p:nvPicPr>
        <p:blipFill>
          <a:blip r:embed="rId8"/>
          <a:stretch>
            <a:fillRect/>
          </a:stretch>
        </p:blipFill>
        <p:spPr>
          <a:xfrm>
            <a:off x="3252988" y="3958367"/>
            <a:ext cx="585218" cy="585218"/>
          </a:xfrm>
          <a:prstGeom prst="rect">
            <a:avLst/>
          </a:prstGeom>
        </p:spPr>
      </p:pic>
      <p:pic>
        <p:nvPicPr>
          <p:cNvPr id="14" name="Picture 13">
            <a:extLst>
              <a:ext uri="{FF2B5EF4-FFF2-40B4-BE49-F238E27FC236}">
                <a16:creationId xmlns:a16="http://schemas.microsoft.com/office/drawing/2014/main" id="{8A9DEC3C-E83D-4308-B88E-D0BAD37B7A3B}"/>
              </a:ext>
            </a:extLst>
          </p:cNvPr>
          <p:cNvPicPr>
            <a:picLocks noChangeAspect="1"/>
          </p:cNvPicPr>
          <p:nvPr/>
        </p:nvPicPr>
        <p:blipFill>
          <a:blip r:embed="rId9"/>
          <a:stretch>
            <a:fillRect/>
          </a:stretch>
        </p:blipFill>
        <p:spPr>
          <a:xfrm>
            <a:off x="6162155" y="4005083"/>
            <a:ext cx="422738" cy="422738"/>
          </a:xfrm>
          <a:prstGeom prst="rect">
            <a:avLst/>
          </a:prstGeom>
        </p:spPr>
      </p:pic>
      <p:pic>
        <p:nvPicPr>
          <p:cNvPr id="16" name="Picture 15">
            <a:extLst>
              <a:ext uri="{FF2B5EF4-FFF2-40B4-BE49-F238E27FC236}">
                <a16:creationId xmlns:a16="http://schemas.microsoft.com/office/drawing/2014/main" id="{263E6911-452F-411B-8E6E-92C98EDF1445}"/>
              </a:ext>
            </a:extLst>
          </p:cNvPr>
          <p:cNvPicPr>
            <a:picLocks noChangeAspect="1"/>
          </p:cNvPicPr>
          <p:nvPr/>
        </p:nvPicPr>
        <p:blipFill>
          <a:blip r:embed="rId10"/>
          <a:stretch>
            <a:fillRect/>
          </a:stretch>
        </p:blipFill>
        <p:spPr>
          <a:xfrm>
            <a:off x="4241041" y="3891705"/>
            <a:ext cx="585218" cy="585218"/>
          </a:xfrm>
          <a:prstGeom prst="rect">
            <a:avLst/>
          </a:prstGeom>
        </p:spPr>
      </p:pic>
      <p:pic>
        <p:nvPicPr>
          <p:cNvPr id="18" name="Picture 17">
            <a:extLst>
              <a:ext uri="{FF2B5EF4-FFF2-40B4-BE49-F238E27FC236}">
                <a16:creationId xmlns:a16="http://schemas.microsoft.com/office/drawing/2014/main" id="{9FC7736B-8F89-4C36-884D-C568603B13AC}"/>
              </a:ext>
            </a:extLst>
          </p:cNvPr>
          <p:cNvPicPr>
            <a:picLocks noChangeAspect="1"/>
          </p:cNvPicPr>
          <p:nvPr/>
        </p:nvPicPr>
        <p:blipFill>
          <a:blip r:embed="rId11"/>
          <a:stretch>
            <a:fillRect/>
          </a:stretch>
        </p:blipFill>
        <p:spPr>
          <a:xfrm>
            <a:off x="2184703" y="3937009"/>
            <a:ext cx="585218" cy="585218"/>
          </a:xfrm>
          <a:prstGeom prst="rect">
            <a:avLst/>
          </a:prstGeom>
        </p:spPr>
      </p:pic>
      <p:sp>
        <p:nvSpPr>
          <p:cNvPr id="19" name="AutoShape 4" descr="Image result for cosmos db">
            <a:extLst>
              <a:ext uri="{FF2B5EF4-FFF2-40B4-BE49-F238E27FC236}">
                <a16:creationId xmlns:a16="http://schemas.microsoft.com/office/drawing/2014/main" id="{52C5AEB3-3352-492F-AA30-9EDB1AAA224C}"/>
              </a:ext>
            </a:extLst>
          </p:cNvPr>
          <p:cNvSpPr>
            <a:spLocks noChangeAspect="1" noChangeArrowheads="1"/>
          </p:cNvSpPr>
          <p:nvPr/>
        </p:nvSpPr>
        <p:spPr bwMode="auto">
          <a:xfrm>
            <a:off x="5071001" y="2376878"/>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2056" name="Picture 8" descr="Image result for cosmos db">
            <a:extLst>
              <a:ext uri="{FF2B5EF4-FFF2-40B4-BE49-F238E27FC236}">
                <a16:creationId xmlns:a16="http://schemas.microsoft.com/office/drawing/2014/main" id="{6A9BF564-36FF-4124-8853-31C19D4D60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1381" y="3937010"/>
            <a:ext cx="1029867" cy="540680"/>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Bracket 23">
            <a:extLst>
              <a:ext uri="{FF2B5EF4-FFF2-40B4-BE49-F238E27FC236}">
                <a16:creationId xmlns:a16="http://schemas.microsoft.com/office/drawing/2014/main" id="{9FE251D1-CAE0-4132-B692-BE5F8AE31186}"/>
              </a:ext>
            </a:extLst>
          </p:cNvPr>
          <p:cNvSpPr/>
          <p:nvPr/>
        </p:nvSpPr>
        <p:spPr>
          <a:xfrm rot="16200000">
            <a:off x="4183492" y="439403"/>
            <a:ext cx="245777" cy="6709316"/>
          </a:xfrm>
          <a:prstGeom prst="rightBracket">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grpSp>
        <p:nvGrpSpPr>
          <p:cNvPr id="3" name="Group 2">
            <a:extLst>
              <a:ext uri="{FF2B5EF4-FFF2-40B4-BE49-F238E27FC236}">
                <a16:creationId xmlns:a16="http://schemas.microsoft.com/office/drawing/2014/main" id="{51BB9AF3-6E80-4162-B5FB-C9CA06F813D7}"/>
              </a:ext>
            </a:extLst>
          </p:cNvPr>
          <p:cNvGrpSpPr/>
          <p:nvPr/>
        </p:nvGrpSpPr>
        <p:grpSpPr>
          <a:xfrm>
            <a:off x="6922287" y="3931983"/>
            <a:ext cx="701310" cy="585218"/>
            <a:chOff x="9229716" y="5242644"/>
            <a:chExt cx="935080" cy="780290"/>
          </a:xfrm>
        </p:grpSpPr>
        <p:pic>
          <p:nvPicPr>
            <p:cNvPr id="26" name="Picture 25">
              <a:extLst>
                <a:ext uri="{FF2B5EF4-FFF2-40B4-BE49-F238E27FC236}">
                  <a16:creationId xmlns:a16="http://schemas.microsoft.com/office/drawing/2014/main" id="{A2B18B19-A9CD-49AB-8574-4E62F9823CB9}"/>
                </a:ext>
              </a:extLst>
            </p:cNvPr>
            <p:cNvPicPr>
              <a:picLocks noChangeAspect="1"/>
            </p:cNvPicPr>
            <p:nvPr/>
          </p:nvPicPr>
          <p:blipFill>
            <a:blip r:embed="rId13"/>
            <a:stretch>
              <a:fillRect/>
            </a:stretch>
          </p:blipFill>
          <p:spPr>
            <a:xfrm>
              <a:off x="9229716" y="5400842"/>
              <a:ext cx="390145" cy="390145"/>
            </a:xfrm>
            <a:prstGeom prst="rect">
              <a:avLst/>
            </a:prstGeom>
          </p:spPr>
        </p:pic>
        <p:pic>
          <p:nvPicPr>
            <p:cNvPr id="2058" name="Picture 10" descr="Image result for kafka">
              <a:extLst>
                <a:ext uri="{FF2B5EF4-FFF2-40B4-BE49-F238E27FC236}">
                  <a16:creationId xmlns:a16="http://schemas.microsoft.com/office/drawing/2014/main" id="{B595A828-833B-4027-BEC1-E22031952778}"/>
                </a:ext>
              </a:extLst>
            </p:cNvPr>
            <p:cNvPicPr>
              <a:picLocks noChangeAspect="1" noChangeArrowheads="1"/>
            </p:cNvPicPr>
            <p:nvPr/>
          </p:nvPicPr>
          <p:blipFill>
            <a:blip r:embed="rId14">
              <a:lum bright="70000" contrast="-70000"/>
              <a:extLst>
                <a:ext uri="{28A0092B-C50C-407E-A947-70E740481C1C}">
                  <a14:useLocalDpi xmlns:a14="http://schemas.microsoft.com/office/drawing/2010/main" val="0"/>
                </a:ext>
              </a:extLst>
            </a:blip>
            <a:srcRect/>
            <a:stretch>
              <a:fillRect/>
            </a:stretch>
          </p:blipFill>
          <p:spPr bwMode="auto">
            <a:xfrm>
              <a:off x="9384506" y="5242644"/>
              <a:ext cx="780290" cy="78029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92EB6DC3-9092-4328-AC19-3D9EE0DDF8CB}"/>
              </a:ext>
            </a:extLst>
          </p:cNvPr>
          <p:cNvSpPr txBox="1"/>
          <p:nvPr/>
        </p:nvSpPr>
        <p:spPr>
          <a:xfrm>
            <a:off x="957347" y="4580400"/>
            <a:ext cx="993710" cy="346249"/>
          </a:xfrm>
          <a:prstGeom prst="rect">
            <a:avLst/>
          </a:prstGeom>
          <a:noFill/>
        </p:spPr>
        <p:txBody>
          <a:bodyPr wrap="square" rtlCol="0">
            <a:spAutoFit/>
          </a:bodyPr>
          <a:lstStyle/>
          <a:p>
            <a:pPr algn="ctr"/>
            <a:r>
              <a:rPr lang="en-US" sz="825" dirty="0">
                <a:solidFill>
                  <a:schemeClr val="bg1">
                    <a:lumMod val="95000"/>
                  </a:schemeClr>
                </a:solidFill>
              </a:rPr>
              <a:t>Data Lake </a:t>
            </a:r>
          </a:p>
          <a:p>
            <a:pPr algn="ctr"/>
            <a:r>
              <a:rPr lang="en-US" sz="825" dirty="0">
                <a:solidFill>
                  <a:schemeClr val="bg1">
                    <a:lumMod val="95000"/>
                  </a:schemeClr>
                </a:solidFill>
              </a:rPr>
              <a:t>Store</a:t>
            </a:r>
          </a:p>
        </p:txBody>
      </p:sp>
      <p:sp>
        <p:nvSpPr>
          <p:cNvPr id="33" name="TextBox 32">
            <a:extLst>
              <a:ext uri="{FF2B5EF4-FFF2-40B4-BE49-F238E27FC236}">
                <a16:creationId xmlns:a16="http://schemas.microsoft.com/office/drawing/2014/main" id="{F36D43A4-4623-4C5C-A2DA-250EC92F05B7}"/>
              </a:ext>
            </a:extLst>
          </p:cNvPr>
          <p:cNvSpPr txBox="1"/>
          <p:nvPr/>
        </p:nvSpPr>
        <p:spPr>
          <a:xfrm>
            <a:off x="1980457" y="4580400"/>
            <a:ext cx="993710" cy="346249"/>
          </a:xfrm>
          <a:prstGeom prst="rect">
            <a:avLst/>
          </a:prstGeom>
          <a:noFill/>
        </p:spPr>
        <p:txBody>
          <a:bodyPr wrap="square" rtlCol="0">
            <a:spAutoFit/>
          </a:bodyPr>
          <a:lstStyle/>
          <a:p>
            <a:pPr algn="ctr"/>
            <a:r>
              <a:rPr lang="en-US" sz="825" dirty="0">
                <a:solidFill>
                  <a:schemeClr val="bg1">
                    <a:lumMod val="95000"/>
                  </a:schemeClr>
                </a:solidFill>
              </a:rPr>
              <a:t>Blob </a:t>
            </a:r>
          </a:p>
          <a:p>
            <a:pPr algn="ctr"/>
            <a:r>
              <a:rPr lang="en-US" sz="825" dirty="0">
                <a:solidFill>
                  <a:schemeClr val="bg1">
                    <a:lumMod val="95000"/>
                  </a:schemeClr>
                </a:solidFill>
              </a:rPr>
              <a:t>Storage</a:t>
            </a:r>
          </a:p>
        </p:txBody>
      </p:sp>
      <p:sp>
        <p:nvSpPr>
          <p:cNvPr id="34" name="TextBox 33">
            <a:extLst>
              <a:ext uri="{FF2B5EF4-FFF2-40B4-BE49-F238E27FC236}">
                <a16:creationId xmlns:a16="http://schemas.microsoft.com/office/drawing/2014/main" id="{9D0F8F7C-DC7A-4CA3-A6A8-DF9EDFC9C08D}"/>
              </a:ext>
            </a:extLst>
          </p:cNvPr>
          <p:cNvSpPr txBox="1"/>
          <p:nvPr/>
        </p:nvSpPr>
        <p:spPr>
          <a:xfrm>
            <a:off x="3003568" y="4580399"/>
            <a:ext cx="993710" cy="346249"/>
          </a:xfrm>
          <a:prstGeom prst="rect">
            <a:avLst/>
          </a:prstGeom>
          <a:noFill/>
        </p:spPr>
        <p:txBody>
          <a:bodyPr wrap="square" rtlCol="0">
            <a:spAutoFit/>
          </a:bodyPr>
          <a:lstStyle/>
          <a:p>
            <a:pPr algn="ctr"/>
            <a:r>
              <a:rPr lang="en-US" sz="825" dirty="0">
                <a:solidFill>
                  <a:schemeClr val="bg1">
                    <a:lumMod val="95000"/>
                  </a:schemeClr>
                </a:solidFill>
              </a:rPr>
              <a:t>SQL Data</a:t>
            </a:r>
          </a:p>
          <a:p>
            <a:pPr algn="ctr"/>
            <a:r>
              <a:rPr lang="en-US" sz="825" dirty="0">
                <a:solidFill>
                  <a:schemeClr val="bg1">
                    <a:lumMod val="95000"/>
                  </a:schemeClr>
                </a:solidFill>
              </a:rPr>
              <a:t>Warehouse</a:t>
            </a:r>
          </a:p>
        </p:txBody>
      </p:sp>
      <p:sp>
        <p:nvSpPr>
          <p:cNvPr id="35" name="TextBox 34">
            <a:extLst>
              <a:ext uri="{FF2B5EF4-FFF2-40B4-BE49-F238E27FC236}">
                <a16:creationId xmlns:a16="http://schemas.microsoft.com/office/drawing/2014/main" id="{2FA17589-F2B5-4C08-869C-3061B449E9DA}"/>
              </a:ext>
            </a:extLst>
          </p:cNvPr>
          <p:cNvSpPr txBox="1"/>
          <p:nvPr/>
        </p:nvSpPr>
        <p:spPr>
          <a:xfrm>
            <a:off x="4036795" y="4569904"/>
            <a:ext cx="993710" cy="219291"/>
          </a:xfrm>
          <a:prstGeom prst="rect">
            <a:avLst/>
          </a:prstGeom>
          <a:noFill/>
        </p:spPr>
        <p:txBody>
          <a:bodyPr wrap="square" rtlCol="0">
            <a:spAutoFit/>
          </a:bodyPr>
          <a:lstStyle/>
          <a:p>
            <a:pPr algn="ctr"/>
            <a:r>
              <a:rPr lang="en-US" sz="825" dirty="0">
                <a:solidFill>
                  <a:schemeClr val="bg1">
                    <a:lumMod val="95000"/>
                  </a:schemeClr>
                </a:solidFill>
              </a:rPr>
              <a:t>SQL DB</a:t>
            </a:r>
          </a:p>
        </p:txBody>
      </p:sp>
      <p:sp>
        <p:nvSpPr>
          <p:cNvPr id="36" name="TextBox 35">
            <a:extLst>
              <a:ext uri="{FF2B5EF4-FFF2-40B4-BE49-F238E27FC236}">
                <a16:creationId xmlns:a16="http://schemas.microsoft.com/office/drawing/2014/main" id="{31CA810C-924C-4432-8123-BB105B2647BC}"/>
              </a:ext>
            </a:extLst>
          </p:cNvPr>
          <p:cNvSpPr txBox="1"/>
          <p:nvPr/>
        </p:nvSpPr>
        <p:spPr>
          <a:xfrm>
            <a:off x="4999459" y="4543585"/>
            <a:ext cx="993710" cy="219291"/>
          </a:xfrm>
          <a:prstGeom prst="rect">
            <a:avLst/>
          </a:prstGeom>
          <a:noFill/>
        </p:spPr>
        <p:txBody>
          <a:bodyPr wrap="square" rtlCol="0">
            <a:spAutoFit/>
          </a:bodyPr>
          <a:lstStyle/>
          <a:p>
            <a:pPr algn="ctr"/>
            <a:r>
              <a:rPr lang="en-US" sz="825" dirty="0">
                <a:solidFill>
                  <a:schemeClr val="bg1">
                    <a:lumMod val="95000"/>
                  </a:schemeClr>
                </a:solidFill>
              </a:rPr>
              <a:t>Cosmos DB</a:t>
            </a:r>
          </a:p>
        </p:txBody>
      </p:sp>
      <p:sp>
        <p:nvSpPr>
          <p:cNvPr id="37" name="TextBox 36">
            <a:extLst>
              <a:ext uri="{FF2B5EF4-FFF2-40B4-BE49-F238E27FC236}">
                <a16:creationId xmlns:a16="http://schemas.microsoft.com/office/drawing/2014/main" id="{2243A214-3461-4925-A926-7949BA290B5A}"/>
              </a:ext>
            </a:extLst>
          </p:cNvPr>
          <p:cNvSpPr txBox="1"/>
          <p:nvPr/>
        </p:nvSpPr>
        <p:spPr>
          <a:xfrm>
            <a:off x="5876669" y="4548331"/>
            <a:ext cx="993710" cy="219291"/>
          </a:xfrm>
          <a:prstGeom prst="rect">
            <a:avLst/>
          </a:prstGeom>
          <a:noFill/>
        </p:spPr>
        <p:txBody>
          <a:bodyPr wrap="square" rtlCol="0">
            <a:spAutoFit/>
          </a:bodyPr>
          <a:lstStyle/>
          <a:p>
            <a:pPr algn="ctr"/>
            <a:r>
              <a:rPr lang="en-US" sz="825" dirty="0">
                <a:solidFill>
                  <a:schemeClr val="bg1">
                    <a:lumMod val="95000"/>
                  </a:schemeClr>
                </a:solidFill>
              </a:rPr>
              <a:t>Event Hubs</a:t>
            </a:r>
          </a:p>
        </p:txBody>
      </p:sp>
      <p:sp>
        <p:nvSpPr>
          <p:cNvPr id="38" name="TextBox 37">
            <a:extLst>
              <a:ext uri="{FF2B5EF4-FFF2-40B4-BE49-F238E27FC236}">
                <a16:creationId xmlns:a16="http://schemas.microsoft.com/office/drawing/2014/main" id="{A92FF5D3-2594-4309-A780-46E234956FBF}"/>
              </a:ext>
            </a:extLst>
          </p:cNvPr>
          <p:cNvSpPr txBox="1"/>
          <p:nvPr/>
        </p:nvSpPr>
        <p:spPr>
          <a:xfrm>
            <a:off x="6718041" y="4522227"/>
            <a:ext cx="993710" cy="346249"/>
          </a:xfrm>
          <a:prstGeom prst="rect">
            <a:avLst/>
          </a:prstGeom>
          <a:noFill/>
        </p:spPr>
        <p:txBody>
          <a:bodyPr wrap="square" rtlCol="0">
            <a:spAutoFit/>
          </a:bodyPr>
          <a:lstStyle/>
          <a:p>
            <a:pPr algn="ctr"/>
            <a:r>
              <a:rPr lang="en-US" sz="825" dirty="0">
                <a:solidFill>
                  <a:schemeClr val="bg1">
                    <a:lumMod val="95000"/>
                  </a:schemeClr>
                </a:solidFill>
              </a:rPr>
              <a:t>Kafka</a:t>
            </a:r>
          </a:p>
          <a:p>
            <a:pPr algn="ctr"/>
            <a:r>
              <a:rPr lang="en-US" sz="825" dirty="0">
                <a:solidFill>
                  <a:schemeClr val="bg1">
                    <a:lumMod val="95000"/>
                  </a:schemeClr>
                </a:solidFill>
              </a:rPr>
              <a:t>On HDInsight</a:t>
            </a:r>
          </a:p>
        </p:txBody>
      </p:sp>
      <p:sp>
        <p:nvSpPr>
          <p:cNvPr id="5" name="Rectangle 4">
            <a:extLst>
              <a:ext uri="{FF2B5EF4-FFF2-40B4-BE49-F238E27FC236}">
                <a16:creationId xmlns:a16="http://schemas.microsoft.com/office/drawing/2014/main" id="{5CD386BC-17BE-4B45-ADCC-C267DE9B13EE}"/>
              </a:ext>
            </a:extLst>
          </p:cNvPr>
          <p:cNvSpPr/>
          <p:nvPr/>
        </p:nvSpPr>
        <p:spPr>
          <a:xfrm>
            <a:off x="0" y="0"/>
            <a:ext cx="9144000" cy="5195681"/>
          </a:xfrm>
          <a:prstGeom prst="rect">
            <a:avLst/>
          </a:prstGeom>
          <a:solidFill>
            <a:schemeClr val="tx2">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Rectangle 3">
            <a:extLst>
              <a:ext uri="{FF2B5EF4-FFF2-40B4-BE49-F238E27FC236}">
                <a16:creationId xmlns:a16="http://schemas.microsoft.com/office/drawing/2014/main" id="{47EF637B-6315-43EC-B38E-986BC5D300D2}"/>
              </a:ext>
            </a:extLst>
          </p:cNvPr>
          <p:cNvSpPr/>
          <p:nvPr/>
        </p:nvSpPr>
        <p:spPr>
          <a:xfrm>
            <a:off x="2452481" y="1364146"/>
            <a:ext cx="4585899" cy="2847550"/>
          </a:xfrm>
          <a:prstGeom prst="rect">
            <a:avLst/>
          </a:prstGeom>
          <a:solidFill>
            <a:schemeClr val="tx1">
              <a:lumMod val="7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060" name="Picture 12" descr="http://spark.apache.org/images/spark-stack.png">
            <a:extLst>
              <a:ext uri="{FF2B5EF4-FFF2-40B4-BE49-F238E27FC236}">
                <a16:creationId xmlns:a16="http://schemas.microsoft.com/office/drawing/2014/main" id="{97855DDE-ADC2-4F82-9979-1FF369B220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263" y="2494360"/>
            <a:ext cx="2927990" cy="13784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4371E631-8798-4182-93D0-E052B4098003}"/>
              </a:ext>
            </a:extLst>
          </p:cNvPr>
          <p:cNvPicPr>
            <a:picLocks noChangeAspect="1"/>
          </p:cNvPicPr>
          <p:nvPr/>
        </p:nvPicPr>
        <p:blipFill>
          <a:blip r:embed="rId5">
            <a:lum bright="70000" contrast="-70000"/>
          </a:blip>
          <a:stretch>
            <a:fillRect/>
          </a:stretch>
        </p:blipFill>
        <p:spPr>
          <a:xfrm>
            <a:off x="4016917" y="1536215"/>
            <a:ext cx="1532725" cy="815279"/>
          </a:xfrm>
          <a:prstGeom prst="rect">
            <a:avLst/>
          </a:prstGeom>
        </p:spPr>
      </p:pic>
    </p:spTree>
    <p:extLst>
      <p:ext uri="{BB962C8B-B14F-4D97-AF65-F5344CB8AC3E}">
        <p14:creationId xmlns:p14="http://schemas.microsoft.com/office/powerpoint/2010/main" val="230497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627" r="16667" b="29721"/>
          <a:stretch/>
        </p:blipFill>
        <p:spPr>
          <a:xfrm>
            <a:off x="3293668" y="810790"/>
            <a:ext cx="2564892" cy="1566650"/>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20576" r="2460" b="29778"/>
          <a:stretch/>
        </p:blipFill>
        <p:spPr>
          <a:xfrm>
            <a:off x="386012" y="810790"/>
            <a:ext cx="2564892" cy="156011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l="26232" t="14392" r="9596" b="26814"/>
          <a:stretch/>
        </p:blipFill>
        <p:spPr>
          <a:xfrm>
            <a:off x="6200234" y="810789"/>
            <a:ext cx="2564892" cy="1566652"/>
          </a:xfrm>
          <a:prstGeom prst="rect">
            <a:avLst/>
          </a:prstGeom>
        </p:spPr>
      </p:pic>
      <p:sp>
        <p:nvSpPr>
          <p:cNvPr id="50" name="Rectangle 49">
            <a:extLst>
              <a:ext uri="{FF2B5EF4-FFF2-40B4-BE49-F238E27FC236}">
                <a16:creationId xmlns:a16="http://schemas.microsoft.com/office/drawing/2014/main" id="{C211FEFF-48D3-4467-8544-C21B18369323}"/>
              </a:ext>
            </a:extLst>
          </p:cNvPr>
          <p:cNvSpPr/>
          <p:nvPr/>
        </p:nvSpPr>
        <p:spPr>
          <a:xfrm>
            <a:off x="289726" y="164216"/>
            <a:ext cx="8446770" cy="600164"/>
          </a:xfrm>
          <a:prstGeom prst="rect">
            <a:avLst/>
          </a:prstGeom>
        </p:spPr>
        <p:txBody>
          <a:bodyPr wrap="square">
            <a:spAutoFit/>
          </a:bodyPr>
          <a:lstStyle/>
          <a:p>
            <a:pPr defTabSz="685800">
              <a:buClrTx/>
              <a:defRPr/>
            </a:pPr>
            <a:r>
              <a:rPr lang="en-US" sz="3300" kern="1200" dirty="0">
                <a:solidFill>
                  <a:schemeClr val="tx1"/>
                </a:solidFill>
                <a:latin typeface="Segoe UI" panose="020B0502040204020203" pitchFamily="34" charset="0"/>
                <a:ea typeface="+mn-ea"/>
                <a:cs typeface="Segoe UI" panose="020B0502040204020203" pitchFamily="34" charset="0"/>
              </a:rPr>
              <a:t>Azure Databricks key audiences &amp; benefits</a:t>
            </a:r>
          </a:p>
        </p:txBody>
      </p:sp>
      <p:cxnSp>
        <p:nvCxnSpPr>
          <p:cNvPr id="54" name="Straight Arrow Connector 53">
            <a:extLst>
              <a:ext uri="{FF2B5EF4-FFF2-40B4-BE49-F238E27FC236}">
                <a16:creationId xmlns:a16="http://schemas.microsoft.com/office/drawing/2014/main" id="{8F9D6C96-9414-417E-B562-D736C1992132}"/>
              </a:ext>
            </a:extLst>
          </p:cNvPr>
          <p:cNvCxnSpPr/>
          <p:nvPr/>
        </p:nvCxnSpPr>
        <p:spPr>
          <a:xfrm>
            <a:off x="395081" y="4816834"/>
            <a:ext cx="8341415" cy="0"/>
          </a:xfrm>
          <a:prstGeom prst="straightConnector1">
            <a:avLst/>
          </a:prstGeom>
          <a:ln w="12700">
            <a:solidFill>
              <a:schemeClr val="accent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1342E0F-5374-4A63-8C42-42008D0F780A}"/>
              </a:ext>
            </a:extLst>
          </p:cNvPr>
          <p:cNvSpPr/>
          <p:nvPr/>
        </p:nvSpPr>
        <p:spPr>
          <a:xfrm>
            <a:off x="3533711" y="4689877"/>
            <a:ext cx="2064155" cy="276999"/>
          </a:xfrm>
          <a:prstGeom prst="rect">
            <a:avLst/>
          </a:prstGeom>
          <a:solidFill>
            <a:schemeClr val="bg1"/>
          </a:solidFill>
        </p:spPr>
        <p:txBody>
          <a:bodyPr wrap="none">
            <a:spAutoFit/>
          </a:bodyPr>
          <a:lstStyle/>
          <a:p>
            <a:pPr algn="ctr" defTabSz="685800">
              <a:buClrTx/>
              <a:defRPr/>
            </a:pPr>
            <a:r>
              <a:rPr lang="en-US" sz="1200" b="1" kern="1200" dirty="0">
                <a:solidFill>
                  <a:schemeClr val="tx1"/>
                </a:solidFill>
                <a:latin typeface="Segoe UI Semibold" charset="0"/>
                <a:ea typeface="Segoe UI Semibold" charset="0"/>
                <a:cs typeface="Segoe UI Semibold" charset="0"/>
              </a:rPr>
              <a:t>Unified analytics platform</a:t>
            </a:r>
          </a:p>
        </p:txBody>
      </p:sp>
      <p:sp>
        <p:nvSpPr>
          <p:cNvPr id="9" name="Rectangle 8">
            <a:extLst>
              <a:ext uri="{FF2B5EF4-FFF2-40B4-BE49-F238E27FC236}">
                <a16:creationId xmlns:a16="http://schemas.microsoft.com/office/drawing/2014/main" id="{E6290500-71AB-415C-BFC9-02F68E07D7CB}"/>
              </a:ext>
            </a:extLst>
          </p:cNvPr>
          <p:cNvSpPr/>
          <p:nvPr/>
        </p:nvSpPr>
        <p:spPr>
          <a:xfrm>
            <a:off x="389441" y="2607582"/>
            <a:ext cx="2558034" cy="201701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cs typeface="Segoe UI Semibold" charset="0"/>
              </a:rPr>
              <a:t>Integrated workspace</a:t>
            </a:r>
          </a:p>
          <a:p>
            <a:pPr defTabSz="685800">
              <a:spcAft>
                <a:spcPts val="750"/>
              </a:spcAft>
              <a:buClrTx/>
              <a:defRPr/>
            </a:pPr>
            <a:r>
              <a:rPr lang="en-US" sz="900" b="1" kern="1200" dirty="0">
                <a:solidFill>
                  <a:srgbClr val="505050"/>
                </a:solidFill>
                <a:latin typeface="Segoe UI Semibold" charset="0"/>
                <a:cs typeface="Segoe UI Semibold" charset="0"/>
              </a:rPr>
              <a:t>Easy data exploration</a:t>
            </a:r>
          </a:p>
          <a:p>
            <a:pPr defTabSz="685800">
              <a:spcAft>
                <a:spcPts val="750"/>
              </a:spcAft>
              <a:buClrTx/>
              <a:defRPr/>
            </a:pPr>
            <a:r>
              <a:rPr lang="en-US" sz="900" b="1" kern="1200" dirty="0">
                <a:solidFill>
                  <a:srgbClr val="505050"/>
                </a:solidFill>
                <a:latin typeface="Segoe UI Semibold" charset="0"/>
                <a:cs typeface="Segoe UI Semibold" charset="0"/>
              </a:rPr>
              <a:t>Collaborative experience</a:t>
            </a:r>
          </a:p>
          <a:p>
            <a:pPr defTabSz="685800">
              <a:spcAft>
                <a:spcPts val="750"/>
              </a:spcAft>
              <a:buClrTx/>
              <a:defRPr/>
            </a:pPr>
            <a:r>
              <a:rPr lang="en-US" sz="900" b="1" kern="1200" dirty="0">
                <a:solidFill>
                  <a:srgbClr val="505050"/>
                </a:solidFill>
                <a:latin typeface="Segoe UI Semibold" charset="0"/>
                <a:cs typeface="Segoe UI Semibold" charset="0"/>
              </a:rPr>
              <a:t>Interactive dashboards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Faster insights</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Best Spark &amp; serverless</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Databricks managed Spark</a:t>
            </a:r>
          </a:p>
          <a:p>
            <a:pPr marL="557213" lvl="1"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defTabSz="685800">
              <a:spcAft>
                <a:spcPts val="750"/>
              </a:spcAft>
              <a:buClrTx/>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p:txBody>
      </p:sp>
      <p:sp>
        <p:nvSpPr>
          <p:cNvPr id="42" name="Rectangle 41">
            <a:extLst>
              <a:ext uri="{FF2B5EF4-FFF2-40B4-BE49-F238E27FC236}">
                <a16:creationId xmlns:a16="http://schemas.microsoft.com/office/drawing/2014/main" id="{4732BA7B-7F11-4827-9008-B1B172792573}"/>
              </a:ext>
            </a:extLst>
          </p:cNvPr>
          <p:cNvSpPr/>
          <p:nvPr/>
        </p:nvSpPr>
        <p:spPr>
          <a:xfrm>
            <a:off x="3297097" y="2607583"/>
            <a:ext cx="2558034" cy="201666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Improved ETL performance</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Zero management clusters, serverless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Easy to schedule jobs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Automated workflows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Enhanced monitoring &amp; troubleshooting</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Automated alerts &amp; easy access to logs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Zero Management Spark</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Cluster democratization (High-concurrency)</a:t>
            </a:r>
          </a:p>
        </p:txBody>
      </p:sp>
      <p:sp>
        <p:nvSpPr>
          <p:cNvPr id="43" name="Rectangle 42">
            <a:extLst>
              <a:ext uri="{FF2B5EF4-FFF2-40B4-BE49-F238E27FC236}">
                <a16:creationId xmlns:a16="http://schemas.microsoft.com/office/drawing/2014/main" id="{5DAFEC04-A886-4789-86B3-3377B7595779}"/>
              </a:ext>
            </a:extLst>
          </p:cNvPr>
          <p:cNvSpPr/>
          <p:nvPr/>
        </p:nvSpPr>
        <p:spPr>
          <a:xfrm>
            <a:off x="6203663" y="2607582"/>
            <a:ext cx="2558034" cy="201666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Fast, collaborative analytics platform accelerating time to market</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No dev-ops required</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Enterprise grade security</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Encryption</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End-to-end auditing</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Role-based control</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Compliance</a:t>
            </a:r>
          </a:p>
          <a:p>
            <a:pPr marL="557213" lvl="1" indent="-214313" defTabSz="685800">
              <a:spcAft>
                <a:spcPts val="750"/>
              </a:spcAft>
              <a:buClrTx/>
              <a:buFont typeface="Arial" panose="020B0604020202020204" pitchFamily="34" charset="0"/>
              <a:buChar char="•"/>
              <a:defRPr/>
            </a:pPr>
            <a:endParaRPr lang="en-US" sz="900" kern="1200" spc="75" dirty="0">
              <a:solidFill>
                <a:srgbClr val="505050"/>
              </a:solidFill>
              <a:latin typeface="Segoe UI Semilight" charset="0"/>
              <a:ea typeface="Segoe UI Semilight" charset="0"/>
              <a:cs typeface="Segoe UI Semilight"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p:txBody>
      </p:sp>
      <p:sp>
        <p:nvSpPr>
          <p:cNvPr id="7" name="TextBox 6">
            <a:extLst>
              <a:ext uri="{FF2B5EF4-FFF2-40B4-BE49-F238E27FC236}">
                <a16:creationId xmlns:a16="http://schemas.microsoft.com/office/drawing/2014/main" id="{E283C150-1D83-4C51-9B03-8BAD658D964D}"/>
              </a:ext>
            </a:extLst>
          </p:cNvPr>
          <p:cNvSpPr txBox="1"/>
          <p:nvPr/>
        </p:nvSpPr>
        <p:spPr>
          <a:xfrm>
            <a:off x="389441"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Data scientist</a:t>
            </a:r>
          </a:p>
        </p:txBody>
      </p:sp>
      <p:sp>
        <p:nvSpPr>
          <p:cNvPr id="51" name="TextBox 50">
            <a:extLst>
              <a:ext uri="{FF2B5EF4-FFF2-40B4-BE49-F238E27FC236}">
                <a16:creationId xmlns:a16="http://schemas.microsoft.com/office/drawing/2014/main" id="{E283C150-1D83-4C51-9B03-8BAD658D964D}"/>
              </a:ext>
            </a:extLst>
          </p:cNvPr>
          <p:cNvSpPr txBox="1"/>
          <p:nvPr/>
        </p:nvSpPr>
        <p:spPr>
          <a:xfrm>
            <a:off x="3297097"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Data engineer</a:t>
            </a:r>
          </a:p>
        </p:txBody>
      </p:sp>
      <p:sp>
        <p:nvSpPr>
          <p:cNvPr id="53" name="TextBox 52">
            <a:extLst>
              <a:ext uri="{FF2B5EF4-FFF2-40B4-BE49-F238E27FC236}">
                <a16:creationId xmlns:a16="http://schemas.microsoft.com/office/drawing/2014/main" id="{E283C150-1D83-4C51-9B03-8BAD658D964D}"/>
              </a:ext>
            </a:extLst>
          </p:cNvPr>
          <p:cNvSpPr txBox="1"/>
          <p:nvPr/>
        </p:nvSpPr>
        <p:spPr>
          <a:xfrm>
            <a:off x="6203663"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CDO, VP of analytics</a:t>
            </a:r>
          </a:p>
        </p:txBody>
      </p:sp>
      <p:sp>
        <p:nvSpPr>
          <p:cNvPr id="17" name="TextBox 16">
            <a:extLst>
              <a:ext uri="{FF2B5EF4-FFF2-40B4-BE49-F238E27FC236}">
                <a16:creationId xmlns:a16="http://schemas.microsoft.com/office/drawing/2014/main" id="{08554F02-0070-4660-9867-DAF578194290}"/>
              </a:ext>
            </a:extLst>
          </p:cNvPr>
          <p:cNvSpPr txBox="1"/>
          <p:nvPr/>
        </p:nvSpPr>
        <p:spPr>
          <a:xfrm>
            <a:off x="18811" y="4849224"/>
            <a:ext cx="2962275" cy="261180"/>
          </a:xfrm>
          <a:prstGeom prst="rect">
            <a:avLst/>
          </a:prstGeom>
          <a:noFill/>
        </p:spPr>
        <p:txBody>
          <a:bodyPr wrap="square" lIns="137160" tIns="109728" rIns="137160" bIns="109728" rtlCol="0">
            <a:noAutofit/>
          </a:bodyPr>
          <a:lstStyle/>
          <a:p>
            <a:pPr defTabSz="685800">
              <a:lnSpc>
                <a:spcPct val="90000"/>
              </a:lnSpc>
              <a:buClrTx/>
              <a:defRPr/>
            </a:pPr>
            <a:r>
              <a:rPr lang="en-US" sz="750" dirty="0">
                <a:solidFill>
                  <a:srgbClr val="505050"/>
                </a:solidFill>
                <a:latin typeface="Segoe UI"/>
                <a:ea typeface="Segoe UI" charset="0"/>
                <a:cs typeface="Segoe UI" charset="0"/>
              </a:rPr>
              <a:t>Provided by Microsoft and Databricks under NDA</a:t>
            </a:r>
          </a:p>
        </p:txBody>
      </p:sp>
    </p:spTree>
    <p:extLst>
      <p:ext uri="{BB962C8B-B14F-4D97-AF65-F5344CB8AC3E}">
        <p14:creationId xmlns:p14="http://schemas.microsoft.com/office/powerpoint/2010/main" val="2670793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66464-7DBF-40CE-8FF4-9AD7B42DDDF8}"/>
              </a:ext>
            </a:extLst>
          </p:cNvPr>
          <p:cNvSpPr>
            <a:spLocks noGrp="1"/>
          </p:cNvSpPr>
          <p:nvPr>
            <p:ph type="title"/>
          </p:nvPr>
        </p:nvSpPr>
        <p:spPr>
          <a:xfrm>
            <a:off x="283102" y="712141"/>
            <a:ext cx="8860897" cy="3835500"/>
          </a:xfrm>
        </p:spPr>
        <p:txBody>
          <a:bodyPr/>
          <a:lstStyle/>
          <a:p>
            <a:r>
              <a:rPr lang="en-US" dirty="0">
                <a:solidFill>
                  <a:schemeClr val="accent4"/>
                </a:solidFill>
              </a:rPr>
              <a:t>eastus2.azuredatabricks.net</a:t>
            </a:r>
          </a:p>
        </p:txBody>
      </p:sp>
    </p:spTree>
    <p:extLst>
      <p:ext uri="{BB962C8B-B14F-4D97-AF65-F5344CB8AC3E}">
        <p14:creationId xmlns:p14="http://schemas.microsoft.com/office/powerpoint/2010/main" val="30713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Freeform 4"/>
          <p:cNvSpPr>
            <a:spLocks noChangeArrowheads="1"/>
          </p:cNvSpPr>
          <p:nvPr/>
        </p:nvSpPr>
        <p:spPr bwMode="auto">
          <a:xfrm>
            <a:off x="2055384" y="1016949"/>
            <a:ext cx="4919270" cy="3420481"/>
          </a:xfrm>
          <a:prstGeom prst="rect">
            <a:avLst/>
          </a:prstGeom>
          <a:solidFill>
            <a:schemeClr val="tx2">
              <a:alpha val="5000"/>
            </a:schemeClr>
          </a:solidFill>
          <a:ln w="12700" cap="flat">
            <a:solidFill>
              <a:schemeClr val="tx2"/>
            </a:solidFill>
            <a:prstDash val="solid"/>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a:p>
            <a:pPr defTabSz="685800">
              <a:buClrTx/>
              <a:defRPr/>
            </a:pPr>
            <a:endParaRPr lang="en-US" sz="1050" dirty="0">
              <a:solidFill>
                <a:prstClr val="black"/>
              </a:solidFill>
              <a:latin typeface="Arial" charset="0"/>
              <a:ea typeface="Arial" charset="0"/>
              <a:cs typeface="Arial" charset="0"/>
            </a:endParaRPr>
          </a:p>
          <a:p>
            <a:pPr defTabSz="685800">
              <a:buClrTx/>
              <a:defRPr/>
            </a:pPr>
            <a:endParaRPr lang="en-US" sz="1350" kern="1200" dirty="0">
              <a:solidFill>
                <a:prstClr val="black"/>
              </a:solidFill>
              <a:latin typeface="Arial" charset="0"/>
              <a:ea typeface="Arial" charset="0"/>
              <a:cs typeface="Arial" charset="0"/>
            </a:endParaRPr>
          </a:p>
          <a:p>
            <a:pPr defTabSz="685800">
              <a:buClrTx/>
              <a:defRPr/>
            </a:pPr>
            <a:endParaRPr lang="en-US" sz="1050" dirty="0">
              <a:solidFill>
                <a:prstClr val="black"/>
              </a:solidFill>
              <a:latin typeface="Arial" charset="0"/>
              <a:ea typeface="Arial" charset="0"/>
              <a:cs typeface="Arial" charset="0"/>
            </a:endParaRPr>
          </a:p>
          <a:p>
            <a:pPr defTabSz="685800">
              <a:buClrTx/>
              <a:defRPr/>
            </a:pPr>
            <a:endParaRPr lang="en-US" sz="1350" kern="1200" dirty="0">
              <a:solidFill>
                <a:prstClr val="black"/>
              </a:solidFill>
              <a:latin typeface="Arial" charset="0"/>
              <a:ea typeface="Arial" charset="0"/>
              <a:cs typeface="Arial" charset="0"/>
            </a:endParaRPr>
          </a:p>
        </p:txBody>
      </p:sp>
      <p:sp>
        <p:nvSpPr>
          <p:cNvPr id="578" name="Freeform 4"/>
          <p:cNvSpPr>
            <a:spLocks noChangeArrowheads="1"/>
          </p:cNvSpPr>
          <p:nvPr/>
        </p:nvSpPr>
        <p:spPr bwMode="auto">
          <a:xfrm>
            <a:off x="2128049" y="3437283"/>
            <a:ext cx="4762500" cy="911004"/>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nvGrpSpPr>
          <p:cNvPr id="640" name="Group 639"/>
          <p:cNvGrpSpPr/>
          <p:nvPr/>
        </p:nvGrpSpPr>
        <p:grpSpPr>
          <a:xfrm>
            <a:off x="2678352" y="3726998"/>
            <a:ext cx="308269" cy="357441"/>
            <a:chOff x="1271588" y="5613400"/>
            <a:chExt cx="517525" cy="600076"/>
          </a:xfrm>
          <a:solidFill>
            <a:schemeClr val="tx2"/>
          </a:solidFill>
        </p:grpSpPr>
        <p:sp>
          <p:nvSpPr>
            <p:cNvPr id="641" name="Freeform 83"/>
            <p:cNvSpPr>
              <a:spLocks noChangeArrowheads="1"/>
            </p:cNvSpPr>
            <p:nvPr/>
          </p:nvSpPr>
          <p:spPr bwMode="auto">
            <a:xfrm>
              <a:off x="1368425" y="5705476"/>
              <a:ext cx="420688" cy="508000"/>
            </a:xfrm>
            <a:custGeom>
              <a:avLst/>
              <a:gdLst>
                <a:gd name="T0" fmla="*/ 934 w 1168"/>
                <a:gd name="T1" fmla="*/ 687 h 1410"/>
                <a:gd name="T2" fmla="*/ 760 w 1168"/>
                <a:gd name="T3" fmla="*/ 687 h 1410"/>
                <a:gd name="T4" fmla="*/ 585 w 1168"/>
                <a:gd name="T5" fmla="*/ 529 h 1410"/>
                <a:gd name="T6" fmla="*/ 416 w 1168"/>
                <a:gd name="T7" fmla="*/ 687 h 1410"/>
                <a:gd name="T8" fmla="*/ 234 w 1168"/>
                <a:gd name="T9" fmla="*/ 687 h 1410"/>
                <a:gd name="T10" fmla="*/ 46 w 1168"/>
                <a:gd name="T11" fmla="*/ 462 h 1410"/>
                <a:gd name="T12" fmla="*/ 234 w 1168"/>
                <a:gd name="T13" fmla="*/ 238 h 1410"/>
                <a:gd name="T14" fmla="*/ 552 w 1168"/>
                <a:gd name="T15" fmla="*/ 238 h 1410"/>
                <a:gd name="T16" fmla="*/ 552 w 1168"/>
                <a:gd name="T17" fmla="*/ 422 h 1410"/>
                <a:gd name="T18" fmla="*/ 1147 w 1168"/>
                <a:gd name="T19" fmla="*/ 422 h 1410"/>
                <a:gd name="T20" fmla="*/ 1147 w 1168"/>
                <a:gd name="T21" fmla="*/ 0 h 1410"/>
                <a:gd name="T22" fmla="*/ 552 w 1168"/>
                <a:gd name="T23" fmla="*/ 0 h 1410"/>
                <a:gd name="T24" fmla="*/ 552 w 1168"/>
                <a:gd name="T25" fmla="*/ 192 h 1410"/>
                <a:gd name="T26" fmla="*/ 234 w 1168"/>
                <a:gd name="T27" fmla="*/ 192 h 1410"/>
                <a:gd name="T28" fmla="*/ 0 w 1168"/>
                <a:gd name="T29" fmla="*/ 459 h 1410"/>
                <a:gd name="T30" fmla="*/ 234 w 1168"/>
                <a:gd name="T31" fmla="*/ 728 h 1410"/>
                <a:gd name="T32" fmla="*/ 420 w 1168"/>
                <a:gd name="T33" fmla="*/ 728 h 1410"/>
                <a:gd name="T34" fmla="*/ 593 w 1168"/>
                <a:gd name="T35" fmla="*/ 873 h 1410"/>
                <a:gd name="T36" fmla="*/ 760 w 1168"/>
                <a:gd name="T37" fmla="*/ 728 h 1410"/>
                <a:gd name="T38" fmla="*/ 934 w 1168"/>
                <a:gd name="T39" fmla="*/ 728 h 1410"/>
                <a:gd name="T40" fmla="*/ 1121 w 1168"/>
                <a:gd name="T41" fmla="*/ 954 h 1410"/>
                <a:gd name="T42" fmla="*/ 1121 w 1168"/>
                <a:gd name="T43" fmla="*/ 962 h 1410"/>
                <a:gd name="T44" fmla="*/ 934 w 1168"/>
                <a:gd name="T45" fmla="*/ 1186 h 1410"/>
                <a:gd name="T46" fmla="*/ 615 w 1168"/>
                <a:gd name="T47" fmla="*/ 1186 h 1410"/>
                <a:gd name="T48" fmla="*/ 615 w 1168"/>
                <a:gd name="T49" fmla="*/ 997 h 1410"/>
                <a:gd name="T50" fmla="*/ 22 w 1168"/>
                <a:gd name="T51" fmla="*/ 997 h 1410"/>
                <a:gd name="T52" fmla="*/ 22 w 1168"/>
                <a:gd name="T53" fmla="*/ 1409 h 1410"/>
                <a:gd name="T54" fmla="*/ 615 w 1168"/>
                <a:gd name="T55" fmla="*/ 1409 h 1410"/>
                <a:gd name="T56" fmla="*/ 615 w 1168"/>
                <a:gd name="T57" fmla="*/ 1236 h 1410"/>
                <a:gd name="T58" fmla="*/ 934 w 1168"/>
                <a:gd name="T59" fmla="*/ 1236 h 1410"/>
                <a:gd name="T60" fmla="*/ 1167 w 1168"/>
                <a:gd name="T61" fmla="*/ 967 h 1410"/>
                <a:gd name="T62" fmla="*/ 1167 w 1168"/>
                <a:gd name="T63" fmla="*/ 960 h 1410"/>
                <a:gd name="T64" fmla="*/ 934 w 1168"/>
                <a:gd name="T65" fmla="*/ 687 h 1410"/>
                <a:gd name="T66" fmla="*/ 1103 w 1168"/>
                <a:gd name="T67" fmla="*/ 376 h 1410"/>
                <a:gd name="T68" fmla="*/ 1026 w 1168"/>
                <a:gd name="T69" fmla="*/ 376 h 1410"/>
                <a:gd name="T70" fmla="*/ 1026 w 1168"/>
                <a:gd name="T71" fmla="*/ 46 h 1410"/>
                <a:gd name="T72" fmla="*/ 1103 w 1168"/>
                <a:gd name="T73" fmla="*/ 46 h 1410"/>
                <a:gd name="T74" fmla="*/ 1103 w 1168"/>
                <a:gd name="T75" fmla="*/ 376 h 1410"/>
                <a:gd name="T76" fmla="*/ 980 w 1168"/>
                <a:gd name="T77" fmla="*/ 44 h 1410"/>
                <a:gd name="T78" fmla="*/ 980 w 1168"/>
                <a:gd name="T79" fmla="*/ 376 h 1410"/>
                <a:gd name="T80" fmla="*/ 596 w 1168"/>
                <a:gd name="T81" fmla="*/ 376 h 1410"/>
                <a:gd name="T82" fmla="*/ 596 w 1168"/>
                <a:gd name="T83" fmla="*/ 44 h 1410"/>
                <a:gd name="T84" fmla="*/ 980 w 1168"/>
                <a:gd name="T85" fmla="*/ 44 h 1410"/>
                <a:gd name="T86" fmla="*/ 574 w 1168"/>
                <a:gd name="T87" fmla="*/ 798 h 1410"/>
                <a:gd name="T88" fmla="*/ 510 w 1168"/>
                <a:gd name="T89" fmla="*/ 746 h 1410"/>
                <a:gd name="T90" fmla="*/ 538 w 1168"/>
                <a:gd name="T91" fmla="*/ 711 h 1410"/>
                <a:gd name="T92" fmla="*/ 569 w 1168"/>
                <a:gd name="T93" fmla="*/ 737 h 1410"/>
                <a:gd name="T94" fmla="*/ 644 w 1168"/>
                <a:gd name="T95" fmla="*/ 643 h 1410"/>
                <a:gd name="T96" fmla="*/ 679 w 1168"/>
                <a:gd name="T97" fmla="*/ 669 h 1410"/>
                <a:gd name="T98" fmla="*/ 574 w 1168"/>
                <a:gd name="T99" fmla="*/ 798 h 1410"/>
                <a:gd name="T100" fmla="*/ 68 w 1168"/>
                <a:gd name="T101" fmla="*/ 1045 h 1410"/>
                <a:gd name="T102" fmla="*/ 145 w 1168"/>
                <a:gd name="T103" fmla="*/ 1045 h 1410"/>
                <a:gd name="T104" fmla="*/ 145 w 1168"/>
                <a:gd name="T105" fmla="*/ 1372 h 1410"/>
                <a:gd name="T106" fmla="*/ 68 w 1168"/>
                <a:gd name="T107" fmla="*/ 1372 h 1410"/>
                <a:gd name="T108" fmla="*/ 68 w 1168"/>
                <a:gd name="T109" fmla="*/ 1045 h 1410"/>
                <a:gd name="T110" fmla="*/ 573 w 1168"/>
                <a:gd name="T111" fmla="*/ 1372 h 1410"/>
                <a:gd name="T112" fmla="*/ 188 w 1168"/>
                <a:gd name="T113" fmla="*/ 1372 h 1410"/>
                <a:gd name="T114" fmla="*/ 188 w 1168"/>
                <a:gd name="T115" fmla="*/ 1045 h 1410"/>
                <a:gd name="T116" fmla="*/ 573 w 1168"/>
                <a:gd name="T117" fmla="*/ 1045 h 1410"/>
                <a:gd name="T118" fmla="*/ 573 w 1168"/>
                <a:gd name="T119" fmla="*/ 137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8" h="1410">
                  <a:moveTo>
                    <a:pt x="934" y="687"/>
                  </a:moveTo>
                  <a:lnTo>
                    <a:pt x="760" y="687"/>
                  </a:lnTo>
                  <a:cubicBezTo>
                    <a:pt x="751" y="599"/>
                    <a:pt x="676" y="529"/>
                    <a:pt x="585" y="529"/>
                  </a:cubicBezTo>
                  <a:cubicBezTo>
                    <a:pt x="497" y="532"/>
                    <a:pt x="423" y="599"/>
                    <a:pt x="416" y="687"/>
                  </a:cubicBezTo>
                  <a:lnTo>
                    <a:pt x="234" y="687"/>
                  </a:lnTo>
                  <a:cubicBezTo>
                    <a:pt x="129" y="687"/>
                    <a:pt x="46" y="586"/>
                    <a:pt x="46" y="462"/>
                  </a:cubicBezTo>
                  <a:cubicBezTo>
                    <a:pt x="46" y="339"/>
                    <a:pt x="132" y="238"/>
                    <a:pt x="234" y="238"/>
                  </a:cubicBezTo>
                  <a:lnTo>
                    <a:pt x="552" y="238"/>
                  </a:lnTo>
                  <a:lnTo>
                    <a:pt x="552" y="422"/>
                  </a:lnTo>
                  <a:lnTo>
                    <a:pt x="1147" y="422"/>
                  </a:lnTo>
                  <a:lnTo>
                    <a:pt x="1147" y="0"/>
                  </a:lnTo>
                  <a:lnTo>
                    <a:pt x="552" y="0"/>
                  </a:lnTo>
                  <a:lnTo>
                    <a:pt x="552" y="192"/>
                  </a:lnTo>
                  <a:lnTo>
                    <a:pt x="234" y="192"/>
                  </a:lnTo>
                  <a:cubicBezTo>
                    <a:pt x="105" y="192"/>
                    <a:pt x="0" y="311"/>
                    <a:pt x="0" y="459"/>
                  </a:cubicBezTo>
                  <a:cubicBezTo>
                    <a:pt x="0" y="607"/>
                    <a:pt x="105" y="728"/>
                    <a:pt x="234" y="728"/>
                  </a:cubicBezTo>
                  <a:lnTo>
                    <a:pt x="420" y="728"/>
                  </a:lnTo>
                  <a:cubicBezTo>
                    <a:pt x="433" y="811"/>
                    <a:pt x="504" y="875"/>
                    <a:pt x="593" y="873"/>
                  </a:cubicBezTo>
                  <a:cubicBezTo>
                    <a:pt x="679" y="870"/>
                    <a:pt x="746" y="809"/>
                    <a:pt x="760" y="728"/>
                  </a:cubicBezTo>
                  <a:lnTo>
                    <a:pt x="934" y="728"/>
                  </a:lnTo>
                  <a:cubicBezTo>
                    <a:pt x="1039" y="728"/>
                    <a:pt x="1121" y="831"/>
                    <a:pt x="1121" y="954"/>
                  </a:cubicBezTo>
                  <a:lnTo>
                    <a:pt x="1121" y="962"/>
                  </a:lnTo>
                  <a:cubicBezTo>
                    <a:pt x="1121" y="1085"/>
                    <a:pt x="1037" y="1186"/>
                    <a:pt x="934" y="1186"/>
                  </a:cubicBezTo>
                  <a:lnTo>
                    <a:pt x="615" y="1186"/>
                  </a:lnTo>
                  <a:lnTo>
                    <a:pt x="615" y="997"/>
                  </a:lnTo>
                  <a:lnTo>
                    <a:pt x="22" y="997"/>
                  </a:lnTo>
                  <a:lnTo>
                    <a:pt x="22" y="1409"/>
                  </a:lnTo>
                  <a:lnTo>
                    <a:pt x="615" y="1409"/>
                  </a:lnTo>
                  <a:lnTo>
                    <a:pt x="615" y="1236"/>
                  </a:lnTo>
                  <a:lnTo>
                    <a:pt x="934" y="1236"/>
                  </a:lnTo>
                  <a:cubicBezTo>
                    <a:pt x="1062" y="1236"/>
                    <a:pt x="1167" y="1115"/>
                    <a:pt x="1167" y="967"/>
                  </a:cubicBezTo>
                  <a:lnTo>
                    <a:pt x="1167" y="960"/>
                  </a:lnTo>
                  <a:cubicBezTo>
                    <a:pt x="1167" y="809"/>
                    <a:pt x="1062" y="687"/>
                    <a:pt x="934" y="687"/>
                  </a:cubicBezTo>
                  <a:close/>
                  <a:moveTo>
                    <a:pt x="1103" y="376"/>
                  </a:moveTo>
                  <a:lnTo>
                    <a:pt x="1026" y="376"/>
                  </a:lnTo>
                  <a:lnTo>
                    <a:pt x="1026" y="46"/>
                  </a:lnTo>
                  <a:lnTo>
                    <a:pt x="1103" y="46"/>
                  </a:lnTo>
                  <a:lnTo>
                    <a:pt x="1103" y="376"/>
                  </a:lnTo>
                  <a:close/>
                  <a:moveTo>
                    <a:pt x="980" y="44"/>
                  </a:moveTo>
                  <a:lnTo>
                    <a:pt x="980" y="376"/>
                  </a:lnTo>
                  <a:lnTo>
                    <a:pt x="596" y="376"/>
                  </a:lnTo>
                  <a:lnTo>
                    <a:pt x="596" y="44"/>
                  </a:lnTo>
                  <a:lnTo>
                    <a:pt x="980" y="44"/>
                  </a:lnTo>
                  <a:close/>
                  <a:moveTo>
                    <a:pt x="574" y="798"/>
                  </a:moveTo>
                  <a:lnTo>
                    <a:pt x="510" y="746"/>
                  </a:lnTo>
                  <a:lnTo>
                    <a:pt x="538" y="711"/>
                  </a:lnTo>
                  <a:lnTo>
                    <a:pt x="569" y="737"/>
                  </a:lnTo>
                  <a:lnTo>
                    <a:pt x="644" y="643"/>
                  </a:lnTo>
                  <a:lnTo>
                    <a:pt x="679" y="669"/>
                  </a:lnTo>
                  <a:lnTo>
                    <a:pt x="574" y="798"/>
                  </a:lnTo>
                  <a:close/>
                  <a:moveTo>
                    <a:pt x="68" y="1045"/>
                  </a:moveTo>
                  <a:lnTo>
                    <a:pt x="145" y="1045"/>
                  </a:lnTo>
                  <a:lnTo>
                    <a:pt x="145" y="1372"/>
                  </a:lnTo>
                  <a:lnTo>
                    <a:pt x="68" y="1372"/>
                  </a:lnTo>
                  <a:lnTo>
                    <a:pt x="68" y="1045"/>
                  </a:lnTo>
                  <a:close/>
                  <a:moveTo>
                    <a:pt x="573" y="1372"/>
                  </a:moveTo>
                  <a:lnTo>
                    <a:pt x="188" y="1372"/>
                  </a:lnTo>
                  <a:lnTo>
                    <a:pt x="188" y="1045"/>
                  </a:lnTo>
                  <a:lnTo>
                    <a:pt x="573" y="1045"/>
                  </a:lnTo>
                  <a:lnTo>
                    <a:pt x="573" y="1372"/>
                  </a:ln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42" name="Freeform 84"/>
            <p:cNvSpPr>
              <a:spLocks noChangeArrowheads="1"/>
            </p:cNvSpPr>
            <p:nvPr/>
          </p:nvSpPr>
          <p:spPr bwMode="auto">
            <a:xfrm>
              <a:off x="1271588" y="5715000"/>
              <a:ext cx="50800" cy="50800"/>
            </a:xfrm>
            <a:custGeom>
              <a:avLst/>
              <a:gdLst>
                <a:gd name="T0" fmla="*/ 70 w 143"/>
                <a:gd name="T1" fmla="*/ 0 h 143"/>
                <a:gd name="T2" fmla="*/ 0 w 143"/>
                <a:gd name="T3" fmla="*/ 72 h 143"/>
                <a:gd name="T4" fmla="*/ 70 w 143"/>
                <a:gd name="T5" fmla="*/ 142 h 143"/>
                <a:gd name="T6" fmla="*/ 70 w 143"/>
                <a:gd name="T7" fmla="*/ 142 h 143"/>
                <a:gd name="T8" fmla="*/ 70 w 143"/>
                <a:gd name="T9" fmla="*/ 142 h 143"/>
                <a:gd name="T10" fmla="*/ 140 w 143"/>
                <a:gd name="T11" fmla="*/ 70 h 143"/>
                <a:gd name="T12" fmla="*/ 70 w 143"/>
                <a:gd name="T13" fmla="*/ 0 h 143"/>
                <a:gd name="T14" fmla="*/ 72 w 143"/>
                <a:gd name="T15" fmla="*/ 99 h 143"/>
                <a:gd name="T16" fmla="*/ 72 w 143"/>
                <a:gd name="T17" fmla="*/ 99 h 143"/>
                <a:gd name="T18" fmla="*/ 43 w 143"/>
                <a:gd name="T19" fmla="*/ 72 h 143"/>
                <a:gd name="T20" fmla="*/ 70 w 143"/>
                <a:gd name="T21" fmla="*/ 42 h 143"/>
                <a:gd name="T22" fmla="*/ 70 w 143"/>
                <a:gd name="T23" fmla="*/ 42 h 143"/>
                <a:gd name="T24" fmla="*/ 96 w 143"/>
                <a:gd name="T25" fmla="*/ 70 h 143"/>
                <a:gd name="T26" fmla="*/ 72 w 143"/>
                <a:gd name="T27" fmla="*/ 9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43">
                  <a:moveTo>
                    <a:pt x="70" y="0"/>
                  </a:moveTo>
                  <a:cubicBezTo>
                    <a:pt x="30" y="0"/>
                    <a:pt x="0" y="31"/>
                    <a:pt x="0" y="72"/>
                  </a:cubicBezTo>
                  <a:cubicBezTo>
                    <a:pt x="0" y="110"/>
                    <a:pt x="32" y="142"/>
                    <a:pt x="70" y="142"/>
                  </a:cubicBezTo>
                  <a:lnTo>
                    <a:pt x="70" y="142"/>
                  </a:lnTo>
                  <a:lnTo>
                    <a:pt x="70" y="142"/>
                  </a:lnTo>
                  <a:cubicBezTo>
                    <a:pt x="111" y="142"/>
                    <a:pt x="140" y="110"/>
                    <a:pt x="140" y="70"/>
                  </a:cubicBezTo>
                  <a:cubicBezTo>
                    <a:pt x="142" y="31"/>
                    <a:pt x="111" y="0"/>
                    <a:pt x="70" y="0"/>
                  </a:cubicBezTo>
                  <a:close/>
                  <a:moveTo>
                    <a:pt x="72" y="99"/>
                  </a:moveTo>
                  <a:lnTo>
                    <a:pt x="72" y="99"/>
                  </a:lnTo>
                  <a:cubicBezTo>
                    <a:pt x="56" y="99"/>
                    <a:pt x="47" y="85"/>
                    <a:pt x="43" y="72"/>
                  </a:cubicBezTo>
                  <a:cubicBezTo>
                    <a:pt x="43" y="55"/>
                    <a:pt x="54" y="46"/>
                    <a:pt x="70" y="42"/>
                  </a:cubicBezTo>
                  <a:lnTo>
                    <a:pt x="70" y="42"/>
                  </a:lnTo>
                  <a:cubicBezTo>
                    <a:pt x="87" y="42"/>
                    <a:pt x="96" y="55"/>
                    <a:pt x="96" y="70"/>
                  </a:cubicBezTo>
                  <a:cubicBezTo>
                    <a:pt x="100" y="85"/>
                    <a:pt x="89" y="99"/>
                    <a:pt x="72" y="9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43" name="Freeform 85"/>
            <p:cNvSpPr>
              <a:spLocks noChangeArrowheads="1"/>
            </p:cNvSpPr>
            <p:nvPr/>
          </p:nvSpPr>
          <p:spPr bwMode="auto">
            <a:xfrm>
              <a:off x="1363663" y="5613400"/>
              <a:ext cx="69850" cy="68263"/>
            </a:xfrm>
            <a:custGeom>
              <a:avLst/>
              <a:gdLst>
                <a:gd name="T0" fmla="*/ 70 w 192"/>
                <a:gd name="T1" fmla="*/ 190 h 191"/>
                <a:gd name="T2" fmla="*/ 79 w 192"/>
                <a:gd name="T3" fmla="*/ 190 h 191"/>
                <a:gd name="T4" fmla="*/ 114 w 192"/>
                <a:gd name="T5" fmla="*/ 190 h 191"/>
                <a:gd name="T6" fmla="*/ 121 w 192"/>
                <a:gd name="T7" fmla="*/ 190 h 191"/>
                <a:gd name="T8" fmla="*/ 191 w 192"/>
                <a:gd name="T9" fmla="*/ 120 h 191"/>
                <a:gd name="T10" fmla="*/ 191 w 192"/>
                <a:gd name="T11" fmla="*/ 112 h 191"/>
                <a:gd name="T12" fmla="*/ 191 w 192"/>
                <a:gd name="T13" fmla="*/ 77 h 191"/>
                <a:gd name="T14" fmla="*/ 191 w 192"/>
                <a:gd name="T15" fmla="*/ 70 h 191"/>
                <a:gd name="T16" fmla="*/ 121 w 192"/>
                <a:gd name="T17" fmla="*/ 0 h 191"/>
                <a:gd name="T18" fmla="*/ 114 w 192"/>
                <a:gd name="T19" fmla="*/ 0 h 191"/>
                <a:gd name="T20" fmla="*/ 79 w 192"/>
                <a:gd name="T21" fmla="*/ 0 h 191"/>
                <a:gd name="T22" fmla="*/ 70 w 192"/>
                <a:gd name="T23" fmla="*/ 0 h 191"/>
                <a:gd name="T24" fmla="*/ 0 w 192"/>
                <a:gd name="T25" fmla="*/ 70 h 191"/>
                <a:gd name="T26" fmla="*/ 0 w 192"/>
                <a:gd name="T27" fmla="*/ 77 h 191"/>
                <a:gd name="T28" fmla="*/ 0 w 192"/>
                <a:gd name="T29" fmla="*/ 112 h 191"/>
                <a:gd name="T30" fmla="*/ 0 w 192"/>
                <a:gd name="T31" fmla="*/ 120 h 191"/>
                <a:gd name="T32" fmla="*/ 70 w 192"/>
                <a:gd name="T33" fmla="*/ 190 h 191"/>
                <a:gd name="T34" fmla="*/ 97 w 192"/>
                <a:gd name="T35" fmla="*/ 59 h 191"/>
                <a:gd name="T36" fmla="*/ 132 w 192"/>
                <a:gd name="T37" fmla="*/ 94 h 191"/>
                <a:gd name="T38" fmla="*/ 97 w 192"/>
                <a:gd name="T39" fmla="*/ 129 h 191"/>
                <a:gd name="T40" fmla="*/ 62 w 192"/>
                <a:gd name="T41" fmla="*/ 94 h 191"/>
                <a:gd name="T42" fmla="*/ 97 w 192"/>
                <a:gd name="T43"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91">
                  <a:moveTo>
                    <a:pt x="70" y="190"/>
                  </a:moveTo>
                  <a:lnTo>
                    <a:pt x="79" y="190"/>
                  </a:lnTo>
                  <a:lnTo>
                    <a:pt x="114" y="190"/>
                  </a:lnTo>
                  <a:lnTo>
                    <a:pt x="121" y="190"/>
                  </a:lnTo>
                  <a:cubicBezTo>
                    <a:pt x="121" y="153"/>
                    <a:pt x="153" y="120"/>
                    <a:pt x="191" y="120"/>
                  </a:cubicBezTo>
                  <a:lnTo>
                    <a:pt x="191" y="112"/>
                  </a:lnTo>
                  <a:lnTo>
                    <a:pt x="191" y="77"/>
                  </a:lnTo>
                  <a:lnTo>
                    <a:pt x="191" y="70"/>
                  </a:lnTo>
                  <a:cubicBezTo>
                    <a:pt x="153" y="70"/>
                    <a:pt x="121" y="37"/>
                    <a:pt x="121" y="0"/>
                  </a:cubicBezTo>
                  <a:lnTo>
                    <a:pt x="114" y="0"/>
                  </a:lnTo>
                  <a:lnTo>
                    <a:pt x="79" y="0"/>
                  </a:lnTo>
                  <a:lnTo>
                    <a:pt x="70" y="0"/>
                  </a:lnTo>
                  <a:cubicBezTo>
                    <a:pt x="70" y="37"/>
                    <a:pt x="38" y="70"/>
                    <a:pt x="0" y="70"/>
                  </a:cubicBezTo>
                  <a:lnTo>
                    <a:pt x="0" y="77"/>
                  </a:lnTo>
                  <a:lnTo>
                    <a:pt x="0" y="112"/>
                  </a:lnTo>
                  <a:lnTo>
                    <a:pt x="0" y="120"/>
                  </a:lnTo>
                  <a:cubicBezTo>
                    <a:pt x="38" y="120"/>
                    <a:pt x="70" y="153"/>
                    <a:pt x="70" y="190"/>
                  </a:cubicBezTo>
                  <a:close/>
                  <a:moveTo>
                    <a:pt x="97" y="59"/>
                  </a:moveTo>
                  <a:cubicBezTo>
                    <a:pt x="105" y="72"/>
                    <a:pt x="118" y="85"/>
                    <a:pt x="132" y="94"/>
                  </a:cubicBezTo>
                  <a:cubicBezTo>
                    <a:pt x="118" y="101"/>
                    <a:pt x="105" y="114"/>
                    <a:pt x="97" y="129"/>
                  </a:cubicBezTo>
                  <a:cubicBezTo>
                    <a:pt x="88" y="114"/>
                    <a:pt x="75" y="101"/>
                    <a:pt x="62" y="94"/>
                  </a:cubicBezTo>
                  <a:cubicBezTo>
                    <a:pt x="75" y="85"/>
                    <a:pt x="88" y="76"/>
                    <a:pt x="97" y="5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sp>
        <p:nvSpPr>
          <p:cNvPr id="645" name="Freeform 86"/>
          <p:cNvSpPr>
            <a:spLocks noChangeArrowheads="1"/>
          </p:cNvSpPr>
          <p:nvPr/>
        </p:nvSpPr>
        <p:spPr bwMode="auto">
          <a:xfrm>
            <a:off x="4988514" y="3733528"/>
            <a:ext cx="457675" cy="295976"/>
          </a:xfrm>
          <a:custGeom>
            <a:avLst/>
            <a:gdLst>
              <a:gd name="T0" fmla="*/ 1728 w 2136"/>
              <a:gd name="T1" fmla="*/ 444 h 1379"/>
              <a:gd name="T2" fmla="*/ 1684 w 2136"/>
              <a:gd name="T3" fmla="*/ 446 h 1379"/>
              <a:gd name="T4" fmla="*/ 1089 w 2136"/>
              <a:gd name="T5" fmla="*/ 0 h 1379"/>
              <a:gd name="T6" fmla="*/ 510 w 2136"/>
              <a:gd name="T7" fmla="*/ 396 h 1379"/>
              <a:gd name="T8" fmla="*/ 462 w 2136"/>
              <a:gd name="T9" fmla="*/ 392 h 1379"/>
              <a:gd name="T10" fmla="*/ 444 w 2136"/>
              <a:gd name="T11" fmla="*/ 392 h 1379"/>
              <a:gd name="T12" fmla="*/ 420 w 2136"/>
              <a:gd name="T13" fmla="*/ 396 h 1379"/>
              <a:gd name="T14" fmla="*/ 416 w 2136"/>
              <a:gd name="T15" fmla="*/ 396 h 1379"/>
              <a:gd name="T16" fmla="*/ 315 w 2136"/>
              <a:gd name="T17" fmla="*/ 416 h 1379"/>
              <a:gd name="T18" fmla="*/ 315 w 2136"/>
              <a:gd name="T19" fmla="*/ 420 h 1379"/>
              <a:gd name="T20" fmla="*/ 0 w 2136"/>
              <a:gd name="T21" fmla="*/ 884 h 1379"/>
              <a:gd name="T22" fmla="*/ 462 w 2136"/>
              <a:gd name="T23" fmla="*/ 1378 h 1379"/>
              <a:gd name="T24" fmla="*/ 1713 w 2136"/>
              <a:gd name="T25" fmla="*/ 1378 h 1379"/>
              <a:gd name="T26" fmla="*/ 2133 w 2136"/>
              <a:gd name="T27" fmla="*/ 882 h 1379"/>
              <a:gd name="T28" fmla="*/ 1728 w 2136"/>
              <a:gd name="T29" fmla="*/ 444 h 1379"/>
              <a:gd name="T30" fmla="*/ 1713 w 2136"/>
              <a:gd name="T31" fmla="*/ 1326 h 1379"/>
              <a:gd name="T32" fmla="*/ 462 w 2136"/>
              <a:gd name="T33" fmla="*/ 1326 h 1379"/>
              <a:gd name="T34" fmla="*/ 55 w 2136"/>
              <a:gd name="T35" fmla="*/ 886 h 1379"/>
              <a:gd name="T36" fmla="*/ 420 w 2136"/>
              <a:gd name="T37" fmla="*/ 450 h 1379"/>
              <a:gd name="T38" fmla="*/ 422 w 2136"/>
              <a:gd name="T39" fmla="*/ 450 h 1379"/>
              <a:gd name="T40" fmla="*/ 444 w 2136"/>
              <a:gd name="T41" fmla="*/ 450 h 1379"/>
              <a:gd name="T42" fmla="*/ 461 w 2136"/>
              <a:gd name="T43" fmla="*/ 450 h 1379"/>
              <a:gd name="T44" fmla="*/ 505 w 2136"/>
              <a:gd name="T45" fmla="*/ 451 h 1379"/>
              <a:gd name="T46" fmla="*/ 505 w 2136"/>
              <a:gd name="T47" fmla="*/ 451 h 1379"/>
              <a:gd name="T48" fmla="*/ 768 w 2136"/>
              <a:gd name="T49" fmla="*/ 602 h 1379"/>
              <a:gd name="T50" fmla="*/ 812 w 2136"/>
              <a:gd name="T51" fmla="*/ 569 h 1379"/>
              <a:gd name="T52" fmla="*/ 562 w 2136"/>
              <a:gd name="T53" fmla="*/ 409 h 1379"/>
              <a:gd name="T54" fmla="*/ 1085 w 2136"/>
              <a:gd name="T55" fmla="*/ 57 h 1379"/>
              <a:gd name="T56" fmla="*/ 1636 w 2136"/>
              <a:gd name="T57" fmla="*/ 485 h 1379"/>
              <a:gd name="T58" fmla="*/ 1641 w 2136"/>
              <a:gd name="T59" fmla="*/ 508 h 1379"/>
              <a:gd name="T60" fmla="*/ 1665 w 2136"/>
              <a:gd name="T61" fmla="*/ 505 h 1379"/>
              <a:gd name="T62" fmla="*/ 1722 w 2136"/>
              <a:gd name="T63" fmla="*/ 501 h 1379"/>
              <a:gd name="T64" fmla="*/ 2076 w 2136"/>
              <a:gd name="T65" fmla="*/ 886 h 1379"/>
              <a:gd name="T66" fmla="*/ 1713 w 2136"/>
              <a:gd name="T67" fmla="*/ 132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6" h="1379">
                <a:moveTo>
                  <a:pt x="1728" y="444"/>
                </a:moveTo>
                <a:cubicBezTo>
                  <a:pt x="1713" y="444"/>
                  <a:pt x="1700" y="444"/>
                  <a:pt x="1684" y="446"/>
                </a:cubicBezTo>
                <a:cubicBezTo>
                  <a:pt x="1606" y="184"/>
                  <a:pt x="1365" y="0"/>
                  <a:pt x="1089" y="0"/>
                </a:cubicBezTo>
                <a:cubicBezTo>
                  <a:pt x="833" y="0"/>
                  <a:pt x="602" y="159"/>
                  <a:pt x="510" y="396"/>
                </a:cubicBezTo>
                <a:cubicBezTo>
                  <a:pt x="496" y="392"/>
                  <a:pt x="479" y="392"/>
                  <a:pt x="462" y="392"/>
                </a:cubicBezTo>
                <a:cubicBezTo>
                  <a:pt x="457" y="392"/>
                  <a:pt x="450" y="392"/>
                  <a:pt x="444" y="392"/>
                </a:cubicBezTo>
                <a:cubicBezTo>
                  <a:pt x="437" y="392"/>
                  <a:pt x="427" y="392"/>
                  <a:pt x="420" y="396"/>
                </a:cubicBezTo>
                <a:lnTo>
                  <a:pt x="416" y="396"/>
                </a:lnTo>
                <a:cubicBezTo>
                  <a:pt x="381" y="398"/>
                  <a:pt x="350" y="407"/>
                  <a:pt x="315" y="416"/>
                </a:cubicBezTo>
                <a:lnTo>
                  <a:pt x="315" y="420"/>
                </a:lnTo>
                <a:cubicBezTo>
                  <a:pt x="135" y="490"/>
                  <a:pt x="0" y="678"/>
                  <a:pt x="0" y="884"/>
                </a:cubicBezTo>
                <a:cubicBezTo>
                  <a:pt x="0" y="1148"/>
                  <a:pt x="216" y="1378"/>
                  <a:pt x="462" y="1378"/>
                </a:cubicBezTo>
                <a:lnTo>
                  <a:pt x="1713" y="1378"/>
                </a:lnTo>
                <a:cubicBezTo>
                  <a:pt x="1940" y="1378"/>
                  <a:pt x="2133" y="1103"/>
                  <a:pt x="2133" y="882"/>
                </a:cubicBezTo>
                <a:cubicBezTo>
                  <a:pt x="2135" y="650"/>
                  <a:pt x="1945" y="444"/>
                  <a:pt x="1728" y="444"/>
                </a:cubicBezTo>
                <a:close/>
                <a:moveTo>
                  <a:pt x="1713" y="1326"/>
                </a:moveTo>
                <a:lnTo>
                  <a:pt x="462" y="1326"/>
                </a:lnTo>
                <a:cubicBezTo>
                  <a:pt x="245" y="1326"/>
                  <a:pt x="55" y="1120"/>
                  <a:pt x="55" y="886"/>
                </a:cubicBezTo>
                <a:cubicBezTo>
                  <a:pt x="55" y="667"/>
                  <a:pt x="221" y="474"/>
                  <a:pt x="420" y="450"/>
                </a:cubicBezTo>
                <a:lnTo>
                  <a:pt x="422" y="450"/>
                </a:lnTo>
                <a:cubicBezTo>
                  <a:pt x="427" y="450"/>
                  <a:pt x="437" y="450"/>
                  <a:pt x="444" y="450"/>
                </a:cubicBezTo>
                <a:cubicBezTo>
                  <a:pt x="450" y="450"/>
                  <a:pt x="455" y="450"/>
                  <a:pt x="461" y="450"/>
                </a:cubicBezTo>
                <a:cubicBezTo>
                  <a:pt x="475" y="450"/>
                  <a:pt x="490" y="450"/>
                  <a:pt x="505" y="451"/>
                </a:cubicBezTo>
                <a:lnTo>
                  <a:pt x="505" y="451"/>
                </a:lnTo>
                <a:cubicBezTo>
                  <a:pt x="610" y="466"/>
                  <a:pt x="704" y="516"/>
                  <a:pt x="768" y="602"/>
                </a:cubicBezTo>
                <a:lnTo>
                  <a:pt x="812" y="569"/>
                </a:lnTo>
                <a:cubicBezTo>
                  <a:pt x="748" y="486"/>
                  <a:pt x="661" y="431"/>
                  <a:pt x="562" y="409"/>
                </a:cubicBezTo>
                <a:cubicBezTo>
                  <a:pt x="648" y="197"/>
                  <a:pt x="855" y="57"/>
                  <a:pt x="1085" y="57"/>
                </a:cubicBezTo>
                <a:cubicBezTo>
                  <a:pt x="1347" y="57"/>
                  <a:pt x="1571" y="234"/>
                  <a:pt x="1636" y="485"/>
                </a:cubicBezTo>
                <a:lnTo>
                  <a:pt x="1641" y="508"/>
                </a:lnTo>
                <a:lnTo>
                  <a:pt x="1665" y="505"/>
                </a:lnTo>
                <a:cubicBezTo>
                  <a:pt x="1687" y="503"/>
                  <a:pt x="1706" y="501"/>
                  <a:pt x="1722" y="501"/>
                </a:cubicBezTo>
                <a:cubicBezTo>
                  <a:pt x="1910" y="501"/>
                  <a:pt x="2076" y="680"/>
                  <a:pt x="2076" y="886"/>
                </a:cubicBezTo>
                <a:cubicBezTo>
                  <a:pt x="2081" y="1079"/>
                  <a:pt x="1910" y="1326"/>
                  <a:pt x="1713" y="1326"/>
                </a:cubicBezTo>
                <a:close/>
              </a:path>
            </a:pathLst>
          </a:custGeom>
          <a:solidFill>
            <a:schemeClr val="tx2"/>
          </a:solidFill>
          <a:ln>
            <a:noFill/>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60" name="Rectangle 659">
            <a:extLst>
              <a:ext uri="{FF2B5EF4-FFF2-40B4-BE49-F238E27FC236}">
                <a16:creationId xmlns:a16="http://schemas.microsoft.com/office/drawing/2014/main" id="{4106DE2A-0AB7-43B6-A869-E66C5C3CD8C6}"/>
              </a:ext>
            </a:extLst>
          </p:cNvPr>
          <p:cNvSpPr/>
          <p:nvPr/>
        </p:nvSpPr>
        <p:spPr>
          <a:xfrm>
            <a:off x="2159919" y="3443372"/>
            <a:ext cx="4577657" cy="253916"/>
          </a:xfrm>
          <a:prstGeom prst="rect">
            <a:avLst/>
          </a:prstGeom>
        </p:spPr>
        <p:txBody>
          <a:bodyPr wrap="square">
            <a:spAutoFit/>
          </a:bodyPr>
          <a:lstStyle/>
          <a:p>
            <a:pPr defTabSz="685800">
              <a:buClrTx/>
              <a:defRPr/>
            </a:pPr>
            <a:r>
              <a:rPr lang="en-US" sz="1050" b="1" dirty="0">
                <a:solidFill>
                  <a:srgbClr val="0078D6"/>
                </a:solidFill>
                <a:latin typeface="Segoe UI Semibold" panose="020B0702040204020203" pitchFamily="34" charset="0"/>
                <a:ea typeface="Segoe UI" charset="0"/>
                <a:cs typeface="Segoe UI Semibold" panose="020B0702040204020203" pitchFamily="34" charset="0"/>
              </a:rPr>
              <a:t>Optimized </a:t>
            </a: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Databricks Runtime Engine</a:t>
            </a:r>
          </a:p>
        </p:txBody>
      </p:sp>
      <p:sp>
        <p:nvSpPr>
          <p:cNvPr id="663" name="Rectangle 662">
            <a:extLst>
              <a:ext uri="{FF2B5EF4-FFF2-40B4-BE49-F238E27FC236}">
                <a16:creationId xmlns:a16="http://schemas.microsoft.com/office/drawing/2014/main" id="{4106DE2A-0AB7-43B6-A869-E66C5C3CD8C6}"/>
              </a:ext>
            </a:extLst>
          </p:cNvPr>
          <p:cNvSpPr/>
          <p:nvPr/>
        </p:nvSpPr>
        <p:spPr>
          <a:xfrm>
            <a:off x="2253451" y="4119884"/>
            <a:ext cx="1057405"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DATABRICKS I/O</a:t>
            </a:r>
          </a:p>
        </p:txBody>
      </p:sp>
      <p:sp>
        <p:nvSpPr>
          <p:cNvPr id="665" name="Rectangle 664">
            <a:extLst>
              <a:ext uri="{FF2B5EF4-FFF2-40B4-BE49-F238E27FC236}">
                <a16:creationId xmlns:a16="http://schemas.microsoft.com/office/drawing/2014/main" id="{4106DE2A-0AB7-43B6-A869-E66C5C3CD8C6}"/>
              </a:ext>
            </a:extLst>
          </p:cNvPr>
          <p:cNvSpPr/>
          <p:nvPr/>
        </p:nvSpPr>
        <p:spPr>
          <a:xfrm>
            <a:off x="4651096" y="4053091"/>
            <a:ext cx="1139936"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HIGH-CONCURRENCY</a:t>
            </a:r>
          </a:p>
        </p:txBody>
      </p:sp>
      <p:sp>
        <p:nvSpPr>
          <p:cNvPr id="576" name="Freeform 2"/>
          <p:cNvSpPr>
            <a:spLocks noChangeArrowheads="1"/>
          </p:cNvSpPr>
          <p:nvPr/>
        </p:nvSpPr>
        <p:spPr bwMode="auto">
          <a:xfrm>
            <a:off x="2128049" y="2326809"/>
            <a:ext cx="4762500" cy="1034132"/>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59" name="Rectangle 658">
            <a:extLst>
              <a:ext uri="{FF2B5EF4-FFF2-40B4-BE49-F238E27FC236}">
                <a16:creationId xmlns:a16="http://schemas.microsoft.com/office/drawing/2014/main" id="{4106DE2A-0AB7-43B6-A869-E66C5C3CD8C6}"/>
              </a:ext>
            </a:extLst>
          </p:cNvPr>
          <p:cNvSpPr/>
          <p:nvPr/>
        </p:nvSpPr>
        <p:spPr>
          <a:xfrm>
            <a:off x="2159919" y="1298515"/>
            <a:ext cx="2733360" cy="253916"/>
          </a:xfrm>
          <a:prstGeom prst="rect">
            <a:avLst/>
          </a:prstGeom>
        </p:spPr>
        <p:txBody>
          <a:bodyPr wrap="square">
            <a:spAutoFit/>
          </a:bodyPr>
          <a:lstStyle/>
          <a:p>
            <a:pPr defTabSz="685800">
              <a:buClrTx/>
              <a:defRPr/>
            </a:pP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Collaborative Workspace</a:t>
            </a:r>
          </a:p>
        </p:txBody>
      </p:sp>
      <p:sp>
        <p:nvSpPr>
          <p:cNvPr id="649" name="TextBox 648"/>
          <p:cNvSpPr txBox="1"/>
          <p:nvPr/>
        </p:nvSpPr>
        <p:spPr>
          <a:xfrm>
            <a:off x="520178" y="2596517"/>
            <a:ext cx="857182"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Cloud storage</a:t>
            </a:r>
          </a:p>
        </p:txBody>
      </p:sp>
      <p:sp>
        <p:nvSpPr>
          <p:cNvPr id="652" name="TextBox 651"/>
          <p:cNvSpPr txBox="1"/>
          <p:nvPr/>
        </p:nvSpPr>
        <p:spPr>
          <a:xfrm>
            <a:off x="397196" y="3307596"/>
            <a:ext cx="1103146"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Data warehouses</a:t>
            </a:r>
          </a:p>
        </p:txBody>
      </p:sp>
      <p:sp>
        <p:nvSpPr>
          <p:cNvPr id="655" name="TextBox 654"/>
          <p:cNvSpPr txBox="1"/>
          <p:nvPr/>
        </p:nvSpPr>
        <p:spPr>
          <a:xfrm>
            <a:off x="425171" y="4045785"/>
            <a:ext cx="1047194"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Hadoop storage</a:t>
            </a:r>
          </a:p>
        </p:txBody>
      </p:sp>
      <p:sp>
        <p:nvSpPr>
          <p:cNvPr id="657" name="TextBox 656"/>
          <p:cNvSpPr txBox="1"/>
          <p:nvPr/>
        </p:nvSpPr>
        <p:spPr>
          <a:xfrm>
            <a:off x="397196" y="1793307"/>
            <a:ext cx="1103146"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IoT / streaming data</a:t>
            </a:r>
          </a:p>
        </p:txBody>
      </p:sp>
      <p:sp>
        <p:nvSpPr>
          <p:cNvPr id="735" name="Rectangle 734">
            <a:extLst>
              <a:ext uri="{FF2B5EF4-FFF2-40B4-BE49-F238E27FC236}">
                <a16:creationId xmlns:a16="http://schemas.microsoft.com/office/drawing/2014/main" id="{4106DE2A-0AB7-43B6-A869-E66C5C3CD8C6}"/>
              </a:ext>
            </a:extLst>
          </p:cNvPr>
          <p:cNvSpPr/>
          <p:nvPr/>
        </p:nvSpPr>
        <p:spPr>
          <a:xfrm>
            <a:off x="5890410" y="4113166"/>
            <a:ext cx="912148"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Rest APIs</a:t>
            </a:r>
          </a:p>
        </p:txBody>
      </p:sp>
      <p:sp>
        <p:nvSpPr>
          <p:cNvPr id="701" name="TextBox 700"/>
          <p:cNvSpPr txBox="1"/>
          <p:nvPr/>
        </p:nvSpPr>
        <p:spPr>
          <a:xfrm>
            <a:off x="7491696" y="1770381"/>
            <a:ext cx="1338072"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Machine learning models</a:t>
            </a:r>
          </a:p>
        </p:txBody>
      </p:sp>
      <p:sp>
        <p:nvSpPr>
          <p:cNvPr id="699" name="TextBox 698"/>
          <p:cNvSpPr txBox="1"/>
          <p:nvPr/>
        </p:nvSpPr>
        <p:spPr>
          <a:xfrm>
            <a:off x="7769975" y="2540975"/>
            <a:ext cx="810413"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BI tools</a:t>
            </a:r>
          </a:p>
        </p:txBody>
      </p:sp>
      <p:sp>
        <p:nvSpPr>
          <p:cNvPr id="700" name="TextBox 699"/>
          <p:cNvSpPr txBox="1"/>
          <p:nvPr/>
        </p:nvSpPr>
        <p:spPr>
          <a:xfrm>
            <a:off x="7706007" y="3451679"/>
            <a:ext cx="922674"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Data exports</a:t>
            </a:r>
          </a:p>
        </p:txBody>
      </p:sp>
      <p:grpSp>
        <p:nvGrpSpPr>
          <p:cNvPr id="12" name="Group 11"/>
          <p:cNvGrpSpPr/>
          <p:nvPr/>
        </p:nvGrpSpPr>
        <p:grpSpPr>
          <a:xfrm>
            <a:off x="7944946" y="3043920"/>
            <a:ext cx="444797" cy="387085"/>
            <a:chOff x="8834092" y="4167766"/>
            <a:chExt cx="1712913" cy="1490662"/>
          </a:xfrm>
        </p:grpSpPr>
        <p:sp>
          <p:nvSpPr>
            <p:cNvPr id="722" name="Freeform 18"/>
            <p:cNvSpPr>
              <a:spLocks noChangeArrowheads="1"/>
            </p:cNvSpPr>
            <p:nvPr/>
          </p:nvSpPr>
          <p:spPr bwMode="auto">
            <a:xfrm>
              <a:off x="8834092" y="4167766"/>
              <a:ext cx="1712913" cy="133985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3" name="Line 19"/>
            <p:cNvSpPr>
              <a:spLocks noChangeShapeType="1"/>
            </p:cNvSpPr>
            <p:nvPr/>
          </p:nvSpPr>
          <p:spPr bwMode="auto">
            <a:xfrm>
              <a:off x="9169055" y="5656841"/>
              <a:ext cx="1042987" cy="158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4" name="Line 20"/>
            <p:cNvSpPr>
              <a:spLocks noChangeShapeType="1"/>
            </p:cNvSpPr>
            <p:nvPr/>
          </p:nvSpPr>
          <p:spPr bwMode="auto">
            <a:xfrm>
              <a:off x="9653242" y="5509203"/>
              <a:ext cx="1588" cy="14922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5" name="Freeform 21"/>
            <p:cNvSpPr>
              <a:spLocks noChangeArrowheads="1"/>
            </p:cNvSpPr>
            <p:nvPr/>
          </p:nvSpPr>
          <p:spPr bwMode="auto">
            <a:xfrm>
              <a:off x="9653242" y="5321878"/>
              <a:ext cx="74613" cy="74613"/>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6" name="Line 22"/>
            <p:cNvSpPr>
              <a:spLocks noChangeShapeType="1"/>
            </p:cNvSpPr>
            <p:nvPr/>
          </p:nvSpPr>
          <p:spPr bwMode="auto">
            <a:xfrm>
              <a:off x="8834092" y="5210753"/>
              <a:ext cx="1712913" cy="158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7" name="Freeform 23"/>
            <p:cNvSpPr>
              <a:spLocks noChangeArrowheads="1"/>
            </p:cNvSpPr>
            <p:nvPr/>
          </p:nvSpPr>
          <p:spPr bwMode="auto">
            <a:xfrm>
              <a:off x="9019830" y="4316991"/>
              <a:ext cx="746125" cy="74612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8" name="Freeform 24"/>
            <p:cNvSpPr>
              <a:spLocks noChangeArrowheads="1"/>
            </p:cNvSpPr>
            <p:nvPr/>
          </p:nvSpPr>
          <p:spPr bwMode="auto">
            <a:xfrm>
              <a:off x="9392892" y="4382078"/>
              <a:ext cx="239713" cy="593725"/>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9" name="Line 25"/>
            <p:cNvSpPr>
              <a:spLocks noChangeShapeType="1"/>
            </p:cNvSpPr>
            <p:nvPr/>
          </p:nvSpPr>
          <p:spPr bwMode="auto">
            <a:xfrm flipH="1">
              <a:off x="9018242" y="4690053"/>
              <a:ext cx="37623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0" name="Line 26"/>
            <p:cNvSpPr>
              <a:spLocks noChangeShapeType="1"/>
            </p:cNvSpPr>
            <p:nvPr/>
          </p:nvSpPr>
          <p:spPr bwMode="auto">
            <a:xfrm>
              <a:off x="9913592" y="4391603"/>
              <a:ext cx="44608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1" name="Line 27"/>
            <p:cNvSpPr>
              <a:spLocks noChangeShapeType="1"/>
            </p:cNvSpPr>
            <p:nvPr/>
          </p:nvSpPr>
          <p:spPr bwMode="auto">
            <a:xfrm flipV="1">
              <a:off x="9913592" y="4612435"/>
              <a:ext cx="466787" cy="300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2" name="Line 28"/>
            <p:cNvSpPr>
              <a:spLocks noChangeShapeType="1"/>
            </p:cNvSpPr>
            <p:nvPr/>
          </p:nvSpPr>
          <p:spPr bwMode="auto">
            <a:xfrm>
              <a:off x="9913592" y="4837691"/>
              <a:ext cx="446088" cy="158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grpSp>
      <p:sp>
        <p:nvSpPr>
          <p:cNvPr id="2" name="Rectangle 1">
            <a:extLst>
              <a:ext uri="{FF2B5EF4-FFF2-40B4-BE49-F238E27FC236}">
                <a16:creationId xmlns:a16="http://schemas.microsoft.com/office/drawing/2014/main" id="{98E8BCA7-2A46-4A58-9095-668169DA9494}"/>
              </a:ext>
            </a:extLst>
          </p:cNvPr>
          <p:cNvSpPr/>
          <p:nvPr/>
        </p:nvSpPr>
        <p:spPr>
          <a:xfrm>
            <a:off x="771812" y="2330156"/>
            <a:ext cx="353914" cy="17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ource Sans Pro"/>
            </a:endParaRPr>
          </a:p>
        </p:txBody>
      </p:sp>
      <p:grpSp>
        <p:nvGrpSpPr>
          <p:cNvPr id="204" name="Group 203">
            <a:extLst>
              <a:ext uri="{FF2B5EF4-FFF2-40B4-BE49-F238E27FC236}">
                <a16:creationId xmlns:a16="http://schemas.microsoft.com/office/drawing/2014/main" id="{4EAEEADD-8CE1-443A-B935-7EE499FFAD45}"/>
              </a:ext>
            </a:extLst>
          </p:cNvPr>
          <p:cNvGrpSpPr/>
          <p:nvPr/>
        </p:nvGrpSpPr>
        <p:grpSpPr>
          <a:xfrm>
            <a:off x="770218" y="2957995"/>
            <a:ext cx="357101" cy="350687"/>
            <a:chOff x="2549926" y="1227604"/>
            <a:chExt cx="5177116" cy="5084148"/>
          </a:xfrm>
        </p:grpSpPr>
        <p:sp>
          <p:nvSpPr>
            <p:cNvPr id="205" name="Freeform: Shape 583">
              <a:extLst>
                <a:ext uri="{FF2B5EF4-FFF2-40B4-BE49-F238E27FC236}">
                  <a16:creationId xmlns:a16="http://schemas.microsoft.com/office/drawing/2014/main" id="{F2B35AA8-8718-4590-A107-3CFFCFB74F8C}"/>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6" name="Rectangle 205">
              <a:extLst>
                <a:ext uri="{FF2B5EF4-FFF2-40B4-BE49-F238E27FC236}">
                  <a16:creationId xmlns:a16="http://schemas.microsoft.com/office/drawing/2014/main" id="{A3043977-89CB-4A95-A293-16F283986B94}"/>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7" name="Rectangle 206">
              <a:extLst>
                <a:ext uri="{FF2B5EF4-FFF2-40B4-BE49-F238E27FC236}">
                  <a16:creationId xmlns:a16="http://schemas.microsoft.com/office/drawing/2014/main" id="{7829CCA2-178D-4D6B-9FC5-2630A342B21D}"/>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8" name="Rectangle 207">
              <a:extLst>
                <a:ext uri="{FF2B5EF4-FFF2-40B4-BE49-F238E27FC236}">
                  <a16:creationId xmlns:a16="http://schemas.microsoft.com/office/drawing/2014/main" id="{22563FEF-DAD4-4A23-BB45-EAC541594376}"/>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9" name="Rectangle 208">
              <a:extLst>
                <a:ext uri="{FF2B5EF4-FFF2-40B4-BE49-F238E27FC236}">
                  <a16:creationId xmlns:a16="http://schemas.microsoft.com/office/drawing/2014/main" id="{BDED1F1B-F2B0-4F8B-BFAD-0BAD3388FE23}"/>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0" name="Rectangle 209">
              <a:extLst>
                <a:ext uri="{FF2B5EF4-FFF2-40B4-BE49-F238E27FC236}">
                  <a16:creationId xmlns:a16="http://schemas.microsoft.com/office/drawing/2014/main" id="{D936F1BB-B5F7-4834-A484-F4A349C3F6CA}"/>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1" name="Rectangle 210">
              <a:extLst>
                <a:ext uri="{FF2B5EF4-FFF2-40B4-BE49-F238E27FC236}">
                  <a16:creationId xmlns:a16="http://schemas.microsoft.com/office/drawing/2014/main" id="{68FB4239-4769-4815-B8FE-88E8D3A8B968}"/>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2" name="Cylinder 590">
              <a:extLst>
                <a:ext uri="{FF2B5EF4-FFF2-40B4-BE49-F238E27FC236}">
                  <a16:creationId xmlns:a16="http://schemas.microsoft.com/office/drawing/2014/main" id="{34C16495-DC70-480D-ADF0-7781670E247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162F33"/>
                </a:solidFill>
                <a:latin typeface="Calibri Light" panose="020F0302020204030204"/>
                <a:ea typeface="Segoe UI" pitchFamily="34" charset="0"/>
                <a:cs typeface="Segoe UI" pitchFamily="34" charset="0"/>
              </a:endParaRPr>
            </a:p>
          </p:txBody>
        </p:sp>
      </p:grpSp>
      <p:grpSp>
        <p:nvGrpSpPr>
          <p:cNvPr id="213" name="Group 212"/>
          <p:cNvGrpSpPr/>
          <p:nvPr/>
        </p:nvGrpSpPr>
        <p:grpSpPr>
          <a:xfrm>
            <a:off x="793080" y="3781720"/>
            <a:ext cx="311376" cy="230816"/>
            <a:chOff x="-2575175" y="-1203589"/>
            <a:chExt cx="3082009" cy="2284626"/>
          </a:xfrm>
          <a:solidFill>
            <a:schemeClr val="tx2"/>
          </a:solidFill>
        </p:grpSpPr>
        <p:sp>
          <p:nvSpPr>
            <p:cNvPr id="214" name="Freeform 42"/>
            <p:cNvSpPr>
              <a:spLocks/>
            </p:cNvSpPr>
            <p:nvPr/>
          </p:nvSpPr>
          <p:spPr bwMode="auto">
            <a:xfrm>
              <a:off x="-2542326" y="188088"/>
              <a:ext cx="462894" cy="621180"/>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5" name="Freeform 43"/>
            <p:cNvSpPr>
              <a:spLocks/>
            </p:cNvSpPr>
            <p:nvPr/>
          </p:nvSpPr>
          <p:spPr bwMode="auto">
            <a:xfrm>
              <a:off x="-986393" y="340397"/>
              <a:ext cx="477830" cy="651045"/>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6" name="Freeform 44"/>
            <p:cNvSpPr>
              <a:spLocks noEditPoints="1"/>
            </p:cNvSpPr>
            <p:nvPr/>
          </p:nvSpPr>
          <p:spPr bwMode="auto">
            <a:xfrm>
              <a:off x="-2575175" y="-1203589"/>
              <a:ext cx="3082009" cy="2284626"/>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7" name="Freeform 45"/>
            <p:cNvSpPr>
              <a:spLocks/>
            </p:cNvSpPr>
            <p:nvPr/>
          </p:nvSpPr>
          <p:spPr bwMode="auto">
            <a:xfrm>
              <a:off x="-1422421" y="-770559"/>
              <a:ext cx="415116" cy="424070"/>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grpSp>
      <p:grpSp>
        <p:nvGrpSpPr>
          <p:cNvPr id="318" name="Group 317">
            <a:extLst>
              <a:ext uri="{FF2B5EF4-FFF2-40B4-BE49-F238E27FC236}">
                <a16:creationId xmlns:a16="http://schemas.microsoft.com/office/drawing/2014/main" id="{DE98A571-5A30-4C43-8EC9-BBE5278533B5}"/>
              </a:ext>
            </a:extLst>
          </p:cNvPr>
          <p:cNvGrpSpPr/>
          <p:nvPr/>
        </p:nvGrpSpPr>
        <p:grpSpPr>
          <a:xfrm>
            <a:off x="7988947" y="2200196"/>
            <a:ext cx="372467" cy="283547"/>
            <a:chOff x="2502877" y="2643553"/>
            <a:chExt cx="3651737" cy="2779942"/>
          </a:xfrm>
        </p:grpSpPr>
        <p:cxnSp>
          <p:nvCxnSpPr>
            <p:cNvPr id="319" name="Straight Connector 318">
              <a:extLst>
                <a:ext uri="{FF2B5EF4-FFF2-40B4-BE49-F238E27FC236}">
                  <a16:creationId xmlns:a16="http://schemas.microsoft.com/office/drawing/2014/main" id="{AA201B79-48DF-4CE1-A660-76EE2C933301}"/>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7DFF8DA-748D-4A42-A1BC-3EA296E54544}"/>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A88BE1F-D84C-49A8-AD37-F96D49F689A6}"/>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9F5BE5D-B2E8-4AE9-98BD-5CB0BFF18C6D}"/>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3" name="Freeform: Shape 581">
              <a:extLst>
                <a:ext uri="{FF2B5EF4-FFF2-40B4-BE49-F238E27FC236}">
                  <a16:creationId xmlns:a16="http://schemas.microsoft.com/office/drawing/2014/main" id="{7FD3112F-1B1F-4DA6-A031-491CA8167398}"/>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grpSp>
      <p:sp>
        <p:nvSpPr>
          <p:cNvPr id="326" name="Freeform 2"/>
          <p:cNvSpPr>
            <a:spLocks noChangeArrowheads="1"/>
          </p:cNvSpPr>
          <p:nvPr/>
        </p:nvSpPr>
        <p:spPr bwMode="auto">
          <a:xfrm>
            <a:off x="2128049" y="1297774"/>
            <a:ext cx="4762500" cy="945449"/>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nvGrpSpPr>
          <p:cNvPr id="329" name="Group 328"/>
          <p:cNvGrpSpPr/>
          <p:nvPr/>
        </p:nvGrpSpPr>
        <p:grpSpPr>
          <a:xfrm rot="16200000">
            <a:off x="5862620" y="2709952"/>
            <a:ext cx="2926344" cy="350327"/>
            <a:chOff x="3487387" y="4548246"/>
            <a:chExt cx="5217226" cy="653146"/>
          </a:xfrm>
        </p:grpSpPr>
        <p:sp>
          <p:nvSpPr>
            <p:cNvPr id="330" name="Freeform 329"/>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sp>
          <p:nvSpPr>
            <p:cNvPr id="331" name="Freeform 330"/>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489" y="3709738"/>
            <a:ext cx="600075" cy="313871"/>
          </a:xfrm>
          <a:prstGeom prst="rect">
            <a:avLst/>
          </a:prstGeom>
        </p:spPr>
      </p:pic>
      <p:grpSp>
        <p:nvGrpSpPr>
          <p:cNvPr id="357" name="Group 356"/>
          <p:cNvGrpSpPr/>
          <p:nvPr/>
        </p:nvGrpSpPr>
        <p:grpSpPr>
          <a:xfrm rot="16200000">
            <a:off x="231458" y="2633928"/>
            <a:ext cx="2960861" cy="350327"/>
            <a:chOff x="3487387" y="4548246"/>
            <a:chExt cx="5217226" cy="653146"/>
          </a:xfrm>
        </p:grpSpPr>
        <p:sp>
          <p:nvSpPr>
            <p:cNvPr id="358" name="Freeform 357"/>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sp>
          <p:nvSpPr>
            <p:cNvPr id="359" name="Freeform 358"/>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grpSp>
      <p:grpSp>
        <p:nvGrpSpPr>
          <p:cNvPr id="10" name="Group 9"/>
          <p:cNvGrpSpPr/>
          <p:nvPr/>
        </p:nvGrpSpPr>
        <p:grpSpPr>
          <a:xfrm>
            <a:off x="602078" y="2211585"/>
            <a:ext cx="622230" cy="344822"/>
            <a:chOff x="603432" y="2974623"/>
            <a:chExt cx="829640" cy="459762"/>
          </a:xfrm>
        </p:grpSpPr>
        <p:sp>
          <p:nvSpPr>
            <p:cNvPr id="176" name="Freeform 146">
              <a:extLst>
                <a:ext uri="{FF2B5EF4-FFF2-40B4-BE49-F238E27FC236}">
                  <a16:creationId xmlns:a16="http://schemas.microsoft.com/office/drawing/2014/main" id="{8584423E-DC4D-476D-A3D6-22901C3C02B4}"/>
                </a:ext>
              </a:extLst>
            </p:cNvPr>
            <p:cNvSpPr>
              <a:spLocks noChangeAspect="1"/>
            </p:cNvSpPr>
            <p:nvPr/>
          </p:nvSpPr>
          <p:spPr bwMode="auto">
            <a:xfrm>
              <a:off x="603432" y="2974623"/>
              <a:ext cx="485330" cy="30736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sp>
          <p:nvSpPr>
            <p:cNvPr id="203" name="Freeform 146">
              <a:extLst>
                <a:ext uri="{FF2B5EF4-FFF2-40B4-BE49-F238E27FC236}">
                  <a16:creationId xmlns:a16="http://schemas.microsoft.com/office/drawing/2014/main" id="{8584423E-DC4D-476D-A3D6-22901C3C02B4}"/>
                </a:ext>
              </a:extLst>
            </p:cNvPr>
            <p:cNvSpPr>
              <a:spLocks noChangeAspect="1"/>
            </p:cNvSpPr>
            <p:nvPr/>
          </p:nvSpPr>
          <p:spPr bwMode="auto">
            <a:xfrm>
              <a:off x="799900" y="3033391"/>
              <a:ext cx="633172" cy="40099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grpSp>
      <p:sp>
        <p:nvSpPr>
          <p:cNvPr id="165" name="TextBox 164">
            <a:extLst>
              <a:ext uri="{FF2B5EF4-FFF2-40B4-BE49-F238E27FC236}">
                <a16:creationId xmlns:a16="http://schemas.microsoft.com/office/drawing/2014/main" id="{0DC26B6F-BE7E-4BB0-B7F6-BD86F96475CE}"/>
              </a:ext>
            </a:extLst>
          </p:cNvPr>
          <p:cNvSpPr txBox="1"/>
          <p:nvPr/>
        </p:nvSpPr>
        <p:spPr>
          <a:xfrm>
            <a:off x="7553315" y="4252764"/>
            <a:ext cx="1213460"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Data warehouses</a:t>
            </a:r>
          </a:p>
        </p:txBody>
      </p:sp>
      <p:grpSp>
        <p:nvGrpSpPr>
          <p:cNvPr id="166" name="Group 165">
            <a:extLst>
              <a:ext uri="{FF2B5EF4-FFF2-40B4-BE49-F238E27FC236}">
                <a16:creationId xmlns:a16="http://schemas.microsoft.com/office/drawing/2014/main" id="{329D6182-2959-48F8-AEDB-BB4B108D1668}"/>
              </a:ext>
            </a:extLst>
          </p:cNvPr>
          <p:cNvGrpSpPr/>
          <p:nvPr/>
        </p:nvGrpSpPr>
        <p:grpSpPr>
          <a:xfrm>
            <a:off x="7981494" y="3903162"/>
            <a:ext cx="357101" cy="350687"/>
            <a:chOff x="2549926" y="1227604"/>
            <a:chExt cx="5177116" cy="5084148"/>
          </a:xfrm>
        </p:grpSpPr>
        <p:sp>
          <p:nvSpPr>
            <p:cNvPr id="167" name="Freeform: Shape 583">
              <a:extLst>
                <a:ext uri="{FF2B5EF4-FFF2-40B4-BE49-F238E27FC236}">
                  <a16:creationId xmlns:a16="http://schemas.microsoft.com/office/drawing/2014/main" id="{D41FA54A-BF28-42C1-BAB5-00F77F2BE36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68" name="Rectangle 167">
              <a:extLst>
                <a:ext uri="{FF2B5EF4-FFF2-40B4-BE49-F238E27FC236}">
                  <a16:creationId xmlns:a16="http://schemas.microsoft.com/office/drawing/2014/main" id="{EF12A1BF-A814-4491-97D6-31BAC827D32B}"/>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69" name="Rectangle 168">
              <a:extLst>
                <a:ext uri="{FF2B5EF4-FFF2-40B4-BE49-F238E27FC236}">
                  <a16:creationId xmlns:a16="http://schemas.microsoft.com/office/drawing/2014/main" id="{CE25C6EB-E7AE-47CE-AF01-64A9FFD04266}"/>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4" name="Rectangle 173">
              <a:extLst>
                <a:ext uri="{FF2B5EF4-FFF2-40B4-BE49-F238E27FC236}">
                  <a16:creationId xmlns:a16="http://schemas.microsoft.com/office/drawing/2014/main" id="{B0854FBD-403C-4B0D-B2BB-E9D2C2068322}"/>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5" name="Rectangle 174">
              <a:extLst>
                <a:ext uri="{FF2B5EF4-FFF2-40B4-BE49-F238E27FC236}">
                  <a16:creationId xmlns:a16="http://schemas.microsoft.com/office/drawing/2014/main" id="{4F75DB51-D6A0-4425-97A8-C6F1D00838E8}"/>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7" name="Rectangle 176">
              <a:extLst>
                <a:ext uri="{FF2B5EF4-FFF2-40B4-BE49-F238E27FC236}">
                  <a16:creationId xmlns:a16="http://schemas.microsoft.com/office/drawing/2014/main" id="{1ED2B57A-8299-4302-AC8F-62DC4E4925DE}"/>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9" name="Rectangle 178">
              <a:extLst>
                <a:ext uri="{FF2B5EF4-FFF2-40B4-BE49-F238E27FC236}">
                  <a16:creationId xmlns:a16="http://schemas.microsoft.com/office/drawing/2014/main" id="{453BE61B-3648-4CA6-ACC9-9F37A2D6D604}"/>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80" name="Cylinder 590">
              <a:extLst>
                <a:ext uri="{FF2B5EF4-FFF2-40B4-BE49-F238E27FC236}">
                  <a16:creationId xmlns:a16="http://schemas.microsoft.com/office/drawing/2014/main" id="{DA454E18-FC30-45FC-9B5D-2747C1D4681F}"/>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162F33"/>
                </a:solidFill>
                <a:latin typeface="Calibri Light" panose="020F0302020204030204"/>
                <a:ea typeface="Segoe UI" pitchFamily="34" charset="0"/>
                <a:cs typeface="Segoe UI" pitchFamily="34" charset="0"/>
              </a:endParaRPr>
            </a:p>
          </p:txBody>
        </p:sp>
      </p:grpSp>
      <p:sp>
        <p:nvSpPr>
          <p:cNvPr id="11" name="TextBox 10">
            <a:extLst>
              <a:ext uri="{FF2B5EF4-FFF2-40B4-BE49-F238E27FC236}">
                <a16:creationId xmlns:a16="http://schemas.microsoft.com/office/drawing/2014/main" id="{949023DE-2731-4F78-AC2E-0DDF7085F71C}"/>
              </a:ext>
            </a:extLst>
          </p:cNvPr>
          <p:cNvSpPr txBox="1"/>
          <p:nvPr/>
        </p:nvSpPr>
        <p:spPr>
          <a:xfrm>
            <a:off x="2082545" y="1014148"/>
            <a:ext cx="1353256" cy="276999"/>
          </a:xfrm>
          <a:prstGeom prst="rect">
            <a:avLst/>
          </a:prstGeom>
          <a:noFill/>
        </p:spPr>
        <p:txBody>
          <a:bodyPr wrap="none" rtlCol="0">
            <a:spAutoFit/>
          </a:bodyPr>
          <a:lstStyle/>
          <a:p>
            <a:pPr defTabSz="685800">
              <a:buClrTx/>
              <a:defRPr/>
            </a:pPr>
            <a:r>
              <a:rPr lang="en-US" sz="1200" dirty="0"/>
              <a:t>Azure Databricks</a:t>
            </a:r>
          </a:p>
        </p:txBody>
      </p:sp>
      <p:sp>
        <p:nvSpPr>
          <p:cNvPr id="185" name="Freeform 4">
            <a:extLst>
              <a:ext uri="{FF2B5EF4-FFF2-40B4-BE49-F238E27FC236}">
                <a16:creationId xmlns:a16="http://schemas.microsoft.com/office/drawing/2014/main" id="{555740EF-E494-4066-B033-B42E7DBE76E8}"/>
              </a:ext>
            </a:extLst>
          </p:cNvPr>
          <p:cNvSpPr>
            <a:spLocks noChangeArrowheads="1"/>
          </p:cNvSpPr>
          <p:nvPr/>
        </p:nvSpPr>
        <p:spPr bwMode="auto">
          <a:xfrm>
            <a:off x="297154" y="898939"/>
            <a:ext cx="8556705" cy="3712250"/>
          </a:xfrm>
          <a:prstGeom prst="rect">
            <a:avLst/>
          </a:prstGeom>
          <a:noFill/>
          <a:ln w="12700" cap="flat">
            <a:solidFill>
              <a:schemeClr val="tx2"/>
            </a:solidFill>
            <a:prstDash val="sysDash"/>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13" name="TextBox 12">
            <a:extLst>
              <a:ext uri="{FF2B5EF4-FFF2-40B4-BE49-F238E27FC236}">
                <a16:creationId xmlns:a16="http://schemas.microsoft.com/office/drawing/2014/main" id="{1AB9D3D5-FE04-431D-B831-604D8382741D}"/>
              </a:ext>
            </a:extLst>
          </p:cNvPr>
          <p:cNvSpPr txBox="1"/>
          <p:nvPr/>
        </p:nvSpPr>
        <p:spPr>
          <a:xfrm>
            <a:off x="369234" y="4714530"/>
            <a:ext cx="1710148" cy="276999"/>
          </a:xfrm>
          <a:prstGeom prst="rect">
            <a:avLst/>
          </a:prstGeom>
          <a:noFill/>
        </p:spPr>
        <p:txBody>
          <a:bodyPr wrap="none" rtlCol="0">
            <a:spAutoFit/>
          </a:bodyPr>
          <a:lstStyle/>
          <a:p>
            <a:pPr algn="ctr" defTabSz="685800">
              <a:buClrTx/>
              <a:defRPr/>
            </a:pPr>
            <a:r>
              <a:rPr lang="en-US" sz="1200" b="1" kern="1200" dirty="0">
                <a:solidFill>
                  <a:srgbClr val="505050"/>
                </a:solidFill>
                <a:latin typeface="Segoe UI Semibold" panose="020B0702040204020203" pitchFamily="34" charset="0"/>
                <a:cs typeface="Segoe UI Semibold" panose="020B0702040204020203" pitchFamily="34" charset="0"/>
              </a:rPr>
              <a:t>Enhance Productivity</a:t>
            </a:r>
          </a:p>
        </p:txBody>
      </p:sp>
      <p:sp>
        <p:nvSpPr>
          <p:cNvPr id="181" name="Rectangle 180">
            <a:extLst>
              <a:ext uri="{FF2B5EF4-FFF2-40B4-BE49-F238E27FC236}">
                <a16:creationId xmlns:a16="http://schemas.microsoft.com/office/drawing/2014/main" id="{A26CDD1E-54A7-47B3-8CE8-9571A3F1FE4F}"/>
              </a:ext>
            </a:extLst>
          </p:cNvPr>
          <p:cNvSpPr/>
          <p:nvPr/>
        </p:nvSpPr>
        <p:spPr>
          <a:xfrm>
            <a:off x="2159919" y="2353577"/>
            <a:ext cx="2733360" cy="253916"/>
          </a:xfrm>
          <a:prstGeom prst="rect">
            <a:avLst/>
          </a:prstGeom>
        </p:spPr>
        <p:txBody>
          <a:bodyPr wrap="square">
            <a:spAutoFit/>
          </a:bodyPr>
          <a:lstStyle/>
          <a:p>
            <a:pPr defTabSz="685800">
              <a:buClrTx/>
              <a:defRPr/>
            </a:pP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Deploy Production Jobs &amp; Workflows </a:t>
            </a:r>
          </a:p>
        </p:txBody>
      </p:sp>
      <p:sp>
        <p:nvSpPr>
          <p:cNvPr id="182" name="Rectangle 181">
            <a:extLst>
              <a:ext uri="{FF2B5EF4-FFF2-40B4-BE49-F238E27FC236}">
                <a16:creationId xmlns:a16="http://schemas.microsoft.com/office/drawing/2014/main" id="{97B581DE-181E-4145-9FAF-9BB9503DD781}"/>
              </a:ext>
            </a:extLst>
          </p:cNvPr>
          <p:cNvSpPr/>
          <p:nvPr/>
        </p:nvSpPr>
        <p:spPr>
          <a:xfrm>
            <a:off x="3518457" y="4119096"/>
            <a:ext cx="933758"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APACHE SPARK</a:t>
            </a:r>
          </a:p>
        </p:txBody>
      </p:sp>
      <p:sp>
        <p:nvSpPr>
          <p:cNvPr id="178" name="Rectangle 177">
            <a:extLst>
              <a:ext uri="{FF2B5EF4-FFF2-40B4-BE49-F238E27FC236}">
                <a16:creationId xmlns:a16="http://schemas.microsoft.com/office/drawing/2014/main" id="{783E5D5E-5D12-4CAC-AB79-D3B04C94F35C}"/>
              </a:ext>
            </a:extLst>
          </p:cNvPr>
          <p:cNvSpPr/>
          <p:nvPr/>
        </p:nvSpPr>
        <p:spPr>
          <a:xfrm>
            <a:off x="2221223" y="3057086"/>
            <a:ext cx="1207206" cy="323165"/>
          </a:xfrm>
          <a:prstGeom prst="rect">
            <a:avLst/>
          </a:prstGeom>
        </p:spPr>
        <p:txBody>
          <a:bodyPr wrap="square">
            <a:spAutoFit/>
          </a:bodyPr>
          <a:lstStyle/>
          <a:p>
            <a:pPr algn="ctr" defTabSz="685800">
              <a:buClrTx/>
              <a:defRPr/>
            </a:pPr>
            <a:r>
              <a:rPr lang="en-US" sz="750" b="1" dirty="0">
                <a:solidFill>
                  <a:srgbClr val="505050"/>
                </a:solidFill>
                <a:latin typeface="Segoe UI Semibold" charset="0"/>
                <a:ea typeface="Segoe UI Semibold" charset="0"/>
                <a:cs typeface="Segoe UI Semibold" charset="0"/>
              </a:rPr>
              <a:t>MULTI-STAGE PIPELINES</a:t>
            </a:r>
            <a:endParaRPr lang="en-US" sz="750" b="1" kern="1200" dirty="0">
              <a:solidFill>
                <a:srgbClr val="505050"/>
              </a:solidFill>
              <a:latin typeface="Segoe UI Semibold" charset="0"/>
              <a:ea typeface="Segoe UI Semibold" charset="0"/>
              <a:cs typeface="Segoe UI Semibold" charset="0"/>
            </a:endParaRPr>
          </a:p>
        </p:txBody>
      </p:sp>
      <p:sp>
        <p:nvSpPr>
          <p:cNvPr id="189" name="Rectangle 188">
            <a:extLst>
              <a:ext uri="{FF2B5EF4-FFF2-40B4-BE49-F238E27FC236}">
                <a16:creationId xmlns:a16="http://schemas.microsoft.com/office/drawing/2014/main" id="{483AD615-61FF-4EE1-804B-D9DEC8C23CF7}"/>
              </a:ext>
            </a:extLst>
          </p:cNvPr>
          <p:cNvSpPr/>
          <p:nvPr/>
        </p:nvSpPr>
        <p:spPr>
          <a:xfrm>
            <a:off x="2384584" y="1972161"/>
            <a:ext cx="88048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 ENGINEER</a:t>
            </a:r>
          </a:p>
        </p:txBody>
      </p:sp>
      <p:grpSp>
        <p:nvGrpSpPr>
          <p:cNvPr id="190" name="Group 189">
            <a:extLst>
              <a:ext uri="{FF2B5EF4-FFF2-40B4-BE49-F238E27FC236}">
                <a16:creationId xmlns:a16="http://schemas.microsoft.com/office/drawing/2014/main" id="{F862E818-0B14-4D57-891F-E80EAB9EB6ED}"/>
              </a:ext>
            </a:extLst>
          </p:cNvPr>
          <p:cNvGrpSpPr/>
          <p:nvPr/>
        </p:nvGrpSpPr>
        <p:grpSpPr>
          <a:xfrm>
            <a:off x="2681795" y="1671148"/>
            <a:ext cx="381891" cy="299961"/>
            <a:chOff x="8339328" y="268334"/>
            <a:chExt cx="780544" cy="613088"/>
          </a:xfrm>
        </p:grpSpPr>
        <p:sp>
          <p:nvSpPr>
            <p:cNvPr id="191" name="Freeform 17">
              <a:extLst>
                <a:ext uri="{FF2B5EF4-FFF2-40B4-BE49-F238E27FC236}">
                  <a16:creationId xmlns:a16="http://schemas.microsoft.com/office/drawing/2014/main" id="{0A8BE349-F75B-4DA5-91B4-2A6FEDCC3717}"/>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pPr defTabSz="685800">
                <a:buClrTx/>
                <a:defRPr/>
              </a:pPr>
              <a:endParaRPr lang="en-US" sz="1350" dirty="0">
                <a:solidFill>
                  <a:sysClr val="windowText" lastClr="000000"/>
                </a:solidFill>
                <a:latin typeface="Segoe UI Semilight"/>
              </a:endParaRPr>
            </a:p>
          </p:txBody>
        </p:sp>
        <p:sp>
          <p:nvSpPr>
            <p:cNvPr id="192" name="Freeform 5">
              <a:extLst>
                <a:ext uri="{FF2B5EF4-FFF2-40B4-BE49-F238E27FC236}">
                  <a16:creationId xmlns:a16="http://schemas.microsoft.com/office/drawing/2014/main" id="{42708161-D58A-4D4C-A577-8696733DBA21}"/>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grpSp>
        <p:nvGrpSpPr>
          <p:cNvPr id="193" name="Group 192">
            <a:extLst>
              <a:ext uri="{FF2B5EF4-FFF2-40B4-BE49-F238E27FC236}">
                <a16:creationId xmlns:a16="http://schemas.microsoft.com/office/drawing/2014/main" id="{BFECA14A-8C14-4349-A313-1AE53C55353B}"/>
              </a:ext>
            </a:extLst>
          </p:cNvPr>
          <p:cNvGrpSpPr/>
          <p:nvPr/>
        </p:nvGrpSpPr>
        <p:grpSpPr>
          <a:xfrm>
            <a:off x="4280909" y="1713130"/>
            <a:ext cx="377190" cy="271019"/>
            <a:chOff x="10268712" y="1254226"/>
            <a:chExt cx="804672" cy="578172"/>
          </a:xfrm>
        </p:grpSpPr>
        <p:grpSp>
          <p:nvGrpSpPr>
            <p:cNvPr id="194" name="Group 11">
              <a:extLst>
                <a:ext uri="{FF2B5EF4-FFF2-40B4-BE49-F238E27FC236}">
                  <a16:creationId xmlns:a16="http://schemas.microsoft.com/office/drawing/2014/main" id="{9974C1ED-FF66-4DB2-8D24-60E91230381D}"/>
                </a:ext>
              </a:extLst>
            </p:cNvPr>
            <p:cNvGrpSpPr>
              <a:grpSpLocks noChangeAspect="1"/>
            </p:cNvGrpSpPr>
            <p:nvPr/>
          </p:nvGrpSpPr>
          <p:grpSpPr bwMode="auto">
            <a:xfrm>
              <a:off x="10607090" y="1257647"/>
              <a:ext cx="466294" cy="507929"/>
              <a:chOff x="3861" y="4291602"/>
              <a:chExt cx="112" cy="244433"/>
            </a:xfrm>
          </p:grpSpPr>
          <p:sp>
            <p:nvSpPr>
              <p:cNvPr id="196" name="Freeform 12">
                <a:extLst>
                  <a:ext uri="{FF2B5EF4-FFF2-40B4-BE49-F238E27FC236}">
                    <a16:creationId xmlns:a16="http://schemas.microsoft.com/office/drawing/2014/main" id="{14E7BF12-5327-408A-A695-4E11198D50D7}"/>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7" name="Line 13">
                <a:extLst>
                  <a:ext uri="{FF2B5EF4-FFF2-40B4-BE49-F238E27FC236}">
                    <a16:creationId xmlns:a16="http://schemas.microsoft.com/office/drawing/2014/main" id="{BA83800C-8600-4A26-AC84-AB5E3F7559EE}"/>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8" name="Line 14">
                <a:extLst>
                  <a:ext uri="{FF2B5EF4-FFF2-40B4-BE49-F238E27FC236}">
                    <a16:creationId xmlns:a16="http://schemas.microsoft.com/office/drawing/2014/main" id="{3B1A8ED1-DC16-4B90-B5E0-B5427DE14503}"/>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9" name="Line 15">
                <a:extLst>
                  <a:ext uri="{FF2B5EF4-FFF2-40B4-BE49-F238E27FC236}">
                    <a16:creationId xmlns:a16="http://schemas.microsoft.com/office/drawing/2014/main" id="{9C7CA43B-C9E6-40BA-B5B3-41644AEF2681}"/>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200" name="Line 16">
                <a:extLst>
                  <a:ext uri="{FF2B5EF4-FFF2-40B4-BE49-F238E27FC236}">
                    <a16:creationId xmlns:a16="http://schemas.microsoft.com/office/drawing/2014/main" id="{9E45A68A-C242-4E6C-A2A0-335993C2628D}"/>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201" name="Line 17">
                <a:extLst>
                  <a:ext uri="{FF2B5EF4-FFF2-40B4-BE49-F238E27FC236}">
                    <a16:creationId xmlns:a16="http://schemas.microsoft.com/office/drawing/2014/main" id="{12261218-B93E-42BF-A6C4-7569B7707BDD}"/>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grpSp>
        <p:sp>
          <p:nvSpPr>
            <p:cNvPr id="195" name="Freeform 5">
              <a:extLst>
                <a:ext uri="{FF2B5EF4-FFF2-40B4-BE49-F238E27FC236}">
                  <a16:creationId xmlns:a16="http://schemas.microsoft.com/office/drawing/2014/main" id="{56F84BC6-29A5-47B4-B63A-E67E8F47062A}"/>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grpSp>
        <p:nvGrpSpPr>
          <p:cNvPr id="202" name="Group 201">
            <a:extLst>
              <a:ext uri="{FF2B5EF4-FFF2-40B4-BE49-F238E27FC236}">
                <a16:creationId xmlns:a16="http://schemas.microsoft.com/office/drawing/2014/main" id="{88070708-B166-4833-A63F-B5E80BBF26D9}"/>
              </a:ext>
            </a:extLst>
          </p:cNvPr>
          <p:cNvGrpSpPr/>
          <p:nvPr/>
        </p:nvGrpSpPr>
        <p:grpSpPr>
          <a:xfrm>
            <a:off x="5983663" y="1675714"/>
            <a:ext cx="416001" cy="282878"/>
            <a:chOff x="9151662" y="1184065"/>
            <a:chExt cx="554668" cy="377171"/>
          </a:xfrm>
        </p:grpSpPr>
        <p:grpSp>
          <p:nvGrpSpPr>
            <p:cNvPr id="219" name="Group 4">
              <a:extLst>
                <a:ext uri="{FF2B5EF4-FFF2-40B4-BE49-F238E27FC236}">
                  <a16:creationId xmlns:a16="http://schemas.microsoft.com/office/drawing/2014/main" id="{C6D220A9-E158-4B4F-B262-1CFF925F7AF1}"/>
                </a:ext>
              </a:extLst>
            </p:cNvPr>
            <p:cNvGrpSpPr>
              <a:grpSpLocks noChangeAspect="1"/>
            </p:cNvGrpSpPr>
            <p:nvPr/>
          </p:nvGrpSpPr>
          <p:grpSpPr bwMode="auto">
            <a:xfrm>
              <a:off x="9396633" y="1190427"/>
              <a:ext cx="309697" cy="302323"/>
              <a:chOff x="1759" y="236"/>
              <a:chExt cx="252" cy="246"/>
            </a:xfrm>
            <a:noFill/>
          </p:grpSpPr>
          <p:sp>
            <p:nvSpPr>
              <p:cNvPr id="221" name="Freeform 5">
                <a:extLst>
                  <a:ext uri="{FF2B5EF4-FFF2-40B4-BE49-F238E27FC236}">
                    <a16:creationId xmlns:a16="http://schemas.microsoft.com/office/drawing/2014/main" id="{087426E8-22CB-4740-8EA2-7E79F76FED92}"/>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2" name="Rectangle 6">
                <a:extLst>
                  <a:ext uri="{FF2B5EF4-FFF2-40B4-BE49-F238E27FC236}">
                    <a16:creationId xmlns:a16="http://schemas.microsoft.com/office/drawing/2014/main" id="{C41AE70E-CCC5-4012-87EE-D78D46E468B8}"/>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3" name="Rectangle 7">
                <a:extLst>
                  <a:ext uri="{FF2B5EF4-FFF2-40B4-BE49-F238E27FC236}">
                    <a16:creationId xmlns:a16="http://schemas.microsoft.com/office/drawing/2014/main" id="{3BB82065-89DA-4276-83E9-345666DEC11A}"/>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4" name="Rectangle 8">
                <a:extLst>
                  <a:ext uri="{FF2B5EF4-FFF2-40B4-BE49-F238E27FC236}">
                    <a16:creationId xmlns:a16="http://schemas.microsoft.com/office/drawing/2014/main" id="{C81E81EE-105D-4A76-A964-A547F2F69C90}"/>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grpSp>
        <p:sp>
          <p:nvSpPr>
            <p:cNvPr id="220" name="Freeform 5">
              <a:extLst>
                <a:ext uri="{FF2B5EF4-FFF2-40B4-BE49-F238E27FC236}">
                  <a16:creationId xmlns:a16="http://schemas.microsoft.com/office/drawing/2014/main" id="{DD5803B4-9800-4E61-A1AE-C7BC7EDE78F5}"/>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cxnSp>
        <p:nvCxnSpPr>
          <p:cNvPr id="14" name="Straight Arrow Connector 13">
            <a:extLst>
              <a:ext uri="{FF2B5EF4-FFF2-40B4-BE49-F238E27FC236}">
                <a16:creationId xmlns:a16="http://schemas.microsoft.com/office/drawing/2014/main" id="{888E672A-5D82-40BB-B9DF-4DAC97A83188}"/>
              </a:ext>
            </a:extLst>
          </p:cNvPr>
          <p:cNvCxnSpPr/>
          <p:nvPr/>
        </p:nvCxnSpPr>
        <p:spPr>
          <a:xfrm>
            <a:off x="3310856" y="2041664"/>
            <a:ext cx="6688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BABC0979-C8F7-492A-B7B9-7B350C64251B}"/>
              </a:ext>
            </a:extLst>
          </p:cNvPr>
          <p:cNvCxnSpPr/>
          <p:nvPr/>
        </p:nvCxnSpPr>
        <p:spPr>
          <a:xfrm>
            <a:off x="4949156" y="2048900"/>
            <a:ext cx="6688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FE17A071-A113-4A99-AB11-8ADD8F1B3802}"/>
              </a:ext>
            </a:extLst>
          </p:cNvPr>
          <p:cNvSpPr/>
          <p:nvPr/>
        </p:nvSpPr>
        <p:spPr>
          <a:xfrm>
            <a:off x="3813989" y="3117399"/>
            <a:ext cx="1207206"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JOB SCHEDULER</a:t>
            </a:r>
          </a:p>
        </p:txBody>
      </p:sp>
      <p:sp>
        <p:nvSpPr>
          <p:cNvPr id="232" name="Rectangle 231">
            <a:extLst>
              <a:ext uri="{FF2B5EF4-FFF2-40B4-BE49-F238E27FC236}">
                <a16:creationId xmlns:a16="http://schemas.microsoft.com/office/drawing/2014/main" id="{81BBA7CE-5D2B-496C-B4FF-7FF4711BD31C}"/>
              </a:ext>
            </a:extLst>
          </p:cNvPr>
          <p:cNvSpPr/>
          <p:nvPr/>
        </p:nvSpPr>
        <p:spPr>
          <a:xfrm>
            <a:off x="5486149" y="3074539"/>
            <a:ext cx="1207206"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NOTIFICATION &amp; LOGS</a:t>
            </a:r>
          </a:p>
        </p:txBody>
      </p:sp>
      <p:sp>
        <p:nvSpPr>
          <p:cNvPr id="233" name="Rectangle 232">
            <a:extLst>
              <a:ext uri="{FF2B5EF4-FFF2-40B4-BE49-F238E27FC236}">
                <a16:creationId xmlns:a16="http://schemas.microsoft.com/office/drawing/2014/main" id="{E3C1D40C-21EC-43D2-AC3A-E663BB21D149}"/>
              </a:ext>
            </a:extLst>
          </p:cNvPr>
          <p:cNvSpPr/>
          <p:nvPr/>
        </p:nvSpPr>
        <p:spPr>
          <a:xfrm>
            <a:off x="4038846" y="1981886"/>
            <a:ext cx="88048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 SCIENTIST</a:t>
            </a:r>
          </a:p>
        </p:txBody>
      </p:sp>
      <p:sp>
        <p:nvSpPr>
          <p:cNvPr id="234" name="Rectangle 233">
            <a:extLst>
              <a:ext uri="{FF2B5EF4-FFF2-40B4-BE49-F238E27FC236}">
                <a16:creationId xmlns:a16="http://schemas.microsoft.com/office/drawing/2014/main" id="{C09F5361-6499-4020-B354-731B57771C6B}"/>
              </a:ext>
            </a:extLst>
          </p:cNvPr>
          <p:cNvSpPr/>
          <p:nvPr/>
        </p:nvSpPr>
        <p:spPr>
          <a:xfrm>
            <a:off x="5740261" y="1972160"/>
            <a:ext cx="106036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BUSINESS ANALYST</a:t>
            </a:r>
          </a:p>
        </p:txBody>
      </p:sp>
      <p:sp>
        <p:nvSpPr>
          <p:cNvPr id="16" name="Oval 15">
            <a:extLst>
              <a:ext uri="{FF2B5EF4-FFF2-40B4-BE49-F238E27FC236}">
                <a16:creationId xmlns:a16="http://schemas.microsoft.com/office/drawing/2014/main" id="{26B716EB-A1B9-4E4F-BE0E-11CC2D2CAAA8}"/>
              </a:ext>
            </a:extLst>
          </p:cNvPr>
          <p:cNvSpPr/>
          <p:nvPr/>
        </p:nvSpPr>
        <p:spPr>
          <a:xfrm>
            <a:off x="2314384"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35" name="Oval 234">
            <a:extLst>
              <a:ext uri="{FF2B5EF4-FFF2-40B4-BE49-F238E27FC236}">
                <a16:creationId xmlns:a16="http://schemas.microsoft.com/office/drawing/2014/main" id="{DC2C3294-024E-46E3-8278-479FA625786C}"/>
              </a:ext>
            </a:extLst>
          </p:cNvPr>
          <p:cNvSpPr/>
          <p:nvPr/>
        </p:nvSpPr>
        <p:spPr>
          <a:xfrm>
            <a:off x="2694876"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36" name="Oval 235">
            <a:extLst>
              <a:ext uri="{FF2B5EF4-FFF2-40B4-BE49-F238E27FC236}">
                <a16:creationId xmlns:a16="http://schemas.microsoft.com/office/drawing/2014/main" id="{C10FE34B-412D-4255-97F5-594A012EF537}"/>
              </a:ext>
            </a:extLst>
          </p:cNvPr>
          <p:cNvSpPr/>
          <p:nvPr/>
        </p:nvSpPr>
        <p:spPr>
          <a:xfrm>
            <a:off x="3075368"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18" name="Straight Arrow Connector 17">
            <a:extLst>
              <a:ext uri="{FF2B5EF4-FFF2-40B4-BE49-F238E27FC236}">
                <a16:creationId xmlns:a16="http://schemas.microsoft.com/office/drawing/2014/main" id="{0857B09A-3F9A-4431-BAD6-F42EE7CA39B9}"/>
              </a:ext>
            </a:extLst>
          </p:cNvPr>
          <p:cNvCxnSpPr>
            <a:cxnSpLocks/>
          </p:cNvCxnSpPr>
          <p:nvPr/>
        </p:nvCxnSpPr>
        <p:spPr>
          <a:xfrm>
            <a:off x="2520904" y="2878027"/>
            <a:ext cx="1732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C96F85CD-F47F-4D7C-AE8A-699F856E0492}"/>
              </a:ext>
            </a:extLst>
          </p:cNvPr>
          <p:cNvCxnSpPr>
            <a:cxnSpLocks/>
          </p:cNvCxnSpPr>
          <p:nvPr/>
        </p:nvCxnSpPr>
        <p:spPr>
          <a:xfrm>
            <a:off x="2901396" y="2878027"/>
            <a:ext cx="1732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10CEAE7D-7680-48CF-964E-5FB8BB311FF1}"/>
              </a:ext>
            </a:extLst>
          </p:cNvPr>
          <p:cNvSpPr txBox="1"/>
          <p:nvPr/>
        </p:nvSpPr>
        <p:spPr>
          <a:xfrm>
            <a:off x="3359085" y="4720507"/>
            <a:ext cx="2464137" cy="276999"/>
          </a:xfrm>
          <a:prstGeom prst="rect">
            <a:avLst/>
          </a:prstGeom>
          <a:noFill/>
        </p:spPr>
        <p:txBody>
          <a:bodyPr wrap="none" rtlCol="0">
            <a:spAutoFit/>
          </a:bodyPr>
          <a:lstStyle/>
          <a:p>
            <a:pPr algn="ctr" defTabSz="685800">
              <a:buClrTx/>
              <a:defRPr/>
            </a:pPr>
            <a:r>
              <a:rPr lang="en-US" sz="1200" b="1" dirty="0">
                <a:solidFill>
                  <a:srgbClr val="505050"/>
                </a:solidFill>
                <a:latin typeface="Segoe UI Semibold" panose="020B0702040204020203" pitchFamily="34" charset="0"/>
                <a:cs typeface="Segoe UI Semibold" panose="020B0702040204020203" pitchFamily="34" charset="0"/>
              </a:rPr>
              <a:t>Build on secure &amp; trusted cloud</a:t>
            </a:r>
            <a:endParaRPr lang="en-US" sz="1200" b="1" kern="1200" dirty="0">
              <a:solidFill>
                <a:srgbClr val="505050"/>
              </a:solidFill>
              <a:latin typeface="Segoe UI Semibold" panose="020B0702040204020203" pitchFamily="34" charset="0"/>
              <a:cs typeface="Segoe UI Semibold" panose="020B0702040204020203" pitchFamily="34" charset="0"/>
            </a:endParaRPr>
          </a:p>
        </p:txBody>
      </p:sp>
      <p:sp>
        <p:nvSpPr>
          <p:cNvPr id="163" name="TextBox 162">
            <a:extLst>
              <a:ext uri="{FF2B5EF4-FFF2-40B4-BE49-F238E27FC236}">
                <a16:creationId xmlns:a16="http://schemas.microsoft.com/office/drawing/2014/main" id="{0DC95295-3153-41CE-A498-01DB75AD0167}"/>
              </a:ext>
            </a:extLst>
          </p:cNvPr>
          <p:cNvSpPr txBox="1"/>
          <p:nvPr/>
        </p:nvSpPr>
        <p:spPr>
          <a:xfrm>
            <a:off x="7265298" y="4722478"/>
            <a:ext cx="1601722" cy="276999"/>
          </a:xfrm>
          <a:prstGeom prst="rect">
            <a:avLst/>
          </a:prstGeom>
          <a:noFill/>
        </p:spPr>
        <p:txBody>
          <a:bodyPr wrap="none" rtlCol="0">
            <a:spAutoFit/>
          </a:bodyPr>
          <a:lstStyle/>
          <a:p>
            <a:pPr algn="ctr" defTabSz="685800">
              <a:buClrTx/>
              <a:defRPr/>
            </a:pPr>
            <a:r>
              <a:rPr lang="en-US" sz="1200" b="1" dirty="0">
                <a:solidFill>
                  <a:srgbClr val="505050"/>
                </a:solidFill>
                <a:latin typeface="Segoe UI Semibold" panose="020B0702040204020203" pitchFamily="34" charset="0"/>
                <a:cs typeface="Segoe UI Semibold" panose="020B0702040204020203" pitchFamily="34" charset="0"/>
              </a:rPr>
              <a:t>Scale without limits</a:t>
            </a:r>
            <a:endParaRPr lang="en-US" sz="1200" b="1" kern="1200" dirty="0">
              <a:solidFill>
                <a:srgbClr val="505050"/>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E3E83755-E6EE-4BD9-8BCF-D815709AAA34}"/>
              </a:ext>
            </a:extLst>
          </p:cNvPr>
          <p:cNvSpPr/>
          <p:nvPr/>
        </p:nvSpPr>
        <p:spPr>
          <a:xfrm>
            <a:off x="172651" y="4468581"/>
            <a:ext cx="8838191" cy="16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 name="Right Brace 3">
            <a:extLst>
              <a:ext uri="{FF2B5EF4-FFF2-40B4-BE49-F238E27FC236}">
                <a16:creationId xmlns:a16="http://schemas.microsoft.com/office/drawing/2014/main" id="{4AD90AEC-EFA0-4579-BB2F-D5E445BD03C3}"/>
              </a:ext>
            </a:extLst>
          </p:cNvPr>
          <p:cNvSpPr/>
          <p:nvPr/>
        </p:nvSpPr>
        <p:spPr>
          <a:xfrm rot="5400000">
            <a:off x="4473641" y="299150"/>
            <a:ext cx="203730" cy="8556704"/>
          </a:xfrm>
          <a:prstGeom prst="rightBrace">
            <a:avLst>
              <a:gd name="adj1" fmla="val 48460"/>
              <a:gd name="adj2" fmla="val 49841"/>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sp>
        <p:nvSpPr>
          <p:cNvPr id="15" name="Title 14">
            <a:extLst>
              <a:ext uri="{FF2B5EF4-FFF2-40B4-BE49-F238E27FC236}">
                <a16:creationId xmlns:a16="http://schemas.microsoft.com/office/drawing/2014/main" id="{6371AFEF-9E5C-45FD-BA0F-C6C8163E5225}"/>
              </a:ext>
            </a:extLst>
          </p:cNvPr>
          <p:cNvSpPr>
            <a:spLocks noGrp="1"/>
          </p:cNvSpPr>
          <p:nvPr>
            <p:ph type="title"/>
          </p:nvPr>
        </p:nvSpPr>
        <p:spPr>
          <a:xfrm>
            <a:off x="2445175" y="219326"/>
            <a:ext cx="6321600" cy="635400"/>
          </a:xfrm>
        </p:spPr>
        <p:txBody>
          <a:bodyPr/>
          <a:lstStyle/>
          <a:p>
            <a:r>
              <a:rPr lang="en-US" dirty="0"/>
              <a:t>Azure Databricks</a:t>
            </a:r>
          </a:p>
        </p:txBody>
      </p:sp>
      <p:grpSp>
        <p:nvGrpSpPr>
          <p:cNvPr id="183" name="Group 182">
            <a:extLst>
              <a:ext uri="{FF2B5EF4-FFF2-40B4-BE49-F238E27FC236}">
                <a16:creationId xmlns:a16="http://schemas.microsoft.com/office/drawing/2014/main" id="{3036CF13-4259-4E09-ADAB-B09E53701652}"/>
              </a:ext>
            </a:extLst>
          </p:cNvPr>
          <p:cNvGrpSpPr/>
          <p:nvPr/>
        </p:nvGrpSpPr>
        <p:grpSpPr>
          <a:xfrm>
            <a:off x="760304" y="1424860"/>
            <a:ext cx="397868" cy="332808"/>
            <a:chOff x="2070200" y="2126344"/>
            <a:chExt cx="281519" cy="235486"/>
          </a:xfrm>
        </p:grpSpPr>
        <p:sp>
          <p:nvSpPr>
            <p:cNvPr id="184" name="Oval 183">
              <a:extLst>
                <a:ext uri="{FF2B5EF4-FFF2-40B4-BE49-F238E27FC236}">
                  <a16:creationId xmlns:a16="http://schemas.microsoft.com/office/drawing/2014/main" id="{70786E95-CBD6-433A-86D3-7F3022F2ECAD}"/>
                </a:ext>
              </a:extLst>
            </p:cNvPr>
            <p:cNvSpPr/>
            <p:nvPr/>
          </p:nvSpPr>
          <p:spPr>
            <a:xfrm rot="10800000" flipV="1">
              <a:off x="2167730" y="2275370"/>
              <a:ext cx="86458" cy="86460"/>
            </a:xfrm>
            <a:prstGeom prst="ellipse">
              <a:avLst/>
            </a:prstGeom>
            <a:noFill/>
            <a:ln w="12700" cap="flat" cmpd="sng" algn="ctr">
              <a:solidFill>
                <a:schemeClr val="tx1"/>
              </a:solidFill>
              <a:prstDash val="solid"/>
            </a:ln>
            <a:effectLst/>
          </p:spPr>
          <p:txBody>
            <a:bodyPr rtlCol="0" anchor="ctr"/>
            <a:lstStyle/>
            <a:p>
              <a:pPr algn="ctr" defTabSz="685800">
                <a:buClrTx/>
                <a:defRPr/>
              </a:pPr>
              <a:endParaRPr lang="en-US" sz="1350" dirty="0">
                <a:solidFill>
                  <a:srgbClr val="FFFFFF"/>
                </a:solidFill>
                <a:latin typeface="Calibri Light" panose="020F0302020204030204"/>
                <a:ea typeface=""/>
                <a:cs typeface=""/>
              </a:endParaRPr>
            </a:p>
          </p:txBody>
        </p:sp>
        <p:grpSp>
          <p:nvGrpSpPr>
            <p:cNvPr id="186" name="Group 185">
              <a:extLst>
                <a:ext uri="{FF2B5EF4-FFF2-40B4-BE49-F238E27FC236}">
                  <a16:creationId xmlns:a16="http://schemas.microsoft.com/office/drawing/2014/main" id="{CF5FE4AF-9231-4B00-90C0-A75ACDF09F9C}"/>
                </a:ext>
              </a:extLst>
            </p:cNvPr>
            <p:cNvGrpSpPr/>
            <p:nvPr/>
          </p:nvGrpSpPr>
          <p:grpSpPr>
            <a:xfrm>
              <a:off x="2070200" y="2126344"/>
              <a:ext cx="281519" cy="126591"/>
              <a:chOff x="2070200" y="2138317"/>
              <a:chExt cx="281519" cy="114618"/>
            </a:xfrm>
          </p:grpSpPr>
          <p:sp>
            <p:nvSpPr>
              <p:cNvPr id="187" name="Freeform: Shape 186">
                <a:extLst>
                  <a:ext uri="{FF2B5EF4-FFF2-40B4-BE49-F238E27FC236}">
                    <a16:creationId xmlns:a16="http://schemas.microsoft.com/office/drawing/2014/main" id="{4DEB34BF-97F4-438A-9797-E7AC8F615E9D}"/>
                  </a:ext>
                </a:extLst>
              </p:cNvPr>
              <p:cNvSpPr/>
              <p:nvPr/>
            </p:nvSpPr>
            <p:spPr bwMode="auto">
              <a:xfrm>
                <a:off x="2070200" y="2138317"/>
                <a:ext cx="281519" cy="58313"/>
              </a:xfrm>
              <a:custGeom>
                <a:avLst/>
                <a:gdLst>
                  <a:gd name="connsiteX0" fmla="*/ 140279 w 281519"/>
                  <a:gd name="connsiteY0" fmla="*/ 1 h 58313"/>
                  <a:gd name="connsiteX1" fmla="*/ 281519 w 281519"/>
                  <a:gd name="connsiteY1" fmla="*/ 58313 h 58313"/>
                  <a:gd name="connsiteX2" fmla="*/ 0 w 281519"/>
                  <a:gd name="connsiteY2" fmla="*/ 57473 h 58313"/>
                  <a:gd name="connsiteX3" fmla="*/ 140279 w 281519"/>
                  <a:gd name="connsiteY3" fmla="*/ 1 h 58313"/>
                  <a:gd name="connsiteX0" fmla="*/ 140279 w 281519"/>
                  <a:gd name="connsiteY0" fmla="*/ 1 h 60597"/>
                  <a:gd name="connsiteX1" fmla="*/ 281519 w 281519"/>
                  <a:gd name="connsiteY1" fmla="*/ 58313 h 60597"/>
                  <a:gd name="connsiteX2" fmla="*/ 165454 w 281519"/>
                  <a:gd name="connsiteY2" fmla="*/ 60597 h 60597"/>
                  <a:gd name="connsiteX3" fmla="*/ 0 w 281519"/>
                  <a:gd name="connsiteY3" fmla="*/ 57473 h 60597"/>
                  <a:gd name="connsiteX4" fmla="*/ 140279 w 281519"/>
                  <a:gd name="connsiteY4" fmla="*/ 1 h 60597"/>
                  <a:gd name="connsiteX0" fmla="*/ 165454 w 281519"/>
                  <a:gd name="connsiteY0" fmla="*/ 60597 h 152037"/>
                  <a:gd name="connsiteX1" fmla="*/ 0 w 281519"/>
                  <a:gd name="connsiteY1" fmla="*/ 57473 h 152037"/>
                  <a:gd name="connsiteX2" fmla="*/ 140279 w 281519"/>
                  <a:gd name="connsiteY2" fmla="*/ 1 h 152037"/>
                  <a:gd name="connsiteX3" fmla="*/ 281519 w 281519"/>
                  <a:gd name="connsiteY3" fmla="*/ 58313 h 152037"/>
                  <a:gd name="connsiteX4" fmla="*/ 256894 w 281519"/>
                  <a:gd name="connsiteY4" fmla="*/ 152037 h 152037"/>
                  <a:gd name="connsiteX0" fmla="*/ 165454 w 281519"/>
                  <a:gd name="connsiteY0" fmla="*/ 60597 h 60597"/>
                  <a:gd name="connsiteX1" fmla="*/ 0 w 281519"/>
                  <a:gd name="connsiteY1" fmla="*/ 57473 h 60597"/>
                  <a:gd name="connsiteX2" fmla="*/ 140279 w 281519"/>
                  <a:gd name="connsiteY2" fmla="*/ 1 h 60597"/>
                  <a:gd name="connsiteX3" fmla="*/ 281519 w 281519"/>
                  <a:gd name="connsiteY3" fmla="*/ 58313 h 60597"/>
                  <a:gd name="connsiteX0" fmla="*/ 0 w 281519"/>
                  <a:gd name="connsiteY0" fmla="*/ 57473 h 58313"/>
                  <a:gd name="connsiteX1" fmla="*/ 140279 w 281519"/>
                  <a:gd name="connsiteY1" fmla="*/ 1 h 58313"/>
                  <a:gd name="connsiteX2" fmla="*/ 281519 w 281519"/>
                  <a:gd name="connsiteY2" fmla="*/ 58313 h 58313"/>
                </a:gdLst>
                <a:ahLst/>
                <a:cxnLst>
                  <a:cxn ang="0">
                    <a:pos x="connsiteX0" y="connsiteY0"/>
                  </a:cxn>
                  <a:cxn ang="0">
                    <a:pos x="connsiteX1" y="connsiteY1"/>
                  </a:cxn>
                  <a:cxn ang="0">
                    <a:pos x="connsiteX2" y="connsiteY2"/>
                  </a:cxn>
                </a:cxnLst>
                <a:rect l="l" t="t" r="r" b="b"/>
                <a:pathLst>
                  <a:path w="281519" h="58313">
                    <a:moveTo>
                      <a:pt x="0" y="57473"/>
                    </a:moveTo>
                    <a:cubicBezTo>
                      <a:pt x="38274" y="19199"/>
                      <a:pt x="89197" y="-49"/>
                      <a:pt x="140279" y="1"/>
                    </a:cubicBezTo>
                    <a:cubicBezTo>
                      <a:pt x="191361" y="51"/>
                      <a:pt x="242604" y="19399"/>
                      <a:pt x="281519" y="58313"/>
                    </a:cubicBezTo>
                  </a:path>
                </a:pathLst>
              </a:custGeom>
              <a:noFill/>
              <a:ln w="12700" cap="flat">
                <a:solidFill>
                  <a:srgbClr val="0078D6"/>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endParaRPr lang="en-US" sz="707" dirty="0">
                  <a:solidFill>
                    <a:srgbClr val="505050"/>
                  </a:solidFill>
                  <a:latin typeface="Segoe UI Semilight"/>
                </a:endParaRPr>
              </a:p>
            </p:txBody>
          </p:sp>
          <p:sp>
            <p:nvSpPr>
              <p:cNvPr id="188" name="Freeform: Shape 187">
                <a:extLst>
                  <a:ext uri="{FF2B5EF4-FFF2-40B4-BE49-F238E27FC236}">
                    <a16:creationId xmlns:a16="http://schemas.microsoft.com/office/drawing/2014/main" id="{261A3159-04B8-4DBC-9AEF-CD79FB259B59}"/>
                  </a:ext>
                </a:extLst>
              </p:cNvPr>
              <p:cNvSpPr/>
              <p:nvPr/>
            </p:nvSpPr>
            <p:spPr bwMode="auto">
              <a:xfrm>
                <a:off x="2099613" y="2177958"/>
                <a:ext cx="224375" cy="47244"/>
              </a:xfrm>
              <a:custGeom>
                <a:avLst/>
                <a:gdLst>
                  <a:gd name="connsiteX0" fmla="*/ 111685 w 224375"/>
                  <a:gd name="connsiteY0" fmla="*/ 6 h 47244"/>
                  <a:gd name="connsiteX1" fmla="*/ 224375 w 224375"/>
                  <a:gd name="connsiteY1" fmla="*/ 46404 h 47244"/>
                  <a:gd name="connsiteX2" fmla="*/ 0 w 224375"/>
                  <a:gd name="connsiteY2" fmla="*/ 47244 h 47244"/>
                  <a:gd name="connsiteX3" fmla="*/ 111685 w 224375"/>
                  <a:gd name="connsiteY3" fmla="*/ 6 h 47244"/>
                  <a:gd name="connsiteX0" fmla="*/ 111685 w 224375"/>
                  <a:gd name="connsiteY0" fmla="*/ 6 h 336642"/>
                  <a:gd name="connsiteX1" fmla="*/ 224375 w 224375"/>
                  <a:gd name="connsiteY1" fmla="*/ 46404 h 336642"/>
                  <a:gd name="connsiteX2" fmla="*/ 170058 w 224375"/>
                  <a:gd name="connsiteY2" fmla="*/ 336642 h 336642"/>
                  <a:gd name="connsiteX3" fmla="*/ 0 w 224375"/>
                  <a:gd name="connsiteY3" fmla="*/ 47244 h 336642"/>
                  <a:gd name="connsiteX4" fmla="*/ 111685 w 224375"/>
                  <a:gd name="connsiteY4" fmla="*/ 6 h 336642"/>
                  <a:gd name="connsiteX0" fmla="*/ 170058 w 261498"/>
                  <a:gd name="connsiteY0" fmla="*/ 336642 h 428082"/>
                  <a:gd name="connsiteX1" fmla="*/ 0 w 261498"/>
                  <a:gd name="connsiteY1" fmla="*/ 47244 h 428082"/>
                  <a:gd name="connsiteX2" fmla="*/ 111685 w 261498"/>
                  <a:gd name="connsiteY2" fmla="*/ 6 h 428082"/>
                  <a:gd name="connsiteX3" fmla="*/ 224375 w 261498"/>
                  <a:gd name="connsiteY3" fmla="*/ 46404 h 428082"/>
                  <a:gd name="connsiteX4" fmla="*/ 261498 w 261498"/>
                  <a:gd name="connsiteY4" fmla="*/ 428082 h 428082"/>
                  <a:gd name="connsiteX0" fmla="*/ 170058 w 224375"/>
                  <a:gd name="connsiteY0" fmla="*/ 336642 h 336642"/>
                  <a:gd name="connsiteX1" fmla="*/ 0 w 224375"/>
                  <a:gd name="connsiteY1" fmla="*/ 47244 h 336642"/>
                  <a:gd name="connsiteX2" fmla="*/ 111685 w 224375"/>
                  <a:gd name="connsiteY2" fmla="*/ 6 h 336642"/>
                  <a:gd name="connsiteX3" fmla="*/ 224375 w 224375"/>
                  <a:gd name="connsiteY3" fmla="*/ 46404 h 336642"/>
                  <a:gd name="connsiteX0" fmla="*/ 0 w 224375"/>
                  <a:gd name="connsiteY0" fmla="*/ 47244 h 47244"/>
                  <a:gd name="connsiteX1" fmla="*/ 111685 w 224375"/>
                  <a:gd name="connsiteY1" fmla="*/ 6 h 47244"/>
                  <a:gd name="connsiteX2" fmla="*/ 224375 w 224375"/>
                  <a:gd name="connsiteY2" fmla="*/ 46404 h 47244"/>
                </a:gdLst>
                <a:ahLst/>
                <a:cxnLst>
                  <a:cxn ang="0">
                    <a:pos x="connsiteX0" y="connsiteY0"/>
                  </a:cxn>
                  <a:cxn ang="0">
                    <a:pos x="connsiteX1" y="connsiteY1"/>
                  </a:cxn>
                  <a:cxn ang="0">
                    <a:pos x="connsiteX2" y="connsiteY2"/>
                  </a:cxn>
                </a:cxnLst>
                <a:rect l="l" t="t" r="r" b="b"/>
                <a:pathLst>
                  <a:path w="224375" h="47244">
                    <a:moveTo>
                      <a:pt x="0" y="47244"/>
                    </a:moveTo>
                    <a:cubicBezTo>
                      <a:pt x="30877" y="16367"/>
                      <a:pt x="71197" y="384"/>
                      <a:pt x="111685" y="6"/>
                    </a:cubicBezTo>
                    <a:cubicBezTo>
                      <a:pt x="152173" y="-372"/>
                      <a:pt x="192828" y="14856"/>
                      <a:pt x="224375" y="46404"/>
                    </a:cubicBezTo>
                  </a:path>
                </a:pathLst>
              </a:custGeom>
              <a:noFill/>
              <a:ln w="12700" cap="flat">
                <a:solidFill>
                  <a:srgbClr val="0078D6"/>
                </a:solidFill>
                <a:prstDash val="solid"/>
                <a:miter lim="800000"/>
                <a:headEnd/>
                <a:tailEnd/>
              </a:ln>
            </p:spPr>
            <p:txBody>
              <a:bodyPr rot="0" spcFirstLastPara="0" vertOverflow="overflow" horzOverflow="overflow" vert="horz" wrap="square" lIns="54316" tIns="27158" rIns="54316" bIns="27158" numCol="1" spcCol="0" rtlCol="0" fromWordArt="0" anchor="t" anchorCtr="0" forceAA="0" compatLnSpc="1">
                <a:prstTxWarp prst="textNoShape">
                  <a:avLst/>
                </a:prstTxWarp>
                <a:noAutofit/>
              </a:bodyPr>
              <a:lstStyle/>
              <a:p>
                <a:pPr defTabSz="672161"/>
                <a:endParaRPr lang="en-US" sz="707" dirty="0">
                  <a:solidFill>
                    <a:srgbClr val="505050"/>
                  </a:solidFill>
                  <a:latin typeface="Segoe UI Semilight"/>
                </a:endParaRPr>
              </a:p>
            </p:txBody>
          </p:sp>
          <p:sp>
            <p:nvSpPr>
              <p:cNvPr id="218" name="Freeform: Shape 217">
                <a:extLst>
                  <a:ext uri="{FF2B5EF4-FFF2-40B4-BE49-F238E27FC236}">
                    <a16:creationId xmlns:a16="http://schemas.microsoft.com/office/drawing/2014/main" id="{C0D8B164-BD56-42ED-8EFA-E3A44996FBB2}"/>
                  </a:ext>
                </a:extLst>
              </p:cNvPr>
              <p:cNvSpPr/>
              <p:nvPr/>
            </p:nvSpPr>
            <p:spPr bwMode="auto">
              <a:xfrm>
                <a:off x="2126504" y="2217780"/>
                <a:ext cx="168912" cy="35155"/>
              </a:xfrm>
              <a:custGeom>
                <a:avLst/>
                <a:gdLst>
                  <a:gd name="connsiteX0" fmla="*/ 83976 w 168912"/>
                  <a:gd name="connsiteY0" fmla="*/ 1 h 35155"/>
                  <a:gd name="connsiteX1" fmla="*/ 168912 w 168912"/>
                  <a:gd name="connsiteY1" fmla="*/ 35155 h 35155"/>
                  <a:gd name="connsiteX2" fmla="*/ 0 w 168912"/>
                  <a:gd name="connsiteY2" fmla="*/ 34314 h 35155"/>
                  <a:gd name="connsiteX3" fmla="*/ 83976 w 168912"/>
                  <a:gd name="connsiteY3" fmla="*/ 1 h 35155"/>
                  <a:gd name="connsiteX0" fmla="*/ 83976 w 168912"/>
                  <a:gd name="connsiteY0" fmla="*/ 1 h 456024"/>
                  <a:gd name="connsiteX1" fmla="*/ 168912 w 168912"/>
                  <a:gd name="connsiteY1" fmla="*/ 35155 h 456024"/>
                  <a:gd name="connsiteX2" fmla="*/ 141807 w 168912"/>
                  <a:gd name="connsiteY2" fmla="*/ 456024 h 456024"/>
                  <a:gd name="connsiteX3" fmla="*/ 0 w 168912"/>
                  <a:gd name="connsiteY3" fmla="*/ 34314 h 456024"/>
                  <a:gd name="connsiteX4" fmla="*/ 83976 w 168912"/>
                  <a:gd name="connsiteY4" fmla="*/ 1 h 456024"/>
                  <a:gd name="connsiteX0" fmla="*/ 141807 w 233247"/>
                  <a:gd name="connsiteY0" fmla="*/ 456024 h 547464"/>
                  <a:gd name="connsiteX1" fmla="*/ 0 w 233247"/>
                  <a:gd name="connsiteY1" fmla="*/ 34314 h 547464"/>
                  <a:gd name="connsiteX2" fmla="*/ 83976 w 233247"/>
                  <a:gd name="connsiteY2" fmla="*/ 1 h 547464"/>
                  <a:gd name="connsiteX3" fmla="*/ 168912 w 233247"/>
                  <a:gd name="connsiteY3" fmla="*/ 35155 h 547464"/>
                  <a:gd name="connsiteX4" fmla="*/ 233247 w 233247"/>
                  <a:gd name="connsiteY4" fmla="*/ 547464 h 547464"/>
                  <a:gd name="connsiteX0" fmla="*/ 141807 w 168912"/>
                  <a:gd name="connsiteY0" fmla="*/ 456024 h 456024"/>
                  <a:gd name="connsiteX1" fmla="*/ 0 w 168912"/>
                  <a:gd name="connsiteY1" fmla="*/ 34314 h 456024"/>
                  <a:gd name="connsiteX2" fmla="*/ 83976 w 168912"/>
                  <a:gd name="connsiteY2" fmla="*/ 1 h 456024"/>
                  <a:gd name="connsiteX3" fmla="*/ 168912 w 168912"/>
                  <a:gd name="connsiteY3" fmla="*/ 35155 h 456024"/>
                  <a:gd name="connsiteX0" fmla="*/ 0 w 168912"/>
                  <a:gd name="connsiteY0" fmla="*/ 34314 h 35155"/>
                  <a:gd name="connsiteX1" fmla="*/ 83976 w 168912"/>
                  <a:gd name="connsiteY1" fmla="*/ 1 h 35155"/>
                  <a:gd name="connsiteX2" fmla="*/ 168912 w 168912"/>
                  <a:gd name="connsiteY2" fmla="*/ 35155 h 35155"/>
                </a:gdLst>
                <a:ahLst/>
                <a:cxnLst>
                  <a:cxn ang="0">
                    <a:pos x="connsiteX0" y="connsiteY0"/>
                  </a:cxn>
                  <a:cxn ang="0">
                    <a:pos x="connsiteX1" y="connsiteY1"/>
                  </a:cxn>
                  <a:cxn ang="0">
                    <a:pos x="connsiteX2" y="connsiteY2"/>
                  </a:cxn>
                </a:cxnLst>
                <a:rect l="l" t="t" r="r" b="b"/>
                <a:pathLst>
                  <a:path w="168912" h="35155">
                    <a:moveTo>
                      <a:pt x="0" y="34314"/>
                    </a:moveTo>
                    <a:cubicBezTo>
                      <a:pt x="22836" y="11479"/>
                      <a:pt x="53326" y="-49"/>
                      <a:pt x="83976" y="1"/>
                    </a:cubicBezTo>
                    <a:cubicBezTo>
                      <a:pt x="114626" y="51"/>
                      <a:pt x="145436" y="11679"/>
                      <a:pt x="168912" y="35155"/>
                    </a:cubicBezTo>
                  </a:path>
                </a:pathLst>
              </a:custGeom>
              <a:noFill/>
              <a:ln w="12700" cap="flat">
                <a:solidFill>
                  <a:srgbClr val="0078D6"/>
                </a:solidFill>
                <a:prstDash val="solid"/>
                <a:miter lim="800000"/>
                <a:headEnd/>
                <a:tailEnd/>
              </a:ln>
            </p:spPr>
            <p:txBody>
              <a:bodyPr rot="0" spcFirstLastPara="0" vertOverflow="overflow" horzOverflow="overflow" vert="horz" wrap="square" lIns="54316" tIns="27158" rIns="54316" bIns="27158" numCol="1" spcCol="0" rtlCol="0" fromWordArt="0" anchor="t" anchorCtr="0" forceAA="0" compatLnSpc="1">
                <a:prstTxWarp prst="textNoShape">
                  <a:avLst/>
                </a:prstTxWarp>
                <a:noAutofit/>
              </a:bodyPr>
              <a:lstStyle/>
              <a:p>
                <a:pPr defTabSz="672161"/>
                <a:endParaRPr lang="en-US" sz="707" dirty="0">
                  <a:solidFill>
                    <a:srgbClr val="505050"/>
                  </a:solidFill>
                  <a:latin typeface="Segoe UI Semilight"/>
                </a:endParaRPr>
              </a:p>
            </p:txBody>
          </p:sp>
        </p:grpSp>
      </p:grpSp>
      <p:grpSp>
        <p:nvGrpSpPr>
          <p:cNvPr id="249" name="Group 248">
            <a:extLst>
              <a:ext uri="{FF2B5EF4-FFF2-40B4-BE49-F238E27FC236}">
                <a16:creationId xmlns:a16="http://schemas.microsoft.com/office/drawing/2014/main" id="{D0F47A4B-29FB-47DF-B227-FEB6473D27D5}"/>
              </a:ext>
            </a:extLst>
          </p:cNvPr>
          <p:cNvGrpSpPr/>
          <p:nvPr/>
        </p:nvGrpSpPr>
        <p:grpSpPr>
          <a:xfrm>
            <a:off x="7940448" y="1418006"/>
            <a:ext cx="369336" cy="343590"/>
            <a:chOff x="4214813" y="1292225"/>
            <a:chExt cx="2573337" cy="2393950"/>
          </a:xfrm>
          <a:solidFill>
            <a:srgbClr val="0078D6"/>
          </a:solidFill>
        </p:grpSpPr>
        <p:sp>
          <p:nvSpPr>
            <p:cNvPr id="250" name="Freeform 1">
              <a:extLst>
                <a:ext uri="{FF2B5EF4-FFF2-40B4-BE49-F238E27FC236}">
                  <a16:creationId xmlns:a16="http://schemas.microsoft.com/office/drawing/2014/main" id="{F36159C1-5D69-426A-87CC-70B3856B0211}"/>
                </a:ext>
              </a:extLst>
            </p:cNvPr>
            <p:cNvSpPr>
              <a:spLocks noChangeArrowheads="1"/>
            </p:cNvSpPr>
            <p:nvPr/>
          </p:nvSpPr>
          <p:spPr bwMode="auto">
            <a:xfrm>
              <a:off x="4214813" y="2047875"/>
              <a:ext cx="309562" cy="641350"/>
            </a:xfrm>
            <a:custGeom>
              <a:avLst/>
              <a:gdLst>
                <a:gd name="T0" fmla="*/ 647 w 861"/>
                <a:gd name="T1" fmla="*/ 1374 h 1783"/>
                <a:gd name="T2" fmla="*/ 645 w 861"/>
                <a:gd name="T3" fmla="*/ 1374 h 1783"/>
                <a:gd name="T4" fmla="*/ 649 w 861"/>
                <a:gd name="T5" fmla="*/ 1374 h 1783"/>
                <a:gd name="T6" fmla="*/ 647 w 861"/>
                <a:gd name="T7" fmla="*/ 1374 h 1783"/>
                <a:gd name="T8" fmla="*/ 593 w 861"/>
                <a:gd name="T9" fmla="*/ 1384 h 1783"/>
                <a:gd name="T10" fmla="*/ 307 w 861"/>
                <a:gd name="T11" fmla="*/ 1112 h 1783"/>
                <a:gd name="T12" fmla="*/ 307 w 861"/>
                <a:gd name="T13" fmla="*/ 393 h 1783"/>
                <a:gd name="T14" fmla="*/ 394 w 861"/>
                <a:gd name="T15" fmla="*/ 133 h 1783"/>
                <a:gd name="T16" fmla="*/ 134 w 861"/>
                <a:gd name="T17" fmla="*/ 47 h 1783"/>
                <a:gd name="T18" fmla="*/ 48 w 861"/>
                <a:gd name="T19" fmla="*/ 307 h 1783"/>
                <a:gd name="T20" fmla="*/ 134 w 861"/>
                <a:gd name="T21" fmla="*/ 393 h 1783"/>
                <a:gd name="T22" fmla="*/ 134 w 861"/>
                <a:gd name="T23" fmla="*/ 1185 h 1783"/>
                <a:gd name="T24" fmla="*/ 464 w 861"/>
                <a:gd name="T25" fmla="*/ 1503 h 1783"/>
                <a:gd name="T26" fmla="*/ 582 w 861"/>
                <a:gd name="T27" fmla="*/ 1748 h 1783"/>
                <a:gd name="T28" fmla="*/ 826 w 861"/>
                <a:gd name="T29" fmla="*/ 1631 h 1783"/>
                <a:gd name="T30" fmla="*/ 708 w 861"/>
                <a:gd name="T31" fmla="*/ 1386 h 1783"/>
                <a:gd name="T32" fmla="*/ 647 w 861"/>
                <a:gd name="T33" fmla="*/ 1374 h 1783"/>
                <a:gd name="T34" fmla="*/ 593 w 861"/>
                <a:gd name="T35" fmla="*/ 138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1" h="1783">
                  <a:moveTo>
                    <a:pt x="647" y="1374"/>
                  </a:moveTo>
                  <a:cubicBezTo>
                    <a:pt x="646" y="1374"/>
                    <a:pt x="646" y="1374"/>
                    <a:pt x="645" y="1374"/>
                  </a:cubicBezTo>
                  <a:lnTo>
                    <a:pt x="649" y="1374"/>
                  </a:lnTo>
                  <a:cubicBezTo>
                    <a:pt x="648" y="1374"/>
                    <a:pt x="648" y="1374"/>
                    <a:pt x="647" y="1374"/>
                  </a:cubicBezTo>
                  <a:close/>
                  <a:moveTo>
                    <a:pt x="593" y="1384"/>
                  </a:moveTo>
                  <a:lnTo>
                    <a:pt x="307" y="1112"/>
                  </a:lnTo>
                  <a:lnTo>
                    <a:pt x="307" y="393"/>
                  </a:lnTo>
                  <a:cubicBezTo>
                    <a:pt x="402" y="346"/>
                    <a:pt x="441" y="230"/>
                    <a:pt x="394" y="133"/>
                  </a:cubicBezTo>
                  <a:cubicBezTo>
                    <a:pt x="347" y="39"/>
                    <a:pt x="231" y="0"/>
                    <a:pt x="134" y="47"/>
                  </a:cubicBezTo>
                  <a:cubicBezTo>
                    <a:pt x="40" y="94"/>
                    <a:pt x="0" y="210"/>
                    <a:pt x="48" y="307"/>
                  </a:cubicBezTo>
                  <a:cubicBezTo>
                    <a:pt x="66" y="344"/>
                    <a:pt x="97" y="373"/>
                    <a:pt x="134" y="393"/>
                  </a:cubicBezTo>
                  <a:lnTo>
                    <a:pt x="134" y="1185"/>
                  </a:lnTo>
                  <a:lnTo>
                    <a:pt x="464" y="1503"/>
                  </a:lnTo>
                  <a:cubicBezTo>
                    <a:pt x="430" y="1603"/>
                    <a:pt x="482" y="1713"/>
                    <a:pt x="582" y="1748"/>
                  </a:cubicBezTo>
                  <a:cubicBezTo>
                    <a:pt x="681" y="1782"/>
                    <a:pt x="791" y="1730"/>
                    <a:pt x="826" y="1631"/>
                  </a:cubicBezTo>
                  <a:cubicBezTo>
                    <a:pt x="860" y="1531"/>
                    <a:pt x="808" y="1420"/>
                    <a:pt x="708" y="1386"/>
                  </a:cubicBezTo>
                  <a:cubicBezTo>
                    <a:pt x="687" y="1380"/>
                    <a:pt x="668" y="1375"/>
                    <a:pt x="647" y="1374"/>
                  </a:cubicBezTo>
                  <a:cubicBezTo>
                    <a:pt x="628" y="1375"/>
                    <a:pt x="611" y="1378"/>
                    <a:pt x="593" y="138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1" name="Freeform 2">
              <a:extLst>
                <a:ext uri="{FF2B5EF4-FFF2-40B4-BE49-F238E27FC236}">
                  <a16:creationId xmlns:a16="http://schemas.microsoft.com/office/drawing/2014/main" id="{D1A81BCD-9DAC-4475-B257-80340BF15352}"/>
                </a:ext>
              </a:extLst>
            </p:cNvPr>
            <p:cNvSpPr>
              <a:spLocks noChangeArrowheads="1"/>
            </p:cNvSpPr>
            <p:nvPr/>
          </p:nvSpPr>
          <p:spPr bwMode="auto">
            <a:xfrm>
              <a:off x="4376738" y="1898650"/>
              <a:ext cx="1389062" cy="1787525"/>
            </a:xfrm>
            <a:custGeom>
              <a:avLst/>
              <a:gdLst>
                <a:gd name="T0" fmla="*/ 3733 w 3857"/>
                <a:gd name="T1" fmla="*/ 4576 h 4964"/>
                <a:gd name="T2" fmla="*/ 3733 w 3857"/>
                <a:gd name="T3" fmla="*/ 2003 h 4964"/>
                <a:gd name="T4" fmla="*/ 3079 w 3857"/>
                <a:gd name="T5" fmla="*/ 1389 h 4964"/>
                <a:gd name="T6" fmla="*/ 1573 w 3857"/>
                <a:gd name="T7" fmla="*/ 1389 h 4964"/>
                <a:gd name="T8" fmla="*/ 373 w 3857"/>
                <a:gd name="T9" fmla="*/ 255 h 4964"/>
                <a:gd name="T10" fmla="*/ 384 w 3857"/>
                <a:gd name="T11" fmla="*/ 192 h 4964"/>
                <a:gd name="T12" fmla="*/ 192 w 3857"/>
                <a:gd name="T13" fmla="*/ 0 h 4964"/>
                <a:gd name="T14" fmla="*/ 0 w 3857"/>
                <a:gd name="T15" fmla="*/ 192 h 4964"/>
                <a:gd name="T16" fmla="*/ 192 w 3857"/>
                <a:gd name="T17" fmla="*/ 385 h 4964"/>
                <a:gd name="T18" fmla="*/ 192 w 3857"/>
                <a:gd name="T19" fmla="*/ 385 h 4964"/>
                <a:gd name="T20" fmla="*/ 250 w 3857"/>
                <a:gd name="T21" fmla="*/ 375 h 4964"/>
                <a:gd name="T22" fmla="*/ 1506 w 3857"/>
                <a:gd name="T23" fmla="*/ 1563 h 4964"/>
                <a:gd name="T24" fmla="*/ 3012 w 3857"/>
                <a:gd name="T25" fmla="*/ 1563 h 4964"/>
                <a:gd name="T26" fmla="*/ 3562 w 3857"/>
                <a:gd name="T27" fmla="*/ 2082 h 4964"/>
                <a:gd name="T28" fmla="*/ 3562 w 3857"/>
                <a:gd name="T29" fmla="*/ 4563 h 4964"/>
                <a:gd name="T30" fmla="*/ 3456 w 3857"/>
                <a:gd name="T31" fmla="*/ 4816 h 4964"/>
                <a:gd name="T32" fmla="*/ 3709 w 3857"/>
                <a:gd name="T33" fmla="*/ 4922 h 4964"/>
                <a:gd name="T34" fmla="*/ 3815 w 3857"/>
                <a:gd name="T35" fmla="*/ 4669 h 4964"/>
                <a:gd name="T36" fmla="*/ 3735 w 3857"/>
                <a:gd name="T37" fmla="*/ 4576 h 4964"/>
                <a:gd name="T38" fmla="*/ 3733 w 3857"/>
                <a:gd name="T39" fmla="*/ 4576 h 4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7" h="4964">
                  <a:moveTo>
                    <a:pt x="3733" y="4576"/>
                  </a:moveTo>
                  <a:lnTo>
                    <a:pt x="3733" y="2003"/>
                  </a:lnTo>
                  <a:lnTo>
                    <a:pt x="3079" y="1389"/>
                  </a:lnTo>
                  <a:lnTo>
                    <a:pt x="1573" y="1389"/>
                  </a:lnTo>
                  <a:lnTo>
                    <a:pt x="373" y="255"/>
                  </a:lnTo>
                  <a:cubicBezTo>
                    <a:pt x="379" y="235"/>
                    <a:pt x="384" y="214"/>
                    <a:pt x="384" y="192"/>
                  </a:cubicBezTo>
                  <a:cubicBezTo>
                    <a:pt x="384" y="86"/>
                    <a:pt x="298" y="0"/>
                    <a:pt x="192" y="0"/>
                  </a:cubicBezTo>
                  <a:cubicBezTo>
                    <a:pt x="85" y="0"/>
                    <a:pt x="0" y="85"/>
                    <a:pt x="0" y="192"/>
                  </a:cubicBezTo>
                  <a:cubicBezTo>
                    <a:pt x="0" y="298"/>
                    <a:pt x="86" y="385"/>
                    <a:pt x="192" y="385"/>
                  </a:cubicBezTo>
                  <a:lnTo>
                    <a:pt x="192" y="385"/>
                  </a:lnTo>
                  <a:cubicBezTo>
                    <a:pt x="212" y="385"/>
                    <a:pt x="231" y="382"/>
                    <a:pt x="250" y="375"/>
                  </a:cubicBezTo>
                  <a:lnTo>
                    <a:pt x="1506" y="1563"/>
                  </a:lnTo>
                  <a:lnTo>
                    <a:pt x="3012" y="1563"/>
                  </a:lnTo>
                  <a:lnTo>
                    <a:pt x="3562" y="2082"/>
                  </a:lnTo>
                  <a:lnTo>
                    <a:pt x="3562" y="4563"/>
                  </a:lnTo>
                  <a:cubicBezTo>
                    <a:pt x="3462" y="4604"/>
                    <a:pt x="3415" y="4716"/>
                    <a:pt x="3456" y="4816"/>
                  </a:cubicBezTo>
                  <a:cubicBezTo>
                    <a:pt x="3497" y="4916"/>
                    <a:pt x="3609" y="4963"/>
                    <a:pt x="3709" y="4922"/>
                  </a:cubicBezTo>
                  <a:cubicBezTo>
                    <a:pt x="3809" y="4881"/>
                    <a:pt x="3856" y="4769"/>
                    <a:pt x="3815" y="4669"/>
                  </a:cubicBezTo>
                  <a:cubicBezTo>
                    <a:pt x="3799" y="4630"/>
                    <a:pt x="3771" y="4597"/>
                    <a:pt x="3735" y="4576"/>
                  </a:cubicBezTo>
                  <a:lnTo>
                    <a:pt x="3733" y="4576"/>
                  </a:lnTo>
                </a:path>
              </a:pathLst>
            </a:custGeom>
            <a:solidFill>
              <a:srgbClr val="0078D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2" name="Freeform 3">
              <a:extLst>
                <a:ext uri="{FF2B5EF4-FFF2-40B4-BE49-F238E27FC236}">
                  <a16:creationId xmlns:a16="http://schemas.microsoft.com/office/drawing/2014/main" id="{6A5175B6-2A2B-4316-9D1A-AD17F3C70450}"/>
                </a:ext>
              </a:extLst>
            </p:cNvPr>
            <p:cNvSpPr>
              <a:spLocks noChangeArrowheads="1"/>
            </p:cNvSpPr>
            <p:nvPr/>
          </p:nvSpPr>
          <p:spPr bwMode="auto">
            <a:xfrm>
              <a:off x="4433888" y="2249488"/>
              <a:ext cx="976312" cy="457200"/>
            </a:xfrm>
            <a:custGeom>
              <a:avLst/>
              <a:gdLst>
                <a:gd name="T0" fmla="*/ 2494 w 2714"/>
                <a:gd name="T1" fmla="*/ 854 h 1268"/>
                <a:gd name="T2" fmla="*/ 2321 w 2714"/>
                <a:gd name="T3" fmla="*/ 960 h 1268"/>
                <a:gd name="T4" fmla="*/ 1100 w 2714"/>
                <a:gd name="T5" fmla="*/ 960 h 1268"/>
                <a:gd name="T6" fmla="*/ 401 w 2714"/>
                <a:gd name="T7" fmla="*/ 302 h 1268"/>
                <a:gd name="T8" fmla="*/ 301 w 2714"/>
                <a:gd name="T9" fmla="*/ 44 h 1268"/>
                <a:gd name="T10" fmla="*/ 44 w 2714"/>
                <a:gd name="T11" fmla="*/ 143 h 1268"/>
                <a:gd name="T12" fmla="*/ 143 w 2714"/>
                <a:gd name="T13" fmla="*/ 401 h 1268"/>
                <a:gd name="T14" fmla="*/ 265 w 2714"/>
                <a:gd name="T15" fmla="*/ 413 h 1268"/>
                <a:gd name="T16" fmla="*/ 1030 w 2714"/>
                <a:gd name="T17" fmla="*/ 1135 h 1268"/>
                <a:gd name="T18" fmla="*/ 2323 w 2714"/>
                <a:gd name="T19" fmla="*/ 1135 h 1268"/>
                <a:gd name="T20" fmla="*/ 2581 w 2714"/>
                <a:gd name="T21" fmla="*/ 1218 h 1268"/>
                <a:gd name="T22" fmla="*/ 2664 w 2714"/>
                <a:gd name="T23" fmla="*/ 960 h 1268"/>
                <a:gd name="T24" fmla="*/ 2494 w 2714"/>
                <a:gd name="T25" fmla="*/ 855 h 1268"/>
                <a:gd name="T26" fmla="*/ 2494 w 2714"/>
                <a:gd name="T27" fmla="*/ 854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4" h="1268">
                  <a:moveTo>
                    <a:pt x="2494" y="854"/>
                  </a:moveTo>
                  <a:cubicBezTo>
                    <a:pt x="2421" y="854"/>
                    <a:pt x="2354" y="895"/>
                    <a:pt x="2321" y="960"/>
                  </a:cubicBezTo>
                  <a:lnTo>
                    <a:pt x="1100" y="960"/>
                  </a:lnTo>
                  <a:lnTo>
                    <a:pt x="401" y="302"/>
                  </a:lnTo>
                  <a:cubicBezTo>
                    <a:pt x="445" y="204"/>
                    <a:pt x="401" y="88"/>
                    <a:pt x="301" y="44"/>
                  </a:cubicBezTo>
                  <a:cubicBezTo>
                    <a:pt x="202" y="0"/>
                    <a:pt x="87" y="43"/>
                    <a:pt x="44" y="143"/>
                  </a:cubicBezTo>
                  <a:cubicBezTo>
                    <a:pt x="0" y="242"/>
                    <a:pt x="44" y="357"/>
                    <a:pt x="143" y="401"/>
                  </a:cubicBezTo>
                  <a:cubicBezTo>
                    <a:pt x="180" y="418"/>
                    <a:pt x="225" y="423"/>
                    <a:pt x="265" y="413"/>
                  </a:cubicBezTo>
                  <a:lnTo>
                    <a:pt x="1030" y="1135"/>
                  </a:lnTo>
                  <a:lnTo>
                    <a:pt x="2323" y="1135"/>
                  </a:lnTo>
                  <a:cubicBezTo>
                    <a:pt x="2372" y="1229"/>
                    <a:pt x="2488" y="1267"/>
                    <a:pt x="2581" y="1218"/>
                  </a:cubicBezTo>
                  <a:cubicBezTo>
                    <a:pt x="2676" y="1169"/>
                    <a:pt x="2713" y="1053"/>
                    <a:pt x="2664" y="960"/>
                  </a:cubicBezTo>
                  <a:cubicBezTo>
                    <a:pt x="2632" y="896"/>
                    <a:pt x="2566" y="855"/>
                    <a:pt x="2494" y="855"/>
                  </a:cubicBezTo>
                  <a:lnTo>
                    <a:pt x="2494" y="854"/>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3" name="Freeform 4">
              <a:extLst>
                <a:ext uri="{FF2B5EF4-FFF2-40B4-BE49-F238E27FC236}">
                  <a16:creationId xmlns:a16="http://schemas.microsoft.com/office/drawing/2014/main" id="{523B2C70-2892-443C-B248-BF9E0D84FB75}"/>
                </a:ext>
              </a:extLst>
            </p:cNvPr>
            <p:cNvSpPr>
              <a:spLocks noChangeArrowheads="1"/>
            </p:cNvSpPr>
            <p:nvPr/>
          </p:nvSpPr>
          <p:spPr bwMode="auto">
            <a:xfrm>
              <a:off x="4621213" y="1631950"/>
              <a:ext cx="465137" cy="693738"/>
            </a:xfrm>
            <a:custGeom>
              <a:avLst/>
              <a:gdLst>
                <a:gd name="T0" fmla="*/ 190 w 1291"/>
                <a:gd name="T1" fmla="*/ 384 h 1925"/>
                <a:gd name="T2" fmla="*/ 248 w 1291"/>
                <a:gd name="T3" fmla="*/ 374 h 1925"/>
                <a:gd name="T4" fmla="*/ 469 w 1291"/>
                <a:gd name="T5" fmla="*/ 582 h 1925"/>
                <a:gd name="T6" fmla="*/ 469 w 1291"/>
                <a:gd name="T7" fmla="*/ 1246 h 1925"/>
                <a:gd name="T8" fmla="*/ 882 w 1291"/>
                <a:gd name="T9" fmla="*/ 1640 h 1925"/>
                <a:gd name="T10" fmla="*/ 892 w 1291"/>
                <a:gd name="T11" fmla="*/ 1630 h 1925"/>
                <a:gd name="T12" fmla="*/ 996 w 1291"/>
                <a:gd name="T13" fmla="*/ 1883 h 1925"/>
                <a:gd name="T14" fmla="*/ 1249 w 1291"/>
                <a:gd name="T15" fmla="*/ 1779 h 1925"/>
                <a:gd name="T16" fmla="*/ 1145 w 1291"/>
                <a:gd name="T17" fmla="*/ 1526 h 1925"/>
                <a:gd name="T18" fmla="*/ 993 w 1291"/>
                <a:gd name="T19" fmla="*/ 1527 h 1925"/>
                <a:gd name="T20" fmla="*/ 1003 w 1291"/>
                <a:gd name="T21" fmla="*/ 1517 h 1925"/>
                <a:gd name="T22" fmla="*/ 643 w 1291"/>
                <a:gd name="T23" fmla="*/ 1171 h 1925"/>
                <a:gd name="T24" fmla="*/ 643 w 1291"/>
                <a:gd name="T25" fmla="*/ 508 h 1925"/>
                <a:gd name="T26" fmla="*/ 374 w 1291"/>
                <a:gd name="T27" fmla="*/ 255 h 1925"/>
                <a:gd name="T28" fmla="*/ 385 w 1291"/>
                <a:gd name="T29" fmla="*/ 193 h 1925"/>
                <a:gd name="T30" fmla="*/ 193 w 1291"/>
                <a:gd name="T31" fmla="*/ 0 h 1925"/>
                <a:gd name="T32" fmla="*/ 0 w 1291"/>
                <a:gd name="T33" fmla="*/ 193 h 1925"/>
                <a:gd name="T34" fmla="*/ 190 w 1291"/>
                <a:gd name="T35" fmla="*/ 386 h 1925"/>
                <a:gd name="T36" fmla="*/ 190 w 1291"/>
                <a:gd name="T37" fmla="*/ 384 h 1925"/>
                <a:gd name="T38" fmla="*/ 193 w 1291"/>
                <a:gd name="T39" fmla="*/ 386 h 1925"/>
                <a:gd name="T40" fmla="*/ 190 w 1291"/>
                <a:gd name="T41" fmla="*/ 386 h 1925"/>
                <a:gd name="T42" fmla="*/ 190 w 1291"/>
                <a:gd name="T43" fmla="*/ 386 h 1925"/>
                <a:gd name="T44" fmla="*/ 193 w 1291"/>
                <a:gd name="T45" fmla="*/ 386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1" h="1925">
                  <a:moveTo>
                    <a:pt x="190" y="384"/>
                  </a:moveTo>
                  <a:cubicBezTo>
                    <a:pt x="209" y="384"/>
                    <a:pt x="229" y="381"/>
                    <a:pt x="248" y="374"/>
                  </a:cubicBezTo>
                  <a:lnTo>
                    <a:pt x="469" y="582"/>
                  </a:lnTo>
                  <a:lnTo>
                    <a:pt x="469" y="1246"/>
                  </a:lnTo>
                  <a:lnTo>
                    <a:pt x="882" y="1640"/>
                  </a:lnTo>
                  <a:lnTo>
                    <a:pt x="892" y="1630"/>
                  </a:lnTo>
                  <a:cubicBezTo>
                    <a:pt x="851" y="1730"/>
                    <a:pt x="897" y="1842"/>
                    <a:pt x="996" y="1883"/>
                  </a:cubicBezTo>
                  <a:cubicBezTo>
                    <a:pt x="1096" y="1924"/>
                    <a:pt x="1208" y="1878"/>
                    <a:pt x="1249" y="1779"/>
                  </a:cubicBezTo>
                  <a:cubicBezTo>
                    <a:pt x="1290" y="1679"/>
                    <a:pt x="1244" y="1566"/>
                    <a:pt x="1145" y="1526"/>
                  </a:cubicBezTo>
                  <a:cubicBezTo>
                    <a:pt x="1096" y="1506"/>
                    <a:pt x="1040" y="1506"/>
                    <a:pt x="993" y="1527"/>
                  </a:cubicBezTo>
                  <a:lnTo>
                    <a:pt x="1003" y="1517"/>
                  </a:lnTo>
                  <a:lnTo>
                    <a:pt x="643" y="1171"/>
                  </a:lnTo>
                  <a:lnTo>
                    <a:pt x="643" y="508"/>
                  </a:lnTo>
                  <a:lnTo>
                    <a:pt x="374" y="255"/>
                  </a:lnTo>
                  <a:cubicBezTo>
                    <a:pt x="381" y="236"/>
                    <a:pt x="385" y="214"/>
                    <a:pt x="385" y="193"/>
                  </a:cubicBezTo>
                  <a:cubicBezTo>
                    <a:pt x="385" y="87"/>
                    <a:pt x="299" y="0"/>
                    <a:pt x="193" y="0"/>
                  </a:cubicBezTo>
                  <a:cubicBezTo>
                    <a:pt x="87" y="0"/>
                    <a:pt x="0" y="87"/>
                    <a:pt x="0" y="193"/>
                  </a:cubicBezTo>
                  <a:cubicBezTo>
                    <a:pt x="0" y="298"/>
                    <a:pt x="85" y="384"/>
                    <a:pt x="190" y="386"/>
                  </a:cubicBezTo>
                  <a:lnTo>
                    <a:pt x="190" y="384"/>
                  </a:lnTo>
                  <a:close/>
                  <a:moveTo>
                    <a:pt x="193" y="386"/>
                  </a:moveTo>
                  <a:lnTo>
                    <a:pt x="190" y="386"/>
                  </a:lnTo>
                  <a:lnTo>
                    <a:pt x="190" y="386"/>
                  </a:lnTo>
                  <a:cubicBezTo>
                    <a:pt x="191" y="386"/>
                    <a:pt x="192" y="386"/>
                    <a:pt x="193" y="38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4" name="Freeform 5">
              <a:extLst>
                <a:ext uri="{FF2B5EF4-FFF2-40B4-BE49-F238E27FC236}">
                  <a16:creationId xmlns:a16="http://schemas.microsoft.com/office/drawing/2014/main" id="{805C937B-9A6B-49EB-912C-BB4BFD37DCC5}"/>
                </a:ext>
              </a:extLst>
            </p:cNvPr>
            <p:cNvSpPr>
              <a:spLocks noChangeArrowheads="1"/>
            </p:cNvSpPr>
            <p:nvPr/>
          </p:nvSpPr>
          <p:spPr bwMode="auto">
            <a:xfrm>
              <a:off x="5118100" y="1322388"/>
              <a:ext cx="325438" cy="330200"/>
            </a:xfrm>
            <a:custGeom>
              <a:avLst/>
              <a:gdLst>
                <a:gd name="T0" fmla="*/ 218 w 904"/>
                <a:gd name="T1" fmla="*/ 412 h 916"/>
                <a:gd name="T2" fmla="*/ 266 w 904"/>
                <a:gd name="T3" fmla="*/ 405 h 916"/>
                <a:gd name="T4" fmla="*/ 494 w 904"/>
                <a:gd name="T5" fmla="*/ 619 h 916"/>
                <a:gd name="T6" fmla="*/ 605 w 904"/>
                <a:gd name="T7" fmla="*/ 875 h 916"/>
                <a:gd name="T8" fmla="*/ 862 w 904"/>
                <a:gd name="T9" fmla="*/ 764 h 916"/>
                <a:gd name="T10" fmla="*/ 751 w 904"/>
                <a:gd name="T11" fmla="*/ 508 h 916"/>
                <a:gd name="T12" fmla="*/ 623 w 904"/>
                <a:gd name="T13" fmla="*/ 501 h 916"/>
                <a:gd name="T14" fmla="*/ 398 w 904"/>
                <a:gd name="T15" fmla="*/ 291 h 916"/>
                <a:gd name="T16" fmla="*/ 290 w 904"/>
                <a:gd name="T17" fmla="*/ 39 h 916"/>
                <a:gd name="T18" fmla="*/ 39 w 904"/>
                <a:gd name="T19" fmla="*/ 147 h 916"/>
                <a:gd name="T20" fmla="*/ 147 w 904"/>
                <a:gd name="T21" fmla="*/ 399 h 916"/>
                <a:gd name="T22" fmla="*/ 218 w 904"/>
                <a:gd name="T23" fmla="*/ 412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4" h="916">
                  <a:moveTo>
                    <a:pt x="218" y="412"/>
                  </a:moveTo>
                  <a:cubicBezTo>
                    <a:pt x="235" y="412"/>
                    <a:pt x="251" y="408"/>
                    <a:pt x="266" y="405"/>
                  </a:cubicBezTo>
                  <a:lnTo>
                    <a:pt x="494" y="619"/>
                  </a:lnTo>
                  <a:cubicBezTo>
                    <a:pt x="454" y="720"/>
                    <a:pt x="504" y="834"/>
                    <a:pt x="605" y="875"/>
                  </a:cubicBezTo>
                  <a:cubicBezTo>
                    <a:pt x="707" y="915"/>
                    <a:pt x="821" y="866"/>
                    <a:pt x="862" y="764"/>
                  </a:cubicBezTo>
                  <a:cubicBezTo>
                    <a:pt x="903" y="663"/>
                    <a:pt x="852" y="549"/>
                    <a:pt x="751" y="508"/>
                  </a:cubicBezTo>
                  <a:cubicBezTo>
                    <a:pt x="710" y="492"/>
                    <a:pt x="664" y="490"/>
                    <a:pt x="623" y="501"/>
                  </a:cubicBezTo>
                  <a:lnTo>
                    <a:pt x="398" y="291"/>
                  </a:lnTo>
                  <a:cubicBezTo>
                    <a:pt x="437" y="191"/>
                    <a:pt x="390" y="80"/>
                    <a:pt x="290" y="39"/>
                  </a:cubicBezTo>
                  <a:cubicBezTo>
                    <a:pt x="191" y="0"/>
                    <a:pt x="80" y="48"/>
                    <a:pt x="39" y="147"/>
                  </a:cubicBezTo>
                  <a:cubicBezTo>
                    <a:pt x="0" y="247"/>
                    <a:pt x="47" y="358"/>
                    <a:pt x="147" y="399"/>
                  </a:cubicBezTo>
                  <a:cubicBezTo>
                    <a:pt x="169" y="407"/>
                    <a:pt x="194" y="412"/>
                    <a:pt x="218" y="41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5" name="Freeform 6">
              <a:extLst>
                <a:ext uri="{FF2B5EF4-FFF2-40B4-BE49-F238E27FC236}">
                  <a16:creationId xmlns:a16="http://schemas.microsoft.com/office/drawing/2014/main" id="{E1CE8C7F-1869-4850-9429-970CF9D7A1ED}"/>
                </a:ext>
              </a:extLst>
            </p:cNvPr>
            <p:cNvSpPr>
              <a:spLocks noChangeArrowheads="1"/>
            </p:cNvSpPr>
            <p:nvPr/>
          </p:nvSpPr>
          <p:spPr bwMode="auto">
            <a:xfrm>
              <a:off x="5194300" y="1292225"/>
              <a:ext cx="577850" cy="565150"/>
            </a:xfrm>
            <a:custGeom>
              <a:avLst/>
              <a:gdLst>
                <a:gd name="T0" fmla="*/ 870 w 1603"/>
                <a:gd name="T1" fmla="*/ 404 h 1570"/>
                <a:gd name="T2" fmla="*/ 939 w 1603"/>
                <a:gd name="T3" fmla="*/ 391 h 1570"/>
                <a:gd name="T4" fmla="*/ 1344 w 1603"/>
                <a:gd name="T5" fmla="*/ 771 h 1570"/>
                <a:gd name="T6" fmla="*/ 797 w 1603"/>
                <a:gd name="T7" fmla="*/ 1262 h 1570"/>
                <a:gd name="T8" fmla="*/ 393 w 1603"/>
                <a:gd name="T9" fmla="*/ 1262 h 1570"/>
                <a:gd name="T10" fmla="*/ 134 w 1603"/>
                <a:gd name="T11" fmla="*/ 1176 h 1570"/>
                <a:gd name="T12" fmla="*/ 47 w 1603"/>
                <a:gd name="T13" fmla="*/ 1436 h 1570"/>
                <a:gd name="T14" fmla="*/ 307 w 1603"/>
                <a:gd name="T15" fmla="*/ 1522 h 1570"/>
                <a:gd name="T16" fmla="*/ 393 w 1603"/>
                <a:gd name="T17" fmla="*/ 1436 h 1570"/>
                <a:gd name="T18" fmla="*/ 865 w 1603"/>
                <a:gd name="T19" fmla="*/ 1436 h 1570"/>
                <a:gd name="T20" fmla="*/ 1602 w 1603"/>
                <a:gd name="T21" fmla="*/ 774 h 1570"/>
                <a:gd name="T22" fmla="*/ 1055 w 1603"/>
                <a:gd name="T23" fmla="*/ 263 h 1570"/>
                <a:gd name="T24" fmla="*/ 919 w 1603"/>
                <a:gd name="T25" fmla="*/ 28 h 1570"/>
                <a:gd name="T26" fmla="*/ 684 w 1603"/>
                <a:gd name="T27" fmla="*/ 164 h 1570"/>
                <a:gd name="T28" fmla="*/ 819 w 1603"/>
                <a:gd name="T29" fmla="*/ 399 h 1570"/>
                <a:gd name="T30" fmla="*/ 870 w 1603"/>
                <a:gd name="T31" fmla="*/ 404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3" h="1570">
                  <a:moveTo>
                    <a:pt x="870" y="404"/>
                  </a:moveTo>
                  <a:cubicBezTo>
                    <a:pt x="895" y="404"/>
                    <a:pt x="917" y="399"/>
                    <a:pt x="939" y="391"/>
                  </a:cubicBezTo>
                  <a:lnTo>
                    <a:pt x="1344" y="771"/>
                  </a:lnTo>
                  <a:lnTo>
                    <a:pt x="797" y="1262"/>
                  </a:lnTo>
                  <a:lnTo>
                    <a:pt x="393" y="1262"/>
                  </a:lnTo>
                  <a:cubicBezTo>
                    <a:pt x="346" y="1168"/>
                    <a:pt x="230" y="1129"/>
                    <a:pt x="134" y="1176"/>
                  </a:cubicBezTo>
                  <a:cubicBezTo>
                    <a:pt x="39" y="1223"/>
                    <a:pt x="0" y="1339"/>
                    <a:pt x="47" y="1436"/>
                  </a:cubicBezTo>
                  <a:cubicBezTo>
                    <a:pt x="94" y="1530"/>
                    <a:pt x="210" y="1569"/>
                    <a:pt x="307" y="1522"/>
                  </a:cubicBezTo>
                  <a:cubicBezTo>
                    <a:pt x="344" y="1504"/>
                    <a:pt x="374" y="1473"/>
                    <a:pt x="393" y="1436"/>
                  </a:cubicBezTo>
                  <a:lnTo>
                    <a:pt x="865" y="1436"/>
                  </a:lnTo>
                  <a:lnTo>
                    <a:pt x="1602" y="774"/>
                  </a:lnTo>
                  <a:lnTo>
                    <a:pt x="1055" y="263"/>
                  </a:lnTo>
                  <a:cubicBezTo>
                    <a:pt x="1082" y="160"/>
                    <a:pt x="1022" y="56"/>
                    <a:pt x="919" y="28"/>
                  </a:cubicBezTo>
                  <a:cubicBezTo>
                    <a:pt x="816" y="0"/>
                    <a:pt x="712" y="61"/>
                    <a:pt x="684" y="164"/>
                  </a:cubicBezTo>
                  <a:cubicBezTo>
                    <a:pt x="656" y="266"/>
                    <a:pt x="717" y="371"/>
                    <a:pt x="819" y="399"/>
                  </a:cubicBezTo>
                  <a:cubicBezTo>
                    <a:pt x="837" y="402"/>
                    <a:pt x="854" y="404"/>
                    <a:pt x="870" y="40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6" name="Freeform 7">
              <a:extLst>
                <a:ext uri="{FF2B5EF4-FFF2-40B4-BE49-F238E27FC236}">
                  <a16:creationId xmlns:a16="http://schemas.microsoft.com/office/drawing/2014/main" id="{30483119-9077-4F16-A6E3-4DA1AAFB3DD7}"/>
                </a:ext>
              </a:extLst>
            </p:cNvPr>
            <p:cNvSpPr>
              <a:spLocks noChangeArrowheads="1"/>
            </p:cNvSpPr>
            <p:nvPr/>
          </p:nvSpPr>
          <p:spPr bwMode="auto">
            <a:xfrm>
              <a:off x="5251450" y="1489075"/>
              <a:ext cx="728663" cy="593725"/>
            </a:xfrm>
            <a:custGeom>
              <a:avLst/>
              <a:gdLst>
                <a:gd name="T0" fmla="*/ 1708 w 2025"/>
                <a:gd name="T1" fmla="*/ 392 h 1651"/>
                <a:gd name="T2" fmla="*/ 1708 w 2025"/>
                <a:gd name="T3" fmla="*/ 652 h 1651"/>
                <a:gd name="T4" fmla="*/ 974 w 2025"/>
                <a:gd name="T5" fmla="*/ 1329 h 1651"/>
                <a:gd name="T6" fmla="*/ 959 w 2025"/>
                <a:gd name="T7" fmla="*/ 1343 h 1651"/>
                <a:gd name="T8" fmla="*/ 394 w 2025"/>
                <a:gd name="T9" fmla="*/ 1343 h 1651"/>
                <a:gd name="T10" fmla="*/ 134 w 2025"/>
                <a:gd name="T11" fmla="*/ 1256 h 1651"/>
                <a:gd name="T12" fmla="*/ 48 w 2025"/>
                <a:gd name="T13" fmla="*/ 1516 h 1651"/>
                <a:gd name="T14" fmla="*/ 307 w 2025"/>
                <a:gd name="T15" fmla="*/ 1602 h 1651"/>
                <a:gd name="T16" fmla="*/ 394 w 2025"/>
                <a:gd name="T17" fmla="*/ 1516 h 1651"/>
                <a:gd name="T18" fmla="*/ 1029 w 2025"/>
                <a:gd name="T19" fmla="*/ 1516 h 1651"/>
                <a:gd name="T20" fmla="*/ 1882 w 2025"/>
                <a:gd name="T21" fmla="*/ 724 h 1651"/>
                <a:gd name="T22" fmla="*/ 1882 w 2025"/>
                <a:gd name="T23" fmla="*/ 399 h 1651"/>
                <a:gd name="T24" fmla="*/ 1981 w 2025"/>
                <a:gd name="T25" fmla="*/ 142 h 1651"/>
                <a:gd name="T26" fmla="*/ 1725 w 2025"/>
                <a:gd name="T27" fmla="*/ 43 h 1651"/>
                <a:gd name="T28" fmla="*/ 1625 w 2025"/>
                <a:gd name="T29" fmla="*/ 299 h 1651"/>
                <a:gd name="T30" fmla="*/ 1708 w 2025"/>
                <a:gd name="T31" fmla="*/ 392 h 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5" h="1651">
                  <a:moveTo>
                    <a:pt x="1708" y="392"/>
                  </a:moveTo>
                  <a:lnTo>
                    <a:pt x="1708" y="652"/>
                  </a:lnTo>
                  <a:lnTo>
                    <a:pt x="974" y="1329"/>
                  </a:lnTo>
                  <a:lnTo>
                    <a:pt x="959" y="1343"/>
                  </a:lnTo>
                  <a:lnTo>
                    <a:pt x="394" y="1343"/>
                  </a:lnTo>
                  <a:cubicBezTo>
                    <a:pt x="346" y="1248"/>
                    <a:pt x="231" y="1209"/>
                    <a:pt x="134" y="1256"/>
                  </a:cubicBezTo>
                  <a:cubicBezTo>
                    <a:pt x="39" y="1303"/>
                    <a:pt x="0" y="1419"/>
                    <a:pt x="48" y="1516"/>
                  </a:cubicBezTo>
                  <a:cubicBezTo>
                    <a:pt x="95" y="1610"/>
                    <a:pt x="211" y="1650"/>
                    <a:pt x="307" y="1602"/>
                  </a:cubicBezTo>
                  <a:cubicBezTo>
                    <a:pt x="345" y="1584"/>
                    <a:pt x="374" y="1553"/>
                    <a:pt x="394" y="1516"/>
                  </a:cubicBezTo>
                  <a:lnTo>
                    <a:pt x="1029" y="1516"/>
                  </a:lnTo>
                  <a:lnTo>
                    <a:pt x="1882" y="724"/>
                  </a:lnTo>
                  <a:lnTo>
                    <a:pt x="1882" y="399"/>
                  </a:lnTo>
                  <a:cubicBezTo>
                    <a:pt x="1979" y="356"/>
                    <a:pt x="2024" y="242"/>
                    <a:pt x="1981" y="142"/>
                  </a:cubicBezTo>
                  <a:cubicBezTo>
                    <a:pt x="1939" y="44"/>
                    <a:pt x="1824" y="0"/>
                    <a:pt x="1725" y="43"/>
                  </a:cubicBezTo>
                  <a:cubicBezTo>
                    <a:pt x="1627" y="85"/>
                    <a:pt x="1583" y="199"/>
                    <a:pt x="1625" y="299"/>
                  </a:cubicBezTo>
                  <a:cubicBezTo>
                    <a:pt x="1643" y="340"/>
                    <a:pt x="1672" y="371"/>
                    <a:pt x="1708" y="392"/>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7" name="Freeform 8">
              <a:extLst>
                <a:ext uri="{FF2B5EF4-FFF2-40B4-BE49-F238E27FC236}">
                  <a16:creationId xmlns:a16="http://schemas.microsoft.com/office/drawing/2014/main" id="{4AC7595C-BDDF-41D6-B0CE-F1D3CD866E1F}"/>
                </a:ext>
              </a:extLst>
            </p:cNvPr>
            <p:cNvSpPr>
              <a:spLocks noChangeArrowheads="1"/>
            </p:cNvSpPr>
            <p:nvPr/>
          </p:nvSpPr>
          <p:spPr bwMode="auto">
            <a:xfrm>
              <a:off x="5748338" y="1885950"/>
              <a:ext cx="200025" cy="439738"/>
            </a:xfrm>
            <a:custGeom>
              <a:avLst/>
              <a:gdLst>
                <a:gd name="T0" fmla="*/ 268 w 556"/>
                <a:gd name="T1" fmla="*/ 406 h 1220"/>
                <a:gd name="T2" fmla="*/ 519 w 556"/>
                <a:gd name="T3" fmla="*/ 287 h 1220"/>
                <a:gd name="T4" fmla="*/ 400 w 556"/>
                <a:gd name="T5" fmla="*/ 35 h 1220"/>
                <a:gd name="T6" fmla="*/ 149 w 556"/>
                <a:gd name="T7" fmla="*/ 155 h 1220"/>
                <a:gd name="T8" fmla="*/ 147 w 556"/>
                <a:gd name="T9" fmla="*/ 282 h 1220"/>
                <a:gd name="T10" fmla="*/ 0 w 556"/>
                <a:gd name="T11" fmla="*/ 421 h 1220"/>
                <a:gd name="T12" fmla="*/ 0 w 556"/>
                <a:gd name="T13" fmla="*/ 854 h 1220"/>
                <a:gd name="T14" fmla="*/ 141 w 556"/>
                <a:gd name="T15" fmla="*/ 981 h 1220"/>
                <a:gd name="T16" fmla="*/ 299 w 556"/>
                <a:gd name="T17" fmla="*/ 1201 h 1220"/>
                <a:gd name="T18" fmla="*/ 519 w 556"/>
                <a:gd name="T19" fmla="*/ 1043 h 1220"/>
                <a:gd name="T20" fmla="*/ 361 w 556"/>
                <a:gd name="T21" fmla="*/ 822 h 1220"/>
                <a:gd name="T22" fmla="*/ 330 w 556"/>
                <a:gd name="T23" fmla="*/ 819 h 1220"/>
                <a:gd name="T24" fmla="*/ 243 w 556"/>
                <a:gd name="T25" fmla="*/ 840 h 1220"/>
                <a:gd name="T26" fmla="*/ 173 w 556"/>
                <a:gd name="T27" fmla="*/ 774 h 1220"/>
                <a:gd name="T28" fmla="*/ 173 w 556"/>
                <a:gd name="T29" fmla="*/ 494 h 1220"/>
                <a:gd name="T30" fmla="*/ 268 w 556"/>
                <a:gd name="T31" fmla="*/ 40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220">
                  <a:moveTo>
                    <a:pt x="268" y="406"/>
                  </a:moveTo>
                  <a:cubicBezTo>
                    <a:pt x="371" y="442"/>
                    <a:pt x="482" y="388"/>
                    <a:pt x="519" y="287"/>
                  </a:cubicBezTo>
                  <a:cubicBezTo>
                    <a:pt x="555" y="184"/>
                    <a:pt x="502" y="73"/>
                    <a:pt x="400" y="35"/>
                  </a:cubicBezTo>
                  <a:cubicBezTo>
                    <a:pt x="297" y="0"/>
                    <a:pt x="186" y="53"/>
                    <a:pt x="149" y="155"/>
                  </a:cubicBezTo>
                  <a:cubicBezTo>
                    <a:pt x="134" y="195"/>
                    <a:pt x="134" y="240"/>
                    <a:pt x="147" y="282"/>
                  </a:cubicBezTo>
                  <a:lnTo>
                    <a:pt x="0" y="421"/>
                  </a:lnTo>
                  <a:lnTo>
                    <a:pt x="0" y="854"/>
                  </a:lnTo>
                  <a:lnTo>
                    <a:pt x="141" y="981"/>
                  </a:lnTo>
                  <a:cubicBezTo>
                    <a:pt x="123" y="1085"/>
                    <a:pt x="195" y="1185"/>
                    <a:pt x="299" y="1201"/>
                  </a:cubicBezTo>
                  <a:cubicBezTo>
                    <a:pt x="404" y="1219"/>
                    <a:pt x="503" y="1147"/>
                    <a:pt x="519" y="1043"/>
                  </a:cubicBezTo>
                  <a:cubicBezTo>
                    <a:pt x="537" y="938"/>
                    <a:pt x="466" y="839"/>
                    <a:pt x="361" y="822"/>
                  </a:cubicBezTo>
                  <a:cubicBezTo>
                    <a:pt x="351" y="821"/>
                    <a:pt x="340" y="819"/>
                    <a:pt x="330" y="819"/>
                  </a:cubicBezTo>
                  <a:cubicBezTo>
                    <a:pt x="301" y="819"/>
                    <a:pt x="270" y="826"/>
                    <a:pt x="243" y="840"/>
                  </a:cubicBezTo>
                  <a:lnTo>
                    <a:pt x="173" y="774"/>
                  </a:lnTo>
                  <a:lnTo>
                    <a:pt x="173" y="494"/>
                  </a:lnTo>
                  <a:lnTo>
                    <a:pt x="268" y="40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8" name="Freeform 9">
              <a:extLst>
                <a:ext uri="{FF2B5EF4-FFF2-40B4-BE49-F238E27FC236}">
                  <a16:creationId xmlns:a16="http://schemas.microsoft.com/office/drawing/2014/main" id="{0DD96968-F239-41F1-BF6B-83C932C65AFA}"/>
                </a:ext>
              </a:extLst>
            </p:cNvPr>
            <p:cNvSpPr>
              <a:spLocks noChangeArrowheads="1"/>
            </p:cNvSpPr>
            <p:nvPr/>
          </p:nvSpPr>
          <p:spPr bwMode="auto">
            <a:xfrm>
              <a:off x="6275388" y="2271713"/>
              <a:ext cx="239712" cy="444500"/>
            </a:xfrm>
            <a:custGeom>
              <a:avLst/>
              <a:gdLst>
                <a:gd name="T0" fmla="*/ 454 w 664"/>
                <a:gd name="T1" fmla="*/ 0 h 1234"/>
                <a:gd name="T2" fmla="*/ 261 w 664"/>
                <a:gd name="T3" fmla="*/ 191 h 1234"/>
                <a:gd name="T4" fmla="*/ 276 w 664"/>
                <a:gd name="T5" fmla="*/ 265 h 1234"/>
                <a:gd name="T6" fmla="*/ 134 w 664"/>
                <a:gd name="T7" fmla="*/ 399 h 1234"/>
                <a:gd name="T8" fmla="*/ 134 w 664"/>
                <a:gd name="T9" fmla="*/ 839 h 1234"/>
                <a:gd name="T10" fmla="*/ 47 w 664"/>
                <a:gd name="T11" fmla="*/ 1099 h 1234"/>
                <a:gd name="T12" fmla="*/ 307 w 664"/>
                <a:gd name="T13" fmla="*/ 1186 h 1234"/>
                <a:gd name="T14" fmla="*/ 393 w 664"/>
                <a:gd name="T15" fmla="*/ 926 h 1234"/>
                <a:gd name="T16" fmla="*/ 307 w 664"/>
                <a:gd name="T17" fmla="*/ 839 h 1234"/>
                <a:gd name="T18" fmla="*/ 307 w 664"/>
                <a:gd name="T19" fmla="*/ 474 h 1234"/>
                <a:gd name="T20" fmla="*/ 406 w 664"/>
                <a:gd name="T21" fmla="*/ 381 h 1234"/>
                <a:gd name="T22" fmla="*/ 638 w 664"/>
                <a:gd name="T23" fmla="*/ 237 h 1234"/>
                <a:gd name="T24" fmla="*/ 495 w 664"/>
                <a:gd name="T25" fmla="*/ 5 h 1234"/>
                <a:gd name="T26" fmla="*/ 454 w 664"/>
                <a:gd name="T2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4" h="1234">
                  <a:moveTo>
                    <a:pt x="454" y="0"/>
                  </a:moveTo>
                  <a:cubicBezTo>
                    <a:pt x="348" y="0"/>
                    <a:pt x="261" y="85"/>
                    <a:pt x="261" y="191"/>
                  </a:cubicBezTo>
                  <a:cubicBezTo>
                    <a:pt x="261" y="216"/>
                    <a:pt x="266" y="240"/>
                    <a:pt x="276" y="265"/>
                  </a:cubicBezTo>
                  <a:lnTo>
                    <a:pt x="134" y="399"/>
                  </a:lnTo>
                  <a:lnTo>
                    <a:pt x="134" y="839"/>
                  </a:lnTo>
                  <a:cubicBezTo>
                    <a:pt x="39" y="887"/>
                    <a:pt x="0" y="1003"/>
                    <a:pt x="47" y="1099"/>
                  </a:cubicBezTo>
                  <a:cubicBezTo>
                    <a:pt x="94" y="1194"/>
                    <a:pt x="210" y="1233"/>
                    <a:pt x="307" y="1186"/>
                  </a:cubicBezTo>
                  <a:cubicBezTo>
                    <a:pt x="401" y="1138"/>
                    <a:pt x="441" y="1022"/>
                    <a:pt x="393" y="926"/>
                  </a:cubicBezTo>
                  <a:cubicBezTo>
                    <a:pt x="375" y="888"/>
                    <a:pt x="344" y="859"/>
                    <a:pt x="307" y="839"/>
                  </a:cubicBezTo>
                  <a:lnTo>
                    <a:pt x="307" y="474"/>
                  </a:lnTo>
                  <a:lnTo>
                    <a:pt x="406" y="381"/>
                  </a:lnTo>
                  <a:cubicBezTo>
                    <a:pt x="509" y="405"/>
                    <a:pt x="614" y="341"/>
                    <a:pt x="638" y="237"/>
                  </a:cubicBezTo>
                  <a:cubicBezTo>
                    <a:pt x="663" y="132"/>
                    <a:pt x="599" y="29"/>
                    <a:pt x="495" y="5"/>
                  </a:cubicBezTo>
                  <a:cubicBezTo>
                    <a:pt x="480" y="2"/>
                    <a:pt x="467" y="0"/>
                    <a:pt x="45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9" name="Freeform 10">
              <a:extLst>
                <a:ext uri="{FF2B5EF4-FFF2-40B4-BE49-F238E27FC236}">
                  <a16:creationId xmlns:a16="http://schemas.microsoft.com/office/drawing/2014/main" id="{8544F730-EECB-447F-A369-1822D4220A4B}"/>
                </a:ext>
              </a:extLst>
            </p:cNvPr>
            <p:cNvSpPr>
              <a:spLocks noChangeArrowheads="1"/>
            </p:cNvSpPr>
            <p:nvPr/>
          </p:nvSpPr>
          <p:spPr bwMode="auto">
            <a:xfrm>
              <a:off x="4929188" y="1463675"/>
              <a:ext cx="998537" cy="1862138"/>
            </a:xfrm>
            <a:custGeom>
              <a:avLst/>
              <a:gdLst>
                <a:gd name="T0" fmla="*/ 2640 w 2773"/>
                <a:gd name="T1" fmla="*/ 2836 h 5172"/>
                <a:gd name="T2" fmla="*/ 1770 w 2773"/>
                <a:gd name="T3" fmla="*/ 2026 h 5172"/>
                <a:gd name="T4" fmla="*/ 997 w 2773"/>
                <a:gd name="T5" fmla="*/ 2026 h 5172"/>
                <a:gd name="T6" fmla="*/ 305 w 2773"/>
                <a:gd name="T7" fmla="*/ 1380 h 5172"/>
                <a:gd name="T8" fmla="*/ 305 w 2773"/>
                <a:gd name="T9" fmla="*/ 390 h 5172"/>
                <a:gd name="T10" fmla="*/ 390 w 2773"/>
                <a:gd name="T11" fmla="*/ 132 h 5172"/>
                <a:gd name="T12" fmla="*/ 132 w 2773"/>
                <a:gd name="T13" fmla="*/ 47 h 5172"/>
                <a:gd name="T14" fmla="*/ 47 w 2773"/>
                <a:gd name="T15" fmla="*/ 305 h 5172"/>
                <a:gd name="T16" fmla="*/ 132 w 2773"/>
                <a:gd name="T17" fmla="*/ 390 h 5172"/>
                <a:gd name="T18" fmla="*/ 132 w 2773"/>
                <a:gd name="T19" fmla="*/ 1453 h 5172"/>
                <a:gd name="T20" fmla="*/ 925 w 2773"/>
                <a:gd name="T21" fmla="*/ 2198 h 5172"/>
                <a:gd name="T22" fmla="*/ 1699 w 2773"/>
                <a:gd name="T23" fmla="*/ 2198 h 5172"/>
                <a:gd name="T24" fmla="*/ 2465 w 2773"/>
                <a:gd name="T25" fmla="*/ 2910 h 5172"/>
                <a:gd name="T26" fmla="*/ 2465 w 2773"/>
                <a:gd name="T27" fmla="*/ 4778 h 5172"/>
                <a:gd name="T28" fmla="*/ 2379 w 2773"/>
                <a:gd name="T29" fmla="*/ 5037 h 5172"/>
                <a:gd name="T30" fmla="*/ 2638 w 2773"/>
                <a:gd name="T31" fmla="*/ 5124 h 5172"/>
                <a:gd name="T32" fmla="*/ 2725 w 2773"/>
                <a:gd name="T33" fmla="*/ 4864 h 5172"/>
                <a:gd name="T34" fmla="*/ 2638 w 2773"/>
                <a:gd name="T35" fmla="*/ 4778 h 5172"/>
                <a:gd name="T36" fmla="*/ 2640 w 2773"/>
                <a:gd name="T37" fmla="*/ 4778 h 5172"/>
                <a:gd name="T38" fmla="*/ 2640 w 2773"/>
                <a:gd name="T39" fmla="*/ 2836 h 5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73" h="5172">
                  <a:moveTo>
                    <a:pt x="2640" y="2836"/>
                  </a:moveTo>
                  <a:lnTo>
                    <a:pt x="1770" y="2026"/>
                  </a:lnTo>
                  <a:lnTo>
                    <a:pt x="997" y="2026"/>
                  </a:lnTo>
                  <a:lnTo>
                    <a:pt x="305" y="1380"/>
                  </a:lnTo>
                  <a:lnTo>
                    <a:pt x="305" y="390"/>
                  </a:lnTo>
                  <a:cubicBezTo>
                    <a:pt x="400" y="343"/>
                    <a:pt x="437" y="227"/>
                    <a:pt x="390" y="132"/>
                  </a:cubicBezTo>
                  <a:cubicBezTo>
                    <a:pt x="342" y="37"/>
                    <a:pt x="227" y="0"/>
                    <a:pt x="132" y="47"/>
                  </a:cubicBezTo>
                  <a:cubicBezTo>
                    <a:pt x="38" y="94"/>
                    <a:pt x="0" y="210"/>
                    <a:pt x="47" y="305"/>
                  </a:cubicBezTo>
                  <a:cubicBezTo>
                    <a:pt x="65" y="341"/>
                    <a:pt x="96" y="372"/>
                    <a:pt x="132" y="390"/>
                  </a:cubicBezTo>
                  <a:lnTo>
                    <a:pt x="132" y="1453"/>
                  </a:lnTo>
                  <a:lnTo>
                    <a:pt x="925" y="2198"/>
                  </a:lnTo>
                  <a:lnTo>
                    <a:pt x="1699" y="2198"/>
                  </a:lnTo>
                  <a:lnTo>
                    <a:pt x="2465" y="2910"/>
                  </a:lnTo>
                  <a:lnTo>
                    <a:pt x="2465" y="4778"/>
                  </a:lnTo>
                  <a:cubicBezTo>
                    <a:pt x="2371" y="4825"/>
                    <a:pt x="2331" y="4941"/>
                    <a:pt x="2379" y="5037"/>
                  </a:cubicBezTo>
                  <a:cubicBezTo>
                    <a:pt x="2426" y="5132"/>
                    <a:pt x="2542" y="5171"/>
                    <a:pt x="2638" y="5124"/>
                  </a:cubicBezTo>
                  <a:cubicBezTo>
                    <a:pt x="2733" y="5077"/>
                    <a:pt x="2772" y="4961"/>
                    <a:pt x="2725" y="4864"/>
                  </a:cubicBezTo>
                  <a:cubicBezTo>
                    <a:pt x="2707" y="4827"/>
                    <a:pt x="2676" y="4797"/>
                    <a:pt x="2638" y="4778"/>
                  </a:cubicBezTo>
                  <a:lnTo>
                    <a:pt x="2640" y="4778"/>
                  </a:lnTo>
                  <a:lnTo>
                    <a:pt x="2640" y="2836"/>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0" name="Freeform 11">
              <a:extLst>
                <a:ext uri="{FF2B5EF4-FFF2-40B4-BE49-F238E27FC236}">
                  <a16:creationId xmlns:a16="http://schemas.microsoft.com/office/drawing/2014/main" id="{29FFAEE5-960B-4054-B443-14610691DCFB}"/>
                </a:ext>
              </a:extLst>
            </p:cNvPr>
            <p:cNvSpPr>
              <a:spLocks noChangeArrowheads="1"/>
            </p:cNvSpPr>
            <p:nvPr/>
          </p:nvSpPr>
          <p:spPr bwMode="auto">
            <a:xfrm>
              <a:off x="5930900" y="1577975"/>
              <a:ext cx="280988" cy="1128713"/>
            </a:xfrm>
            <a:custGeom>
              <a:avLst/>
              <a:gdLst>
                <a:gd name="T0" fmla="*/ 134 w 780"/>
                <a:gd name="T1" fmla="*/ 1308 h 3136"/>
                <a:gd name="T2" fmla="*/ 134 w 780"/>
                <a:gd name="T3" fmla="*/ 2742 h 3136"/>
                <a:gd name="T4" fmla="*/ 47 w 780"/>
                <a:gd name="T5" fmla="*/ 3002 h 3136"/>
                <a:gd name="T6" fmla="*/ 307 w 780"/>
                <a:gd name="T7" fmla="*/ 3088 h 3136"/>
                <a:gd name="T8" fmla="*/ 393 w 780"/>
                <a:gd name="T9" fmla="*/ 2828 h 3136"/>
                <a:gd name="T10" fmla="*/ 307 w 780"/>
                <a:gd name="T11" fmla="*/ 2742 h 3136"/>
                <a:gd name="T12" fmla="*/ 307 w 780"/>
                <a:gd name="T13" fmla="*/ 1385 h 3136"/>
                <a:gd name="T14" fmla="*/ 648 w 780"/>
                <a:gd name="T15" fmla="*/ 1062 h 3136"/>
                <a:gd name="T16" fmla="*/ 648 w 780"/>
                <a:gd name="T17" fmla="*/ 399 h 3136"/>
                <a:gd name="T18" fmla="*/ 627 w 780"/>
                <a:gd name="T19" fmla="*/ 399 h 3136"/>
                <a:gd name="T20" fmla="*/ 743 w 780"/>
                <a:gd name="T21" fmla="*/ 152 h 3136"/>
                <a:gd name="T22" fmla="*/ 496 w 780"/>
                <a:gd name="T23" fmla="*/ 36 h 3136"/>
                <a:gd name="T24" fmla="*/ 380 w 780"/>
                <a:gd name="T25" fmla="*/ 283 h 3136"/>
                <a:gd name="T26" fmla="*/ 496 w 780"/>
                <a:gd name="T27" fmla="*/ 399 h 3136"/>
                <a:gd name="T28" fmla="*/ 475 w 780"/>
                <a:gd name="T29" fmla="*/ 399 h 3136"/>
                <a:gd name="T30" fmla="*/ 475 w 780"/>
                <a:gd name="T31" fmla="*/ 988 h 3136"/>
                <a:gd name="T32" fmla="*/ 134 w 780"/>
                <a:gd name="T33" fmla="*/ 1308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0" h="3136">
                  <a:moveTo>
                    <a:pt x="134" y="1308"/>
                  </a:moveTo>
                  <a:lnTo>
                    <a:pt x="134" y="2742"/>
                  </a:lnTo>
                  <a:cubicBezTo>
                    <a:pt x="39" y="2789"/>
                    <a:pt x="0" y="2905"/>
                    <a:pt x="47" y="3002"/>
                  </a:cubicBezTo>
                  <a:cubicBezTo>
                    <a:pt x="94" y="3096"/>
                    <a:pt x="210" y="3135"/>
                    <a:pt x="307" y="3088"/>
                  </a:cubicBezTo>
                  <a:cubicBezTo>
                    <a:pt x="401" y="3041"/>
                    <a:pt x="441" y="2925"/>
                    <a:pt x="393" y="2828"/>
                  </a:cubicBezTo>
                  <a:cubicBezTo>
                    <a:pt x="375" y="2791"/>
                    <a:pt x="344" y="2762"/>
                    <a:pt x="307" y="2742"/>
                  </a:cubicBezTo>
                  <a:lnTo>
                    <a:pt x="307" y="1385"/>
                  </a:lnTo>
                  <a:lnTo>
                    <a:pt x="648" y="1062"/>
                  </a:lnTo>
                  <a:lnTo>
                    <a:pt x="648" y="399"/>
                  </a:lnTo>
                  <a:lnTo>
                    <a:pt x="627" y="399"/>
                  </a:lnTo>
                  <a:cubicBezTo>
                    <a:pt x="726" y="363"/>
                    <a:pt x="779" y="252"/>
                    <a:pt x="743" y="152"/>
                  </a:cubicBezTo>
                  <a:cubicBezTo>
                    <a:pt x="707" y="52"/>
                    <a:pt x="596" y="0"/>
                    <a:pt x="496" y="36"/>
                  </a:cubicBezTo>
                  <a:cubicBezTo>
                    <a:pt x="397" y="72"/>
                    <a:pt x="344" y="183"/>
                    <a:pt x="380" y="283"/>
                  </a:cubicBezTo>
                  <a:cubicBezTo>
                    <a:pt x="400" y="337"/>
                    <a:pt x="442" y="379"/>
                    <a:pt x="496" y="399"/>
                  </a:cubicBezTo>
                  <a:lnTo>
                    <a:pt x="475" y="399"/>
                  </a:lnTo>
                  <a:lnTo>
                    <a:pt x="475" y="988"/>
                  </a:lnTo>
                  <a:lnTo>
                    <a:pt x="134" y="130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1" name="Freeform 12">
              <a:extLst>
                <a:ext uri="{FF2B5EF4-FFF2-40B4-BE49-F238E27FC236}">
                  <a16:creationId xmlns:a16="http://schemas.microsoft.com/office/drawing/2014/main" id="{5B8C5623-3477-4BC2-9EFD-49AF3AC0A9F8}"/>
                </a:ext>
              </a:extLst>
            </p:cNvPr>
            <p:cNvSpPr>
              <a:spLocks noChangeArrowheads="1"/>
            </p:cNvSpPr>
            <p:nvPr/>
          </p:nvSpPr>
          <p:spPr bwMode="auto">
            <a:xfrm>
              <a:off x="6515100" y="1920875"/>
              <a:ext cx="273050" cy="733425"/>
            </a:xfrm>
            <a:custGeom>
              <a:avLst/>
              <a:gdLst>
                <a:gd name="T0" fmla="*/ 754 w 757"/>
                <a:gd name="T1" fmla="*/ 193 h 2037"/>
                <a:gd name="T2" fmla="*/ 560 w 757"/>
                <a:gd name="T3" fmla="*/ 0 h 2037"/>
                <a:gd name="T4" fmla="*/ 367 w 757"/>
                <a:gd name="T5" fmla="*/ 194 h 2037"/>
                <a:gd name="T6" fmla="*/ 473 w 757"/>
                <a:gd name="T7" fmla="*/ 366 h 2037"/>
                <a:gd name="T8" fmla="*/ 473 w 757"/>
                <a:gd name="T9" fmla="*/ 1030 h 2037"/>
                <a:gd name="T10" fmla="*/ 132 w 757"/>
                <a:gd name="T11" fmla="*/ 1350 h 2037"/>
                <a:gd name="T12" fmla="*/ 132 w 757"/>
                <a:gd name="T13" fmla="*/ 1643 h 2037"/>
                <a:gd name="T14" fmla="*/ 137 w 757"/>
                <a:gd name="T15" fmla="*/ 1643 h 2037"/>
                <a:gd name="T16" fmla="*/ 44 w 757"/>
                <a:gd name="T17" fmla="*/ 1899 h 2037"/>
                <a:gd name="T18" fmla="*/ 300 w 757"/>
                <a:gd name="T19" fmla="*/ 1992 h 2037"/>
                <a:gd name="T20" fmla="*/ 393 w 757"/>
                <a:gd name="T21" fmla="*/ 1736 h 2037"/>
                <a:gd name="T22" fmla="*/ 300 w 757"/>
                <a:gd name="T23" fmla="*/ 1643 h 2037"/>
                <a:gd name="T24" fmla="*/ 305 w 757"/>
                <a:gd name="T25" fmla="*/ 1643 h 2037"/>
                <a:gd name="T26" fmla="*/ 305 w 757"/>
                <a:gd name="T27" fmla="*/ 1427 h 2037"/>
                <a:gd name="T28" fmla="*/ 646 w 757"/>
                <a:gd name="T29" fmla="*/ 1107 h 2037"/>
                <a:gd name="T30" fmla="*/ 646 w 757"/>
                <a:gd name="T31" fmla="*/ 366 h 2037"/>
                <a:gd name="T32" fmla="*/ 754 w 757"/>
                <a:gd name="T33" fmla="*/ 193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7" h="2037">
                  <a:moveTo>
                    <a:pt x="754" y="193"/>
                  </a:moveTo>
                  <a:cubicBezTo>
                    <a:pt x="754" y="86"/>
                    <a:pt x="668" y="0"/>
                    <a:pt x="560" y="0"/>
                  </a:cubicBezTo>
                  <a:cubicBezTo>
                    <a:pt x="454" y="0"/>
                    <a:pt x="367" y="86"/>
                    <a:pt x="367" y="194"/>
                  </a:cubicBezTo>
                  <a:cubicBezTo>
                    <a:pt x="367" y="268"/>
                    <a:pt x="408" y="333"/>
                    <a:pt x="473" y="366"/>
                  </a:cubicBezTo>
                  <a:lnTo>
                    <a:pt x="473" y="1030"/>
                  </a:lnTo>
                  <a:lnTo>
                    <a:pt x="132" y="1350"/>
                  </a:lnTo>
                  <a:lnTo>
                    <a:pt x="132" y="1643"/>
                  </a:lnTo>
                  <a:lnTo>
                    <a:pt x="137" y="1643"/>
                  </a:lnTo>
                  <a:cubicBezTo>
                    <a:pt x="40" y="1688"/>
                    <a:pt x="0" y="1803"/>
                    <a:pt x="44" y="1899"/>
                  </a:cubicBezTo>
                  <a:cubicBezTo>
                    <a:pt x="89" y="1995"/>
                    <a:pt x="204" y="2036"/>
                    <a:pt x="300" y="1992"/>
                  </a:cubicBezTo>
                  <a:cubicBezTo>
                    <a:pt x="396" y="1948"/>
                    <a:pt x="437" y="1832"/>
                    <a:pt x="393" y="1736"/>
                  </a:cubicBezTo>
                  <a:cubicBezTo>
                    <a:pt x="374" y="1695"/>
                    <a:pt x="341" y="1662"/>
                    <a:pt x="300" y="1643"/>
                  </a:cubicBezTo>
                  <a:lnTo>
                    <a:pt x="305" y="1643"/>
                  </a:lnTo>
                  <a:lnTo>
                    <a:pt x="305" y="1427"/>
                  </a:lnTo>
                  <a:lnTo>
                    <a:pt x="646" y="1107"/>
                  </a:lnTo>
                  <a:lnTo>
                    <a:pt x="646" y="366"/>
                  </a:lnTo>
                  <a:cubicBezTo>
                    <a:pt x="713" y="333"/>
                    <a:pt x="756" y="266"/>
                    <a:pt x="754" y="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2" name="Freeform 13">
              <a:extLst>
                <a:ext uri="{FF2B5EF4-FFF2-40B4-BE49-F238E27FC236}">
                  <a16:creationId xmlns:a16="http://schemas.microsoft.com/office/drawing/2014/main" id="{F71802B3-7A9F-45B8-8D5A-7C6E3FD9E75B}"/>
                </a:ext>
              </a:extLst>
            </p:cNvPr>
            <p:cNvSpPr>
              <a:spLocks noChangeArrowheads="1"/>
            </p:cNvSpPr>
            <p:nvPr/>
          </p:nvSpPr>
          <p:spPr bwMode="auto">
            <a:xfrm>
              <a:off x="5921375" y="2038350"/>
              <a:ext cx="573088" cy="1593850"/>
            </a:xfrm>
            <a:custGeom>
              <a:avLst/>
              <a:gdLst>
                <a:gd name="T0" fmla="*/ 1399 w 1593"/>
                <a:gd name="T1" fmla="*/ 385 h 4427"/>
                <a:gd name="T2" fmla="*/ 1592 w 1593"/>
                <a:gd name="T3" fmla="*/ 193 h 4427"/>
                <a:gd name="T4" fmla="*/ 1399 w 1593"/>
                <a:gd name="T5" fmla="*/ 0 h 4427"/>
                <a:gd name="T6" fmla="*/ 1206 w 1593"/>
                <a:gd name="T7" fmla="*/ 193 h 4427"/>
                <a:gd name="T8" fmla="*/ 1216 w 1593"/>
                <a:gd name="T9" fmla="*/ 250 h 4427"/>
                <a:gd name="T10" fmla="*/ 668 w 1593"/>
                <a:gd name="T11" fmla="*/ 769 h 4427"/>
                <a:gd name="T12" fmla="*/ 661 w 1593"/>
                <a:gd name="T13" fmla="*/ 1772 h 4427"/>
                <a:gd name="T14" fmla="*/ 142 w 1593"/>
                <a:gd name="T15" fmla="*/ 2281 h 4427"/>
                <a:gd name="T16" fmla="*/ 142 w 1593"/>
                <a:gd name="T17" fmla="*/ 4028 h 4427"/>
                <a:gd name="T18" fmla="*/ 44 w 1593"/>
                <a:gd name="T19" fmla="*/ 4284 h 4427"/>
                <a:gd name="T20" fmla="*/ 300 w 1593"/>
                <a:gd name="T21" fmla="*/ 4382 h 4427"/>
                <a:gd name="T22" fmla="*/ 398 w 1593"/>
                <a:gd name="T23" fmla="*/ 4125 h 4427"/>
                <a:gd name="T24" fmla="*/ 315 w 1593"/>
                <a:gd name="T25" fmla="*/ 4034 h 4427"/>
                <a:gd name="T26" fmla="*/ 315 w 1593"/>
                <a:gd name="T27" fmla="*/ 2353 h 4427"/>
                <a:gd name="T28" fmla="*/ 834 w 1593"/>
                <a:gd name="T29" fmla="*/ 1845 h 4427"/>
                <a:gd name="T30" fmla="*/ 841 w 1593"/>
                <a:gd name="T31" fmla="*/ 841 h 4427"/>
                <a:gd name="T32" fmla="*/ 1337 w 1593"/>
                <a:gd name="T33" fmla="*/ 374 h 4427"/>
                <a:gd name="T34" fmla="*/ 1399 w 1593"/>
                <a:gd name="T35" fmla="*/ 385 h 4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3" h="4427">
                  <a:moveTo>
                    <a:pt x="1399" y="385"/>
                  </a:moveTo>
                  <a:cubicBezTo>
                    <a:pt x="1505" y="385"/>
                    <a:pt x="1592" y="299"/>
                    <a:pt x="1592" y="193"/>
                  </a:cubicBezTo>
                  <a:cubicBezTo>
                    <a:pt x="1592" y="87"/>
                    <a:pt x="1505" y="0"/>
                    <a:pt x="1399" y="0"/>
                  </a:cubicBezTo>
                  <a:cubicBezTo>
                    <a:pt x="1293" y="0"/>
                    <a:pt x="1206" y="87"/>
                    <a:pt x="1206" y="193"/>
                  </a:cubicBezTo>
                  <a:cubicBezTo>
                    <a:pt x="1206" y="212"/>
                    <a:pt x="1210" y="232"/>
                    <a:pt x="1216" y="250"/>
                  </a:cubicBezTo>
                  <a:lnTo>
                    <a:pt x="668" y="769"/>
                  </a:lnTo>
                  <a:lnTo>
                    <a:pt x="661" y="1772"/>
                  </a:lnTo>
                  <a:lnTo>
                    <a:pt x="142" y="2281"/>
                  </a:lnTo>
                  <a:lnTo>
                    <a:pt x="142" y="4028"/>
                  </a:lnTo>
                  <a:cubicBezTo>
                    <a:pt x="44" y="4072"/>
                    <a:pt x="0" y="4186"/>
                    <a:pt x="44" y="4284"/>
                  </a:cubicBezTo>
                  <a:cubicBezTo>
                    <a:pt x="88" y="4382"/>
                    <a:pt x="202" y="4426"/>
                    <a:pt x="300" y="4382"/>
                  </a:cubicBezTo>
                  <a:cubicBezTo>
                    <a:pt x="398" y="4338"/>
                    <a:pt x="442" y="4223"/>
                    <a:pt x="398" y="4125"/>
                  </a:cubicBezTo>
                  <a:cubicBezTo>
                    <a:pt x="382" y="4086"/>
                    <a:pt x="352" y="4055"/>
                    <a:pt x="315" y="4034"/>
                  </a:cubicBezTo>
                  <a:lnTo>
                    <a:pt x="315" y="2353"/>
                  </a:lnTo>
                  <a:lnTo>
                    <a:pt x="834" y="1845"/>
                  </a:lnTo>
                  <a:lnTo>
                    <a:pt x="841" y="841"/>
                  </a:lnTo>
                  <a:lnTo>
                    <a:pt x="1337" y="374"/>
                  </a:lnTo>
                  <a:cubicBezTo>
                    <a:pt x="1355" y="381"/>
                    <a:pt x="1376" y="385"/>
                    <a:pt x="1399" y="385"/>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3" name="Freeform 14">
              <a:extLst>
                <a:ext uri="{FF2B5EF4-FFF2-40B4-BE49-F238E27FC236}">
                  <a16:creationId xmlns:a16="http://schemas.microsoft.com/office/drawing/2014/main" id="{091810FA-CF12-4A0D-845E-D7727EEBAF18}"/>
                </a:ext>
              </a:extLst>
            </p:cNvPr>
            <p:cNvSpPr>
              <a:spLocks noChangeArrowheads="1"/>
            </p:cNvSpPr>
            <p:nvPr/>
          </p:nvSpPr>
          <p:spPr bwMode="auto">
            <a:xfrm>
              <a:off x="6142038" y="1693863"/>
              <a:ext cx="261937" cy="454025"/>
            </a:xfrm>
            <a:custGeom>
              <a:avLst/>
              <a:gdLst>
                <a:gd name="T0" fmla="*/ 727 w 728"/>
                <a:gd name="T1" fmla="*/ 192 h 1263"/>
                <a:gd name="T2" fmla="*/ 534 w 728"/>
                <a:gd name="T3" fmla="*/ 0 h 1263"/>
                <a:gd name="T4" fmla="*/ 342 w 728"/>
                <a:gd name="T5" fmla="*/ 192 h 1263"/>
                <a:gd name="T6" fmla="*/ 448 w 728"/>
                <a:gd name="T7" fmla="*/ 364 h 1263"/>
                <a:gd name="T8" fmla="*/ 448 w 728"/>
                <a:gd name="T9" fmla="*/ 754 h 1263"/>
                <a:gd name="T10" fmla="*/ 289 w 728"/>
                <a:gd name="T11" fmla="*/ 903 h 1263"/>
                <a:gd name="T12" fmla="*/ 193 w 728"/>
                <a:gd name="T13" fmla="*/ 876 h 1263"/>
                <a:gd name="T14" fmla="*/ 0 w 728"/>
                <a:gd name="T15" fmla="*/ 1069 h 1263"/>
                <a:gd name="T16" fmla="*/ 193 w 728"/>
                <a:gd name="T17" fmla="*/ 1262 h 1263"/>
                <a:gd name="T18" fmla="*/ 386 w 728"/>
                <a:gd name="T19" fmla="*/ 1069 h 1263"/>
                <a:gd name="T20" fmla="*/ 384 w 728"/>
                <a:gd name="T21" fmla="*/ 1051 h 1263"/>
                <a:gd name="T22" fmla="*/ 621 w 728"/>
                <a:gd name="T23" fmla="*/ 829 h 1263"/>
                <a:gd name="T24" fmla="*/ 621 w 728"/>
                <a:gd name="T25" fmla="*/ 364 h 1263"/>
                <a:gd name="T26" fmla="*/ 727 w 728"/>
                <a:gd name="T27" fmla="*/ 19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8" h="1263">
                  <a:moveTo>
                    <a:pt x="727" y="192"/>
                  </a:moveTo>
                  <a:cubicBezTo>
                    <a:pt x="727" y="86"/>
                    <a:pt x="640" y="0"/>
                    <a:pt x="534" y="0"/>
                  </a:cubicBezTo>
                  <a:cubicBezTo>
                    <a:pt x="428" y="0"/>
                    <a:pt x="342" y="86"/>
                    <a:pt x="342" y="192"/>
                  </a:cubicBezTo>
                  <a:cubicBezTo>
                    <a:pt x="342" y="267"/>
                    <a:pt x="386" y="333"/>
                    <a:pt x="448" y="364"/>
                  </a:cubicBezTo>
                  <a:lnTo>
                    <a:pt x="448" y="754"/>
                  </a:lnTo>
                  <a:lnTo>
                    <a:pt x="289" y="903"/>
                  </a:lnTo>
                  <a:cubicBezTo>
                    <a:pt x="262" y="886"/>
                    <a:pt x="229" y="876"/>
                    <a:pt x="193" y="876"/>
                  </a:cubicBezTo>
                  <a:cubicBezTo>
                    <a:pt x="87" y="876"/>
                    <a:pt x="0" y="963"/>
                    <a:pt x="0" y="1069"/>
                  </a:cubicBezTo>
                  <a:cubicBezTo>
                    <a:pt x="0" y="1175"/>
                    <a:pt x="87" y="1262"/>
                    <a:pt x="193" y="1262"/>
                  </a:cubicBezTo>
                  <a:cubicBezTo>
                    <a:pt x="299" y="1262"/>
                    <a:pt x="386" y="1175"/>
                    <a:pt x="386" y="1069"/>
                  </a:cubicBezTo>
                  <a:cubicBezTo>
                    <a:pt x="386" y="1063"/>
                    <a:pt x="384" y="1058"/>
                    <a:pt x="384" y="1051"/>
                  </a:cubicBezTo>
                  <a:lnTo>
                    <a:pt x="621" y="829"/>
                  </a:lnTo>
                  <a:lnTo>
                    <a:pt x="621" y="364"/>
                  </a:lnTo>
                  <a:cubicBezTo>
                    <a:pt x="683" y="333"/>
                    <a:pt x="727" y="267"/>
                    <a:pt x="727" y="1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grpSp>
      <p:grpSp>
        <p:nvGrpSpPr>
          <p:cNvPr id="264" name="Group 263">
            <a:extLst>
              <a:ext uri="{FF2B5EF4-FFF2-40B4-BE49-F238E27FC236}">
                <a16:creationId xmlns:a16="http://schemas.microsoft.com/office/drawing/2014/main" id="{B5DAC5A1-0DCF-4F27-91D7-D4954A218416}"/>
              </a:ext>
            </a:extLst>
          </p:cNvPr>
          <p:cNvGrpSpPr/>
          <p:nvPr/>
        </p:nvGrpSpPr>
        <p:grpSpPr>
          <a:xfrm>
            <a:off x="4298543" y="2727823"/>
            <a:ext cx="300408" cy="300407"/>
            <a:chOff x="2335756" y="3558618"/>
            <a:chExt cx="318744" cy="318742"/>
          </a:xfrm>
        </p:grpSpPr>
        <p:sp>
          <p:nvSpPr>
            <p:cNvPr id="265" name="Freeform 22">
              <a:extLst>
                <a:ext uri="{FF2B5EF4-FFF2-40B4-BE49-F238E27FC236}">
                  <a16:creationId xmlns:a16="http://schemas.microsoft.com/office/drawing/2014/main" id="{0281BC68-0777-4BE8-B7E1-BC8F16D66FF5}"/>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p:nvSpPr>
            <p:cNvPr id="266" name="Oval 265">
              <a:extLst>
                <a:ext uri="{FF2B5EF4-FFF2-40B4-BE49-F238E27FC236}">
                  <a16:creationId xmlns:a16="http://schemas.microsoft.com/office/drawing/2014/main" id="{403F9B13-1696-431B-959D-6929C7978092}"/>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grpSp>
      <p:grpSp>
        <p:nvGrpSpPr>
          <p:cNvPr id="267" name="Group 266">
            <a:extLst>
              <a:ext uri="{FF2B5EF4-FFF2-40B4-BE49-F238E27FC236}">
                <a16:creationId xmlns:a16="http://schemas.microsoft.com/office/drawing/2014/main" id="{6CC6C93F-4964-4CAF-B601-19A01833B70B}"/>
              </a:ext>
            </a:extLst>
          </p:cNvPr>
          <p:cNvGrpSpPr/>
          <p:nvPr/>
        </p:nvGrpSpPr>
        <p:grpSpPr>
          <a:xfrm>
            <a:off x="5919670" y="2729654"/>
            <a:ext cx="326400" cy="296747"/>
            <a:chOff x="4530976" y="2990126"/>
            <a:chExt cx="231285" cy="210274"/>
          </a:xfrm>
        </p:grpSpPr>
        <p:sp>
          <p:nvSpPr>
            <p:cNvPr id="268" name="Freeform 5">
              <a:extLst>
                <a:ext uri="{FF2B5EF4-FFF2-40B4-BE49-F238E27FC236}">
                  <a16:creationId xmlns:a16="http://schemas.microsoft.com/office/drawing/2014/main" id="{E2C8FB76-84CE-450B-BED4-3833ACCAC9B5}"/>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68580" tIns="34290" rIns="68580" bIns="34290" numCol="1" anchor="t" anchorCtr="0" compatLnSpc="1">
              <a:prstTxWarp prst="textNoShape">
                <a:avLst/>
              </a:prstTxWarp>
            </a:bodyPr>
            <a:lstStyle/>
            <a:p>
              <a:endParaRPr lang="en-US" sz="1050" dirty="0"/>
            </a:p>
          </p:txBody>
        </p:sp>
        <p:grpSp>
          <p:nvGrpSpPr>
            <p:cNvPr id="269" name="Group 268">
              <a:extLst>
                <a:ext uri="{FF2B5EF4-FFF2-40B4-BE49-F238E27FC236}">
                  <a16:creationId xmlns:a16="http://schemas.microsoft.com/office/drawing/2014/main" id="{ED37A98D-1659-4E81-B11B-6C3737AE3E0D}"/>
                </a:ext>
              </a:extLst>
            </p:cNvPr>
            <p:cNvGrpSpPr/>
            <p:nvPr/>
          </p:nvGrpSpPr>
          <p:grpSpPr>
            <a:xfrm>
              <a:off x="4646619" y="3052306"/>
              <a:ext cx="0" cy="122254"/>
              <a:chOff x="4791447" y="2616042"/>
              <a:chExt cx="0" cy="1427764"/>
            </a:xfrm>
          </p:grpSpPr>
          <p:cxnSp>
            <p:nvCxnSpPr>
              <p:cNvPr id="270" name="Straight Connector 269">
                <a:extLst>
                  <a:ext uri="{FF2B5EF4-FFF2-40B4-BE49-F238E27FC236}">
                    <a16:creationId xmlns:a16="http://schemas.microsoft.com/office/drawing/2014/main" id="{DBE4F3E0-016C-46AE-8920-5D9F056D1CC4}"/>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5BC486B-6846-4EDB-99F5-486658A03DFA}"/>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72" name="Group 271">
            <a:extLst>
              <a:ext uri="{FF2B5EF4-FFF2-40B4-BE49-F238E27FC236}">
                <a16:creationId xmlns:a16="http://schemas.microsoft.com/office/drawing/2014/main" id="{BD0BAFE0-4037-45A0-8361-2810A57C0A17}"/>
              </a:ext>
            </a:extLst>
          </p:cNvPr>
          <p:cNvGrpSpPr/>
          <p:nvPr/>
        </p:nvGrpSpPr>
        <p:grpSpPr>
          <a:xfrm>
            <a:off x="6109947" y="3699205"/>
            <a:ext cx="459555" cy="364773"/>
            <a:chOff x="4223626" y="2353385"/>
            <a:chExt cx="1173971" cy="931848"/>
          </a:xfrm>
        </p:grpSpPr>
        <p:grpSp>
          <p:nvGrpSpPr>
            <p:cNvPr id="273" name="Group 272">
              <a:extLst>
                <a:ext uri="{FF2B5EF4-FFF2-40B4-BE49-F238E27FC236}">
                  <a16:creationId xmlns:a16="http://schemas.microsoft.com/office/drawing/2014/main" id="{03DAE14E-9E1F-421C-A13D-1862D6D6B759}"/>
                </a:ext>
              </a:extLst>
            </p:cNvPr>
            <p:cNvGrpSpPr/>
            <p:nvPr/>
          </p:nvGrpSpPr>
          <p:grpSpPr>
            <a:xfrm>
              <a:off x="4273550" y="2402418"/>
              <a:ext cx="1079500" cy="840315"/>
              <a:chOff x="4273550" y="2402418"/>
              <a:chExt cx="1079500" cy="840315"/>
            </a:xfrm>
          </p:grpSpPr>
          <p:cxnSp>
            <p:nvCxnSpPr>
              <p:cNvPr id="282" name="Straight Connector 281">
                <a:extLst>
                  <a:ext uri="{FF2B5EF4-FFF2-40B4-BE49-F238E27FC236}">
                    <a16:creationId xmlns:a16="http://schemas.microsoft.com/office/drawing/2014/main" id="{FF55EC47-BC5D-447E-80F8-ABABEE6C8B38}"/>
                  </a:ext>
                </a:extLst>
              </p:cNvPr>
              <p:cNvCxnSpPr>
                <a:cxnSpLocks/>
              </p:cNvCxnSpPr>
              <p:nvPr/>
            </p:nvCxnSpPr>
            <p:spPr>
              <a:xfrm>
                <a:off x="4997450" y="2413000"/>
                <a:ext cx="355600" cy="23283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3" name="Straight Connector 282">
                <a:extLst>
                  <a:ext uri="{FF2B5EF4-FFF2-40B4-BE49-F238E27FC236}">
                    <a16:creationId xmlns:a16="http://schemas.microsoft.com/office/drawing/2014/main" id="{8F516592-3349-4B90-B9BE-23E548CC8BB1}"/>
                  </a:ext>
                </a:extLst>
              </p:cNvPr>
              <p:cNvCxnSpPr>
                <a:cxnSpLocks/>
              </p:cNvCxnSpPr>
              <p:nvPr/>
            </p:nvCxnSpPr>
            <p:spPr>
              <a:xfrm>
                <a:off x="4997450" y="2413000"/>
                <a:ext cx="296333" cy="721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4" name="Straight Connector 283">
                <a:extLst>
                  <a:ext uri="{FF2B5EF4-FFF2-40B4-BE49-F238E27FC236}">
                    <a16:creationId xmlns:a16="http://schemas.microsoft.com/office/drawing/2014/main" id="{E5FB8D1D-CF3D-4009-8AD2-A3EBB0FF1B58}"/>
                  </a:ext>
                </a:extLst>
              </p:cNvPr>
              <p:cNvCxnSpPr>
                <a:cxnSpLocks/>
              </p:cNvCxnSpPr>
              <p:nvPr/>
            </p:nvCxnSpPr>
            <p:spPr>
              <a:xfrm flipV="1">
                <a:off x="4762500" y="3143250"/>
                <a:ext cx="520700" cy="86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5" name="Straight Connector 284">
                <a:extLst>
                  <a:ext uri="{FF2B5EF4-FFF2-40B4-BE49-F238E27FC236}">
                    <a16:creationId xmlns:a16="http://schemas.microsoft.com/office/drawing/2014/main" id="{ADC5C1D7-A05D-4EEA-B719-F432808BA566}"/>
                  </a:ext>
                </a:extLst>
              </p:cNvPr>
              <p:cNvCxnSpPr>
                <a:cxnSpLocks/>
              </p:cNvCxnSpPr>
              <p:nvPr/>
            </p:nvCxnSpPr>
            <p:spPr>
              <a:xfrm flipV="1">
                <a:off x="5039783" y="2641600"/>
                <a:ext cx="300567" cy="2413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6" name="Straight Connector 285">
                <a:extLst>
                  <a:ext uri="{FF2B5EF4-FFF2-40B4-BE49-F238E27FC236}">
                    <a16:creationId xmlns:a16="http://schemas.microsoft.com/office/drawing/2014/main" id="{27E1D2E8-F6A2-468F-9770-9066AC8AD3EF}"/>
                  </a:ext>
                </a:extLst>
              </p:cNvPr>
              <p:cNvCxnSpPr>
                <a:cxnSpLocks/>
              </p:cNvCxnSpPr>
              <p:nvPr/>
            </p:nvCxnSpPr>
            <p:spPr>
              <a:xfrm flipV="1">
                <a:off x="4413250" y="2413001"/>
                <a:ext cx="571500" cy="126999"/>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7" name="Straight Connector 286">
                <a:extLst>
                  <a:ext uri="{FF2B5EF4-FFF2-40B4-BE49-F238E27FC236}">
                    <a16:creationId xmlns:a16="http://schemas.microsoft.com/office/drawing/2014/main" id="{FEA242D6-205D-4F4D-8B50-42FA6D33D1CD}"/>
                  </a:ext>
                </a:extLst>
              </p:cNvPr>
              <p:cNvCxnSpPr>
                <a:cxnSpLocks/>
              </p:cNvCxnSpPr>
              <p:nvPr/>
            </p:nvCxnSpPr>
            <p:spPr>
              <a:xfrm flipV="1">
                <a:off x="4703233" y="2450099"/>
                <a:ext cx="251425" cy="248651"/>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8" name="Straight Connector 287">
                <a:extLst>
                  <a:ext uri="{FF2B5EF4-FFF2-40B4-BE49-F238E27FC236}">
                    <a16:creationId xmlns:a16="http://schemas.microsoft.com/office/drawing/2014/main" id="{FFA6D659-4A00-4DE1-AE47-8EC37682C2BC}"/>
                  </a:ext>
                </a:extLst>
              </p:cNvPr>
              <p:cNvCxnSpPr>
                <a:cxnSpLocks/>
              </p:cNvCxnSpPr>
              <p:nvPr/>
            </p:nvCxnSpPr>
            <p:spPr>
              <a:xfrm flipV="1">
                <a:off x="4762500" y="2402418"/>
                <a:ext cx="232833" cy="821265"/>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9" name="Straight Connector 288">
                <a:extLst>
                  <a:ext uri="{FF2B5EF4-FFF2-40B4-BE49-F238E27FC236}">
                    <a16:creationId xmlns:a16="http://schemas.microsoft.com/office/drawing/2014/main" id="{FFCE8B8D-5364-4D29-AC19-D858955B934F}"/>
                  </a:ext>
                </a:extLst>
              </p:cNvPr>
              <p:cNvCxnSpPr>
                <a:cxnSpLocks/>
              </p:cNvCxnSpPr>
              <p:nvPr/>
            </p:nvCxnSpPr>
            <p:spPr>
              <a:xfrm flipH="1" flipV="1">
                <a:off x="4273550" y="2984500"/>
                <a:ext cx="495300" cy="2518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0" name="Straight Connector 289">
                <a:extLst>
                  <a:ext uri="{FF2B5EF4-FFF2-40B4-BE49-F238E27FC236}">
                    <a16:creationId xmlns:a16="http://schemas.microsoft.com/office/drawing/2014/main" id="{A5EAEE32-ABDF-496E-9BAC-B16DE103E4C4}"/>
                  </a:ext>
                </a:extLst>
              </p:cNvPr>
              <p:cNvCxnSpPr>
                <a:cxnSpLocks/>
              </p:cNvCxnSpPr>
              <p:nvPr/>
            </p:nvCxnSpPr>
            <p:spPr>
              <a:xfrm flipH="1" flipV="1">
                <a:off x="4417483" y="2537884"/>
                <a:ext cx="647700" cy="33866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1" name="Straight Connector 290">
                <a:extLst>
                  <a:ext uri="{FF2B5EF4-FFF2-40B4-BE49-F238E27FC236}">
                    <a16:creationId xmlns:a16="http://schemas.microsoft.com/office/drawing/2014/main" id="{1B60DD97-5CF8-4BE7-915C-3F93B61163C1}"/>
                  </a:ext>
                </a:extLst>
              </p:cNvPr>
              <p:cNvCxnSpPr>
                <a:cxnSpLocks/>
              </p:cNvCxnSpPr>
              <p:nvPr/>
            </p:nvCxnSpPr>
            <p:spPr>
              <a:xfrm flipV="1">
                <a:off x="4277783" y="2874433"/>
                <a:ext cx="770467" cy="10795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2" name="Straight Connector 291">
                <a:extLst>
                  <a:ext uri="{FF2B5EF4-FFF2-40B4-BE49-F238E27FC236}">
                    <a16:creationId xmlns:a16="http://schemas.microsoft.com/office/drawing/2014/main" id="{A2862EFB-2F24-4F3F-8EFF-3ED99CFBC32B}"/>
                  </a:ext>
                </a:extLst>
              </p:cNvPr>
              <p:cNvCxnSpPr>
                <a:cxnSpLocks/>
              </p:cNvCxnSpPr>
              <p:nvPr/>
            </p:nvCxnSpPr>
            <p:spPr>
              <a:xfrm flipH="1" flipV="1">
                <a:off x="4413250" y="2531533"/>
                <a:ext cx="353483" cy="6985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3" name="Straight Connector 292">
                <a:extLst>
                  <a:ext uri="{FF2B5EF4-FFF2-40B4-BE49-F238E27FC236}">
                    <a16:creationId xmlns:a16="http://schemas.microsoft.com/office/drawing/2014/main" id="{8179D5C8-DF55-44AA-950C-965E642FF2B2}"/>
                  </a:ext>
                </a:extLst>
              </p:cNvPr>
              <p:cNvCxnSpPr>
                <a:cxnSpLocks/>
              </p:cNvCxnSpPr>
              <p:nvPr/>
            </p:nvCxnSpPr>
            <p:spPr>
              <a:xfrm flipH="1" flipV="1">
                <a:off x="4715933" y="2698750"/>
                <a:ext cx="50800" cy="5439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4" name="Straight Connector 293">
                <a:extLst>
                  <a:ext uri="{FF2B5EF4-FFF2-40B4-BE49-F238E27FC236}">
                    <a16:creationId xmlns:a16="http://schemas.microsoft.com/office/drawing/2014/main" id="{2DD1A083-0CA2-4485-B9BE-7E74BFFED5B2}"/>
                  </a:ext>
                </a:extLst>
              </p:cNvPr>
              <p:cNvCxnSpPr>
                <a:cxnSpLocks/>
              </p:cNvCxnSpPr>
              <p:nvPr/>
            </p:nvCxnSpPr>
            <p:spPr>
              <a:xfrm flipH="1" flipV="1">
                <a:off x="5052483" y="2899834"/>
                <a:ext cx="234950" cy="21801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5" name="Straight Connector 294">
                <a:extLst>
                  <a:ext uri="{FF2B5EF4-FFF2-40B4-BE49-F238E27FC236}">
                    <a16:creationId xmlns:a16="http://schemas.microsoft.com/office/drawing/2014/main" id="{BA35D161-BE97-4B0D-9674-977DB88732DF}"/>
                  </a:ext>
                </a:extLst>
              </p:cNvPr>
              <p:cNvCxnSpPr>
                <a:cxnSpLocks/>
              </p:cNvCxnSpPr>
              <p:nvPr/>
            </p:nvCxnSpPr>
            <p:spPr>
              <a:xfrm flipV="1">
                <a:off x="4762500" y="2876550"/>
                <a:ext cx="292101" cy="340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274" name="Oval 19">
              <a:extLst>
                <a:ext uri="{FF2B5EF4-FFF2-40B4-BE49-F238E27FC236}">
                  <a16:creationId xmlns:a16="http://schemas.microsoft.com/office/drawing/2014/main" id="{97968D62-3A7D-4CAA-9126-6A5025384FD0}"/>
                </a:ext>
              </a:extLst>
            </p:cNvPr>
            <p:cNvSpPr>
              <a:spLocks noChangeArrowheads="1"/>
            </p:cNvSpPr>
            <p:nvPr/>
          </p:nvSpPr>
          <p:spPr bwMode="auto">
            <a:xfrm>
              <a:off x="4938065" y="2353385"/>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5" name="Oval 19">
              <a:extLst>
                <a:ext uri="{FF2B5EF4-FFF2-40B4-BE49-F238E27FC236}">
                  <a16:creationId xmlns:a16="http://schemas.microsoft.com/office/drawing/2014/main" id="{472FB06B-0E35-49C3-9E2B-72D0BA0625B2}"/>
                </a:ext>
              </a:extLst>
            </p:cNvPr>
            <p:cNvSpPr>
              <a:spLocks noChangeArrowheads="1"/>
            </p:cNvSpPr>
            <p:nvPr/>
          </p:nvSpPr>
          <p:spPr bwMode="auto">
            <a:xfrm>
              <a:off x="5284290" y="258271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6" name="Oval 19">
              <a:extLst>
                <a:ext uri="{FF2B5EF4-FFF2-40B4-BE49-F238E27FC236}">
                  <a16:creationId xmlns:a16="http://schemas.microsoft.com/office/drawing/2014/main" id="{944E915E-F22C-460E-B16D-F3F1151A837B}"/>
                </a:ext>
              </a:extLst>
            </p:cNvPr>
            <p:cNvSpPr>
              <a:spLocks noChangeArrowheads="1"/>
            </p:cNvSpPr>
            <p:nvPr/>
          </p:nvSpPr>
          <p:spPr bwMode="auto">
            <a:xfrm>
              <a:off x="4992571" y="282420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7" name="Oval 19">
              <a:extLst>
                <a:ext uri="{FF2B5EF4-FFF2-40B4-BE49-F238E27FC236}">
                  <a16:creationId xmlns:a16="http://schemas.microsoft.com/office/drawing/2014/main" id="{AAD3ED21-C04D-457F-B2AE-20F1DAECAA5F}"/>
                </a:ext>
              </a:extLst>
            </p:cNvPr>
            <p:cNvSpPr>
              <a:spLocks noChangeArrowheads="1"/>
            </p:cNvSpPr>
            <p:nvPr/>
          </p:nvSpPr>
          <p:spPr bwMode="auto">
            <a:xfrm>
              <a:off x="5227637" y="307168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8" name="Oval 19">
              <a:extLst>
                <a:ext uri="{FF2B5EF4-FFF2-40B4-BE49-F238E27FC236}">
                  <a16:creationId xmlns:a16="http://schemas.microsoft.com/office/drawing/2014/main" id="{CE9C9FB8-2AE0-44A9-835A-B6EF2A291F45}"/>
                </a:ext>
              </a:extLst>
            </p:cNvPr>
            <p:cNvSpPr>
              <a:spLocks noChangeArrowheads="1"/>
            </p:cNvSpPr>
            <p:nvPr/>
          </p:nvSpPr>
          <p:spPr bwMode="auto">
            <a:xfrm>
              <a:off x="4703544" y="3171926"/>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9" name="Oval 19">
              <a:extLst>
                <a:ext uri="{FF2B5EF4-FFF2-40B4-BE49-F238E27FC236}">
                  <a16:creationId xmlns:a16="http://schemas.microsoft.com/office/drawing/2014/main" id="{AC22F11C-2317-4271-B684-B0D125AA54D0}"/>
                </a:ext>
              </a:extLst>
            </p:cNvPr>
            <p:cNvSpPr>
              <a:spLocks noChangeArrowheads="1"/>
            </p:cNvSpPr>
            <p:nvPr/>
          </p:nvSpPr>
          <p:spPr bwMode="auto">
            <a:xfrm>
              <a:off x="4223626" y="2924064"/>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80" name="Oval 19">
              <a:extLst>
                <a:ext uri="{FF2B5EF4-FFF2-40B4-BE49-F238E27FC236}">
                  <a16:creationId xmlns:a16="http://schemas.microsoft.com/office/drawing/2014/main" id="{263128C5-053A-4B05-B870-A2039A85616F}"/>
                </a:ext>
              </a:extLst>
            </p:cNvPr>
            <p:cNvSpPr>
              <a:spLocks noChangeArrowheads="1"/>
            </p:cNvSpPr>
            <p:nvPr/>
          </p:nvSpPr>
          <p:spPr bwMode="auto">
            <a:xfrm>
              <a:off x="4655543" y="2638231"/>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81" name="Oval 19">
              <a:extLst>
                <a:ext uri="{FF2B5EF4-FFF2-40B4-BE49-F238E27FC236}">
                  <a16:creationId xmlns:a16="http://schemas.microsoft.com/office/drawing/2014/main" id="{12D1BE23-8990-4C36-BC5C-FDE8977E483C}"/>
                </a:ext>
              </a:extLst>
            </p:cNvPr>
            <p:cNvSpPr>
              <a:spLocks noChangeArrowheads="1"/>
            </p:cNvSpPr>
            <p:nvPr/>
          </p:nvSpPr>
          <p:spPr bwMode="auto">
            <a:xfrm>
              <a:off x="4363387" y="248291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grpSp>
    </p:spTree>
    <p:extLst>
      <p:ext uri="{BB962C8B-B14F-4D97-AF65-F5344CB8AC3E}">
        <p14:creationId xmlns:p14="http://schemas.microsoft.com/office/powerpoint/2010/main" val="51888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ectangle 206">
            <a:extLst>
              <a:ext uri="{FF2B5EF4-FFF2-40B4-BE49-F238E27FC236}">
                <a16:creationId xmlns:a16="http://schemas.microsoft.com/office/drawing/2014/main" id="{F6B680C1-1FAC-47B6-BD48-F1675E8601F4}"/>
              </a:ext>
            </a:extLst>
          </p:cNvPr>
          <p:cNvSpPr/>
          <p:nvPr/>
        </p:nvSpPr>
        <p:spPr bwMode="auto">
          <a:xfrm>
            <a:off x="4545994" y="2625577"/>
            <a:ext cx="612246" cy="143885"/>
          </a:xfrm>
          <a:prstGeom prst="rect">
            <a:avLst/>
          </a:prstGeom>
          <a:solidFill>
            <a:schemeClr val="tx2">
              <a:lumMod val="10000"/>
              <a:lumOff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 name="Rectangle 86">
            <a:extLst>
              <a:ext uri="{FF2B5EF4-FFF2-40B4-BE49-F238E27FC236}">
                <a16:creationId xmlns:a16="http://schemas.microsoft.com/office/drawing/2014/main" id="{D899DF09-083F-4378-92F0-AF3C5EEF3B1D}"/>
              </a:ext>
            </a:extLst>
          </p:cNvPr>
          <p:cNvSpPr/>
          <p:nvPr/>
        </p:nvSpPr>
        <p:spPr bwMode="auto">
          <a:xfrm>
            <a:off x="1065831" y="1171677"/>
            <a:ext cx="6131578"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0" name="Rectangle 209"/>
          <p:cNvSpPr/>
          <p:nvPr/>
        </p:nvSpPr>
        <p:spPr bwMode="auto">
          <a:xfrm>
            <a:off x="5882604" y="1323736"/>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211" name="Rectangle 210"/>
          <p:cNvSpPr/>
          <p:nvPr/>
        </p:nvSpPr>
        <p:spPr bwMode="auto">
          <a:xfrm>
            <a:off x="4377337" y="1323736"/>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247" name="Rectangle 246"/>
          <p:cNvSpPr/>
          <p:nvPr/>
        </p:nvSpPr>
        <p:spPr>
          <a:xfrm>
            <a:off x="4514026" y="2478097"/>
            <a:ext cx="1036213" cy="577338"/>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DSVM</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HDInsight</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Lake Analytics</a:t>
            </a:r>
          </a:p>
        </p:txBody>
      </p:sp>
      <p:grpSp>
        <p:nvGrpSpPr>
          <p:cNvPr id="146" name="Group 145">
            <a:extLst>
              <a:ext uri="{FF2B5EF4-FFF2-40B4-BE49-F238E27FC236}">
                <a16:creationId xmlns:a16="http://schemas.microsoft.com/office/drawing/2014/main" id="{FD4F785E-13EE-401F-B737-01B931C8EA1B}"/>
              </a:ext>
            </a:extLst>
          </p:cNvPr>
          <p:cNvGrpSpPr/>
          <p:nvPr/>
        </p:nvGrpSpPr>
        <p:grpSpPr>
          <a:xfrm>
            <a:off x="1399375" y="1622111"/>
            <a:ext cx="5617730" cy="363782"/>
            <a:chOff x="7610409" y="2970243"/>
            <a:chExt cx="2834774" cy="181750"/>
          </a:xfrm>
        </p:grpSpPr>
        <p:sp>
          <p:nvSpPr>
            <p:cNvPr id="159" name="Cylinder 828">
              <a:extLst>
                <a:ext uri="{FF2B5EF4-FFF2-40B4-BE49-F238E27FC236}">
                  <a16:creationId xmlns:a16="http://schemas.microsoft.com/office/drawing/2014/main" id="{E385AFD8-155B-4B8D-A7D8-09EF70937F72}"/>
                </a:ext>
              </a:extLst>
            </p:cNvPr>
            <p:cNvSpPr/>
            <p:nvPr/>
          </p:nvSpPr>
          <p:spPr bwMode="auto">
            <a:xfrm rot="5400000">
              <a:off x="7563247" y="3017405"/>
              <a:ext cx="181748" cy="87424"/>
            </a:xfrm>
            <a:prstGeom prst="can">
              <a:avLst>
                <a:gd name="adj" fmla="val 50000"/>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sp>
          <p:nvSpPr>
            <p:cNvPr id="160" name="Cylinder 828">
              <a:extLst>
                <a:ext uri="{FF2B5EF4-FFF2-40B4-BE49-F238E27FC236}">
                  <a16:creationId xmlns:a16="http://schemas.microsoft.com/office/drawing/2014/main" id="{78458FC6-2F78-4E6C-A659-7463EE1E81E4}"/>
                </a:ext>
              </a:extLst>
            </p:cNvPr>
            <p:cNvSpPr/>
            <p:nvPr/>
          </p:nvSpPr>
          <p:spPr bwMode="auto">
            <a:xfrm rot="5400000">
              <a:off x="8960965" y="1688423"/>
              <a:ext cx="155640" cy="2746360"/>
            </a:xfrm>
            <a:prstGeom prst="can">
              <a:avLst>
                <a:gd name="adj" fmla="val 17907"/>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sp>
          <p:nvSpPr>
            <p:cNvPr id="166" name="Cylinder 828">
              <a:extLst>
                <a:ext uri="{FF2B5EF4-FFF2-40B4-BE49-F238E27FC236}">
                  <a16:creationId xmlns:a16="http://schemas.microsoft.com/office/drawing/2014/main" id="{C06923E3-0412-414A-992E-6EBE19F7BB92}"/>
                </a:ext>
              </a:extLst>
            </p:cNvPr>
            <p:cNvSpPr/>
            <p:nvPr/>
          </p:nvSpPr>
          <p:spPr bwMode="auto">
            <a:xfrm rot="5400000">
              <a:off x="10310597" y="3017407"/>
              <a:ext cx="181748" cy="87424"/>
            </a:xfrm>
            <a:prstGeom prst="can">
              <a:avLst>
                <a:gd name="adj" fmla="val 50000"/>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sp>
        <p:nvSpPr>
          <p:cNvPr id="258" name="TextBox 257"/>
          <p:cNvSpPr txBox="1"/>
          <p:nvPr/>
        </p:nvSpPr>
        <p:spPr>
          <a:xfrm>
            <a:off x="350488" y="2786715"/>
            <a:ext cx="579966"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Custom</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apps</a:t>
            </a:r>
          </a:p>
        </p:txBody>
      </p:sp>
      <p:sp>
        <p:nvSpPr>
          <p:cNvPr id="260" name="TextBox 259"/>
          <p:cNvSpPr txBox="1"/>
          <p:nvPr/>
        </p:nvSpPr>
        <p:spPr>
          <a:xfrm>
            <a:off x="350488" y="3742112"/>
            <a:ext cx="725564"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Sensors </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and devices</a:t>
            </a:r>
          </a:p>
        </p:txBody>
      </p:sp>
      <p:sp>
        <p:nvSpPr>
          <p:cNvPr id="266" name="Rectangle 265"/>
          <p:cNvSpPr/>
          <p:nvPr/>
        </p:nvSpPr>
        <p:spPr bwMode="auto">
          <a:xfrm>
            <a:off x="2844201" y="1323736"/>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285" name="Rectangle 284"/>
          <p:cNvSpPr/>
          <p:nvPr/>
        </p:nvSpPr>
        <p:spPr>
          <a:xfrm>
            <a:off x="3178838" y="2657705"/>
            <a:ext cx="645444" cy="334835"/>
          </a:xfrm>
          <a:prstGeom prst="rect">
            <a:avLst/>
          </a:prstGeom>
        </p:spPr>
        <p:txBody>
          <a:bodyPr wrap="square">
            <a:spAutoFit/>
          </a:bodyPr>
          <a:lstStyle/>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Blobs </a:t>
            </a:r>
          </a:p>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Lake</a:t>
            </a:r>
          </a:p>
        </p:txBody>
      </p:sp>
      <p:sp>
        <p:nvSpPr>
          <p:cNvPr id="293" name="Rectangle 292"/>
          <p:cNvSpPr/>
          <p:nvPr/>
        </p:nvSpPr>
        <p:spPr bwMode="auto">
          <a:xfrm>
            <a:off x="1377564" y="1323736"/>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296" name="Rectangle 295"/>
          <p:cNvSpPr/>
          <p:nvPr/>
        </p:nvSpPr>
        <p:spPr>
          <a:xfrm>
            <a:off x="1783008" y="1659739"/>
            <a:ext cx="2143986" cy="317459"/>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Factory</a:t>
            </a:r>
          </a:p>
          <a:p>
            <a:pPr defTabSz="685644">
              <a:buClrTx/>
              <a:defRPr/>
            </a:pPr>
            <a:r>
              <a:rPr lang="en-US" sz="675"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movement, pipelines &amp; orchestration)</a:t>
            </a:r>
          </a:p>
        </p:txBody>
      </p:sp>
      <p:sp>
        <p:nvSpPr>
          <p:cNvPr id="232" name="Rectangle 231"/>
          <p:cNvSpPr/>
          <p:nvPr/>
        </p:nvSpPr>
        <p:spPr>
          <a:xfrm>
            <a:off x="4517164" y="3450102"/>
            <a:ext cx="737973" cy="334835"/>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Machine Learning </a:t>
            </a:r>
          </a:p>
        </p:txBody>
      </p:sp>
      <p:sp>
        <p:nvSpPr>
          <p:cNvPr id="291" name="Rectangle 290"/>
          <p:cNvSpPr/>
          <p:nvPr/>
        </p:nvSpPr>
        <p:spPr>
          <a:xfrm>
            <a:off x="6167860" y="2197584"/>
            <a:ext cx="668405" cy="334835"/>
          </a:xfrm>
          <a:prstGeom prst="rect">
            <a:avLst/>
          </a:prstGeom>
        </p:spPr>
        <p:txBody>
          <a:bodyPr wrap="square">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Cosmos DB</a:t>
            </a:r>
          </a:p>
        </p:txBody>
      </p:sp>
      <p:sp>
        <p:nvSpPr>
          <p:cNvPr id="288" name="Rectangle 287"/>
          <p:cNvSpPr/>
          <p:nvPr/>
        </p:nvSpPr>
        <p:spPr>
          <a:xfrm>
            <a:off x="6167859" y="3181446"/>
            <a:ext cx="736219" cy="323165"/>
          </a:xfrm>
          <a:prstGeom prst="rect">
            <a:avLst/>
          </a:prstGeom>
        </p:spPr>
        <p:txBody>
          <a:bodyPr wrap="square">
            <a:spAutoFit/>
          </a:bodyPr>
          <a:lstStyle/>
          <a:p>
            <a:pPr defTabSz="699448">
              <a:buClrTx/>
              <a:defRPr/>
            </a:pPr>
            <a:r>
              <a:rPr lang="en-US" sz="750" dirty="0">
                <a:solidFill>
                  <a:srgbClr val="505050"/>
                </a:solidFill>
                <a:latin typeface="Segoe UI Semibold" panose="020B0702040204020203" pitchFamily="34" charset="0"/>
                <a:ea typeface="+mn-ea"/>
                <a:cs typeface="Segoe UI Semibold" panose="020B0702040204020203" pitchFamily="34" charset="0"/>
              </a:rPr>
              <a:t>SQL Data Warehouse</a:t>
            </a:r>
          </a:p>
        </p:txBody>
      </p:sp>
      <p:sp>
        <p:nvSpPr>
          <p:cNvPr id="320" name="Rectangle 319"/>
          <p:cNvSpPr/>
          <p:nvPr/>
        </p:nvSpPr>
        <p:spPr>
          <a:xfrm>
            <a:off x="6167860" y="3756976"/>
            <a:ext cx="909668" cy="207749"/>
          </a:xfrm>
          <a:prstGeom prst="rect">
            <a:avLst/>
          </a:prstGeom>
        </p:spPr>
        <p:txBody>
          <a:bodyPr wrap="square">
            <a:spAutoFit/>
          </a:bodyPr>
          <a:lstStyle/>
          <a:p>
            <a:pPr defTabSz="699448">
              <a:buClrTx/>
              <a:defRPr/>
            </a:pPr>
            <a:r>
              <a:rPr lang="en-US" sz="750" dirty="0">
                <a:solidFill>
                  <a:srgbClr val="505050"/>
                </a:solidFill>
                <a:latin typeface="Segoe UI Semibold" panose="020B0702040204020203" pitchFamily="34" charset="0"/>
                <a:ea typeface="+mn-ea"/>
                <a:cs typeface="Segoe UI Semibold" panose="020B0702040204020203" pitchFamily="34" charset="0"/>
              </a:rPr>
              <a:t>Analysis Services</a:t>
            </a:r>
          </a:p>
        </p:txBody>
      </p:sp>
      <p:cxnSp>
        <p:nvCxnSpPr>
          <p:cNvPr id="99" name="Straight Arrow Connector 98">
            <a:extLst>
              <a:ext uri="{FF2B5EF4-FFF2-40B4-BE49-F238E27FC236}">
                <a16:creationId xmlns:a16="http://schemas.microsoft.com/office/drawing/2014/main" id="{3DA45D05-3D3C-489C-B3FB-784A8CEE1315}"/>
              </a:ext>
            </a:extLst>
          </p:cNvPr>
          <p:cNvCxnSpPr>
            <a:cxnSpLocks/>
          </p:cNvCxnSpPr>
          <p:nvPr/>
        </p:nvCxnSpPr>
        <p:spPr>
          <a:xfrm>
            <a:off x="3768600" y="2807097"/>
            <a:ext cx="47419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013178E-3A1F-4BAA-933F-D0A7D111DCB2}"/>
              </a:ext>
            </a:extLst>
          </p:cNvPr>
          <p:cNvCxnSpPr>
            <a:cxnSpLocks/>
          </p:cNvCxnSpPr>
          <p:nvPr/>
        </p:nvCxnSpPr>
        <p:spPr>
          <a:xfrm>
            <a:off x="6904078" y="2303962"/>
            <a:ext cx="55350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4E24056-F253-428D-AE21-91B82ED3BE5F}"/>
              </a:ext>
            </a:extLst>
          </p:cNvPr>
          <p:cNvCxnSpPr>
            <a:cxnSpLocks/>
          </p:cNvCxnSpPr>
          <p:nvPr/>
        </p:nvCxnSpPr>
        <p:spPr>
          <a:xfrm>
            <a:off x="6419940" y="3528907"/>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39E508F-DB6A-4235-BEBE-08E3BBA79DB4}"/>
              </a:ext>
            </a:extLst>
          </p:cNvPr>
          <p:cNvCxnSpPr>
            <a:cxnSpLocks/>
          </p:cNvCxnSpPr>
          <p:nvPr/>
        </p:nvCxnSpPr>
        <p:spPr>
          <a:xfrm>
            <a:off x="7040772" y="3847167"/>
            <a:ext cx="41681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CBE449-AAD4-4EAA-A353-FB4F462B1CE8}"/>
              </a:ext>
            </a:extLst>
          </p:cNvPr>
          <p:cNvCxnSpPr>
            <a:cxnSpLocks/>
          </p:cNvCxnSpPr>
          <p:nvPr/>
        </p:nvCxnSpPr>
        <p:spPr>
          <a:xfrm>
            <a:off x="5158239" y="2807097"/>
            <a:ext cx="72436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9925AA2-C05D-4BCA-A21C-F20BF3DA8DF2}"/>
              </a:ext>
            </a:extLst>
          </p:cNvPr>
          <p:cNvGrpSpPr/>
          <p:nvPr/>
        </p:nvGrpSpPr>
        <p:grpSpPr>
          <a:xfrm>
            <a:off x="417955" y="3381234"/>
            <a:ext cx="396316" cy="303687"/>
            <a:chOff x="356915" y="4558566"/>
            <a:chExt cx="528421" cy="404916"/>
          </a:xfrm>
        </p:grpSpPr>
        <p:sp>
          <p:nvSpPr>
            <p:cNvPr id="128" name="Line 5">
              <a:extLst>
                <a:ext uri="{FF2B5EF4-FFF2-40B4-BE49-F238E27FC236}">
                  <a16:creationId xmlns:a16="http://schemas.microsoft.com/office/drawing/2014/main" id="{FE187F41-5AD2-4EF9-A467-9B8A656C9945}"/>
                </a:ext>
              </a:extLst>
            </p:cNvPr>
            <p:cNvSpPr>
              <a:spLocks noChangeShapeType="1"/>
            </p:cNvSpPr>
            <p:nvPr/>
          </p:nvSpPr>
          <p:spPr bwMode="auto">
            <a:xfrm>
              <a:off x="717724" y="4963482"/>
              <a:ext cx="106743"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nvGrpSpPr>
            <p:cNvPr id="21" name="Group 20">
              <a:extLst>
                <a:ext uri="{FF2B5EF4-FFF2-40B4-BE49-F238E27FC236}">
                  <a16:creationId xmlns:a16="http://schemas.microsoft.com/office/drawing/2014/main" id="{5057D5B9-03EE-46B5-AE73-3B35F381C832}"/>
                </a:ext>
              </a:extLst>
            </p:cNvPr>
            <p:cNvGrpSpPr/>
            <p:nvPr/>
          </p:nvGrpSpPr>
          <p:grpSpPr>
            <a:xfrm>
              <a:off x="397495" y="4784401"/>
              <a:ext cx="105861" cy="179081"/>
              <a:chOff x="397495" y="4784401"/>
              <a:chExt cx="105861" cy="179081"/>
            </a:xfrm>
          </p:grpSpPr>
          <p:sp>
            <p:nvSpPr>
              <p:cNvPr id="129" name="Freeform 6">
                <a:extLst>
                  <a:ext uri="{FF2B5EF4-FFF2-40B4-BE49-F238E27FC236}">
                    <a16:creationId xmlns:a16="http://schemas.microsoft.com/office/drawing/2014/main" id="{9CFD8E92-7BB9-4546-99CF-0715887D7420}"/>
                  </a:ext>
                </a:extLst>
              </p:cNvPr>
              <p:cNvSpPr>
                <a:spLocks/>
              </p:cNvSpPr>
              <p:nvPr/>
            </p:nvSpPr>
            <p:spPr bwMode="auto">
              <a:xfrm>
                <a:off x="397495" y="4784401"/>
                <a:ext cx="105861" cy="179081"/>
              </a:xfrm>
              <a:custGeom>
                <a:avLst/>
                <a:gdLst>
                  <a:gd name="T0" fmla="*/ 65 w 68"/>
                  <a:gd name="T1" fmla="*/ 114 h 114"/>
                  <a:gd name="T2" fmla="*/ 4 w 68"/>
                  <a:gd name="T3" fmla="*/ 114 h 114"/>
                  <a:gd name="T4" fmla="*/ 0 w 68"/>
                  <a:gd name="T5" fmla="*/ 110 h 114"/>
                  <a:gd name="T6" fmla="*/ 0 w 68"/>
                  <a:gd name="T7" fmla="*/ 4 h 114"/>
                  <a:gd name="T8" fmla="*/ 4 w 68"/>
                  <a:gd name="T9" fmla="*/ 0 h 114"/>
                  <a:gd name="T10" fmla="*/ 65 w 68"/>
                  <a:gd name="T11" fmla="*/ 0 h 114"/>
                  <a:gd name="T12" fmla="*/ 68 w 68"/>
                  <a:gd name="T13" fmla="*/ 4 h 114"/>
                  <a:gd name="T14" fmla="*/ 68 w 68"/>
                  <a:gd name="T15" fmla="*/ 110 h 114"/>
                  <a:gd name="T16" fmla="*/ 65 w 68"/>
                  <a:gd name="T1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4">
                    <a:moveTo>
                      <a:pt x="65" y="114"/>
                    </a:moveTo>
                    <a:cubicBezTo>
                      <a:pt x="4" y="114"/>
                      <a:pt x="4" y="114"/>
                      <a:pt x="4" y="114"/>
                    </a:cubicBezTo>
                    <a:cubicBezTo>
                      <a:pt x="2" y="114"/>
                      <a:pt x="0" y="112"/>
                      <a:pt x="0" y="110"/>
                    </a:cubicBezTo>
                    <a:cubicBezTo>
                      <a:pt x="0" y="4"/>
                      <a:pt x="0" y="4"/>
                      <a:pt x="0" y="4"/>
                    </a:cubicBezTo>
                    <a:cubicBezTo>
                      <a:pt x="0" y="2"/>
                      <a:pt x="2" y="0"/>
                      <a:pt x="4" y="0"/>
                    </a:cubicBezTo>
                    <a:cubicBezTo>
                      <a:pt x="65" y="0"/>
                      <a:pt x="65" y="0"/>
                      <a:pt x="65" y="0"/>
                    </a:cubicBezTo>
                    <a:cubicBezTo>
                      <a:pt x="67" y="0"/>
                      <a:pt x="68" y="2"/>
                      <a:pt x="68" y="4"/>
                    </a:cubicBezTo>
                    <a:cubicBezTo>
                      <a:pt x="68" y="110"/>
                      <a:pt x="68" y="110"/>
                      <a:pt x="68" y="110"/>
                    </a:cubicBezTo>
                    <a:cubicBezTo>
                      <a:pt x="68" y="112"/>
                      <a:pt x="67" y="114"/>
                      <a:pt x="65" y="114"/>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sp>
            <p:nvSpPr>
              <p:cNvPr id="134" name="Line 9">
                <a:extLst>
                  <a:ext uri="{FF2B5EF4-FFF2-40B4-BE49-F238E27FC236}">
                    <a16:creationId xmlns:a16="http://schemas.microsoft.com/office/drawing/2014/main" id="{D6913242-6E80-4FA6-8846-2DC834FE3C35}"/>
                  </a:ext>
                </a:extLst>
              </p:cNvPr>
              <p:cNvSpPr>
                <a:spLocks noChangeShapeType="1"/>
              </p:cNvSpPr>
              <p:nvPr/>
            </p:nvSpPr>
            <p:spPr bwMode="auto">
              <a:xfrm flipH="1">
                <a:off x="438957" y="4925548"/>
                <a:ext cx="24701"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sp>
          <p:nvSpPr>
            <p:cNvPr id="135" name="Freeform 10">
              <a:extLst>
                <a:ext uri="{FF2B5EF4-FFF2-40B4-BE49-F238E27FC236}">
                  <a16:creationId xmlns:a16="http://schemas.microsoft.com/office/drawing/2014/main" id="{520CC27B-4A27-41DF-9E10-2637EEAA6FDF}"/>
                </a:ext>
              </a:extLst>
            </p:cNvPr>
            <p:cNvSpPr>
              <a:spLocks/>
            </p:cNvSpPr>
            <p:nvPr/>
          </p:nvSpPr>
          <p:spPr bwMode="auto">
            <a:xfrm>
              <a:off x="356915" y="4558566"/>
              <a:ext cx="528421" cy="326403"/>
            </a:xfrm>
            <a:custGeom>
              <a:avLst/>
              <a:gdLst>
                <a:gd name="T0" fmla="*/ 0 w 338"/>
                <a:gd name="T1" fmla="*/ 93 h 208"/>
                <a:gd name="T2" fmla="*/ 0 w 338"/>
                <a:gd name="T3" fmla="*/ 10 h 208"/>
                <a:gd name="T4" fmla="*/ 10 w 338"/>
                <a:gd name="T5" fmla="*/ 0 h 208"/>
                <a:gd name="T6" fmla="*/ 328 w 338"/>
                <a:gd name="T7" fmla="*/ 0 h 208"/>
                <a:gd name="T8" fmla="*/ 338 w 338"/>
                <a:gd name="T9" fmla="*/ 10 h 208"/>
                <a:gd name="T10" fmla="*/ 338 w 338"/>
                <a:gd name="T11" fmla="*/ 198 h 208"/>
                <a:gd name="T12" fmla="*/ 328 w 338"/>
                <a:gd name="T13" fmla="*/ 208 h 208"/>
                <a:gd name="T14" fmla="*/ 242 w 33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208">
                  <a:moveTo>
                    <a:pt x="0" y="93"/>
                  </a:moveTo>
                  <a:cubicBezTo>
                    <a:pt x="0" y="10"/>
                    <a:pt x="0" y="10"/>
                    <a:pt x="0" y="10"/>
                  </a:cubicBezTo>
                  <a:cubicBezTo>
                    <a:pt x="0" y="5"/>
                    <a:pt x="5" y="0"/>
                    <a:pt x="10" y="0"/>
                  </a:cubicBezTo>
                  <a:cubicBezTo>
                    <a:pt x="328" y="0"/>
                    <a:pt x="328" y="0"/>
                    <a:pt x="328" y="0"/>
                  </a:cubicBezTo>
                  <a:cubicBezTo>
                    <a:pt x="334" y="0"/>
                    <a:pt x="338" y="5"/>
                    <a:pt x="338" y="10"/>
                  </a:cubicBezTo>
                  <a:cubicBezTo>
                    <a:pt x="338" y="198"/>
                    <a:pt x="338" y="198"/>
                    <a:pt x="338" y="198"/>
                  </a:cubicBezTo>
                  <a:cubicBezTo>
                    <a:pt x="338" y="203"/>
                    <a:pt x="334" y="208"/>
                    <a:pt x="328" y="208"/>
                  </a:cubicBezTo>
                  <a:cubicBezTo>
                    <a:pt x="242" y="208"/>
                    <a:pt x="242" y="208"/>
                    <a:pt x="242" y="208"/>
                  </a:cubicBezTo>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nvGrpSpPr>
            <p:cNvPr id="22" name="Group 21">
              <a:extLst>
                <a:ext uri="{FF2B5EF4-FFF2-40B4-BE49-F238E27FC236}">
                  <a16:creationId xmlns:a16="http://schemas.microsoft.com/office/drawing/2014/main" id="{886DF976-F8BF-471C-BBD4-A887E7A56A1A}"/>
                </a:ext>
              </a:extLst>
            </p:cNvPr>
            <p:cNvGrpSpPr/>
            <p:nvPr/>
          </p:nvGrpSpPr>
          <p:grpSpPr>
            <a:xfrm>
              <a:off x="356915" y="4685598"/>
              <a:ext cx="378452" cy="277884"/>
              <a:chOff x="356915" y="4685598"/>
              <a:chExt cx="378452" cy="277884"/>
            </a:xfrm>
          </p:grpSpPr>
          <p:sp>
            <p:nvSpPr>
              <p:cNvPr id="133" name="Freeform 7">
                <a:extLst>
                  <a:ext uri="{FF2B5EF4-FFF2-40B4-BE49-F238E27FC236}">
                    <a16:creationId xmlns:a16="http://schemas.microsoft.com/office/drawing/2014/main" id="{D10236BD-70B9-4B22-93D2-6BC7ADACF06C}"/>
                  </a:ext>
                </a:extLst>
              </p:cNvPr>
              <p:cNvSpPr>
                <a:spLocks/>
              </p:cNvSpPr>
              <p:nvPr/>
            </p:nvSpPr>
            <p:spPr bwMode="auto">
              <a:xfrm>
                <a:off x="356915" y="4685598"/>
                <a:ext cx="378452" cy="277884"/>
              </a:xfrm>
              <a:custGeom>
                <a:avLst/>
                <a:gdLst>
                  <a:gd name="T0" fmla="*/ 242 w 242"/>
                  <a:gd name="T1" fmla="*/ 165 h 177"/>
                  <a:gd name="T2" fmla="*/ 229 w 242"/>
                  <a:gd name="T3" fmla="*/ 177 h 177"/>
                  <a:gd name="T4" fmla="*/ 12 w 242"/>
                  <a:gd name="T5" fmla="*/ 177 h 177"/>
                  <a:gd name="T6" fmla="*/ 0 w 242"/>
                  <a:gd name="T7" fmla="*/ 165 h 177"/>
                  <a:gd name="T8" fmla="*/ 0 w 242"/>
                  <a:gd name="T9" fmla="*/ 12 h 177"/>
                  <a:gd name="T10" fmla="*/ 12 w 242"/>
                  <a:gd name="T11" fmla="*/ 0 h 177"/>
                  <a:gd name="T12" fmla="*/ 229 w 242"/>
                  <a:gd name="T13" fmla="*/ 0 h 177"/>
                  <a:gd name="T14" fmla="*/ 242 w 242"/>
                  <a:gd name="T15" fmla="*/ 12 h 177"/>
                  <a:gd name="T16" fmla="*/ 242 w 242"/>
                  <a:gd name="T17" fmla="*/ 1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77">
                    <a:moveTo>
                      <a:pt x="242" y="165"/>
                    </a:moveTo>
                    <a:cubicBezTo>
                      <a:pt x="242" y="172"/>
                      <a:pt x="236" y="177"/>
                      <a:pt x="229" y="177"/>
                    </a:cubicBezTo>
                    <a:cubicBezTo>
                      <a:pt x="12" y="177"/>
                      <a:pt x="12" y="177"/>
                      <a:pt x="12" y="177"/>
                    </a:cubicBezTo>
                    <a:cubicBezTo>
                      <a:pt x="6" y="177"/>
                      <a:pt x="0" y="172"/>
                      <a:pt x="0" y="165"/>
                    </a:cubicBezTo>
                    <a:cubicBezTo>
                      <a:pt x="0" y="12"/>
                      <a:pt x="0" y="12"/>
                      <a:pt x="0" y="12"/>
                    </a:cubicBezTo>
                    <a:cubicBezTo>
                      <a:pt x="0" y="5"/>
                      <a:pt x="6" y="0"/>
                      <a:pt x="12" y="0"/>
                    </a:cubicBezTo>
                    <a:cubicBezTo>
                      <a:pt x="229" y="0"/>
                      <a:pt x="229" y="0"/>
                      <a:pt x="229" y="0"/>
                    </a:cubicBezTo>
                    <a:cubicBezTo>
                      <a:pt x="236" y="0"/>
                      <a:pt x="242" y="5"/>
                      <a:pt x="242" y="12"/>
                    </a:cubicBezTo>
                    <a:lnTo>
                      <a:pt x="242" y="165"/>
                    </a:ln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sp>
            <p:nvSpPr>
              <p:cNvPr id="136" name="Line 9">
                <a:extLst>
                  <a:ext uri="{FF2B5EF4-FFF2-40B4-BE49-F238E27FC236}">
                    <a16:creationId xmlns:a16="http://schemas.microsoft.com/office/drawing/2014/main" id="{30745979-32A8-4669-99C8-46749D07BDD8}"/>
                  </a:ext>
                </a:extLst>
              </p:cNvPr>
              <p:cNvSpPr>
                <a:spLocks noChangeShapeType="1"/>
              </p:cNvSpPr>
              <p:nvPr/>
            </p:nvSpPr>
            <p:spPr bwMode="auto">
              <a:xfrm flipH="1">
                <a:off x="533790" y="4925548"/>
                <a:ext cx="24701"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grpSp>
      <p:grpSp>
        <p:nvGrpSpPr>
          <p:cNvPr id="186" name="Group 185">
            <a:extLst>
              <a:ext uri="{FF2B5EF4-FFF2-40B4-BE49-F238E27FC236}">
                <a16:creationId xmlns:a16="http://schemas.microsoft.com/office/drawing/2014/main" id="{7A79524A-CDB1-416C-BC84-0830844D7619}"/>
              </a:ext>
            </a:extLst>
          </p:cNvPr>
          <p:cNvGrpSpPr/>
          <p:nvPr/>
        </p:nvGrpSpPr>
        <p:grpSpPr>
          <a:xfrm>
            <a:off x="417955" y="2460798"/>
            <a:ext cx="352303" cy="288866"/>
            <a:chOff x="1778647" y="1301093"/>
            <a:chExt cx="307813" cy="252387"/>
          </a:xfrm>
          <a:noFill/>
        </p:grpSpPr>
        <p:grpSp>
          <p:nvGrpSpPr>
            <p:cNvPr id="187" name="Group 186">
              <a:extLst>
                <a:ext uri="{FF2B5EF4-FFF2-40B4-BE49-F238E27FC236}">
                  <a16:creationId xmlns:a16="http://schemas.microsoft.com/office/drawing/2014/main" id="{68327355-F76B-4C67-97CA-7FD99C2F6579}"/>
                </a:ext>
              </a:extLst>
            </p:cNvPr>
            <p:cNvGrpSpPr/>
            <p:nvPr/>
          </p:nvGrpSpPr>
          <p:grpSpPr>
            <a:xfrm>
              <a:off x="1778647" y="1301093"/>
              <a:ext cx="307813" cy="252387"/>
              <a:chOff x="2107086" y="1452805"/>
              <a:chExt cx="307813" cy="252387"/>
            </a:xfrm>
            <a:grpFill/>
          </p:grpSpPr>
          <p:sp>
            <p:nvSpPr>
              <p:cNvPr id="190" name="Rectangle 189">
                <a:extLst>
                  <a:ext uri="{FF2B5EF4-FFF2-40B4-BE49-F238E27FC236}">
                    <a16:creationId xmlns:a16="http://schemas.microsoft.com/office/drawing/2014/main" id="{2CE6022C-915D-4DDA-BA96-C74A82DB6E2E}"/>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1" name="Rectangle 190">
                <a:extLst>
                  <a:ext uri="{FF2B5EF4-FFF2-40B4-BE49-F238E27FC236}">
                    <a16:creationId xmlns:a16="http://schemas.microsoft.com/office/drawing/2014/main" id="{A25AA2D7-6EA3-4418-AE46-C81B7D117693}"/>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2" name="Rectangle 191">
                <a:extLst>
                  <a:ext uri="{FF2B5EF4-FFF2-40B4-BE49-F238E27FC236}">
                    <a16:creationId xmlns:a16="http://schemas.microsoft.com/office/drawing/2014/main" id="{C7D5D51B-B481-400C-995F-D96F516188A1}"/>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3" name="Rectangle 192">
                <a:extLst>
                  <a:ext uri="{FF2B5EF4-FFF2-40B4-BE49-F238E27FC236}">
                    <a16:creationId xmlns:a16="http://schemas.microsoft.com/office/drawing/2014/main" id="{14358BF0-FACD-44B0-BFB9-E392D7B20A5E}"/>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grpSp>
        <p:cxnSp>
          <p:nvCxnSpPr>
            <p:cNvPr id="188" name="Straight Connector 187">
              <a:extLst>
                <a:ext uri="{FF2B5EF4-FFF2-40B4-BE49-F238E27FC236}">
                  <a16:creationId xmlns:a16="http://schemas.microsoft.com/office/drawing/2014/main" id="{21A7CB8E-DD96-4C7B-92DD-CF7FF0C2C569}"/>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89" name="Straight Connector 188">
              <a:extLst>
                <a:ext uri="{FF2B5EF4-FFF2-40B4-BE49-F238E27FC236}">
                  <a16:creationId xmlns:a16="http://schemas.microsoft.com/office/drawing/2014/main" id="{9D3D50D1-623B-4B5D-86AA-7AC69EFEB8BA}"/>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06" name="Group 105"/>
          <p:cNvGrpSpPr/>
          <p:nvPr/>
        </p:nvGrpSpPr>
        <p:grpSpPr>
          <a:xfrm rot="16200000">
            <a:off x="-206596" y="2715747"/>
            <a:ext cx="2925846" cy="129584"/>
            <a:chOff x="3142887" y="5221476"/>
            <a:chExt cx="781948" cy="172778"/>
          </a:xfrm>
        </p:grpSpPr>
        <p:sp>
          <p:nvSpPr>
            <p:cNvPr id="107" name="Freeform 106"/>
            <p:cNvSpPr/>
            <p:nvPr/>
          </p:nvSpPr>
          <p:spPr bwMode="auto">
            <a:xfrm rot="16200000">
              <a:off x="3490047" y="4959466"/>
              <a:ext cx="87628" cy="781948"/>
            </a:xfrm>
            <a:custGeom>
              <a:avLst/>
              <a:gdLst>
                <a:gd name="connsiteX0" fmla="*/ 5475 w 235444"/>
                <a:gd name="connsiteY0" fmla="*/ 0 h 3860192"/>
                <a:gd name="connsiteX1" fmla="*/ 235444 w 235444"/>
                <a:gd name="connsiteY1" fmla="*/ 0 h 3860192"/>
                <a:gd name="connsiteX2" fmla="*/ 235444 w 235444"/>
                <a:gd name="connsiteY2" fmla="*/ 3860192 h 3860192"/>
                <a:gd name="connsiteX3" fmla="*/ 0 w 235444"/>
                <a:gd name="connsiteY3" fmla="*/ 3860192 h 3860192"/>
              </a:gdLst>
              <a:ahLst/>
              <a:cxnLst>
                <a:cxn ang="0">
                  <a:pos x="connsiteX0" y="connsiteY0"/>
                </a:cxn>
                <a:cxn ang="0">
                  <a:pos x="connsiteX1" y="connsiteY1"/>
                </a:cxn>
                <a:cxn ang="0">
                  <a:pos x="connsiteX2" y="connsiteY2"/>
                </a:cxn>
                <a:cxn ang="0">
                  <a:pos x="connsiteX3" y="connsiteY3"/>
                </a:cxn>
              </a:cxnLst>
              <a:rect l="l" t="t" r="r" b="b"/>
              <a:pathLst>
                <a:path w="235444" h="3860192">
                  <a:moveTo>
                    <a:pt x="5475" y="0"/>
                  </a:moveTo>
                  <a:lnTo>
                    <a:pt x="235444" y="0"/>
                  </a:lnTo>
                  <a:lnTo>
                    <a:pt x="235444" y="3860192"/>
                  </a:lnTo>
                  <a:lnTo>
                    <a:pt x="0" y="3860192"/>
                  </a:lnTo>
                </a:path>
              </a:pathLst>
            </a:cu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800">
                <a:buClrTx/>
                <a:defRPr/>
              </a:pPr>
              <a:endParaRPr lang="en-US" sz="1350" kern="1200" dirty="0">
                <a:solidFill>
                  <a:srgbClr val="FFFFFF"/>
                </a:solidFill>
                <a:latin typeface="Segoe UI"/>
              </a:endParaRPr>
            </a:p>
          </p:txBody>
        </p:sp>
        <p:sp>
          <p:nvSpPr>
            <p:cNvPr id="112" name="Freeform 111"/>
            <p:cNvSpPr/>
            <p:nvPr/>
          </p:nvSpPr>
          <p:spPr bwMode="auto">
            <a:xfrm rot="16200000">
              <a:off x="3539973" y="5216947"/>
              <a:ext cx="81318" cy="90376"/>
            </a:xfrm>
            <a:custGeom>
              <a:avLst/>
              <a:gdLst>
                <a:gd name="connsiteX0" fmla="*/ 0 w 171450"/>
                <a:gd name="connsiteY0" fmla="*/ 161925 h 161925"/>
                <a:gd name="connsiteX1" fmla="*/ 0 w 171450"/>
                <a:gd name="connsiteY1" fmla="*/ 0 h 161925"/>
                <a:gd name="connsiteX2" fmla="*/ 171450 w 171450"/>
                <a:gd name="connsiteY2" fmla="*/ 0 h 161925"/>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800">
                <a:buClrTx/>
                <a:defRPr/>
              </a:pPr>
              <a:endParaRPr lang="en-US" sz="1350" kern="1200" dirty="0">
                <a:solidFill>
                  <a:srgbClr val="FFFFFF"/>
                </a:solidFill>
                <a:latin typeface="Segoe UI"/>
              </a:endParaRPr>
            </a:p>
          </p:txBody>
        </p:sp>
      </p:grpSp>
      <p:cxnSp>
        <p:nvCxnSpPr>
          <p:cNvPr id="242" name="Straight Arrow Connector 241">
            <a:extLst>
              <a:ext uri="{FF2B5EF4-FFF2-40B4-BE49-F238E27FC236}">
                <a16:creationId xmlns:a16="http://schemas.microsoft.com/office/drawing/2014/main" id="{B1F83E43-B438-4CC2-9C70-2EA0E3C0D346}"/>
              </a:ext>
            </a:extLst>
          </p:cNvPr>
          <p:cNvCxnSpPr>
            <a:cxnSpLocks/>
          </p:cNvCxnSpPr>
          <p:nvPr/>
        </p:nvCxnSpPr>
        <p:spPr>
          <a:xfrm>
            <a:off x="6814923" y="3332765"/>
            <a:ext cx="6426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D9E813E0-412C-4A79-92EA-2E01CAB62435}"/>
              </a:ext>
            </a:extLst>
          </p:cNvPr>
          <p:cNvCxnSpPr>
            <a:cxnSpLocks/>
          </p:cNvCxnSpPr>
          <p:nvPr/>
        </p:nvCxnSpPr>
        <p:spPr>
          <a:xfrm>
            <a:off x="4785965" y="3062672"/>
            <a:ext cx="0" cy="388578"/>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1234332F-CF2C-4E51-B83A-3F9A1E4F4E69}"/>
              </a:ext>
            </a:extLst>
          </p:cNvPr>
          <p:cNvSpPr/>
          <p:nvPr/>
        </p:nvSpPr>
        <p:spPr>
          <a:xfrm>
            <a:off x="1681823" y="3434684"/>
            <a:ext cx="728689" cy="334835"/>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Event Hub</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IoT Hub</a:t>
            </a:r>
          </a:p>
        </p:txBody>
      </p:sp>
      <p:cxnSp>
        <p:nvCxnSpPr>
          <p:cNvPr id="176" name="Straight Arrow Connector 175">
            <a:extLst>
              <a:ext uri="{FF2B5EF4-FFF2-40B4-BE49-F238E27FC236}">
                <a16:creationId xmlns:a16="http://schemas.microsoft.com/office/drawing/2014/main" id="{237BF570-83FA-45B2-9D97-83277C1D369D}"/>
              </a:ext>
            </a:extLst>
          </p:cNvPr>
          <p:cNvCxnSpPr>
            <a:cxnSpLocks/>
          </p:cNvCxnSpPr>
          <p:nvPr/>
        </p:nvCxnSpPr>
        <p:spPr>
          <a:xfrm>
            <a:off x="2080373" y="2818364"/>
            <a:ext cx="795386"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C9D79C7B-4D95-4676-AF76-A342F365709C}"/>
              </a:ext>
            </a:extLst>
          </p:cNvPr>
          <p:cNvSpPr/>
          <p:nvPr/>
        </p:nvSpPr>
        <p:spPr>
          <a:xfrm>
            <a:off x="6167859" y="2720794"/>
            <a:ext cx="872913" cy="213585"/>
          </a:xfrm>
          <a:prstGeom prst="rect">
            <a:avLst/>
          </a:prstGeom>
        </p:spPr>
        <p:txBody>
          <a:bodyPr wrap="square">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SQL Database</a:t>
            </a:r>
          </a:p>
        </p:txBody>
      </p:sp>
      <p:cxnSp>
        <p:nvCxnSpPr>
          <p:cNvPr id="183" name="Straight Arrow Connector 182">
            <a:extLst>
              <a:ext uri="{FF2B5EF4-FFF2-40B4-BE49-F238E27FC236}">
                <a16:creationId xmlns:a16="http://schemas.microsoft.com/office/drawing/2014/main" id="{9293B4D1-A604-4045-B92A-E8D9EBF0494D}"/>
              </a:ext>
            </a:extLst>
          </p:cNvPr>
          <p:cNvCxnSpPr>
            <a:cxnSpLocks/>
          </p:cNvCxnSpPr>
          <p:nvPr/>
        </p:nvCxnSpPr>
        <p:spPr>
          <a:xfrm>
            <a:off x="6957277" y="2818364"/>
            <a:ext cx="50030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75D8FE7D-B2EB-4D3C-95D3-25D5D1A49754}"/>
              </a:ext>
            </a:extLst>
          </p:cNvPr>
          <p:cNvCxnSpPr>
            <a:cxnSpLocks/>
          </p:cNvCxnSpPr>
          <p:nvPr/>
        </p:nvCxnSpPr>
        <p:spPr>
          <a:xfrm>
            <a:off x="6419940" y="2923330"/>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DA4A6BBE-8BF6-4DC6-B035-7DCE23D7EEB3}"/>
              </a:ext>
            </a:extLst>
          </p:cNvPr>
          <p:cNvCxnSpPr>
            <a:cxnSpLocks/>
          </p:cNvCxnSpPr>
          <p:nvPr/>
        </p:nvCxnSpPr>
        <p:spPr>
          <a:xfrm>
            <a:off x="6419940" y="2433925"/>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61C6692B-58A5-4E9B-A5CB-63A6E3C09744}"/>
              </a:ext>
            </a:extLst>
          </p:cNvPr>
          <p:cNvGrpSpPr/>
          <p:nvPr/>
        </p:nvGrpSpPr>
        <p:grpSpPr>
          <a:xfrm>
            <a:off x="7568954" y="1323736"/>
            <a:ext cx="1220974" cy="2866407"/>
            <a:chOff x="9888738" y="1697248"/>
            <a:chExt cx="1627965" cy="3821875"/>
          </a:xfrm>
        </p:grpSpPr>
        <p:grpSp>
          <p:nvGrpSpPr>
            <p:cNvPr id="277" name="Group 276">
              <a:extLst>
                <a:ext uri="{FF2B5EF4-FFF2-40B4-BE49-F238E27FC236}">
                  <a16:creationId xmlns:a16="http://schemas.microsoft.com/office/drawing/2014/main" id="{50E4ACD9-D4C9-4C86-AA94-F48231962823}"/>
                </a:ext>
              </a:extLst>
            </p:cNvPr>
            <p:cNvGrpSpPr/>
            <p:nvPr/>
          </p:nvGrpSpPr>
          <p:grpSpPr>
            <a:xfrm>
              <a:off x="9888738" y="2321508"/>
              <a:ext cx="1627965" cy="3197615"/>
              <a:chOff x="9890197" y="2012459"/>
              <a:chExt cx="1647758" cy="3499941"/>
            </a:xfrm>
          </p:grpSpPr>
          <p:sp>
            <p:nvSpPr>
              <p:cNvPr id="299" name="Shape 101"/>
              <p:cNvSpPr txBox="1"/>
              <p:nvPr/>
            </p:nvSpPr>
            <p:spPr>
              <a:xfrm>
                <a:off x="9950280" y="5234427"/>
                <a:ext cx="1534448" cy="277973"/>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sp>
            <p:nvSpPr>
              <p:cNvPr id="308" name="Shape 101"/>
              <p:cNvSpPr txBox="1"/>
              <p:nvPr/>
            </p:nvSpPr>
            <p:spPr>
              <a:xfrm>
                <a:off x="9890197" y="2997578"/>
                <a:ext cx="1647758" cy="277973"/>
              </a:xfrm>
              <a:prstGeom prst="rect">
                <a:avLst/>
              </a:prstGeom>
              <a:noFill/>
              <a:ln>
                <a:noFill/>
              </a:ln>
            </p:spPr>
            <p:txBody>
              <a:bodyPr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Predictive apps</a:t>
                </a:r>
              </a:p>
            </p:txBody>
          </p:sp>
          <p:grpSp>
            <p:nvGrpSpPr>
              <p:cNvPr id="141" name="Group 140">
                <a:extLst>
                  <a:ext uri="{FF2B5EF4-FFF2-40B4-BE49-F238E27FC236}">
                    <a16:creationId xmlns:a16="http://schemas.microsoft.com/office/drawing/2014/main" id="{22E8DFDF-851C-4A6F-81C3-B619382A1014}"/>
                  </a:ext>
                </a:extLst>
              </p:cNvPr>
              <p:cNvGrpSpPr/>
              <p:nvPr/>
            </p:nvGrpSpPr>
            <p:grpSpPr>
              <a:xfrm>
                <a:off x="10295203" y="2012459"/>
                <a:ext cx="825028" cy="901901"/>
                <a:chOff x="9095124" y="3288299"/>
                <a:chExt cx="916056" cy="1001411"/>
              </a:xfrm>
            </p:grpSpPr>
            <p:grpSp>
              <p:nvGrpSpPr>
                <p:cNvPr id="142" name="Group 141">
                  <a:extLst>
                    <a:ext uri="{FF2B5EF4-FFF2-40B4-BE49-F238E27FC236}">
                      <a16:creationId xmlns:a16="http://schemas.microsoft.com/office/drawing/2014/main" id="{F697DCF1-93EF-4827-A8D8-C2A9855298C3}"/>
                    </a:ext>
                  </a:extLst>
                </p:cNvPr>
                <p:cNvGrpSpPr/>
                <p:nvPr/>
              </p:nvGrpSpPr>
              <p:grpSpPr>
                <a:xfrm>
                  <a:off x="9615713" y="3659076"/>
                  <a:ext cx="288492" cy="206742"/>
                  <a:chOff x="3751869" y="1754414"/>
                  <a:chExt cx="4688258" cy="3381830"/>
                </a:xfrm>
              </p:grpSpPr>
              <p:sp>
                <p:nvSpPr>
                  <p:cNvPr id="162" name="Freeform: Shape 132">
                    <a:extLst>
                      <a:ext uri="{FF2B5EF4-FFF2-40B4-BE49-F238E27FC236}">
                        <a16:creationId xmlns:a16="http://schemas.microsoft.com/office/drawing/2014/main" id="{7E447AF6-8D0A-4471-AEB3-C6EF097B2243}"/>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3" name="Freeform: Shape 133">
                    <a:extLst>
                      <a:ext uri="{FF2B5EF4-FFF2-40B4-BE49-F238E27FC236}">
                        <a16:creationId xmlns:a16="http://schemas.microsoft.com/office/drawing/2014/main" id="{EA62FB34-E7A9-46D8-BD2C-EA9A8BEF0171}"/>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4" name="Freeform: Shape 134">
                    <a:extLst>
                      <a:ext uri="{FF2B5EF4-FFF2-40B4-BE49-F238E27FC236}">
                        <a16:creationId xmlns:a16="http://schemas.microsoft.com/office/drawing/2014/main" id="{951E7792-D8A9-4F6C-A8ED-9ACF3688E6E2}"/>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5" name="Freeform: Shape 135">
                    <a:extLst>
                      <a:ext uri="{FF2B5EF4-FFF2-40B4-BE49-F238E27FC236}">
                        <a16:creationId xmlns:a16="http://schemas.microsoft.com/office/drawing/2014/main" id="{DB12C2FC-53B5-4533-964B-4FFA3F46AD5A}"/>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grpSp>
            <p:grpSp>
              <p:nvGrpSpPr>
                <p:cNvPr id="143" name="Group 142">
                  <a:extLst>
                    <a:ext uri="{FF2B5EF4-FFF2-40B4-BE49-F238E27FC236}">
                      <a16:creationId xmlns:a16="http://schemas.microsoft.com/office/drawing/2014/main" id="{765AC8AD-A6DB-42E1-A88A-6136F61E9EF6}"/>
                    </a:ext>
                  </a:extLst>
                </p:cNvPr>
                <p:cNvGrpSpPr/>
                <p:nvPr/>
              </p:nvGrpSpPr>
              <p:grpSpPr>
                <a:xfrm>
                  <a:off x="9529086" y="3345220"/>
                  <a:ext cx="202925" cy="182040"/>
                  <a:chOff x="2974863" y="1824177"/>
                  <a:chExt cx="285701" cy="257980"/>
                </a:xfrm>
                <a:noFill/>
              </p:grpSpPr>
              <p:sp>
                <p:nvSpPr>
                  <p:cNvPr id="157" name="Rectangle 48">
                    <a:extLst>
                      <a:ext uri="{FF2B5EF4-FFF2-40B4-BE49-F238E27FC236}">
                        <a16:creationId xmlns:a16="http://schemas.microsoft.com/office/drawing/2014/main" id="{846B51E2-F4BD-4E4E-84D8-E30258A2040C}"/>
                      </a:ext>
                    </a:extLst>
                  </p:cNvPr>
                  <p:cNvSpPr>
                    <a:spLocks noChangeArrowheads="1"/>
                  </p:cNvSpPr>
                  <p:nvPr/>
                </p:nvSpPr>
                <p:spPr bwMode="auto">
                  <a:xfrm>
                    <a:off x="2974866" y="1824177"/>
                    <a:ext cx="285698" cy="257980"/>
                  </a:xfrm>
                  <a:prstGeom prst="rect">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8" name="Freeform 49">
                    <a:extLst>
                      <a:ext uri="{FF2B5EF4-FFF2-40B4-BE49-F238E27FC236}">
                        <a16:creationId xmlns:a16="http://schemas.microsoft.com/office/drawing/2014/main" id="{8DE7FEB3-ACF2-460F-A271-A2BBA7F631B8}"/>
                      </a:ext>
                    </a:extLst>
                  </p:cNvPr>
                  <p:cNvSpPr>
                    <a:spLocks/>
                  </p:cNvSpPr>
                  <p:nvPr/>
                </p:nvSpPr>
                <p:spPr bwMode="auto">
                  <a:xfrm>
                    <a:off x="2974863"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61" name="Oval 160">
                    <a:extLst>
                      <a:ext uri="{FF2B5EF4-FFF2-40B4-BE49-F238E27FC236}">
                        <a16:creationId xmlns:a16="http://schemas.microsoft.com/office/drawing/2014/main" id="{DD3FA9B3-6754-48CC-8D7C-C67C08C6F3E7}"/>
                      </a:ext>
                    </a:extLst>
                  </p:cNvPr>
                  <p:cNvSpPr>
                    <a:spLocks noChangeArrowheads="1"/>
                  </p:cNvSpPr>
                  <p:nvPr/>
                </p:nvSpPr>
                <p:spPr bwMode="auto">
                  <a:xfrm>
                    <a:off x="3165681" y="1871082"/>
                    <a:ext cx="47971" cy="46905"/>
                  </a:xfrm>
                  <a:prstGeom prst="ellipse">
                    <a:avLst/>
                  </a:pr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44" name="Freeform 9">
                  <a:extLst>
                    <a:ext uri="{FF2B5EF4-FFF2-40B4-BE49-F238E27FC236}">
                      <a16:creationId xmlns:a16="http://schemas.microsoft.com/office/drawing/2014/main" id="{5754EDA7-6DCC-4DD7-BCB4-09104A48C13A}"/>
                    </a:ext>
                  </a:extLst>
                </p:cNvPr>
                <p:cNvSpPr>
                  <a:spLocks noEditPoints="1"/>
                </p:cNvSpPr>
                <p:nvPr/>
              </p:nvSpPr>
              <p:spPr bwMode="auto">
                <a:xfrm>
                  <a:off x="9095124" y="4049312"/>
                  <a:ext cx="325830" cy="237430"/>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47" name="Freeform 448">
                  <a:extLst>
                    <a:ext uri="{FF2B5EF4-FFF2-40B4-BE49-F238E27FC236}">
                      <a16:creationId xmlns:a16="http://schemas.microsoft.com/office/drawing/2014/main" id="{6F05E337-A7C1-4B42-BD87-779E57B660F7}"/>
                    </a:ext>
                  </a:extLst>
                </p:cNvPr>
                <p:cNvSpPr>
                  <a:spLocks noEditPoints="1"/>
                </p:cNvSpPr>
                <p:nvPr/>
              </p:nvSpPr>
              <p:spPr bwMode="auto">
                <a:xfrm>
                  <a:off x="9095124" y="3644731"/>
                  <a:ext cx="437121" cy="28956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48" name="Freeform 5">
                  <a:extLst>
                    <a:ext uri="{FF2B5EF4-FFF2-40B4-BE49-F238E27FC236}">
                      <a16:creationId xmlns:a16="http://schemas.microsoft.com/office/drawing/2014/main" id="{EE6651DF-F377-40AC-99C6-D2914BF0CBD2}"/>
                    </a:ext>
                  </a:extLst>
                </p:cNvPr>
                <p:cNvSpPr>
                  <a:spLocks noEditPoints="1"/>
                </p:cNvSpPr>
                <p:nvPr/>
              </p:nvSpPr>
              <p:spPr bwMode="auto">
                <a:xfrm>
                  <a:off x="9242303" y="3288299"/>
                  <a:ext cx="142762" cy="235885"/>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149" name="Group 148">
                  <a:extLst>
                    <a:ext uri="{FF2B5EF4-FFF2-40B4-BE49-F238E27FC236}">
                      <a16:creationId xmlns:a16="http://schemas.microsoft.com/office/drawing/2014/main" id="{D44B5479-DAD6-43B8-8D79-661AC7D5A4A0}"/>
                    </a:ext>
                  </a:extLst>
                </p:cNvPr>
                <p:cNvGrpSpPr/>
                <p:nvPr/>
              </p:nvGrpSpPr>
              <p:grpSpPr>
                <a:xfrm>
                  <a:off x="9528781" y="4077410"/>
                  <a:ext cx="97135" cy="181233"/>
                  <a:chOff x="4064485" y="1802065"/>
                  <a:chExt cx="240628" cy="227361"/>
                </a:xfrm>
                <a:noFill/>
              </p:grpSpPr>
              <p:sp>
                <p:nvSpPr>
                  <p:cNvPr id="154" name="Line 46">
                    <a:extLst>
                      <a:ext uri="{FF2B5EF4-FFF2-40B4-BE49-F238E27FC236}">
                        <a16:creationId xmlns:a16="http://schemas.microsoft.com/office/drawing/2014/main" id="{43779392-D854-4996-AF6F-147307963669}"/>
                      </a:ext>
                    </a:extLst>
                  </p:cNvPr>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5" name="Line 47">
                    <a:extLst>
                      <a:ext uri="{FF2B5EF4-FFF2-40B4-BE49-F238E27FC236}">
                        <a16:creationId xmlns:a16="http://schemas.microsoft.com/office/drawing/2014/main" id="{2555A14C-24D9-4B02-801C-25FC0A837D9A}"/>
                      </a:ext>
                    </a:extLst>
                  </p:cNvPr>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6" name="Line 54">
                    <a:extLst>
                      <a:ext uri="{FF2B5EF4-FFF2-40B4-BE49-F238E27FC236}">
                        <a16:creationId xmlns:a16="http://schemas.microsoft.com/office/drawing/2014/main" id="{CA5D1864-B8FE-496B-82AB-568FC6B88C22}"/>
                      </a:ext>
                    </a:extLst>
                  </p:cNvPr>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50" name="Freeform: Shape 168">
                  <a:extLst>
                    <a:ext uri="{FF2B5EF4-FFF2-40B4-BE49-F238E27FC236}">
                      <a16:creationId xmlns:a16="http://schemas.microsoft.com/office/drawing/2014/main" id="{139D9A4F-93FF-4E72-9AFD-367A63FA433D}"/>
                    </a:ext>
                  </a:extLst>
                </p:cNvPr>
                <p:cNvSpPr>
                  <a:spLocks/>
                </p:cNvSpPr>
                <p:nvPr/>
              </p:nvSpPr>
              <p:spPr bwMode="auto">
                <a:xfrm flipH="1">
                  <a:off x="9720227" y="4046344"/>
                  <a:ext cx="290953" cy="243366"/>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68580" tIns="34290" rIns="68580" bIns="34290" numCol="1" anchor="t" anchorCtr="0" compatLnSpc="1">
                  <a:prstTxWarp prst="textNoShape">
                    <a:avLst/>
                  </a:prstTxWarp>
                  <a:noAutofit/>
                </a:bodyPr>
                <a:lstStyle/>
                <a:p>
                  <a:pPr defTabSz="685800">
                    <a:buClrTx/>
                    <a:defRPr/>
                  </a:pPr>
                  <a:endParaRPr lang="en-US" sz="1350" kern="1200" dirty="0">
                    <a:solidFill>
                      <a:srgbClr val="505050"/>
                    </a:solidFill>
                    <a:latin typeface="Segoe UI"/>
                    <a:ea typeface="+mn-ea"/>
                    <a:cs typeface="+mn-cs"/>
                  </a:endParaRPr>
                </a:p>
              </p:txBody>
            </p:sp>
            <p:grpSp>
              <p:nvGrpSpPr>
                <p:cNvPr id="151" name="Group 150">
                  <a:extLst>
                    <a:ext uri="{FF2B5EF4-FFF2-40B4-BE49-F238E27FC236}">
                      <a16:creationId xmlns:a16="http://schemas.microsoft.com/office/drawing/2014/main" id="{DA2FE695-946F-4718-9A54-74BDF917701A}"/>
                    </a:ext>
                  </a:extLst>
                </p:cNvPr>
                <p:cNvGrpSpPr/>
                <p:nvPr/>
              </p:nvGrpSpPr>
              <p:grpSpPr>
                <a:xfrm>
                  <a:off x="9855639" y="3437294"/>
                  <a:ext cx="97133" cy="89562"/>
                  <a:chOff x="9766486" y="4221497"/>
                  <a:chExt cx="118215" cy="109717"/>
                </a:xfrm>
              </p:grpSpPr>
              <p:sp>
                <p:nvSpPr>
                  <p:cNvPr id="152" name="Line 47">
                    <a:extLst>
                      <a:ext uri="{FF2B5EF4-FFF2-40B4-BE49-F238E27FC236}">
                        <a16:creationId xmlns:a16="http://schemas.microsoft.com/office/drawing/2014/main" id="{0198489B-9170-4826-85D9-2BEC8C6FF9E4}"/>
                      </a:ext>
                    </a:extLst>
                  </p:cNvPr>
                  <p:cNvSpPr>
                    <a:spLocks noChangeShapeType="1"/>
                  </p:cNvSpPr>
                  <p:nvPr/>
                </p:nvSpPr>
                <p:spPr bwMode="auto">
                  <a:xfrm>
                    <a:off x="9766486"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3" name="Line 54">
                    <a:extLst>
                      <a:ext uri="{FF2B5EF4-FFF2-40B4-BE49-F238E27FC236}">
                        <a16:creationId xmlns:a16="http://schemas.microsoft.com/office/drawing/2014/main" id="{F701F9A3-75E6-423A-9A70-E79733C6611B}"/>
                      </a:ext>
                    </a:extLst>
                  </p:cNvPr>
                  <p:cNvSpPr>
                    <a:spLocks noChangeShapeType="1"/>
                  </p:cNvSpPr>
                  <p:nvPr/>
                </p:nvSpPr>
                <p:spPr bwMode="auto">
                  <a:xfrm flipH="1">
                    <a:off x="9766486" y="4331214"/>
                    <a:ext cx="11821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B9405865-ED16-4FD1-84FE-0C0FB359E8AA}"/>
                  </a:ext>
                </a:extLst>
              </p:cNvPr>
              <p:cNvGrpSpPr/>
              <p:nvPr/>
            </p:nvGrpSpPr>
            <p:grpSpPr>
              <a:xfrm>
                <a:off x="10362583" y="4585161"/>
                <a:ext cx="677513" cy="576345"/>
                <a:chOff x="10725498" y="5087603"/>
                <a:chExt cx="498940" cy="424437"/>
              </a:xfrm>
            </p:grpSpPr>
            <p:sp>
              <p:nvSpPr>
                <p:cNvPr id="194" name="graph_2">
                  <a:extLst>
                    <a:ext uri="{FF2B5EF4-FFF2-40B4-BE49-F238E27FC236}">
                      <a16:creationId xmlns:a16="http://schemas.microsoft.com/office/drawing/2014/main" id="{55D37732-EEBF-4B63-B2DB-EC15152E8E3E}"/>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 name="Group 23">
                  <a:extLst>
                    <a:ext uri="{FF2B5EF4-FFF2-40B4-BE49-F238E27FC236}">
                      <a16:creationId xmlns:a16="http://schemas.microsoft.com/office/drawing/2014/main" id="{F6BAF35B-F1C6-47AB-B29C-ED6C9DC63ED7}"/>
                    </a:ext>
                  </a:extLst>
                </p:cNvPr>
                <p:cNvGrpSpPr/>
                <p:nvPr/>
              </p:nvGrpSpPr>
              <p:grpSpPr>
                <a:xfrm>
                  <a:off x="10725498" y="5087603"/>
                  <a:ext cx="498940" cy="424437"/>
                  <a:chOff x="10725498" y="5087603"/>
                  <a:chExt cx="498940" cy="424437"/>
                </a:xfrm>
              </p:grpSpPr>
              <p:sp>
                <p:nvSpPr>
                  <p:cNvPr id="198" name="Rectangle 9">
                    <a:extLst>
                      <a:ext uri="{FF2B5EF4-FFF2-40B4-BE49-F238E27FC236}">
                        <a16:creationId xmlns:a16="http://schemas.microsoft.com/office/drawing/2014/main" id="{C94AE980-EB38-46BD-8FB2-9D3E3E57FD52}"/>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199" name="Line 10">
                    <a:extLst>
                      <a:ext uri="{FF2B5EF4-FFF2-40B4-BE49-F238E27FC236}">
                        <a16:creationId xmlns:a16="http://schemas.microsoft.com/office/drawing/2014/main" id="{0CD8DEDD-5B74-45A7-A005-61BFAD569DF3}"/>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0" name="Oval 11">
                    <a:extLst>
                      <a:ext uri="{FF2B5EF4-FFF2-40B4-BE49-F238E27FC236}">
                        <a16:creationId xmlns:a16="http://schemas.microsoft.com/office/drawing/2014/main" id="{DF3C3C4E-8CFF-4176-A7D9-971EDB16533A}"/>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1" name="Oval 12">
                    <a:extLst>
                      <a:ext uri="{FF2B5EF4-FFF2-40B4-BE49-F238E27FC236}">
                        <a16:creationId xmlns:a16="http://schemas.microsoft.com/office/drawing/2014/main" id="{F46D44F1-B6E5-4C02-80E4-0FF710690B3F}"/>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2" name="Oval 13">
                    <a:extLst>
                      <a:ext uri="{FF2B5EF4-FFF2-40B4-BE49-F238E27FC236}">
                        <a16:creationId xmlns:a16="http://schemas.microsoft.com/office/drawing/2014/main" id="{439A2BC6-7F24-4009-A587-F12B6D451663}"/>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sp>
            <p:nvSpPr>
              <p:cNvPr id="238" name="Shape 101">
                <a:extLst>
                  <a:ext uri="{FF2B5EF4-FFF2-40B4-BE49-F238E27FC236}">
                    <a16:creationId xmlns:a16="http://schemas.microsoft.com/office/drawing/2014/main" id="{B2737DD1-7D22-451D-A367-0EDC6532EE0B}"/>
                  </a:ext>
                </a:extLst>
              </p:cNvPr>
              <p:cNvSpPr txBox="1"/>
              <p:nvPr/>
            </p:nvSpPr>
            <p:spPr>
              <a:xfrm>
                <a:off x="9946442" y="4104918"/>
                <a:ext cx="1534448" cy="277973"/>
              </a:xfrm>
              <a:prstGeom prst="rect">
                <a:avLst/>
              </a:prstGeom>
              <a:noFill/>
              <a:ln>
                <a:noFill/>
              </a:ln>
            </p:spPr>
            <p:txBody>
              <a:bodyPr wrap="square"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Operational reports</a:t>
                </a:r>
              </a:p>
            </p:txBody>
          </p:sp>
          <p:grpSp>
            <p:nvGrpSpPr>
              <p:cNvPr id="28" name="Group 27">
                <a:extLst>
                  <a:ext uri="{FF2B5EF4-FFF2-40B4-BE49-F238E27FC236}">
                    <a16:creationId xmlns:a16="http://schemas.microsoft.com/office/drawing/2014/main" id="{1DD3BEF8-F2D3-4A68-9B30-12258C9969AC}"/>
                  </a:ext>
                </a:extLst>
              </p:cNvPr>
              <p:cNvGrpSpPr/>
              <p:nvPr/>
            </p:nvGrpSpPr>
            <p:grpSpPr>
              <a:xfrm>
                <a:off x="10349269" y="3465702"/>
                <a:ext cx="677513" cy="576345"/>
                <a:chOff x="10295202" y="3465702"/>
                <a:chExt cx="677513" cy="576345"/>
              </a:xfrm>
            </p:grpSpPr>
            <p:grpSp>
              <p:nvGrpSpPr>
                <p:cNvPr id="231" name="Group 230">
                  <a:extLst>
                    <a:ext uri="{FF2B5EF4-FFF2-40B4-BE49-F238E27FC236}">
                      <a16:creationId xmlns:a16="http://schemas.microsoft.com/office/drawing/2014/main" id="{2B6089EC-A82E-4D63-94B4-56F7B0236774}"/>
                    </a:ext>
                  </a:extLst>
                </p:cNvPr>
                <p:cNvGrpSpPr/>
                <p:nvPr/>
              </p:nvGrpSpPr>
              <p:grpSpPr>
                <a:xfrm>
                  <a:off x="10295202" y="3465702"/>
                  <a:ext cx="677513" cy="576345"/>
                  <a:chOff x="10725498" y="5087603"/>
                  <a:chExt cx="498940" cy="424437"/>
                </a:xfrm>
              </p:grpSpPr>
              <p:sp>
                <p:nvSpPr>
                  <p:cNvPr id="233" name="Rectangle 9">
                    <a:extLst>
                      <a:ext uri="{FF2B5EF4-FFF2-40B4-BE49-F238E27FC236}">
                        <a16:creationId xmlns:a16="http://schemas.microsoft.com/office/drawing/2014/main" id="{64DF5A8B-8562-43DF-A75F-01BE6030547D}"/>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4" name="Line 10">
                    <a:extLst>
                      <a:ext uri="{FF2B5EF4-FFF2-40B4-BE49-F238E27FC236}">
                        <a16:creationId xmlns:a16="http://schemas.microsoft.com/office/drawing/2014/main" id="{55D2C6BD-31EC-43D4-8BD4-3D073D4A0B42}"/>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5" name="Oval 11">
                    <a:extLst>
                      <a:ext uri="{FF2B5EF4-FFF2-40B4-BE49-F238E27FC236}">
                        <a16:creationId xmlns:a16="http://schemas.microsoft.com/office/drawing/2014/main" id="{2FB7F8B0-3B91-4436-BCE0-C9174BA3C4C6}"/>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6" name="Oval 12">
                    <a:extLst>
                      <a:ext uri="{FF2B5EF4-FFF2-40B4-BE49-F238E27FC236}">
                        <a16:creationId xmlns:a16="http://schemas.microsoft.com/office/drawing/2014/main" id="{F482BAFD-6614-47C8-A692-AEF4463D03B6}"/>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7" name="Oval 13">
                    <a:extLst>
                      <a:ext uri="{FF2B5EF4-FFF2-40B4-BE49-F238E27FC236}">
                        <a16:creationId xmlns:a16="http://schemas.microsoft.com/office/drawing/2014/main" id="{64AAA125-35D5-4E98-8591-D42E30551362}"/>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sp>
              <p:nvSpPr>
                <p:cNvPr id="239" name="Rectangle 6">
                  <a:extLst>
                    <a:ext uri="{FF2B5EF4-FFF2-40B4-BE49-F238E27FC236}">
                      <a16:creationId xmlns:a16="http://schemas.microsoft.com/office/drawing/2014/main" id="{E5E9C6B9-DE53-4643-9C4A-7728FC14FABF}"/>
                    </a:ext>
                  </a:extLst>
                </p:cNvPr>
                <p:cNvSpPr>
                  <a:spLocks noChangeArrowheads="1"/>
                </p:cNvSpPr>
                <p:nvPr/>
              </p:nvSpPr>
              <p:spPr bwMode="auto">
                <a:xfrm>
                  <a:off x="10521830" y="3822836"/>
                  <a:ext cx="52858" cy="175091"/>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40" name="Rectangle 7">
                  <a:extLst>
                    <a:ext uri="{FF2B5EF4-FFF2-40B4-BE49-F238E27FC236}">
                      <a16:creationId xmlns:a16="http://schemas.microsoft.com/office/drawing/2014/main" id="{ACD3FB5E-29BB-4681-A71E-6B9903AD0E39}"/>
                    </a:ext>
                  </a:extLst>
                </p:cNvPr>
                <p:cNvSpPr>
                  <a:spLocks noChangeArrowheads="1"/>
                </p:cNvSpPr>
                <p:nvPr/>
              </p:nvSpPr>
              <p:spPr bwMode="auto">
                <a:xfrm>
                  <a:off x="10625894" y="3669218"/>
                  <a:ext cx="54510" cy="328709"/>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41" name="Rectangle 8">
                  <a:extLst>
                    <a:ext uri="{FF2B5EF4-FFF2-40B4-BE49-F238E27FC236}">
                      <a16:creationId xmlns:a16="http://schemas.microsoft.com/office/drawing/2014/main" id="{9D3E2615-C536-4356-B157-AC746377EE72}"/>
                    </a:ext>
                  </a:extLst>
                </p:cNvPr>
                <p:cNvSpPr>
                  <a:spLocks noChangeArrowheads="1"/>
                </p:cNvSpPr>
                <p:nvPr/>
              </p:nvSpPr>
              <p:spPr bwMode="auto">
                <a:xfrm>
                  <a:off x="10731610" y="3736942"/>
                  <a:ext cx="54510" cy="260985"/>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grpSp>
        </p:grpSp>
        <p:sp>
          <p:nvSpPr>
            <p:cNvPr id="196" name="Rectangle 195">
              <a:extLst>
                <a:ext uri="{FF2B5EF4-FFF2-40B4-BE49-F238E27FC236}">
                  <a16:creationId xmlns:a16="http://schemas.microsoft.com/office/drawing/2014/main" id="{95611ECB-8432-467F-832C-AF9FA82323EC}"/>
                </a:ext>
              </a:extLst>
            </p:cNvPr>
            <p:cNvSpPr/>
            <p:nvPr/>
          </p:nvSpPr>
          <p:spPr bwMode="auto">
            <a:xfrm>
              <a:off x="9960535" y="1697248"/>
              <a:ext cx="1432897" cy="307776"/>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grpSp>
      <p:sp>
        <p:nvSpPr>
          <p:cNvPr id="3" name="Title 2">
            <a:extLst>
              <a:ext uri="{FF2B5EF4-FFF2-40B4-BE49-F238E27FC236}">
                <a16:creationId xmlns:a16="http://schemas.microsoft.com/office/drawing/2014/main" id="{26F7D452-0040-4DAD-BA87-7BE5B8388923}"/>
              </a:ext>
            </a:extLst>
          </p:cNvPr>
          <p:cNvSpPr>
            <a:spLocks noGrp="1"/>
          </p:cNvSpPr>
          <p:nvPr>
            <p:ph type="title"/>
          </p:nvPr>
        </p:nvSpPr>
        <p:spPr/>
        <p:txBody>
          <a:bodyPr/>
          <a:lstStyle/>
          <a:p>
            <a:pPr defTabSz="685800"/>
            <a:r>
              <a:rPr lang="en-US" sz="2100" spc="375" dirty="0">
                <a:solidFill>
                  <a:srgbClr val="0078D7"/>
                </a:solidFill>
                <a:latin typeface="Segoe UI Semilight" charset="0"/>
                <a:ea typeface=""/>
                <a:cs typeface="Segoe UI Semilight" charset="0"/>
              </a:rPr>
              <a:t>Big Data &amp; Advanced Analytics at a glance</a:t>
            </a:r>
            <a:endParaRPr lang="en-US" sz="2100" spc="375" dirty="0">
              <a:solidFill>
                <a:srgbClr val="0078D7"/>
              </a:solidFill>
              <a:latin typeface="Segoe UI Semilight" charset="0"/>
              <a:cs typeface="Segoe UI Semilight" charset="0"/>
            </a:endParaRPr>
          </a:p>
        </p:txBody>
      </p:sp>
      <p:cxnSp>
        <p:nvCxnSpPr>
          <p:cNvPr id="10" name="Connector: Elbow 9">
            <a:extLst>
              <a:ext uri="{FF2B5EF4-FFF2-40B4-BE49-F238E27FC236}">
                <a16:creationId xmlns:a16="http://schemas.microsoft.com/office/drawing/2014/main" id="{BD3EE901-8B1D-4515-8F43-40D02C09AC24}"/>
              </a:ext>
            </a:extLst>
          </p:cNvPr>
          <p:cNvCxnSpPr>
            <a:cxnSpLocks/>
          </p:cNvCxnSpPr>
          <p:nvPr/>
        </p:nvCxnSpPr>
        <p:spPr>
          <a:xfrm rot="10800000" flipV="1">
            <a:off x="5847984" y="2292802"/>
            <a:ext cx="9525" cy="1038685"/>
          </a:xfrm>
          <a:prstGeom prst="bentConnector3">
            <a:avLst>
              <a:gd name="adj1" fmla="val 1800000"/>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E57DD79A-C5E6-4E07-8EFA-42AB880854A1}"/>
              </a:ext>
            </a:extLst>
          </p:cNvPr>
          <p:cNvGrpSpPr>
            <a:grpSpLocks noChangeAspect="1"/>
          </p:cNvGrpSpPr>
          <p:nvPr/>
        </p:nvGrpSpPr>
        <p:grpSpPr bwMode="auto">
          <a:xfrm>
            <a:off x="434968" y="1211166"/>
            <a:ext cx="312147" cy="304715"/>
            <a:chOff x="1759" y="236"/>
            <a:chExt cx="252" cy="246"/>
          </a:xfrm>
          <a:noFill/>
        </p:grpSpPr>
        <p:sp>
          <p:nvSpPr>
            <p:cNvPr id="168" name="Freeform 106">
              <a:extLst>
                <a:ext uri="{FF2B5EF4-FFF2-40B4-BE49-F238E27FC236}">
                  <a16:creationId xmlns:a16="http://schemas.microsoft.com/office/drawing/2014/main" id="{2C21B8F4-D961-4AAE-BD18-A747067D6B97}"/>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69" name="Rectangle 168">
              <a:extLst>
                <a:ext uri="{FF2B5EF4-FFF2-40B4-BE49-F238E27FC236}">
                  <a16:creationId xmlns:a16="http://schemas.microsoft.com/office/drawing/2014/main" id="{032F3A4B-33C1-45CB-A0F0-210E799046FE}"/>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88761354-A028-4A1B-8B85-CABA5C5B18CF}"/>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78" name="Rectangle 177">
              <a:extLst>
                <a:ext uri="{FF2B5EF4-FFF2-40B4-BE49-F238E27FC236}">
                  <a16:creationId xmlns:a16="http://schemas.microsoft.com/office/drawing/2014/main" id="{FD585D5E-4C4B-4E11-9D00-DE4F413DDDC8}"/>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grpSp>
      <p:sp>
        <p:nvSpPr>
          <p:cNvPr id="179" name="TextBox 178">
            <a:extLst>
              <a:ext uri="{FF2B5EF4-FFF2-40B4-BE49-F238E27FC236}">
                <a16:creationId xmlns:a16="http://schemas.microsoft.com/office/drawing/2014/main" id="{30693531-66D0-45AA-B0FD-1BDFD5C1056A}"/>
              </a:ext>
            </a:extLst>
          </p:cNvPr>
          <p:cNvSpPr txBox="1"/>
          <p:nvPr/>
        </p:nvSpPr>
        <p:spPr>
          <a:xfrm>
            <a:off x="350488" y="1555889"/>
            <a:ext cx="579966"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Business</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apps</a:t>
            </a:r>
          </a:p>
        </p:txBody>
      </p:sp>
      <p:grpSp>
        <p:nvGrpSpPr>
          <p:cNvPr id="121" name="Group 120">
            <a:extLst>
              <a:ext uri="{FF2B5EF4-FFF2-40B4-BE49-F238E27FC236}">
                <a16:creationId xmlns:a16="http://schemas.microsoft.com/office/drawing/2014/main" id="{5897BC48-3227-4115-B75F-6883BF73317A}"/>
              </a:ext>
            </a:extLst>
          </p:cNvPr>
          <p:cNvGrpSpPr/>
          <p:nvPr/>
        </p:nvGrpSpPr>
        <p:grpSpPr>
          <a:xfrm>
            <a:off x="1609678" y="1715829"/>
            <a:ext cx="173402" cy="174158"/>
            <a:chOff x="5279190" y="5401430"/>
            <a:chExt cx="1101836" cy="1106637"/>
          </a:xfrm>
        </p:grpSpPr>
        <p:sp>
          <p:nvSpPr>
            <p:cNvPr id="122" name="Freeform: Shape 815">
              <a:extLst>
                <a:ext uri="{FF2B5EF4-FFF2-40B4-BE49-F238E27FC236}">
                  <a16:creationId xmlns:a16="http://schemas.microsoft.com/office/drawing/2014/main" id="{01BD0F51-1A3F-43E4-AC48-CFF2C9E8C28D}"/>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3" name="Freeform: Shape 816">
              <a:extLst>
                <a:ext uri="{FF2B5EF4-FFF2-40B4-BE49-F238E27FC236}">
                  <a16:creationId xmlns:a16="http://schemas.microsoft.com/office/drawing/2014/main" id="{EEE7910A-EB26-46F9-A48E-7AD7497142E8}"/>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4" name="Freeform: Shape 817">
              <a:extLst>
                <a:ext uri="{FF2B5EF4-FFF2-40B4-BE49-F238E27FC236}">
                  <a16:creationId xmlns:a16="http://schemas.microsoft.com/office/drawing/2014/main" id="{5939A067-0BC1-4F76-9BFE-9BC592C09A6D}"/>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5" name="Freeform: Shape 818">
              <a:extLst>
                <a:ext uri="{FF2B5EF4-FFF2-40B4-BE49-F238E27FC236}">
                  <a16:creationId xmlns:a16="http://schemas.microsoft.com/office/drawing/2014/main" id="{0F6D1B4C-5DF2-4346-A194-3D43D4800F1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126" name="Freeform: Shape 819">
              <a:extLst>
                <a:ext uri="{FF2B5EF4-FFF2-40B4-BE49-F238E27FC236}">
                  <a16:creationId xmlns:a16="http://schemas.microsoft.com/office/drawing/2014/main" id="{9A8C1A94-2668-4A35-91C0-77DA46B7CCB0}"/>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grpSp>
        <p:nvGrpSpPr>
          <p:cNvPr id="127" name="Group 126">
            <a:extLst>
              <a:ext uri="{FF2B5EF4-FFF2-40B4-BE49-F238E27FC236}">
                <a16:creationId xmlns:a16="http://schemas.microsoft.com/office/drawing/2014/main" id="{6CF4A718-DEEA-42A8-98B4-2FBF865A2C02}"/>
              </a:ext>
            </a:extLst>
          </p:cNvPr>
          <p:cNvGrpSpPr/>
          <p:nvPr/>
        </p:nvGrpSpPr>
        <p:grpSpPr>
          <a:xfrm>
            <a:off x="5910496" y="3192481"/>
            <a:ext cx="252018" cy="247493"/>
            <a:chOff x="2549926" y="1227604"/>
            <a:chExt cx="5177116" cy="5084148"/>
          </a:xfrm>
        </p:grpSpPr>
        <p:sp>
          <p:nvSpPr>
            <p:cNvPr id="130" name="Freeform: Shape 821">
              <a:extLst>
                <a:ext uri="{FF2B5EF4-FFF2-40B4-BE49-F238E27FC236}">
                  <a16:creationId xmlns:a16="http://schemas.microsoft.com/office/drawing/2014/main" id="{A65B318A-6090-4EF1-AB51-9F62861083E3}"/>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1" name="Rectangle 130">
              <a:extLst>
                <a:ext uri="{FF2B5EF4-FFF2-40B4-BE49-F238E27FC236}">
                  <a16:creationId xmlns:a16="http://schemas.microsoft.com/office/drawing/2014/main" id="{64AF47D1-0876-4616-B3B7-D9F02C6B2266}"/>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7" name="Rectangle 136">
              <a:extLst>
                <a:ext uri="{FF2B5EF4-FFF2-40B4-BE49-F238E27FC236}">
                  <a16:creationId xmlns:a16="http://schemas.microsoft.com/office/drawing/2014/main" id="{2C4FDB89-B67C-4C6B-ADC2-16F19F904BCB}"/>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9" name="Rectangle 138">
              <a:extLst>
                <a:ext uri="{FF2B5EF4-FFF2-40B4-BE49-F238E27FC236}">
                  <a16:creationId xmlns:a16="http://schemas.microsoft.com/office/drawing/2014/main" id="{158C6DFD-5891-443D-AA58-E77A406A7025}"/>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a:extLst>
                <a:ext uri="{FF2B5EF4-FFF2-40B4-BE49-F238E27FC236}">
                  <a16:creationId xmlns:a16="http://schemas.microsoft.com/office/drawing/2014/main" id="{436CF3E6-8A70-4CE5-BF4B-8C6312C36564}"/>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5" name="Rectangle 144">
              <a:extLst>
                <a:ext uri="{FF2B5EF4-FFF2-40B4-BE49-F238E27FC236}">
                  <a16:creationId xmlns:a16="http://schemas.microsoft.com/office/drawing/2014/main" id="{EDB9BEAC-440E-471C-B1A6-215773C9EEF6}"/>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0" name="Rectangle 169">
              <a:extLst>
                <a:ext uri="{FF2B5EF4-FFF2-40B4-BE49-F238E27FC236}">
                  <a16:creationId xmlns:a16="http://schemas.microsoft.com/office/drawing/2014/main" id="{0896F17E-58CE-40F4-B8AB-2041951EEB84}"/>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1" name="Cylinder 828">
              <a:extLst>
                <a:ext uri="{FF2B5EF4-FFF2-40B4-BE49-F238E27FC236}">
                  <a16:creationId xmlns:a16="http://schemas.microsoft.com/office/drawing/2014/main" id="{8B3D60E1-1E16-4F9F-99CB-F45A1F6DBEE6}"/>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65F9CE2A-AE67-4255-8FCC-BD6DC7AB1B9C}"/>
              </a:ext>
            </a:extLst>
          </p:cNvPr>
          <p:cNvGrpSpPr/>
          <p:nvPr/>
        </p:nvGrpSpPr>
        <p:grpSpPr>
          <a:xfrm>
            <a:off x="2980727" y="2715769"/>
            <a:ext cx="231615" cy="206537"/>
            <a:chOff x="2922017" y="3436258"/>
            <a:chExt cx="1405852" cy="1211942"/>
          </a:xfrm>
        </p:grpSpPr>
        <p:sp>
          <p:nvSpPr>
            <p:cNvPr id="177" name="Hexagon 176">
              <a:extLst>
                <a:ext uri="{FF2B5EF4-FFF2-40B4-BE49-F238E27FC236}">
                  <a16:creationId xmlns:a16="http://schemas.microsoft.com/office/drawing/2014/main" id="{3DD86084-8BAC-4BEE-955F-47B0A90240EC}"/>
                </a:ext>
              </a:extLst>
            </p:cNvPr>
            <p:cNvSpPr/>
            <p:nvPr/>
          </p:nvSpPr>
          <p:spPr bwMode="auto">
            <a:xfrm>
              <a:off x="2922017" y="3436258"/>
              <a:ext cx="1405852" cy="1211942"/>
            </a:xfrm>
            <a:prstGeom prst="hexagon">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80" name="Group 179">
              <a:extLst>
                <a:ext uri="{FF2B5EF4-FFF2-40B4-BE49-F238E27FC236}">
                  <a16:creationId xmlns:a16="http://schemas.microsoft.com/office/drawing/2014/main" id="{C28C3048-B948-48E5-A3FC-D2A153713599}"/>
                </a:ext>
              </a:extLst>
            </p:cNvPr>
            <p:cNvGrpSpPr/>
            <p:nvPr/>
          </p:nvGrpSpPr>
          <p:grpSpPr>
            <a:xfrm flipH="1">
              <a:off x="3278165" y="3687836"/>
              <a:ext cx="693555" cy="708785"/>
              <a:chOff x="590959" y="3692672"/>
              <a:chExt cx="693555" cy="708785"/>
            </a:xfrm>
          </p:grpSpPr>
          <p:sp>
            <p:nvSpPr>
              <p:cNvPr id="182" name="Snip Single Corner Rectangle 26">
                <a:extLst>
                  <a:ext uri="{FF2B5EF4-FFF2-40B4-BE49-F238E27FC236}">
                    <a16:creationId xmlns:a16="http://schemas.microsoft.com/office/drawing/2014/main" id="{8F238A17-C9AB-48E1-9288-B5296FE19587}"/>
                  </a:ext>
                </a:extLst>
              </p:cNvPr>
              <p:cNvSpPr/>
              <p:nvPr/>
            </p:nvSpPr>
            <p:spPr bwMode="auto">
              <a:xfrm flipH="1">
                <a:off x="590959" y="3692672"/>
                <a:ext cx="693555" cy="708785"/>
              </a:xfrm>
              <a:prstGeom prst="snip1Rect">
                <a:avLst>
                  <a:gd name="adj" fmla="val 28736"/>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r>
                  <a:rPr lang="en-US" sz="375" b="1" kern="1200" dirty="0">
                    <a:solidFill>
                      <a:srgbClr val="505050"/>
                    </a:solidFill>
                    <a:latin typeface="Segoe UI Semibold" charset="0"/>
                    <a:ea typeface="Segoe UI Semibold" charset="0"/>
                    <a:cs typeface="Segoe UI Semibold" charset="0"/>
                  </a:rPr>
                  <a:t>10</a:t>
                </a:r>
                <a:br>
                  <a:rPr lang="en-US" sz="375" b="1" kern="1200" dirty="0">
                    <a:solidFill>
                      <a:srgbClr val="505050"/>
                    </a:solidFill>
                    <a:latin typeface="Segoe UI Semibold" charset="0"/>
                    <a:ea typeface="Segoe UI Semibold" charset="0"/>
                    <a:cs typeface="Segoe UI Semibold" charset="0"/>
                  </a:rPr>
                </a:br>
                <a:r>
                  <a:rPr lang="en-US" sz="375" b="1" kern="1200" dirty="0">
                    <a:solidFill>
                      <a:srgbClr val="505050"/>
                    </a:solidFill>
                    <a:latin typeface="Segoe UI Semibold" charset="0"/>
                    <a:ea typeface="Segoe UI Semibold" charset="0"/>
                    <a:cs typeface="Segoe UI Semibold" charset="0"/>
                  </a:rPr>
                  <a:t>01</a:t>
                </a:r>
              </a:p>
            </p:txBody>
          </p:sp>
          <p:sp>
            <p:nvSpPr>
              <p:cNvPr id="184" name="Triangle 27">
                <a:extLst>
                  <a:ext uri="{FF2B5EF4-FFF2-40B4-BE49-F238E27FC236}">
                    <a16:creationId xmlns:a16="http://schemas.microsoft.com/office/drawing/2014/main" id="{C2550049-2B35-4674-BA3D-DC5E93833388}"/>
                  </a:ext>
                </a:extLst>
              </p:cNvPr>
              <p:cNvSpPr/>
              <p:nvPr/>
            </p:nvSpPr>
            <p:spPr bwMode="auto">
              <a:xfrm rot="8100000">
                <a:off x="605734" y="3761863"/>
                <a:ext cx="275229" cy="116186"/>
              </a:xfrm>
              <a:prstGeom prs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97" name="Group 196">
            <a:extLst>
              <a:ext uri="{FF2B5EF4-FFF2-40B4-BE49-F238E27FC236}">
                <a16:creationId xmlns:a16="http://schemas.microsoft.com/office/drawing/2014/main" id="{2A0E6F24-23F5-43D6-A1F2-A55E118BF181}"/>
              </a:ext>
            </a:extLst>
          </p:cNvPr>
          <p:cNvGrpSpPr/>
          <p:nvPr/>
        </p:nvGrpSpPr>
        <p:grpSpPr>
          <a:xfrm>
            <a:off x="5897880" y="2203577"/>
            <a:ext cx="263247" cy="226899"/>
            <a:chOff x="8376458" y="5925518"/>
            <a:chExt cx="1045926" cy="901512"/>
          </a:xfrm>
        </p:grpSpPr>
        <p:sp>
          <p:nvSpPr>
            <p:cNvPr id="203" name="Star: 4 Points 8">
              <a:extLst>
                <a:ext uri="{FF2B5EF4-FFF2-40B4-BE49-F238E27FC236}">
                  <a16:creationId xmlns:a16="http://schemas.microsoft.com/office/drawing/2014/main" id="{3C4CF94E-29D1-4AAF-8904-424D1E08ACC0}"/>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4" name="Star: 4 Points 8">
              <a:extLst>
                <a:ext uri="{FF2B5EF4-FFF2-40B4-BE49-F238E27FC236}">
                  <a16:creationId xmlns:a16="http://schemas.microsoft.com/office/drawing/2014/main" id="{EB14D03C-53B6-4AEA-9D85-C0C4A596870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5" name="Oval 204">
              <a:extLst>
                <a:ext uri="{FF2B5EF4-FFF2-40B4-BE49-F238E27FC236}">
                  <a16:creationId xmlns:a16="http://schemas.microsoft.com/office/drawing/2014/main" id="{34747AA4-2F0B-48D3-ABA4-847E1488BD4E}"/>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6" name="Oval 9">
              <a:extLst>
                <a:ext uri="{FF2B5EF4-FFF2-40B4-BE49-F238E27FC236}">
                  <a16:creationId xmlns:a16="http://schemas.microsoft.com/office/drawing/2014/main" id="{B10D5F37-DD05-42FE-83BA-BF6A05DD34FE}"/>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14" name="Group 213">
            <a:extLst>
              <a:ext uri="{FF2B5EF4-FFF2-40B4-BE49-F238E27FC236}">
                <a16:creationId xmlns:a16="http://schemas.microsoft.com/office/drawing/2014/main" id="{49B4B3CE-35DC-44A1-9394-C811B17B443D}"/>
              </a:ext>
            </a:extLst>
          </p:cNvPr>
          <p:cNvGrpSpPr/>
          <p:nvPr/>
        </p:nvGrpSpPr>
        <p:grpSpPr>
          <a:xfrm>
            <a:off x="5949631" y="2697821"/>
            <a:ext cx="225578" cy="231918"/>
            <a:chOff x="2776302" y="4657642"/>
            <a:chExt cx="1550488" cy="1594059"/>
          </a:xfrm>
        </p:grpSpPr>
        <p:sp>
          <p:nvSpPr>
            <p:cNvPr id="215" name="Cylinder 812">
              <a:extLst>
                <a:ext uri="{FF2B5EF4-FFF2-40B4-BE49-F238E27FC236}">
                  <a16:creationId xmlns:a16="http://schemas.microsoft.com/office/drawing/2014/main" id="{97C68356-76ED-4307-828B-F8E97423BE48}"/>
                </a:ext>
              </a:extLst>
            </p:cNvPr>
            <p:cNvSpPr/>
            <p:nvPr/>
          </p:nvSpPr>
          <p:spPr bwMode="auto">
            <a:xfrm>
              <a:off x="2776302" y="4657642"/>
              <a:ext cx="1043832" cy="1371349"/>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r>
                <a:rPr lang="en-US" sz="375" b="1" kern="1200" dirty="0">
                  <a:solidFill>
                    <a:srgbClr val="505050"/>
                  </a:solidFill>
                  <a:latin typeface="Segoe UI Semibold" charset="0"/>
                  <a:ea typeface="Segoe UI Semibold" charset="0"/>
                  <a:cs typeface="Segoe UI Semibold" charset="0"/>
                </a:rPr>
                <a:t>SQL</a:t>
              </a:r>
            </a:p>
          </p:txBody>
        </p:sp>
        <p:sp>
          <p:nvSpPr>
            <p:cNvPr id="216" name="Freeform 146">
              <a:extLst>
                <a:ext uri="{FF2B5EF4-FFF2-40B4-BE49-F238E27FC236}">
                  <a16:creationId xmlns:a16="http://schemas.microsoft.com/office/drawing/2014/main" id="{CDF4159D-F9A6-4FB6-A04C-CAB107EC8B1C}"/>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217" name="Group 216">
            <a:extLst>
              <a:ext uri="{FF2B5EF4-FFF2-40B4-BE49-F238E27FC236}">
                <a16:creationId xmlns:a16="http://schemas.microsoft.com/office/drawing/2014/main" id="{359ECD34-5349-4A01-8B12-4716D4AD09EF}"/>
              </a:ext>
            </a:extLst>
          </p:cNvPr>
          <p:cNvGrpSpPr/>
          <p:nvPr/>
        </p:nvGrpSpPr>
        <p:grpSpPr>
          <a:xfrm>
            <a:off x="5930799" y="3786645"/>
            <a:ext cx="221019" cy="172079"/>
            <a:chOff x="2062250" y="1828801"/>
            <a:chExt cx="438091" cy="341085"/>
          </a:xfrm>
        </p:grpSpPr>
        <p:grpSp>
          <p:nvGrpSpPr>
            <p:cNvPr id="218" name="Group 217">
              <a:extLst>
                <a:ext uri="{FF2B5EF4-FFF2-40B4-BE49-F238E27FC236}">
                  <a16:creationId xmlns:a16="http://schemas.microsoft.com/office/drawing/2014/main" id="{214F52F9-C31C-4581-A7A0-869CE47FABE7}"/>
                </a:ext>
              </a:extLst>
            </p:cNvPr>
            <p:cNvGrpSpPr/>
            <p:nvPr/>
          </p:nvGrpSpPr>
          <p:grpSpPr>
            <a:xfrm>
              <a:off x="2062250" y="1828801"/>
              <a:ext cx="180067" cy="140947"/>
              <a:chOff x="2438399" y="1828800"/>
              <a:chExt cx="1923143" cy="1799771"/>
            </a:xfrm>
            <a:noFill/>
          </p:grpSpPr>
          <p:sp>
            <p:nvSpPr>
              <p:cNvPr id="246" name="Rectangle 245">
                <a:extLst>
                  <a:ext uri="{FF2B5EF4-FFF2-40B4-BE49-F238E27FC236}">
                    <a16:creationId xmlns:a16="http://schemas.microsoft.com/office/drawing/2014/main" id="{1D9F5E26-DEC6-4861-AE78-6320594614D1}"/>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48" name="Straight Connector 247">
                <a:extLst>
                  <a:ext uri="{FF2B5EF4-FFF2-40B4-BE49-F238E27FC236}">
                    <a16:creationId xmlns:a16="http://schemas.microsoft.com/office/drawing/2014/main" id="{3C48D113-A7EA-46F2-92F1-74F35C5AE3AB}"/>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CC6DBDA0-BE55-451E-AC0A-5F9089758D69}"/>
                </a:ext>
              </a:extLst>
            </p:cNvPr>
            <p:cNvGrpSpPr/>
            <p:nvPr/>
          </p:nvGrpSpPr>
          <p:grpSpPr>
            <a:xfrm>
              <a:off x="2093480" y="2028939"/>
              <a:ext cx="180067" cy="140947"/>
              <a:chOff x="2438399" y="1828800"/>
              <a:chExt cx="1923143" cy="1799771"/>
            </a:xfrm>
            <a:noFill/>
          </p:grpSpPr>
          <p:sp>
            <p:nvSpPr>
              <p:cNvPr id="230" name="Rectangle 229">
                <a:extLst>
                  <a:ext uri="{FF2B5EF4-FFF2-40B4-BE49-F238E27FC236}">
                    <a16:creationId xmlns:a16="http://schemas.microsoft.com/office/drawing/2014/main" id="{5DF8F080-AEB8-43A1-9E04-5524CC17E710}"/>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44" name="Straight Connector 243">
                <a:extLst>
                  <a:ext uri="{FF2B5EF4-FFF2-40B4-BE49-F238E27FC236}">
                    <a16:creationId xmlns:a16="http://schemas.microsoft.com/office/drawing/2014/main" id="{0B515CC7-3D8D-435E-AD2E-790630E2ED11}"/>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D6757B6C-E89B-44ED-9280-204CD272AE8B}"/>
                </a:ext>
              </a:extLst>
            </p:cNvPr>
            <p:cNvGrpSpPr/>
            <p:nvPr/>
          </p:nvGrpSpPr>
          <p:grpSpPr>
            <a:xfrm>
              <a:off x="2320274" y="1907031"/>
              <a:ext cx="180067" cy="140947"/>
              <a:chOff x="2438399" y="1828800"/>
              <a:chExt cx="1923143" cy="1799771"/>
            </a:xfrm>
            <a:noFill/>
          </p:grpSpPr>
          <p:sp>
            <p:nvSpPr>
              <p:cNvPr id="228" name="Rectangle 227">
                <a:extLst>
                  <a:ext uri="{FF2B5EF4-FFF2-40B4-BE49-F238E27FC236}">
                    <a16:creationId xmlns:a16="http://schemas.microsoft.com/office/drawing/2014/main" id="{82A20462-5D81-4B20-9A1E-F90E8324A665}"/>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9" name="Straight Connector 228">
                <a:extLst>
                  <a:ext uri="{FF2B5EF4-FFF2-40B4-BE49-F238E27FC236}">
                    <a16:creationId xmlns:a16="http://schemas.microsoft.com/office/drawing/2014/main" id="{687507D5-9C09-49BB-9D6E-ED4AE035AC6E}"/>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DE2484B5-6AEE-43EF-AAE1-E8210FF183F4}"/>
                </a:ext>
              </a:extLst>
            </p:cNvPr>
            <p:cNvGrpSpPr/>
            <p:nvPr/>
          </p:nvGrpSpPr>
          <p:grpSpPr>
            <a:xfrm>
              <a:off x="2129218" y="1891046"/>
              <a:ext cx="303775" cy="247510"/>
              <a:chOff x="2129218" y="1898304"/>
              <a:chExt cx="303775" cy="247510"/>
            </a:xfrm>
          </p:grpSpPr>
          <p:sp>
            <p:nvSpPr>
              <p:cNvPr id="222" name="Oval 221">
                <a:extLst>
                  <a:ext uri="{FF2B5EF4-FFF2-40B4-BE49-F238E27FC236}">
                    <a16:creationId xmlns:a16="http://schemas.microsoft.com/office/drawing/2014/main" id="{099C6926-26DD-4125-AA1B-FD0CBB2662D2}"/>
                  </a:ext>
                </a:extLst>
              </p:cNvPr>
              <p:cNvSpPr/>
              <p:nvPr/>
            </p:nvSpPr>
            <p:spPr bwMode="auto">
              <a:xfrm rot="20526251">
                <a:off x="2129218" y="1898304"/>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3" name="Oval 222">
                <a:extLst>
                  <a:ext uri="{FF2B5EF4-FFF2-40B4-BE49-F238E27FC236}">
                    <a16:creationId xmlns:a16="http://schemas.microsoft.com/office/drawing/2014/main" id="{79989885-6F8B-4CEA-BD32-A8FE79FECE54}"/>
                  </a:ext>
                </a:extLst>
              </p:cNvPr>
              <p:cNvSpPr/>
              <p:nvPr/>
            </p:nvSpPr>
            <p:spPr bwMode="auto">
              <a:xfrm>
                <a:off x="2160192" y="210034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4" name="Oval 223">
                <a:extLst>
                  <a:ext uri="{FF2B5EF4-FFF2-40B4-BE49-F238E27FC236}">
                    <a16:creationId xmlns:a16="http://schemas.microsoft.com/office/drawing/2014/main" id="{C24F9069-4069-469C-9A4D-A88F0960CAB1}"/>
                  </a:ext>
                </a:extLst>
              </p:cNvPr>
              <p:cNvSpPr/>
              <p:nvPr/>
            </p:nvSpPr>
            <p:spPr bwMode="auto">
              <a:xfrm rot="19893199">
                <a:off x="2387526" y="197758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5" name="Straight Connector 224">
                <a:extLst>
                  <a:ext uri="{FF2B5EF4-FFF2-40B4-BE49-F238E27FC236}">
                    <a16:creationId xmlns:a16="http://schemas.microsoft.com/office/drawing/2014/main" id="{EC37D056-9751-41C1-8B75-2552FDB76182}"/>
                  </a:ext>
                </a:extLst>
              </p:cNvPr>
              <p:cNvCxnSpPr>
                <a:cxnSpLocks/>
              </p:cNvCxnSpPr>
              <p:nvPr/>
            </p:nvCxnSpPr>
            <p:spPr>
              <a:xfrm>
                <a:off x="2172188" y="1931395"/>
                <a:ext cx="216280" cy="62448"/>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79106BF-BE4E-4D22-B4A6-0141C6DF662B}"/>
                  </a:ext>
                </a:extLst>
              </p:cNvPr>
              <p:cNvCxnSpPr>
                <a:cxnSpLocks/>
              </p:cNvCxnSpPr>
              <p:nvPr/>
            </p:nvCxnSpPr>
            <p:spPr>
              <a:xfrm>
                <a:off x="2158937" y="1942671"/>
                <a:ext cx="23989" cy="157676"/>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8B11CF3-40E4-45F6-81B4-5DB6279BCA29}"/>
                  </a:ext>
                </a:extLst>
              </p:cNvPr>
              <p:cNvCxnSpPr>
                <a:cxnSpLocks/>
              </p:cNvCxnSpPr>
              <p:nvPr/>
            </p:nvCxnSpPr>
            <p:spPr>
              <a:xfrm flipH="1">
                <a:off x="2199001" y="2011149"/>
                <a:ext cx="191271" cy="95857"/>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9" name="Group 248">
            <a:extLst>
              <a:ext uri="{FF2B5EF4-FFF2-40B4-BE49-F238E27FC236}">
                <a16:creationId xmlns:a16="http://schemas.microsoft.com/office/drawing/2014/main" id="{C62A5D0A-5A16-4B10-86C8-A4B018550094}"/>
              </a:ext>
            </a:extLst>
          </p:cNvPr>
          <p:cNvGrpSpPr/>
          <p:nvPr/>
        </p:nvGrpSpPr>
        <p:grpSpPr>
          <a:xfrm>
            <a:off x="1515665" y="3493642"/>
            <a:ext cx="186591" cy="192866"/>
            <a:chOff x="6175919" y="4051028"/>
            <a:chExt cx="248788" cy="257154"/>
          </a:xfrm>
        </p:grpSpPr>
        <p:sp>
          <p:nvSpPr>
            <p:cNvPr id="250" name="Freeform: Shape 526">
              <a:extLst>
                <a:ext uri="{FF2B5EF4-FFF2-40B4-BE49-F238E27FC236}">
                  <a16:creationId xmlns:a16="http://schemas.microsoft.com/office/drawing/2014/main" id="{A7ED6772-FFA1-4345-A3EE-67E7B1DFD61A}"/>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1" name="Freeform: Shape 527">
              <a:extLst>
                <a:ext uri="{FF2B5EF4-FFF2-40B4-BE49-F238E27FC236}">
                  <a16:creationId xmlns:a16="http://schemas.microsoft.com/office/drawing/2014/main" id="{9168C00A-FA61-4768-BD76-63CE2850128D}"/>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3" name="Freeform: Shape 529">
              <a:extLst>
                <a:ext uri="{FF2B5EF4-FFF2-40B4-BE49-F238E27FC236}">
                  <a16:creationId xmlns:a16="http://schemas.microsoft.com/office/drawing/2014/main" id="{378F6618-6B12-4B45-BD73-E0BD8650B7C0}"/>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4" name="Freeform: Shape 530">
              <a:extLst>
                <a:ext uri="{FF2B5EF4-FFF2-40B4-BE49-F238E27FC236}">
                  <a16:creationId xmlns:a16="http://schemas.microsoft.com/office/drawing/2014/main" id="{AA4EDA8B-B55A-4B33-AFE0-7567D323FD32}"/>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5" name="Freeform: Shape 531">
              <a:extLst>
                <a:ext uri="{FF2B5EF4-FFF2-40B4-BE49-F238E27FC236}">
                  <a16:creationId xmlns:a16="http://schemas.microsoft.com/office/drawing/2014/main" id="{1CDBE46B-5A64-46EF-8BD6-7FB6548FD957}"/>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6" name="Freeform: Shape 532">
              <a:extLst>
                <a:ext uri="{FF2B5EF4-FFF2-40B4-BE49-F238E27FC236}">
                  <a16:creationId xmlns:a16="http://schemas.microsoft.com/office/drawing/2014/main" id="{86736F08-776C-45D6-AD4E-38CFBEA5C8C1}"/>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7" name="Freeform: Shape 524">
              <a:extLst>
                <a:ext uri="{FF2B5EF4-FFF2-40B4-BE49-F238E27FC236}">
                  <a16:creationId xmlns:a16="http://schemas.microsoft.com/office/drawing/2014/main" id="{72DB13E8-4BA8-4C0B-BFC4-51126B4C0F0E}"/>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9" name="Freeform: Shape 533">
              <a:extLst>
                <a:ext uri="{FF2B5EF4-FFF2-40B4-BE49-F238E27FC236}">
                  <a16:creationId xmlns:a16="http://schemas.microsoft.com/office/drawing/2014/main" id="{6FAAEB38-1056-470F-95CC-241CA54FD3CB}"/>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261" name="Rectangle 260"/>
          <p:cNvSpPr/>
          <p:nvPr/>
        </p:nvSpPr>
        <p:spPr>
          <a:xfrm>
            <a:off x="1686537" y="2707083"/>
            <a:ext cx="645444" cy="213585"/>
          </a:xfrm>
          <a:prstGeom prst="rect">
            <a:avLst/>
          </a:prstGeom>
        </p:spPr>
        <p:txBody>
          <a:bodyPr wrap="square">
            <a:spAutoFit/>
          </a:bodyPr>
          <a:lstStyle/>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Kafka</a:t>
            </a:r>
          </a:p>
        </p:txBody>
      </p:sp>
      <p:grpSp>
        <p:nvGrpSpPr>
          <p:cNvPr id="263" name="Group 262"/>
          <p:cNvGrpSpPr/>
          <p:nvPr/>
        </p:nvGrpSpPr>
        <p:grpSpPr>
          <a:xfrm>
            <a:off x="1567213" y="2689429"/>
            <a:ext cx="128540" cy="218363"/>
            <a:chOff x="10668000" y="1393825"/>
            <a:chExt cx="527050" cy="895350"/>
          </a:xfrm>
        </p:grpSpPr>
        <p:sp>
          <p:nvSpPr>
            <p:cNvPr id="265" name="Oval 264"/>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7" name="Oval 266"/>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8" name="Oval 267"/>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9" name="Oval 268"/>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0" name="Oval 269"/>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71" name="Straight Connector 270"/>
            <p:cNvCxnSpPr/>
            <p:nvPr/>
          </p:nvCxnSpPr>
          <p:spPr>
            <a:xfrm>
              <a:off x="10791825" y="1597025"/>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791825" y="1966190"/>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flipH="1">
              <a:off x="10895906" y="1717148"/>
              <a:ext cx="109141" cy="61417"/>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0905558" y="1903102"/>
              <a:ext cx="101228" cy="5696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9" name="Graphic 8" descr="Gears">
            <a:extLst>
              <a:ext uri="{FF2B5EF4-FFF2-40B4-BE49-F238E27FC236}">
                <a16:creationId xmlns:a16="http://schemas.microsoft.com/office/drawing/2014/main" id="{A982612A-8544-4616-AD27-E295720C71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0991" y="2638303"/>
            <a:ext cx="335297" cy="335297"/>
          </a:xfrm>
          <a:prstGeom prst="rect">
            <a:avLst/>
          </a:prstGeom>
        </p:spPr>
      </p:pic>
      <p:grpSp>
        <p:nvGrpSpPr>
          <p:cNvPr id="208" name="Group 11">
            <a:extLst>
              <a:ext uri="{FF2B5EF4-FFF2-40B4-BE49-F238E27FC236}">
                <a16:creationId xmlns:a16="http://schemas.microsoft.com/office/drawing/2014/main" id="{80D4BD31-643D-4C8C-8BE9-C522C5C8BFC8}"/>
              </a:ext>
            </a:extLst>
          </p:cNvPr>
          <p:cNvGrpSpPr>
            <a:grpSpLocks noChangeAspect="1"/>
          </p:cNvGrpSpPr>
          <p:nvPr/>
        </p:nvGrpSpPr>
        <p:grpSpPr bwMode="auto">
          <a:xfrm>
            <a:off x="4335382" y="3517774"/>
            <a:ext cx="161336" cy="175742"/>
            <a:chOff x="3861" y="4291602"/>
            <a:chExt cx="112" cy="244433"/>
          </a:xfrm>
        </p:grpSpPr>
        <p:sp>
          <p:nvSpPr>
            <p:cNvPr id="209" name="Freeform 12">
              <a:extLst>
                <a:ext uri="{FF2B5EF4-FFF2-40B4-BE49-F238E27FC236}">
                  <a16:creationId xmlns:a16="http://schemas.microsoft.com/office/drawing/2014/main" id="{C510F963-63DC-4E37-A7E4-87995035FED6}"/>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12" name="Line 13">
              <a:extLst>
                <a:ext uri="{FF2B5EF4-FFF2-40B4-BE49-F238E27FC236}">
                  <a16:creationId xmlns:a16="http://schemas.microsoft.com/office/drawing/2014/main" id="{BE72AFEB-8F89-4A03-B20A-C18C28F6769C}"/>
                </a:ext>
              </a:extLst>
            </p:cNvPr>
            <p:cNvSpPr>
              <a:spLocks noChangeShapeType="1"/>
            </p:cNvSpPr>
            <p:nvPr/>
          </p:nvSpPr>
          <p:spPr bwMode="auto">
            <a:xfrm>
              <a:off x="3874" y="4469918"/>
              <a:ext cx="8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13" name="Line 14">
              <a:extLst>
                <a:ext uri="{FF2B5EF4-FFF2-40B4-BE49-F238E27FC236}">
                  <a16:creationId xmlns:a16="http://schemas.microsoft.com/office/drawing/2014/main" id="{A0597469-5FEB-4766-BEB0-C5675E7331A5}"/>
                </a:ext>
              </a:extLst>
            </p:cNvPr>
            <p:cNvSpPr>
              <a:spLocks noChangeShapeType="1"/>
            </p:cNvSpPr>
            <p:nvPr/>
          </p:nvSpPr>
          <p:spPr bwMode="auto">
            <a:xfrm>
              <a:off x="3923" y="4335680"/>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43" name="Line 15">
              <a:extLst>
                <a:ext uri="{FF2B5EF4-FFF2-40B4-BE49-F238E27FC236}">
                  <a16:creationId xmlns:a16="http://schemas.microsoft.com/office/drawing/2014/main" id="{52622AA2-2972-4B51-BCEC-F1C9B3D42805}"/>
                </a:ext>
              </a:extLst>
            </p:cNvPr>
            <p:cNvSpPr>
              <a:spLocks noChangeShapeType="1"/>
            </p:cNvSpPr>
            <p:nvPr/>
          </p:nvSpPr>
          <p:spPr bwMode="auto">
            <a:xfrm>
              <a:off x="3923" y="4379758"/>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75" name="Line 16">
              <a:extLst>
                <a:ext uri="{FF2B5EF4-FFF2-40B4-BE49-F238E27FC236}">
                  <a16:creationId xmlns:a16="http://schemas.microsoft.com/office/drawing/2014/main" id="{63059627-DA07-43A3-B996-9F93AEF85387}"/>
                </a:ext>
              </a:extLst>
            </p:cNvPr>
            <p:cNvSpPr>
              <a:spLocks noChangeShapeType="1"/>
            </p:cNvSpPr>
            <p:nvPr/>
          </p:nvSpPr>
          <p:spPr bwMode="auto">
            <a:xfrm>
              <a:off x="3923" y="4425840"/>
              <a:ext cx="2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76" name="Line 17">
              <a:extLst>
                <a:ext uri="{FF2B5EF4-FFF2-40B4-BE49-F238E27FC236}">
                  <a16:creationId xmlns:a16="http://schemas.microsoft.com/office/drawing/2014/main" id="{EB7F23CE-1FC9-43FA-B246-F2EB088337AD}"/>
                </a:ext>
              </a:extLst>
            </p:cNvPr>
            <p:cNvSpPr>
              <a:spLocks noChangeShapeType="1"/>
            </p:cNvSpPr>
            <p:nvPr/>
          </p:nvSpPr>
          <p:spPr bwMode="auto">
            <a:xfrm>
              <a:off x="3883" y="4291602"/>
              <a:ext cx="68"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grpSp>
    </p:spTree>
    <p:extLst>
      <p:ext uri="{BB962C8B-B14F-4D97-AF65-F5344CB8AC3E}">
        <p14:creationId xmlns:p14="http://schemas.microsoft.com/office/powerpoint/2010/main" val="425819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01930" y="217135"/>
            <a:ext cx="8741880" cy="674749"/>
          </a:xfrm>
        </p:spPr>
        <p:txBody>
          <a:bodyPr/>
          <a:lstStyle/>
          <a:p>
            <a:r>
              <a:rPr lang="en-US" dirty="0"/>
              <a:t>Modern Big Data Warehouse</a:t>
            </a:r>
          </a:p>
        </p:txBody>
      </p:sp>
      <p:sp>
        <p:nvSpPr>
          <p:cNvPr id="91" name="Right Bracket 90">
            <a:extLst>
              <a:ext uri="{FF2B5EF4-FFF2-40B4-BE49-F238E27FC236}">
                <a16:creationId xmlns:a16="http://schemas.microsoft.com/office/drawing/2014/main" id="{85B96194-7FA2-49AA-A1AE-11E35A03549D}"/>
              </a:ext>
            </a:extLst>
          </p:cNvPr>
          <p:cNvSpPr/>
          <p:nvPr/>
        </p:nvSpPr>
        <p:spPr>
          <a:xfrm>
            <a:off x="1661713" y="1768683"/>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dirty="0">
              <a:solidFill>
                <a:srgbClr val="505050"/>
              </a:solidFill>
              <a:latin typeface="Segoe UI"/>
            </a:endParaRPr>
          </a:p>
        </p:txBody>
      </p:sp>
      <p:sp>
        <p:nvSpPr>
          <p:cNvPr id="93" name="TextBox 92">
            <a:extLst>
              <a:ext uri="{FF2B5EF4-FFF2-40B4-BE49-F238E27FC236}">
                <a16:creationId xmlns:a16="http://schemas.microsoft.com/office/drawing/2014/main" id="{550A65AC-3084-4590-8CF1-DC393F531BEF}"/>
              </a:ext>
            </a:extLst>
          </p:cNvPr>
          <p:cNvSpPr txBox="1"/>
          <p:nvPr/>
        </p:nvSpPr>
        <p:spPr>
          <a:xfrm>
            <a:off x="231026" y="359615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231026" y="1898755"/>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flipV="1">
            <a:off x="3727283" y="2119158"/>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442464" y="3685574"/>
            <a:ext cx="53775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3003364" y="2337830"/>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3444654" y="3624811"/>
            <a:ext cx="549891" cy="190501"/>
          </a:xfrm>
          <a:prstGeom prst="rect">
            <a:avLst/>
          </a:prstGeom>
          <a:noFill/>
        </p:spPr>
        <p:txBody>
          <a:bodyPr wrap="square" lIns="68580" tIns="34290" rIns="68580" bIns="34290" rtlCol="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rPr>
              <a:t>Polybase</a:t>
            </a:r>
          </a:p>
        </p:txBody>
      </p:sp>
      <p:sp>
        <p:nvSpPr>
          <p:cNvPr id="589" name="Rectangle 588">
            <a:extLst>
              <a:ext uri="{FF2B5EF4-FFF2-40B4-BE49-F238E27FC236}">
                <a16:creationId xmlns:a16="http://schemas.microsoft.com/office/drawing/2014/main" id="{2F6CB65F-D0E2-4F58-89A0-E3F4BDB79789}"/>
              </a:ext>
            </a:extLst>
          </p:cNvPr>
          <p:cNvSpPr/>
          <p:nvPr/>
        </p:nvSpPr>
        <p:spPr>
          <a:xfrm>
            <a:off x="6318434" y="3930010"/>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2004621" y="233783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87" name="Rectangle 86">
            <a:extLst>
              <a:ext uri="{FF2B5EF4-FFF2-40B4-BE49-F238E27FC236}">
                <a16:creationId xmlns:a16="http://schemas.microsoft.com/office/drawing/2014/main" id="{C93F26C1-C087-4E48-8AF6-1018382BC9D0}"/>
              </a:ext>
            </a:extLst>
          </p:cNvPr>
          <p:cNvSpPr/>
          <p:nvPr/>
        </p:nvSpPr>
        <p:spPr>
          <a:xfrm>
            <a:off x="2004621" y="3793068"/>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701912" y="2111842"/>
            <a:ext cx="2661416" cy="131345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77083" y="2337830"/>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4" name="Group 3">
            <a:extLst>
              <a:ext uri="{FF2B5EF4-FFF2-40B4-BE49-F238E27FC236}">
                <a16:creationId xmlns:a16="http://schemas.microsoft.com/office/drawing/2014/main" id="{413AD72E-FCC7-4790-A51E-F82923F8E09F}"/>
              </a:ext>
            </a:extLst>
          </p:cNvPr>
          <p:cNvGrpSpPr/>
          <p:nvPr/>
        </p:nvGrpSpPr>
        <p:grpSpPr>
          <a:xfrm>
            <a:off x="428317" y="3221548"/>
            <a:ext cx="798578" cy="304715"/>
            <a:chOff x="579957" y="1614888"/>
            <a:chExt cx="1064771" cy="406286"/>
          </a:xfrm>
        </p:grpSpPr>
        <p:grpSp>
          <p:nvGrpSpPr>
            <p:cNvPr id="161" name="Group 160">
              <a:extLst>
                <a:ext uri="{FF2B5EF4-FFF2-40B4-BE49-F238E27FC236}">
                  <a16:creationId xmlns:a16="http://schemas.microsoft.com/office/drawing/2014/main" id="{25C8F957-B6F7-4FC0-9FDA-9C79699C6455}"/>
                </a:ext>
              </a:extLst>
            </p:cNvPr>
            <p:cNvGrpSpPr/>
            <p:nvPr/>
          </p:nvGrpSpPr>
          <p:grpSpPr>
            <a:xfrm>
              <a:off x="1174991" y="1632049"/>
              <a:ext cx="469737" cy="385154"/>
              <a:chOff x="1778647" y="1301093"/>
              <a:chExt cx="307813" cy="252387"/>
            </a:xfrm>
            <a:noFill/>
          </p:grpSpPr>
          <p:grpSp>
            <p:nvGrpSpPr>
              <p:cNvPr id="162" name="Group 161">
                <a:extLst>
                  <a:ext uri="{FF2B5EF4-FFF2-40B4-BE49-F238E27FC236}">
                    <a16:creationId xmlns:a16="http://schemas.microsoft.com/office/drawing/2014/main" id="{63615FA2-99E9-4F90-B4E1-FFC3AE9DFDD7}"/>
                  </a:ext>
                </a:extLst>
              </p:cNvPr>
              <p:cNvGrpSpPr/>
              <p:nvPr/>
            </p:nvGrpSpPr>
            <p:grpSpPr>
              <a:xfrm>
                <a:off x="1778647" y="1301093"/>
                <a:ext cx="307813" cy="252387"/>
                <a:chOff x="2107086" y="1452805"/>
                <a:chExt cx="307813" cy="252387"/>
              </a:xfrm>
              <a:grpFill/>
            </p:grpSpPr>
            <p:sp>
              <p:nvSpPr>
                <p:cNvPr id="165" name="Rectangle 164">
                  <a:extLst>
                    <a:ext uri="{FF2B5EF4-FFF2-40B4-BE49-F238E27FC236}">
                      <a16:creationId xmlns:a16="http://schemas.microsoft.com/office/drawing/2014/main" id="{6D770334-E05F-4383-91F9-7AC2F185A497}"/>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6" name="Rectangle 165">
                  <a:extLst>
                    <a:ext uri="{FF2B5EF4-FFF2-40B4-BE49-F238E27FC236}">
                      <a16:creationId xmlns:a16="http://schemas.microsoft.com/office/drawing/2014/main" id="{2AB733D5-2232-4906-9C4C-B59618406DF0}"/>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7" name="Rectangle 166">
                  <a:extLst>
                    <a:ext uri="{FF2B5EF4-FFF2-40B4-BE49-F238E27FC236}">
                      <a16:creationId xmlns:a16="http://schemas.microsoft.com/office/drawing/2014/main" id="{5A4DD559-F24E-4266-A426-9778D8FF9135}"/>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8" name="Rectangle 167">
                  <a:extLst>
                    <a:ext uri="{FF2B5EF4-FFF2-40B4-BE49-F238E27FC236}">
                      <a16:creationId xmlns:a16="http://schemas.microsoft.com/office/drawing/2014/main" id="{7392A6F2-321D-4243-BFB0-725AD35D5AFD}"/>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63" name="Straight Connector 162">
                <a:extLst>
                  <a:ext uri="{FF2B5EF4-FFF2-40B4-BE49-F238E27FC236}">
                    <a16:creationId xmlns:a16="http://schemas.microsoft.com/office/drawing/2014/main" id="{D6C7C46B-A9CC-40A9-9B15-3B3FD48D27E4}"/>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64" name="Straight Connector 163">
                <a:extLst>
                  <a:ext uri="{FF2B5EF4-FFF2-40B4-BE49-F238E27FC236}">
                    <a16:creationId xmlns:a16="http://schemas.microsoft.com/office/drawing/2014/main" id="{388C9012-F887-4A54-89FF-BCF5F0F4168E}"/>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69" name="Group 168">
              <a:extLst>
                <a:ext uri="{FF2B5EF4-FFF2-40B4-BE49-F238E27FC236}">
                  <a16:creationId xmlns:a16="http://schemas.microsoft.com/office/drawing/2014/main" id="{08173163-8CBE-4117-950D-C142AEAF6C3F}"/>
                </a:ext>
              </a:extLst>
            </p:cNvPr>
            <p:cNvGrpSpPr>
              <a:grpSpLocks noChangeAspect="1"/>
            </p:cNvGrpSpPr>
            <p:nvPr/>
          </p:nvGrpSpPr>
          <p:grpSpPr bwMode="auto">
            <a:xfrm>
              <a:off x="579957" y="1614888"/>
              <a:ext cx="416196" cy="406286"/>
              <a:chOff x="1759" y="236"/>
              <a:chExt cx="252" cy="246"/>
            </a:xfrm>
            <a:noFill/>
          </p:grpSpPr>
          <p:sp>
            <p:nvSpPr>
              <p:cNvPr id="170" name="Freeform 106">
                <a:extLst>
                  <a:ext uri="{FF2B5EF4-FFF2-40B4-BE49-F238E27FC236}">
                    <a16:creationId xmlns:a16="http://schemas.microsoft.com/office/drawing/2014/main" id="{D06F49A6-DE65-4BC6-B274-44452F34990B}"/>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1" name="Rectangle 170">
                <a:extLst>
                  <a:ext uri="{FF2B5EF4-FFF2-40B4-BE49-F238E27FC236}">
                    <a16:creationId xmlns:a16="http://schemas.microsoft.com/office/drawing/2014/main" id="{83413F5B-B73D-4C52-B7F1-AC6339896E58}"/>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2" name="Rectangle 171">
                <a:extLst>
                  <a:ext uri="{FF2B5EF4-FFF2-40B4-BE49-F238E27FC236}">
                    <a16:creationId xmlns:a16="http://schemas.microsoft.com/office/drawing/2014/main" id="{47BC0014-23CF-46FE-8ED4-EF3F3F2C295D}"/>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D0D4E8A6-3BAA-4868-AEAB-458A887D997B}"/>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grpSp>
      </p:grpSp>
      <p:grpSp>
        <p:nvGrpSpPr>
          <p:cNvPr id="8" name="Group 7">
            <a:extLst>
              <a:ext uri="{FF2B5EF4-FFF2-40B4-BE49-F238E27FC236}">
                <a16:creationId xmlns:a16="http://schemas.microsoft.com/office/drawing/2014/main" id="{C2614C22-A2EE-459C-BFCB-A351F0350F05}"/>
              </a:ext>
            </a:extLst>
          </p:cNvPr>
          <p:cNvGrpSpPr/>
          <p:nvPr/>
        </p:nvGrpSpPr>
        <p:grpSpPr>
          <a:xfrm>
            <a:off x="383818" y="1579736"/>
            <a:ext cx="875364" cy="261540"/>
            <a:chOff x="1555307" y="5853300"/>
            <a:chExt cx="1271350" cy="379852"/>
          </a:xfrm>
        </p:grpSpPr>
        <p:grpSp>
          <p:nvGrpSpPr>
            <p:cNvPr id="174" name="Group 4">
              <a:extLst>
                <a:ext uri="{FF2B5EF4-FFF2-40B4-BE49-F238E27FC236}">
                  <a16:creationId xmlns:a16="http://schemas.microsoft.com/office/drawing/2014/main" id="{0187442F-0B75-4AB6-81AC-EFDCB085F8FF}"/>
                </a:ext>
              </a:extLst>
            </p:cNvPr>
            <p:cNvGrpSpPr>
              <a:grpSpLocks noChangeAspect="1"/>
            </p:cNvGrpSpPr>
            <p:nvPr/>
          </p:nvGrpSpPr>
          <p:grpSpPr bwMode="auto">
            <a:xfrm>
              <a:off x="1555307" y="5853300"/>
              <a:ext cx="259568" cy="379852"/>
              <a:chOff x="3526" y="3353"/>
              <a:chExt cx="164" cy="240"/>
            </a:xfrm>
          </p:grpSpPr>
          <p:sp>
            <p:nvSpPr>
              <p:cNvPr id="175" name="Freeform 5">
                <a:extLst>
                  <a:ext uri="{FF2B5EF4-FFF2-40B4-BE49-F238E27FC236}">
                    <a16:creationId xmlns:a16="http://schemas.microsoft.com/office/drawing/2014/main" id="{ED3AD797-DCD7-4D8F-B8E0-0DACE203E0BA}"/>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6" name="Freeform 6">
                <a:extLst>
                  <a:ext uri="{FF2B5EF4-FFF2-40B4-BE49-F238E27FC236}">
                    <a16:creationId xmlns:a16="http://schemas.microsoft.com/office/drawing/2014/main" id="{B4A60F5B-3B40-428B-8F45-6B49CC1E121B}"/>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7" name="Freeform 7">
                <a:extLst>
                  <a:ext uri="{FF2B5EF4-FFF2-40B4-BE49-F238E27FC236}">
                    <a16:creationId xmlns:a16="http://schemas.microsoft.com/office/drawing/2014/main" id="{9AB9007F-0E80-432F-A57D-8217512D1A3A}"/>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178" name="Group 177">
              <a:extLst>
                <a:ext uri="{FF2B5EF4-FFF2-40B4-BE49-F238E27FC236}">
                  <a16:creationId xmlns:a16="http://schemas.microsoft.com/office/drawing/2014/main" id="{8E0130CE-34CE-4BD6-9371-79438752B500}"/>
                </a:ext>
              </a:extLst>
            </p:cNvPr>
            <p:cNvGrpSpPr/>
            <p:nvPr/>
          </p:nvGrpSpPr>
          <p:grpSpPr>
            <a:xfrm>
              <a:off x="1984596" y="5863452"/>
              <a:ext cx="293717" cy="359549"/>
              <a:chOff x="965200" y="3436897"/>
              <a:chExt cx="528881" cy="647424"/>
            </a:xfrm>
          </p:grpSpPr>
          <p:grpSp>
            <p:nvGrpSpPr>
              <p:cNvPr id="179" name="Group 178">
                <a:extLst>
                  <a:ext uri="{FF2B5EF4-FFF2-40B4-BE49-F238E27FC236}">
                    <a16:creationId xmlns:a16="http://schemas.microsoft.com/office/drawing/2014/main" id="{3FD7338A-C414-42AE-A456-F177C7916708}"/>
                  </a:ext>
                </a:extLst>
              </p:cNvPr>
              <p:cNvGrpSpPr/>
              <p:nvPr/>
            </p:nvGrpSpPr>
            <p:grpSpPr>
              <a:xfrm flipH="1">
                <a:off x="965200" y="3436897"/>
                <a:ext cx="528881" cy="647424"/>
                <a:chOff x="3003960" y="3685414"/>
                <a:chExt cx="403310" cy="493707"/>
              </a:xfrm>
            </p:grpSpPr>
            <p:sp>
              <p:nvSpPr>
                <p:cNvPr id="184" name="Snip Single Corner Rectangle 26">
                  <a:extLst>
                    <a:ext uri="{FF2B5EF4-FFF2-40B4-BE49-F238E27FC236}">
                      <a16:creationId xmlns:a16="http://schemas.microsoft.com/office/drawing/2014/main" id="{088431C5-9E6A-4929-9282-4FB5FFB697AE}"/>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Triangle 27">
                  <a:extLst>
                    <a:ext uri="{FF2B5EF4-FFF2-40B4-BE49-F238E27FC236}">
                      <a16:creationId xmlns:a16="http://schemas.microsoft.com/office/drawing/2014/main" id="{24F052E1-6371-413D-B1F1-D3D2F4D1AF1A}"/>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0" name="Straight Connector 179">
                <a:extLst>
                  <a:ext uri="{FF2B5EF4-FFF2-40B4-BE49-F238E27FC236}">
                    <a16:creationId xmlns:a16="http://schemas.microsoft.com/office/drawing/2014/main" id="{CF973DD6-A6D7-4C97-9863-CA724F0F6E55}"/>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0E018C-DB4B-46E8-9318-7F7659AD2777}"/>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AA95EC7-9451-4BAB-9458-5F8720B18916}"/>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492C968-91E8-496A-9858-24BD71A5C7BB}"/>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652890A-4F03-4E84-B982-708F1E31C01E}"/>
                </a:ext>
              </a:extLst>
            </p:cNvPr>
            <p:cNvGrpSpPr/>
            <p:nvPr/>
          </p:nvGrpSpPr>
          <p:grpSpPr>
            <a:xfrm>
              <a:off x="2448035" y="5853915"/>
              <a:ext cx="378622" cy="378622"/>
              <a:chOff x="1658620" y="1705294"/>
              <a:chExt cx="326376" cy="326376"/>
            </a:xfrm>
          </p:grpSpPr>
          <p:sp>
            <p:nvSpPr>
              <p:cNvPr id="5" name="Oval 4">
                <a:extLst>
                  <a:ext uri="{FF2B5EF4-FFF2-40B4-BE49-F238E27FC236}">
                    <a16:creationId xmlns:a16="http://schemas.microsoft.com/office/drawing/2014/main" id="{D849AE95-D0A6-4732-AAAA-430DAE1781C8}"/>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Isosceles Triangle 5">
                <a:extLst>
                  <a:ext uri="{FF2B5EF4-FFF2-40B4-BE49-F238E27FC236}">
                    <a16:creationId xmlns:a16="http://schemas.microsoft.com/office/drawing/2014/main" id="{5D7062B7-34DF-4D11-8E87-34A398F6F6A3}"/>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86" name="Group 185">
            <a:extLst>
              <a:ext uri="{FF2B5EF4-FFF2-40B4-BE49-F238E27FC236}">
                <a16:creationId xmlns:a16="http://schemas.microsoft.com/office/drawing/2014/main" id="{0BB6CEC0-A098-427D-843C-6473E9BDCCEB}"/>
              </a:ext>
            </a:extLst>
          </p:cNvPr>
          <p:cNvGrpSpPr/>
          <p:nvPr/>
        </p:nvGrpSpPr>
        <p:grpSpPr>
          <a:xfrm>
            <a:off x="3206760" y="1935700"/>
            <a:ext cx="415670" cy="370665"/>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810942" y="3329811"/>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04" name="Group 203">
            <a:extLst>
              <a:ext uri="{FF2B5EF4-FFF2-40B4-BE49-F238E27FC236}">
                <a16:creationId xmlns:a16="http://schemas.microsoft.com/office/drawing/2014/main" id="{E3755033-5A4D-4A15-AA4B-93873EE60743}"/>
              </a:ext>
            </a:extLst>
          </p:cNvPr>
          <p:cNvGrpSpPr/>
          <p:nvPr/>
        </p:nvGrpSpPr>
        <p:grpSpPr>
          <a:xfrm>
            <a:off x="2215275" y="1940775"/>
            <a:ext cx="364003" cy="365590"/>
            <a:chOff x="5279190" y="5401430"/>
            <a:chExt cx="1101836" cy="1106637"/>
          </a:xfrm>
        </p:grpSpPr>
        <p:sp>
          <p:nvSpPr>
            <p:cNvPr id="205" name="Freeform: Shape 815">
              <a:extLst>
                <a:ext uri="{FF2B5EF4-FFF2-40B4-BE49-F238E27FC236}">
                  <a16:creationId xmlns:a16="http://schemas.microsoft.com/office/drawing/2014/main" id="{AC1FABD0-638F-486A-8EEA-6A1D7F640CD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6" name="Freeform: Shape 816">
              <a:extLst>
                <a:ext uri="{FF2B5EF4-FFF2-40B4-BE49-F238E27FC236}">
                  <a16:creationId xmlns:a16="http://schemas.microsoft.com/office/drawing/2014/main" id="{97DED238-7DF5-4C5D-BC6B-69AC0B31A78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7" name="Freeform: Shape 817">
              <a:extLst>
                <a:ext uri="{FF2B5EF4-FFF2-40B4-BE49-F238E27FC236}">
                  <a16:creationId xmlns:a16="http://schemas.microsoft.com/office/drawing/2014/main" id="{DB69CEC7-9208-45E1-BACF-A58B784774C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8" name="Freeform: Shape 818">
              <a:extLst>
                <a:ext uri="{FF2B5EF4-FFF2-40B4-BE49-F238E27FC236}">
                  <a16:creationId xmlns:a16="http://schemas.microsoft.com/office/drawing/2014/main" id="{E2189A0F-3C31-4E40-9EF8-77C25E2A4667}"/>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09" name="Freeform: Shape 819">
              <a:extLst>
                <a:ext uri="{FF2B5EF4-FFF2-40B4-BE49-F238E27FC236}">
                  <a16:creationId xmlns:a16="http://schemas.microsoft.com/office/drawing/2014/main" id="{04653F42-7E1C-44F5-B45D-F771AAB4947B}"/>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585" name="Connector: Elbow 584">
            <a:extLst>
              <a:ext uri="{FF2B5EF4-FFF2-40B4-BE49-F238E27FC236}">
                <a16:creationId xmlns:a16="http://schemas.microsoft.com/office/drawing/2014/main" id="{29EDCC12-5C80-4946-BB77-3E89918104DB}"/>
              </a:ext>
            </a:extLst>
          </p:cNvPr>
          <p:cNvCxnSpPr>
            <a:cxnSpLocks/>
            <a:stCxn id="584" idx="2"/>
          </p:cNvCxnSpPr>
          <p:nvPr/>
        </p:nvCxnSpPr>
        <p:spPr>
          <a:xfrm rot="16200000" flipH="1">
            <a:off x="4515600" y="1427327"/>
            <a:ext cx="991663" cy="319367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2679328" y="3627468"/>
            <a:ext cx="392893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16E02355-1FDC-4FE5-850B-4BC21C25D34F}"/>
              </a:ext>
            </a:extLst>
          </p:cNvPr>
          <p:cNvCxnSpPr>
            <a:cxnSpLocks/>
          </p:cNvCxnSpPr>
          <p:nvPr/>
        </p:nvCxnSpPr>
        <p:spPr>
          <a:xfrm>
            <a:off x="2679328" y="2121032"/>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2DD2C98C-EDA4-41FA-968C-0AEE42B53C8A}"/>
              </a:ext>
            </a:extLst>
          </p:cNvPr>
          <p:cNvCxnSpPr>
            <a:cxnSpLocks/>
          </p:cNvCxnSpPr>
          <p:nvPr/>
        </p:nvCxnSpPr>
        <p:spPr>
          <a:xfrm>
            <a:off x="1737746" y="2121033"/>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6B378C9D-67C6-4AF3-9BA2-B2F8D7EAA46C}"/>
              </a:ext>
            </a:extLst>
          </p:cNvPr>
          <p:cNvCxnSpPr>
            <a:cxnSpLocks/>
          </p:cNvCxnSpPr>
          <p:nvPr/>
        </p:nvCxnSpPr>
        <p:spPr>
          <a:xfrm>
            <a:off x="1737746" y="3626220"/>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B9123C0B-51C4-48E5-ADC8-57BE594C17D2}"/>
              </a:ext>
            </a:extLst>
          </p:cNvPr>
          <p:cNvGrpSpPr/>
          <p:nvPr/>
        </p:nvGrpSpPr>
        <p:grpSpPr>
          <a:xfrm>
            <a:off x="2215275" y="3389355"/>
            <a:ext cx="364003" cy="365590"/>
            <a:chOff x="5279190" y="5401430"/>
            <a:chExt cx="1101836" cy="1106637"/>
          </a:xfrm>
        </p:grpSpPr>
        <p:sp>
          <p:nvSpPr>
            <p:cNvPr id="218" name="Freeform: Shape 815">
              <a:extLst>
                <a:ext uri="{FF2B5EF4-FFF2-40B4-BE49-F238E27FC236}">
                  <a16:creationId xmlns:a16="http://schemas.microsoft.com/office/drawing/2014/main" id="{882050E2-DD05-4785-BA28-545A84A85863}"/>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19" name="Freeform: Shape 816">
              <a:extLst>
                <a:ext uri="{FF2B5EF4-FFF2-40B4-BE49-F238E27FC236}">
                  <a16:creationId xmlns:a16="http://schemas.microsoft.com/office/drawing/2014/main" id="{E13CCDC1-8686-4B39-B24E-1C5F703621E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0" name="Freeform: Shape 817">
              <a:extLst>
                <a:ext uri="{FF2B5EF4-FFF2-40B4-BE49-F238E27FC236}">
                  <a16:creationId xmlns:a16="http://schemas.microsoft.com/office/drawing/2014/main" id="{B0930802-92EC-4BEB-8492-9251A1E8DE5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1" name="Freeform: Shape 818">
              <a:extLst>
                <a:ext uri="{FF2B5EF4-FFF2-40B4-BE49-F238E27FC236}">
                  <a16:creationId xmlns:a16="http://schemas.microsoft.com/office/drawing/2014/main" id="{42E1F51A-354C-49F1-A34E-E116A8F23448}"/>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22" name="Freeform: Shape 819">
              <a:extLst>
                <a:ext uri="{FF2B5EF4-FFF2-40B4-BE49-F238E27FC236}">
                  <a16:creationId xmlns:a16="http://schemas.microsoft.com/office/drawing/2014/main" id="{0D96DED3-49C6-4C25-A046-1C768D5BDD5F}"/>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26" name="Shape 101">
            <a:extLst>
              <a:ext uri="{FF2B5EF4-FFF2-40B4-BE49-F238E27FC236}">
                <a16:creationId xmlns:a16="http://schemas.microsoft.com/office/drawing/2014/main" id="{7B4DF503-F480-496E-A733-DD9FAD666D7B}"/>
              </a:ext>
            </a:extLst>
          </p:cNvPr>
          <p:cNvSpPr txBox="1"/>
          <p:nvPr/>
        </p:nvSpPr>
        <p:spPr>
          <a:xfrm>
            <a:off x="7806799" y="3953265"/>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12313" y="3425291"/>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89579" y="1962419"/>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94" name="Rectangle 93">
            <a:extLst>
              <a:ext uri="{FF2B5EF4-FFF2-40B4-BE49-F238E27FC236}">
                <a16:creationId xmlns:a16="http://schemas.microsoft.com/office/drawing/2014/main" id="{BA985EA6-8666-4C60-9C76-D0881EBEF3AB}"/>
              </a:ext>
            </a:extLst>
          </p:cNvPr>
          <p:cNvSpPr/>
          <p:nvPr/>
        </p:nvSpPr>
        <p:spPr bwMode="auto">
          <a:xfrm>
            <a:off x="1452407" y="1159789"/>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a:extLst>
              <a:ext uri="{FF2B5EF4-FFF2-40B4-BE49-F238E27FC236}">
                <a16:creationId xmlns:a16="http://schemas.microsoft.com/office/drawing/2014/main" id="{93DF19E2-A7D3-42A4-B703-3947DB9172EB}"/>
              </a:ext>
            </a:extLst>
          </p:cNvPr>
          <p:cNvSpPr/>
          <p:nvPr/>
        </p:nvSpPr>
        <p:spPr bwMode="auto">
          <a:xfrm>
            <a:off x="6462016" y="131184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Model &amp; Serve</a:t>
            </a:r>
          </a:p>
        </p:txBody>
      </p:sp>
      <p:sp>
        <p:nvSpPr>
          <p:cNvPr id="96" name="Rectangle 95">
            <a:extLst>
              <a:ext uri="{FF2B5EF4-FFF2-40B4-BE49-F238E27FC236}">
                <a16:creationId xmlns:a16="http://schemas.microsoft.com/office/drawing/2014/main" id="{00834D8A-E685-4B38-9566-AED579F7460F}"/>
              </a:ext>
            </a:extLst>
          </p:cNvPr>
          <p:cNvSpPr/>
          <p:nvPr/>
        </p:nvSpPr>
        <p:spPr bwMode="auto">
          <a:xfrm>
            <a:off x="4956749" y="1311848"/>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Prep &amp; Train</a:t>
            </a:r>
          </a:p>
        </p:txBody>
      </p:sp>
      <p:sp>
        <p:nvSpPr>
          <p:cNvPr id="97" name="Rectangle 96">
            <a:extLst>
              <a:ext uri="{FF2B5EF4-FFF2-40B4-BE49-F238E27FC236}">
                <a16:creationId xmlns:a16="http://schemas.microsoft.com/office/drawing/2014/main" id="{8AAD36A6-EF35-4C3B-9523-3136021C9A6A}"/>
              </a:ext>
            </a:extLst>
          </p:cNvPr>
          <p:cNvSpPr/>
          <p:nvPr/>
        </p:nvSpPr>
        <p:spPr bwMode="auto">
          <a:xfrm>
            <a:off x="3423613" y="1311848"/>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Store</a:t>
            </a:r>
          </a:p>
        </p:txBody>
      </p:sp>
      <p:sp>
        <p:nvSpPr>
          <p:cNvPr id="98" name="Rectangle 97">
            <a:extLst>
              <a:ext uri="{FF2B5EF4-FFF2-40B4-BE49-F238E27FC236}">
                <a16:creationId xmlns:a16="http://schemas.microsoft.com/office/drawing/2014/main" id="{43F28F59-1A65-4471-B7E8-B861F6BE5A8D}"/>
              </a:ext>
            </a:extLst>
          </p:cNvPr>
          <p:cNvSpPr/>
          <p:nvPr/>
        </p:nvSpPr>
        <p:spPr bwMode="auto">
          <a:xfrm>
            <a:off x="1956976" y="1311848"/>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Ingest</a:t>
            </a:r>
          </a:p>
        </p:txBody>
      </p:sp>
      <p:cxnSp>
        <p:nvCxnSpPr>
          <p:cNvPr id="101" name="Connector: Elbow 100">
            <a:extLst>
              <a:ext uri="{FF2B5EF4-FFF2-40B4-BE49-F238E27FC236}">
                <a16:creationId xmlns:a16="http://schemas.microsoft.com/office/drawing/2014/main" id="{191526F0-B3BC-4F6E-833A-764B0E148B18}"/>
              </a:ext>
            </a:extLst>
          </p:cNvPr>
          <p:cNvCxnSpPr>
            <a:cxnSpLocks/>
          </p:cNvCxnSpPr>
          <p:nvPr/>
        </p:nvCxnSpPr>
        <p:spPr>
          <a:xfrm>
            <a:off x="5362102" y="2655316"/>
            <a:ext cx="1246163" cy="739647"/>
          </a:xfrm>
          <a:prstGeom prst="bentConnector3">
            <a:avLst>
              <a:gd name="adj1" fmla="val -6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903B7F81-0E35-4628-A28D-FBDE1F40F66C}"/>
              </a:ext>
            </a:extLst>
          </p:cNvPr>
          <p:cNvSpPr/>
          <p:nvPr/>
        </p:nvSpPr>
        <p:spPr bwMode="auto">
          <a:xfrm>
            <a:off x="7815219" y="1327571"/>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Intelligence</a:t>
            </a:r>
          </a:p>
        </p:txBody>
      </p:sp>
    </p:spTree>
    <p:extLst>
      <p:ext uri="{BB962C8B-B14F-4D97-AF65-F5344CB8AC3E}">
        <p14:creationId xmlns:p14="http://schemas.microsoft.com/office/powerpoint/2010/main" val="379113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01930" y="217135"/>
            <a:ext cx="8741880" cy="674749"/>
          </a:xfrm>
        </p:spPr>
        <p:txBody>
          <a:bodyPr/>
          <a:lstStyle/>
          <a:p>
            <a:r>
              <a:rPr lang="en-US" dirty="0"/>
              <a:t>Advanced Analytics on Big Data</a:t>
            </a:r>
          </a:p>
        </p:txBody>
      </p:sp>
      <p:sp>
        <p:nvSpPr>
          <p:cNvPr id="98" name="Shape 101">
            <a:extLst>
              <a:ext uri="{FF2B5EF4-FFF2-40B4-BE49-F238E27FC236}">
                <a16:creationId xmlns:a16="http://schemas.microsoft.com/office/drawing/2014/main" id="{A5431729-A8D3-407B-8DE0-5B7777CE924D}"/>
              </a:ext>
            </a:extLst>
          </p:cNvPr>
          <p:cNvSpPr txBox="1"/>
          <p:nvPr/>
        </p:nvSpPr>
        <p:spPr>
          <a:xfrm>
            <a:off x="7714233" y="2328856"/>
            <a:ext cx="1220974" cy="190471"/>
          </a:xfrm>
          <a:prstGeom prst="rect">
            <a:avLst/>
          </a:prstGeom>
          <a:noFill/>
          <a:ln>
            <a:noFill/>
          </a:ln>
        </p:spPr>
        <p:txBody>
          <a:bodyPr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Web &amp; mobile apps</a:t>
            </a:r>
          </a:p>
        </p:txBody>
      </p:sp>
      <p:grpSp>
        <p:nvGrpSpPr>
          <p:cNvPr id="99" name="Group 98">
            <a:extLst>
              <a:ext uri="{FF2B5EF4-FFF2-40B4-BE49-F238E27FC236}">
                <a16:creationId xmlns:a16="http://schemas.microsoft.com/office/drawing/2014/main" id="{D3172A0F-11F1-4EEF-820E-DE5FDEB59900}"/>
              </a:ext>
            </a:extLst>
          </p:cNvPr>
          <p:cNvGrpSpPr/>
          <p:nvPr/>
        </p:nvGrpSpPr>
        <p:grpSpPr>
          <a:xfrm>
            <a:off x="8019050" y="1682745"/>
            <a:ext cx="611339" cy="617996"/>
            <a:chOff x="9095124" y="3288299"/>
            <a:chExt cx="916056" cy="1001411"/>
          </a:xfrm>
        </p:grpSpPr>
        <p:grpSp>
          <p:nvGrpSpPr>
            <p:cNvPr id="100" name="Group 99">
              <a:extLst>
                <a:ext uri="{FF2B5EF4-FFF2-40B4-BE49-F238E27FC236}">
                  <a16:creationId xmlns:a16="http://schemas.microsoft.com/office/drawing/2014/main" id="{A9C76790-9254-4F15-B8D4-3F55FC0456F6}"/>
                </a:ext>
              </a:extLst>
            </p:cNvPr>
            <p:cNvGrpSpPr/>
            <p:nvPr/>
          </p:nvGrpSpPr>
          <p:grpSpPr>
            <a:xfrm>
              <a:off x="9615713" y="3659076"/>
              <a:ext cx="288492" cy="206742"/>
              <a:chOff x="3751869" y="1754414"/>
              <a:chExt cx="4688258" cy="3381830"/>
            </a:xfrm>
          </p:grpSpPr>
          <p:sp>
            <p:nvSpPr>
              <p:cNvPr id="116" name="Freeform: Shape 132">
                <a:extLst>
                  <a:ext uri="{FF2B5EF4-FFF2-40B4-BE49-F238E27FC236}">
                    <a16:creationId xmlns:a16="http://schemas.microsoft.com/office/drawing/2014/main" id="{B3AE1FCF-0564-46CC-92DB-D0F48762E680}"/>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7" name="Freeform: Shape 133">
                <a:extLst>
                  <a:ext uri="{FF2B5EF4-FFF2-40B4-BE49-F238E27FC236}">
                    <a16:creationId xmlns:a16="http://schemas.microsoft.com/office/drawing/2014/main" id="{705C9345-1C79-4A10-84FE-D17DE5D94230}"/>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8" name="Freeform: Shape 134">
                <a:extLst>
                  <a:ext uri="{FF2B5EF4-FFF2-40B4-BE49-F238E27FC236}">
                    <a16:creationId xmlns:a16="http://schemas.microsoft.com/office/drawing/2014/main" id="{C8D0F6E6-CC47-460F-934A-ECC570F60ADA}"/>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9" name="Freeform: Shape 135">
                <a:extLst>
                  <a:ext uri="{FF2B5EF4-FFF2-40B4-BE49-F238E27FC236}">
                    <a16:creationId xmlns:a16="http://schemas.microsoft.com/office/drawing/2014/main" id="{84E92819-8672-4616-B948-430538A0FBF2}"/>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grpSp>
        <p:grpSp>
          <p:nvGrpSpPr>
            <p:cNvPr id="101" name="Group 100">
              <a:extLst>
                <a:ext uri="{FF2B5EF4-FFF2-40B4-BE49-F238E27FC236}">
                  <a16:creationId xmlns:a16="http://schemas.microsoft.com/office/drawing/2014/main" id="{5B3C593B-CABD-4DB0-8A3E-170583EC01FB}"/>
                </a:ext>
              </a:extLst>
            </p:cNvPr>
            <p:cNvGrpSpPr/>
            <p:nvPr/>
          </p:nvGrpSpPr>
          <p:grpSpPr>
            <a:xfrm>
              <a:off x="9529086" y="3345220"/>
              <a:ext cx="202925" cy="182040"/>
              <a:chOff x="2974863" y="1824177"/>
              <a:chExt cx="285701" cy="257980"/>
            </a:xfrm>
            <a:noFill/>
          </p:grpSpPr>
          <p:sp>
            <p:nvSpPr>
              <p:cNvPr id="113" name="Rectangle 48">
                <a:extLst>
                  <a:ext uri="{FF2B5EF4-FFF2-40B4-BE49-F238E27FC236}">
                    <a16:creationId xmlns:a16="http://schemas.microsoft.com/office/drawing/2014/main" id="{A69CA661-2D34-45FF-AB50-8F34B38B04F1}"/>
                  </a:ext>
                </a:extLst>
              </p:cNvPr>
              <p:cNvSpPr>
                <a:spLocks noChangeArrowheads="1"/>
              </p:cNvSpPr>
              <p:nvPr/>
            </p:nvSpPr>
            <p:spPr bwMode="auto">
              <a:xfrm>
                <a:off x="2974866" y="1824177"/>
                <a:ext cx="285698" cy="257980"/>
              </a:xfrm>
              <a:prstGeom prst="rect">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4" name="Freeform 49">
                <a:extLst>
                  <a:ext uri="{FF2B5EF4-FFF2-40B4-BE49-F238E27FC236}">
                    <a16:creationId xmlns:a16="http://schemas.microsoft.com/office/drawing/2014/main" id="{19CC14DD-3A33-4953-907B-7AC114E7CF49}"/>
                  </a:ext>
                </a:extLst>
              </p:cNvPr>
              <p:cNvSpPr>
                <a:spLocks/>
              </p:cNvSpPr>
              <p:nvPr/>
            </p:nvSpPr>
            <p:spPr bwMode="auto">
              <a:xfrm>
                <a:off x="2974863"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5" name="Oval 114">
                <a:extLst>
                  <a:ext uri="{FF2B5EF4-FFF2-40B4-BE49-F238E27FC236}">
                    <a16:creationId xmlns:a16="http://schemas.microsoft.com/office/drawing/2014/main" id="{1786C25E-44C5-473F-A8CF-3B3B92220937}"/>
                  </a:ext>
                </a:extLst>
              </p:cNvPr>
              <p:cNvSpPr>
                <a:spLocks noChangeArrowheads="1"/>
              </p:cNvSpPr>
              <p:nvPr/>
            </p:nvSpPr>
            <p:spPr bwMode="auto">
              <a:xfrm>
                <a:off x="3165681" y="1871082"/>
                <a:ext cx="47971" cy="46905"/>
              </a:xfrm>
              <a:prstGeom prst="ellipse">
                <a:avLst/>
              </a:pr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02" name="Freeform 9">
              <a:extLst>
                <a:ext uri="{FF2B5EF4-FFF2-40B4-BE49-F238E27FC236}">
                  <a16:creationId xmlns:a16="http://schemas.microsoft.com/office/drawing/2014/main" id="{403445BA-77A4-412A-81EA-75F2E3DE3240}"/>
                </a:ext>
              </a:extLst>
            </p:cNvPr>
            <p:cNvSpPr>
              <a:spLocks noEditPoints="1"/>
            </p:cNvSpPr>
            <p:nvPr/>
          </p:nvSpPr>
          <p:spPr bwMode="auto">
            <a:xfrm>
              <a:off x="9095124" y="4049312"/>
              <a:ext cx="325830" cy="237430"/>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3" name="Freeform 448">
              <a:extLst>
                <a:ext uri="{FF2B5EF4-FFF2-40B4-BE49-F238E27FC236}">
                  <a16:creationId xmlns:a16="http://schemas.microsoft.com/office/drawing/2014/main" id="{5650E165-13B6-4F4B-9D4A-65C8CFDF06F7}"/>
                </a:ext>
              </a:extLst>
            </p:cNvPr>
            <p:cNvSpPr>
              <a:spLocks noEditPoints="1"/>
            </p:cNvSpPr>
            <p:nvPr/>
          </p:nvSpPr>
          <p:spPr bwMode="auto">
            <a:xfrm>
              <a:off x="9095124" y="3644731"/>
              <a:ext cx="437121" cy="28956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4" name="Freeform 5">
              <a:extLst>
                <a:ext uri="{FF2B5EF4-FFF2-40B4-BE49-F238E27FC236}">
                  <a16:creationId xmlns:a16="http://schemas.microsoft.com/office/drawing/2014/main" id="{6ACCBB94-E9C2-4809-8C13-B93C0BBE912B}"/>
                </a:ext>
              </a:extLst>
            </p:cNvPr>
            <p:cNvSpPr>
              <a:spLocks noEditPoints="1"/>
            </p:cNvSpPr>
            <p:nvPr/>
          </p:nvSpPr>
          <p:spPr bwMode="auto">
            <a:xfrm>
              <a:off x="9242303" y="3288299"/>
              <a:ext cx="142762" cy="235885"/>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105" name="Group 104">
              <a:extLst>
                <a:ext uri="{FF2B5EF4-FFF2-40B4-BE49-F238E27FC236}">
                  <a16:creationId xmlns:a16="http://schemas.microsoft.com/office/drawing/2014/main" id="{455CB632-F101-41B3-952F-9F82848EEC15}"/>
                </a:ext>
              </a:extLst>
            </p:cNvPr>
            <p:cNvGrpSpPr/>
            <p:nvPr/>
          </p:nvGrpSpPr>
          <p:grpSpPr>
            <a:xfrm>
              <a:off x="9528781" y="4077410"/>
              <a:ext cx="97135" cy="181233"/>
              <a:chOff x="4064485" y="1802065"/>
              <a:chExt cx="240628" cy="227361"/>
            </a:xfrm>
            <a:noFill/>
          </p:grpSpPr>
          <p:sp>
            <p:nvSpPr>
              <p:cNvPr id="110" name="Line 46">
                <a:extLst>
                  <a:ext uri="{FF2B5EF4-FFF2-40B4-BE49-F238E27FC236}">
                    <a16:creationId xmlns:a16="http://schemas.microsoft.com/office/drawing/2014/main" id="{986DF2AE-E79B-450E-93A0-D924F5B06D6D}"/>
                  </a:ext>
                </a:extLst>
              </p:cNvPr>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1" name="Line 47">
                <a:extLst>
                  <a:ext uri="{FF2B5EF4-FFF2-40B4-BE49-F238E27FC236}">
                    <a16:creationId xmlns:a16="http://schemas.microsoft.com/office/drawing/2014/main" id="{1A90E5FA-94AF-41E2-8720-EC7ED5F62FF4}"/>
                  </a:ext>
                </a:extLst>
              </p:cNvPr>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2" name="Line 54">
                <a:extLst>
                  <a:ext uri="{FF2B5EF4-FFF2-40B4-BE49-F238E27FC236}">
                    <a16:creationId xmlns:a16="http://schemas.microsoft.com/office/drawing/2014/main" id="{CE127571-27A6-4CEE-9CD1-4C706BB373DF}"/>
                  </a:ext>
                </a:extLst>
              </p:cNvPr>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06" name="Freeform: Shape 168">
              <a:extLst>
                <a:ext uri="{FF2B5EF4-FFF2-40B4-BE49-F238E27FC236}">
                  <a16:creationId xmlns:a16="http://schemas.microsoft.com/office/drawing/2014/main" id="{1929426B-414F-40E7-ABBB-530E7F80D587}"/>
                </a:ext>
              </a:extLst>
            </p:cNvPr>
            <p:cNvSpPr>
              <a:spLocks/>
            </p:cNvSpPr>
            <p:nvPr/>
          </p:nvSpPr>
          <p:spPr bwMode="auto">
            <a:xfrm flipH="1">
              <a:off x="9720227" y="4046344"/>
              <a:ext cx="290953" cy="243366"/>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68580" tIns="34290" rIns="68580" bIns="34290" numCol="1" anchor="t" anchorCtr="0" compatLnSpc="1">
              <a:prstTxWarp prst="textNoShape">
                <a:avLst/>
              </a:prstTxWarp>
              <a:noAutofit/>
            </a:bodyPr>
            <a:lstStyle/>
            <a:p>
              <a:pPr defTabSz="685800">
                <a:buClrTx/>
                <a:defRPr/>
              </a:pPr>
              <a:endParaRPr lang="en-US" sz="1350" kern="1200" dirty="0">
                <a:solidFill>
                  <a:srgbClr val="505050"/>
                </a:solidFill>
                <a:latin typeface="Segoe UI"/>
                <a:ea typeface="+mn-ea"/>
                <a:cs typeface="+mn-cs"/>
              </a:endParaRPr>
            </a:p>
          </p:txBody>
        </p:sp>
        <p:grpSp>
          <p:nvGrpSpPr>
            <p:cNvPr id="107" name="Group 106">
              <a:extLst>
                <a:ext uri="{FF2B5EF4-FFF2-40B4-BE49-F238E27FC236}">
                  <a16:creationId xmlns:a16="http://schemas.microsoft.com/office/drawing/2014/main" id="{D0F47FB3-4648-4029-A367-55B1AB226F93}"/>
                </a:ext>
              </a:extLst>
            </p:cNvPr>
            <p:cNvGrpSpPr/>
            <p:nvPr/>
          </p:nvGrpSpPr>
          <p:grpSpPr>
            <a:xfrm>
              <a:off x="9855639" y="3437294"/>
              <a:ext cx="97133" cy="89562"/>
              <a:chOff x="9766486" y="4221497"/>
              <a:chExt cx="118215" cy="109717"/>
            </a:xfrm>
          </p:grpSpPr>
          <p:sp>
            <p:nvSpPr>
              <p:cNvPr id="108" name="Line 47">
                <a:extLst>
                  <a:ext uri="{FF2B5EF4-FFF2-40B4-BE49-F238E27FC236}">
                    <a16:creationId xmlns:a16="http://schemas.microsoft.com/office/drawing/2014/main" id="{008C9F09-7EF2-4373-B876-EFA4B04BDE6D}"/>
                  </a:ext>
                </a:extLst>
              </p:cNvPr>
              <p:cNvSpPr>
                <a:spLocks noChangeShapeType="1"/>
              </p:cNvSpPr>
              <p:nvPr/>
            </p:nvSpPr>
            <p:spPr bwMode="auto">
              <a:xfrm>
                <a:off x="9766486"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9" name="Line 54">
                <a:extLst>
                  <a:ext uri="{FF2B5EF4-FFF2-40B4-BE49-F238E27FC236}">
                    <a16:creationId xmlns:a16="http://schemas.microsoft.com/office/drawing/2014/main" id="{60D40EC9-6CB9-450B-A31E-C643F939E614}"/>
                  </a:ext>
                </a:extLst>
              </p:cNvPr>
              <p:cNvSpPr>
                <a:spLocks noChangeShapeType="1"/>
              </p:cNvSpPr>
              <p:nvPr/>
            </p:nvSpPr>
            <p:spPr bwMode="auto">
              <a:xfrm flipH="1">
                <a:off x="9766486" y="4331214"/>
                <a:ext cx="11821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grpSp>
      <p:grpSp>
        <p:nvGrpSpPr>
          <p:cNvPr id="120" name="Group 119">
            <a:extLst>
              <a:ext uri="{FF2B5EF4-FFF2-40B4-BE49-F238E27FC236}">
                <a16:creationId xmlns:a16="http://schemas.microsoft.com/office/drawing/2014/main" id="{C68771BA-E22C-464C-8FFA-FCC2CFBEBC61}"/>
              </a:ext>
            </a:extLst>
          </p:cNvPr>
          <p:cNvGrpSpPr/>
          <p:nvPr/>
        </p:nvGrpSpPr>
        <p:grpSpPr>
          <a:xfrm>
            <a:off x="6366036" y="1826756"/>
            <a:ext cx="567380" cy="489039"/>
            <a:chOff x="8376458" y="5925518"/>
            <a:chExt cx="1045926" cy="901512"/>
          </a:xfrm>
        </p:grpSpPr>
        <p:sp>
          <p:nvSpPr>
            <p:cNvPr id="121" name="Star: 4 Points 8">
              <a:extLst>
                <a:ext uri="{FF2B5EF4-FFF2-40B4-BE49-F238E27FC236}">
                  <a16:creationId xmlns:a16="http://schemas.microsoft.com/office/drawing/2014/main" id="{8B8BAA94-E6F7-4733-A71F-9F57968D86E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2" name="Star: 4 Points 8">
              <a:extLst>
                <a:ext uri="{FF2B5EF4-FFF2-40B4-BE49-F238E27FC236}">
                  <a16:creationId xmlns:a16="http://schemas.microsoft.com/office/drawing/2014/main" id="{AAA214C0-79F7-4874-8AB9-A9C4C9CDF0BB}"/>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3" name="Oval 122">
              <a:extLst>
                <a:ext uri="{FF2B5EF4-FFF2-40B4-BE49-F238E27FC236}">
                  <a16:creationId xmlns:a16="http://schemas.microsoft.com/office/drawing/2014/main" id="{10B0D336-4193-4D52-9740-A6755E1F826B}"/>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4" name="Oval 9">
              <a:extLst>
                <a:ext uri="{FF2B5EF4-FFF2-40B4-BE49-F238E27FC236}">
                  <a16:creationId xmlns:a16="http://schemas.microsoft.com/office/drawing/2014/main" id="{14B5F71B-5884-4E29-8C00-250038C79D4D}"/>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50" name="Rectangle 149">
            <a:extLst>
              <a:ext uri="{FF2B5EF4-FFF2-40B4-BE49-F238E27FC236}">
                <a16:creationId xmlns:a16="http://schemas.microsoft.com/office/drawing/2014/main" id="{D4E19F47-58D1-4B76-BDB8-7D5BC5F6521C}"/>
              </a:ext>
            </a:extLst>
          </p:cNvPr>
          <p:cNvSpPr/>
          <p:nvPr/>
        </p:nvSpPr>
        <p:spPr>
          <a:xfrm>
            <a:off x="4882735" y="2330902"/>
            <a:ext cx="1071449" cy="433004"/>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 MLlib, SparkR, </a:t>
            </a:r>
            <a:r>
              <a:rPr lang="en-US" sz="788" dirty="0">
                <a:solidFill>
                  <a:srgbClr val="505050"/>
                </a:solidFill>
                <a:latin typeface="Segoe UI Semibold" panose="020B0702040204020203" pitchFamily="34" charset="0"/>
                <a:cs typeface="Segoe UI Semibold" panose="020B0702040204020203" pitchFamily="34" charset="0"/>
              </a:rPr>
              <a:t>s</a:t>
            </a:r>
            <a:r>
              <a:rPr lang="en-US" sz="788" dirty="0">
                <a:solidFill>
                  <a:srgbClr val="505050"/>
                </a:solidFill>
                <a:latin typeface="Segoe UI Semibold" panose="020B0702040204020203" pitchFamily="34" charset="0"/>
                <a:ea typeface="+mn-ea"/>
                <a:cs typeface="Segoe UI Semibold" panose="020B0702040204020203" pitchFamily="34" charset="0"/>
              </a:rPr>
              <a:t>parklyr)</a:t>
            </a:r>
          </a:p>
        </p:txBody>
      </p:sp>
      <p:cxnSp>
        <p:nvCxnSpPr>
          <p:cNvPr id="227" name="Straight Arrow Connector 226">
            <a:extLst>
              <a:ext uri="{FF2B5EF4-FFF2-40B4-BE49-F238E27FC236}">
                <a16:creationId xmlns:a16="http://schemas.microsoft.com/office/drawing/2014/main" id="{58D045B2-835A-4280-B3A3-951850C61A84}"/>
              </a:ext>
            </a:extLst>
          </p:cNvPr>
          <p:cNvCxnSpPr>
            <a:cxnSpLocks/>
          </p:cNvCxnSpPr>
          <p:nvPr/>
        </p:nvCxnSpPr>
        <p:spPr>
          <a:xfrm>
            <a:off x="5736779" y="2112230"/>
            <a:ext cx="54661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C01F62E-2B5C-4AD5-87B8-58BA1D823520}"/>
              </a:ext>
            </a:extLst>
          </p:cNvPr>
          <p:cNvCxnSpPr>
            <a:cxnSpLocks/>
          </p:cNvCxnSpPr>
          <p:nvPr/>
        </p:nvCxnSpPr>
        <p:spPr>
          <a:xfrm>
            <a:off x="6967734" y="2112230"/>
            <a:ext cx="71719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0" name="Rectangle 229">
            <a:extLst>
              <a:ext uri="{FF2B5EF4-FFF2-40B4-BE49-F238E27FC236}">
                <a16:creationId xmlns:a16="http://schemas.microsoft.com/office/drawing/2014/main" id="{70A32036-1B51-4A92-9005-120E5F5B086E}"/>
              </a:ext>
            </a:extLst>
          </p:cNvPr>
          <p:cNvSpPr/>
          <p:nvPr/>
        </p:nvSpPr>
        <p:spPr>
          <a:xfrm>
            <a:off x="6085607" y="2330902"/>
            <a:ext cx="1071449"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Cosmos DB</a:t>
            </a:r>
          </a:p>
        </p:txBody>
      </p:sp>
      <p:cxnSp>
        <p:nvCxnSpPr>
          <p:cNvPr id="18" name="Connector: Elbow 17">
            <a:extLst>
              <a:ext uri="{FF2B5EF4-FFF2-40B4-BE49-F238E27FC236}">
                <a16:creationId xmlns:a16="http://schemas.microsoft.com/office/drawing/2014/main" id="{1A796BA6-8B26-4959-BD97-E319DC662487}"/>
              </a:ext>
            </a:extLst>
          </p:cNvPr>
          <p:cNvCxnSpPr>
            <a:cxnSpLocks/>
            <a:endCxn id="290" idx="0"/>
          </p:cNvCxnSpPr>
          <p:nvPr/>
        </p:nvCxnSpPr>
        <p:spPr>
          <a:xfrm>
            <a:off x="5418461" y="3024499"/>
            <a:ext cx="2912622" cy="419381"/>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27" name="Right Bracket 126">
            <a:extLst>
              <a:ext uri="{FF2B5EF4-FFF2-40B4-BE49-F238E27FC236}">
                <a16:creationId xmlns:a16="http://schemas.microsoft.com/office/drawing/2014/main" id="{8BE40FD8-9DDF-42F7-B481-F26112A4D836}"/>
              </a:ext>
            </a:extLst>
          </p:cNvPr>
          <p:cNvSpPr/>
          <p:nvPr/>
        </p:nvSpPr>
        <p:spPr>
          <a:xfrm>
            <a:off x="1667365" y="1761755"/>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dirty="0">
              <a:solidFill>
                <a:srgbClr val="505050"/>
              </a:solidFill>
              <a:latin typeface="Segoe UI"/>
            </a:endParaRPr>
          </a:p>
        </p:txBody>
      </p:sp>
      <p:sp>
        <p:nvSpPr>
          <p:cNvPr id="128" name="TextBox 127">
            <a:extLst>
              <a:ext uri="{FF2B5EF4-FFF2-40B4-BE49-F238E27FC236}">
                <a16:creationId xmlns:a16="http://schemas.microsoft.com/office/drawing/2014/main" id="{7799A20C-30AD-4AB8-B2E4-8EB7A53138D2}"/>
              </a:ext>
            </a:extLst>
          </p:cNvPr>
          <p:cNvSpPr txBox="1"/>
          <p:nvPr/>
        </p:nvSpPr>
        <p:spPr>
          <a:xfrm>
            <a:off x="201931" y="362794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29" name="TextBox 128">
            <a:extLst>
              <a:ext uri="{FF2B5EF4-FFF2-40B4-BE49-F238E27FC236}">
                <a16:creationId xmlns:a16="http://schemas.microsoft.com/office/drawing/2014/main" id="{62CA1D24-4E6F-40C7-B93E-A770E73F33E3}"/>
              </a:ext>
            </a:extLst>
          </p:cNvPr>
          <p:cNvSpPr txBox="1"/>
          <p:nvPr/>
        </p:nvSpPr>
        <p:spPr>
          <a:xfrm>
            <a:off x="201931" y="1930544"/>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130" name="Straight Arrow Connector 129">
            <a:extLst>
              <a:ext uri="{FF2B5EF4-FFF2-40B4-BE49-F238E27FC236}">
                <a16:creationId xmlns:a16="http://schemas.microsoft.com/office/drawing/2014/main" id="{FB355658-0832-4050-B2C6-51F63E503AC4}"/>
              </a:ext>
            </a:extLst>
          </p:cNvPr>
          <p:cNvCxnSpPr>
            <a:cxnSpLocks/>
          </p:cNvCxnSpPr>
          <p:nvPr/>
        </p:nvCxnSpPr>
        <p:spPr>
          <a:xfrm flipV="1">
            <a:off x="3732936" y="2112231"/>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938656B-DCC4-456A-B809-2BDB887F38A4}"/>
              </a:ext>
            </a:extLst>
          </p:cNvPr>
          <p:cNvCxnSpPr>
            <a:cxnSpLocks/>
          </p:cNvCxnSpPr>
          <p:nvPr/>
        </p:nvCxnSpPr>
        <p:spPr>
          <a:xfrm>
            <a:off x="7098304" y="3681465"/>
            <a:ext cx="92074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00C9D130-A07F-462B-8B9A-E6630374A46C}"/>
              </a:ext>
            </a:extLst>
          </p:cNvPr>
          <p:cNvSpPr/>
          <p:nvPr/>
        </p:nvSpPr>
        <p:spPr>
          <a:xfrm>
            <a:off x="3009016" y="2330902"/>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133" name="Rectangle 132">
            <a:extLst>
              <a:ext uri="{FF2B5EF4-FFF2-40B4-BE49-F238E27FC236}">
                <a16:creationId xmlns:a16="http://schemas.microsoft.com/office/drawing/2014/main" id="{991F45A1-38F6-4686-B361-DAFBA45B6969}"/>
              </a:ext>
            </a:extLst>
          </p:cNvPr>
          <p:cNvSpPr/>
          <p:nvPr/>
        </p:nvSpPr>
        <p:spPr>
          <a:xfrm>
            <a:off x="3450307" y="3617883"/>
            <a:ext cx="549891" cy="190501"/>
          </a:xfrm>
          <a:prstGeom prst="rect">
            <a:avLst/>
          </a:prstGeom>
          <a:noFill/>
        </p:spPr>
        <p:txBody>
          <a:bodyPr wrap="square" lIns="68580" tIns="34290" rIns="68580" bIns="34290" rtlCol="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rPr>
              <a:t>Polybase</a:t>
            </a:r>
          </a:p>
        </p:txBody>
      </p:sp>
      <p:sp>
        <p:nvSpPr>
          <p:cNvPr id="134" name="Rectangle 133">
            <a:extLst>
              <a:ext uri="{FF2B5EF4-FFF2-40B4-BE49-F238E27FC236}">
                <a16:creationId xmlns:a16="http://schemas.microsoft.com/office/drawing/2014/main" id="{977DD768-FD47-48CD-85E6-8CAADDA0BD91}"/>
              </a:ext>
            </a:extLst>
          </p:cNvPr>
          <p:cNvSpPr/>
          <p:nvPr/>
        </p:nvSpPr>
        <p:spPr>
          <a:xfrm>
            <a:off x="5930017" y="3912009"/>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135" name="Rectangle 134">
            <a:extLst>
              <a:ext uri="{FF2B5EF4-FFF2-40B4-BE49-F238E27FC236}">
                <a16:creationId xmlns:a16="http://schemas.microsoft.com/office/drawing/2014/main" id="{2A60D9C0-1C6A-4F86-87B0-C4E861CF1695}"/>
              </a:ext>
            </a:extLst>
          </p:cNvPr>
          <p:cNvSpPr/>
          <p:nvPr/>
        </p:nvSpPr>
        <p:spPr>
          <a:xfrm>
            <a:off x="2010274" y="2330902"/>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136" name="Rectangle 135">
            <a:extLst>
              <a:ext uri="{FF2B5EF4-FFF2-40B4-BE49-F238E27FC236}">
                <a16:creationId xmlns:a16="http://schemas.microsoft.com/office/drawing/2014/main" id="{3B040615-B322-4A1E-8096-3710539AB451}"/>
              </a:ext>
            </a:extLst>
          </p:cNvPr>
          <p:cNvSpPr/>
          <p:nvPr/>
        </p:nvSpPr>
        <p:spPr>
          <a:xfrm>
            <a:off x="2010274" y="378614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grpSp>
        <p:nvGrpSpPr>
          <p:cNvPr id="138" name="Group 137">
            <a:extLst>
              <a:ext uri="{FF2B5EF4-FFF2-40B4-BE49-F238E27FC236}">
                <a16:creationId xmlns:a16="http://schemas.microsoft.com/office/drawing/2014/main" id="{2173EC3D-7FD8-4974-9C6B-276CBA483EA7}"/>
              </a:ext>
            </a:extLst>
          </p:cNvPr>
          <p:cNvGrpSpPr/>
          <p:nvPr/>
        </p:nvGrpSpPr>
        <p:grpSpPr>
          <a:xfrm>
            <a:off x="399222" y="3253337"/>
            <a:ext cx="798578" cy="304715"/>
            <a:chOff x="579957" y="1614888"/>
            <a:chExt cx="1064771" cy="406286"/>
          </a:xfrm>
        </p:grpSpPr>
        <p:grpSp>
          <p:nvGrpSpPr>
            <p:cNvPr id="139" name="Group 138">
              <a:extLst>
                <a:ext uri="{FF2B5EF4-FFF2-40B4-BE49-F238E27FC236}">
                  <a16:creationId xmlns:a16="http://schemas.microsoft.com/office/drawing/2014/main" id="{53CFD7F8-9ACC-4BE2-8061-7CD9E918A5BC}"/>
                </a:ext>
              </a:extLst>
            </p:cNvPr>
            <p:cNvGrpSpPr/>
            <p:nvPr/>
          </p:nvGrpSpPr>
          <p:grpSpPr>
            <a:xfrm>
              <a:off x="1174991" y="1632049"/>
              <a:ext cx="469737" cy="385154"/>
              <a:chOff x="1778647" y="1301093"/>
              <a:chExt cx="307813" cy="252387"/>
            </a:xfrm>
            <a:noFill/>
          </p:grpSpPr>
          <p:grpSp>
            <p:nvGrpSpPr>
              <p:cNvPr id="145" name="Group 144">
                <a:extLst>
                  <a:ext uri="{FF2B5EF4-FFF2-40B4-BE49-F238E27FC236}">
                    <a16:creationId xmlns:a16="http://schemas.microsoft.com/office/drawing/2014/main" id="{14F39183-2089-481B-8DCD-4B5F7EFBC411}"/>
                  </a:ext>
                </a:extLst>
              </p:cNvPr>
              <p:cNvGrpSpPr/>
              <p:nvPr/>
            </p:nvGrpSpPr>
            <p:grpSpPr>
              <a:xfrm>
                <a:off x="1778647" y="1301093"/>
                <a:ext cx="307813" cy="252387"/>
                <a:chOff x="2107086" y="1452805"/>
                <a:chExt cx="307813" cy="252387"/>
              </a:xfrm>
              <a:grpFill/>
            </p:grpSpPr>
            <p:sp>
              <p:nvSpPr>
                <p:cNvPr id="197" name="Rectangle 196">
                  <a:extLst>
                    <a:ext uri="{FF2B5EF4-FFF2-40B4-BE49-F238E27FC236}">
                      <a16:creationId xmlns:a16="http://schemas.microsoft.com/office/drawing/2014/main" id="{0D55CF74-A336-46C7-B61F-911601461AEE}"/>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98" name="Rectangle 197">
                  <a:extLst>
                    <a:ext uri="{FF2B5EF4-FFF2-40B4-BE49-F238E27FC236}">
                      <a16:creationId xmlns:a16="http://schemas.microsoft.com/office/drawing/2014/main" id="{C88FA3F8-CC1B-4F0E-BDAC-BFBB3876D2DD}"/>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99" name="Rectangle 198">
                  <a:extLst>
                    <a:ext uri="{FF2B5EF4-FFF2-40B4-BE49-F238E27FC236}">
                      <a16:creationId xmlns:a16="http://schemas.microsoft.com/office/drawing/2014/main" id="{F0D4458E-1274-49FF-A1E2-7F3819E035AA}"/>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200" name="Rectangle 199">
                  <a:extLst>
                    <a:ext uri="{FF2B5EF4-FFF2-40B4-BE49-F238E27FC236}">
                      <a16:creationId xmlns:a16="http://schemas.microsoft.com/office/drawing/2014/main" id="{A0A086C4-1DA4-4A04-810B-CA9F038B7104}"/>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95" name="Straight Connector 194">
                <a:extLst>
                  <a:ext uri="{FF2B5EF4-FFF2-40B4-BE49-F238E27FC236}">
                    <a16:creationId xmlns:a16="http://schemas.microsoft.com/office/drawing/2014/main" id="{6A6C164E-1188-4E76-B28F-46B1955767E8}"/>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96" name="Straight Connector 195">
                <a:extLst>
                  <a:ext uri="{FF2B5EF4-FFF2-40B4-BE49-F238E27FC236}">
                    <a16:creationId xmlns:a16="http://schemas.microsoft.com/office/drawing/2014/main" id="{6A249B1D-3D01-4F8D-99F0-2439B988FCA8}"/>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40" name="Group 139">
              <a:extLst>
                <a:ext uri="{FF2B5EF4-FFF2-40B4-BE49-F238E27FC236}">
                  <a16:creationId xmlns:a16="http://schemas.microsoft.com/office/drawing/2014/main" id="{985E77FD-831D-42B5-8C25-60D6B806A506}"/>
                </a:ext>
              </a:extLst>
            </p:cNvPr>
            <p:cNvGrpSpPr>
              <a:grpSpLocks noChangeAspect="1"/>
            </p:cNvGrpSpPr>
            <p:nvPr/>
          </p:nvGrpSpPr>
          <p:grpSpPr bwMode="auto">
            <a:xfrm>
              <a:off x="579957" y="1614888"/>
              <a:ext cx="416196" cy="406286"/>
              <a:chOff x="1759" y="236"/>
              <a:chExt cx="252" cy="246"/>
            </a:xfrm>
            <a:noFill/>
          </p:grpSpPr>
          <p:sp>
            <p:nvSpPr>
              <p:cNvPr id="141" name="Freeform 106">
                <a:extLst>
                  <a:ext uri="{FF2B5EF4-FFF2-40B4-BE49-F238E27FC236}">
                    <a16:creationId xmlns:a16="http://schemas.microsoft.com/office/drawing/2014/main" id="{883B8021-1CF5-4345-9AF1-6F38FC91B84E}"/>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2" name="Rectangle 141">
                <a:extLst>
                  <a:ext uri="{FF2B5EF4-FFF2-40B4-BE49-F238E27FC236}">
                    <a16:creationId xmlns:a16="http://schemas.microsoft.com/office/drawing/2014/main" id="{D8178B51-0B70-49CD-B4DC-2C9EFCA5AA5F}"/>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3" name="Rectangle 142">
                <a:extLst>
                  <a:ext uri="{FF2B5EF4-FFF2-40B4-BE49-F238E27FC236}">
                    <a16:creationId xmlns:a16="http://schemas.microsoft.com/office/drawing/2014/main" id="{34309D14-CE2F-4618-8D23-9C15C0318E40}"/>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4" name="Rectangle 143">
                <a:extLst>
                  <a:ext uri="{FF2B5EF4-FFF2-40B4-BE49-F238E27FC236}">
                    <a16:creationId xmlns:a16="http://schemas.microsoft.com/office/drawing/2014/main" id="{35716B5C-2CE4-4832-B3DE-5CA18E7C9564}"/>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grpSp>
      </p:grpSp>
      <p:grpSp>
        <p:nvGrpSpPr>
          <p:cNvPr id="201" name="Group 200">
            <a:extLst>
              <a:ext uri="{FF2B5EF4-FFF2-40B4-BE49-F238E27FC236}">
                <a16:creationId xmlns:a16="http://schemas.microsoft.com/office/drawing/2014/main" id="{2CE67B40-FF62-4874-8B1A-7B0A69F109C8}"/>
              </a:ext>
            </a:extLst>
          </p:cNvPr>
          <p:cNvGrpSpPr/>
          <p:nvPr/>
        </p:nvGrpSpPr>
        <p:grpSpPr>
          <a:xfrm>
            <a:off x="354722" y="1611526"/>
            <a:ext cx="875364" cy="261540"/>
            <a:chOff x="1555307" y="5853300"/>
            <a:chExt cx="1271350" cy="379852"/>
          </a:xfrm>
        </p:grpSpPr>
        <p:grpSp>
          <p:nvGrpSpPr>
            <p:cNvPr id="202" name="Group 4">
              <a:extLst>
                <a:ext uri="{FF2B5EF4-FFF2-40B4-BE49-F238E27FC236}">
                  <a16:creationId xmlns:a16="http://schemas.microsoft.com/office/drawing/2014/main" id="{EA32234B-721F-4877-972D-F804DC14F59B}"/>
                </a:ext>
              </a:extLst>
            </p:cNvPr>
            <p:cNvGrpSpPr>
              <a:grpSpLocks noChangeAspect="1"/>
            </p:cNvGrpSpPr>
            <p:nvPr/>
          </p:nvGrpSpPr>
          <p:grpSpPr bwMode="auto">
            <a:xfrm>
              <a:off x="1555307" y="5853300"/>
              <a:ext cx="259568" cy="379852"/>
              <a:chOff x="3526" y="3353"/>
              <a:chExt cx="164" cy="240"/>
            </a:xfrm>
          </p:grpSpPr>
          <p:sp>
            <p:nvSpPr>
              <p:cNvPr id="248" name="Freeform 5">
                <a:extLst>
                  <a:ext uri="{FF2B5EF4-FFF2-40B4-BE49-F238E27FC236}">
                    <a16:creationId xmlns:a16="http://schemas.microsoft.com/office/drawing/2014/main" id="{39E9B47C-7313-4EF0-A42B-3574A6FFAC12}"/>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249" name="Freeform 6">
                <a:extLst>
                  <a:ext uri="{FF2B5EF4-FFF2-40B4-BE49-F238E27FC236}">
                    <a16:creationId xmlns:a16="http://schemas.microsoft.com/office/drawing/2014/main" id="{4C221524-915E-405C-94F5-5F3674A41102}"/>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250" name="Freeform 7">
                <a:extLst>
                  <a:ext uri="{FF2B5EF4-FFF2-40B4-BE49-F238E27FC236}">
                    <a16:creationId xmlns:a16="http://schemas.microsoft.com/office/drawing/2014/main" id="{9E4EEE56-A4A0-4217-A80B-E3FC1216CE65}"/>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203" name="Group 202">
              <a:extLst>
                <a:ext uri="{FF2B5EF4-FFF2-40B4-BE49-F238E27FC236}">
                  <a16:creationId xmlns:a16="http://schemas.microsoft.com/office/drawing/2014/main" id="{25B32F5E-5488-41FA-8722-208C1FD47D34}"/>
                </a:ext>
              </a:extLst>
            </p:cNvPr>
            <p:cNvGrpSpPr/>
            <p:nvPr/>
          </p:nvGrpSpPr>
          <p:grpSpPr>
            <a:xfrm>
              <a:off x="1984596" y="5863452"/>
              <a:ext cx="293717" cy="359549"/>
              <a:chOff x="965200" y="3436897"/>
              <a:chExt cx="528881" cy="647424"/>
            </a:xfrm>
          </p:grpSpPr>
          <p:grpSp>
            <p:nvGrpSpPr>
              <p:cNvPr id="234" name="Group 233">
                <a:extLst>
                  <a:ext uri="{FF2B5EF4-FFF2-40B4-BE49-F238E27FC236}">
                    <a16:creationId xmlns:a16="http://schemas.microsoft.com/office/drawing/2014/main" id="{D9CB8003-0D1F-4931-BCD0-252068DAA94E}"/>
                  </a:ext>
                </a:extLst>
              </p:cNvPr>
              <p:cNvGrpSpPr/>
              <p:nvPr/>
            </p:nvGrpSpPr>
            <p:grpSpPr>
              <a:xfrm flipH="1">
                <a:off x="965200" y="3436897"/>
                <a:ext cx="528881" cy="647424"/>
                <a:chOff x="3003960" y="3685414"/>
                <a:chExt cx="403310" cy="493707"/>
              </a:xfrm>
            </p:grpSpPr>
            <p:sp>
              <p:nvSpPr>
                <p:cNvPr id="239" name="Snip Single Corner Rectangle 26">
                  <a:extLst>
                    <a:ext uri="{FF2B5EF4-FFF2-40B4-BE49-F238E27FC236}">
                      <a16:creationId xmlns:a16="http://schemas.microsoft.com/office/drawing/2014/main" id="{5B632CBD-97D9-4AE1-9273-5F1C08E33C0C}"/>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0" name="Triangle 27">
                  <a:extLst>
                    <a:ext uri="{FF2B5EF4-FFF2-40B4-BE49-F238E27FC236}">
                      <a16:creationId xmlns:a16="http://schemas.microsoft.com/office/drawing/2014/main" id="{3449DFC3-D0D2-4F0D-887A-106B03C711C6}"/>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235" name="Straight Connector 234">
                <a:extLst>
                  <a:ext uri="{FF2B5EF4-FFF2-40B4-BE49-F238E27FC236}">
                    <a16:creationId xmlns:a16="http://schemas.microsoft.com/office/drawing/2014/main" id="{1A75BF32-896D-4158-A60C-01435F503CDA}"/>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1797FB9-B00C-4CFB-BFA3-31B9F0BB2355}"/>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33AB265-ADA8-45EE-BBE7-B5D91FEA8B7E}"/>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FAE8F34-2812-44DB-B896-8044D6A012DA}"/>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15AE8827-05EF-41B7-8649-9A20D02AA5C8}"/>
                </a:ext>
              </a:extLst>
            </p:cNvPr>
            <p:cNvGrpSpPr/>
            <p:nvPr/>
          </p:nvGrpSpPr>
          <p:grpSpPr>
            <a:xfrm>
              <a:off x="2448035" y="5853915"/>
              <a:ext cx="378622" cy="378622"/>
              <a:chOff x="1658620" y="1705294"/>
              <a:chExt cx="326376" cy="326376"/>
            </a:xfrm>
          </p:grpSpPr>
          <p:sp>
            <p:nvSpPr>
              <p:cNvPr id="232" name="Oval 231">
                <a:extLst>
                  <a:ext uri="{FF2B5EF4-FFF2-40B4-BE49-F238E27FC236}">
                    <a16:creationId xmlns:a16="http://schemas.microsoft.com/office/drawing/2014/main" id="{F2AD5E02-1573-4720-B6E5-BF49318DAEC7}"/>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3" name="Isosceles Triangle 232">
                <a:extLst>
                  <a:ext uri="{FF2B5EF4-FFF2-40B4-BE49-F238E27FC236}">
                    <a16:creationId xmlns:a16="http://schemas.microsoft.com/office/drawing/2014/main" id="{AE499BAB-0D58-4B5C-A291-A006FE0F4C2F}"/>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251" name="Group 250">
            <a:extLst>
              <a:ext uri="{FF2B5EF4-FFF2-40B4-BE49-F238E27FC236}">
                <a16:creationId xmlns:a16="http://schemas.microsoft.com/office/drawing/2014/main" id="{C2591351-721A-44E8-93AC-76469730164F}"/>
              </a:ext>
            </a:extLst>
          </p:cNvPr>
          <p:cNvGrpSpPr/>
          <p:nvPr/>
        </p:nvGrpSpPr>
        <p:grpSpPr>
          <a:xfrm>
            <a:off x="3212413" y="1928772"/>
            <a:ext cx="415670" cy="370665"/>
            <a:chOff x="2488012" y="1320237"/>
            <a:chExt cx="4696415" cy="4187934"/>
          </a:xfrm>
        </p:grpSpPr>
        <p:sp>
          <p:nvSpPr>
            <p:cNvPr id="252" name="Hexagon 251">
              <a:extLst>
                <a:ext uri="{FF2B5EF4-FFF2-40B4-BE49-F238E27FC236}">
                  <a16:creationId xmlns:a16="http://schemas.microsoft.com/office/drawing/2014/main" id="{D80401EE-5F7D-4E2F-A751-7F98A1650FC1}"/>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3" name="Snip Single Corner Rectangle 26">
              <a:extLst>
                <a:ext uri="{FF2B5EF4-FFF2-40B4-BE49-F238E27FC236}">
                  <a16:creationId xmlns:a16="http://schemas.microsoft.com/office/drawing/2014/main" id="{911AA44E-6458-4C18-88E2-003BAADBBE3E}"/>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254" name="Group 253">
              <a:extLst>
                <a:ext uri="{FF2B5EF4-FFF2-40B4-BE49-F238E27FC236}">
                  <a16:creationId xmlns:a16="http://schemas.microsoft.com/office/drawing/2014/main" id="{BC9F11D1-5060-4005-88A6-378274BFE3B2}"/>
                </a:ext>
              </a:extLst>
            </p:cNvPr>
            <p:cNvGrpSpPr/>
            <p:nvPr/>
          </p:nvGrpSpPr>
          <p:grpSpPr>
            <a:xfrm>
              <a:off x="4271145" y="2716507"/>
              <a:ext cx="790235" cy="1472560"/>
              <a:chOff x="4917030" y="1019829"/>
              <a:chExt cx="123056" cy="229308"/>
            </a:xfrm>
          </p:grpSpPr>
          <p:sp>
            <p:nvSpPr>
              <p:cNvPr id="256" name="Freeform: Shape 255">
                <a:extLst>
                  <a:ext uri="{FF2B5EF4-FFF2-40B4-BE49-F238E27FC236}">
                    <a16:creationId xmlns:a16="http://schemas.microsoft.com/office/drawing/2014/main" id="{B5275153-8F1F-4D6C-8782-F4FA3AD9425D}"/>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7" name="Freeform: Shape 256">
                <a:extLst>
                  <a:ext uri="{FF2B5EF4-FFF2-40B4-BE49-F238E27FC236}">
                    <a16:creationId xmlns:a16="http://schemas.microsoft.com/office/drawing/2014/main" id="{E29CAC3F-D6A9-41AA-9869-960AD662F7EC}"/>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8" name="Freeform: Shape 257">
                <a:extLst>
                  <a:ext uri="{FF2B5EF4-FFF2-40B4-BE49-F238E27FC236}">
                    <a16:creationId xmlns:a16="http://schemas.microsoft.com/office/drawing/2014/main" id="{84DCA092-640C-49D0-8A6B-9F842DE08B81}"/>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9" name="Freeform: Shape 258">
                <a:extLst>
                  <a:ext uri="{FF2B5EF4-FFF2-40B4-BE49-F238E27FC236}">
                    <a16:creationId xmlns:a16="http://schemas.microsoft.com/office/drawing/2014/main" id="{F8BB8DFD-606E-47E8-B931-933D3720CE8A}"/>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255" name="Right Triangle 254">
              <a:extLst>
                <a:ext uri="{FF2B5EF4-FFF2-40B4-BE49-F238E27FC236}">
                  <a16:creationId xmlns:a16="http://schemas.microsoft.com/office/drawing/2014/main" id="{B0ADE9A0-28CB-4078-B1D4-0C577EF401F6}"/>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cs typeface="Segoe UI" pitchFamily="34" charset="0"/>
              </a:endParaRPr>
            </a:p>
          </p:txBody>
        </p:sp>
      </p:grpSp>
      <p:grpSp>
        <p:nvGrpSpPr>
          <p:cNvPr id="260" name="Group 259">
            <a:extLst>
              <a:ext uri="{FF2B5EF4-FFF2-40B4-BE49-F238E27FC236}">
                <a16:creationId xmlns:a16="http://schemas.microsoft.com/office/drawing/2014/main" id="{19CDC3A5-FE65-4BE5-8230-DA3132EAC02A}"/>
              </a:ext>
            </a:extLst>
          </p:cNvPr>
          <p:cNvGrpSpPr/>
          <p:nvPr/>
        </p:nvGrpSpPr>
        <p:grpSpPr>
          <a:xfrm>
            <a:off x="6422525" y="3311810"/>
            <a:ext cx="549234" cy="539370"/>
            <a:chOff x="2549926" y="1227604"/>
            <a:chExt cx="5177116" cy="5084148"/>
          </a:xfrm>
        </p:grpSpPr>
        <p:sp>
          <p:nvSpPr>
            <p:cNvPr id="261" name="Freeform: Shape 821">
              <a:extLst>
                <a:ext uri="{FF2B5EF4-FFF2-40B4-BE49-F238E27FC236}">
                  <a16:creationId xmlns:a16="http://schemas.microsoft.com/office/drawing/2014/main" id="{0BE6646D-57C6-4B6D-AD1F-4D6508C9F4A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2" name="Rectangle 261">
              <a:extLst>
                <a:ext uri="{FF2B5EF4-FFF2-40B4-BE49-F238E27FC236}">
                  <a16:creationId xmlns:a16="http://schemas.microsoft.com/office/drawing/2014/main" id="{1854309C-C0C3-4F85-B3F0-2BC7638801F4}"/>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3" name="Rectangle 262">
              <a:extLst>
                <a:ext uri="{FF2B5EF4-FFF2-40B4-BE49-F238E27FC236}">
                  <a16:creationId xmlns:a16="http://schemas.microsoft.com/office/drawing/2014/main" id="{63AAD5B1-E4B0-4163-A3AC-E482D20FFC70}"/>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4" name="Rectangle 263">
              <a:extLst>
                <a:ext uri="{FF2B5EF4-FFF2-40B4-BE49-F238E27FC236}">
                  <a16:creationId xmlns:a16="http://schemas.microsoft.com/office/drawing/2014/main" id="{C9153303-2ACB-4B7F-92EB-3C27C33AD8F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5" name="Rectangle 264">
              <a:extLst>
                <a:ext uri="{FF2B5EF4-FFF2-40B4-BE49-F238E27FC236}">
                  <a16:creationId xmlns:a16="http://schemas.microsoft.com/office/drawing/2014/main" id="{D6652899-8041-40BF-9F31-F56CE1571054}"/>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6" name="Rectangle 265">
              <a:extLst>
                <a:ext uri="{FF2B5EF4-FFF2-40B4-BE49-F238E27FC236}">
                  <a16:creationId xmlns:a16="http://schemas.microsoft.com/office/drawing/2014/main" id="{C163A984-2262-496D-A58F-4674DF18871F}"/>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7" name="Rectangle 266">
              <a:extLst>
                <a:ext uri="{FF2B5EF4-FFF2-40B4-BE49-F238E27FC236}">
                  <a16:creationId xmlns:a16="http://schemas.microsoft.com/office/drawing/2014/main" id="{93CE3E34-91FF-4E88-83BE-478929BA2DFA}"/>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8" name="Cylinder 828">
              <a:extLst>
                <a:ext uri="{FF2B5EF4-FFF2-40B4-BE49-F238E27FC236}">
                  <a16:creationId xmlns:a16="http://schemas.microsoft.com/office/drawing/2014/main" id="{41DD7FDC-FD0B-4337-B4F9-B042E2DAED8E}"/>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69" name="Group 268">
            <a:extLst>
              <a:ext uri="{FF2B5EF4-FFF2-40B4-BE49-F238E27FC236}">
                <a16:creationId xmlns:a16="http://schemas.microsoft.com/office/drawing/2014/main" id="{8A7938DD-2D5A-4E8C-B680-43D391EC1321}"/>
              </a:ext>
            </a:extLst>
          </p:cNvPr>
          <p:cNvGrpSpPr/>
          <p:nvPr/>
        </p:nvGrpSpPr>
        <p:grpSpPr>
          <a:xfrm>
            <a:off x="2220928" y="1933848"/>
            <a:ext cx="364003" cy="365590"/>
            <a:chOff x="5279190" y="5401430"/>
            <a:chExt cx="1101836" cy="1106637"/>
          </a:xfrm>
        </p:grpSpPr>
        <p:sp>
          <p:nvSpPr>
            <p:cNvPr id="270" name="Freeform: Shape 815">
              <a:extLst>
                <a:ext uri="{FF2B5EF4-FFF2-40B4-BE49-F238E27FC236}">
                  <a16:creationId xmlns:a16="http://schemas.microsoft.com/office/drawing/2014/main" id="{DA1648E0-3A60-4650-B7CF-23054B62F97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1" name="Freeform: Shape 816">
              <a:extLst>
                <a:ext uri="{FF2B5EF4-FFF2-40B4-BE49-F238E27FC236}">
                  <a16:creationId xmlns:a16="http://schemas.microsoft.com/office/drawing/2014/main" id="{D4F6E75C-DD83-4089-961E-7A40F851AF7D}"/>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2" name="Freeform: Shape 817">
              <a:extLst>
                <a:ext uri="{FF2B5EF4-FFF2-40B4-BE49-F238E27FC236}">
                  <a16:creationId xmlns:a16="http://schemas.microsoft.com/office/drawing/2014/main" id="{C921A04C-9F4B-4946-9646-F83776D74ACA}"/>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3" name="Freeform: Shape 818">
              <a:extLst>
                <a:ext uri="{FF2B5EF4-FFF2-40B4-BE49-F238E27FC236}">
                  <a16:creationId xmlns:a16="http://schemas.microsoft.com/office/drawing/2014/main" id="{CF2E6F4B-D82F-40FD-8BE4-5E3DA170EB24}"/>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74" name="Freeform: Shape 819">
              <a:extLst>
                <a:ext uri="{FF2B5EF4-FFF2-40B4-BE49-F238E27FC236}">
                  <a16:creationId xmlns:a16="http://schemas.microsoft.com/office/drawing/2014/main" id="{7EDD171B-5689-4D25-BAA7-6B6995636D95}"/>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275" name="Connector: Elbow 274">
            <a:extLst>
              <a:ext uri="{FF2B5EF4-FFF2-40B4-BE49-F238E27FC236}">
                <a16:creationId xmlns:a16="http://schemas.microsoft.com/office/drawing/2014/main" id="{D135C077-4264-46FE-A482-130D0AC4FF71}"/>
              </a:ext>
            </a:extLst>
          </p:cNvPr>
          <p:cNvCxnSpPr>
            <a:cxnSpLocks/>
            <a:stCxn id="132" idx="2"/>
          </p:cNvCxnSpPr>
          <p:nvPr/>
        </p:nvCxnSpPr>
        <p:spPr>
          <a:xfrm rot="16200000" flipH="1">
            <a:off x="4350054" y="1591596"/>
            <a:ext cx="980590" cy="2840203"/>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EA79151F-AC57-4F9F-A84C-82290222FC9B}"/>
              </a:ext>
            </a:extLst>
          </p:cNvPr>
          <p:cNvCxnSpPr>
            <a:cxnSpLocks/>
          </p:cNvCxnSpPr>
          <p:nvPr/>
        </p:nvCxnSpPr>
        <p:spPr>
          <a:xfrm>
            <a:off x="2684982" y="3620541"/>
            <a:ext cx="3575470" cy="431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3539552E-D8BC-4FB1-A59E-B1CE53E3A05C}"/>
              </a:ext>
            </a:extLst>
          </p:cNvPr>
          <p:cNvCxnSpPr>
            <a:cxnSpLocks/>
          </p:cNvCxnSpPr>
          <p:nvPr/>
        </p:nvCxnSpPr>
        <p:spPr>
          <a:xfrm>
            <a:off x="2684981" y="2114105"/>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A24FA076-358E-4843-9781-C70483AC463F}"/>
              </a:ext>
            </a:extLst>
          </p:cNvPr>
          <p:cNvCxnSpPr>
            <a:cxnSpLocks/>
          </p:cNvCxnSpPr>
          <p:nvPr/>
        </p:nvCxnSpPr>
        <p:spPr>
          <a:xfrm>
            <a:off x="1743399" y="2114105"/>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64A9D75F-3D72-43D0-87DC-E4AC9C88F31E}"/>
              </a:ext>
            </a:extLst>
          </p:cNvPr>
          <p:cNvCxnSpPr>
            <a:cxnSpLocks/>
          </p:cNvCxnSpPr>
          <p:nvPr/>
        </p:nvCxnSpPr>
        <p:spPr>
          <a:xfrm>
            <a:off x="1743399" y="3619292"/>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FFB3A8DF-6449-473B-9978-C590CC3E4AE9}"/>
              </a:ext>
            </a:extLst>
          </p:cNvPr>
          <p:cNvGrpSpPr/>
          <p:nvPr/>
        </p:nvGrpSpPr>
        <p:grpSpPr>
          <a:xfrm>
            <a:off x="2220928" y="3382428"/>
            <a:ext cx="364003" cy="365590"/>
            <a:chOff x="5279190" y="5401430"/>
            <a:chExt cx="1101836" cy="1106637"/>
          </a:xfrm>
        </p:grpSpPr>
        <p:sp>
          <p:nvSpPr>
            <p:cNvPr id="281" name="Freeform: Shape 815">
              <a:extLst>
                <a:ext uri="{FF2B5EF4-FFF2-40B4-BE49-F238E27FC236}">
                  <a16:creationId xmlns:a16="http://schemas.microsoft.com/office/drawing/2014/main" id="{08E8CE52-394B-4414-A2CB-CAE27B60C85B}"/>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2" name="Freeform: Shape 816">
              <a:extLst>
                <a:ext uri="{FF2B5EF4-FFF2-40B4-BE49-F238E27FC236}">
                  <a16:creationId xmlns:a16="http://schemas.microsoft.com/office/drawing/2014/main" id="{2C7A6C1A-2F82-4904-A937-7D6D044F345F}"/>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3" name="Freeform: Shape 817">
              <a:extLst>
                <a:ext uri="{FF2B5EF4-FFF2-40B4-BE49-F238E27FC236}">
                  <a16:creationId xmlns:a16="http://schemas.microsoft.com/office/drawing/2014/main" id="{EDAB799D-1669-4641-957A-5ABDA4EC027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4" name="Freeform: Shape 818">
              <a:extLst>
                <a:ext uri="{FF2B5EF4-FFF2-40B4-BE49-F238E27FC236}">
                  <a16:creationId xmlns:a16="http://schemas.microsoft.com/office/drawing/2014/main" id="{ED44ACEC-3474-4ED3-8DBF-0977CCA59E04}"/>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85" name="Freeform: Shape 819">
              <a:extLst>
                <a:ext uri="{FF2B5EF4-FFF2-40B4-BE49-F238E27FC236}">
                  <a16:creationId xmlns:a16="http://schemas.microsoft.com/office/drawing/2014/main" id="{22210C4D-3BDF-44F1-A3B2-2BB04D9293C2}"/>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86" name="Shape 101">
            <a:extLst>
              <a:ext uri="{FF2B5EF4-FFF2-40B4-BE49-F238E27FC236}">
                <a16:creationId xmlns:a16="http://schemas.microsoft.com/office/drawing/2014/main" id="{617D3C2E-358C-4E40-91F2-80B0A7CC9BAD}"/>
              </a:ext>
            </a:extLst>
          </p:cNvPr>
          <p:cNvSpPr txBox="1"/>
          <p:nvPr/>
        </p:nvSpPr>
        <p:spPr>
          <a:xfrm>
            <a:off x="7774555" y="3971853"/>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87" name="Group 286">
            <a:extLst>
              <a:ext uri="{FF2B5EF4-FFF2-40B4-BE49-F238E27FC236}">
                <a16:creationId xmlns:a16="http://schemas.microsoft.com/office/drawing/2014/main" id="{4A01181E-132C-4B0E-A69A-0AE411B2AB7B}"/>
              </a:ext>
            </a:extLst>
          </p:cNvPr>
          <p:cNvGrpSpPr/>
          <p:nvPr/>
        </p:nvGrpSpPr>
        <p:grpSpPr>
          <a:xfrm>
            <a:off x="8080068" y="3443879"/>
            <a:ext cx="502031" cy="394920"/>
            <a:chOff x="10725498" y="5087603"/>
            <a:chExt cx="498940" cy="424437"/>
          </a:xfrm>
        </p:grpSpPr>
        <p:sp>
          <p:nvSpPr>
            <p:cNvPr id="288" name="graph_2">
              <a:extLst>
                <a:ext uri="{FF2B5EF4-FFF2-40B4-BE49-F238E27FC236}">
                  <a16:creationId xmlns:a16="http://schemas.microsoft.com/office/drawing/2014/main" id="{006321BD-22B2-47C7-A8B9-A24442E07547}"/>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89" name="Group 288">
              <a:extLst>
                <a:ext uri="{FF2B5EF4-FFF2-40B4-BE49-F238E27FC236}">
                  <a16:creationId xmlns:a16="http://schemas.microsoft.com/office/drawing/2014/main" id="{A1EDE6CB-8AE6-4180-AFA1-A64397FA37E6}"/>
                </a:ext>
              </a:extLst>
            </p:cNvPr>
            <p:cNvGrpSpPr/>
            <p:nvPr/>
          </p:nvGrpSpPr>
          <p:grpSpPr>
            <a:xfrm>
              <a:off x="10725498" y="5087603"/>
              <a:ext cx="498940" cy="424437"/>
              <a:chOff x="10725498" y="5087603"/>
              <a:chExt cx="498940" cy="424437"/>
            </a:xfrm>
          </p:grpSpPr>
          <p:sp>
            <p:nvSpPr>
              <p:cNvPr id="290" name="Rectangle 9">
                <a:extLst>
                  <a:ext uri="{FF2B5EF4-FFF2-40B4-BE49-F238E27FC236}">
                    <a16:creationId xmlns:a16="http://schemas.microsoft.com/office/drawing/2014/main" id="{557933C3-091F-4A43-866B-9723F33FF15C}"/>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1" name="Line 10">
                <a:extLst>
                  <a:ext uri="{FF2B5EF4-FFF2-40B4-BE49-F238E27FC236}">
                    <a16:creationId xmlns:a16="http://schemas.microsoft.com/office/drawing/2014/main" id="{CE43244E-06DC-4E24-8532-8A0249DB282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2" name="Oval 11">
                <a:extLst>
                  <a:ext uri="{FF2B5EF4-FFF2-40B4-BE49-F238E27FC236}">
                    <a16:creationId xmlns:a16="http://schemas.microsoft.com/office/drawing/2014/main" id="{E46913B5-4AA2-49A4-A6BC-91920064721C}"/>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3" name="Oval 12">
                <a:extLst>
                  <a:ext uri="{FF2B5EF4-FFF2-40B4-BE49-F238E27FC236}">
                    <a16:creationId xmlns:a16="http://schemas.microsoft.com/office/drawing/2014/main" id="{10B4F785-CF43-4C07-80A1-20F95D123D63}"/>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4" name="Oval 13">
                <a:extLst>
                  <a:ext uri="{FF2B5EF4-FFF2-40B4-BE49-F238E27FC236}">
                    <a16:creationId xmlns:a16="http://schemas.microsoft.com/office/drawing/2014/main" id="{1F5EDE16-A4AF-4788-9CC9-41A0ADC86323}"/>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95" name="Group 294">
            <a:extLst>
              <a:ext uri="{FF2B5EF4-FFF2-40B4-BE49-F238E27FC236}">
                <a16:creationId xmlns:a16="http://schemas.microsoft.com/office/drawing/2014/main" id="{694A7AED-B74B-4DEA-819B-127F13E820B0}"/>
              </a:ext>
            </a:extLst>
          </p:cNvPr>
          <p:cNvGrpSpPr/>
          <p:nvPr/>
        </p:nvGrpSpPr>
        <p:grpSpPr>
          <a:xfrm>
            <a:off x="5195232" y="1955491"/>
            <a:ext cx="446456" cy="364251"/>
            <a:chOff x="5818113" y="2550840"/>
            <a:chExt cx="529278" cy="431824"/>
          </a:xfrm>
        </p:grpSpPr>
        <p:sp>
          <p:nvSpPr>
            <p:cNvPr id="296" name="Diamond 295">
              <a:extLst>
                <a:ext uri="{FF2B5EF4-FFF2-40B4-BE49-F238E27FC236}">
                  <a16:creationId xmlns:a16="http://schemas.microsoft.com/office/drawing/2014/main" id="{E6898C5A-989D-4B67-A948-BE73BE950E8F}"/>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7" name="Freeform: Shape 296">
              <a:extLst>
                <a:ext uri="{FF2B5EF4-FFF2-40B4-BE49-F238E27FC236}">
                  <a16:creationId xmlns:a16="http://schemas.microsoft.com/office/drawing/2014/main" id="{EF3E5805-9EF1-4307-9BF1-79050A842420}"/>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25" name="Rectangle 124">
            <a:extLst>
              <a:ext uri="{FF2B5EF4-FFF2-40B4-BE49-F238E27FC236}">
                <a16:creationId xmlns:a16="http://schemas.microsoft.com/office/drawing/2014/main" id="{AC98D5C9-20B4-4563-BDC8-433DC28288C6}"/>
              </a:ext>
            </a:extLst>
          </p:cNvPr>
          <p:cNvSpPr/>
          <p:nvPr/>
        </p:nvSpPr>
        <p:spPr bwMode="auto">
          <a:xfrm>
            <a:off x="1458059" y="1152862"/>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Rectangle 125">
            <a:extLst>
              <a:ext uri="{FF2B5EF4-FFF2-40B4-BE49-F238E27FC236}">
                <a16:creationId xmlns:a16="http://schemas.microsoft.com/office/drawing/2014/main" id="{77FC472A-AF82-4DA6-A978-6CEF99DA6321}"/>
              </a:ext>
            </a:extLst>
          </p:cNvPr>
          <p:cNvSpPr/>
          <p:nvPr/>
        </p:nvSpPr>
        <p:spPr bwMode="auto">
          <a:xfrm>
            <a:off x="6198331" y="1335554"/>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146" name="Rectangle 145">
            <a:extLst>
              <a:ext uri="{FF2B5EF4-FFF2-40B4-BE49-F238E27FC236}">
                <a16:creationId xmlns:a16="http://schemas.microsoft.com/office/drawing/2014/main" id="{B7C45157-789E-44BB-800C-2552958F4025}"/>
              </a:ext>
            </a:extLst>
          </p:cNvPr>
          <p:cNvSpPr/>
          <p:nvPr/>
        </p:nvSpPr>
        <p:spPr bwMode="auto">
          <a:xfrm>
            <a:off x="4827551" y="1321966"/>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147" name="Rectangle 146">
            <a:extLst>
              <a:ext uri="{FF2B5EF4-FFF2-40B4-BE49-F238E27FC236}">
                <a16:creationId xmlns:a16="http://schemas.microsoft.com/office/drawing/2014/main" id="{AD39F9EA-CDE5-4C9C-8AE7-B3E88F6D08B9}"/>
              </a:ext>
            </a:extLst>
          </p:cNvPr>
          <p:cNvSpPr/>
          <p:nvPr/>
        </p:nvSpPr>
        <p:spPr bwMode="auto">
          <a:xfrm>
            <a:off x="2924394" y="1328024"/>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148" name="Rectangle 147">
            <a:extLst>
              <a:ext uri="{FF2B5EF4-FFF2-40B4-BE49-F238E27FC236}">
                <a16:creationId xmlns:a16="http://schemas.microsoft.com/office/drawing/2014/main" id="{39F48E1F-82AA-4F74-9B7D-CD0965C4618A}"/>
              </a:ext>
            </a:extLst>
          </p:cNvPr>
          <p:cNvSpPr/>
          <p:nvPr/>
        </p:nvSpPr>
        <p:spPr bwMode="auto">
          <a:xfrm>
            <a:off x="1834687" y="1321967"/>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149" name="Rectangle 148">
            <a:extLst>
              <a:ext uri="{FF2B5EF4-FFF2-40B4-BE49-F238E27FC236}">
                <a16:creationId xmlns:a16="http://schemas.microsoft.com/office/drawing/2014/main" id="{487D2C92-841C-451A-849E-4DEB9D37D615}"/>
              </a:ext>
            </a:extLst>
          </p:cNvPr>
          <p:cNvSpPr/>
          <p:nvPr/>
        </p:nvSpPr>
        <p:spPr bwMode="auto">
          <a:xfrm>
            <a:off x="7802901" y="133395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sp>
        <p:nvSpPr>
          <p:cNvPr id="156" name="Rectangle 155">
            <a:extLst>
              <a:ext uri="{FF2B5EF4-FFF2-40B4-BE49-F238E27FC236}">
                <a16:creationId xmlns:a16="http://schemas.microsoft.com/office/drawing/2014/main" id="{675D7A7D-2A56-46A3-BC2D-2A3CB9338B00}"/>
              </a:ext>
            </a:extLst>
          </p:cNvPr>
          <p:cNvSpPr/>
          <p:nvPr/>
        </p:nvSpPr>
        <p:spPr bwMode="auto">
          <a:xfrm>
            <a:off x="1464004" y="1152862"/>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64" name="Connector: Elbow 163">
            <a:extLst>
              <a:ext uri="{FF2B5EF4-FFF2-40B4-BE49-F238E27FC236}">
                <a16:creationId xmlns:a16="http://schemas.microsoft.com/office/drawing/2014/main" id="{A4A18B1D-E920-4322-9E74-0D8D7C8EB785}"/>
              </a:ext>
            </a:extLst>
          </p:cNvPr>
          <p:cNvCxnSpPr>
            <a:cxnSpLocks/>
          </p:cNvCxnSpPr>
          <p:nvPr/>
        </p:nvCxnSpPr>
        <p:spPr>
          <a:xfrm>
            <a:off x="5390575" y="2755231"/>
            <a:ext cx="869878" cy="647245"/>
          </a:xfrm>
          <a:prstGeom prst="bentConnector3">
            <a:avLst>
              <a:gd name="adj1" fmla="val 117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657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B396C56-C5C1-448F-8C3E-0B0105275E75}"/>
              </a:ext>
            </a:extLst>
          </p:cNvPr>
          <p:cNvSpPr/>
          <p:nvPr/>
        </p:nvSpPr>
        <p:spPr bwMode="auto">
          <a:xfrm>
            <a:off x="6137009" y="3059138"/>
            <a:ext cx="2599991" cy="1879038"/>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endParaRPr lang="en-US" sz="1200" dirty="0">
              <a:solidFill>
                <a:srgbClr val="0078D7"/>
              </a:solidFill>
              <a:latin typeface="Segoe UI Semibold" panose="020B0702040204020203" pitchFamily="34" charset="0"/>
              <a:ea typeface="+mn-ea"/>
              <a:cs typeface="Segoe UI Semibold" panose="020B0702040204020203" pitchFamily="34" charset="0"/>
            </a:endParaRPr>
          </a:p>
        </p:txBody>
      </p:sp>
      <p:sp>
        <p:nvSpPr>
          <p:cNvPr id="4" name="Rectangle 3">
            <a:extLst>
              <a:ext uri="{FF2B5EF4-FFF2-40B4-BE49-F238E27FC236}">
                <a16:creationId xmlns:a16="http://schemas.microsoft.com/office/drawing/2014/main" id="{93E54556-BBC2-4EE0-8DD0-E317E52A714D}"/>
              </a:ext>
            </a:extLst>
          </p:cNvPr>
          <p:cNvSpPr/>
          <p:nvPr/>
        </p:nvSpPr>
        <p:spPr bwMode="auto">
          <a:xfrm>
            <a:off x="6122287" y="884901"/>
            <a:ext cx="2599991" cy="2130788"/>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Serve</a:t>
            </a:r>
          </a:p>
        </p:txBody>
      </p:sp>
      <p:sp>
        <p:nvSpPr>
          <p:cNvPr id="5" name="Rectangle 4">
            <a:extLst>
              <a:ext uri="{FF2B5EF4-FFF2-40B4-BE49-F238E27FC236}">
                <a16:creationId xmlns:a16="http://schemas.microsoft.com/office/drawing/2014/main" id="{6B6DF486-B953-4EF1-B27D-97531249711C}"/>
              </a:ext>
            </a:extLst>
          </p:cNvPr>
          <p:cNvSpPr/>
          <p:nvPr/>
        </p:nvSpPr>
        <p:spPr bwMode="auto">
          <a:xfrm>
            <a:off x="2788408" y="894342"/>
            <a:ext cx="1292492"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Store</a:t>
            </a:r>
          </a:p>
        </p:txBody>
      </p:sp>
      <p:sp>
        <p:nvSpPr>
          <p:cNvPr id="6" name="Rectangle 5">
            <a:extLst>
              <a:ext uri="{FF2B5EF4-FFF2-40B4-BE49-F238E27FC236}">
                <a16:creationId xmlns:a16="http://schemas.microsoft.com/office/drawing/2014/main" id="{8BFA2F9D-4098-4830-957E-89988256ACD4}"/>
              </a:ext>
            </a:extLst>
          </p:cNvPr>
          <p:cNvSpPr/>
          <p:nvPr/>
        </p:nvSpPr>
        <p:spPr bwMode="auto">
          <a:xfrm>
            <a:off x="4142168" y="894342"/>
            <a:ext cx="1915977"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Prep and train</a:t>
            </a:r>
          </a:p>
        </p:txBody>
      </p:sp>
      <p:sp>
        <p:nvSpPr>
          <p:cNvPr id="7" name="Rectangle 6">
            <a:extLst>
              <a:ext uri="{FF2B5EF4-FFF2-40B4-BE49-F238E27FC236}">
                <a16:creationId xmlns:a16="http://schemas.microsoft.com/office/drawing/2014/main" id="{D085DED7-6ADA-4219-9C8E-7D161103356E}"/>
              </a:ext>
            </a:extLst>
          </p:cNvPr>
          <p:cNvSpPr/>
          <p:nvPr/>
        </p:nvSpPr>
        <p:spPr bwMode="auto">
          <a:xfrm>
            <a:off x="1441265" y="897338"/>
            <a:ext cx="1289356"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Ingest</a:t>
            </a:r>
          </a:p>
        </p:txBody>
      </p:sp>
      <p:sp>
        <p:nvSpPr>
          <p:cNvPr id="8" name="Title 1">
            <a:extLst>
              <a:ext uri="{FF2B5EF4-FFF2-40B4-BE49-F238E27FC236}">
                <a16:creationId xmlns:a16="http://schemas.microsoft.com/office/drawing/2014/main" id="{C836D797-2E42-4B64-952E-090B04F6C779}"/>
              </a:ext>
            </a:extLst>
          </p:cNvPr>
          <p:cNvSpPr>
            <a:spLocks noGrp="1"/>
          </p:cNvSpPr>
          <p:nvPr>
            <p:ph type="title"/>
          </p:nvPr>
        </p:nvSpPr>
        <p:spPr>
          <a:xfrm>
            <a:off x="1" y="342900"/>
            <a:ext cx="9143999" cy="415499"/>
          </a:xfrm>
        </p:spPr>
        <p:txBody>
          <a:bodyPr>
            <a:normAutofit fontScale="90000"/>
          </a:bodyPr>
          <a:lstStyle/>
          <a:p>
            <a:r>
              <a:rPr lang="en-US" dirty="0"/>
              <a:t>Modern Data Platform with Azure Databricks</a:t>
            </a:r>
          </a:p>
        </p:txBody>
      </p:sp>
      <p:sp>
        <p:nvSpPr>
          <p:cNvPr id="9" name="Shape 101">
            <a:extLst>
              <a:ext uri="{FF2B5EF4-FFF2-40B4-BE49-F238E27FC236}">
                <a16:creationId xmlns:a16="http://schemas.microsoft.com/office/drawing/2014/main" id="{B2C542D4-F90D-4A8E-8606-643980748B25}"/>
              </a:ext>
            </a:extLst>
          </p:cNvPr>
          <p:cNvSpPr txBox="1"/>
          <p:nvPr/>
        </p:nvSpPr>
        <p:spPr>
          <a:xfrm>
            <a:off x="200060" y="4398809"/>
            <a:ext cx="907562" cy="121252"/>
          </a:xfrm>
          <a:prstGeom prst="rect">
            <a:avLst/>
          </a:prstGeom>
          <a:noFill/>
          <a:ln>
            <a:noFill/>
          </a:ln>
        </p:spPr>
        <p:txBody>
          <a:bodyPr wrap="square" lIns="0" tIns="0" rIns="0" bIns="0" anchor="t" anchorCtr="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sym typeface="Calibri"/>
              </a:rPr>
              <a:t>Batch data</a:t>
            </a:r>
          </a:p>
        </p:txBody>
      </p:sp>
      <p:sp>
        <p:nvSpPr>
          <p:cNvPr id="10" name="Shape 101">
            <a:extLst>
              <a:ext uri="{FF2B5EF4-FFF2-40B4-BE49-F238E27FC236}">
                <a16:creationId xmlns:a16="http://schemas.microsoft.com/office/drawing/2014/main" id="{BFDA978A-03DE-4B13-AE7F-5CF1720689CD}"/>
              </a:ext>
            </a:extLst>
          </p:cNvPr>
          <p:cNvSpPr txBox="1"/>
          <p:nvPr/>
        </p:nvSpPr>
        <p:spPr>
          <a:xfrm>
            <a:off x="200060" y="2112598"/>
            <a:ext cx="907562" cy="121252"/>
          </a:xfrm>
          <a:prstGeom prst="rect">
            <a:avLst/>
          </a:prstGeom>
          <a:noFill/>
          <a:ln>
            <a:noFill/>
          </a:ln>
        </p:spPr>
        <p:txBody>
          <a:bodyPr wrap="square" lIns="0" tIns="0" rIns="0" bIns="0" anchor="t" anchorCtr="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sym typeface="Calibri"/>
              </a:rPr>
              <a:t>Streaming data</a:t>
            </a:r>
          </a:p>
        </p:txBody>
      </p:sp>
      <p:sp>
        <p:nvSpPr>
          <p:cNvPr id="11" name="Shape 101">
            <a:extLst>
              <a:ext uri="{FF2B5EF4-FFF2-40B4-BE49-F238E27FC236}">
                <a16:creationId xmlns:a16="http://schemas.microsoft.com/office/drawing/2014/main" id="{5F33C812-9AF3-4B8B-9FA5-62899901CCCC}"/>
              </a:ext>
            </a:extLst>
          </p:cNvPr>
          <p:cNvSpPr txBox="1"/>
          <p:nvPr/>
        </p:nvSpPr>
        <p:spPr>
          <a:xfrm>
            <a:off x="6290924" y="1682044"/>
            <a:ext cx="867618"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Kubernetes service</a:t>
            </a:r>
          </a:p>
        </p:txBody>
      </p:sp>
      <p:sp>
        <p:nvSpPr>
          <p:cNvPr id="12" name="Shape 101">
            <a:extLst>
              <a:ext uri="{FF2B5EF4-FFF2-40B4-BE49-F238E27FC236}">
                <a16:creationId xmlns:a16="http://schemas.microsoft.com/office/drawing/2014/main" id="{57872767-6FEA-4563-AE10-979D69BF6CBB}"/>
              </a:ext>
            </a:extLst>
          </p:cNvPr>
          <p:cNvSpPr txBox="1"/>
          <p:nvPr/>
        </p:nvSpPr>
        <p:spPr>
          <a:xfrm>
            <a:off x="8170379" y="3481895"/>
            <a:ext cx="389530" cy="121252"/>
          </a:xfrm>
          <a:prstGeom prst="rect">
            <a:avLst/>
          </a:prstGeom>
          <a:noFill/>
          <a:ln>
            <a:noFill/>
          </a:ln>
        </p:spPr>
        <p:txBody>
          <a:bodyPr wrap="none" lIns="0" tIns="0" rIns="0" bIns="0" anchor="t" anchorCtr="0">
            <a:spAutoFit/>
          </a:bodyPr>
          <a:lstStyle/>
          <a:p>
            <a:pPr algn="ctr" defTabSz="699448">
              <a:buClrTx/>
              <a:defRPr/>
            </a:pPr>
            <a:r>
              <a:rPr lang="en-US" sz="788" dirty="0">
                <a:latin typeface="Segoe UI"/>
                <a:ea typeface="+mn-ea"/>
                <a:cs typeface="Segoe UI Semibold" panose="020B0702040204020203" pitchFamily="34" charset="0"/>
                <a:sym typeface="Calibri"/>
              </a:rPr>
              <a:t>Power BI</a:t>
            </a:r>
          </a:p>
        </p:txBody>
      </p:sp>
      <p:sp>
        <p:nvSpPr>
          <p:cNvPr id="13" name="Shape 101">
            <a:extLst>
              <a:ext uri="{FF2B5EF4-FFF2-40B4-BE49-F238E27FC236}">
                <a16:creationId xmlns:a16="http://schemas.microsoft.com/office/drawing/2014/main" id="{A2060C5D-D803-4BE4-872A-BD85384D9966}"/>
              </a:ext>
            </a:extLst>
          </p:cNvPr>
          <p:cNvSpPr txBox="1"/>
          <p:nvPr/>
        </p:nvSpPr>
        <p:spPr>
          <a:xfrm>
            <a:off x="7902562" y="4476363"/>
            <a:ext cx="817123"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analysis services</a:t>
            </a:r>
          </a:p>
        </p:txBody>
      </p:sp>
      <p:sp>
        <p:nvSpPr>
          <p:cNvPr id="14" name="Shape 101">
            <a:extLst>
              <a:ext uri="{FF2B5EF4-FFF2-40B4-BE49-F238E27FC236}">
                <a16:creationId xmlns:a16="http://schemas.microsoft.com/office/drawing/2014/main" id="{7EA9FF5B-0699-4AFB-8B12-FA28BFAE97FD}"/>
              </a:ext>
            </a:extLst>
          </p:cNvPr>
          <p:cNvSpPr txBox="1"/>
          <p:nvPr/>
        </p:nvSpPr>
        <p:spPr>
          <a:xfrm>
            <a:off x="6219486" y="4502905"/>
            <a:ext cx="817123" cy="314273"/>
          </a:xfrm>
          <a:prstGeom prst="rect">
            <a:avLst/>
          </a:prstGeom>
          <a:noFill/>
          <a:ln>
            <a:noFill/>
          </a:ln>
        </p:spPr>
        <p:txBody>
          <a:bodyPr wrap="square" lIns="0" tIns="0" rIns="0" bIns="0" anchor="t" anchorCtr="0">
            <a:noAutofit/>
          </a:bodyPr>
          <a:lstStyle>
            <a:defPPr>
              <a:defRPr lang="en-US"/>
            </a:defPPr>
            <a:lvl1pPr marR="0" lvl="0" indent="0" algn="ctr" defTabSz="932597" fontAlgn="auto">
              <a:lnSpc>
                <a:spcPct val="100000"/>
              </a:lnSpc>
              <a:spcBef>
                <a:spcPts val="0"/>
              </a:spcBef>
              <a:spcAft>
                <a:spcPts val="0"/>
              </a:spcAft>
              <a:buClrTx/>
              <a:buSzTx/>
              <a:buFontTx/>
              <a:buNone/>
              <a:tabLst/>
              <a:defRPr kumimoji="0" sz="1100" b="0" i="0" u="none" strike="noStrike" kern="0" cap="none" spc="0" normalizeH="0" baseline="0">
                <a:ln>
                  <a:noFill/>
                </a:ln>
                <a:effectLst/>
                <a:uLnTx/>
                <a:uFillTx/>
                <a:latin typeface="Segoe UI"/>
                <a:cs typeface="Segoe UI Semibold" panose="020B0702040204020203" pitchFamily="34" charset="0"/>
              </a:defRPr>
            </a:lvl1pPr>
          </a:lstStyle>
          <a:p>
            <a:pPr defTabSz="699448">
              <a:defRPr/>
            </a:pPr>
            <a:r>
              <a:rPr lang="en-US" sz="788" dirty="0">
                <a:ea typeface="+mn-ea"/>
                <a:sym typeface="Calibri"/>
              </a:rPr>
              <a:t>Azure SQL data warehouse</a:t>
            </a:r>
          </a:p>
        </p:txBody>
      </p:sp>
      <p:sp>
        <p:nvSpPr>
          <p:cNvPr id="15" name="Shape 101">
            <a:extLst>
              <a:ext uri="{FF2B5EF4-FFF2-40B4-BE49-F238E27FC236}">
                <a16:creationId xmlns:a16="http://schemas.microsoft.com/office/drawing/2014/main" id="{45F29A9A-AA94-49C7-AE4C-C52229FF3DC1}"/>
              </a:ext>
            </a:extLst>
          </p:cNvPr>
          <p:cNvSpPr txBox="1"/>
          <p:nvPr/>
        </p:nvSpPr>
        <p:spPr>
          <a:xfrm>
            <a:off x="6289181" y="2665106"/>
            <a:ext cx="907795" cy="214614"/>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Cosmos DB, SQL DB</a:t>
            </a:r>
          </a:p>
        </p:txBody>
      </p:sp>
      <p:sp>
        <p:nvSpPr>
          <p:cNvPr id="16" name="Shape 101">
            <a:extLst>
              <a:ext uri="{FF2B5EF4-FFF2-40B4-BE49-F238E27FC236}">
                <a16:creationId xmlns:a16="http://schemas.microsoft.com/office/drawing/2014/main" id="{5FD8EE8B-3CF3-4AD5-BA67-CBB4422198F4}"/>
              </a:ext>
            </a:extLst>
          </p:cNvPr>
          <p:cNvSpPr txBox="1"/>
          <p:nvPr/>
        </p:nvSpPr>
        <p:spPr>
          <a:xfrm>
            <a:off x="2899928" y="4593174"/>
            <a:ext cx="1095816" cy="205327"/>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Data Lake Storage</a:t>
            </a:r>
          </a:p>
        </p:txBody>
      </p:sp>
      <p:sp>
        <p:nvSpPr>
          <p:cNvPr id="17" name="Shape 101">
            <a:extLst>
              <a:ext uri="{FF2B5EF4-FFF2-40B4-BE49-F238E27FC236}">
                <a16:creationId xmlns:a16="http://schemas.microsoft.com/office/drawing/2014/main" id="{6675A04D-142C-4E66-9C3A-AF1B0C77DBAB}"/>
              </a:ext>
            </a:extLst>
          </p:cNvPr>
          <p:cNvSpPr txBox="1"/>
          <p:nvPr/>
        </p:nvSpPr>
        <p:spPr>
          <a:xfrm>
            <a:off x="1454945" y="4528338"/>
            <a:ext cx="1000527" cy="205327"/>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Data Factory</a:t>
            </a:r>
          </a:p>
        </p:txBody>
      </p:sp>
      <p:sp>
        <p:nvSpPr>
          <p:cNvPr id="18" name="Shape 101">
            <a:extLst>
              <a:ext uri="{FF2B5EF4-FFF2-40B4-BE49-F238E27FC236}">
                <a16:creationId xmlns:a16="http://schemas.microsoft.com/office/drawing/2014/main" id="{6F22ED2C-9E43-4CE0-ABBD-2ED6BE8E5748}"/>
              </a:ext>
            </a:extLst>
          </p:cNvPr>
          <p:cNvSpPr txBox="1"/>
          <p:nvPr/>
        </p:nvSpPr>
        <p:spPr>
          <a:xfrm>
            <a:off x="1910469" y="1850128"/>
            <a:ext cx="754961" cy="258058"/>
          </a:xfrm>
          <a:prstGeom prst="rect">
            <a:avLst/>
          </a:prstGeom>
          <a:noFill/>
          <a:ln>
            <a:noFill/>
          </a:ln>
        </p:spPr>
        <p:txBody>
          <a:bodyPr wrap="square" lIns="0" tIns="0" rIns="0" bIns="0" anchor="t" anchorCtr="0">
            <a:noAutofit/>
          </a:bodyPr>
          <a:lstStyle/>
          <a:p>
            <a:pPr defTabSz="699448">
              <a:buClrTx/>
              <a:defRPr/>
            </a:pPr>
            <a:r>
              <a:rPr lang="en-US" sz="788" dirty="0">
                <a:latin typeface="Segoe UI"/>
                <a:ea typeface="+mn-ea"/>
                <a:cs typeface="Segoe UI Semibold" panose="020B0702040204020203" pitchFamily="34" charset="0"/>
                <a:sym typeface="Calibri"/>
              </a:rPr>
              <a:t>Azure Event Hubs</a:t>
            </a:r>
          </a:p>
        </p:txBody>
      </p:sp>
      <p:cxnSp>
        <p:nvCxnSpPr>
          <p:cNvPr id="19" name="Straight Connector 18">
            <a:extLst>
              <a:ext uri="{FF2B5EF4-FFF2-40B4-BE49-F238E27FC236}">
                <a16:creationId xmlns:a16="http://schemas.microsoft.com/office/drawing/2014/main" id="{AF803D45-F0BA-4317-9423-7BB8BF75B507}"/>
              </a:ext>
            </a:extLst>
          </p:cNvPr>
          <p:cNvCxnSpPr>
            <a:cxnSpLocks/>
          </p:cNvCxnSpPr>
          <p:nvPr/>
        </p:nvCxnSpPr>
        <p:spPr>
          <a:xfrm flipH="1" flipV="1">
            <a:off x="8382701" y="3646531"/>
            <a:ext cx="1282" cy="400518"/>
          </a:xfrm>
          <a:prstGeom prst="line">
            <a:avLst/>
          </a:prstGeom>
          <a:noFill/>
          <a:ln w="19050" cap="flat" cmpd="sng" algn="ctr">
            <a:solidFill>
              <a:schemeClr val="accent1"/>
            </a:solidFill>
            <a:prstDash val="sysDash"/>
            <a:headEnd type="none" w="med" len="med"/>
            <a:tailEnd type="triangle" w="med" len="med"/>
          </a:ln>
          <a:effectLst/>
        </p:spPr>
      </p:cxnSp>
      <p:cxnSp>
        <p:nvCxnSpPr>
          <p:cNvPr id="20" name="Straight Connector 19">
            <a:extLst>
              <a:ext uri="{FF2B5EF4-FFF2-40B4-BE49-F238E27FC236}">
                <a16:creationId xmlns:a16="http://schemas.microsoft.com/office/drawing/2014/main" id="{D1AFB769-C57A-440A-882F-7FFB1E5C0D77}"/>
              </a:ext>
            </a:extLst>
          </p:cNvPr>
          <p:cNvCxnSpPr>
            <a:cxnSpLocks/>
          </p:cNvCxnSpPr>
          <p:nvPr/>
        </p:nvCxnSpPr>
        <p:spPr>
          <a:xfrm>
            <a:off x="6901714" y="4268248"/>
            <a:ext cx="1057658" cy="1367"/>
          </a:xfrm>
          <a:prstGeom prst="line">
            <a:avLst/>
          </a:prstGeom>
          <a:noFill/>
          <a:ln w="19050" cap="flat" cmpd="sng" algn="ctr">
            <a:solidFill>
              <a:schemeClr val="accent1"/>
            </a:solidFill>
            <a:prstDash val="sysDash"/>
            <a:headEnd type="none" w="med" len="med"/>
            <a:tailEnd type="triangle" w="med" len="med"/>
          </a:ln>
          <a:effectLst/>
        </p:spPr>
      </p:cxnSp>
      <p:cxnSp>
        <p:nvCxnSpPr>
          <p:cNvPr id="21" name="Straight Connector 20">
            <a:extLst>
              <a:ext uri="{FF2B5EF4-FFF2-40B4-BE49-F238E27FC236}">
                <a16:creationId xmlns:a16="http://schemas.microsoft.com/office/drawing/2014/main" id="{5F7C7E65-FEC7-46DF-91EB-A69F8AABCED7}"/>
              </a:ext>
            </a:extLst>
          </p:cNvPr>
          <p:cNvCxnSpPr>
            <a:cxnSpLocks/>
          </p:cNvCxnSpPr>
          <p:nvPr/>
        </p:nvCxnSpPr>
        <p:spPr>
          <a:xfrm>
            <a:off x="3902698" y="4242064"/>
            <a:ext cx="2330807" cy="6821"/>
          </a:xfrm>
          <a:prstGeom prst="line">
            <a:avLst/>
          </a:prstGeom>
          <a:noFill/>
          <a:ln w="19050" cap="flat" cmpd="sng" algn="ctr">
            <a:solidFill>
              <a:schemeClr val="accent1"/>
            </a:solidFill>
            <a:prstDash val="sysDash"/>
            <a:headEnd type="none" w="med" len="med"/>
            <a:tailEnd type="triangle" w="med" len="med"/>
          </a:ln>
          <a:effectLst/>
        </p:spPr>
      </p:cxnSp>
      <p:sp>
        <p:nvSpPr>
          <p:cNvPr id="22" name="Freeform: Shape 21">
            <a:extLst>
              <a:ext uri="{FF2B5EF4-FFF2-40B4-BE49-F238E27FC236}">
                <a16:creationId xmlns:a16="http://schemas.microsoft.com/office/drawing/2014/main" id="{8F0A98D4-C226-4EC2-B67C-1676E83F9CE8}"/>
              </a:ext>
            </a:extLst>
          </p:cNvPr>
          <p:cNvSpPr/>
          <p:nvPr/>
        </p:nvSpPr>
        <p:spPr bwMode="auto">
          <a:xfrm>
            <a:off x="5052232" y="3525195"/>
            <a:ext cx="1181273" cy="621268"/>
          </a:xfrm>
          <a:custGeom>
            <a:avLst/>
            <a:gdLst>
              <a:gd name="connsiteX0" fmla="*/ 0 w 952500"/>
              <a:gd name="connsiteY0" fmla="*/ 0 h 165100"/>
              <a:gd name="connsiteX1" fmla="*/ 0 w 952500"/>
              <a:gd name="connsiteY1" fmla="*/ 165100 h 165100"/>
              <a:gd name="connsiteX2" fmla="*/ 952500 w 952500"/>
              <a:gd name="connsiteY2" fmla="*/ 165100 h 165100"/>
            </a:gdLst>
            <a:ahLst/>
            <a:cxnLst>
              <a:cxn ang="0">
                <a:pos x="connsiteX0" y="connsiteY0"/>
              </a:cxn>
              <a:cxn ang="0">
                <a:pos x="connsiteX1" y="connsiteY1"/>
              </a:cxn>
              <a:cxn ang="0">
                <a:pos x="connsiteX2" y="connsiteY2"/>
              </a:cxn>
            </a:cxnLst>
            <a:rect l="l" t="t" r="r" b="b"/>
            <a:pathLst>
              <a:path w="952500" h="165100">
                <a:moveTo>
                  <a:pt x="0" y="0"/>
                </a:moveTo>
                <a:lnTo>
                  <a:pt x="0" y="165100"/>
                </a:lnTo>
                <a:lnTo>
                  <a:pt x="952500" y="165100"/>
                </a:lnTo>
              </a:path>
            </a:pathLst>
          </a:custGeom>
          <a:noFill/>
          <a:ln w="19050" cap="flat" cmpd="sng" algn="ctr">
            <a:solidFill>
              <a:schemeClr val="accent1"/>
            </a:solidFill>
            <a:prstDash val="sysDash"/>
            <a:headEnd type="triangle" w="med" len="med"/>
            <a:tailEnd type="triangle" w="med" len="med"/>
          </a:ln>
          <a:effectLst/>
        </p:spPr>
        <p:txBody>
          <a:bodyPr rtlCol="0" anchor="ctr"/>
          <a:lstStyle/>
          <a:p>
            <a:pPr algn="ctr" defTabSz="342900">
              <a:buClrTx/>
              <a:defRPr/>
            </a:pPr>
            <a:endParaRPr lang="en-IN" sz="2400" dirty="0">
              <a:solidFill>
                <a:srgbClr val="505050"/>
              </a:solidFill>
              <a:latin typeface="Segoe UI"/>
              <a:ea typeface="+mn-ea"/>
              <a:cs typeface="+mn-cs"/>
            </a:endParaRPr>
          </a:p>
        </p:txBody>
      </p:sp>
      <p:cxnSp>
        <p:nvCxnSpPr>
          <p:cNvPr id="23" name="Straight Connector 22">
            <a:extLst>
              <a:ext uri="{FF2B5EF4-FFF2-40B4-BE49-F238E27FC236}">
                <a16:creationId xmlns:a16="http://schemas.microsoft.com/office/drawing/2014/main" id="{D66AEEAC-49B3-45CC-98EE-F724E4E1722D}"/>
              </a:ext>
            </a:extLst>
          </p:cNvPr>
          <p:cNvCxnSpPr>
            <a:cxnSpLocks/>
          </p:cNvCxnSpPr>
          <p:nvPr/>
        </p:nvCxnSpPr>
        <p:spPr>
          <a:xfrm>
            <a:off x="2307679" y="4242064"/>
            <a:ext cx="824168" cy="5054"/>
          </a:xfrm>
          <a:prstGeom prst="line">
            <a:avLst/>
          </a:prstGeom>
          <a:noFill/>
          <a:ln w="19050" cap="flat" cmpd="sng" algn="ctr">
            <a:solidFill>
              <a:schemeClr val="accent1"/>
            </a:solidFill>
            <a:prstDash val="sysDash"/>
            <a:headEnd type="none" w="med" len="med"/>
            <a:tailEnd type="triangle" w="med" len="med"/>
          </a:ln>
          <a:effectLst/>
        </p:spPr>
      </p:cxnSp>
      <p:cxnSp>
        <p:nvCxnSpPr>
          <p:cNvPr id="24" name="Straight Connector 23">
            <a:extLst>
              <a:ext uri="{FF2B5EF4-FFF2-40B4-BE49-F238E27FC236}">
                <a16:creationId xmlns:a16="http://schemas.microsoft.com/office/drawing/2014/main" id="{1C6A13A8-2DCA-4A68-B48F-5E8B1AA9EE15}"/>
              </a:ext>
            </a:extLst>
          </p:cNvPr>
          <p:cNvCxnSpPr>
            <a:cxnSpLocks/>
          </p:cNvCxnSpPr>
          <p:nvPr/>
        </p:nvCxnSpPr>
        <p:spPr>
          <a:xfrm flipV="1">
            <a:off x="1012372" y="4242064"/>
            <a:ext cx="617170" cy="6821"/>
          </a:xfrm>
          <a:prstGeom prst="line">
            <a:avLst/>
          </a:prstGeom>
          <a:noFill/>
          <a:ln w="19050" cap="flat" cmpd="sng" algn="ctr">
            <a:solidFill>
              <a:schemeClr val="accent1"/>
            </a:solidFill>
            <a:prstDash val="sysDash"/>
            <a:headEnd type="none" w="med" len="med"/>
            <a:tailEnd type="triangle" w="med" len="med"/>
          </a:ln>
          <a:effectLst/>
        </p:spPr>
      </p:cxnSp>
      <p:cxnSp>
        <p:nvCxnSpPr>
          <p:cNvPr id="25" name="Straight Connector 24">
            <a:extLst>
              <a:ext uri="{FF2B5EF4-FFF2-40B4-BE49-F238E27FC236}">
                <a16:creationId xmlns:a16="http://schemas.microsoft.com/office/drawing/2014/main" id="{C7ADD2A3-E7DB-4660-B8BB-0F367FDE1D52}"/>
              </a:ext>
            </a:extLst>
          </p:cNvPr>
          <p:cNvCxnSpPr>
            <a:cxnSpLocks/>
          </p:cNvCxnSpPr>
          <p:nvPr/>
        </p:nvCxnSpPr>
        <p:spPr>
          <a:xfrm>
            <a:off x="3344158" y="3025129"/>
            <a:ext cx="20492" cy="992822"/>
          </a:xfrm>
          <a:prstGeom prst="line">
            <a:avLst/>
          </a:prstGeom>
          <a:noFill/>
          <a:ln w="19050" cap="flat" cmpd="sng" algn="ctr">
            <a:solidFill>
              <a:schemeClr val="accent1"/>
            </a:solidFill>
            <a:prstDash val="sysDash"/>
            <a:headEnd type="none" w="med" len="med"/>
            <a:tailEnd type="triangle" w="med" len="med"/>
          </a:ln>
          <a:effectLst/>
        </p:spPr>
      </p:cxnSp>
      <p:cxnSp>
        <p:nvCxnSpPr>
          <p:cNvPr id="26" name="Straight Connector 25">
            <a:extLst>
              <a:ext uri="{FF2B5EF4-FFF2-40B4-BE49-F238E27FC236}">
                <a16:creationId xmlns:a16="http://schemas.microsoft.com/office/drawing/2014/main" id="{799B1C12-33C2-4A97-9063-E6C8F414B54D}"/>
              </a:ext>
            </a:extLst>
          </p:cNvPr>
          <p:cNvCxnSpPr>
            <a:cxnSpLocks/>
          </p:cNvCxnSpPr>
          <p:nvPr/>
        </p:nvCxnSpPr>
        <p:spPr>
          <a:xfrm flipV="1">
            <a:off x="1210389" y="1986531"/>
            <a:ext cx="337964" cy="1"/>
          </a:xfrm>
          <a:prstGeom prst="line">
            <a:avLst/>
          </a:prstGeom>
          <a:noFill/>
          <a:ln w="19050" cap="flat" cmpd="sng" algn="ctr">
            <a:solidFill>
              <a:schemeClr val="accent1"/>
            </a:solidFill>
            <a:prstDash val="sysDash"/>
            <a:headEnd type="none" w="med" len="med"/>
            <a:tailEnd type="triangle" w="med" len="med"/>
          </a:ln>
          <a:effectLst/>
        </p:spPr>
      </p:cxnSp>
      <p:sp>
        <p:nvSpPr>
          <p:cNvPr id="27" name="Freeform: Shape 26">
            <a:extLst>
              <a:ext uri="{FF2B5EF4-FFF2-40B4-BE49-F238E27FC236}">
                <a16:creationId xmlns:a16="http://schemas.microsoft.com/office/drawing/2014/main" id="{7C47FA00-D0C6-451E-B1F9-C8AE83BA0DD4}"/>
              </a:ext>
            </a:extLst>
          </p:cNvPr>
          <p:cNvSpPr/>
          <p:nvPr/>
        </p:nvSpPr>
        <p:spPr bwMode="auto">
          <a:xfrm>
            <a:off x="5021155" y="1572769"/>
            <a:ext cx="1212350" cy="665022"/>
          </a:xfrm>
          <a:custGeom>
            <a:avLst/>
            <a:gdLst>
              <a:gd name="connsiteX0" fmla="*/ 990600 w 990600"/>
              <a:gd name="connsiteY0" fmla="*/ 0 h 624840"/>
              <a:gd name="connsiteX1" fmla="*/ 0 w 990600"/>
              <a:gd name="connsiteY1" fmla="*/ 0 h 624840"/>
              <a:gd name="connsiteX2" fmla="*/ 0 w 990600"/>
              <a:gd name="connsiteY2" fmla="*/ 624840 h 624840"/>
            </a:gdLst>
            <a:ahLst/>
            <a:cxnLst>
              <a:cxn ang="0">
                <a:pos x="connsiteX0" y="connsiteY0"/>
              </a:cxn>
              <a:cxn ang="0">
                <a:pos x="connsiteX1" y="connsiteY1"/>
              </a:cxn>
              <a:cxn ang="0">
                <a:pos x="connsiteX2" y="connsiteY2"/>
              </a:cxn>
            </a:cxnLst>
            <a:rect l="l" t="t" r="r" b="b"/>
            <a:pathLst>
              <a:path w="990600" h="624840">
                <a:moveTo>
                  <a:pt x="990600" y="0"/>
                </a:moveTo>
                <a:lnTo>
                  <a:pt x="0" y="0"/>
                </a:lnTo>
                <a:lnTo>
                  <a:pt x="0" y="624840"/>
                </a:lnTo>
              </a:path>
            </a:pathLst>
          </a:custGeom>
          <a:noFill/>
          <a:ln w="19050" cap="flat" cmpd="sng" algn="ctr">
            <a:solidFill>
              <a:schemeClr val="accent1"/>
            </a:solidFill>
            <a:prstDash val="sysDash"/>
            <a:headEnd type="triangle" w="med" len="med"/>
            <a:tailEnd type="triangle" w="med" len="med"/>
          </a:ln>
          <a:effectLst/>
        </p:spPr>
        <p:txBody>
          <a:bodyPr rtlCol="0" anchor="ctr"/>
          <a:lstStyle/>
          <a:p>
            <a:pPr algn="ctr" defTabSz="685800">
              <a:buClrTx/>
              <a:defRPr/>
            </a:pPr>
            <a:endParaRPr lang="en-IN" sz="1350" dirty="0">
              <a:solidFill>
                <a:srgbClr val="505050"/>
              </a:solidFill>
              <a:latin typeface="Segoe UI Semilight"/>
              <a:ea typeface="+mn-ea"/>
              <a:cs typeface="+mn-cs"/>
            </a:endParaRPr>
          </a:p>
        </p:txBody>
      </p:sp>
      <p:sp>
        <p:nvSpPr>
          <p:cNvPr id="28" name="Freeform: Shape 27">
            <a:extLst>
              <a:ext uri="{FF2B5EF4-FFF2-40B4-BE49-F238E27FC236}">
                <a16:creationId xmlns:a16="http://schemas.microsoft.com/office/drawing/2014/main" id="{7C017B7A-8AA0-4D0D-A7F0-93E6A1CE088D}"/>
              </a:ext>
            </a:extLst>
          </p:cNvPr>
          <p:cNvSpPr/>
          <p:nvPr/>
        </p:nvSpPr>
        <p:spPr bwMode="auto">
          <a:xfrm>
            <a:off x="2544498" y="1983535"/>
            <a:ext cx="1747179" cy="1041595"/>
          </a:xfrm>
          <a:custGeom>
            <a:avLst/>
            <a:gdLst>
              <a:gd name="connsiteX0" fmla="*/ 0 w 3817620"/>
              <a:gd name="connsiteY0" fmla="*/ 0 h 1341120"/>
              <a:gd name="connsiteX1" fmla="*/ 548640 w 3817620"/>
              <a:gd name="connsiteY1" fmla="*/ 0 h 1341120"/>
              <a:gd name="connsiteX2" fmla="*/ 548640 w 3817620"/>
              <a:gd name="connsiteY2" fmla="*/ 1341120 h 1341120"/>
              <a:gd name="connsiteX3" fmla="*/ 3817620 w 3817620"/>
              <a:gd name="connsiteY3" fmla="*/ 1341120 h 1341120"/>
            </a:gdLst>
            <a:ahLst/>
            <a:cxnLst>
              <a:cxn ang="0">
                <a:pos x="connsiteX0" y="connsiteY0"/>
              </a:cxn>
              <a:cxn ang="0">
                <a:pos x="connsiteX1" y="connsiteY1"/>
              </a:cxn>
              <a:cxn ang="0">
                <a:pos x="connsiteX2" y="connsiteY2"/>
              </a:cxn>
              <a:cxn ang="0">
                <a:pos x="connsiteX3" y="connsiteY3"/>
              </a:cxn>
            </a:cxnLst>
            <a:rect l="l" t="t" r="r" b="b"/>
            <a:pathLst>
              <a:path w="3817620" h="1341120">
                <a:moveTo>
                  <a:pt x="0" y="0"/>
                </a:moveTo>
                <a:lnTo>
                  <a:pt x="548640" y="0"/>
                </a:lnTo>
                <a:lnTo>
                  <a:pt x="548640" y="1341120"/>
                </a:lnTo>
                <a:lnTo>
                  <a:pt x="3817620" y="1341120"/>
                </a:lnTo>
              </a:path>
            </a:pathLst>
          </a:custGeom>
          <a:noFill/>
          <a:ln w="19050" cap="flat" cmpd="sng" algn="ctr">
            <a:solidFill>
              <a:schemeClr val="accent1"/>
            </a:solidFill>
            <a:prstDash val="sysDash"/>
            <a:headEnd type="none" w="med" len="med"/>
            <a:tailEnd type="triangle" w="med" len="med"/>
          </a:ln>
          <a:effectLst/>
        </p:spPr>
        <p:txBody>
          <a:bodyPr rtlCol="0" anchor="ctr"/>
          <a:lstStyle/>
          <a:p>
            <a:pPr algn="ctr" defTabSz="685800">
              <a:buClrTx/>
              <a:defRPr/>
            </a:pPr>
            <a:endParaRPr lang="en-IN" sz="1350" kern="1200" dirty="0">
              <a:solidFill>
                <a:srgbClr val="505050"/>
              </a:solidFill>
              <a:latin typeface="Segoe UI Semilight"/>
              <a:ea typeface="+mn-ea"/>
              <a:cs typeface="+mn-cs"/>
            </a:endParaRPr>
          </a:p>
        </p:txBody>
      </p:sp>
      <p:grpSp>
        <p:nvGrpSpPr>
          <p:cNvPr id="29" name="Group 28">
            <a:extLst>
              <a:ext uri="{FF2B5EF4-FFF2-40B4-BE49-F238E27FC236}">
                <a16:creationId xmlns:a16="http://schemas.microsoft.com/office/drawing/2014/main" id="{D4FE2444-7D5D-41E1-ADCD-39BEB7EDF924}"/>
              </a:ext>
            </a:extLst>
          </p:cNvPr>
          <p:cNvGrpSpPr/>
          <p:nvPr/>
        </p:nvGrpSpPr>
        <p:grpSpPr>
          <a:xfrm>
            <a:off x="8145292" y="4059928"/>
            <a:ext cx="432840" cy="336001"/>
            <a:chOff x="9971054" y="1093656"/>
            <a:chExt cx="429171" cy="333150"/>
          </a:xfrm>
          <a:solidFill>
            <a:schemeClr val="accent2"/>
          </a:solidFill>
        </p:grpSpPr>
        <p:sp>
          <p:nvSpPr>
            <p:cNvPr id="30" name="Freeform: Shape 571">
              <a:extLst>
                <a:ext uri="{FF2B5EF4-FFF2-40B4-BE49-F238E27FC236}">
                  <a16:creationId xmlns:a16="http://schemas.microsoft.com/office/drawing/2014/main" id="{558C677D-BFE4-4CAD-93CD-6DA4DE180922}"/>
                </a:ext>
              </a:extLst>
            </p:cNvPr>
            <p:cNvSpPr/>
            <p:nvPr/>
          </p:nvSpPr>
          <p:spPr>
            <a:xfrm>
              <a:off x="10216534" y="1228919"/>
              <a:ext cx="16700" cy="58446"/>
            </a:xfrm>
            <a:custGeom>
              <a:avLst/>
              <a:gdLst>
                <a:gd name="connsiteX0" fmla="*/ 9962 w 9267"/>
                <a:gd name="connsiteY0" fmla="*/ 5792 h 32436"/>
                <a:gd name="connsiteX1" fmla="*/ 3475 w 9267"/>
                <a:gd name="connsiteY1" fmla="*/ 3475 h 32436"/>
                <a:gd name="connsiteX2" fmla="*/ 3475 w 9267"/>
                <a:gd name="connsiteY2" fmla="*/ 17840 h 32436"/>
                <a:gd name="connsiteX3" fmla="*/ 3475 w 9267"/>
                <a:gd name="connsiteY3" fmla="*/ 31278 h 32436"/>
                <a:gd name="connsiteX4" fmla="*/ 9962 w 9267"/>
                <a:gd name="connsiteY4" fmla="*/ 27571 h 3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7" h="32436">
                  <a:moveTo>
                    <a:pt x="9962" y="5792"/>
                  </a:moveTo>
                  <a:lnTo>
                    <a:pt x="3475" y="3475"/>
                  </a:lnTo>
                  <a:lnTo>
                    <a:pt x="3475" y="17840"/>
                  </a:lnTo>
                  <a:lnTo>
                    <a:pt x="3475" y="31278"/>
                  </a:lnTo>
                  <a:lnTo>
                    <a:pt x="9962" y="27571"/>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1" name="Freeform: Shape 572">
              <a:extLst>
                <a:ext uri="{FF2B5EF4-FFF2-40B4-BE49-F238E27FC236}">
                  <a16:creationId xmlns:a16="http://schemas.microsoft.com/office/drawing/2014/main" id="{C82522BF-1240-477C-8133-56881AB22781}"/>
                </a:ext>
              </a:extLst>
            </p:cNvPr>
            <p:cNvSpPr/>
            <p:nvPr/>
          </p:nvSpPr>
          <p:spPr>
            <a:xfrm>
              <a:off x="10216534" y="1169638"/>
              <a:ext cx="183691" cy="141943"/>
            </a:xfrm>
            <a:custGeom>
              <a:avLst/>
              <a:gdLst>
                <a:gd name="connsiteX0" fmla="*/ 3475 w 101943"/>
                <a:gd name="connsiteY0" fmla="*/ 3475 h 78774"/>
                <a:gd name="connsiteX1" fmla="*/ 3475 w 101943"/>
                <a:gd name="connsiteY1" fmla="*/ 24791 h 78774"/>
                <a:gd name="connsiteX2" fmla="*/ 9962 w 101943"/>
                <a:gd name="connsiteY2" fmla="*/ 27108 h 78774"/>
                <a:gd name="connsiteX3" fmla="*/ 9962 w 101943"/>
                <a:gd name="connsiteY3" fmla="*/ 19694 h 78774"/>
                <a:gd name="connsiteX4" fmla="*/ 92444 w 101943"/>
                <a:gd name="connsiteY4" fmla="*/ 19694 h 78774"/>
                <a:gd name="connsiteX5" fmla="*/ 92444 w 101943"/>
                <a:gd name="connsiteY5" fmla="*/ 70202 h 78774"/>
                <a:gd name="connsiteX6" fmla="*/ 15060 w 101943"/>
                <a:gd name="connsiteY6" fmla="*/ 70202 h 78774"/>
                <a:gd name="connsiteX7" fmla="*/ 3475 w 101943"/>
                <a:gd name="connsiteY7" fmla="*/ 76689 h 78774"/>
                <a:gd name="connsiteX8" fmla="*/ 3475 w 101943"/>
                <a:gd name="connsiteY8" fmla="*/ 76689 h 78774"/>
                <a:gd name="connsiteX9" fmla="*/ 98931 w 101943"/>
                <a:gd name="connsiteY9" fmla="*/ 76689 h 78774"/>
                <a:gd name="connsiteX10" fmla="*/ 98931 w 101943"/>
                <a:gd name="connsiteY10" fmla="*/ 3475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43" h="78774">
                  <a:moveTo>
                    <a:pt x="3475" y="3475"/>
                  </a:moveTo>
                  <a:lnTo>
                    <a:pt x="3475" y="24791"/>
                  </a:lnTo>
                  <a:lnTo>
                    <a:pt x="9962" y="27108"/>
                  </a:lnTo>
                  <a:lnTo>
                    <a:pt x="9962" y="19694"/>
                  </a:lnTo>
                  <a:lnTo>
                    <a:pt x="92444" y="19694"/>
                  </a:lnTo>
                  <a:lnTo>
                    <a:pt x="92444" y="70202"/>
                  </a:lnTo>
                  <a:lnTo>
                    <a:pt x="15060" y="70202"/>
                  </a:lnTo>
                  <a:lnTo>
                    <a:pt x="3475" y="76689"/>
                  </a:lnTo>
                  <a:lnTo>
                    <a:pt x="3475" y="76689"/>
                  </a:lnTo>
                  <a:lnTo>
                    <a:pt x="98931" y="76689"/>
                  </a:lnTo>
                  <a:lnTo>
                    <a:pt x="98931" y="3475"/>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2" name="Freeform: Shape 573">
              <a:extLst>
                <a:ext uri="{FF2B5EF4-FFF2-40B4-BE49-F238E27FC236}">
                  <a16:creationId xmlns:a16="http://schemas.microsoft.com/office/drawing/2014/main" id="{126A37C4-1807-401D-8E50-0A7502537C6C}"/>
                </a:ext>
              </a:extLst>
            </p:cNvPr>
            <p:cNvSpPr/>
            <p:nvPr/>
          </p:nvSpPr>
          <p:spPr>
            <a:xfrm>
              <a:off x="10074590" y="1202200"/>
              <a:ext cx="75146" cy="33398"/>
            </a:xfrm>
            <a:custGeom>
              <a:avLst/>
              <a:gdLst>
                <a:gd name="connsiteX0" fmla="*/ 41472 w 41704"/>
                <a:gd name="connsiteY0" fmla="*/ 11816 h 18535"/>
                <a:gd name="connsiteX1" fmla="*/ 41472 w 41704"/>
                <a:gd name="connsiteY1" fmla="*/ 5329 h 18535"/>
                <a:gd name="connsiteX2" fmla="*/ 34985 w 41704"/>
                <a:gd name="connsiteY2" fmla="*/ 3475 h 18535"/>
                <a:gd name="connsiteX3" fmla="*/ 34985 w 41704"/>
                <a:gd name="connsiteY3" fmla="*/ 9963 h 18535"/>
                <a:gd name="connsiteX4" fmla="*/ 3475 w 41704"/>
                <a:gd name="connsiteY4" fmla="*/ 9963 h 18535"/>
                <a:gd name="connsiteX5" fmla="*/ 4402 w 41704"/>
                <a:gd name="connsiteY5" fmla="*/ 16450 h 18535"/>
                <a:gd name="connsiteX6" fmla="*/ 41472 w 41704"/>
                <a:gd name="connsiteY6" fmla="*/ 16450 h 1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04" h="18535">
                  <a:moveTo>
                    <a:pt x="41472" y="11816"/>
                  </a:moveTo>
                  <a:lnTo>
                    <a:pt x="41472" y="5329"/>
                  </a:lnTo>
                  <a:lnTo>
                    <a:pt x="34985" y="3475"/>
                  </a:lnTo>
                  <a:lnTo>
                    <a:pt x="34985" y="9963"/>
                  </a:lnTo>
                  <a:lnTo>
                    <a:pt x="3475" y="9963"/>
                  </a:lnTo>
                  <a:lnTo>
                    <a:pt x="4402" y="16450"/>
                  </a:lnTo>
                  <a:lnTo>
                    <a:pt x="41472" y="16450"/>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3" name="Freeform: Shape 574">
              <a:extLst>
                <a:ext uri="{FF2B5EF4-FFF2-40B4-BE49-F238E27FC236}">
                  <a16:creationId xmlns:a16="http://schemas.microsoft.com/office/drawing/2014/main" id="{8668A71C-B6B8-40EC-AF31-43C50EED8304}"/>
                </a:ext>
              </a:extLst>
            </p:cNvPr>
            <p:cNvSpPr/>
            <p:nvPr/>
          </p:nvSpPr>
          <p:spPr>
            <a:xfrm>
              <a:off x="9971054" y="1093656"/>
              <a:ext cx="183691" cy="141943"/>
            </a:xfrm>
            <a:custGeom>
              <a:avLst/>
              <a:gdLst>
                <a:gd name="connsiteX0" fmla="*/ 49350 w 101943"/>
                <a:gd name="connsiteY0" fmla="*/ 70202 h 78774"/>
                <a:gd name="connsiteX1" fmla="*/ 9963 w 101943"/>
                <a:gd name="connsiteY1" fmla="*/ 70202 h 78774"/>
                <a:gd name="connsiteX2" fmla="*/ 9963 w 101943"/>
                <a:gd name="connsiteY2" fmla="*/ 19230 h 78774"/>
                <a:gd name="connsiteX3" fmla="*/ 92444 w 101943"/>
                <a:gd name="connsiteY3" fmla="*/ 19230 h 78774"/>
                <a:gd name="connsiteX4" fmla="*/ 92444 w 101943"/>
                <a:gd name="connsiteY4" fmla="*/ 52130 h 78774"/>
                <a:gd name="connsiteX5" fmla="*/ 98931 w 101943"/>
                <a:gd name="connsiteY5" fmla="*/ 53984 h 78774"/>
                <a:gd name="connsiteX6" fmla="*/ 98931 w 101943"/>
                <a:gd name="connsiteY6" fmla="*/ 3475 h 78774"/>
                <a:gd name="connsiteX7" fmla="*/ 3475 w 101943"/>
                <a:gd name="connsiteY7" fmla="*/ 3475 h 78774"/>
                <a:gd name="connsiteX8" fmla="*/ 3475 w 101943"/>
                <a:gd name="connsiteY8" fmla="*/ 76689 h 78774"/>
                <a:gd name="connsiteX9" fmla="*/ 50740 w 101943"/>
                <a:gd name="connsiteY9" fmla="*/ 76689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49350" y="70202"/>
                  </a:moveTo>
                  <a:lnTo>
                    <a:pt x="9963" y="70202"/>
                  </a:lnTo>
                  <a:lnTo>
                    <a:pt x="9963" y="19230"/>
                  </a:lnTo>
                  <a:lnTo>
                    <a:pt x="92444" y="19230"/>
                  </a:lnTo>
                  <a:lnTo>
                    <a:pt x="92444" y="52130"/>
                  </a:lnTo>
                  <a:lnTo>
                    <a:pt x="98931" y="53984"/>
                  </a:lnTo>
                  <a:lnTo>
                    <a:pt x="98931" y="3475"/>
                  </a:lnTo>
                  <a:lnTo>
                    <a:pt x="3475" y="3475"/>
                  </a:lnTo>
                  <a:lnTo>
                    <a:pt x="3475" y="76689"/>
                  </a:lnTo>
                  <a:lnTo>
                    <a:pt x="50740" y="76689"/>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4" name="Freeform: Shape 575">
              <a:extLst>
                <a:ext uri="{FF2B5EF4-FFF2-40B4-BE49-F238E27FC236}">
                  <a16:creationId xmlns:a16="http://schemas.microsoft.com/office/drawing/2014/main" id="{A2299A40-D525-4357-91B5-A5D0BF59BF60}"/>
                </a:ext>
              </a:extLst>
            </p:cNvPr>
            <p:cNvSpPr/>
            <p:nvPr/>
          </p:nvSpPr>
          <p:spPr>
            <a:xfrm>
              <a:off x="10000277" y="1284863"/>
              <a:ext cx="183691" cy="141943"/>
            </a:xfrm>
            <a:custGeom>
              <a:avLst/>
              <a:gdLst>
                <a:gd name="connsiteX0" fmla="*/ 92444 w 101943"/>
                <a:gd name="connsiteY0" fmla="*/ 70202 h 78774"/>
                <a:gd name="connsiteX1" fmla="*/ 9963 w 101943"/>
                <a:gd name="connsiteY1" fmla="*/ 70202 h 78774"/>
                <a:gd name="connsiteX2" fmla="*/ 9963 w 101943"/>
                <a:gd name="connsiteY2" fmla="*/ 19230 h 78774"/>
                <a:gd name="connsiteX3" fmla="*/ 41935 w 101943"/>
                <a:gd name="connsiteY3" fmla="*/ 19230 h 78774"/>
                <a:gd name="connsiteX4" fmla="*/ 39155 w 101943"/>
                <a:gd name="connsiteY4" fmla="*/ 3475 h 78774"/>
                <a:gd name="connsiteX5" fmla="*/ 3475 w 101943"/>
                <a:gd name="connsiteY5" fmla="*/ 3475 h 78774"/>
                <a:gd name="connsiteX6" fmla="*/ 3475 w 101943"/>
                <a:gd name="connsiteY6" fmla="*/ 76226 h 78774"/>
                <a:gd name="connsiteX7" fmla="*/ 98931 w 101943"/>
                <a:gd name="connsiteY7" fmla="*/ 76226 h 78774"/>
                <a:gd name="connsiteX8" fmla="*/ 98931 w 101943"/>
                <a:gd name="connsiteY8" fmla="*/ 25717 h 78774"/>
                <a:gd name="connsiteX9" fmla="*/ 92444 w 101943"/>
                <a:gd name="connsiteY9" fmla="*/ 28961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92444" y="70202"/>
                  </a:moveTo>
                  <a:lnTo>
                    <a:pt x="9963" y="70202"/>
                  </a:lnTo>
                  <a:lnTo>
                    <a:pt x="9963" y="19230"/>
                  </a:lnTo>
                  <a:lnTo>
                    <a:pt x="41935" y="19230"/>
                  </a:lnTo>
                  <a:lnTo>
                    <a:pt x="39155" y="3475"/>
                  </a:lnTo>
                  <a:lnTo>
                    <a:pt x="3475" y="3475"/>
                  </a:lnTo>
                  <a:lnTo>
                    <a:pt x="3475" y="76226"/>
                  </a:lnTo>
                  <a:lnTo>
                    <a:pt x="98931" y="76226"/>
                  </a:lnTo>
                  <a:lnTo>
                    <a:pt x="98931" y="25717"/>
                  </a:lnTo>
                  <a:lnTo>
                    <a:pt x="92444" y="28961"/>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5" name="Freeform: Shape 576">
              <a:extLst>
                <a:ext uri="{FF2B5EF4-FFF2-40B4-BE49-F238E27FC236}">
                  <a16:creationId xmlns:a16="http://schemas.microsoft.com/office/drawing/2014/main" id="{0A8AB775-306E-4093-B32A-D192BAAFE71F}"/>
                </a:ext>
              </a:extLst>
            </p:cNvPr>
            <p:cNvSpPr/>
            <p:nvPr/>
          </p:nvSpPr>
          <p:spPr>
            <a:xfrm>
              <a:off x="10085444" y="1284863"/>
              <a:ext cx="91846" cy="33398"/>
            </a:xfrm>
            <a:custGeom>
              <a:avLst/>
              <a:gdLst>
                <a:gd name="connsiteX0" fmla="*/ 5792 w 50971"/>
                <a:gd name="connsiteY0" fmla="*/ 19230 h 18535"/>
                <a:gd name="connsiteX1" fmla="*/ 40082 w 50971"/>
                <a:gd name="connsiteY1" fmla="*/ 19230 h 18535"/>
                <a:gd name="connsiteX2" fmla="*/ 51667 w 50971"/>
                <a:gd name="connsiteY2" fmla="*/ 13206 h 18535"/>
                <a:gd name="connsiteX3" fmla="*/ 51667 w 50971"/>
                <a:gd name="connsiteY3" fmla="*/ 3475 h 18535"/>
                <a:gd name="connsiteX4" fmla="*/ 3475 w 50971"/>
                <a:gd name="connsiteY4" fmla="*/ 3475 h 1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1" h="18535">
                  <a:moveTo>
                    <a:pt x="5792" y="19230"/>
                  </a:moveTo>
                  <a:lnTo>
                    <a:pt x="40082" y="19230"/>
                  </a:lnTo>
                  <a:lnTo>
                    <a:pt x="51667" y="13206"/>
                  </a:lnTo>
                  <a:lnTo>
                    <a:pt x="51667" y="3475"/>
                  </a:lnTo>
                  <a:lnTo>
                    <a:pt x="3475" y="3475"/>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6" name="Freeform: Shape 577">
              <a:extLst>
                <a:ext uri="{FF2B5EF4-FFF2-40B4-BE49-F238E27FC236}">
                  <a16:creationId xmlns:a16="http://schemas.microsoft.com/office/drawing/2014/main" id="{3CDF476E-E1AC-4B13-8EBE-4A230EA74C4D}"/>
                </a:ext>
              </a:extLst>
            </p:cNvPr>
            <p:cNvSpPr/>
            <p:nvPr/>
          </p:nvSpPr>
          <p:spPr>
            <a:xfrm>
              <a:off x="10036040" y="1146259"/>
              <a:ext cx="300586" cy="242139"/>
            </a:xfrm>
            <a:custGeom>
              <a:avLst/>
              <a:gdLst>
                <a:gd name="connsiteX0" fmla="*/ 104107 w 166816"/>
                <a:gd name="connsiteY0" fmla="*/ 85957 h 134379"/>
                <a:gd name="connsiteX1" fmla="*/ 108741 w 166816"/>
                <a:gd name="connsiteY1" fmla="*/ 83176 h 134379"/>
                <a:gd name="connsiteX2" fmla="*/ 110131 w 166816"/>
                <a:gd name="connsiteY2" fmla="*/ 82713 h 134379"/>
                <a:gd name="connsiteX3" fmla="*/ 142567 w 166816"/>
                <a:gd name="connsiteY3" fmla="*/ 65568 h 134379"/>
                <a:gd name="connsiteX4" fmla="*/ 148591 w 166816"/>
                <a:gd name="connsiteY4" fmla="*/ 69275 h 134379"/>
                <a:gd name="connsiteX5" fmla="*/ 151835 w 166816"/>
                <a:gd name="connsiteY5" fmla="*/ 69738 h 134379"/>
                <a:gd name="connsiteX6" fmla="*/ 163419 w 166816"/>
                <a:gd name="connsiteY6" fmla="*/ 60934 h 134379"/>
                <a:gd name="connsiteX7" fmla="*/ 155079 w 166816"/>
                <a:gd name="connsiteY7" fmla="*/ 45643 h 134379"/>
                <a:gd name="connsiteX8" fmla="*/ 151835 w 166816"/>
                <a:gd name="connsiteY8" fmla="*/ 45179 h 134379"/>
                <a:gd name="connsiteX9" fmla="*/ 140714 w 166816"/>
                <a:gd name="connsiteY9" fmla="*/ 52593 h 134379"/>
                <a:gd name="connsiteX10" fmla="*/ 110131 w 166816"/>
                <a:gd name="connsiteY10" fmla="*/ 42863 h 134379"/>
                <a:gd name="connsiteX11" fmla="*/ 103644 w 166816"/>
                <a:gd name="connsiteY11" fmla="*/ 41009 h 134379"/>
                <a:gd name="connsiteX12" fmla="*/ 62866 w 166816"/>
                <a:gd name="connsiteY12" fmla="*/ 28034 h 134379"/>
                <a:gd name="connsiteX13" fmla="*/ 56842 w 166816"/>
                <a:gd name="connsiteY13" fmla="*/ 26181 h 134379"/>
                <a:gd name="connsiteX14" fmla="*/ 56842 w 166816"/>
                <a:gd name="connsiteY14" fmla="*/ 26181 h 134379"/>
                <a:gd name="connsiteX15" fmla="*/ 27650 w 166816"/>
                <a:gd name="connsiteY15" fmla="*/ 16913 h 134379"/>
                <a:gd name="connsiteX16" fmla="*/ 26259 w 166816"/>
                <a:gd name="connsiteY16" fmla="*/ 9963 h 134379"/>
                <a:gd name="connsiteX17" fmla="*/ 15602 w 166816"/>
                <a:gd name="connsiteY17" fmla="*/ 3475 h 134379"/>
                <a:gd name="connsiteX18" fmla="*/ 10041 w 166816"/>
                <a:gd name="connsiteY18" fmla="*/ 4865 h 134379"/>
                <a:gd name="connsiteX19" fmla="*/ 4944 w 166816"/>
                <a:gd name="connsiteY19" fmla="*/ 21084 h 134379"/>
                <a:gd name="connsiteX20" fmla="*/ 15138 w 166816"/>
                <a:gd name="connsiteY20" fmla="*/ 27571 h 134379"/>
                <a:gd name="connsiteX21" fmla="*/ 17455 w 166816"/>
                <a:gd name="connsiteY21" fmla="*/ 41009 h 134379"/>
                <a:gd name="connsiteX22" fmla="*/ 18382 w 166816"/>
                <a:gd name="connsiteY22" fmla="*/ 47033 h 134379"/>
                <a:gd name="connsiteX23" fmla="*/ 23479 w 166816"/>
                <a:gd name="connsiteY23" fmla="*/ 79933 h 134379"/>
                <a:gd name="connsiteX24" fmla="*/ 25796 w 166816"/>
                <a:gd name="connsiteY24" fmla="*/ 95688 h 134379"/>
                <a:gd name="connsiteX25" fmla="*/ 28113 w 166816"/>
                <a:gd name="connsiteY25" fmla="*/ 110052 h 134379"/>
                <a:gd name="connsiteX26" fmla="*/ 20699 w 166816"/>
                <a:gd name="connsiteY26" fmla="*/ 117930 h 134379"/>
                <a:gd name="connsiteX27" fmla="*/ 29039 w 166816"/>
                <a:gd name="connsiteY27" fmla="*/ 133221 h 134379"/>
                <a:gd name="connsiteX28" fmla="*/ 32283 w 166816"/>
                <a:gd name="connsiteY28" fmla="*/ 133685 h 134379"/>
                <a:gd name="connsiteX29" fmla="*/ 43868 w 166816"/>
                <a:gd name="connsiteY29" fmla="*/ 124881 h 134379"/>
                <a:gd name="connsiteX30" fmla="*/ 43868 w 166816"/>
                <a:gd name="connsiteY30" fmla="*/ 118393 h 134379"/>
                <a:gd name="connsiteX31" fmla="*/ 73524 w 166816"/>
                <a:gd name="connsiteY31" fmla="*/ 102638 h 134379"/>
                <a:gd name="connsiteX32" fmla="*/ 79548 w 166816"/>
                <a:gd name="connsiteY32" fmla="*/ 99395 h 134379"/>
                <a:gd name="connsiteX33" fmla="*/ 104107 w 166816"/>
                <a:gd name="connsiteY33" fmla="*/ 85957 h 134379"/>
                <a:gd name="connsiteX34" fmla="*/ 104107 w 166816"/>
                <a:gd name="connsiteY34" fmla="*/ 85957 h 134379"/>
                <a:gd name="connsiteX35" fmla="*/ 103644 w 166816"/>
                <a:gd name="connsiteY35" fmla="*/ 80396 h 134379"/>
                <a:gd name="connsiteX36" fmla="*/ 79085 w 166816"/>
                <a:gd name="connsiteY36" fmla="*/ 93371 h 134379"/>
                <a:gd name="connsiteX37" fmla="*/ 73060 w 166816"/>
                <a:gd name="connsiteY37" fmla="*/ 96614 h 134379"/>
                <a:gd name="connsiteX38" fmla="*/ 41088 w 166816"/>
                <a:gd name="connsiteY38" fmla="*/ 113759 h 134379"/>
                <a:gd name="connsiteX39" fmla="*/ 35064 w 166816"/>
                <a:gd name="connsiteY39" fmla="*/ 110052 h 134379"/>
                <a:gd name="connsiteX40" fmla="*/ 32283 w 166816"/>
                <a:gd name="connsiteY40" fmla="*/ 109589 h 134379"/>
                <a:gd name="connsiteX41" fmla="*/ 29967 w 166816"/>
                <a:gd name="connsiteY41" fmla="*/ 96151 h 134379"/>
                <a:gd name="connsiteX42" fmla="*/ 27650 w 166816"/>
                <a:gd name="connsiteY42" fmla="*/ 80396 h 134379"/>
                <a:gd name="connsiteX43" fmla="*/ 22553 w 166816"/>
                <a:gd name="connsiteY43" fmla="*/ 47496 h 134379"/>
                <a:gd name="connsiteX44" fmla="*/ 21626 w 166816"/>
                <a:gd name="connsiteY44" fmla="*/ 41009 h 134379"/>
                <a:gd name="connsiteX45" fmla="*/ 19309 w 166816"/>
                <a:gd name="connsiteY45" fmla="*/ 26644 h 134379"/>
                <a:gd name="connsiteX46" fmla="*/ 20699 w 166816"/>
                <a:gd name="connsiteY46" fmla="*/ 26181 h 134379"/>
                <a:gd name="connsiteX47" fmla="*/ 25333 w 166816"/>
                <a:gd name="connsiteY47" fmla="*/ 21547 h 134379"/>
                <a:gd name="connsiteX48" fmla="*/ 56379 w 166816"/>
                <a:gd name="connsiteY48" fmla="*/ 31278 h 134379"/>
                <a:gd name="connsiteX49" fmla="*/ 62403 w 166816"/>
                <a:gd name="connsiteY49" fmla="*/ 33132 h 134379"/>
                <a:gd name="connsiteX50" fmla="*/ 62403 w 166816"/>
                <a:gd name="connsiteY50" fmla="*/ 33132 h 134379"/>
                <a:gd name="connsiteX51" fmla="*/ 103180 w 166816"/>
                <a:gd name="connsiteY51" fmla="*/ 46106 h 134379"/>
                <a:gd name="connsiteX52" fmla="*/ 109667 w 166816"/>
                <a:gd name="connsiteY52" fmla="*/ 47960 h 134379"/>
                <a:gd name="connsiteX53" fmla="*/ 139324 w 166816"/>
                <a:gd name="connsiteY53" fmla="*/ 57227 h 134379"/>
                <a:gd name="connsiteX54" fmla="*/ 139787 w 166816"/>
                <a:gd name="connsiteY54" fmla="*/ 60471 h 134379"/>
                <a:gd name="connsiteX55" fmla="*/ 110131 w 166816"/>
                <a:gd name="connsiteY55" fmla="*/ 76226 h 134379"/>
                <a:gd name="connsiteX56" fmla="*/ 110131 w 166816"/>
                <a:gd name="connsiteY56" fmla="*/ 76226 h 134379"/>
                <a:gd name="connsiteX57" fmla="*/ 103644 w 166816"/>
                <a:gd name="connsiteY57" fmla="*/ 80396 h 134379"/>
                <a:gd name="connsiteX58" fmla="*/ 103644 w 166816"/>
                <a:gd name="connsiteY58" fmla="*/ 80396 h 13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6816" h="134379">
                  <a:moveTo>
                    <a:pt x="104107" y="85957"/>
                  </a:moveTo>
                  <a:lnTo>
                    <a:pt x="108741" y="83176"/>
                  </a:lnTo>
                  <a:lnTo>
                    <a:pt x="110131" y="82713"/>
                  </a:lnTo>
                  <a:lnTo>
                    <a:pt x="142567" y="65568"/>
                  </a:lnTo>
                  <a:cubicBezTo>
                    <a:pt x="143958" y="67422"/>
                    <a:pt x="145811" y="68812"/>
                    <a:pt x="148591" y="69275"/>
                  </a:cubicBezTo>
                  <a:cubicBezTo>
                    <a:pt x="149518" y="69738"/>
                    <a:pt x="150908" y="69738"/>
                    <a:pt x="151835" y="69738"/>
                  </a:cubicBezTo>
                  <a:cubicBezTo>
                    <a:pt x="157396" y="69738"/>
                    <a:pt x="162029" y="66031"/>
                    <a:pt x="163419" y="60934"/>
                  </a:cubicBezTo>
                  <a:cubicBezTo>
                    <a:pt x="165273" y="54447"/>
                    <a:pt x="161566" y="47960"/>
                    <a:pt x="155079" y="45643"/>
                  </a:cubicBezTo>
                  <a:cubicBezTo>
                    <a:pt x="154152" y="45643"/>
                    <a:pt x="152762" y="45179"/>
                    <a:pt x="151835" y="45179"/>
                  </a:cubicBezTo>
                  <a:cubicBezTo>
                    <a:pt x="146738" y="45179"/>
                    <a:pt x="142567" y="47960"/>
                    <a:pt x="140714" y="52593"/>
                  </a:cubicBezTo>
                  <a:lnTo>
                    <a:pt x="110131" y="42863"/>
                  </a:lnTo>
                  <a:lnTo>
                    <a:pt x="103644" y="41009"/>
                  </a:lnTo>
                  <a:lnTo>
                    <a:pt x="62866" y="28034"/>
                  </a:lnTo>
                  <a:lnTo>
                    <a:pt x="56842" y="26181"/>
                  </a:lnTo>
                  <a:lnTo>
                    <a:pt x="56842" y="26181"/>
                  </a:lnTo>
                  <a:lnTo>
                    <a:pt x="27650" y="16913"/>
                  </a:lnTo>
                  <a:cubicBezTo>
                    <a:pt x="27650" y="14596"/>
                    <a:pt x="27650" y="12279"/>
                    <a:pt x="26259" y="9963"/>
                  </a:cubicBezTo>
                  <a:cubicBezTo>
                    <a:pt x="23942" y="5792"/>
                    <a:pt x="19772" y="3475"/>
                    <a:pt x="15602" y="3475"/>
                  </a:cubicBezTo>
                  <a:cubicBezTo>
                    <a:pt x="13748" y="3475"/>
                    <a:pt x="11895" y="3939"/>
                    <a:pt x="10041" y="4865"/>
                  </a:cubicBezTo>
                  <a:cubicBezTo>
                    <a:pt x="4017" y="8109"/>
                    <a:pt x="1701" y="15523"/>
                    <a:pt x="4944" y="21084"/>
                  </a:cubicBezTo>
                  <a:cubicBezTo>
                    <a:pt x="7261" y="24791"/>
                    <a:pt x="10968" y="27571"/>
                    <a:pt x="15138" y="27571"/>
                  </a:cubicBezTo>
                  <a:lnTo>
                    <a:pt x="17455" y="41009"/>
                  </a:lnTo>
                  <a:lnTo>
                    <a:pt x="18382" y="47033"/>
                  </a:lnTo>
                  <a:lnTo>
                    <a:pt x="23479" y="79933"/>
                  </a:lnTo>
                  <a:lnTo>
                    <a:pt x="25796" y="95688"/>
                  </a:lnTo>
                  <a:lnTo>
                    <a:pt x="28113" y="110052"/>
                  </a:lnTo>
                  <a:cubicBezTo>
                    <a:pt x="24870" y="111442"/>
                    <a:pt x="21626" y="114223"/>
                    <a:pt x="20699" y="117930"/>
                  </a:cubicBezTo>
                  <a:cubicBezTo>
                    <a:pt x="18845" y="124417"/>
                    <a:pt x="22553" y="130904"/>
                    <a:pt x="29039" y="133221"/>
                  </a:cubicBezTo>
                  <a:cubicBezTo>
                    <a:pt x="29967" y="133221"/>
                    <a:pt x="31356" y="133685"/>
                    <a:pt x="32283" y="133685"/>
                  </a:cubicBezTo>
                  <a:cubicBezTo>
                    <a:pt x="37844" y="133685"/>
                    <a:pt x="42478" y="129978"/>
                    <a:pt x="43868" y="124881"/>
                  </a:cubicBezTo>
                  <a:cubicBezTo>
                    <a:pt x="44331" y="122564"/>
                    <a:pt x="44331" y="120247"/>
                    <a:pt x="43868" y="118393"/>
                  </a:cubicBezTo>
                  <a:lnTo>
                    <a:pt x="73524" y="102638"/>
                  </a:lnTo>
                  <a:lnTo>
                    <a:pt x="79548" y="99395"/>
                  </a:lnTo>
                  <a:lnTo>
                    <a:pt x="104107" y="85957"/>
                  </a:lnTo>
                  <a:lnTo>
                    <a:pt x="104107" y="85957"/>
                  </a:lnTo>
                  <a:close/>
                  <a:moveTo>
                    <a:pt x="103644" y="80396"/>
                  </a:moveTo>
                  <a:lnTo>
                    <a:pt x="79085" y="93371"/>
                  </a:lnTo>
                  <a:lnTo>
                    <a:pt x="73060" y="96614"/>
                  </a:lnTo>
                  <a:lnTo>
                    <a:pt x="41088" y="113759"/>
                  </a:lnTo>
                  <a:cubicBezTo>
                    <a:pt x="39697" y="111906"/>
                    <a:pt x="37844" y="110516"/>
                    <a:pt x="35064" y="110052"/>
                  </a:cubicBezTo>
                  <a:cubicBezTo>
                    <a:pt x="34137" y="110052"/>
                    <a:pt x="33210" y="109589"/>
                    <a:pt x="32283" y="109589"/>
                  </a:cubicBezTo>
                  <a:lnTo>
                    <a:pt x="29967" y="96151"/>
                  </a:lnTo>
                  <a:lnTo>
                    <a:pt x="27650" y="80396"/>
                  </a:lnTo>
                  <a:lnTo>
                    <a:pt x="22553" y="47496"/>
                  </a:lnTo>
                  <a:lnTo>
                    <a:pt x="21626" y="41009"/>
                  </a:lnTo>
                  <a:lnTo>
                    <a:pt x="19309" y="26644"/>
                  </a:lnTo>
                  <a:cubicBezTo>
                    <a:pt x="19772" y="26644"/>
                    <a:pt x="20236" y="26181"/>
                    <a:pt x="20699" y="26181"/>
                  </a:cubicBezTo>
                  <a:cubicBezTo>
                    <a:pt x="23016" y="25254"/>
                    <a:pt x="24406" y="23401"/>
                    <a:pt x="25333" y="21547"/>
                  </a:cubicBezTo>
                  <a:lnTo>
                    <a:pt x="56379" y="31278"/>
                  </a:lnTo>
                  <a:lnTo>
                    <a:pt x="62403" y="33132"/>
                  </a:lnTo>
                  <a:lnTo>
                    <a:pt x="62403" y="33132"/>
                  </a:lnTo>
                  <a:lnTo>
                    <a:pt x="103180" y="46106"/>
                  </a:lnTo>
                  <a:lnTo>
                    <a:pt x="109667" y="47960"/>
                  </a:lnTo>
                  <a:lnTo>
                    <a:pt x="139324" y="57227"/>
                  </a:lnTo>
                  <a:cubicBezTo>
                    <a:pt x="139324" y="58154"/>
                    <a:pt x="139324" y="59081"/>
                    <a:pt x="139787" y="60471"/>
                  </a:cubicBezTo>
                  <a:lnTo>
                    <a:pt x="110131" y="76226"/>
                  </a:lnTo>
                  <a:lnTo>
                    <a:pt x="110131" y="76226"/>
                  </a:lnTo>
                  <a:lnTo>
                    <a:pt x="103644" y="80396"/>
                  </a:lnTo>
                  <a:lnTo>
                    <a:pt x="103644" y="80396"/>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grpSp>
      <p:sp>
        <p:nvSpPr>
          <p:cNvPr id="37" name="Freeform: Shape 282">
            <a:extLst>
              <a:ext uri="{FF2B5EF4-FFF2-40B4-BE49-F238E27FC236}">
                <a16:creationId xmlns:a16="http://schemas.microsoft.com/office/drawing/2014/main" id="{B72A4C73-AE5B-409E-B36B-A7102740708F}"/>
              </a:ext>
            </a:extLst>
          </p:cNvPr>
          <p:cNvSpPr/>
          <p:nvPr/>
        </p:nvSpPr>
        <p:spPr>
          <a:xfrm>
            <a:off x="8189141" y="3169872"/>
            <a:ext cx="352004" cy="260483"/>
          </a:xfrm>
          <a:custGeom>
            <a:avLst/>
            <a:gdLst>
              <a:gd name="connsiteX0" fmla="*/ 203191 w 231689"/>
              <a:gd name="connsiteY0" fmla="*/ 149440 h 171450"/>
              <a:gd name="connsiteX1" fmla="*/ 198558 w 231689"/>
              <a:gd name="connsiteY1" fmla="*/ 149440 h 171450"/>
              <a:gd name="connsiteX2" fmla="*/ 198558 w 231689"/>
              <a:gd name="connsiteY2" fmla="*/ 140172 h 171450"/>
              <a:gd name="connsiteX3" fmla="*/ 203191 w 231689"/>
              <a:gd name="connsiteY3" fmla="*/ 140172 h 171450"/>
              <a:gd name="connsiteX4" fmla="*/ 220799 w 231689"/>
              <a:gd name="connsiteY4" fmla="*/ 122564 h 171450"/>
              <a:gd name="connsiteX5" fmla="*/ 220799 w 231689"/>
              <a:gd name="connsiteY5" fmla="*/ 29424 h 171450"/>
              <a:gd name="connsiteX6" fmla="*/ 203191 w 231689"/>
              <a:gd name="connsiteY6" fmla="*/ 11816 h 171450"/>
              <a:gd name="connsiteX7" fmla="*/ 30351 w 231689"/>
              <a:gd name="connsiteY7" fmla="*/ 11816 h 171450"/>
              <a:gd name="connsiteX8" fmla="*/ 12743 w 231689"/>
              <a:gd name="connsiteY8" fmla="*/ 29424 h 171450"/>
              <a:gd name="connsiteX9" fmla="*/ 12743 w 231689"/>
              <a:gd name="connsiteY9" fmla="*/ 122564 h 171450"/>
              <a:gd name="connsiteX10" fmla="*/ 30351 w 231689"/>
              <a:gd name="connsiteY10" fmla="*/ 140172 h 171450"/>
              <a:gd name="connsiteX11" fmla="*/ 34985 w 231689"/>
              <a:gd name="connsiteY11" fmla="*/ 140172 h 171450"/>
              <a:gd name="connsiteX12" fmla="*/ 34985 w 231689"/>
              <a:gd name="connsiteY12" fmla="*/ 149440 h 171450"/>
              <a:gd name="connsiteX13" fmla="*/ 30351 w 231689"/>
              <a:gd name="connsiteY13" fmla="*/ 149440 h 171450"/>
              <a:gd name="connsiteX14" fmla="*/ 3475 w 231689"/>
              <a:gd name="connsiteY14" fmla="*/ 123027 h 171450"/>
              <a:gd name="connsiteX15" fmla="*/ 3475 w 231689"/>
              <a:gd name="connsiteY15" fmla="*/ 29888 h 171450"/>
              <a:gd name="connsiteX16" fmla="*/ 30351 w 231689"/>
              <a:gd name="connsiteY16" fmla="*/ 3475 h 171450"/>
              <a:gd name="connsiteX17" fmla="*/ 203191 w 231689"/>
              <a:gd name="connsiteY17" fmla="*/ 3475 h 171450"/>
              <a:gd name="connsiteX18" fmla="*/ 229604 w 231689"/>
              <a:gd name="connsiteY18" fmla="*/ 29888 h 171450"/>
              <a:gd name="connsiteX19" fmla="*/ 229604 w 231689"/>
              <a:gd name="connsiteY19" fmla="*/ 123027 h 171450"/>
              <a:gd name="connsiteX20" fmla="*/ 203191 w 231689"/>
              <a:gd name="connsiteY20" fmla="*/ 149440 h 171450"/>
              <a:gd name="connsiteX21" fmla="*/ 58617 w 231689"/>
              <a:gd name="connsiteY21" fmla="*/ 172145 h 171450"/>
              <a:gd name="connsiteX22" fmla="*/ 71128 w 231689"/>
              <a:gd name="connsiteY22" fmla="*/ 159634 h 171450"/>
              <a:gd name="connsiteX23" fmla="*/ 71128 w 231689"/>
              <a:gd name="connsiteY23" fmla="*/ 130904 h 171450"/>
              <a:gd name="connsiteX24" fmla="*/ 58617 w 231689"/>
              <a:gd name="connsiteY24" fmla="*/ 118393 h 171450"/>
              <a:gd name="connsiteX25" fmla="*/ 46106 w 231689"/>
              <a:gd name="connsiteY25" fmla="*/ 130904 h 171450"/>
              <a:gd name="connsiteX26" fmla="*/ 46106 w 231689"/>
              <a:gd name="connsiteY26" fmla="*/ 159634 h 171450"/>
              <a:gd name="connsiteX27" fmla="*/ 58617 w 231689"/>
              <a:gd name="connsiteY27" fmla="*/ 172145 h 171450"/>
              <a:gd name="connsiteX28" fmla="*/ 97541 w 231689"/>
              <a:gd name="connsiteY28" fmla="*/ 172145 h 171450"/>
              <a:gd name="connsiteX29" fmla="*/ 110052 w 231689"/>
              <a:gd name="connsiteY29" fmla="*/ 159634 h 171450"/>
              <a:gd name="connsiteX30" fmla="*/ 110052 w 231689"/>
              <a:gd name="connsiteY30" fmla="*/ 86420 h 171450"/>
              <a:gd name="connsiteX31" fmla="*/ 97541 w 231689"/>
              <a:gd name="connsiteY31" fmla="*/ 73909 h 171450"/>
              <a:gd name="connsiteX32" fmla="*/ 85030 w 231689"/>
              <a:gd name="connsiteY32" fmla="*/ 86420 h 171450"/>
              <a:gd name="connsiteX33" fmla="*/ 85030 w 231689"/>
              <a:gd name="connsiteY33" fmla="*/ 159634 h 171450"/>
              <a:gd name="connsiteX34" fmla="*/ 97541 w 231689"/>
              <a:gd name="connsiteY34" fmla="*/ 172145 h 171450"/>
              <a:gd name="connsiteX35" fmla="*/ 175389 w 231689"/>
              <a:gd name="connsiteY35" fmla="*/ 171682 h 171450"/>
              <a:gd name="connsiteX36" fmla="*/ 187900 w 231689"/>
              <a:gd name="connsiteY36" fmla="*/ 159170 h 171450"/>
              <a:gd name="connsiteX37" fmla="*/ 187900 w 231689"/>
              <a:gd name="connsiteY37" fmla="*/ 55374 h 171450"/>
              <a:gd name="connsiteX38" fmla="*/ 175389 w 231689"/>
              <a:gd name="connsiteY38" fmla="*/ 42863 h 171450"/>
              <a:gd name="connsiteX39" fmla="*/ 162877 w 231689"/>
              <a:gd name="connsiteY39" fmla="*/ 55374 h 171450"/>
              <a:gd name="connsiteX40" fmla="*/ 162877 w 231689"/>
              <a:gd name="connsiteY40" fmla="*/ 159170 h 171450"/>
              <a:gd name="connsiteX41" fmla="*/ 175389 w 231689"/>
              <a:gd name="connsiteY41" fmla="*/ 171682 h 171450"/>
              <a:gd name="connsiteX42" fmla="*/ 136465 w 231689"/>
              <a:gd name="connsiteY42" fmla="*/ 172145 h 171450"/>
              <a:gd name="connsiteX43" fmla="*/ 148976 w 231689"/>
              <a:gd name="connsiteY43" fmla="*/ 159634 h 171450"/>
              <a:gd name="connsiteX44" fmla="*/ 148976 w 231689"/>
              <a:gd name="connsiteY44" fmla="*/ 105419 h 171450"/>
              <a:gd name="connsiteX45" fmla="*/ 136465 w 231689"/>
              <a:gd name="connsiteY45" fmla="*/ 92907 h 171450"/>
              <a:gd name="connsiteX46" fmla="*/ 123954 w 231689"/>
              <a:gd name="connsiteY46" fmla="*/ 105419 h 171450"/>
              <a:gd name="connsiteX47" fmla="*/ 123954 w 231689"/>
              <a:gd name="connsiteY47" fmla="*/ 159634 h 171450"/>
              <a:gd name="connsiteX48" fmla="*/ 136465 w 231689"/>
              <a:gd name="connsiteY48" fmla="*/ 1721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1689" h="171450">
                <a:moveTo>
                  <a:pt x="203191" y="149440"/>
                </a:moveTo>
                <a:lnTo>
                  <a:pt x="198558" y="149440"/>
                </a:lnTo>
                <a:lnTo>
                  <a:pt x="198558" y="140172"/>
                </a:lnTo>
                <a:lnTo>
                  <a:pt x="203191" y="140172"/>
                </a:lnTo>
                <a:cubicBezTo>
                  <a:pt x="212922" y="140172"/>
                  <a:pt x="220799" y="132294"/>
                  <a:pt x="220799" y="122564"/>
                </a:cubicBezTo>
                <a:lnTo>
                  <a:pt x="220799" y="29424"/>
                </a:lnTo>
                <a:cubicBezTo>
                  <a:pt x="220799" y="19694"/>
                  <a:pt x="212922" y="11816"/>
                  <a:pt x="203191" y="11816"/>
                </a:cubicBezTo>
                <a:lnTo>
                  <a:pt x="30351" y="11816"/>
                </a:lnTo>
                <a:cubicBezTo>
                  <a:pt x="20620" y="11816"/>
                  <a:pt x="12743" y="19694"/>
                  <a:pt x="12743" y="29424"/>
                </a:cubicBezTo>
                <a:lnTo>
                  <a:pt x="12743" y="122564"/>
                </a:lnTo>
                <a:cubicBezTo>
                  <a:pt x="12743" y="132294"/>
                  <a:pt x="20620" y="140172"/>
                  <a:pt x="30351" y="140172"/>
                </a:cubicBezTo>
                <a:lnTo>
                  <a:pt x="34985" y="140172"/>
                </a:lnTo>
                <a:lnTo>
                  <a:pt x="34985" y="149440"/>
                </a:lnTo>
                <a:lnTo>
                  <a:pt x="30351" y="149440"/>
                </a:lnTo>
                <a:cubicBezTo>
                  <a:pt x="15523" y="149440"/>
                  <a:pt x="3475" y="137392"/>
                  <a:pt x="3475" y="123027"/>
                </a:cubicBezTo>
                <a:lnTo>
                  <a:pt x="3475" y="29888"/>
                </a:lnTo>
                <a:cubicBezTo>
                  <a:pt x="3475" y="15060"/>
                  <a:pt x="15523" y="3475"/>
                  <a:pt x="30351" y="3475"/>
                </a:cubicBezTo>
                <a:lnTo>
                  <a:pt x="203191" y="3475"/>
                </a:lnTo>
                <a:cubicBezTo>
                  <a:pt x="218019" y="3475"/>
                  <a:pt x="229604" y="15523"/>
                  <a:pt x="229604" y="29888"/>
                </a:cubicBezTo>
                <a:lnTo>
                  <a:pt x="229604" y="123027"/>
                </a:lnTo>
                <a:cubicBezTo>
                  <a:pt x="230067" y="137392"/>
                  <a:pt x="218019" y="149440"/>
                  <a:pt x="203191" y="149440"/>
                </a:cubicBezTo>
                <a:moveTo>
                  <a:pt x="58617" y="172145"/>
                </a:moveTo>
                <a:cubicBezTo>
                  <a:pt x="65568" y="172145"/>
                  <a:pt x="71128" y="166585"/>
                  <a:pt x="71128" y="159634"/>
                </a:cubicBezTo>
                <a:lnTo>
                  <a:pt x="71128" y="130904"/>
                </a:lnTo>
                <a:cubicBezTo>
                  <a:pt x="71128" y="123954"/>
                  <a:pt x="65568" y="118393"/>
                  <a:pt x="58617" y="118393"/>
                </a:cubicBezTo>
                <a:cubicBezTo>
                  <a:pt x="51666" y="118393"/>
                  <a:pt x="46106" y="123954"/>
                  <a:pt x="46106" y="130904"/>
                </a:cubicBezTo>
                <a:lnTo>
                  <a:pt x="46106" y="159634"/>
                </a:lnTo>
                <a:cubicBezTo>
                  <a:pt x="46106" y="166585"/>
                  <a:pt x="51666" y="172145"/>
                  <a:pt x="58617" y="172145"/>
                </a:cubicBezTo>
                <a:moveTo>
                  <a:pt x="97541" y="172145"/>
                </a:moveTo>
                <a:cubicBezTo>
                  <a:pt x="104491" y="172145"/>
                  <a:pt x="110052" y="166585"/>
                  <a:pt x="110052" y="159634"/>
                </a:cubicBezTo>
                <a:lnTo>
                  <a:pt x="110052" y="86420"/>
                </a:lnTo>
                <a:cubicBezTo>
                  <a:pt x="110052" y="79469"/>
                  <a:pt x="104491" y="73909"/>
                  <a:pt x="97541" y="73909"/>
                </a:cubicBezTo>
                <a:cubicBezTo>
                  <a:pt x="90590" y="73909"/>
                  <a:pt x="85030" y="79469"/>
                  <a:pt x="85030" y="86420"/>
                </a:cubicBezTo>
                <a:lnTo>
                  <a:pt x="85030" y="159634"/>
                </a:lnTo>
                <a:cubicBezTo>
                  <a:pt x="85030" y="166585"/>
                  <a:pt x="90590" y="172145"/>
                  <a:pt x="97541" y="172145"/>
                </a:cubicBezTo>
                <a:moveTo>
                  <a:pt x="175389" y="171682"/>
                </a:moveTo>
                <a:cubicBezTo>
                  <a:pt x="182339" y="171682"/>
                  <a:pt x="187900" y="166121"/>
                  <a:pt x="187900" y="159170"/>
                </a:cubicBezTo>
                <a:lnTo>
                  <a:pt x="187900" y="55374"/>
                </a:lnTo>
                <a:cubicBezTo>
                  <a:pt x="187900" y="48423"/>
                  <a:pt x="182339" y="42863"/>
                  <a:pt x="175389" y="42863"/>
                </a:cubicBezTo>
                <a:cubicBezTo>
                  <a:pt x="168438" y="42863"/>
                  <a:pt x="162877" y="48423"/>
                  <a:pt x="162877" y="55374"/>
                </a:cubicBezTo>
                <a:lnTo>
                  <a:pt x="162877" y="159170"/>
                </a:lnTo>
                <a:cubicBezTo>
                  <a:pt x="162877" y="166121"/>
                  <a:pt x="168438" y="171682"/>
                  <a:pt x="175389" y="171682"/>
                </a:cubicBezTo>
                <a:moveTo>
                  <a:pt x="136465" y="172145"/>
                </a:moveTo>
                <a:cubicBezTo>
                  <a:pt x="143415" y="172145"/>
                  <a:pt x="148976" y="166585"/>
                  <a:pt x="148976" y="159634"/>
                </a:cubicBezTo>
                <a:lnTo>
                  <a:pt x="148976" y="105419"/>
                </a:lnTo>
                <a:cubicBezTo>
                  <a:pt x="148976" y="98468"/>
                  <a:pt x="143415" y="92907"/>
                  <a:pt x="136465" y="92907"/>
                </a:cubicBezTo>
                <a:cubicBezTo>
                  <a:pt x="129514" y="92907"/>
                  <a:pt x="123954" y="98468"/>
                  <a:pt x="123954" y="105419"/>
                </a:cubicBezTo>
                <a:lnTo>
                  <a:pt x="123954" y="159634"/>
                </a:lnTo>
                <a:cubicBezTo>
                  <a:pt x="123954" y="166585"/>
                  <a:pt x="129514" y="172145"/>
                  <a:pt x="136465" y="172145"/>
                </a:cubicBezTo>
              </a:path>
            </a:pathLst>
          </a:custGeom>
          <a:solidFill>
            <a:schemeClr val="accent2"/>
          </a:solidFill>
          <a:ln w="9525" cap="flat">
            <a:noFill/>
            <a:prstDash val="solid"/>
            <a:miter/>
          </a:ln>
        </p:spPr>
        <p:txBody>
          <a:bodyPr rtlCol="0" anchor="ctr"/>
          <a:lstStyle/>
          <a:p>
            <a:pPr defTabSz="685800">
              <a:buClrTx/>
              <a:defRPr/>
            </a:pPr>
            <a:endParaRPr lang="en-US" sz="1350" dirty="0">
              <a:latin typeface="Segoe UI Semilight"/>
              <a:ea typeface="+mn-ea"/>
              <a:cs typeface="+mn-cs"/>
            </a:endParaRPr>
          </a:p>
        </p:txBody>
      </p:sp>
      <p:grpSp>
        <p:nvGrpSpPr>
          <p:cNvPr id="38" name="Group 37">
            <a:extLst>
              <a:ext uri="{FF2B5EF4-FFF2-40B4-BE49-F238E27FC236}">
                <a16:creationId xmlns:a16="http://schemas.microsoft.com/office/drawing/2014/main" id="{15C19C37-53E1-4EF5-BB66-C2AE62662D67}"/>
              </a:ext>
            </a:extLst>
          </p:cNvPr>
          <p:cNvGrpSpPr>
            <a:grpSpLocks noChangeAspect="1"/>
          </p:cNvGrpSpPr>
          <p:nvPr/>
        </p:nvGrpSpPr>
        <p:grpSpPr>
          <a:xfrm>
            <a:off x="1576987" y="1739126"/>
            <a:ext cx="291221" cy="480060"/>
            <a:chOff x="2397618" y="3224414"/>
            <a:chExt cx="395274" cy="642676"/>
          </a:xfrm>
          <a:solidFill>
            <a:schemeClr val="accent2"/>
          </a:solidFill>
        </p:grpSpPr>
        <p:sp>
          <p:nvSpPr>
            <p:cNvPr id="39" name="Circle: Hollow 284">
              <a:extLst>
                <a:ext uri="{FF2B5EF4-FFF2-40B4-BE49-F238E27FC236}">
                  <a16:creationId xmlns:a16="http://schemas.microsoft.com/office/drawing/2014/main" id="{694ECBC4-48C6-406E-B08D-4F7B462E379E}"/>
                </a:ext>
              </a:extLst>
            </p:cNvPr>
            <p:cNvSpPr/>
            <p:nvPr/>
          </p:nvSpPr>
          <p:spPr bwMode="auto">
            <a:xfrm>
              <a:off x="2421425" y="3224414"/>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0" name="Circle: Hollow 285">
              <a:extLst>
                <a:ext uri="{FF2B5EF4-FFF2-40B4-BE49-F238E27FC236}">
                  <a16:creationId xmlns:a16="http://schemas.microsoft.com/office/drawing/2014/main" id="{F3A89E88-0C79-4F11-966B-8F688AFD0390}"/>
                </a:ext>
              </a:extLst>
            </p:cNvPr>
            <p:cNvSpPr/>
            <p:nvPr/>
          </p:nvSpPr>
          <p:spPr bwMode="auto">
            <a:xfrm>
              <a:off x="2421425" y="3694314"/>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1" name="Circle: Hollow 286">
              <a:extLst>
                <a:ext uri="{FF2B5EF4-FFF2-40B4-BE49-F238E27FC236}">
                  <a16:creationId xmlns:a16="http://schemas.microsoft.com/office/drawing/2014/main" id="{F5014AAD-7DC2-4C5E-BD67-65DCF2BB0E8B}"/>
                </a:ext>
              </a:extLst>
            </p:cNvPr>
            <p:cNvSpPr/>
            <p:nvPr/>
          </p:nvSpPr>
          <p:spPr bwMode="auto">
            <a:xfrm>
              <a:off x="2620116" y="3573297"/>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2" name="Circle: Hollow 287">
              <a:extLst>
                <a:ext uri="{FF2B5EF4-FFF2-40B4-BE49-F238E27FC236}">
                  <a16:creationId xmlns:a16="http://schemas.microsoft.com/office/drawing/2014/main" id="{F48FA871-B79D-49F7-9D46-36A95443DFA1}"/>
                </a:ext>
              </a:extLst>
            </p:cNvPr>
            <p:cNvSpPr/>
            <p:nvPr/>
          </p:nvSpPr>
          <p:spPr bwMode="auto">
            <a:xfrm>
              <a:off x="2620116" y="3342157"/>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3" name="Circle: Hollow 288">
              <a:extLst>
                <a:ext uri="{FF2B5EF4-FFF2-40B4-BE49-F238E27FC236}">
                  <a16:creationId xmlns:a16="http://schemas.microsoft.com/office/drawing/2014/main" id="{D6670E39-5C76-4DE3-82F7-FA84033D9FFE}"/>
                </a:ext>
              </a:extLst>
            </p:cNvPr>
            <p:cNvSpPr/>
            <p:nvPr/>
          </p:nvSpPr>
          <p:spPr bwMode="auto">
            <a:xfrm>
              <a:off x="2397618" y="3437210"/>
              <a:ext cx="215310" cy="215310"/>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4" name="Rectangle 43">
              <a:extLst>
                <a:ext uri="{FF2B5EF4-FFF2-40B4-BE49-F238E27FC236}">
                  <a16:creationId xmlns:a16="http://schemas.microsoft.com/office/drawing/2014/main" id="{A6B36695-0F40-45F8-9EED-3D64C25E33B1}"/>
                </a:ext>
              </a:extLst>
            </p:cNvPr>
            <p:cNvSpPr/>
            <p:nvPr/>
          </p:nvSpPr>
          <p:spPr bwMode="auto">
            <a:xfrm>
              <a:off x="2484888" y="3388463"/>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5" name="Rectangle 44">
              <a:extLst>
                <a:ext uri="{FF2B5EF4-FFF2-40B4-BE49-F238E27FC236}">
                  <a16:creationId xmlns:a16="http://schemas.microsoft.com/office/drawing/2014/main" id="{F1CECFA6-3FFC-418E-8004-49BF7B5A1A17}"/>
                </a:ext>
              </a:extLst>
            </p:cNvPr>
            <p:cNvSpPr/>
            <p:nvPr/>
          </p:nvSpPr>
          <p:spPr bwMode="auto">
            <a:xfrm>
              <a:off x="2484888" y="3641828"/>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6" name="Rectangle 45">
              <a:extLst>
                <a:ext uri="{FF2B5EF4-FFF2-40B4-BE49-F238E27FC236}">
                  <a16:creationId xmlns:a16="http://schemas.microsoft.com/office/drawing/2014/main" id="{AA8A91FB-B79C-4443-B9AB-8A2AB8698BC6}"/>
                </a:ext>
              </a:extLst>
            </p:cNvPr>
            <p:cNvSpPr/>
            <p:nvPr/>
          </p:nvSpPr>
          <p:spPr bwMode="auto">
            <a:xfrm rot="18182441">
              <a:off x="2593341" y="3577846"/>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7" name="Rectangle 46">
              <a:extLst>
                <a:ext uri="{FF2B5EF4-FFF2-40B4-BE49-F238E27FC236}">
                  <a16:creationId xmlns:a16="http://schemas.microsoft.com/office/drawing/2014/main" id="{BEA512F2-DAD6-45F2-8C1F-E8FB512BE67F}"/>
                </a:ext>
              </a:extLst>
            </p:cNvPr>
            <p:cNvSpPr/>
            <p:nvPr/>
          </p:nvSpPr>
          <p:spPr bwMode="auto">
            <a:xfrm rot="3417559" flipV="1">
              <a:off x="2593341" y="3450211"/>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grpSp>
      <p:pic>
        <p:nvPicPr>
          <p:cNvPr id="48" name="Graphic 30">
            <a:extLst>
              <a:ext uri="{FF2B5EF4-FFF2-40B4-BE49-F238E27FC236}">
                <a16:creationId xmlns:a16="http://schemas.microsoft.com/office/drawing/2014/main" id="{E34F10EC-B1F3-4834-8E4F-87BD2ACD0BE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90011" y="3318314"/>
            <a:ext cx="146874" cy="146874"/>
          </a:xfrm>
          <a:prstGeom prst="rect">
            <a:avLst/>
          </a:prstGeom>
        </p:spPr>
      </p:pic>
      <p:grpSp>
        <p:nvGrpSpPr>
          <p:cNvPr id="49" name="Group 48">
            <a:extLst>
              <a:ext uri="{FF2B5EF4-FFF2-40B4-BE49-F238E27FC236}">
                <a16:creationId xmlns:a16="http://schemas.microsoft.com/office/drawing/2014/main" id="{293A5315-F127-4B46-9656-C4B9BE7DD0A7}"/>
              </a:ext>
            </a:extLst>
          </p:cNvPr>
          <p:cNvGrpSpPr>
            <a:grpSpLocks noChangeAspect="1"/>
          </p:cNvGrpSpPr>
          <p:nvPr/>
        </p:nvGrpSpPr>
        <p:grpSpPr>
          <a:xfrm>
            <a:off x="6559162" y="1433231"/>
            <a:ext cx="267968" cy="198948"/>
            <a:chOff x="-219366" y="4364127"/>
            <a:chExt cx="678219" cy="503526"/>
          </a:xfrm>
          <a:solidFill>
            <a:schemeClr val="accent2"/>
          </a:solidFill>
        </p:grpSpPr>
        <p:sp>
          <p:nvSpPr>
            <p:cNvPr id="50" name="Freeform: Shape 361">
              <a:extLst>
                <a:ext uri="{FF2B5EF4-FFF2-40B4-BE49-F238E27FC236}">
                  <a16:creationId xmlns:a16="http://schemas.microsoft.com/office/drawing/2014/main" id="{763A16A2-C310-4893-B6C4-A27DDFF77680}"/>
                </a:ext>
              </a:extLst>
            </p:cNvPr>
            <p:cNvSpPr/>
            <p:nvPr/>
          </p:nvSpPr>
          <p:spPr>
            <a:xfrm>
              <a:off x="-14987"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1" name="Freeform: Shape 362">
              <a:extLst>
                <a:ext uri="{FF2B5EF4-FFF2-40B4-BE49-F238E27FC236}">
                  <a16:creationId xmlns:a16="http://schemas.microsoft.com/office/drawing/2014/main" id="{DD1F6FBF-E862-4BC6-99F8-A2AA4999EE3B}"/>
                </a:ext>
              </a:extLst>
            </p:cNvPr>
            <p:cNvSpPr/>
            <p:nvPr/>
          </p:nvSpPr>
          <p:spPr>
            <a:xfrm>
              <a:off x="-108042" y="4365840"/>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2" name="Freeform: Shape 363">
              <a:extLst>
                <a:ext uri="{FF2B5EF4-FFF2-40B4-BE49-F238E27FC236}">
                  <a16:creationId xmlns:a16="http://schemas.microsoft.com/office/drawing/2014/main" id="{BEEFAC0C-788D-492E-97BD-BCA1C8F29650}"/>
                </a:ext>
              </a:extLst>
            </p:cNvPr>
            <p:cNvSpPr/>
            <p:nvPr/>
          </p:nvSpPr>
          <p:spPr>
            <a:xfrm>
              <a:off x="225358"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3" name="Freeform: Shape 364">
              <a:extLst>
                <a:ext uri="{FF2B5EF4-FFF2-40B4-BE49-F238E27FC236}">
                  <a16:creationId xmlns:a16="http://schemas.microsoft.com/office/drawing/2014/main" id="{89089D19-2358-4DE3-971A-1846C3511F7E}"/>
                </a:ext>
              </a:extLst>
            </p:cNvPr>
            <p:cNvSpPr/>
            <p:nvPr/>
          </p:nvSpPr>
          <p:spPr>
            <a:xfrm>
              <a:off x="132874" y="4365840"/>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2391 w 133350"/>
                <a:gd name="connsiteY24" fmla="*/ 237649 h 285750"/>
                <a:gd name="connsiteX25" fmla="*/ 82391 w 133350"/>
                <a:gd name="connsiteY25" fmla="*/ 47149 h 285750"/>
                <a:gd name="connsiteX26" fmla="*/ 93821 w 133350"/>
                <a:gd name="connsiteY26" fmla="*/ 45244 h 285750"/>
                <a:gd name="connsiteX27" fmla="*/ 105251 w 133350"/>
                <a:gd name="connsiteY27" fmla="*/ 40481 h 285750"/>
                <a:gd name="connsiteX28" fmla="*/ 118586 w 133350"/>
                <a:gd name="connsiteY28" fmla="*/ 35719 h 285750"/>
                <a:gd name="connsiteX29" fmla="*/ 118586 w 133350"/>
                <a:gd name="connsiteY29" fmla="*/ 249079 h 285750"/>
                <a:gd name="connsiteX30" fmla="*/ 105251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2391" y="237649"/>
                  </a:lnTo>
                  <a:lnTo>
                    <a:pt x="82391" y="47149"/>
                  </a:lnTo>
                  <a:lnTo>
                    <a:pt x="93821" y="45244"/>
                  </a:lnTo>
                  <a:lnTo>
                    <a:pt x="105251" y="40481"/>
                  </a:lnTo>
                  <a:lnTo>
                    <a:pt x="118586" y="35719"/>
                  </a:lnTo>
                  <a:lnTo>
                    <a:pt x="118586" y="249079"/>
                  </a:lnTo>
                  <a:lnTo>
                    <a:pt x="105251" y="244316"/>
                  </a:lnTo>
                  <a:lnTo>
                    <a:pt x="93821"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4" name="Freeform: Shape 365">
              <a:extLst>
                <a:ext uri="{FF2B5EF4-FFF2-40B4-BE49-F238E27FC236}">
                  <a16:creationId xmlns:a16="http://schemas.microsoft.com/office/drawing/2014/main" id="{DA2228CF-00B9-4776-9B07-D73078D8A543}"/>
                </a:ext>
              </a:extLst>
            </p:cNvPr>
            <p:cNvSpPr/>
            <p:nvPr/>
          </p:nvSpPr>
          <p:spPr>
            <a:xfrm>
              <a:off x="-14987"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5" name="Freeform: Shape 366">
              <a:extLst>
                <a:ext uri="{FF2B5EF4-FFF2-40B4-BE49-F238E27FC236}">
                  <a16:creationId xmlns:a16="http://schemas.microsoft.com/office/drawing/2014/main" id="{B049B9E2-6C0A-44E7-992C-57D11E6D6636}"/>
                </a:ext>
              </a:extLst>
            </p:cNvPr>
            <p:cNvSpPr/>
            <p:nvPr/>
          </p:nvSpPr>
          <p:spPr>
            <a:xfrm>
              <a:off x="-108042" y="46963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6" name="Freeform: Shape 367">
              <a:extLst>
                <a:ext uri="{FF2B5EF4-FFF2-40B4-BE49-F238E27FC236}">
                  <a16:creationId xmlns:a16="http://schemas.microsoft.com/office/drawing/2014/main" id="{4E0B65E2-FE1E-4907-94D1-B41897F911FF}"/>
                </a:ext>
              </a:extLst>
            </p:cNvPr>
            <p:cNvSpPr/>
            <p:nvPr/>
          </p:nvSpPr>
          <p:spPr>
            <a:xfrm>
              <a:off x="225358"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7" name="Freeform: Shape 368">
              <a:extLst>
                <a:ext uri="{FF2B5EF4-FFF2-40B4-BE49-F238E27FC236}">
                  <a16:creationId xmlns:a16="http://schemas.microsoft.com/office/drawing/2014/main" id="{826E736D-C9A5-4768-81D3-E2F3C6F12EF1}"/>
                </a:ext>
              </a:extLst>
            </p:cNvPr>
            <p:cNvSpPr/>
            <p:nvPr/>
          </p:nvSpPr>
          <p:spPr>
            <a:xfrm>
              <a:off x="132874" y="46963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3344" y="237649"/>
                  </a:lnTo>
                  <a:lnTo>
                    <a:pt x="83344" y="47149"/>
                  </a:lnTo>
                  <a:lnTo>
                    <a:pt x="94774" y="45244"/>
                  </a:lnTo>
                  <a:lnTo>
                    <a:pt x="106204" y="40481"/>
                  </a:lnTo>
                  <a:lnTo>
                    <a:pt x="119539" y="35719"/>
                  </a:lnTo>
                  <a:lnTo>
                    <a:pt x="119539" y="249079"/>
                  </a:lnTo>
                  <a:lnTo>
                    <a:pt x="106204" y="244316"/>
                  </a:lnTo>
                  <a:lnTo>
                    <a:pt x="93821"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8" name="Freeform: Shape 369">
              <a:extLst>
                <a:ext uri="{FF2B5EF4-FFF2-40B4-BE49-F238E27FC236}">
                  <a16:creationId xmlns:a16="http://schemas.microsoft.com/office/drawing/2014/main" id="{191B38E3-6294-4BA6-A2E4-0ABAA36C75DD}"/>
                </a:ext>
              </a:extLst>
            </p:cNvPr>
            <p:cNvSpPr/>
            <p:nvPr/>
          </p:nvSpPr>
          <p:spPr>
            <a:xfrm>
              <a:off x="114035"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9" name="Freeform: Shape 370">
              <a:extLst>
                <a:ext uri="{FF2B5EF4-FFF2-40B4-BE49-F238E27FC236}">
                  <a16:creationId xmlns:a16="http://schemas.microsoft.com/office/drawing/2014/main" id="{E83705A6-A8F8-47D8-A102-932E7191C30A}"/>
                </a:ext>
              </a:extLst>
            </p:cNvPr>
            <p:cNvSpPr/>
            <p:nvPr/>
          </p:nvSpPr>
          <p:spPr>
            <a:xfrm>
              <a:off x="19837"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0" name="Freeform: Shape 371">
              <a:extLst>
                <a:ext uri="{FF2B5EF4-FFF2-40B4-BE49-F238E27FC236}">
                  <a16:creationId xmlns:a16="http://schemas.microsoft.com/office/drawing/2014/main" id="{BBA5527C-A29D-492D-9C13-11869BDE03C6}"/>
                </a:ext>
              </a:extLst>
            </p:cNvPr>
            <p:cNvSpPr/>
            <p:nvPr/>
          </p:nvSpPr>
          <p:spPr>
            <a:xfrm>
              <a:off x="-125169"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1" name="Freeform: Shape 372">
              <a:extLst>
                <a:ext uri="{FF2B5EF4-FFF2-40B4-BE49-F238E27FC236}">
                  <a16:creationId xmlns:a16="http://schemas.microsoft.com/office/drawing/2014/main" id="{5C8F66D3-349C-4B60-AD6D-BB92DED47FF9}"/>
                </a:ext>
              </a:extLst>
            </p:cNvPr>
            <p:cNvSpPr/>
            <p:nvPr/>
          </p:nvSpPr>
          <p:spPr>
            <a:xfrm>
              <a:off x="-219366"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2" name="Freeform: Shape 373">
              <a:extLst>
                <a:ext uri="{FF2B5EF4-FFF2-40B4-BE49-F238E27FC236}">
                  <a16:creationId xmlns:a16="http://schemas.microsoft.com/office/drawing/2014/main" id="{59B09F19-DE59-4815-85E9-0608D98C7FE7}"/>
                </a:ext>
              </a:extLst>
            </p:cNvPr>
            <p:cNvSpPr/>
            <p:nvPr/>
          </p:nvSpPr>
          <p:spPr>
            <a:xfrm>
              <a:off x="350384" y="4529686"/>
              <a:ext cx="108469" cy="171267"/>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3" name="Freeform: Shape 374">
              <a:extLst>
                <a:ext uri="{FF2B5EF4-FFF2-40B4-BE49-F238E27FC236}">
                  <a16:creationId xmlns:a16="http://schemas.microsoft.com/office/drawing/2014/main" id="{D6AF9C56-14CB-4A72-88AC-48E6217C2F3E}"/>
                </a:ext>
              </a:extLst>
            </p:cNvPr>
            <p:cNvSpPr/>
            <p:nvPr/>
          </p:nvSpPr>
          <p:spPr>
            <a:xfrm>
              <a:off x="-14987"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4" name="Freeform: Shape 375">
              <a:extLst>
                <a:ext uri="{FF2B5EF4-FFF2-40B4-BE49-F238E27FC236}">
                  <a16:creationId xmlns:a16="http://schemas.microsoft.com/office/drawing/2014/main" id="{D7354082-4990-489A-9AA0-A8F0215902C3}"/>
                </a:ext>
              </a:extLst>
            </p:cNvPr>
            <p:cNvSpPr/>
            <p:nvPr/>
          </p:nvSpPr>
          <p:spPr>
            <a:xfrm>
              <a:off x="225358"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5" name="Freeform: Shape 376">
              <a:extLst>
                <a:ext uri="{FF2B5EF4-FFF2-40B4-BE49-F238E27FC236}">
                  <a16:creationId xmlns:a16="http://schemas.microsoft.com/office/drawing/2014/main" id="{0239CF44-EED5-40A0-AD42-40E3EFE9C9FA}"/>
                </a:ext>
              </a:extLst>
            </p:cNvPr>
            <p:cNvSpPr/>
            <p:nvPr/>
          </p:nvSpPr>
          <p:spPr>
            <a:xfrm>
              <a:off x="-14987"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6" name="Freeform: Shape 377">
              <a:extLst>
                <a:ext uri="{FF2B5EF4-FFF2-40B4-BE49-F238E27FC236}">
                  <a16:creationId xmlns:a16="http://schemas.microsoft.com/office/drawing/2014/main" id="{87CFF5FA-D180-4562-AE64-1B297013C928}"/>
                </a:ext>
              </a:extLst>
            </p:cNvPr>
            <p:cNvSpPr/>
            <p:nvPr/>
          </p:nvSpPr>
          <p:spPr>
            <a:xfrm>
              <a:off x="225358"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7" name="Freeform: Shape 378">
              <a:extLst>
                <a:ext uri="{FF2B5EF4-FFF2-40B4-BE49-F238E27FC236}">
                  <a16:creationId xmlns:a16="http://schemas.microsoft.com/office/drawing/2014/main" id="{A6F50227-199C-4BF1-8B94-AB9705372F90}"/>
                </a:ext>
              </a:extLst>
            </p:cNvPr>
            <p:cNvSpPr/>
            <p:nvPr/>
          </p:nvSpPr>
          <p:spPr>
            <a:xfrm>
              <a:off x="114035"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8" name="Freeform: Shape 379">
              <a:extLst>
                <a:ext uri="{FF2B5EF4-FFF2-40B4-BE49-F238E27FC236}">
                  <a16:creationId xmlns:a16="http://schemas.microsoft.com/office/drawing/2014/main" id="{8A54F0FA-4333-43C8-BF10-18AD12D2DBA9}"/>
                </a:ext>
              </a:extLst>
            </p:cNvPr>
            <p:cNvSpPr/>
            <p:nvPr/>
          </p:nvSpPr>
          <p:spPr>
            <a:xfrm>
              <a:off x="-125169"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9" name="Freeform: Shape 380">
              <a:extLst>
                <a:ext uri="{FF2B5EF4-FFF2-40B4-BE49-F238E27FC236}">
                  <a16:creationId xmlns:a16="http://schemas.microsoft.com/office/drawing/2014/main" id="{20357B2E-F21B-48B4-A61E-0DFAF884987A}"/>
                </a:ext>
              </a:extLst>
            </p:cNvPr>
            <p:cNvSpPr/>
            <p:nvPr/>
          </p:nvSpPr>
          <p:spPr>
            <a:xfrm>
              <a:off x="350384" y="4529686"/>
              <a:ext cx="108469" cy="171267"/>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70" name="Freeform: Shape 381">
              <a:extLst>
                <a:ext uri="{FF2B5EF4-FFF2-40B4-BE49-F238E27FC236}">
                  <a16:creationId xmlns:a16="http://schemas.microsoft.com/office/drawing/2014/main" id="{3DD0EC22-B8FC-4F90-B9B5-25BAB80C345C}"/>
                </a:ext>
              </a:extLst>
            </p:cNvPr>
            <p:cNvSpPr/>
            <p:nvPr/>
          </p:nvSpPr>
          <p:spPr>
            <a:xfrm>
              <a:off x="256186"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30981 h 285750"/>
                <a:gd name="connsiteX15" fmla="*/ 46196 w 133350"/>
                <a:gd name="connsiteY15" fmla="*/ 229076 h 285750"/>
                <a:gd name="connsiteX16" fmla="*/ 46196 w 133350"/>
                <a:gd name="connsiteY16" fmla="*/ 60484 h 285750"/>
                <a:gd name="connsiteX17" fmla="*/ 54769 w 133350"/>
                <a:gd name="connsiteY17" fmla="*/ 58579 h 285750"/>
                <a:gd name="connsiteX18" fmla="*/ 63341 w 133350"/>
                <a:gd name="connsiteY18" fmla="*/ 56674 h 285750"/>
                <a:gd name="connsiteX19" fmla="*/ 71914 w 133350"/>
                <a:gd name="connsiteY19" fmla="*/ 54769 h 285750"/>
                <a:gd name="connsiteX20" fmla="*/ 71914 w 133350"/>
                <a:gd name="connsiteY20" fmla="*/ 238601 h 285750"/>
                <a:gd name="connsiteX21" fmla="*/ 63341 w 133350"/>
                <a:gd name="connsiteY21" fmla="*/ 236696 h 285750"/>
                <a:gd name="connsiteX22" fmla="*/ 54769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30981"/>
                  </a:moveTo>
                  <a:lnTo>
                    <a:pt x="46196" y="229076"/>
                  </a:lnTo>
                  <a:lnTo>
                    <a:pt x="46196" y="60484"/>
                  </a:lnTo>
                  <a:lnTo>
                    <a:pt x="54769" y="58579"/>
                  </a:lnTo>
                  <a:lnTo>
                    <a:pt x="63341" y="56674"/>
                  </a:lnTo>
                  <a:lnTo>
                    <a:pt x="71914" y="54769"/>
                  </a:lnTo>
                  <a:lnTo>
                    <a:pt x="71914" y="238601"/>
                  </a:lnTo>
                  <a:lnTo>
                    <a:pt x="63341" y="236696"/>
                  </a:lnTo>
                  <a:lnTo>
                    <a:pt x="54769"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grpSp>
      <p:sp>
        <p:nvSpPr>
          <p:cNvPr id="71" name="Freeform 184">
            <a:extLst>
              <a:ext uri="{FF2B5EF4-FFF2-40B4-BE49-F238E27FC236}">
                <a16:creationId xmlns:a16="http://schemas.microsoft.com/office/drawing/2014/main" id="{2A9C7268-6307-41C6-A0F6-0B30BFE12697}"/>
              </a:ext>
            </a:extLst>
          </p:cNvPr>
          <p:cNvSpPr/>
          <p:nvPr/>
        </p:nvSpPr>
        <p:spPr bwMode="auto">
          <a:xfrm>
            <a:off x="1768487" y="4017951"/>
            <a:ext cx="379455" cy="378220"/>
          </a:xfrm>
          <a:custGeom>
            <a:avLst/>
            <a:gdLst>
              <a:gd name="connsiteX0" fmla="*/ 3231086 w 4158080"/>
              <a:gd name="connsiteY0" fmla="*/ 3012228 h 4144545"/>
              <a:gd name="connsiteX1" fmla="*/ 3231086 w 4158080"/>
              <a:gd name="connsiteY1" fmla="*/ 3475725 h 4144545"/>
              <a:gd name="connsiteX2" fmla="*/ 3694583 w 4158080"/>
              <a:gd name="connsiteY2" fmla="*/ 3475725 h 4144545"/>
              <a:gd name="connsiteX3" fmla="*/ 3694583 w 4158080"/>
              <a:gd name="connsiteY3" fmla="*/ 3012228 h 4144545"/>
              <a:gd name="connsiteX4" fmla="*/ 2425129 w 4158080"/>
              <a:gd name="connsiteY4" fmla="*/ 3012228 h 4144545"/>
              <a:gd name="connsiteX5" fmla="*/ 2425129 w 4158080"/>
              <a:gd name="connsiteY5" fmla="*/ 3475725 h 4144545"/>
              <a:gd name="connsiteX6" fmla="*/ 2888626 w 4158080"/>
              <a:gd name="connsiteY6" fmla="*/ 3475725 h 4144545"/>
              <a:gd name="connsiteX7" fmla="*/ 2888626 w 4158080"/>
              <a:gd name="connsiteY7" fmla="*/ 3012228 h 4144545"/>
              <a:gd name="connsiteX8" fmla="*/ 1619172 w 4158080"/>
              <a:gd name="connsiteY8" fmla="*/ 3012228 h 4144545"/>
              <a:gd name="connsiteX9" fmla="*/ 1619172 w 4158080"/>
              <a:gd name="connsiteY9" fmla="*/ 3475725 h 4144545"/>
              <a:gd name="connsiteX10" fmla="*/ 2082669 w 4158080"/>
              <a:gd name="connsiteY10" fmla="*/ 3475725 h 4144545"/>
              <a:gd name="connsiteX11" fmla="*/ 2082669 w 4158080"/>
              <a:gd name="connsiteY11" fmla="*/ 3012228 h 4144545"/>
              <a:gd name="connsiteX12" fmla="*/ 1 w 4158080"/>
              <a:gd name="connsiteY12" fmla="*/ 300015 h 4144545"/>
              <a:gd name="connsiteX13" fmla="*/ 1 w 4158080"/>
              <a:gd name="connsiteY13" fmla="*/ 348372 h 4144545"/>
              <a:gd name="connsiteX14" fmla="*/ 1 w 4158080"/>
              <a:gd name="connsiteY14" fmla="*/ 377378 h 4144545"/>
              <a:gd name="connsiteX15" fmla="*/ 0 w 4158080"/>
              <a:gd name="connsiteY15" fmla="*/ 377381 h 4144545"/>
              <a:gd name="connsiteX16" fmla="*/ 1 w 4158080"/>
              <a:gd name="connsiteY16" fmla="*/ 300015 h 4144545"/>
              <a:gd name="connsiteX17" fmla="*/ 925155 w 4158080"/>
              <a:gd name="connsiteY17" fmla="*/ 136141 h 4144545"/>
              <a:gd name="connsiteX18" fmla="*/ 286574 w 4158080"/>
              <a:gd name="connsiteY18" fmla="*/ 323563 h 4144545"/>
              <a:gd name="connsiteX19" fmla="*/ 925155 w 4158080"/>
              <a:gd name="connsiteY19" fmla="*/ 510984 h 4144545"/>
              <a:gd name="connsiteX20" fmla="*/ 1563737 w 4158080"/>
              <a:gd name="connsiteY20" fmla="*/ 323563 h 4144545"/>
              <a:gd name="connsiteX21" fmla="*/ 925155 w 4158080"/>
              <a:gd name="connsiteY21" fmla="*/ 136141 h 4144545"/>
              <a:gd name="connsiteX22" fmla="*/ 925154 w 4158080"/>
              <a:gd name="connsiteY22" fmla="*/ 0 h 4144545"/>
              <a:gd name="connsiteX23" fmla="*/ 1845533 w 4158080"/>
              <a:gd name="connsiteY23" fmla="*/ 338796 h 4144545"/>
              <a:gd name="connsiteX24" fmla="*/ 1848895 w 4158080"/>
              <a:gd name="connsiteY24" fmla="*/ 365965 h 4144545"/>
              <a:gd name="connsiteX25" fmla="*/ 1850308 w 4158080"/>
              <a:gd name="connsiteY25" fmla="*/ 365965 h 4144545"/>
              <a:gd name="connsiteX26" fmla="*/ 1850308 w 4158080"/>
              <a:gd name="connsiteY26" fmla="*/ 377381 h 4144545"/>
              <a:gd name="connsiteX27" fmla="*/ 1850309 w 4158080"/>
              <a:gd name="connsiteY27" fmla="*/ 2420253 h 4144545"/>
              <a:gd name="connsiteX28" fmla="*/ 3004195 w 4158080"/>
              <a:gd name="connsiteY28" fmla="*/ 1412231 h 4144545"/>
              <a:gd name="connsiteX29" fmla="*/ 3004195 w 4158080"/>
              <a:gd name="connsiteY29" fmla="*/ 2420252 h 4144545"/>
              <a:gd name="connsiteX30" fmla="*/ 4158080 w 4158080"/>
              <a:gd name="connsiteY30" fmla="*/ 1412231 h 4144545"/>
              <a:gd name="connsiteX31" fmla="*/ 4158079 w 4158080"/>
              <a:gd name="connsiteY31" fmla="*/ 4144544 h 4144545"/>
              <a:gd name="connsiteX32" fmla="*/ 1 w 4158080"/>
              <a:gd name="connsiteY32" fmla="*/ 4144545 h 4144545"/>
              <a:gd name="connsiteX33" fmla="*/ 1 w 4158080"/>
              <a:gd name="connsiteY33" fmla="*/ 377385 h 4144545"/>
              <a:gd name="connsiteX34" fmla="*/ 1 w 4158080"/>
              <a:gd name="connsiteY34" fmla="*/ 377378 h 4144545"/>
              <a:gd name="connsiteX35" fmla="*/ 4778 w 4158080"/>
              <a:gd name="connsiteY35" fmla="*/ 338796 h 4144545"/>
              <a:gd name="connsiteX36" fmla="*/ 925154 w 4158080"/>
              <a:gd name="connsiteY36" fmla="*/ 0 h 414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58080" h="4144545">
                <a:moveTo>
                  <a:pt x="3231086" y="3012228"/>
                </a:moveTo>
                <a:lnTo>
                  <a:pt x="3231086" y="3475725"/>
                </a:lnTo>
                <a:lnTo>
                  <a:pt x="3694583" y="3475725"/>
                </a:lnTo>
                <a:lnTo>
                  <a:pt x="3694583" y="3012228"/>
                </a:lnTo>
                <a:close/>
                <a:moveTo>
                  <a:pt x="2425129" y="3012228"/>
                </a:moveTo>
                <a:lnTo>
                  <a:pt x="2425129" y="3475725"/>
                </a:lnTo>
                <a:lnTo>
                  <a:pt x="2888626" y="3475725"/>
                </a:lnTo>
                <a:lnTo>
                  <a:pt x="2888626" y="3012228"/>
                </a:lnTo>
                <a:close/>
                <a:moveTo>
                  <a:pt x="1619172" y="3012228"/>
                </a:moveTo>
                <a:lnTo>
                  <a:pt x="1619172" y="3475725"/>
                </a:lnTo>
                <a:lnTo>
                  <a:pt x="2082669" y="3475725"/>
                </a:lnTo>
                <a:lnTo>
                  <a:pt x="2082669" y="3012228"/>
                </a:lnTo>
                <a:close/>
                <a:moveTo>
                  <a:pt x="1" y="300015"/>
                </a:moveTo>
                <a:lnTo>
                  <a:pt x="1" y="348372"/>
                </a:lnTo>
                <a:lnTo>
                  <a:pt x="1" y="377378"/>
                </a:lnTo>
                <a:cubicBezTo>
                  <a:pt x="1" y="377379"/>
                  <a:pt x="0" y="377380"/>
                  <a:pt x="0" y="377381"/>
                </a:cubicBezTo>
                <a:cubicBezTo>
                  <a:pt x="0" y="377382"/>
                  <a:pt x="0" y="308611"/>
                  <a:pt x="1" y="300015"/>
                </a:cubicBezTo>
                <a:close/>
                <a:moveTo>
                  <a:pt x="925155" y="136141"/>
                </a:moveTo>
                <a:cubicBezTo>
                  <a:pt x="572477" y="136141"/>
                  <a:pt x="286574" y="220052"/>
                  <a:pt x="286574" y="323563"/>
                </a:cubicBezTo>
                <a:cubicBezTo>
                  <a:pt x="286574" y="427073"/>
                  <a:pt x="572477" y="510984"/>
                  <a:pt x="925155" y="510984"/>
                </a:cubicBezTo>
                <a:cubicBezTo>
                  <a:pt x="1277834" y="510984"/>
                  <a:pt x="1563737" y="427073"/>
                  <a:pt x="1563737" y="323563"/>
                </a:cubicBezTo>
                <a:cubicBezTo>
                  <a:pt x="1563737" y="220052"/>
                  <a:pt x="1277834" y="136141"/>
                  <a:pt x="925155" y="136141"/>
                </a:cubicBezTo>
                <a:close/>
                <a:moveTo>
                  <a:pt x="925154" y="0"/>
                </a:moveTo>
                <a:cubicBezTo>
                  <a:pt x="1404168" y="0"/>
                  <a:pt x="1798155" y="148500"/>
                  <a:pt x="1845533" y="338796"/>
                </a:cubicBezTo>
                <a:lnTo>
                  <a:pt x="1848895" y="365965"/>
                </a:lnTo>
                <a:lnTo>
                  <a:pt x="1850308" y="365965"/>
                </a:lnTo>
                <a:lnTo>
                  <a:pt x="1850308" y="377381"/>
                </a:lnTo>
                <a:cubicBezTo>
                  <a:pt x="1850308" y="719762"/>
                  <a:pt x="1850309" y="2051836"/>
                  <a:pt x="1850309" y="2420253"/>
                </a:cubicBezTo>
                <a:lnTo>
                  <a:pt x="3004195" y="1412231"/>
                </a:lnTo>
                <a:lnTo>
                  <a:pt x="3004195" y="2420252"/>
                </a:lnTo>
                <a:lnTo>
                  <a:pt x="4158080" y="1412231"/>
                </a:lnTo>
                <a:cubicBezTo>
                  <a:pt x="4158080" y="2323002"/>
                  <a:pt x="4158079" y="3233773"/>
                  <a:pt x="4158079" y="4144544"/>
                </a:cubicBezTo>
                <a:lnTo>
                  <a:pt x="1" y="4144545"/>
                </a:lnTo>
                <a:lnTo>
                  <a:pt x="1" y="377385"/>
                </a:lnTo>
                <a:lnTo>
                  <a:pt x="1" y="377378"/>
                </a:lnTo>
                <a:lnTo>
                  <a:pt x="4778" y="338796"/>
                </a:lnTo>
                <a:cubicBezTo>
                  <a:pt x="52154" y="148500"/>
                  <a:pt x="446140" y="0"/>
                  <a:pt x="925154"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1A1A1A"/>
              </a:solidFill>
              <a:latin typeface="Segoe UI Semibold"/>
              <a:ea typeface="Segoe UI" pitchFamily="34" charset="0"/>
              <a:cs typeface="Segoe UI" pitchFamily="34" charset="0"/>
            </a:endParaRPr>
          </a:p>
        </p:txBody>
      </p:sp>
      <p:sp>
        <p:nvSpPr>
          <p:cNvPr id="72" name="Freeform 5">
            <a:extLst>
              <a:ext uri="{FF2B5EF4-FFF2-40B4-BE49-F238E27FC236}">
                <a16:creationId xmlns:a16="http://schemas.microsoft.com/office/drawing/2014/main" id="{0FA016AC-60CC-4362-9BA4-1AE6C82B1466}"/>
              </a:ext>
            </a:extLst>
          </p:cNvPr>
          <p:cNvSpPr>
            <a:spLocks noEditPoints="1"/>
          </p:cNvSpPr>
          <p:nvPr/>
        </p:nvSpPr>
        <p:spPr bwMode="auto">
          <a:xfrm>
            <a:off x="3238018" y="4089713"/>
            <a:ext cx="429985" cy="338395"/>
          </a:xfrm>
          <a:custGeom>
            <a:avLst/>
            <a:gdLst>
              <a:gd name="T0" fmla="*/ 3752 w 5983"/>
              <a:gd name="T1" fmla="*/ 2549 h 4697"/>
              <a:gd name="T2" fmla="*/ 2693 w 5983"/>
              <a:gd name="T3" fmla="*/ 4063 h 4697"/>
              <a:gd name="T4" fmla="*/ 2651 w 5983"/>
              <a:gd name="T5" fmla="*/ 4087 h 4697"/>
              <a:gd name="T6" fmla="*/ 2627 w 5983"/>
              <a:gd name="T7" fmla="*/ 4081 h 4697"/>
              <a:gd name="T8" fmla="*/ 2603 w 5983"/>
              <a:gd name="T9" fmla="*/ 4021 h 4697"/>
              <a:gd name="T10" fmla="*/ 2878 w 5983"/>
              <a:gd name="T11" fmla="*/ 3117 h 4697"/>
              <a:gd name="T12" fmla="*/ 2262 w 5983"/>
              <a:gd name="T13" fmla="*/ 3117 h 4697"/>
              <a:gd name="T14" fmla="*/ 2214 w 5983"/>
              <a:gd name="T15" fmla="*/ 3087 h 4697"/>
              <a:gd name="T16" fmla="*/ 2220 w 5983"/>
              <a:gd name="T17" fmla="*/ 3034 h 4697"/>
              <a:gd name="T18" fmla="*/ 3249 w 5983"/>
              <a:gd name="T19" fmla="*/ 1538 h 4697"/>
              <a:gd name="T20" fmla="*/ 3291 w 5983"/>
              <a:gd name="T21" fmla="*/ 1514 h 4697"/>
              <a:gd name="T22" fmla="*/ 3315 w 5983"/>
              <a:gd name="T23" fmla="*/ 1520 h 4697"/>
              <a:gd name="T24" fmla="*/ 3339 w 5983"/>
              <a:gd name="T25" fmla="*/ 1580 h 4697"/>
              <a:gd name="T26" fmla="*/ 3075 w 5983"/>
              <a:gd name="T27" fmla="*/ 2465 h 4697"/>
              <a:gd name="T28" fmla="*/ 3710 w 5983"/>
              <a:gd name="T29" fmla="*/ 2465 h 4697"/>
              <a:gd name="T30" fmla="*/ 3763 w 5983"/>
              <a:gd name="T31" fmla="*/ 2519 h 4697"/>
              <a:gd name="T32" fmla="*/ 3752 w 5983"/>
              <a:gd name="T33" fmla="*/ 2549 h 4697"/>
              <a:gd name="T34" fmla="*/ 5750 w 5983"/>
              <a:gd name="T35" fmla="*/ 754 h 4697"/>
              <a:gd name="T36" fmla="*/ 0 w 5983"/>
              <a:gd name="T37" fmla="*/ 754 h 4697"/>
              <a:gd name="T38" fmla="*/ 0 w 5983"/>
              <a:gd name="T39" fmla="*/ 4326 h 4697"/>
              <a:gd name="T40" fmla="*/ 371 w 5983"/>
              <a:gd name="T41" fmla="*/ 4697 h 4697"/>
              <a:gd name="T42" fmla="*/ 5612 w 5983"/>
              <a:gd name="T43" fmla="*/ 4697 h 4697"/>
              <a:gd name="T44" fmla="*/ 5983 w 5983"/>
              <a:gd name="T45" fmla="*/ 4326 h 4697"/>
              <a:gd name="T46" fmla="*/ 5983 w 5983"/>
              <a:gd name="T47" fmla="*/ 1095 h 4697"/>
              <a:gd name="T48" fmla="*/ 5750 w 5983"/>
              <a:gd name="T49" fmla="*/ 754 h 4697"/>
              <a:gd name="T50" fmla="*/ 3536 w 5983"/>
              <a:gd name="T51" fmla="*/ 485 h 4697"/>
              <a:gd name="T52" fmla="*/ 3363 w 5983"/>
              <a:gd name="T53" fmla="*/ 186 h 4697"/>
              <a:gd name="T54" fmla="*/ 3040 w 5983"/>
              <a:gd name="T55" fmla="*/ 0 h 4697"/>
              <a:gd name="T56" fmla="*/ 371 w 5983"/>
              <a:gd name="T57" fmla="*/ 0 h 4697"/>
              <a:gd name="T58" fmla="*/ 0 w 5983"/>
              <a:gd name="T59" fmla="*/ 371 h 4697"/>
              <a:gd name="T60" fmla="*/ 0 w 5983"/>
              <a:gd name="T61" fmla="*/ 563 h 4697"/>
              <a:gd name="T62" fmla="*/ 3602 w 5983"/>
              <a:gd name="T63" fmla="*/ 563 h 4697"/>
              <a:gd name="T64" fmla="*/ 3536 w 5983"/>
              <a:gd name="T65" fmla="*/ 485 h 4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3" h="4697">
                <a:moveTo>
                  <a:pt x="3752" y="2549"/>
                </a:moveTo>
                <a:lnTo>
                  <a:pt x="2693" y="4063"/>
                </a:lnTo>
                <a:cubicBezTo>
                  <a:pt x="2681" y="4075"/>
                  <a:pt x="2669" y="4087"/>
                  <a:pt x="2651" y="4087"/>
                </a:cubicBezTo>
                <a:cubicBezTo>
                  <a:pt x="2645" y="4087"/>
                  <a:pt x="2633" y="4087"/>
                  <a:pt x="2627" y="4081"/>
                </a:cubicBezTo>
                <a:cubicBezTo>
                  <a:pt x="2603" y="4069"/>
                  <a:pt x="2591" y="4045"/>
                  <a:pt x="2603" y="4021"/>
                </a:cubicBezTo>
                <a:lnTo>
                  <a:pt x="2878" y="3117"/>
                </a:lnTo>
                <a:lnTo>
                  <a:pt x="2262" y="3117"/>
                </a:lnTo>
                <a:cubicBezTo>
                  <a:pt x="2244" y="3117"/>
                  <a:pt x="2226" y="3105"/>
                  <a:pt x="2214" y="3087"/>
                </a:cubicBezTo>
                <a:cubicBezTo>
                  <a:pt x="2208" y="3070"/>
                  <a:pt x="2208" y="3052"/>
                  <a:pt x="2220" y="3034"/>
                </a:cubicBezTo>
                <a:lnTo>
                  <a:pt x="3249" y="1538"/>
                </a:lnTo>
                <a:cubicBezTo>
                  <a:pt x="3261" y="1526"/>
                  <a:pt x="3273" y="1514"/>
                  <a:pt x="3291" y="1514"/>
                </a:cubicBezTo>
                <a:cubicBezTo>
                  <a:pt x="3297" y="1514"/>
                  <a:pt x="3303" y="1514"/>
                  <a:pt x="3315" y="1520"/>
                </a:cubicBezTo>
                <a:cubicBezTo>
                  <a:pt x="3339" y="1532"/>
                  <a:pt x="3351" y="1556"/>
                  <a:pt x="3339" y="1580"/>
                </a:cubicBezTo>
                <a:lnTo>
                  <a:pt x="3075" y="2465"/>
                </a:lnTo>
                <a:lnTo>
                  <a:pt x="3710" y="2465"/>
                </a:lnTo>
                <a:cubicBezTo>
                  <a:pt x="3740" y="2465"/>
                  <a:pt x="3763" y="2489"/>
                  <a:pt x="3763" y="2519"/>
                </a:cubicBezTo>
                <a:cubicBezTo>
                  <a:pt x="3763" y="2531"/>
                  <a:pt x="3758" y="2537"/>
                  <a:pt x="3752" y="2549"/>
                </a:cubicBezTo>
                <a:close/>
                <a:moveTo>
                  <a:pt x="5750" y="754"/>
                </a:moveTo>
                <a:lnTo>
                  <a:pt x="0" y="754"/>
                </a:lnTo>
                <a:lnTo>
                  <a:pt x="0" y="4326"/>
                </a:lnTo>
                <a:cubicBezTo>
                  <a:pt x="0" y="4529"/>
                  <a:pt x="168" y="4697"/>
                  <a:pt x="371" y="4697"/>
                </a:cubicBezTo>
                <a:lnTo>
                  <a:pt x="5612" y="4697"/>
                </a:lnTo>
                <a:cubicBezTo>
                  <a:pt x="5816" y="4697"/>
                  <a:pt x="5983" y="4529"/>
                  <a:pt x="5983" y="4326"/>
                </a:cubicBezTo>
                <a:lnTo>
                  <a:pt x="5983" y="1095"/>
                </a:lnTo>
                <a:cubicBezTo>
                  <a:pt x="5983" y="946"/>
                  <a:pt x="5887" y="814"/>
                  <a:pt x="5750" y="754"/>
                </a:cubicBezTo>
                <a:close/>
                <a:moveTo>
                  <a:pt x="3536" y="485"/>
                </a:moveTo>
                <a:lnTo>
                  <a:pt x="3363" y="186"/>
                </a:lnTo>
                <a:cubicBezTo>
                  <a:pt x="3297" y="72"/>
                  <a:pt x="3171" y="0"/>
                  <a:pt x="3040" y="0"/>
                </a:cubicBezTo>
                <a:lnTo>
                  <a:pt x="371" y="0"/>
                </a:lnTo>
                <a:cubicBezTo>
                  <a:pt x="168" y="0"/>
                  <a:pt x="0" y="168"/>
                  <a:pt x="0" y="371"/>
                </a:cubicBezTo>
                <a:lnTo>
                  <a:pt x="0" y="563"/>
                </a:lnTo>
                <a:lnTo>
                  <a:pt x="3602" y="563"/>
                </a:lnTo>
                <a:cubicBezTo>
                  <a:pt x="3572" y="545"/>
                  <a:pt x="3554" y="515"/>
                  <a:pt x="3536" y="485"/>
                </a:cubicBezTo>
                <a:close/>
              </a:path>
            </a:pathLst>
          </a:custGeom>
          <a:solidFill>
            <a:schemeClr val="accent2"/>
          </a:solidFill>
          <a:ln w="0">
            <a:noFill/>
            <a:prstDash val="solid"/>
            <a:round/>
            <a:headEnd/>
            <a:tailEnd/>
          </a:ln>
        </p:spPr>
        <p:txBody>
          <a:bodyPr vert="horz" wrap="square" lIns="56027" tIns="28013" rIns="56027" bIns="28013" numCol="1" anchor="t" anchorCtr="0" compatLnSpc="1">
            <a:prstTxWarp prst="textNoShape">
              <a:avLst/>
            </a:prstTxWarp>
          </a:bodyPr>
          <a:lstStyle/>
          <a:p>
            <a:pPr defTabSz="672263" fontAlgn="base">
              <a:spcBef>
                <a:spcPct val="0"/>
              </a:spcBef>
              <a:spcAft>
                <a:spcPct val="0"/>
              </a:spcAft>
              <a:buClrTx/>
              <a:defRPr/>
            </a:pPr>
            <a:endParaRPr lang="en-US" sz="1765" kern="1200" dirty="0">
              <a:solidFill>
                <a:prstClr val="white"/>
              </a:solidFill>
              <a:latin typeface="Segoe UI"/>
              <a:ea typeface="+mn-ea"/>
              <a:cs typeface="+mn-cs"/>
            </a:endParaRPr>
          </a:p>
        </p:txBody>
      </p:sp>
      <p:sp>
        <p:nvSpPr>
          <p:cNvPr id="73" name="Freeform: Shape 72">
            <a:extLst>
              <a:ext uri="{FF2B5EF4-FFF2-40B4-BE49-F238E27FC236}">
                <a16:creationId xmlns:a16="http://schemas.microsoft.com/office/drawing/2014/main" id="{D182DFAC-92EA-4DEA-A693-97BB973B72A5}"/>
              </a:ext>
            </a:extLst>
          </p:cNvPr>
          <p:cNvSpPr/>
          <p:nvPr/>
        </p:nvSpPr>
        <p:spPr bwMode="auto">
          <a:xfrm>
            <a:off x="6621687" y="2457449"/>
            <a:ext cx="226375" cy="209635"/>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4" name="Group 73">
            <a:extLst>
              <a:ext uri="{FF2B5EF4-FFF2-40B4-BE49-F238E27FC236}">
                <a16:creationId xmlns:a16="http://schemas.microsoft.com/office/drawing/2014/main" id="{A911DFC3-4E41-4652-803A-DF459F458C91}"/>
              </a:ext>
            </a:extLst>
          </p:cNvPr>
          <p:cNvGrpSpPr/>
          <p:nvPr/>
        </p:nvGrpSpPr>
        <p:grpSpPr>
          <a:xfrm>
            <a:off x="508882" y="4037470"/>
            <a:ext cx="296691" cy="303548"/>
            <a:chOff x="9811238" y="3590465"/>
            <a:chExt cx="319867" cy="327259"/>
          </a:xfrm>
          <a:solidFill>
            <a:schemeClr val="accent2"/>
          </a:solidFill>
        </p:grpSpPr>
        <p:sp>
          <p:nvSpPr>
            <p:cNvPr id="75" name="Freeform: Shape 74">
              <a:extLst>
                <a:ext uri="{FF2B5EF4-FFF2-40B4-BE49-F238E27FC236}">
                  <a16:creationId xmlns:a16="http://schemas.microsoft.com/office/drawing/2014/main" id="{9839E0A7-4D81-442A-A4BE-B8D11B8CF9F2}"/>
                </a:ext>
              </a:extLst>
            </p:cNvPr>
            <p:cNvSpPr/>
            <p:nvPr/>
          </p:nvSpPr>
          <p:spPr>
            <a:xfrm>
              <a:off x="9811238" y="3590465"/>
              <a:ext cx="174717" cy="288955"/>
            </a:xfrm>
            <a:custGeom>
              <a:avLst/>
              <a:gdLst>
                <a:gd name="connsiteX0" fmla="*/ 3554 w 174717"/>
                <a:gd name="connsiteY0" fmla="*/ 3554 h 288955"/>
                <a:gd name="connsiteX1" fmla="*/ 3554 w 174717"/>
                <a:gd name="connsiteY1" fmla="*/ 289149 h 288955"/>
                <a:gd name="connsiteX2" fmla="*/ 69408 w 174717"/>
                <a:gd name="connsiteY2" fmla="*/ 289149 h 288955"/>
                <a:gd name="connsiteX3" fmla="*/ 69408 w 174717"/>
                <a:gd name="connsiteY3" fmla="*/ 35809 h 288955"/>
                <a:gd name="connsiteX4" fmla="*/ 175583 w 174717"/>
                <a:gd name="connsiteY4" fmla="*/ 35809 h 288955"/>
                <a:gd name="connsiteX5" fmla="*/ 152063 w 174717"/>
                <a:gd name="connsiteY5" fmla="*/ 3554 h 28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717" h="288955">
                  <a:moveTo>
                    <a:pt x="3554" y="3554"/>
                  </a:moveTo>
                  <a:lnTo>
                    <a:pt x="3554" y="289149"/>
                  </a:lnTo>
                  <a:lnTo>
                    <a:pt x="69408" y="289149"/>
                  </a:lnTo>
                  <a:lnTo>
                    <a:pt x="69408" y="35809"/>
                  </a:lnTo>
                  <a:lnTo>
                    <a:pt x="175583" y="35809"/>
                  </a:lnTo>
                  <a:lnTo>
                    <a:pt x="152063" y="3554"/>
                  </a:lnTo>
                  <a:close/>
                </a:path>
              </a:pathLst>
            </a:custGeom>
            <a:grpFill/>
            <a:ln w="6716"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76" name="Freeform: Shape 75">
              <a:extLst>
                <a:ext uri="{FF2B5EF4-FFF2-40B4-BE49-F238E27FC236}">
                  <a16:creationId xmlns:a16="http://schemas.microsoft.com/office/drawing/2014/main" id="{C6904FF7-CC85-497E-88E5-B43E033B1006}"/>
                </a:ext>
              </a:extLst>
            </p:cNvPr>
            <p:cNvSpPr/>
            <p:nvPr/>
          </p:nvSpPr>
          <p:spPr>
            <a:xfrm>
              <a:off x="9902628" y="3648928"/>
              <a:ext cx="228477" cy="268796"/>
            </a:xfrm>
            <a:custGeom>
              <a:avLst/>
              <a:gdLst>
                <a:gd name="connsiteX0" fmla="*/ 29761 w 228476"/>
                <a:gd name="connsiteY0" fmla="*/ 214558 h 268795"/>
                <a:gd name="connsiteX1" fmla="*/ 201119 w 228476"/>
                <a:gd name="connsiteY1" fmla="*/ 214558 h 268795"/>
                <a:gd name="connsiteX2" fmla="*/ 201119 w 228476"/>
                <a:gd name="connsiteY2" fmla="*/ 240766 h 268795"/>
                <a:gd name="connsiteX3" fmla="*/ 29761 w 228476"/>
                <a:gd name="connsiteY3" fmla="*/ 240766 h 268795"/>
                <a:gd name="connsiteX4" fmla="*/ 29761 w 228476"/>
                <a:gd name="connsiteY4" fmla="*/ 214558 h 268795"/>
                <a:gd name="connsiteX5" fmla="*/ 29761 w 228476"/>
                <a:gd name="connsiteY5" fmla="*/ 161471 h 268795"/>
                <a:gd name="connsiteX6" fmla="*/ 201119 w 228476"/>
                <a:gd name="connsiteY6" fmla="*/ 161471 h 268795"/>
                <a:gd name="connsiteX7" fmla="*/ 201119 w 228476"/>
                <a:gd name="connsiteY7" fmla="*/ 187679 h 268795"/>
                <a:gd name="connsiteX8" fmla="*/ 29761 w 228476"/>
                <a:gd name="connsiteY8" fmla="*/ 187679 h 268795"/>
                <a:gd name="connsiteX9" fmla="*/ 29761 w 228476"/>
                <a:gd name="connsiteY9" fmla="*/ 161471 h 268795"/>
                <a:gd name="connsiteX10" fmla="*/ 29761 w 228476"/>
                <a:gd name="connsiteY10" fmla="*/ 109728 h 268795"/>
                <a:gd name="connsiteX11" fmla="*/ 201119 w 228476"/>
                <a:gd name="connsiteY11" fmla="*/ 109728 h 268795"/>
                <a:gd name="connsiteX12" fmla="*/ 201119 w 228476"/>
                <a:gd name="connsiteY12" fmla="*/ 135935 h 268795"/>
                <a:gd name="connsiteX13" fmla="*/ 29761 w 228476"/>
                <a:gd name="connsiteY13" fmla="*/ 135935 h 268795"/>
                <a:gd name="connsiteX14" fmla="*/ 29761 w 228476"/>
                <a:gd name="connsiteY14" fmla="*/ 109728 h 268795"/>
                <a:gd name="connsiteX15" fmla="*/ 29761 w 228476"/>
                <a:gd name="connsiteY15" fmla="*/ 56641 h 268795"/>
                <a:gd name="connsiteX16" fmla="*/ 96288 w 228476"/>
                <a:gd name="connsiteY16" fmla="*/ 56641 h 268795"/>
                <a:gd name="connsiteX17" fmla="*/ 96288 w 228476"/>
                <a:gd name="connsiteY17" fmla="*/ 82848 h 268795"/>
                <a:gd name="connsiteX18" fmla="*/ 29761 w 228476"/>
                <a:gd name="connsiteY18" fmla="*/ 82848 h 268795"/>
                <a:gd name="connsiteX19" fmla="*/ 29761 w 228476"/>
                <a:gd name="connsiteY19" fmla="*/ 56641 h 268795"/>
                <a:gd name="connsiteX20" fmla="*/ 95616 w 228476"/>
                <a:gd name="connsiteY20" fmla="*/ 3554 h 268795"/>
                <a:gd name="connsiteX21" fmla="*/ 3554 w 228476"/>
                <a:gd name="connsiteY21" fmla="*/ 3554 h 268795"/>
                <a:gd name="connsiteX22" fmla="*/ 3554 w 228476"/>
                <a:gd name="connsiteY22" fmla="*/ 267645 h 268795"/>
                <a:gd name="connsiteX23" fmla="*/ 226654 w 228476"/>
                <a:gd name="connsiteY23" fmla="*/ 267645 h 268795"/>
                <a:gd name="connsiteX24" fmla="*/ 229342 w 228476"/>
                <a:gd name="connsiteY24" fmla="*/ 19009 h 268795"/>
                <a:gd name="connsiteX25" fmla="*/ 213887 w 228476"/>
                <a:gd name="connsiteY25" fmla="*/ 3554 h 268795"/>
                <a:gd name="connsiteX26" fmla="*/ 95616 w 228476"/>
                <a:gd name="connsiteY26" fmla="*/ 3554 h 26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476" h="268795">
                  <a:moveTo>
                    <a:pt x="29761" y="214558"/>
                  </a:moveTo>
                  <a:lnTo>
                    <a:pt x="201119" y="214558"/>
                  </a:lnTo>
                  <a:lnTo>
                    <a:pt x="201119" y="240766"/>
                  </a:lnTo>
                  <a:lnTo>
                    <a:pt x="29761" y="240766"/>
                  </a:lnTo>
                  <a:lnTo>
                    <a:pt x="29761" y="214558"/>
                  </a:lnTo>
                  <a:close/>
                  <a:moveTo>
                    <a:pt x="29761" y="161471"/>
                  </a:moveTo>
                  <a:lnTo>
                    <a:pt x="201119" y="161471"/>
                  </a:lnTo>
                  <a:lnTo>
                    <a:pt x="201119" y="187679"/>
                  </a:lnTo>
                  <a:lnTo>
                    <a:pt x="29761" y="187679"/>
                  </a:lnTo>
                  <a:lnTo>
                    <a:pt x="29761" y="161471"/>
                  </a:lnTo>
                  <a:close/>
                  <a:moveTo>
                    <a:pt x="29761" y="109728"/>
                  </a:moveTo>
                  <a:lnTo>
                    <a:pt x="201119" y="109728"/>
                  </a:lnTo>
                  <a:lnTo>
                    <a:pt x="201119" y="135935"/>
                  </a:lnTo>
                  <a:lnTo>
                    <a:pt x="29761" y="135935"/>
                  </a:lnTo>
                  <a:lnTo>
                    <a:pt x="29761" y="109728"/>
                  </a:lnTo>
                  <a:close/>
                  <a:moveTo>
                    <a:pt x="29761" y="56641"/>
                  </a:moveTo>
                  <a:lnTo>
                    <a:pt x="96288" y="56641"/>
                  </a:lnTo>
                  <a:lnTo>
                    <a:pt x="96288" y="82848"/>
                  </a:lnTo>
                  <a:lnTo>
                    <a:pt x="29761" y="82848"/>
                  </a:lnTo>
                  <a:lnTo>
                    <a:pt x="29761" y="56641"/>
                  </a:lnTo>
                  <a:close/>
                  <a:moveTo>
                    <a:pt x="95616" y="3554"/>
                  </a:moveTo>
                  <a:lnTo>
                    <a:pt x="3554" y="3554"/>
                  </a:lnTo>
                  <a:lnTo>
                    <a:pt x="3554" y="267645"/>
                  </a:lnTo>
                  <a:lnTo>
                    <a:pt x="226654" y="267645"/>
                  </a:lnTo>
                  <a:lnTo>
                    <a:pt x="229342" y="19009"/>
                  </a:lnTo>
                  <a:lnTo>
                    <a:pt x="213887" y="3554"/>
                  </a:lnTo>
                  <a:lnTo>
                    <a:pt x="95616" y="3554"/>
                  </a:lnTo>
                  <a:close/>
                </a:path>
              </a:pathLst>
            </a:custGeom>
            <a:grpFill/>
            <a:ln w="6716"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nvGrpSpPr>
          <p:cNvPr id="77" name="Group 76">
            <a:extLst>
              <a:ext uri="{FF2B5EF4-FFF2-40B4-BE49-F238E27FC236}">
                <a16:creationId xmlns:a16="http://schemas.microsoft.com/office/drawing/2014/main" id="{26C137C1-09D6-4AC5-BE4C-F53DF98C16BC}"/>
              </a:ext>
            </a:extLst>
          </p:cNvPr>
          <p:cNvGrpSpPr/>
          <p:nvPr/>
        </p:nvGrpSpPr>
        <p:grpSpPr>
          <a:xfrm>
            <a:off x="420193" y="1758687"/>
            <a:ext cx="530503" cy="282689"/>
            <a:chOff x="720608" y="2584475"/>
            <a:chExt cx="707337" cy="376918"/>
          </a:xfrm>
          <a:solidFill>
            <a:schemeClr val="accent2"/>
          </a:solidFill>
        </p:grpSpPr>
        <p:grpSp>
          <p:nvGrpSpPr>
            <p:cNvPr id="78" name="Group 77">
              <a:extLst>
                <a:ext uri="{FF2B5EF4-FFF2-40B4-BE49-F238E27FC236}">
                  <a16:creationId xmlns:a16="http://schemas.microsoft.com/office/drawing/2014/main" id="{6DE0D572-1770-4DA4-BC94-2A3E3215FA59}"/>
                </a:ext>
              </a:extLst>
            </p:cNvPr>
            <p:cNvGrpSpPr/>
            <p:nvPr/>
          </p:nvGrpSpPr>
          <p:grpSpPr>
            <a:xfrm>
              <a:off x="1163839" y="2690586"/>
              <a:ext cx="264106" cy="175844"/>
              <a:chOff x="6762375" y="3829434"/>
              <a:chExt cx="264106" cy="175844"/>
            </a:xfrm>
            <a:grpFill/>
          </p:grpSpPr>
          <p:sp>
            <p:nvSpPr>
              <p:cNvPr id="84" name="Freeform: Shape 83">
                <a:extLst>
                  <a:ext uri="{FF2B5EF4-FFF2-40B4-BE49-F238E27FC236}">
                    <a16:creationId xmlns:a16="http://schemas.microsoft.com/office/drawing/2014/main" id="{DC6F905F-A7AF-412E-A591-4983039AC7D9}"/>
                  </a:ext>
                </a:extLst>
              </p:cNvPr>
              <p:cNvSpPr/>
              <p:nvPr/>
            </p:nvSpPr>
            <p:spPr>
              <a:xfrm>
                <a:off x="6762375" y="3829434"/>
                <a:ext cx="135787" cy="149366"/>
              </a:xfrm>
              <a:custGeom>
                <a:avLst/>
                <a:gdLst>
                  <a:gd name="connsiteX0" fmla="*/ 82490 w 135787"/>
                  <a:gd name="connsiteY0" fmla="*/ 146311 h 149365"/>
                  <a:gd name="connsiteX1" fmla="*/ 82490 w 135787"/>
                  <a:gd name="connsiteY1" fmla="*/ 57370 h 149365"/>
                  <a:gd name="connsiteX2" fmla="*/ 113722 w 135787"/>
                  <a:gd name="connsiteY2" fmla="*/ 87922 h 149365"/>
                  <a:gd name="connsiteX3" fmla="*/ 132732 w 135787"/>
                  <a:gd name="connsiteY3" fmla="*/ 68912 h 149365"/>
                  <a:gd name="connsiteX4" fmla="*/ 112364 w 135787"/>
                  <a:gd name="connsiteY4" fmla="*/ 48544 h 149365"/>
                  <a:gd name="connsiteX5" fmla="*/ 68912 w 135787"/>
                  <a:gd name="connsiteY5" fmla="*/ 5092 h 149365"/>
                  <a:gd name="connsiteX6" fmla="*/ 25460 w 135787"/>
                  <a:gd name="connsiteY6" fmla="*/ 48544 h 149365"/>
                  <a:gd name="connsiteX7" fmla="*/ 5092 w 135787"/>
                  <a:gd name="connsiteY7" fmla="*/ 68912 h 149365"/>
                  <a:gd name="connsiteX8" fmla="*/ 24102 w 135787"/>
                  <a:gd name="connsiteY8" fmla="*/ 87922 h 149365"/>
                  <a:gd name="connsiteX9" fmla="*/ 55333 w 135787"/>
                  <a:gd name="connsiteY9" fmla="*/ 57370 h 149365"/>
                  <a:gd name="connsiteX10" fmla="*/ 55333 w 135787"/>
                  <a:gd name="connsiteY10" fmla="*/ 146311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87" h="149365">
                    <a:moveTo>
                      <a:pt x="82490" y="146311"/>
                    </a:moveTo>
                    <a:lnTo>
                      <a:pt x="82490" y="57370"/>
                    </a:lnTo>
                    <a:lnTo>
                      <a:pt x="113722" y="87922"/>
                    </a:lnTo>
                    <a:lnTo>
                      <a:pt x="132732" y="68912"/>
                    </a:lnTo>
                    <a:lnTo>
                      <a:pt x="112364" y="48544"/>
                    </a:lnTo>
                    <a:lnTo>
                      <a:pt x="68912" y="5092"/>
                    </a:lnTo>
                    <a:lnTo>
                      <a:pt x="25460" y="48544"/>
                    </a:lnTo>
                    <a:lnTo>
                      <a:pt x="5092" y="68912"/>
                    </a:lnTo>
                    <a:lnTo>
                      <a:pt x="24102" y="87922"/>
                    </a:lnTo>
                    <a:lnTo>
                      <a:pt x="55333" y="57370"/>
                    </a:lnTo>
                    <a:lnTo>
                      <a:pt x="55333" y="146311"/>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5" name="Freeform: Shape 84">
                <a:extLst>
                  <a:ext uri="{FF2B5EF4-FFF2-40B4-BE49-F238E27FC236}">
                    <a16:creationId xmlns:a16="http://schemas.microsoft.com/office/drawing/2014/main" id="{BCAEA64A-BC68-4B72-902C-60B2AF176497}"/>
                  </a:ext>
                </a:extLst>
              </p:cNvPr>
              <p:cNvSpPr/>
              <p:nvPr/>
            </p:nvSpPr>
            <p:spPr>
              <a:xfrm>
                <a:off x="6890694" y="3855912"/>
                <a:ext cx="135787" cy="149366"/>
              </a:xfrm>
              <a:custGeom>
                <a:avLst/>
                <a:gdLst>
                  <a:gd name="connsiteX0" fmla="*/ 82491 w 135787"/>
                  <a:gd name="connsiteY0" fmla="*/ 5092 h 149365"/>
                  <a:gd name="connsiteX1" fmla="*/ 55333 w 135787"/>
                  <a:gd name="connsiteY1" fmla="*/ 5092 h 149365"/>
                  <a:gd name="connsiteX2" fmla="*/ 55333 w 135787"/>
                  <a:gd name="connsiteY2" fmla="*/ 22065 h 149365"/>
                  <a:gd name="connsiteX3" fmla="*/ 55333 w 135787"/>
                  <a:gd name="connsiteY3" fmla="*/ 94033 h 149365"/>
                  <a:gd name="connsiteX4" fmla="*/ 24102 w 135787"/>
                  <a:gd name="connsiteY4" fmla="*/ 63481 h 149365"/>
                  <a:gd name="connsiteX5" fmla="*/ 5092 w 135787"/>
                  <a:gd name="connsiteY5" fmla="*/ 82491 h 149365"/>
                  <a:gd name="connsiteX6" fmla="*/ 68912 w 135787"/>
                  <a:gd name="connsiteY6" fmla="*/ 146311 h 149365"/>
                  <a:gd name="connsiteX7" fmla="*/ 132732 w 135787"/>
                  <a:gd name="connsiteY7" fmla="*/ 82491 h 149365"/>
                  <a:gd name="connsiteX8" fmla="*/ 113722 w 135787"/>
                  <a:gd name="connsiteY8" fmla="*/ 63481 h 149365"/>
                  <a:gd name="connsiteX9" fmla="*/ 82491 w 135787"/>
                  <a:gd name="connsiteY9" fmla="*/ 94033 h 149365"/>
                  <a:gd name="connsiteX10" fmla="*/ 82491 w 135787"/>
                  <a:gd name="connsiteY10" fmla="*/ 22065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87" h="149365">
                    <a:moveTo>
                      <a:pt x="82491" y="5092"/>
                    </a:moveTo>
                    <a:lnTo>
                      <a:pt x="55333" y="5092"/>
                    </a:lnTo>
                    <a:lnTo>
                      <a:pt x="55333" y="22065"/>
                    </a:lnTo>
                    <a:lnTo>
                      <a:pt x="55333" y="94033"/>
                    </a:lnTo>
                    <a:lnTo>
                      <a:pt x="24102" y="63481"/>
                    </a:lnTo>
                    <a:lnTo>
                      <a:pt x="5092" y="82491"/>
                    </a:lnTo>
                    <a:lnTo>
                      <a:pt x="68912" y="146311"/>
                    </a:lnTo>
                    <a:lnTo>
                      <a:pt x="132732" y="82491"/>
                    </a:lnTo>
                    <a:lnTo>
                      <a:pt x="113722" y="63481"/>
                    </a:lnTo>
                    <a:lnTo>
                      <a:pt x="82491" y="94033"/>
                    </a:lnTo>
                    <a:lnTo>
                      <a:pt x="82491" y="22065"/>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nvGrpSpPr>
            <p:cNvPr id="79" name="Group 78">
              <a:extLst>
                <a:ext uri="{FF2B5EF4-FFF2-40B4-BE49-F238E27FC236}">
                  <a16:creationId xmlns:a16="http://schemas.microsoft.com/office/drawing/2014/main" id="{3A00486F-98DC-4307-AA77-7FEB1D7E9864}"/>
                </a:ext>
              </a:extLst>
            </p:cNvPr>
            <p:cNvGrpSpPr/>
            <p:nvPr/>
          </p:nvGrpSpPr>
          <p:grpSpPr>
            <a:xfrm>
              <a:off x="720608" y="2584475"/>
              <a:ext cx="342218" cy="376918"/>
              <a:chOff x="9770267" y="4455546"/>
              <a:chExt cx="342218" cy="376918"/>
            </a:xfrm>
            <a:grpFill/>
          </p:grpSpPr>
          <p:sp>
            <p:nvSpPr>
              <p:cNvPr id="80" name="Freeform: Shape 79">
                <a:extLst>
                  <a:ext uri="{FF2B5EF4-FFF2-40B4-BE49-F238E27FC236}">
                    <a16:creationId xmlns:a16="http://schemas.microsoft.com/office/drawing/2014/main" id="{0333F46B-0BB1-41B7-82A9-5BFDDBA9AD12}"/>
                  </a:ext>
                </a:extLst>
              </p:cNvPr>
              <p:cNvSpPr/>
              <p:nvPr/>
            </p:nvSpPr>
            <p:spPr>
              <a:xfrm>
                <a:off x="9771627" y="4730410"/>
                <a:ext cx="340178" cy="102054"/>
              </a:xfrm>
              <a:custGeom>
                <a:avLst/>
                <a:gdLst>
                  <a:gd name="connsiteX0" fmla="*/ 256835 w 340178"/>
                  <a:gd name="connsiteY0" fmla="*/ 29596 h 102053"/>
                  <a:gd name="connsiteX1" fmla="*/ 212611 w 340178"/>
                  <a:gd name="connsiteY1" fmla="*/ 34358 h 102053"/>
                  <a:gd name="connsiteX2" fmla="*/ 171110 w 340178"/>
                  <a:gd name="connsiteY2" fmla="*/ 35719 h 102053"/>
                  <a:gd name="connsiteX3" fmla="*/ 129608 w 340178"/>
                  <a:gd name="connsiteY3" fmla="*/ 34358 h 102053"/>
                  <a:gd name="connsiteX4" fmla="*/ 85385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79942 h 102053"/>
                  <a:gd name="connsiteX12" fmla="*/ 76540 w 340178"/>
                  <a:gd name="connsiteY12" fmla="*/ 88106 h 102053"/>
                  <a:gd name="connsiteX13" fmla="*/ 108517 w 340178"/>
                  <a:gd name="connsiteY13" fmla="*/ 93549 h 102053"/>
                  <a:gd name="connsiteX14" fmla="*/ 140494 w 340178"/>
                  <a:gd name="connsiteY14" fmla="*/ 96271 h 102053"/>
                  <a:gd name="connsiteX15" fmla="*/ 171110 w 340178"/>
                  <a:gd name="connsiteY15" fmla="*/ 96951 h 102053"/>
                  <a:gd name="connsiteX16" fmla="*/ 201726 w 340178"/>
                  <a:gd name="connsiteY16" fmla="*/ 96271 h 102053"/>
                  <a:gd name="connsiteX17" fmla="*/ 233702 w 340178"/>
                  <a:gd name="connsiteY17" fmla="*/ 93549 h 102053"/>
                  <a:gd name="connsiteX18" fmla="*/ 265680 w 340178"/>
                  <a:gd name="connsiteY18" fmla="*/ 88106 h 102053"/>
                  <a:gd name="connsiteX19" fmla="*/ 294934 w 340178"/>
                  <a:gd name="connsiteY19" fmla="*/ 79942 h 102053"/>
                  <a:gd name="connsiteX20" fmla="*/ 306501 w 340178"/>
                  <a:gd name="connsiteY20" fmla="*/ 75860 h 102053"/>
                  <a:gd name="connsiteX21" fmla="*/ 320788 w 340178"/>
                  <a:gd name="connsiteY21" fmla="*/ 69056 h 102053"/>
                  <a:gd name="connsiteX22" fmla="*/ 332354 w 340178"/>
                  <a:gd name="connsiteY22" fmla="*/ 60892 h 102053"/>
                  <a:gd name="connsiteX23" fmla="*/ 337117 w 340178"/>
                  <a:gd name="connsiteY23" fmla="*/ 51367 h 102053"/>
                  <a:gd name="connsiteX24" fmla="*/ 337117 w 340178"/>
                  <a:gd name="connsiteY24" fmla="*/ 5103 h 102053"/>
                  <a:gd name="connsiteX25" fmla="*/ 299697 w 340178"/>
                  <a:gd name="connsiteY25" fmla="*/ 20071 h 102053"/>
                  <a:gd name="connsiteX26" fmla="*/ 25683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6835" y="29596"/>
                    </a:moveTo>
                    <a:cubicBezTo>
                      <a:pt x="241867" y="32317"/>
                      <a:pt x="226899" y="33678"/>
                      <a:pt x="212611" y="34358"/>
                    </a:cubicBezTo>
                    <a:cubicBezTo>
                      <a:pt x="197644" y="35038"/>
                      <a:pt x="184037" y="35719"/>
                      <a:pt x="171110" y="35719"/>
                    </a:cubicBezTo>
                    <a:cubicBezTo>
                      <a:pt x="158183" y="35719"/>
                      <a:pt x="144576" y="35038"/>
                      <a:pt x="129608" y="34358"/>
                    </a:cubicBezTo>
                    <a:cubicBezTo>
                      <a:pt x="114640" y="33678"/>
                      <a:pt x="99672" y="31637"/>
                      <a:pt x="85385" y="29596"/>
                    </a:cubicBezTo>
                    <a:cubicBezTo>
                      <a:pt x="70417" y="26874"/>
                      <a:pt x="56129" y="24153"/>
                      <a:pt x="42522" y="20071"/>
                    </a:cubicBezTo>
                    <a:cubicBezTo>
                      <a:pt x="28915" y="15988"/>
                      <a:pt x="15988" y="11226"/>
                      <a:pt x="5103" y="5103"/>
                    </a:cubicBezTo>
                    <a:lnTo>
                      <a:pt x="5103" y="51367"/>
                    </a:lnTo>
                    <a:cubicBezTo>
                      <a:pt x="5103" y="54769"/>
                      <a:pt x="6463" y="58170"/>
                      <a:pt x="9865" y="60892"/>
                    </a:cubicBezTo>
                    <a:cubicBezTo>
                      <a:pt x="13267" y="63613"/>
                      <a:pt x="17349" y="67015"/>
                      <a:pt x="21431" y="69056"/>
                    </a:cubicBezTo>
                    <a:cubicBezTo>
                      <a:pt x="26194" y="71778"/>
                      <a:pt x="30957" y="73819"/>
                      <a:pt x="35719" y="75860"/>
                    </a:cubicBezTo>
                    <a:cubicBezTo>
                      <a:pt x="40481" y="77901"/>
                      <a:pt x="44564" y="79262"/>
                      <a:pt x="47284" y="79942"/>
                    </a:cubicBezTo>
                    <a:cubicBezTo>
                      <a:pt x="56129" y="83344"/>
                      <a:pt x="66335" y="86065"/>
                      <a:pt x="76540" y="88106"/>
                    </a:cubicBezTo>
                    <a:cubicBezTo>
                      <a:pt x="86745" y="90147"/>
                      <a:pt x="97631" y="92188"/>
                      <a:pt x="108517" y="93549"/>
                    </a:cubicBezTo>
                    <a:cubicBezTo>
                      <a:pt x="119403" y="94910"/>
                      <a:pt x="130288" y="95590"/>
                      <a:pt x="140494" y="96271"/>
                    </a:cubicBezTo>
                    <a:cubicBezTo>
                      <a:pt x="151379" y="96951"/>
                      <a:pt x="161585" y="96951"/>
                      <a:pt x="171110" y="96951"/>
                    </a:cubicBezTo>
                    <a:cubicBezTo>
                      <a:pt x="180635" y="96951"/>
                      <a:pt x="191521" y="96951"/>
                      <a:pt x="201726" y="96271"/>
                    </a:cubicBezTo>
                    <a:cubicBezTo>
                      <a:pt x="212611" y="95590"/>
                      <a:pt x="223497" y="94910"/>
                      <a:pt x="233702" y="93549"/>
                    </a:cubicBezTo>
                    <a:cubicBezTo>
                      <a:pt x="244588" y="92188"/>
                      <a:pt x="254793" y="90827"/>
                      <a:pt x="265680" y="88106"/>
                    </a:cubicBezTo>
                    <a:cubicBezTo>
                      <a:pt x="275885" y="86065"/>
                      <a:pt x="286090" y="83344"/>
                      <a:pt x="294934" y="79942"/>
                    </a:cubicBezTo>
                    <a:cubicBezTo>
                      <a:pt x="297656" y="79262"/>
                      <a:pt x="301738" y="77220"/>
                      <a:pt x="306501" y="75860"/>
                    </a:cubicBezTo>
                    <a:cubicBezTo>
                      <a:pt x="311263" y="73819"/>
                      <a:pt x="316025" y="71778"/>
                      <a:pt x="320788" y="69056"/>
                    </a:cubicBezTo>
                    <a:cubicBezTo>
                      <a:pt x="325551" y="66335"/>
                      <a:pt x="329633" y="63613"/>
                      <a:pt x="332354" y="60892"/>
                    </a:cubicBezTo>
                    <a:cubicBezTo>
                      <a:pt x="335756" y="58170"/>
                      <a:pt x="337117" y="54769"/>
                      <a:pt x="337117" y="51367"/>
                    </a:cubicBezTo>
                    <a:lnTo>
                      <a:pt x="337117" y="5103"/>
                    </a:lnTo>
                    <a:cubicBezTo>
                      <a:pt x="326231" y="11226"/>
                      <a:pt x="313985" y="15988"/>
                      <a:pt x="299697" y="20071"/>
                    </a:cubicBezTo>
                    <a:cubicBezTo>
                      <a:pt x="286090" y="23472"/>
                      <a:pt x="271802" y="26874"/>
                      <a:pt x="25683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1" name="Freeform: Shape 80">
                <a:extLst>
                  <a:ext uri="{FF2B5EF4-FFF2-40B4-BE49-F238E27FC236}">
                    <a16:creationId xmlns:a16="http://schemas.microsoft.com/office/drawing/2014/main" id="{92B96765-512E-45AE-8C68-1B5F93434912}"/>
                  </a:ext>
                </a:extLst>
              </p:cNvPr>
              <p:cNvSpPr/>
              <p:nvPr/>
            </p:nvSpPr>
            <p:spPr>
              <a:xfrm>
                <a:off x="9770267" y="4546033"/>
                <a:ext cx="340178" cy="102054"/>
              </a:xfrm>
              <a:custGeom>
                <a:avLst/>
                <a:gdLst>
                  <a:gd name="connsiteX0" fmla="*/ 258195 w 340178"/>
                  <a:gd name="connsiteY0" fmla="*/ 29596 h 102053"/>
                  <a:gd name="connsiteX1" fmla="*/ 213292 w 340178"/>
                  <a:gd name="connsiteY1" fmla="*/ 35038 h 102053"/>
                  <a:gd name="connsiteX2" fmla="*/ 171790 w 340178"/>
                  <a:gd name="connsiteY2" fmla="*/ 36399 h 102053"/>
                  <a:gd name="connsiteX3" fmla="*/ 130288 w 340178"/>
                  <a:gd name="connsiteY3" fmla="*/ 35038 h 102053"/>
                  <a:gd name="connsiteX4" fmla="*/ 85384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79942 h 102053"/>
                  <a:gd name="connsiteX12" fmla="*/ 76540 w 340178"/>
                  <a:gd name="connsiteY12" fmla="*/ 88106 h 102053"/>
                  <a:gd name="connsiteX13" fmla="*/ 108517 w 340178"/>
                  <a:gd name="connsiteY13" fmla="*/ 93549 h 102053"/>
                  <a:gd name="connsiteX14" fmla="*/ 140493 w 340178"/>
                  <a:gd name="connsiteY14" fmla="*/ 96270 h 102053"/>
                  <a:gd name="connsiteX15" fmla="*/ 171109 w 340178"/>
                  <a:gd name="connsiteY15" fmla="*/ 96951 h 102053"/>
                  <a:gd name="connsiteX16" fmla="*/ 201725 w 340178"/>
                  <a:gd name="connsiteY16" fmla="*/ 96270 h 102053"/>
                  <a:gd name="connsiteX17" fmla="*/ 233702 w 340178"/>
                  <a:gd name="connsiteY17" fmla="*/ 93549 h 102053"/>
                  <a:gd name="connsiteX18" fmla="*/ 265679 w 340178"/>
                  <a:gd name="connsiteY18" fmla="*/ 88106 h 102053"/>
                  <a:gd name="connsiteX19" fmla="*/ 294934 w 340178"/>
                  <a:gd name="connsiteY19" fmla="*/ 79942 h 102053"/>
                  <a:gd name="connsiteX20" fmla="*/ 306500 w 340178"/>
                  <a:gd name="connsiteY20" fmla="*/ 75860 h 102053"/>
                  <a:gd name="connsiteX21" fmla="*/ 320788 w 340178"/>
                  <a:gd name="connsiteY21" fmla="*/ 69056 h 102053"/>
                  <a:gd name="connsiteX22" fmla="*/ 332354 w 340178"/>
                  <a:gd name="connsiteY22" fmla="*/ 60892 h 102053"/>
                  <a:gd name="connsiteX23" fmla="*/ 337116 w 340178"/>
                  <a:gd name="connsiteY23" fmla="*/ 51367 h 102053"/>
                  <a:gd name="connsiteX24" fmla="*/ 337116 w 340178"/>
                  <a:gd name="connsiteY24" fmla="*/ 5103 h 102053"/>
                  <a:gd name="connsiteX25" fmla="*/ 299697 w 340178"/>
                  <a:gd name="connsiteY25" fmla="*/ 20071 h 102053"/>
                  <a:gd name="connsiteX26" fmla="*/ 25819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8195" y="29596"/>
                    </a:moveTo>
                    <a:cubicBezTo>
                      <a:pt x="243228" y="32317"/>
                      <a:pt x="228259" y="33678"/>
                      <a:pt x="213292" y="35038"/>
                    </a:cubicBezTo>
                    <a:cubicBezTo>
                      <a:pt x="198323" y="36399"/>
                      <a:pt x="184716" y="36399"/>
                      <a:pt x="171790" y="36399"/>
                    </a:cubicBezTo>
                    <a:cubicBezTo>
                      <a:pt x="158863" y="36399"/>
                      <a:pt x="145256" y="35719"/>
                      <a:pt x="130288" y="35038"/>
                    </a:cubicBezTo>
                    <a:cubicBezTo>
                      <a:pt x="115320" y="33678"/>
                      <a:pt x="100353" y="32317"/>
                      <a:pt x="85384" y="29596"/>
                    </a:cubicBezTo>
                    <a:cubicBezTo>
                      <a:pt x="70417" y="26874"/>
                      <a:pt x="56129" y="24153"/>
                      <a:pt x="42522" y="20071"/>
                    </a:cubicBezTo>
                    <a:cubicBezTo>
                      <a:pt x="28915" y="15988"/>
                      <a:pt x="16668" y="11226"/>
                      <a:pt x="5103" y="5103"/>
                    </a:cubicBezTo>
                    <a:lnTo>
                      <a:pt x="5103" y="51367"/>
                    </a:lnTo>
                    <a:cubicBezTo>
                      <a:pt x="5103" y="54769"/>
                      <a:pt x="6463" y="57490"/>
                      <a:pt x="9865" y="60892"/>
                    </a:cubicBezTo>
                    <a:cubicBezTo>
                      <a:pt x="13267" y="64294"/>
                      <a:pt x="17349" y="67015"/>
                      <a:pt x="21431" y="69056"/>
                    </a:cubicBezTo>
                    <a:cubicBezTo>
                      <a:pt x="26194" y="71778"/>
                      <a:pt x="30956" y="73819"/>
                      <a:pt x="35719" y="75860"/>
                    </a:cubicBezTo>
                    <a:cubicBezTo>
                      <a:pt x="40481" y="77901"/>
                      <a:pt x="44563" y="79262"/>
                      <a:pt x="47284" y="79942"/>
                    </a:cubicBezTo>
                    <a:cubicBezTo>
                      <a:pt x="56810" y="83344"/>
                      <a:pt x="66335" y="86065"/>
                      <a:pt x="76540" y="88106"/>
                    </a:cubicBezTo>
                    <a:cubicBezTo>
                      <a:pt x="86745" y="90147"/>
                      <a:pt x="97631" y="92188"/>
                      <a:pt x="108517" y="93549"/>
                    </a:cubicBezTo>
                    <a:cubicBezTo>
                      <a:pt x="119402" y="94910"/>
                      <a:pt x="129607" y="95590"/>
                      <a:pt x="140493" y="96270"/>
                    </a:cubicBezTo>
                    <a:cubicBezTo>
                      <a:pt x="151379" y="96951"/>
                      <a:pt x="161585" y="96951"/>
                      <a:pt x="171109" y="96951"/>
                    </a:cubicBezTo>
                    <a:cubicBezTo>
                      <a:pt x="181314" y="96951"/>
                      <a:pt x="191520" y="96951"/>
                      <a:pt x="201725" y="96270"/>
                    </a:cubicBezTo>
                    <a:cubicBezTo>
                      <a:pt x="212611" y="95590"/>
                      <a:pt x="222817" y="94910"/>
                      <a:pt x="233702" y="93549"/>
                    </a:cubicBezTo>
                    <a:cubicBezTo>
                      <a:pt x="244588" y="92188"/>
                      <a:pt x="254793" y="90147"/>
                      <a:pt x="265679" y="88106"/>
                    </a:cubicBezTo>
                    <a:cubicBezTo>
                      <a:pt x="275884" y="86065"/>
                      <a:pt x="286090" y="83344"/>
                      <a:pt x="294934" y="79942"/>
                    </a:cubicBezTo>
                    <a:cubicBezTo>
                      <a:pt x="297656" y="79262"/>
                      <a:pt x="301738" y="77221"/>
                      <a:pt x="306500" y="75860"/>
                    </a:cubicBezTo>
                    <a:cubicBezTo>
                      <a:pt x="311263" y="73819"/>
                      <a:pt x="316025" y="71778"/>
                      <a:pt x="320788" y="69056"/>
                    </a:cubicBezTo>
                    <a:cubicBezTo>
                      <a:pt x="325551" y="66335"/>
                      <a:pt x="329633" y="63613"/>
                      <a:pt x="332354" y="60892"/>
                    </a:cubicBezTo>
                    <a:cubicBezTo>
                      <a:pt x="335756" y="57490"/>
                      <a:pt x="337116" y="54769"/>
                      <a:pt x="337116" y="51367"/>
                    </a:cubicBezTo>
                    <a:lnTo>
                      <a:pt x="337116" y="5103"/>
                    </a:lnTo>
                    <a:cubicBezTo>
                      <a:pt x="326231" y="11226"/>
                      <a:pt x="313984" y="15988"/>
                      <a:pt x="299697" y="20071"/>
                    </a:cubicBezTo>
                    <a:cubicBezTo>
                      <a:pt x="287451" y="24153"/>
                      <a:pt x="273163" y="27555"/>
                      <a:pt x="25819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2" name="Freeform: Shape 81">
                <a:extLst>
                  <a:ext uri="{FF2B5EF4-FFF2-40B4-BE49-F238E27FC236}">
                    <a16:creationId xmlns:a16="http://schemas.microsoft.com/office/drawing/2014/main" id="{76583F04-6130-4270-BF52-849E0C663C0D}"/>
                  </a:ext>
                </a:extLst>
              </p:cNvPr>
              <p:cNvSpPr/>
              <p:nvPr/>
            </p:nvSpPr>
            <p:spPr>
              <a:xfrm>
                <a:off x="9772307" y="4455546"/>
                <a:ext cx="340178" cy="95250"/>
              </a:xfrm>
              <a:custGeom>
                <a:avLst/>
                <a:gdLst>
                  <a:gd name="connsiteX0" fmla="*/ 320108 w 340178"/>
                  <a:gd name="connsiteY0" fmla="*/ 32317 h 95249"/>
                  <a:gd name="connsiteX1" fmla="*/ 305821 w 340178"/>
                  <a:gd name="connsiteY1" fmla="*/ 25513 h 95249"/>
                  <a:gd name="connsiteX2" fmla="*/ 294254 w 340178"/>
                  <a:gd name="connsiteY2" fmla="*/ 21431 h 95249"/>
                  <a:gd name="connsiteX3" fmla="*/ 264999 w 340178"/>
                  <a:gd name="connsiteY3" fmla="*/ 13947 h 95249"/>
                  <a:gd name="connsiteX4" fmla="*/ 233022 w 340178"/>
                  <a:gd name="connsiteY4" fmla="*/ 8504 h 95249"/>
                  <a:gd name="connsiteX5" fmla="*/ 201046 w 340178"/>
                  <a:gd name="connsiteY5" fmla="*/ 5783 h 95249"/>
                  <a:gd name="connsiteX6" fmla="*/ 170430 w 340178"/>
                  <a:gd name="connsiteY6" fmla="*/ 5103 h 95249"/>
                  <a:gd name="connsiteX7" fmla="*/ 139814 w 340178"/>
                  <a:gd name="connsiteY7" fmla="*/ 5783 h 95249"/>
                  <a:gd name="connsiteX8" fmla="*/ 107836 w 340178"/>
                  <a:gd name="connsiteY8" fmla="*/ 8504 h 95249"/>
                  <a:gd name="connsiteX9" fmla="*/ 76540 w 340178"/>
                  <a:gd name="connsiteY9" fmla="*/ 13947 h 95249"/>
                  <a:gd name="connsiteX10" fmla="*/ 47285 w 340178"/>
                  <a:gd name="connsiteY10" fmla="*/ 21431 h 95249"/>
                  <a:gd name="connsiteX11" fmla="*/ 35719 w 340178"/>
                  <a:gd name="connsiteY11" fmla="*/ 25513 h 95249"/>
                  <a:gd name="connsiteX12" fmla="*/ 21431 w 340178"/>
                  <a:gd name="connsiteY12" fmla="*/ 32317 h 95249"/>
                  <a:gd name="connsiteX13" fmla="*/ 9866 w 340178"/>
                  <a:gd name="connsiteY13" fmla="*/ 40481 h 95249"/>
                  <a:gd name="connsiteX14" fmla="*/ 5103 w 340178"/>
                  <a:gd name="connsiteY14" fmla="*/ 50006 h 95249"/>
                  <a:gd name="connsiteX15" fmla="*/ 5783 w 340178"/>
                  <a:gd name="connsiteY15" fmla="*/ 53408 h 95249"/>
                  <a:gd name="connsiteX16" fmla="*/ 7824 w 340178"/>
                  <a:gd name="connsiteY16" fmla="*/ 56810 h 95249"/>
                  <a:gd name="connsiteX17" fmla="*/ 25513 w 340178"/>
                  <a:gd name="connsiteY17" fmla="*/ 70417 h 95249"/>
                  <a:gd name="connsiteX18" fmla="*/ 51367 w 340178"/>
                  <a:gd name="connsiteY18" fmla="*/ 80622 h 95249"/>
                  <a:gd name="connsiteX19" fmla="*/ 81983 w 340178"/>
                  <a:gd name="connsiteY19" fmla="*/ 88106 h 95249"/>
                  <a:gd name="connsiteX20" fmla="*/ 114640 w 340178"/>
                  <a:gd name="connsiteY20" fmla="*/ 92869 h 95249"/>
                  <a:gd name="connsiteX21" fmla="*/ 145256 w 340178"/>
                  <a:gd name="connsiteY21" fmla="*/ 95590 h 95249"/>
                  <a:gd name="connsiteX22" fmla="*/ 171790 w 340178"/>
                  <a:gd name="connsiteY22" fmla="*/ 96270 h 95249"/>
                  <a:gd name="connsiteX23" fmla="*/ 198324 w 340178"/>
                  <a:gd name="connsiteY23" fmla="*/ 95590 h 95249"/>
                  <a:gd name="connsiteX24" fmla="*/ 228940 w 340178"/>
                  <a:gd name="connsiteY24" fmla="*/ 92869 h 95249"/>
                  <a:gd name="connsiteX25" fmla="*/ 261598 w 340178"/>
                  <a:gd name="connsiteY25" fmla="*/ 88106 h 95249"/>
                  <a:gd name="connsiteX26" fmla="*/ 292214 w 340178"/>
                  <a:gd name="connsiteY26" fmla="*/ 80622 h 95249"/>
                  <a:gd name="connsiteX27" fmla="*/ 318067 w 340178"/>
                  <a:gd name="connsiteY27" fmla="*/ 70417 h 95249"/>
                  <a:gd name="connsiteX28" fmla="*/ 335756 w 340178"/>
                  <a:gd name="connsiteY28" fmla="*/ 56810 h 95249"/>
                  <a:gd name="connsiteX29" fmla="*/ 337797 w 340178"/>
                  <a:gd name="connsiteY29" fmla="*/ 53408 h 95249"/>
                  <a:gd name="connsiteX30" fmla="*/ 338477 w 340178"/>
                  <a:gd name="connsiteY30" fmla="*/ 50006 h 95249"/>
                  <a:gd name="connsiteX31" fmla="*/ 333715 w 340178"/>
                  <a:gd name="connsiteY31" fmla="*/ 40481 h 95249"/>
                  <a:gd name="connsiteX32" fmla="*/ 320108 w 340178"/>
                  <a:gd name="connsiteY32" fmla="*/ 32317 h 9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40178" h="95249">
                    <a:moveTo>
                      <a:pt x="320108" y="32317"/>
                    </a:moveTo>
                    <a:cubicBezTo>
                      <a:pt x="315345" y="29596"/>
                      <a:pt x="310583" y="27554"/>
                      <a:pt x="305821" y="25513"/>
                    </a:cubicBezTo>
                    <a:cubicBezTo>
                      <a:pt x="301058" y="23472"/>
                      <a:pt x="296976" y="22112"/>
                      <a:pt x="294254" y="21431"/>
                    </a:cubicBezTo>
                    <a:cubicBezTo>
                      <a:pt x="284729" y="18710"/>
                      <a:pt x="275205" y="15988"/>
                      <a:pt x="264999" y="13947"/>
                    </a:cubicBezTo>
                    <a:cubicBezTo>
                      <a:pt x="254794" y="11906"/>
                      <a:pt x="243908" y="9865"/>
                      <a:pt x="233022" y="8504"/>
                    </a:cubicBezTo>
                    <a:cubicBezTo>
                      <a:pt x="222137" y="7144"/>
                      <a:pt x="211931" y="6463"/>
                      <a:pt x="201046" y="5783"/>
                    </a:cubicBezTo>
                    <a:cubicBezTo>
                      <a:pt x="190160" y="5103"/>
                      <a:pt x="179955" y="5103"/>
                      <a:pt x="170430" y="5103"/>
                    </a:cubicBezTo>
                    <a:cubicBezTo>
                      <a:pt x="160905" y="5103"/>
                      <a:pt x="150019" y="5103"/>
                      <a:pt x="139814" y="5783"/>
                    </a:cubicBezTo>
                    <a:cubicBezTo>
                      <a:pt x="128928" y="6463"/>
                      <a:pt x="118723" y="7144"/>
                      <a:pt x="107836" y="8504"/>
                    </a:cubicBezTo>
                    <a:cubicBezTo>
                      <a:pt x="96951" y="9865"/>
                      <a:pt x="86745" y="11906"/>
                      <a:pt x="76540" y="13947"/>
                    </a:cubicBezTo>
                    <a:cubicBezTo>
                      <a:pt x="66335" y="15988"/>
                      <a:pt x="56129" y="18710"/>
                      <a:pt x="47285" y="21431"/>
                    </a:cubicBezTo>
                    <a:cubicBezTo>
                      <a:pt x="44564" y="22112"/>
                      <a:pt x="40482" y="24153"/>
                      <a:pt x="35719" y="25513"/>
                    </a:cubicBezTo>
                    <a:cubicBezTo>
                      <a:pt x="30957" y="27554"/>
                      <a:pt x="26194" y="29596"/>
                      <a:pt x="21431" y="32317"/>
                    </a:cubicBezTo>
                    <a:cubicBezTo>
                      <a:pt x="16669" y="35038"/>
                      <a:pt x="12586" y="37760"/>
                      <a:pt x="9866" y="40481"/>
                    </a:cubicBezTo>
                    <a:cubicBezTo>
                      <a:pt x="6464" y="43883"/>
                      <a:pt x="5103" y="46604"/>
                      <a:pt x="5103" y="50006"/>
                    </a:cubicBezTo>
                    <a:cubicBezTo>
                      <a:pt x="5103" y="51367"/>
                      <a:pt x="5103" y="52728"/>
                      <a:pt x="5783" y="53408"/>
                    </a:cubicBezTo>
                    <a:cubicBezTo>
                      <a:pt x="6464" y="54769"/>
                      <a:pt x="7144" y="55449"/>
                      <a:pt x="7824" y="56810"/>
                    </a:cubicBezTo>
                    <a:cubicBezTo>
                      <a:pt x="11906" y="62253"/>
                      <a:pt x="18030" y="66335"/>
                      <a:pt x="25513" y="70417"/>
                    </a:cubicBezTo>
                    <a:cubicBezTo>
                      <a:pt x="32997" y="74499"/>
                      <a:pt x="41842" y="77901"/>
                      <a:pt x="51367" y="80622"/>
                    </a:cubicBezTo>
                    <a:cubicBezTo>
                      <a:pt x="60892" y="83344"/>
                      <a:pt x="71098" y="86065"/>
                      <a:pt x="81983" y="88106"/>
                    </a:cubicBezTo>
                    <a:cubicBezTo>
                      <a:pt x="92869" y="90147"/>
                      <a:pt x="103754" y="91508"/>
                      <a:pt x="114640" y="92869"/>
                    </a:cubicBezTo>
                    <a:cubicBezTo>
                      <a:pt x="125526" y="94229"/>
                      <a:pt x="135732" y="94910"/>
                      <a:pt x="145256" y="95590"/>
                    </a:cubicBezTo>
                    <a:cubicBezTo>
                      <a:pt x="154781" y="96270"/>
                      <a:pt x="163626" y="96270"/>
                      <a:pt x="171790" y="96270"/>
                    </a:cubicBezTo>
                    <a:cubicBezTo>
                      <a:pt x="179274" y="96270"/>
                      <a:pt x="188119" y="96270"/>
                      <a:pt x="198324" y="95590"/>
                    </a:cubicBezTo>
                    <a:cubicBezTo>
                      <a:pt x="207849" y="94910"/>
                      <a:pt x="218735" y="94229"/>
                      <a:pt x="228940" y="92869"/>
                    </a:cubicBezTo>
                    <a:cubicBezTo>
                      <a:pt x="239826" y="91508"/>
                      <a:pt x="250711" y="90147"/>
                      <a:pt x="261598" y="88106"/>
                    </a:cubicBezTo>
                    <a:cubicBezTo>
                      <a:pt x="272483" y="86065"/>
                      <a:pt x="282689" y="83344"/>
                      <a:pt x="292214" y="80622"/>
                    </a:cubicBezTo>
                    <a:cubicBezTo>
                      <a:pt x="301738" y="77901"/>
                      <a:pt x="310583" y="74499"/>
                      <a:pt x="318067" y="70417"/>
                    </a:cubicBezTo>
                    <a:cubicBezTo>
                      <a:pt x="325551" y="66335"/>
                      <a:pt x="331674" y="62253"/>
                      <a:pt x="335756" y="56810"/>
                    </a:cubicBezTo>
                    <a:cubicBezTo>
                      <a:pt x="336437" y="55449"/>
                      <a:pt x="337797" y="54769"/>
                      <a:pt x="337797" y="53408"/>
                    </a:cubicBezTo>
                    <a:cubicBezTo>
                      <a:pt x="338477" y="52047"/>
                      <a:pt x="338477" y="51367"/>
                      <a:pt x="338477" y="50006"/>
                    </a:cubicBezTo>
                    <a:cubicBezTo>
                      <a:pt x="338477" y="46604"/>
                      <a:pt x="337117" y="43883"/>
                      <a:pt x="333715" y="40481"/>
                    </a:cubicBezTo>
                    <a:cubicBezTo>
                      <a:pt x="328272" y="37760"/>
                      <a:pt x="324190" y="35038"/>
                      <a:pt x="320108" y="32317"/>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3" name="Freeform: Shape 82">
                <a:extLst>
                  <a:ext uri="{FF2B5EF4-FFF2-40B4-BE49-F238E27FC236}">
                    <a16:creationId xmlns:a16="http://schemas.microsoft.com/office/drawing/2014/main" id="{4CBB09D7-5303-4376-9B7D-52EC590E14DE}"/>
                  </a:ext>
                </a:extLst>
              </p:cNvPr>
              <p:cNvSpPr/>
              <p:nvPr/>
            </p:nvSpPr>
            <p:spPr>
              <a:xfrm>
                <a:off x="9771627" y="4637881"/>
                <a:ext cx="340178" cy="102054"/>
              </a:xfrm>
              <a:custGeom>
                <a:avLst/>
                <a:gdLst>
                  <a:gd name="connsiteX0" fmla="*/ 256835 w 340178"/>
                  <a:gd name="connsiteY0" fmla="*/ 29596 h 102053"/>
                  <a:gd name="connsiteX1" fmla="*/ 212611 w 340178"/>
                  <a:gd name="connsiteY1" fmla="*/ 34358 h 102053"/>
                  <a:gd name="connsiteX2" fmla="*/ 171110 w 340178"/>
                  <a:gd name="connsiteY2" fmla="*/ 35719 h 102053"/>
                  <a:gd name="connsiteX3" fmla="*/ 129608 w 340178"/>
                  <a:gd name="connsiteY3" fmla="*/ 34358 h 102053"/>
                  <a:gd name="connsiteX4" fmla="*/ 85385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80622 h 102053"/>
                  <a:gd name="connsiteX12" fmla="*/ 76540 w 340178"/>
                  <a:gd name="connsiteY12" fmla="*/ 88787 h 102053"/>
                  <a:gd name="connsiteX13" fmla="*/ 108517 w 340178"/>
                  <a:gd name="connsiteY13" fmla="*/ 94229 h 102053"/>
                  <a:gd name="connsiteX14" fmla="*/ 140494 w 340178"/>
                  <a:gd name="connsiteY14" fmla="*/ 96951 h 102053"/>
                  <a:gd name="connsiteX15" fmla="*/ 171110 w 340178"/>
                  <a:gd name="connsiteY15" fmla="*/ 97631 h 102053"/>
                  <a:gd name="connsiteX16" fmla="*/ 201726 w 340178"/>
                  <a:gd name="connsiteY16" fmla="*/ 96951 h 102053"/>
                  <a:gd name="connsiteX17" fmla="*/ 233702 w 340178"/>
                  <a:gd name="connsiteY17" fmla="*/ 94229 h 102053"/>
                  <a:gd name="connsiteX18" fmla="*/ 265680 w 340178"/>
                  <a:gd name="connsiteY18" fmla="*/ 88787 h 102053"/>
                  <a:gd name="connsiteX19" fmla="*/ 294934 w 340178"/>
                  <a:gd name="connsiteY19" fmla="*/ 80622 h 102053"/>
                  <a:gd name="connsiteX20" fmla="*/ 306501 w 340178"/>
                  <a:gd name="connsiteY20" fmla="*/ 75860 h 102053"/>
                  <a:gd name="connsiteX21" fmla="*/ 320788 w 340178"/>
                  <a:gd name="connsiteY21" fmla="*/ 69056 h 102053"/>
                  <a:gd name="connsiteX22" fmla="*/ 332354 w 340178"/>
                  <a:gd name="connsiteY22" fmla="*/ 60892 h 102053"/>
                  <a:gd name="connsiteX23" fmla="*/ 337117 w 340178"/>
                  <a:gd name="connsiteY23" fmla="*/ 51367 h 102053"/>
                  <a:gd name="connsiteX24" fmla="*/ 337117 w 340178"/>
                  <a:gd name="connsiteY24" fmla="*/ 5103 h 102053"/>
                  <a:gd name="connsiteX25" fmla="*/ 299697 w 340178"/>
                  <a:gd name="connsiteY25" fmla="*/ 20071 h 102053"/>
                  <a:gd name="connsiteX26" fmla="*/ 25683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6835" y="29596"/>
                    </a:moveTo>
                    <a:cubicBezTo>
                      <a:pt x="241867" y="32317"/>
                      <a:pt x="226899" y="33678"/>
                      <a:pt x="212611" y="34358"/>
                    </a:cubicBezTo>
                    <a:cubicBezTo>
                      <a:pt x="197644" y="35038"/>
                      <a:pt x="184037" y="35719"/>
                      <a:pt x="171110" y="35719"/>
                    </a:cubicBezTo>
                    <a:cubicBezTo>
                      <a:pt x="158183" y="35719"/>
                      <a:pt x="144576" y="35038"/>
                      <a:pt x="129608" y="34358"/>
                    </a:cubicBezTo>
                    <a:cubicBezTo>
                      <a:pt x="114640" y="33678"/>
                      <a:pt x="99672" y="31637"/>
                      <a:pt x="85385" y="29596"/>
                    </a:cubicBezTo>
                    <a:cubicBezTo>
                      <a:pt x="70417" y="27555"/>
                      <a:pt x="56129" y="24153"/>
                      <a:pt x="42522" y="20071"/>
                    </a:cubicBezTo>
                    <a:cubicBezTo>
                      <a:pt x="28915" y="15988"/>
                      <a:pt x="15988" y="11226"/>
                      <a:pt x="5103" y="5103"/>
                    </a:cubicBezTo>
                    <a:lnTo>
                      <a:pt x="5103" y="51367"/>
                    </a:lnTo>
                    <a:cubicBezTo>
                      <a:pt x="5103" y="54769"/>
                      <a:pt x="6463" y="58171"/>
                      <a:pt x="9865" y="60892"/>
                    </a:cubicBezTo>
                    <a:cubicBezTo>
                      <a:pt x="13267" y="63613"/>
                      <a:pt x="17349" y="67015"/>
                      <a:pt x="21431" y="69056"/>
                    </a:cubicBezTo>
                    <a:cubicBezTo>
                      <a:pt x="26194" y="71778"/>
                      <a:pt x="30957" y="73819"/>
                      <a:pt x="35719" y="75860"/>
                    </a:cubicBezTo>
                    <a:cubicBezTo>
                      <a:pt x="40481" y="77901"/>
                      <a:pt x="44564" y="79262"/>
                      <a:pt x="47284" y="80622"/>
                    </a:cubicBezTo>
                    <a:cubicBezTo>
                      <a:pt x="56129" y="84024"/>
                      <a:pt x="66335" y="86745"/>
                      <a:pt x="76540" y="88787"/>
                    </a:cubicBezTo>
                    <a:cubicBezTo>
                      <a:pt x="86745" y="90828"/>
                      <a:pt x="97631" y="92869"/>
                      <a:pt x="108517" y="94229"/>
                    </a:cubicBezTo>
                    <a:cubicBezTo>
                      <a:pt x="119403" y="95590"/>
                      <a:pt x="130288" y="96270"/>
                      <a:pt x="140494" y="96951"/>
                    </a:cubicBezTo>
                    <a:cubicBezTo>
                      <a:pt x="151379" y="97631"/>
                      <a:pt x="161585" y="97631"/>
                      <a:pt x="171110" y="97631"/>
                    </a:cubicBezTo>
                    <a:cubicBezTo>
                      <a:pt x="180635" y="97631"/>
                      <a:pt x="191521" y="97631"/>
                      <a:pt x="201726" y="96951"/>
                    </a:cubicBezTo>
                    <a:cubicBezTo>
                      <a:pt x="212611" y="96270"/>
                      <a:pt x="223497" y="95590"/>
                      <a:pt x="233702" y="94229"/>
                    </a:cubicBezTo>
                    <a:cubicBezTo>
                      <a:pt x="244588" y="92869"/>
                      <a:pt x="254793" y="90828"/>
                      <a:pt x="265680" y="88787"/>
                    </a:cubicBezTo>
                    <a:cubicBezTo>
                      <a:pt x="275885" y="86745"/>
                      <a:pt x="286090" y="84024"/>
                      <a:pt x="294934" y="80622"/>
                    </a:cubicBezTo>
                    <a:cubicBezTo>
                      <a:pt x="297656" y="79942"/>
                      <a:pt x="301738" y="77901"/>
                      <a:pt x="306501" y="75860"/>
                    </a:cubicBezTo>
                    <a:cubicBezTo>
                      <a:pt x="311263" y="73819"/>
                      <a:pt x="316025" y="71778"/>
                      <a:pt x="320788" y="69056"/>
                    </a:cubicBezTo>
                    <a:cubicBezTo>
                      <a:pt x="325551" y="66335"/>
                      <a:pt x="329633" y="63613"/>
                      <a:pt x="332354" y="60892"/>
                    </a:cubicBezTo>
                    <a:cubicBezTo>
                      <a:pt x="335756" y="58171"/>
                      <a:pt x="337117" y="54769"/>
                      <a:pt x="337117" y="51367"/>
                    </a:cubicBezTo>
                    <a:lnTo>
                      <a:pt x="337117" y="5103"/>
                    </a:lnTo>
                    <a:cubicBezTo>
                      <a:pt x="326231" y="11226"/>
                      <a:pt x="313985" y="15988"/>
                      <a:pt x="299697" y="20071"/>
                    </a:cubicBezTo>
                    <a:cubicBezTo>
                      <a:pt x="286090" y="24153"/>
                      <a:pt x="271802" y="27555"/>
                      <a:pt x="25683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grpSp>
        <p:nvGrpSpPr>
          <p:cNvPr id="86" name="Group 85">
            <a:extLst>
              <a:ext uri="{FF2B5EF4-FFF2-40B4-BE49-F238E27FC236}">
                <a16:creationId xmlns:a16="http://schemas.microsoft.com/office/drawing/2014/main" id="{665C0E06-756C-4692-83BE-6F8781617335}"/>
              </a:ext>
            </a:extLst>
          </p:cNvPr>
          <p:cNvGrpSpPr/>
          <p:nvPr/>
        </p:nvGrpSpPr>
        <p:grpSpPr>
          <a:xfrm>
            <a:off x="8154370" y="1847506"/>
            <a:ext cx="485186" cy="283685"/>
            <a:chOff x="3604308" y="4850892"/>
            <a:chExt cx="394800" cy="230838"/>
          </a:xfrm>
          <a:solidFill>
            <a:schemeClr val="accent2"/>
          </a:solidFill>
        </p:grpSpPr>
        <p:sp>
          <p:nvSpPr>
            <p:cNvPr id="87" name="Freeform: Shape 86">
              <a:extLst>
                <a:ext uri="{FF2B5EF4-FFF2-40B4-BE49-F238E27FC236}">
                  <a16:creationId xmlns:a16="http://schemas.microsoft.com/office/drawing/2014/main" id="{221249D8-8CFD-4D47-9C1A-65B9047F3983}"/>
                </a:ext>
              </a:extLst>
            </p:cNvPr>
            <p:cNvSpPr/>
            <p:nvPr/>
          </p:nvSpPr>
          <p:spPr>
            <a:xfrm>
              <a:off x="3649456" y="4976835"/>
              <a:ext cx="54315" cy="101840"/>
            </a:xfrm>
            <a:custGeom>
              <a:avLst/>
              <a:gdLst>
                <a:gd name="connsiteX0" fmla="*/ 54654 w 54314"/>
                <a:gd name="connsiteY0" fmla="*/ 5092 h 101840"/>
                <a:gd name="connsiteX1" fmla="*/ 5092 w 54314"/>
                <a:gd name="connsiteY1" fmla="*/ 5092 h 101840"/>
                <a:gd name="connsiteX2" fmla="*/ 5092 w 54314"/>
                <a:gd name="connsiteY2" fmla="*/ 98106 h 101840"/>
                <a:gd name="connsiteX3" fmla="*/ 54654 w 54314"/>
                <a:gd name="connsiteY3" fmla="*/ 98106 h 101840"/>
                <a:gd name="connsiteX4" fmla="*/ 54654 w 54314"/>
                <a:gd name="connsiteY4" fmla="*/ 5092 h 101840"/>
                <a:gd name="connsiteX5" fmla="*/ 22744 w 54314"/>
                <a:gd name="connsiteY5" fmla="*/ 64838 h 101840"/>
                <a:gd name="connsiteX6" fmla="*/ 36323 w 54314"/>
                <a:gd name="connsiteY6" fmla="*/ 64838 h 101840"/>
                <a:gd name="connsiteX7" fmla="*/ 36323 w 54314"/>
                <a:gd name="connsiteY7" fmla="*/ 78417 h 101840"/>
                <a:gd name="connsiteX8" fmla="*/ 22744 w 54314"/>
                <a:gd name="connsiteY8" fmla="*/ 78417 h 101840"/>
                <a:gd name="connsiteX9" fmla="*/ 22744 w 54314"/>
                <a:gd name="connsiteY9" fmla="*/ 64838 h 1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14" h="101840">
                  <a:moveTo>
                    <a:pt x="54654" y="5092"/>
                  </a:moveTo>
                  <a:lnTo>
                    <a:pt x="5092" y="5092"/>
                  </a:lnTo>
                  <a:lnTo>
                    <a:pt x="5092" y="98106"/>
                  </a:lnTo>
                  <a:lnTo>
                    <a:pt x="54654" y="98106"/>
                  </a:lnTo>
                  <a:lnTo>
                    <a:pt x="54654" y="5092"/>
                  </a:lnTo>
                  <a:close/>
                  <a:moveTo>
                    <a:pt x="22744" y="64838"/>
                  </a:moveTo>
                  <a:lnTo>
                    <a:pt x="36323" y="64838"/>
                  </a:lnTo>
                  <a:lnTo>
                    <a:pt x="36323" y="78417"/>
                  </a:lnTo>
                  <a:lnTo>
                    <a:pt x="22744" y="78417"/>
                  </a:lnTo>
                  <a:lnTo>
                    <a:pt x="22744" y="64838"/>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8" name="Freeform: Shape 87">
              <a:extLst>
                <a:ext uri="{FF2B5EF4-FFF2-40B4-BE49-F238E27FC236}">
                  <a16:creationId xmlns:a16="http://schemas.microsoft.com/office/drawing/2014/main" id="{0F998614-8AFE-4B61-828F-239C84BE37AE}"/>
                </a:ext>
              </a:extLst>
            </p:cNvPr>
            <p:cNvSpPr/>
            <p:nvPr/>
          </p:nvSpPr>
          <p:spPr>
            <a:xfrm>
              <a:off x="3604308" y="4850892"/>
              <a:ext cx="307558" cy="230838"/>
            </a:xfrm>
            <a:custGeom>
              <a:avLst/>
              <a:gdLst>
                <a:gd name="connsiteX0" fmla="*/ 199268 w 312310"/>
                <a:gd name="connsiteY0" fmla="*/ 182294 h 237627"/>
                <a:gd name="connsiteX1" fmla="*/ 199268 w 312310"/>
                <a:gd name="connsiteY1" fmla="*/ 115759 h 237627"/>
                <a:gd name="connsiteX2" fmla="*/ 201304 w 312310"/>
                <a:gd name="connsiteY2" fmla="*/ 106932 h 237627"/>
                <a:gd name="connsiteX3" fmla="*/ 206736 w 312310"/>
                <a:gd name="connsiteY3" fmla="*/ 100143 h 237627"/>
                <a:gd name="connsiteX4" fmla="*/ 214204 w 312310"/>
                <a:gd name="connsiteY4" fmla="*/ 95391 h 237627"/>
                <a:gd name="connsiteX5" fmla="*/ 223030 w 312310"/>
                <a:gd name="connsiteY5" fmla="*/ 94033 h 237627"/>
                <a:gd name="connsiteX6" fmla="*/ 312650 w 312310"/>
                <a:gd name="connsiteY6" fmla="*/ 94033 h 237627"/>
                <a:gd name="connsiteX7" fmla="*/ 312650 w 312310"/>
                <a:gd name="connsiteY7" fmla="*/ 5092 h 237627"/>
                <a:gd name="connsiteX8" fmla="*/ 105574 w 312310"/>
                <a:gd name="connsiteY8" fmla="*/ 5092 h 237627"/>
                <a:gd name="connsiteX9" fmla="*/ 105574 w 312310"/>
                <a:gd name="connsiteY9" fmla="*/ 17992 h 237627"/>
                <a:gd name="connsiteX10" fmla="*/ 56012 w 312310"/>
                <a:gd name="connsiteY10" fmla="*/ 17992 h 237627"/>
                <a:gd name="connsiteX11" fmla="*/ 56012 w 312310"/>
                <a:gd name="connsiteY11" fmla="*/ 5092 h 237627"/>
                <a:gd name="connsiteX12" fmla="*/ 5092 w 312310"/>
                <a:gd name="connsiteY12" fmla="*/ 5092 h 237627"/>
                <a:gd name="connsiteX13" fmla="*/ 5092 w 312310"/>
                <a:gd name="connsiteY13" fmla="*/ 182294 h 237627"/>
                <a:gd name="connsiteX14" fmla="*/ 39718 w 312310"/>
                <a:gd name="connsiteY14" fmla="*/ 182294 h 237627"/>
                <a:gd name="connsiteX15" fmla="*/ 39718 w 312310"/>
                <a:gd name="connsiteY15" fmla="*/ 134769 h 237627"/>
                <a:gd name="connsiteX16" fmla="*/ 41076 w 312310"/>
                <a:gd name="connsiteY16" fmla="*/ 129337 h 237627"/>
                <a:gd name="connsiteX17" fmla="*/ 43791 w 312310"/>
                <a:gd name="connsiteY17" fmla="*/ 124585 h 237627"/>
                <a:gd name="connsiteX18" fmla="*/ 48544 w 312310"/>
                <a:gd name="connsiteY18" fmla="*/ 121190 h 237627"/>
                <a:gd name="connsiteX19" fmla="*/ 53975 w 312310"/>
                <a:gd name="connsiteY19" fmla="*/ 119832 h 237627"/>
                <a:gd name="connsiteX20" fmla="*/ 106253 w 312310"/>
                <a:gd name="connsiteY20" fmla="*/ 119832 h 237627"/>
                <a:gd name="connsiteX21" fmla="*/ 111685 w 312310"/>
                <a:gd name="connsiteY21" fmla="*/ 121190 h 237627"/>
                <a:gd name="connsiteX22" fmla="*/ 116437 w 312310"/>
                <a:gd name="connsiteY22" fmla="*/ 124585 h 237627"/>
                <a:gd name="connsiteX23" fmla="*/ 119153 w 312310"/>
                <a:gd name="connsiteY23" fmla="*/ 129337 h 237627"/>
                <a:gd name="connsiteX24" fmla="*/ 120511 w 312310"/>
                <a:gd name="connsiteY24" fmla="*/ 134769 h 237627"/>
                <a:gd name="connsiteX25" fmla="*/ 120511 w 312310"/>
                <a:gd name="connsiteY25" fmla="*/ 181615 h 237627"/>
                <a:gd name="connsiteX26" fmla="*/ 140200 w 312310"/>
                <a:gd name="connsiteY26" fmla="*/ 181615 h 237627"/>
                <a:gd name="connsiteX27" fmla="*/ 140200 w 312310"/>
                <a:gd name="connsiteY27" fmla="*/ 208773 h 237627"/>
                <a:gd name="connsiteX28" fmla="*/ 120511 w 312310"/>
                <a:gd name="connsiteY28" fmla="*/ 208773 h 237627"/>
                <a:gd name="connsiteX29" fmla="*/ 120511 w 312310"/>
                <a:gd name="connsiteY29" fmla="*/ 229141 h 237627"/>
                <a:gd name="connsiteX30" fmla="*/ 119153 w 312310"/>
                <a:gd name="connsiteY30" fmla="*/ 234572 h 237627"/>
                <a:gd name="connsiteX31" fmla="*/ 118474 w 312310"/>
                <a:gd name="connsiteY31" fmla="*/ 235930 h 237627"/>
                <a:gd name="connsiteX32" fmla="*/ 206057 w 312310"/>
                <a:gd name="connsiteY32" fmla="*/ 235930 h 237627"/>
                <a:gd name="connsiteX33" fmla="*/ 201304 w 312310"/>
                <a:gd name="connsiteY33" fmla="*/ 229820 h 237627"/>
                <a:gd name="connsiteX34" fmla="*/ 199268 w 312310"/>
                <a:gd name="connsiteY34" fmla="*/ 220994 h 237627"/>
                <a:gd name="connsiteX35" fmla="*/ 199268 w 312310"/>
                <a:gd name="connsiteY35" fmla="*/ 209452 h 237627"/>
                <a:gd name="connsiteX36" fmla="*/ 166679 w 312310"/>
                <a:gd name="connsiteY36" fmla="*/ 209452 h 237627"/>
                <a:gd name="connsiteX37" fmla="*/ 166679 w 312310"/>
                <a:gd name="connsiteY37" fmla="*/ 182294 h 237627"/>
                <a:gd name="connsiteX38" fmla="*/ 199268 w 312310"/>
                <a:gd name="connsiteY38" fmla="*/ 182294 h 237627"/>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100482 w 307558"/>
                <a:gd name="connsiteY8" fmla="*/ 0 h 230838"/>
                <a:gd name="connsiteX9" fmla="*/ 100482 w 307558"/>
                <a:gd name="connsiteY9" fmla="*/ 12900 h 230838"/>
                <a:gd name="connsiteX10" fmla="*/ 50920 w 307558"/>
                <a:gd name="connsiteY10" fmla="*/ 0 h 230838"/>
                <a:gd name="connsiteX11" fmla="*/ 0 w 307558"/>
                <a:gd name="connsiteY11" fmla="*/ 0 h 230838"/>
                <a:gd name="connsiteX12" fmla="*/ 0 w 307558"/>
                <a:gd name="connsiteY12" fmla="*/ 177202 h 230838"/>
                <a:gd name="connsiteX13" fmla="*/ 34626 w 307558"/>
                <a:gd name="connsiteY13" fmla="*/ 177202 h 230838"/>
                <a:gd name="connsiteX14" fmla="*/ 34626 w 307558"/>
                <a:gd name="connsiteY14" fmla="*/ 129677 h 230838"/>
                <a:gd name="connsiteX15" fmla="*/ 35984 w 307558"/>
                <a:gd name="connsiteY15" fmla="*/ 124245 h 230838"/>
                <a:gd name="connsiteX16" fmla="*/ 38699 w 307558"/>
                <a:gd name="connsiteY16" fmla="*/ 119493 h 230838"/>
                <a:gd name="connsiteX17" fmla="*/ 43452 w 307558"/>
                <a:gd name="connsiteY17" fmla="*/ 116098 h 230838"/>
                <a:gd name="connsiteX18" fmla="*/ 48883 w 307558"/>
                <a:gd name="connsiteY18" fmla="*/ 114740 h 230838"/>
                <a:gd name="connsiteX19" fmla="*/ 101161 w 307558"/>
                <a:gd name="connsiteY19" fmla="*/ 114740 h 230838"/>
                <a:gd name="connsiteX20" fmla="*/ 106593 w 307558"/>
                <a:gd name="connsiteY20" fmla="*/ 116098 h 230838"/>
                <a:gd name="connsiteX21" fmla="*/ 111345 w 307558"/>
                <a:gd name="connsiteY21" fmla="*/ 119493 h 230838"/>
                <a:gd name="connsiteX22" fmla="*/ 114061 w 307558"/>
                <a:gd name="connsiteY22" fmla="*/ 124245 h 230838"/>
                <a:gd name="connsiteX23" fmla="*/ 115419 w 307558"/>
                <a:gd name="connsiteY23" fmla="*/ 129677 h 230838"/>
                <a:gd name="connsiteX24" fmla="*/ 115419 w 307558"/>
                <a:gd name="connsiteY24" fmla="*/ 176523 h 230838"/>
                <a:gd name="connsiteX25" fmla="*/ 135108 w 307558"/>
                <a:gd name="connsiteY25" fmla="*/ 176523 h 230838"/>
                <a:gd name="connsiteX26" fmla="*/ 135108 w 307558"/>
                <a:gd name="connsiteY26" fmla="*/ 203681 h 230838"/>
                <a:gd name="connsiteX27" fmla="*/ 115419 w 307558"/>
                <a:gd name="connsiteY27" fmla="*/ 203681 h 230838"/>
                <a:gd name="connsiteX28" fmla="*/ 115419 w 307558"/>
                <a:gd name="connsiteY28" fmla="*/ 224049 h 230838"/>
                <a:gd name="connsiteX29" fmla="*/ 114061 w 307558"/>
                <a:gd name="connsiteY29" fmla="*/ 229480 h 230838"/>
                <a:gd name="connsiteX30" fmla="*/ 113382 w 307558"/>
                <a:gd name="connsiteY30" fmla="*/ 230838 h 230838"/>
                <a:gd name="connsiteX31" fmla="*/ 200965 w 307558"/>
                <a:gd name="connsiteY31" fmla="*/ 230838 h 230838"/>
                <a:gd name="connsiteX32" fmla="*/ 196212 w 307558"/>
                <a:gd name="connsiteY32" fmla="*/ 224728 h 230838"/>
                <a:gd name="connsiteX33" fmla="*/ 194176 w 307558"/>
                <a:gd name="connsiteY33" fmla="*/ 215902 h 230838"/>
                <a:gd name="connsiteX34" fmla="*/ 194176 w 307558"/>
                <a:gd name="connsiteY34" fmla="*/ 204360 h 230838"/>
                <a:gd name="connsiteX35" fmla="*/ 161587 w 307558"/>
                <a:gd name="connsiteY35" fmla="*/ 204360 h 230838"/>
                <a:gd name="connsiteX36" fmla="*/ 161587 w 307558"/>
                <a:gd name="connsiteY36" fmla="*/ 177202 h 230838"/>
                <a:gd name="connsiteX37" fmla="*/ 194176 w 307558"/>
                <a:gd name="connsiteY37"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100482 w 307558"/>
                <a:gd name="connsiteY8" fmla="*/ 0 h 230838"/>
                <a:gd name="connsiteX9" fmla="*/ 50920 w 307558"/>
                <a:gd name="connsiteY9" fmla="*/ 0 h 230838"/>
                <a:gd name="connsiteX10" fmla="*/ 0 w 307558"/>
                <a:gd name="connsiteY10" fmla="*/ 0 h 230838"/>
                <a:gd name="connsiteX11" fmla="*/ 0 w 307558"/>
                <a:gd name="connsiteY11" fmla="*/ 177202 h 230838"/>
                <a:gd name="connsiteX12" fmla="*/ 34626 w 307558"/>
                <a:gd name="connsiteY12" fmla="*/ 177202 h 230838"/>
                <a:gd name="connsiteX13" fmla="*/ 34626 w 307558"/>
                <a:gd name="connsiteY13" fmla="*/ 129677 h 230838"/>
                <a:gd name="connsiteX14" fmla="*/ 35984 w 307558"/>
                <a:gd name="connsiteY14" fmla="*/ 124245 h 230838"/>
                <a:gd name="connsiteX15" fmla="*/ 38699 w 307558"/>
                <a:gd name="connsiteY15" fmla="*/ 119493 h 230838"/>
                <a:gd name="connsiteX16" fmla="*/ 43452 w 307558"/>
                <a:gd name="connsiteY16" fmla="*/ 116098 h 230838"/>
                <a:gd name="connsiteX17" fmla="*/ 48883 w 307558"/>
                <a:gd name="connsiteY17" fmla="*/ 114740 h 230838"/>
                <a:gd name="connsiteX18" fmla="*/ 101161 w 307558"/>
                <a:gd name="connsiteY18" fmla="*/ 114740 h 230838"/>
                <a:gd name="connsiteX19" fmla="*/ 106593 w 307558"/>
                <a:gd name="connsiteY19" fmla="*/ 116098 h 230838"/>
                <a:gd name="connsiteX20" fmla="*/ 111345 w 307558"/>
                <a:gd name="connsiteY20" fmla="*/ 119493 h 230838"/>
                <a:gd name="connsiteX21" fmla="*/ 114061 w 307558"/>
                <a:gd name="connsiteY21" fmla="*/ 124245 h 230838"/>
                <a:gd name="connsiteX22" fmla="*/ 115419 w 307558"/>
                <a:gd name="connsiteY22" fmla="*/ 129677 h 230838"/>
                <a:gd name="connsiteX23" fmla="*/ 115419 w 307558"/>
                <a:gd name="connsiteY23" fmla="*/ 176523 h 230838"/>
                <a:gd name="connsiteX24" fmla="*/ 135108 w 307558"/>
                <a:gd name="connsiteY24" fmla="*/ 176523 h 230838"/>
                <a:gd name="connsiteX25" fmla="*/ 135108 w 307558"/>
                <a:gd name="connsiteY25" fmla="*/ 203681 h 230838"/>
                <a:gd name="connsiteX26" fmla="*/ 115419 w 307558"/>
                <a:gd name="connsiteY26" fmla="*/ 203681 h 230838"/>
                <a:gd name="connsiteX27" fmla="*/ 115419 w 307558"/>
                <a:gd name="connsiteY27" fmla="*/ 224049 h 230838"/>
                <a:gd name="connsiteX28" fmla="*/ 114061 w 307558"/>
                <a:gd name="connsiteY28" fmla="*/ 229480 h 230838"/>
                <a:gd name="connsiteX29" fmla="*/ 113382 w 307558"/>
                <a:gd name="connsiteY29" fmla="*/ 230838 h 230838"/>
                <a:gd name="connsiteX30" fmla="*/ 200965 w 307558"/>
                <a:gd name="connsiteY30" fmla="*/ 230838 h 230838"/>
                <a:gd name="connsiteX31" fmla="*/ 196212 w 307558"/>
                <a:gd name="connsiteY31" fmla="*/ 224728 h 230838"/>
                <a:gd name="connsiteX32" fmla="*/ 194176 w 307558"/>
                <a:gd name="connsiteY32" fmla="*/ 215902 h 230838"/>
                <a:gd name="connsiteX33" fmla="*/ 194176 w 307558"/>
                <a:gd name="connsiteY33" fmla="*/ 204360 h 230838"/>
                <a:gd name="connsiteX34" fmla="*/ 161587 w 307558"/>
                <a:gd name="connsiteY34" fmla="*/ 204360 h 230838"/>
                <a:gd name="connsiteX35" fmla="*/ 161587 w 307558"/>
                <a:gd name="connsiteY35" fmla="*/ 177202 h 230838"/>
                <a:gd name="connsiteX36" fmla="*/ 194176 w 307558"/>
                <a:gd name="connsiteY36"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50920 w 307558"/>
                <a:gd name="connsiteY8" fmla="*/ 0 h 230838"/>
                <a:gd name="connsiteX9" fmla="*/ 0 w 307558"/>
                <a:gd name="connsiteY9" fmla="*/ 0 h 230838"/>
                <a:gd name="connsiteX10" fmla="*/ 0 w 307558"/>
                <a:gd name="connsiteY10" fmla="*/ 177202 h 230838"/>
                <a:gd name="connsiteX11" fmla="*/ 34626 w 307558"/>
                <a:gd name="connsiteY11" fmla="*/ 177202 h 230838"/>
                <a:gd name="connsiteX12" fmla="*/ 34626 w 307558"/>
                <a:gd name="connsiteY12" fmla="*/ 129677 h 230838"/>
                <a:gd name="connsiteX13" fmla="*/ 35984 w 307558"/>
                <a:gd name="connsiteY13" fmla="*/ 124245 h 230838"/>
                <a:gd name="connsiteX14" fmla="*/ 38699 w 307558"/>
                <a:gd name="connsiteY14" fmla="*/ 119493 h 230838"/>
                <a:gd name="connsiteX15" fmla="*/ 43452 w 307558"/>
                <a:gd name="connsiteY15" fmla="*/ 116098 h 230838"/>
                <a:gd name="connsiteX16" fmla="*/ 48883 w 307558"/>
                <a:gd name="connsiteY16" fmla="*/ 114740 h 230838"/>
                <a:gd name="connsiteX17" fmla="*/ 101161 w 307558"/>
                <a:gd name="connsiteY17" fmla="*/ 114740 h 230838"/>
                <a:gd name="connsiteX18" fmla="*/ 106593 w 307558"/>
                <a:gd name="connsiteY18" fmla="*/ 116098 h 230838"/>
                <a:gd name="connsiteX19" fmla="*/ 111345 w 307558"/>
                <a:gd name="connsiteY19" fmla="*/ 119493 h 230838"/>
                <a:gd name="connsiteX20" fmla="*/ 114061 w 307558"/>
                <a:gd name="connsiteY20" fmla="*/ 124245 h 230838"/>
                <a:gd name="connsiteX21" fmla="*/ 115419 w 307558"/>
                <a:gd name="connsiteY21" fmla="*/ 129677 h 230838"/>
                <a:gd name="connsiteX22" fmla="*/ 115419 w 307558"/>
                <a:gd name="connsiteY22" fmla="*/ 176523 h 230838"/>
                <a:gd name="connsiteX23" fmla="*/ 135108 w 307558"/>
                <a:gd name="connsiteY23" fmla="*/ 176523 h 230838"/>
                <a:gd name="connsiteX24" fmla="*/ 135108 w 307558"/>
                <a:gd name="connsiteY24" fmla="*/ 203681 h 230838"/>
                <a:gd name="connsiteX25" fmla="*/ 115419 w 307558"/>
                <a:gd name="connsiteY25" fmla="*/ 203681 h 230838"/>
                <a:gd name="connsiteX26" fmla="*/ 115419 w 307558"/>
                <a:gd name="connsiteY26" fmla="*/ 224049 h 230838"/>
                <a:gd name="connsiteX27" fmla="*/ 114061 w 307558"/>
                <a:gd name="connsiteY27" fmla="*/ 229480 h 230838"/>
                <a:gd name="connsiteX28" fmla="*/ 113382 w 307558"/>
                <a:gd name="connsiteY28" fmla="*/ 230838 h 230838"/>
                <a:gd name="connsiteX29" fmla="*/ 200965 w 307558"/>
                <a:gd name="connsiteY29" fmla="*/ 230838 h 230838"/>
                <a:gd name="connsiteX30" fmla="*/ 196212 w 307558"/>
                <a:gd name="connsiteY30" fmla="*/ 224728 h 230838"/>
                <a:gd name="connsiteX31" fmla="*/ 194176 w 307558"/>
                <a:gd name="connsiteY31" fmla="*/ 215902 h 230838"/>
                <a:gd name="connsiteX32" fmla="*/ 194176 w 307558"/>
                <a:gd name="connsiteY32" fmla="*/ 204360 h 230838"/>
                <a:gd name="connsiteX33" fmla="*/ 161587 w 307558"/>
                <a:gd name="connsiteY33" fmla="*/ 204360 h 230838"/>
                <a:gd name="connsiteX34" fmla="*/ 161587 w 307558"/>
                <a:gd name="connsiteY34" fmla="*/ 177202 h 230838"/>
                <a:gd name="connsiteX35" fmla="*/ 194176 w 307558"/>
                <a:gd name="connsiteY35"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0 w 307558"/>
                <a:gd name="connsiteY8" fmla="*/ 0 h 230838"/>
                <a:gd name="connsiteX9" fmla="*/ 0 w 307558"/>
                <a:gd name="connsiteY9" fmla="*/ 177202 h 230838"/>
                <a:gd name="connsiteX10" fmla="*/ 34626 w 307558"/>
                <a:gd name="connsiteY10" fmla="*/ 177202 h 230838"/>
                <a:gd name="connsiteX11" fmla="*/ 34626 w 307558"/>
                <a:gd name="connsiteY11" fmla="*/ 129677 h 230838"/>
                <a:gd name="connsiteX12" fmla="*/ 35984 w 307558"/>
                <a:gd name="connsiteY12" fmla="*/ 124245 h 230838"/>
                <a:gd name="connsiteX13" fmla="*/ 38699 w 307558"/>
                <a:gd name="connsiteY13" fmla="*/ 119493 h 230838"/>
                <a:gd name="connsiteX14" fmla="*/ 43452 w 307558"/>
                <a:gd name="connsiteY14" fmla="*/ 116098 h 230838"/>
                <a:gd name="connsiteX15" fmla="*/ 48883 w 307558"/>
                <a:gd name="connsiteY15" fmla="*/ 114740 h 230838"/>
                <a:gd name="connsiteX16" fmla="*/ 101161 w 307558"/>
                <a:gd name="connsiteY16" fmla="*/ 114740 h 230838"/>
                <a:gd name="connsiteX17" fmla="*/ 106593 w 307558"/>
                <a:gd name="connsiteY17" fmla="*/ 116098 h 230838"/>
                <a:gd name="connsiteX18" fmla="*/ 111345 w 307558"/>
                <a:gd name="connsiteY18" fmla="*/ 119493 h 230838"/>
                <a:gd name="connsiteX19" fmla="*/ 114061 w 307558"/>
                <a:gd name="connsiteY19" fmla="*/ 124245 h 230838"/>
                <a:gd name="connsiteX20" fmla="*/ 115419 w 307558"/>
                <a:gd name="connsiteY20" fmla="*/ 129677 h 230838"/>
                <a:gd name="connsiteX21" fmla="*/ 115419 w 307558"/>
                <a:gd name="connsiteY21" fmla="*/ 176523 h 230838"/>
                <a:gd name="connsiteX22" fmla="*/ 135108 w 307558"/>
                <a:gd name="connsiteY22" fmla="*/ 176523 h 230838"/>
                <a:gd name="connsiteX23" fmla="*/ 135108 w 307558"/>
                <a:gd name="connsiteY23" fmla="*/ 203681 h 230838"/>
                <a:gd name="connsiteX24" fmla="*/ 115419 w 307558"/>
                <a:gd name="connsiteY24" fmla="*/ 203681 h 230838"/>
                <a:gd name="connsiteX25" fmla="*/ 115419 w 307558"/>
                <a:gd name="connsiteY25" fmla="*/ 224049 h 230838"/>
                <a:gd name="connsiteX26" fmla="*/ 114061 w 307558"/>
                <a:gd name="connsiteY26" fmla="*/ 229480 h 230838"/>
                <a:gd name="connsiteX27" fmla="*/ 113382 w 307558"/>
                <a:gd name="connsiteY27" fmla="*/ 230838 h 230838"/>
                <a:gd name="connsiteX28" fmla="*/ 200965 w 307558"/>
                <a:gd name="connsiteY28" fmla="*/ 230838 h 230838"/>
                <a:gd name="connsiteX29" fmla="*/ 196212 w 307558"/>
                <a:gd name="connsiteY29" fmla="*/ 224728 h 230838"/>
                <a:gd name="connsiteX30" fmla="*/ 194176 w 307558"/>
                <a:gd name="connsiteY30" fmla="*/ 215902 h 230838"/>
                <a:gd name="connsiteX31" fmla="*/ 194176 w 307558"/>
                <a:gd name="connsiteY31" fmla="*/ 204360 h 230838"/>
                <a:gd name="connsiteX32" fmla="*/ 161587 w 307558"/>
                <a:gd name="connsiteY32" fmla="*/ 204360 h 230838"/>
                <a:gd name="connsiteX33" fmla="*/ 161587 w 307558"/>
                <a:gd name="connsiteY33" fmla="*/ 177202 h 230838"/>
                <a:gd name="connsiteX34" fmla="*/ 194176 w 307558"/>
                <a:gd name="connsiteY34" fmla="*/ 177202 h 23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7558" h="230838">
                  <a:moveTo>
                    <a:pt x="194176" y="177202"/>
                  </a:moveTo>
                  <a:lnTo>
                    <a:pt x="194176" y="110667"/>
                  </a:lnTo>
                  <a:cubicBezTo>
                    <a:pt x="194176" y="107272"/>
                    <a:pt x="194855" y="104556"/>
                    <a:pt x="196212" y="101840"/>
                  </a:cubicBezTo>
                  <a:cubicBezTo>
                    <a:pt x="197570" y="99125"/>
                    <a:pt x="198928" y="97088"/>
                    <a:pt x="201644" y="95051"/>
                  </a:cubicBezTo>
                  <a:cubicBezTo>
                    <a:pt x="203681" y="93014"/>
                    <a:pt x="206396" y="91656"/>
                    <a:pt x="209112" y="90299"/>
                  </a:cubicBezTo>
                  <a:cubicBezTo>
                    <a:pt x="211828" y="88941"/>
                    <a:pt x="214544" y="88941"/>
                    <a:pt x="217938" y="88941"/>
                  </a:cubicBezTo>
                  <a:lnTo>
                    <a:pt x="307558" y="88941"/>
                  </a:lnTo>
                  <a:lnTo>
                    <a:pt x="307558" y="0"/>
                  </a:lnTo>
                  <a:lnTo>
                    <a:pt x="0" y="0"/>
                  </a:lnTo>
                  <a:lnTo>
                    <a:pt x="0" y="177202"/>
                  </a:lnTo>
                  <a:lnTo>
                    <a:pt x="34626" y="177202"/>
                  </a:lnTo>
                  <a:lnTo>
                    <a:pt x="34626" y="129677"/>
                  </a:lnTo>
                  <a:cubicBezTo>
                    <a:pt x="34626" y="127640"/>
                    <a:pt x="35305" y="125603"/>
                    <a:pt x="35984" y="124245"/>
                  </a:cubicBezTo>
                  <a:cubicBezTo>
                    <a:pt x="36662" y="122887"/>
                    <a:pt x="37341" y="120851"/>
                    <a:pt x="38699" y="119493"/>
                  </a:cubicBezTo>
                  <a:cubicBezTo>
                    <a:pt x="40057" y="118135"/>
                    <a:pt x="41415" y="117456"/>
                    <a:pt x="43452" y="116098"/>
                  </a:cubicBezTo>
                  <a:cubicBezTo>
                    <a:pt x="45489" y="115419"/>
                    <a:pt x="46847" y="114740"/>
                    <a:pt x="48883" y="114740"/>
                  </a:cubicBezTo>
                  <a:lnTo>
                    <a:pt x="101161" y="114740"/>
                  </a:lnTo>
                  <a:cubicBezTo>
                    <a:pt x="103198" y="114740"/>
                    <a:pt x="105235" y="115419"/>
                    <a:pt x="106593" y="116098"/>
                  </a:cubicBezTo>
                  <a:cubicBezTo>
                    <a:pt x="107951" y="116777"/>
                    <a:pt x="109988" y="118135"/>
                    <a:pt x="111345" y="119493"/>
                  </a:cubicBezTo>
                  <a:cubicBezTo>
                    <a:pt x="112703" y="120851"/>
                    <a:pt x="113382" y="122208"/>
                    <a:pt x="114061" y="124245"/>
                  </a:cubicBezTo>
                  <a:cubicBezTo>
                    <a:pt x="114740" y="126282"/>
                    <a:pt x="115419" y="127640"/>
                    <a:pt x="115419" y="129677"/>
                  </a:cubicBezTo>
                  <a:lnTo>
                    <a:pt x="115419" y="176523"/>
                  </a:lnTo>
                  <a:lnTo>
                    <a:pt x="135108" y="176523"/>
                  </a:lnTo>
                  <a:lnTo>
                    <a:pt x="135108" y="203681"/>
                  </a:lnTo>
                  <a:lnTo>
                    <a:pt x="115419" y="203681"/>
                  </a:lnTo>
                  <a:lnTo>
                    <a:pt x="115419" y="224049"/>
                  </a:lnTo>
                  <a:cubicBezTo>
                    <a:pt x="115419" y="226086"/>
                    <a:pt x="114740" y="228122"/>
                    <a:pt x="114061" y="229480"/>
                  </a:cubicBezTo>
                  <a:cubicBezTo>
                    <a:pt x="114061" y="230159"/>
                    <a:pt x="113382" y="230159"/>
                    <a:pt x="113382" y="230838"/>
                  </a:cubicBezTo>
                  <a:lnTo>
                    <a:pt x="200965" y="230838"/>
                  </a:lnTo>
                  <a:cubicBezTo>
                    <a:pt x="198928" y="228801"/>
                    <a:pt x="197570" y="227444"/>
                    <a:pt x="196212" y="224728"/>
                  </a:cubicBezTo>
                  <a:cubicBezTo>
                    <a:pt x="194855" y="222012"/>
                    <a:pt x="194176" y="219296"/>
                    <a:pt x="194176" y="215902"/>
                  </a:cubicBezTo>
                  <a:lnTo>
                    <a:pt x="194176" y="204360"/>
                  </a:lnTo>
                  <a:lnTo>
                    <a:pt x="161587" y="204360"/>
                  </a:lnTo>
                  <a:lnTo>
                    <a:pt x="161587" y="177202"/>
                  </a:lnTo>
                  <a:lnTo>
                    <a:pt x="194176" y="177202"/>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9" name="Freeform: Shape 88">
              <a:extLst>
                <a:ext uri="{FF2B5EF4-FFF2-40B4-BE49-F238E27FC236}">
                  <a16:creationId xmlns:a16="http://schemas.microsoft.com/office/drawing/2014/main" id="{37FA9C7B-99EA-4F6E-8428-C746E5C98E6E}"/>
                </a:ext>
              </a:extLst>
            </p:cNvPr>
            <p:cNvSpPr/>
            <p:nvPr/>
          </p:nvSpPr>
          <p:spPr>
            <a:xfrm>
              <a:off x="3809006" y="4950356"/>
              <a:ext cx="190102" cy="128998"/>
            </a:xfrm>
            <a:custGeom>
              <a:avLst/>
              <a:gdLst>
                <a:gd name="connsiteX0" fmla="*/ 7129 w 190101"/>
                <a:gd name="connsiteY0" fmla="*/ 121869 h 128997"/>
                <a:gd name="connsiteX1" fmla="*/ 9845 w 190101"/>
                <a:gd name="connsiteY1" fmla="*/ 123227 h 128997"/>
                <a:gd name="connsiteX2" fmla="*/ 13239 w 190101"/>
                <a:gd name="connsiteY2" fmla="*/ 123906 h 128997"/>
                <a:gd name="connsiteX3" fmla="*/ 182973 w 190101"/>
                <a:gd name="connsiteY3" fmla="*/ 123906 h 128997"/>
                <a:gd name="connsiteX4" fmla="*/ 186368 w 190101"/>
                <a:gd name="connsiteY4" fmla="*/ 123227 h 128997"/>
                <a:gd name="connsiteX5" fmla="*/ 189084 w 190101"/>
                <a:gd name="connsiteY5" fmla="*/ 121869 h 128997"/>
                <a:gd name="connsiteX6" fmla="*/ 190442 w 190101"/>
                <a:gd name="connsiteY6" fmla="*/ 119832 h 128997"/>
                <a:gd name="connsiteX7" fmla="*/ 191120 w 190101"/>
                <a:gd name="connsiteY7" fmla="*/ 117796 h 128997"/>
                <a:gd name="connsiteX8" fmla="*/ 191120 w 190101"/>
                <a:gd name="connsiteY8" fmla="*/ 11203 h 128997"/>
                <a:gd name="connsiteX9" fmla="*/ 190442 w 190101"/>
                <a:gd name="connsiteY9" fmla="*/ 9166 h 128997"/>
                <a:gd name="connsiteX10" fmla="*/ 189084 w 190101"/>
                <a:gd name="connsiteY10" fmla="*/ 7129 h 128997"/>
                <a:gd name="connsiteX11" fmla="*/ 186368 w 190101"/>
                <a:gd name="connsiteY11" fmla="*/ 5771 h 128997"/>
                <a:gd name="connsiteX12" fmla="*/ 182973 w 190101"/>
                <a:gd name="connsiteY12" fmla="*/ 5092 h 128997"/>
                <a:gd name="connsiteX13" fmla="*/ 13239 w 190101"/>
                <a:gd name="connsiteY13" fmla="*/ 5092 h 128997"/>
                <a:gd name="connsiteX14" fmla="*/ 9845 w 190101"/>
                <a:gd name="connsiteY14" fmla="*/ 5771 h 128997"/>
                <a:gd name="connsiteX15" fmla="*/ 7129 w 190101"/>
                <a:gd name="connsiteY15" fmla="*/ 7129 h 128997"/>
                <a:gd name="connsiteX16" fmla="*/ 5771 w 190101"/>
                <a:gd name="connsiteY16" fmla="*/ 9166 h 128997"/>
                <a:gd name="connsiteX17" fmla="*/ 5092 w 190101"/>
                <a:gd name="connsiteY17" fmla="*/ 11203 h 128997"/>
                <a:gd name="connsiteX18" fmla="*/ 5092 w 190101"/>
                <a:gd name="connsiteY18" fmla="*/ 117796 h 128997"/>
                <a:gd name="connsiteX19" fmla="*/ 5771 w 190101"/>
                <a:gd name="connsiteY19" fmla="*/ 119832 h 128997"/>
                <a:gd name="connsiteX20" fmla="*/ 7129 w 190101"/>
                <a:gd name="connsiteY20" fmla="*/ 121869 h 128997"/>
                <a:gd name="connsiteX21" fmla="*/ 82491 w 190101"/>
                <a:gd name="connsiteY21" fmla="*/ 89959 h 128997"/>
                <a:gd name="connsiteX22" fmla="*/ 113722 w 190101"/>
                <a:gd name="connsiteY22" fmla="*/ 89959 h 128997"/>
                <a:gd name="connsiteX23" fmla="*/ 113722 w 190101"/>
                <a:gd name="connsiteY23" fmla="*/ 110327 h 128997"/>
                <a:gd name="connsiteX24" fmla="*/ 82491 w 190101"/>
                <a:gd name="connsiteY24" fmla="*/ 110327 h 128997"/>
                <a:gd name="connsiteX25" fmla="*/ 82491 w 190101"/>
                <a:gd name="connsiteY25" fmla="*/ 89959 h 12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101" h="128997">
                  <a:moveTo>
                    <a:pt x="7129" y="121869"/>
                  </a:moveTo>
                  <a:cubicBezTo>
                    <a:pt x="7808" y="122548"/>
                    <a:pt x="8487" y="123227"/>
                    <a:pt x="9845" y="123227"/>
                  </a:cubicBezTo>
                  <a:cubicBezTo>
                    <a:pt x="11202" y="123906"/>
                    <a:pt x="11881" y="123906"/>
                    <a:pt x="13239" y="123906"/>
                  </a:cubicBezTo>
                  <a:lnTo>
                    <a:pt x="182973" y="123906"/>
                  </a:lnTo>
                  <a:cubicBezTo>
                    <a:pt x="184331" y="123906"/>
                    <a:pt x="185010" y="123906"/>
                    <a:pt x="186368" y="123227"/>
                  </a:cubicBezTo>
                  <a:cubicBezTo>
                    <a:pt x="187726" y="122548"/>
                    <a:pt x="188405" y="122548"/>
                    <a:pt x="189084" y="121869"/>
                  </a:cubicBezTo>
                  <a:cubicBezTo>
                    <a:pt x="189762" y="121190"/>
                    <a:pt x="190442" y="120511"/>
                    <a:pt x="190442" y="119832"/>
                  </a:cubicBezTo>
                  <a:cubicBezTo>
                    <a:pt x="190442" y="119153"/>
                    <a:pt x="191120" y="118474"/>
                    <a:pt x="191120" y="117796"/>
                  </a:cubicBezTo>
                  <a:lnTo>
                    <a:pt x="191120" y="11203"/>
                  </a:lnTo>
                  <a:cubicBezTo>
                    <a:pt x="191120" y="10524"/>
                    <a:pt x="191120" y="9845"/>
                    <a:pt x="190442" y="9166"/>
                  </a:cubicBezTo>
                  <a:cubicBezTo>
                    <a:pt x="189762" y="8487"/>
                    <a:pt x="189762" y="7808"/>
                    <a:pt x="189084" y="7129"/>
                  </a:cubicBezTo>
                  <a:cubicBezTo>
                    <a:pt x="188405" y="6450"/>
                    <a:pt x="187726" y="5771"/>
                    <a:pt x="186368" y="5771"/>
                  </a:cubicBezTo>
                  <a:cubicBezTo>
                    <a:pt x="185689" y="5092"/>
                    <a:pt x="184331" y="5092"/>
                    <a:pt x="182973" y="5092"/>
                  </a:cubicBezTo>
                  <a:lnTo>
                    <a:pt x="13239" y="5092"/>
                  </a:lnTo>
                  <a:cubicBezTo>
                    <a:pt x="11881" y="5092"/>
                    <a:pt x="11202" y="5092"/>
                    <a:pt x="9845" y="5771"/>
                  </a:cubicBezTo>
                  <a:cubicBezTo>
                    <a:pt x="9166" y="6450"/>
                    <a:pt x="7808" y="6450"/>
                    <a:pt x="7129" y="7129"/>
                  </a:cubicBezTo>
                  <a:cubicBezTo>
                    <a:pt x="6450" y="7808"/>
                    <a:pt x="5771" y="8487"/>
                    <a:pt x="5771" y="9166"/>
                  </a:cubicBezTo>
                  <a:cubicBezTo>
                    <a:pt x="5771" y="9845"/>
                    <a:pt x="5092" y="10524"/>
                    <a:pt x="5092" y="11203"/>
                  </a:cubicBezTo>
                  <a:lnTo>
                    <a:pt x="5092" y="117796"/>
                  </a:lnTo>
                  <a:cubicBezTo>
                    <a:pt x="5092" y="118474"/>
                    <a:pt x="5092" y="119153"/>
                    <a:pt x="5771" y="119832"/>
                  </a:cubicBezTo>
                  <a:cubicBezTo>
                    <a:pt x="5771" y="120511"/>
                    <a:pt x="6450" y="121190"/>
                    <a:pt x="7129" y="121869"/>
                  </a:cubicBezTo>
                  <a:moveTo>
                    <a:pt x="82491" y="89959"/>
                  </a:moveTo>
                  <a:lnTo>
                    <a:pt x="113722" y="89959"/>
                  </a:lnTo>
                  <a:lnTo>
                    <a:pt x="113722" y="110327"/>
                  </a:lnTo>
                  <a:lnTo>
                    <a:pt x="82491" y="110327"/>
                  </a:lnTo>
                  <a:lnTo>
                    <a:pt x="82491" y="89959"/>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sp>
        <p:nvSpPr>
          <p:cNvPr id="90" name="Freeform 182">
            <a:extLst>
              <a:ext uri="{FF2B5EF4-FFF2-40B4-BE49-F238E27FC236}">
                <a16:creationId xmlns:a16="http://schemas.microsoft.com/office/drawing/2014/main" id="{E1072EE7-85F2-4D84-B582-88315EB876C0}"/>
              </a:ext>
            </a:extLst>
          </p:cNvPr>
          <p:cNvSpPr/>
          <p:nvPr/>
        </p:nvSpPr>
        <p:spPr bwMode="auto">
          <a:xfrm flipH="1">
            <a:off x="6425184" y="4029113"/>
            <a:ext cx="420815" cy="387555"/>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1A1A1A"/>
              </a:solidFill>
              <a:latin typeface="Segoe UI Light"/>
              <a:ea typeface="Segoe UI" pitchFamily="34" charset="0"/>
              <a:cs typeface="Segoe UI" pitchFamily="34" charset="0"/>
            </a:endParaRPr>
          </a:p>
        </p:txBody>
      </p:sp>
      <p:sp>
        <p:nvSpPr>
          <p:cNvPr id="91" name="Rectangle: Rounded Corners 91">
            <a:extLst>
              <a:ext uri="{FF2B5EF4-FFF2-40B4-BE49-F238E27FC236}">
                <a16:creationId xmlns:a16="http://schemas.microsoft.com/office/drawing/2014/main" id="{6E6A8236-D85C-4FA3-9FC4-31F4C3C11E0F}"/>
              </a:ext>
            </a:extLst>
          </p:cNvPr>
          <p:cNvSpPr/>
          <p:nvPr/>
        </p:nvSpPr>
        <p:spPr bwMode="auto">
          <a:xfrm>
            <a:off x="4380388" y="2417190"/>
            <a:ext cx="1267061" cy="954935"/>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92" name="Oval 91">
            <a:extLst>
              <a:ext uri="{FF2B5EF4-FFF2-40B4-BE49-F238E27FC236}">
                <a16:creationId xmlns:a16="http://schemas.microsoft.com/office/drawing/2014/main" id="{8A218497-3442-4744-B3D9-76260F247E4D}"/>
              </a:ext>
            </a:extLst>
          </p:cNvPr>
          <p:cNvSpPr/>
          <p:nvPr/>
        </p:nvSpPr>
        <p:spPr bwMode="auto">
          <a:xfrm>
            <a:off x="4541971" y="2298830"/>
            <a:ext cx="246888" cy="246888"/>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93" name="Group 92">
            <a:extLst>
              <a:ext uri="{FF2B5EF4-FFF2-40B4-BE49-F238E27FC236}">
                <a16:creationId xmlns:a16="http://schemas.microsoft.com/office/drawing/2014/main" id="{263A69A8-F3A1-4E09-BBF5-9AF78B8A12D7}"/>
              </a:ext>
            </a:extLst>
          </p:cNvPr>
          <p:cNvGrpSpPr/>
          <p:nvPr/>
        </p:nvGrpSpPr>
        <p:grpSpPr>
          <a:xfrm>
            <a:off x="4572772" y="2388007"/>
            <a:ext cx="185339" cy="68534"/>
            <a:chOff x="7120912" y="3104359"/>
            <a:chExt cx="440033" cy="162713"/>
          </a:xfrm>
        </p:grpSpPr>
        <p:sp>
          <p:nvSpPr>
            <p:cNvPr id="94" name="Freeform: Shape 93">
              <a:extLst>
                <a:ext uri="{FF2B5EF4-FFF2-40B4-BE49-F238E27FC236}">
                  <a16:creationId xmlns:a16="http://schemas.microsoft.com/office/drawing/2014/main" id="{AF5CF231-2085-4EEB-8D17-6C8D3DB507B0}"/>
                </a:ext>
              </a:extLst>
            </p:cNvPr>
            <p:cNvSpPr/>
            <p:nvPr/>
          </p:nvSpPr>
          <p:spPr>
            <a:xfrm>
              <a:off x="7317286" y="3104359"/>
              <a:ext cx="115942" cy="97635"/>
            </a:xfrm>
            <a:custGeom>
              <a:avLst/>
              <a:gdLst>
                <a:gd name="connsiteX0" fmla="*/ 78908 w 95102"/>
                <a:gd name="connsiteY0" fmla="*/ 27832 h 80086"/>
                <a:gd name="connsiteX1" fmla="*/ 67458 w 95102"/>
                <a:gd name="connsiteY1" fmla="*/ 30835 h 80086"/>
                <a:gd name="connsiteX2" fmla="*/ 56759 w 95102"/>
                <a:gd name="connsiteY2" fmla="*/ 33713 h 80086"/>
                <a:gd name="connsiteX3" fmla="*/ 54444 w 95102"/>
                <a:gd name="connsiteY3" fmla="*/ 32649 h 80086"/>
                <a:gd name="connsiteX4" fmla="*/ 44683 w 95102"/>
                <a:gd name="connsiteY4" fmla="*/ 16382 h 80086"/>
                <a:gd name="connsiteX5" fmla="*/ 43432 w 95102"/>
                <a:gd name="connsiteY5" fmla="*/ 15318 h 80086"/>
                <a:gd name="connsiteX6" fmla="*/ 41805 w 95102"/>
                <a:gd name="connsiteY6" fmla="*/ 24328 h 80086"/>
                <a:gd name="connsiteX7" fmla="*/ 39428 w 95102"/>
                <a:gd name="connsiteY7" fmla="*/ 37780 h 80086"/>
                <a:gd name="connsiteX8" fmla="*/ 37801 w 95102"/>
                <a:gd name="connsiteY8" fmla="*/ 39219 h 80086"/>
                <a:gd name="connsiteX9" fmla="*/ 17467 w 95102"/>
                <a:gd name="connsiteY9" fmla="*/ 45601 h 80086"/>
                <a:gd name="connsiteX10" fmla="*/ 15840 w 95102"/>
                <a:gd name="connsiteY10" fmla="*/ 46539 h 80086"/>
                <a:gd name="connsiteX11" fmla="*/ 33171 w 95102"/>
                <a:gd name="connsiteY11" fmla="*/ 53422 h 80086"/>
                <a:gd name="connsiteX12" fmla="*/ 32608 w 95102"/>
                <a:gd name="connsiteY12" fmla="*/ 54298 h 80086"/>
                <a:gd name="connsiteX13" fmla="*/ 22722 w 95102"/>
                <a:gd name="connsiteY13" fmla="*/ 60680 h 80086"/>
                <a:gd name="connsiteX14" fmla="*/ 20219 w 95102"/>
                <a:gd name="connsiteY14" fmla="*/ 60867 h 80086"/>
                <a:gd name="connsiteX15" fmla="*/ 7268 w 95102"/>
                <a:gd name="connsiteY15" fmla="*/ 55111 h 80086"/>
                <a:gd name="connsiteX16" fmla="*/ 2263 w 95102"/>
                <a:gd name="connsiteY16" fmla="*/ 51294 h 80086"/>
                <a:gd name="connsiteX17" fmla="*/ 4515 w 95102"/>
                <a:gd name="connsiteY17" fmla="*/ 40408 h 80086"/>
                <a:gd name="connsiteX18" fmla="*/ 9896 w 95102"/>
                <a:gd name="connsiteY18" fmla="*/ 38280 h 80086"/>
                <a:gd name="connsiteX19" fmla="*/ 29292 w 95102"/>
                <a:gd name="connsiteY19" fmla="*/ 32211 h 80086"/>
                <a:gd name="connsiteX20" fmla="*/ 31231 w 95102"/>
                <a:gd name="connsiteY20" fmla="*/ 30022 h 80086"/>
                <a:gd name="connsiteX21" fmla="*/ 34735 w 95102"/>
                <a:gd name="connsiteY21" fmla="*/ 10313 h 80086"/>
                <a:gd name="connsiteX22" fmla="*/ 38552 w 95102"/>
                <a:gd name="connsiteY22" fmla="*/ 2492 h 80086"/>
                <a:gd name="connsiteX23" fmla="*/ 47311 w 95102"/>
                <a:gd name="connsiteY23" fmla="*/ 2116 h 80086"/>
                <a:gd name="connsiteX24" fmla="*/ 52317 w 95102"/>
                <a:gd name="connsiteY24" fmla="*/ 8999 h 80086"/>
                <a:gd name="connsiteX25" fmla="*/ 60075 w 95102"/>
                <a:gd name="connsiteY25" fmla="*/ 21888 h 80086"/>
                <a:gd name="connsiteX26" fmla="*/ 62515 w 95102"/>
                <a:gd name="connsiteY26" fmla="*/ 22639 h 80086"/>
                <a:gd name="connsiteX27" fmla="*/ 85790 w 95102"/>
                <a:gd name="connsiteY27" fmla="*/ 16444 h 80086"/>
                <a:gd name="connsiteX28" fmla="*/ 91859 w 95102"/>
                <a:gd name="connsiteY28" fmla="*/ 16507 h 80086"/>
                <a:gd name="connsiteX29" fmla="*/ 94800 w 95102"/>
                <a:gd name="connsiteY29" fmla="*/ 22388 h 80086"/>
                <a:gd name="connsiteX30" fmla="*/ 91672 w 95102"/>
                <a:gd name="connsiteY30" fmla="*/ 27644 h 80086"/>
                <a:gd name="connsiteX31" fmla="*/ 75592 w 95102"/>
                <a:gd name="connsiteY31" fmla="*/ 46477 h 80086"/>
                <a:gd name="connsiteX32" fmla="*/ 75341 w 95102"/>
                <a:gd name="connsiteY32" fmla="*/ 48854 h 80086"/>
                <a:gd name="connsiteX33" fmla="*/ 84539 w 95102"/>
                <a:gd name="connsiteY33" fmla="*/ 66186 h 80086"/>
                <a:gd name="connsiteX34" fmla="*/ 85290 w 95102"/>
                <a:gd name="connsiteY34" fmla="*/ 67562 h 80086"/>
                <a:gd name="connsiteX35" fmla="*/ 85102 w 95102"/>
                <a:gd name="connsiteY35" fmla="*/ 76447 h 80086"/>
                <a:gd name="connsiteX36" fmla="*/ 76405 w 95102"/>
                <a:gd name="connsiteY36" fmla="*/ 79450 h 80086"/>
                <a:gd name="connsiteX37" fmla="*/ 58886 w 95102"/>
                <a:gd name="connsiteY37" fmla="*/ 74257 h 80086"/>
                <a:gd name="connsiteX38" fmla="*/ 57885 w 95102"/>
                <a:gd name="connsiteY38" fmla="*/ 72630 h 80086"/>
                <a:gd name="connsiteX39" fmla="*/ 56446 w 95102"/>
                <a:gd name="connsiteY39" fmla="*/ 64183 h 80086"/>
                <a:gd name="connsiteX40" fmla="*/ 57697 w 95102"/>
                <a:gd name="connsiteY40" fmla="*/ 63057 h 80086"/>
                <a:gd name="connsiteX41" fmla="*/ 71713 w 95102"/>
                <a:gd name="connsiteY41" fmla="*/ 66936 h 80086"/>
                <a:gd name="connsiteX42" fmla="*/ 73089 w 95102"/>
                <a:gd name="connsiteY42" fmla="*/ 66999 h 80086"/>
                <a:gd name="connsiteX43" fmla="*/ 72651 w 95102"/>
                <a:gd name="connsiteY43" fmla="*/ 65622 h 80086"/>
                <a:gd name="connsiteX44" fmla="*/ 63579 w 95102"/>
                <a:gd name="connsiteY44" fmla="*/ 48604 h 80086"/>
                <a:gd name="connsiteX45" fmla="*/ 63954 w 95102"/>
                <a:gd name="connsiteY45" fmla="*/ 46227 h 80086"/>
                <a:gd name="connsiteX46" fmla="*/ 77844 w 95102"/>
                <a:gd name="connsiteY46" fmla="*/ 30022 h 80086"/>
                <a:gd name="connsiteX47" fmla="*/ 78908 w 95102"/>
                <a:gd name="connsiteY47" fmla="*/ 27832 h 8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5102" h="80086">
                  <a:moveTo>
                    <a:pt x="78908" y="27832"/>
                  </a:moveTo>
                  <a:cubicBezTo>
                    <a:pt x="74903" y="28895"/>
                    <a:pt x="71212" y="29834"/>
                    <a:pt x="67458" y="30835"/>
                  </a:cubicBezTo>
                  <a:cubicBezTo>
                    <a:pt x="63892" y="31773"/>
                    <a:pt x="60325" y="32712"/>
                    <a:pt x="56759" y="33713"/>
                  </a:cubicBezTo>
                  <a:cubicBezTo>
                    <a:pt x="55570" y="34026"/>
                    <a:pt x="55007" y="33650"/>
                    <a:pt x="54444" y="32649"/>
                  </a:cubicBezTo>
                  <a:cubicBezTo>
                    <a:pt x="51253" y="27206"/>
                    <a:pt x="47937" y="21825"/>
                    <a:pt x="44683" y="16382"/>
                  </a:cubicBezTo>
                  <a:cubicBezTo>
                    <a:pt x="44433" y="15944"/>
                    <a:pt x="44308" y="15381"/>
                    <a:pt x="43432" y="15318"/>
                  </a:cubicBezTo>
                  <a:cubicBezTo>
                    <a:pt x="42869" y="18321"/>
                    <a:pt x="42368" y="21325"/>
                    <a:pt x="41805" y="24328"/>
                  </a:cubicBezTo>
                  <a:cubicBezTo>
                    <a:pt x="40992" y="28833"/>
                    <a:pt x="40179" y="33275"/>
                    <a:pt x="39428" y="37780"/>
                  </a:cubicBezTo>
                  <a:cubicBezTo>
                    <a:pt x="39240" y="38844"/>
                    <a:pt x="38552" y="38969"/>
                    <a:pt x="37801" y="39219"/>
                  </a:cubicBezTo>
                  <a:cubicBezTo>
                    <a:pt x="30981" y="41346"/>
                    <a:pt x="24224" y="43474"/>
                    <a:pt x="17467" y="45601"/>
                  </a:cubicBezTo>
                  <a:cubicBezTo>
                    <a:pt x="16966" y="45789"/>
                    <a:pt x="16340" y="45789"/>
                    <a:pt x="15840" y="46539"/>
                  </a:cubicBezTo>
                  <a:cubicBezTo>
                    <a:pt x="21659" y="48854"/>
                    <a:pt x="27415" y="51107"/>
                    <a:pt x="33171" y="53422"/>
                  </a:cubicBezTo>
                  <a:cubicBezTo>
                    <a:pt x="33296" y="53985"/>
                    <a:pt x="32921" y="54110"/>
                    <a:pt x="32608" y="54298"/>
                  </a:cubicBezTo>
                  <a:cubicBezTo>
                    <a:pt x="29292" y="56425"/>
                    <a:pt x="25976" y="58552"/>
                    <a:pt x="22722" y="60680"/>
                  </a:cubicBezTo>
                  <a:cubicBezTo>
                    <a:pt x="21846" y="61243"/>
                    <a:pt x="21158" y="61305"/>
                    <a:pt x="20219" y="60867"/>
                  </a:cubicBezTo>
                  <a:cubicBezTo>
                    <a:pt x="15965" y="58865"/>
                    <a:pt x="11585" y="56988"/>
                    <a:pt x="7268" y="55111"/>
                  </a:cubicBezTo>
                  <a:cubicBezTo>
                    <a:pt x="5328" y="54235"/>
                    <a:pt x="3639" y="52921"/>
                    <a:pt x="2263" y="51294"/>
                  </a:cubicBezTo>
                  <a:cubicBezTo>
                    <a:pt x="-803" y="47666"/>
                    <a:pt x="135" y="43098"/>
                    <a:pt x="4515" y="40408"/>
                  </a:cubicBezTo>
                  <a:cubicBezTo>
                    <a:pt x="6204" y="39407"/>
                    <a:pt x="8081" y="38844"/>
                    <a:pt x="9896" y="38280"/>
                  </a:cubicBezTo>
                  <a:cubicBezTo>
                    <a:pt x="16340" y="36216"/>
                    <a:pt x="22785" y="34151"/>
                    <a:pt x="29292" y="32211"/>
                  </a:cubicBezTo>
                  <a:cubicBezTo>
                    <a:pt x="30543" y="31836"/>
                    <a:pt x="30981" y="31210"/>
                    <a:pt x="31231" y="30022"/>
                  </a:cubicBezTo>
                  <a:cubicBezTo>
                    <a:pt x="32358" y="23452"/>
                    <a:pt x="33546" y="16882"/>
                    <a:pt x="34735" y="10313"/>
                  </a:cubicBezTo>
                  <a:cubicBezTo>
                    <a:pt x="35298" y="7372"/>
                    <a:pt x="36362" y="4619"/>
                    <a:pt x="38552" y="2492"/>
                  </a:cubicBezTo>
                  <a:cubicBezTo>
                    <a:pt x="41180" y="-73"/>
                    <a:pt x="44433" y="-199"/>
                    <a:pt x="47311" y="2116"/>
                  </a:cubicBezTo>
                  <a:cubicBezTo>
                    <a:pt x="49564" y="3993"/>
                    <a:pt x="50815" y="6621"/>
                    <a:pt x="52317" y="8999"/>
                  </a:cubicBezTo>
                  <a:cubicBezTo>
                    <a:pt x="54944" y="13253"/>
                    <a:pt x="57510" y="17571"/>
                    <a:pt x="60075" y="21888"/>
                  </a:cubicBezTo>
                  <a:cubicBezTo>
                    <a:pt x="60701" y="23014"/>
                    <a:pt x="61451" y="22889"/>
                    <a:pt x="62515" y="22639"/>
                  </a:cubicBezTo>
                  <a:cubicBezTo>
                    <a:pt x="70273" y="20574"/>
                    <a:pt x="78032" y="18509"/>
                    <a:pt x="85790" y="16444"/>
                  </a:cubicBezTo>
                  <a:cubicBezTo>
                    <a:pt x="87792" y="15944"/>
                    <a:pt x="89857" y="15756"/>
                    <a:pt x="91859" y="16507"/>
                  </a:cubicBezTo>
                  <a:cubicBezTo>
                    <a:pt x="94487" y="17571"/>
                    <a:pt x="95551" y="19635"/>
                    <a:pt x="94800" y="22388"/>
                  </a:cubicBezTo>
                  <a:cubicBezTo>
                    <a:pt x="94237" y="24453"/>
                    <a:pt x="92985" y="26080"/>
                    <a:pt x="91672" y="27644"/>
                  </a:cubicBezTo>
                  <a:cubicBezTo>
                    <a:pt x="86353" y="33963"/>
                    <a:pt x="80973" y="40220"/>
                    <a:pt x="75592" y="46477"/>
                  </a:cubicBezTo>
                  <a:cubicBezTo>
                    <a:pt x="74841" y="47353"/>
                    <a:pt x="74841" y="47916"/>
                    <a:pt x="75341" y="48854"/>
                  </a:cubicBezTo>
                  <a:cubicBezTo>
                    <a:pt x="78407" y="54611"/>
                    <a:pt x="81473" y="60429"/>
                    <a:pt x="84539" y="66186"/>
                  </a:cubicBezTo>
                  <a:cubicBezTo>
                    <a:pt x="84789" y="66624"/>
                    <a:pt x="85039" y="67061"/>
                    <a:pt x="85290" y="67562"/>
                  </a:cubicBezTo>
                  <a:cubicBezTo>
                    <a:pt x="86729" y="70565"/>
                    <a:pt x="87229" y="73569"/>
                    <a:pt x="85102" y="76447"/>
                  </a:cubicBezTo>
                  <a:cubicBezTo>
                    <a:pt x="82912" y="79387"/>
                    <a:pt x="79721" y="80326"/>
                    <a:pt x="76405" y="79450"/>
                  </a:cubicBezTo>
                  <a:cubicBezTo>
                    <a:pt x="70524" y="77948"/>
                    <a:pt x="64705" y="76009"/>
                    <a:pt x="58886" y="74257"/>
                  </a:cubicBezTo>
                  <a:cubicBezTo>
                    <a:pt x="58010" y="74006"/>
                    <a:pt x="58010" y="73256"/>
                    <a:pt x="57885" y="72630"/>
                  </a:cubicBezTo>
                  <a:cubicBezTo>
                    <a:pt x="57385" y="69814"/>
                    <a:pt x="56947" y="66999"/>
                    <a:pt x="56446" y="64183"/>
                  </a:cubicBezTo>
                  <a:cubicBezTo>
                    <a:pt x="56196" y="62995"/>
                    <a:pt x="56446" y="62682"/>
                    <a:pt x="57697" y="63057"/>
                  </a:cubicBezTo>
                  <a:cubicBezTo>
                    <a:pt x="62327" y="64371"/>
                    <a:pt x="67020" y="65685"/>
                    <a:pt x="71713" y="66936"/>
                  </a:cubicBezTo>
                  <a:cubicBezTo>
                    <a:pt x="72151" y="67061"/>
                    <a:pt x="72714" y="67562"/>
                    <a:pt x="73089" y="66999"/>
                  </a:cubicBezTo>
                  <a:cubicBezTo>
                    <a:pt x="73402" y="66561"/>
                    <a:pt x="72901" y="66060"/>
                    <a:pt x="72651" y="65622"/>
                  </a:cubicBezTo>
                  <a:cubicBezTo>
                    <a:pt x="69648" y="59929"/>
                    <a:pt x="66645" y="54235"/>
                    <a:pt x="63579" y="48604"/>
                  </a:cubicBezTo>
                  <a:cubicBezTo>
                    <a:pt x="63016" y="47603"/>
                    <a:pt x="63266" y="46977"/>
                    <a:pt x="63954" y="46227"/>
                  </a:cubicBezTo>
                  <a:cubicBezTo>
                    <a:pt x="68584" y="40846"/>
                    <a:pt x="73214" y="35402"/>
                    <a:pt x="77844" y="30022"/>
                  </a:cubicBezTo>
                  <a:cubicBezTo>
                    <a:pt x="78094" y="29458"/>
                    <a:pt x="78720" y="28958"/>
                    <a:pt x="78908" y="27832"/>
                  </a:cubicBezTo>
                  <a:close/>
                </a:path>
              </a:pathLst>
            </a:custGeom>
            <a:solidFill>
              <a:srgbClr val="E87F4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5" name="Freeform: Shape 94">
              <a:extLst>
                <a:ext uri="{FF2B5EF4-FFF2-40B4-BE49-F238E27FC236}">
                  <a16:creationId xmlns:a16="http://schemas.microsoft.com/office/drawing/2014/main" id="{AF9E7CB9-7D02-498F-AA58-A6911D348946}"/>
                </a:ext>
              </a:extLst>
            </p:cNvPr>
            <p:cNvSpPr/>
            <p:nvPr/>
          </p:nvSpPr>
          <p:spPr>
            <a:xfrm>
              <a:off x="7170065" y="3189268"/>
              <a:ext cx="67886" cy="77804"/>
            </a:xfrm>
            <a:custGeom>
              <a:avLst/>
              <a:gdLst>
                <a:gd name="connsiteX0" fmla="*/ 25918 w 55685"/>
                <a:gd name="connsiteY0" fmla="*/ 50033 h 63818"/>
                <a:gd name="connsiteX1" fmla="*/ 14593 w 55685"/>
                <a:gd name="connsiteY1" fmla="*/ 46341 h 63818"/>
                <a:gd name="connsiteX2" fmla="*/ 13091 w 55685"/>
                <a:gd name="connsiteY2" fmla="*/ 47092 h 63818"/>
                <a:gd name="connsiteX3" fmla="*/ 11152 w 55685"/>
                <a:gd name="connsiteY3" fmla="*/ 62421 h 63818"/>
                <a:gd name="connsiteX4" fmla="*/ 9713 w 55685"/>
                <a:gd name="connsiteY4" fmla="*/ 63610 h 63818"/>
                <a:gd name="connsiteX5" fmla="*/ 1829 w 55685"/>
                <a:gd name="connsiteY5" fmla="*/ 63610 h 63818"/>
                <a:gd name="connsiteX6" fmla="*/ 515 w 55685"/>
                <a:gd name="connsiteY6" fmla="*/ 62171 h 63818"/>
                <a:gd name="connsiteX7" fmla="*/ 4144 w 55685"/>
                <a:gd name="connsiteY7" fmla="*/ 35204 h 63818"/>
                <a:gd name="connsiteX8" fmla="*/ 6584 w 55685"/>
                <a:gd name="connsiteY8" fmla="*/ 20626 h 63818"/>
                <a:gd name="connsiteX9" fmla="*/ 31549 w 55685"/>
                <a:gd name="connsiteY9" fmla="*/ 604 h 63818"/>
                <a:gd name="connsiteX10" fmla="*/ 55012 w 55685"/>
                <a:gd name="connsiteY10" fmla="*/ 18123 h 63818"/>
                <a:gd name="connsiteX11" fmla="*/ 50256 w 55685"/>
                <a:gd name="connsiteY11" fmla="*/ 37457 h 63818"/>
                <a:gd name="connsiteX12" fmla="*/ 25918 w 55685"/>
                <a:gd name="connsiteY12" fmla="*/ 50033 h 63818"/>
                <a:gd name="connsiteX13" fmla="*/ 28483 w 55685"/>
                <a:gd name="connsiteY13" fmla="*/ 39208 h 63818"/>
                <a:gd name="connsiteX14" fmla="*/ 44187 w 55685"/>
                <a:gd name="connsiteY14" fmla="*/ 26445 h 63818"/>
                <a:gd name="connsiteX15" fmla="*/ 30861 w 55685"/>
                <a:gd name="connsiteY15" fmla="*/ 11366 h 63818"/>
                <a:gd name="connsiteX16" fmla="*/ 16595 w 55685"/>
                <a:gd name="connsiteY16" fmla="*/ 23379 h 63818"/>
                <a:gd name="connsiteX17" fmla="*/ 28483 w 55685"/>
                <a:gd name="connsiteY17" fmla="*/ 39208 h 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685" h="63818">
                  <a:moveTo>
                    <a:pt x="25918" y="50033"/>
                  </a:moveTo>
                  <a:cubicBezTo>
                    <a:pt x="22477" y="49970"/>
                    <a:pt x="18285" y="48906"/>
                    <a:pt x="14593" y="46341"/>
                  </a:cubicBezTo>
                  <a:cubicBezTo>
                    <a:pt x="13467" y="45590"/>
                    <a:pt x="13217" y="45903"/>
                    <a:pt x="13091" y="47092"/>
                  </a:cubicBezTo>
                  <a:cubicBezTo>
                    <a:pt x="12466" y="52222"/>
                    <a:pt x="11777" y="57290"/>
                    <a:pt x="11152" y="62421"/>
                  </a:cubicBezTo>
                  <a:cubicBezTo>
                    <a:pt x="11027" y="63422"/>
                    <a:pt x="10589" y="63610"/>
                    <a:pt x="9713" y="63610"/>
                  </a:cubicBezTo>
                  <a:cubicBezTo>
                    <a:pt x="7085" y="63547"/>
                    <a:pt x="4457" y="63547"/>
                    <a:pt x="1829" y="63610"/>
                  </a:cubicBezTo>
                  <a:cubicBezTo>
                    <a:pt x="703" y="63610"/>
                    <a:pt x="328" y="63359"/>
                    <a:pt x="515" y="62171"/>
                  </a:cubicBezTo>
                  <a:cubicBezTo>
                    <a:pt x="1767" y="53161"/>
                    <a:pt x="2893" y="44214"/>
                    <a:pt x="4144" y="35204"/>
                  </a:cubicBezTo>
                  <a:cubicBezTo>
                    <a:pt x="4833" y="30324"/>
                    <a:pt x="4895" y="25318"/>
                    <a:pt x="6584" y="20626"/>
                  </a:cubicBezTo>
                  <a:cubicBezTo>
                    <a:pt x="10776" y="8926"/>
                    <a:pt x="19035" y="1981"/>
                    <a:pt x="31549" y="604"/>
                  </a:cubicBezTo>
                  <a:cubicBezTo>
                    <a:pt x="43374" y="-647"/>
                    <a:pt x="53135" y="6924"/>
                    <a:pt x="55012" y="18123"/>
                  </a:cubicBezTo>
                  <a:cubicBezTo>
                    <a:pt x="56200" y="25193"/>
                    <a:pt x="54261" y="31638"/>
                    <a:pt x="50256" y="37457"/>
                  </a:cubicBezTo>
                  <a:cubicBezTo>
                    <a:pt x="44938" y="45215"/>
                    <a:pt x="35929" y="50033"/>
                    <a:pt x="25918" y="50033"/>
                  </a:cubicBezTo>
                  <a:close/>
                  <a:moveTo>
                    <a:pt x="28483" y="39208"/>
                  </a:moveTo>
                  <a:cubicBezTo>
                    <a:pt x="35866" y="39208"/>
                    <a:pt x="42686" y="33640"/>
                    <a:pt x="44187" y="26445"/>
                  </a:cubicBezTo>
                  <a:cubicBezTo>
                    <a:pt x="46002" y="17685"/>
                    <a:pt x="39808" y="10615"/>
                    <a:pt x="30861" y="11366"/>
                  </a:cubicBezTo>
                  <a:cubicBezTo>
                    <a:pt x="24354" y="11866"/>
                    <a:pt x="18285" y="16997"/>
                    <a:pt x="16595" y="23379"/>
                  </a:cubicBezTo>
                  <a:cubicBezTo>
                    <a:pt x="14405" y="31825"/>
                    <a:pt x="19911" y="39208"/>
                    <a:pt x="28483" y="39208"/>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6" name="Freeform: Shape 95">
              <a:extLst>
                <a:ext uri="{FF2B5EF4-FFF2-40B4-BE49-F238E27FC236}">
                  <a16:creationId xmlns:a16="http://schemas.microsoft.com/office/drawing/2014/main" id="{E6254EEA-B0EB-41A2-972D-F4B427DF04DC}"/>
                </a:ext>
              </a:extLst>
            </p:cNvPr>
            <p:cNvSpPr/>
            <p:nvPr/>
          </p:nvSpPr>
          <p:spPr>
            <a:xfrm>
              <a:off x="7120912" y="3168446"/>
              <a:ext cx="58733" cy="82380"/>
            </a:xfrm>
            <a:custGeom>
              <a:avLst/>
              <a:gdLst>
                <a:gd name="connsiteX0" fmla="*/ 11615 w 48176"/>
                <a:gd name="connsiteY0" fmla="*/ 47654 h 67572"/>
                <a:gd name="connsiteX1" fmla="*/ 14368 w 48176"/>
                <a:gd name="connsiteY1" fmla="*/ 52847 h 67572"/>
                <a:gd name="connsiteX2" fmla="*/ 22877 w 48176"/>
                <a:gd name="connsiteY2" fmla="*/ 55725 h 67572"/>
                <a:gd name="connsiteX3" fmla="*/ 29321 w 48176"/>
                <a:gd name="connsiteY3" fmla="*/ 49281 h 67572"/>
                <a:gd name="connsiteX4" fmla="*/ 27632 w 48176"/>
                <a:gd name="connsiteY4" fmla="*/ 44150 h 67572"/>
                <a:gd name="connsiteX5" fmla="*/ 17997 w 48176"/>
                <a:gd name="connsiteY5" fmla="*/ 33764 h 67572"/>
                <a:gd name="connsiteX6" fmla="*/ 11865 w 48176"/>
                <a:gd name="connsiteY6" fmla="*/ 24817 h 67572"/>
                <a:gd name="connsiteX7" fmla="*/ 15869 w 48176"/>
                <a:gd name="connsiteY7" fmla="*/ 7861 h 67572"/>
                <a:gd name="connsiteX8" fmla="*/ 31636 w 48176"/>
                <a:gd name="connsiteY8" fmla="*/ 478 h 67572"/>
                <a:gd name="connsiteX9" fmla="*/ 46590 w 48176"/>
                <a:gd name="connsiteY9" fmla="*/ 8174 h 67572"/>
                <a:gd name="connsiteX10" fmla="*/ 46027 w 48176"/>
                <a:gd name="connsiteY10" fmla="*/ 12491 h 67572"/>
                <a:gd name="connsiteX11" fmla="*/ 39207 w 48176"/>
                <a:gd name="connsiteY11" fmla="*/ 17622 h 67572"/>
                <a:gd name="connsiteX12" fmla="*/ 36892 w 48176"/>
                <a:gd name="connsiteY12" fmla="*/ 17246 h 67572"/>
                <a:gd name="connsiteX13" fmla="*/ 30448 w 48176"/>
                <a:gd name="connsiteY13" fmla="*/ 12116 h 67572"/>
                <a:gd name="connsiteX14" fmla="*/ 23002 w 48176"/>
                <a:gd name="connsiteY14" fmla="*/ 17496 h 67572"/>
                <a:gd name="connsiteX15" fmla="*/ 24754 w 48176"/>
                <a:gd name="connsiteY15" fmla="*/ 21063 h 67572"/>
                <a:gd name="connsiteX16" fmla="*/ 33826 w 48176"/>
                <a:gd name="connsiteY16" fmla="*/ 30823 h 67572"/>
                <a:gd name="connsiteX17" fmla="*/ 40959 w 48176"/>
                <a:gd name="connsiteY17" fmla="*/ 41272 h 67572"/>
                <a:gd name="connsiteX18" fmla="*/ 36767 w 48176"/>
                <a:gd name="connsiteY18" fmla="*/ 58603 h 67572"/>
                <a:gd name="connsiteX19" fmla="*/ 11114 w 48176"/>
                <a:gd name="connsiteY19" fmla="*/ 66487 h 67572"/>
                <a:gd name="connsiteX20" fmla="*/ 1416 w 48176"/>
                <a:gd name="connsiteY20" fmla="*/ 57227 h 67572"/>
                <a:gd name="connsiteX21" fmla="*/ 3231 w 48176"/>
                <a:gd name="connsiteY21" fmla="*/ 51971 h 67572"/>
                <a:gd name="connsiteX22" fmla="*/ 11615 w 48176"/>
                <a:gd name="connsiteY22" fmla="*/ 47654 h 6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76" h="67572">
                  <a:moveTo>
                    <a:pt x="11615" y="47654"/>
                  </a:moveTo>
                  <a:cubicBezTo>
                    <a:pt x="12491" y="49531"/>
                    <a:pt x="13179" y="51283"/>
                    <a:pt x="14368" y="52847"/>
                  </a:cubicBezTo>
                  <a:cubicBezTo>
                    <a:pt x="16558" y="55725"/>
                    <a:pt x="19561" y="56539"/>
                    <a:pt x="22877" y="55725"/>
                  </a:cubicBezTo>
                  <a:cubicBezTo>
                    <a:pt x="26193" y="54912"/>
                    <a:pt x="28758" y="53035"/>
                    <a:pt x="29321" y="49281"/>
                  </a:cubicBezTo>
                  <a:cubicBezTo>
                    <a:pt x="29572" y="47341"/>
                    <a:pt x="28821" y="45652"/>
                    <a:pt x="27632" y="44150"/>
                  </a:cubicBezTo>
                  <a:cubicBezTo>
                    <a:pt x="24691" y="40459"/>
                    <a:pt x="21125" y="37330"/>
                    <a:pt x="17997" y="33764"/>
                  </a:cubicBezTo>
                  <a:cubicBezTo>
                    <a:pt x="15619" y="31011"/>
                    <a:pt x="13116" y="28258"/>
                    <a:pt x="11865" y="24817"/>
                  </a:cubicBezTo>
                  <a:cubicBezTo>
                    <a:pt x="9488" y="18310"/>
                    <a:pt x="11490" y="12741"/>
                    <a:pt x="15869" y="7861"/>
                  </a:cubicBezTo>
                  <a:cubicBezTo>
                    <a:pt x="20061" y="3231"/>
                    <a:pt x="25380" y="666"/>
                    <a:pt x="31636" y="478"/>
                  </a:cubicBezTo>
                  <a:cubicBezTo>
                    <a:pt x="37956" y="290"/>
                    <a:pt x="42899" y="3106"/>
                    <a:pt x="46590" y="8174"/>
                  </a:cubicBezTo>
                  <a:cubicBezTo>
                    <a:pt x="48467" y="10677"/>
                    <a:pt x="48467" y="10677"/>
                    <a:pt x="46027" y="12491"/>
                  </a:cubicBezTo>
                  <a:cubicBezTo>
                    <a:pt x="43774" y="14180"/>
                    <a:pt x="41397" y="15870"/>
                    <a:pt x="39207" y="17622"/>
                  </a:cubicBezTo>
                  <a:cubicBezTo>
                    <a:pt x="38143" y="18435"/>
                    <a:pt x="37643" y="18623"/>
                    <a:pt x="36892" y="17246"/>
                  </a:cubicBezTo>
                  <a:cubicBezTo>
                    <a:pt x="35516" y="14681"/>
                    <a:pt x="33513" y="12741"/>
                    <a:pt x="30448" y="12116"/>
                  </a:cubicBezTo>
                  <a:cubicBezTo>
                    <a:pt x="26819" y="11427"/>
                    <a:pt x="22940" y="14243"/>
                    <a:pt x="23002" y="17496"/>
                  </a:cubicBezTo>
                  <a:cubicBezTo>
                    <a:pt x="23065" y="18998"/>
                    <a:pt x="23878" y="20062"/>
                    <a:pt x="24754" y="21063"/>
                  </a:cubicBezTo>
                  <a:cubicBezTo>
                    <a:pt x="27632" y="24441"/>
                    <a:pt x="30698" y="27632"/>
                    <a:pt x="33826" y="30823"/>
                  </a:cubicBezTo>
                  <a:cubicBezTo>
                    <a:pt x="36830" y="33889"/>
                    <a:pt x="39833" y="37017"/>
                    <a:pt x="40959" y="41272"/>
                  </a:cubicBezTo>
                  <a:cubicBezTo>
                    <a:pt x="42773" y="47779"/>
                    <a:pt x="40771" y="53535"/>
                    <a:pt x="36767" y="58603"/>
                  </a:cubicBezTo>
                  <a:cubicBezTo>
                    <a:pt x="30760" y="66236"/>
                    <a:pt x="20374" y="69302"/>
                    <a:pt x="11114" y="66487"/>
                  </a:cubicBezTo>
                  <a:cubicBezTo>
                    <a:pt x="6359" y="65048"/>
                    <a:pt x="3356" y="61669"/>
                    <a:pt x="1416" y="57227"/>
                  </a:cubicBezTo>
                  <a:cubicBezTo>
                    <a:pt x="-85" y="53786"/>
                    <a:pt x="-23" y="53723"/>
                    <a:pt x="3231" y="51971"/>
                  </a:cubicBezTo>
                  <a:cubicBezTo>
                    <a:pt x="6046" y="50595"/>
                    <a:pt x="8799" y="49156"/>
                    <a:pt x="11615" y="47654"/>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7" name="Freeform: Shape 96">
              <a:extLst>
                <a:ext uri="{FF2B5EF4-FFF2-40B4-BE49-F238E27FC236}">
                  <a16:creationId xmlns:a16="http://schemas.microsoft.com/office/drawing/2014/main" id="{CCDA3E30-7F06-4D86-9E23-BCBA1D7B05AB}"/>
                </a:ext>
              </a:extLst>
            </p:cNvPr>
            <p:cNvSpPr/>
            <p:nvPr/>
          </p:nvSpPr>
          <p:spPr>
            <a:xfrm>
              <a:off x="7241880" y="3189116"/>
              <a:ext cx="61785" cy="61022"/>
            </a:xfrm>
            <a:custGeom>
              <a:avLst/>
              <a:gdLst>
                <a:gd name="connsiteX0" fmla="*/ 35334 w 50679"/>
                <a:gd name="connsiteY0" fmla="*/ 34453 h 50053"/>
                <a:gd name="connsiteX1" fmla="*/ 33833 w 50679"/>
                <a:gd name="connsiteY1" fmla="*/ 46404 h 50053"/>
                <a:gd name="connsiteX2" fmla="*/ 32581 w 50679"/>
                <a:gd name="connsiteY2" fmla="*/ 48031 h 50053"/>
                <a:gd name="connsiteX3" fmla="*/ 6929 w 50679"/>
                <a:gd name="connsiteY3" fmla="*/ 44276 h 50053"/>
                <a:gd name="connsiteX4" fmla="*/ 672 w 50679"/>
                <a:gd name="connsiteY4" fmla="*/ 25944 h 50053"/>
                <a:gd name="connsiteX5" fmla="*/ 18441 w 50679"/>
                <a:gd name="connsiteY5" fmla="*/ 2794 h 50053"/>
                <a:gd name="connsiteX6" fmla="*/ 42467 w 50679"/>
                <a:gd name="connsiteY6" fmla="*/ 5297 h 50053"/>
                <a:gd name="connsiteX7" fmla="*/ 50351 w 50679"/>
                <a:gd name="connsiteY7" fmla="*/ 23942 h 50053"/>
                <a:gd name="connsiteX8" fmla="*/ 47410 w 50679"/>
                <a:gd name="connsiteY8" fmla="*/ 47342 h 50053"/>
                <a:gd name="connsiteX9" fmla="*/ 45345 w 50679"/>
                <a:gd name="connsiteY9" fmla="*/ 49094 h 50053"/>
                <a:gd name="connsiteX10" fmla="*/ 37837 w 50679"/>
                <a:gd name="connsiteY10" fmla="*/ 49094 h 50053"/>
                <a:gd name="connsiteX11" fmla="*/ 36711 w 50679"/>
                <a:gd name="connsiteY11" fmla="*/ 47843 h 50053"/>
                <a:gd name="connsiteX12" fmla="*/ 39401 w 50679"/>
                <a:gd name="connsiteY12" fmla="*/ 27321 h 50053"/>
                <a:gd name="connsiteX13" fmla="*/ 37900 w 50679"/>
                <a:gd name="connsiteY13" fmla="*/ 17498 h 50053"/>
                <a:gd name="connsiteX14" fmla="*/ 25198 w 50679"/>
                <a:gd name="connsiteY14" fmla="*/ 11616 h 50053"/>
                <a:gd name="connsiteX15" fmla="*/ 11308 w 50679"/>
                <a:gd name="connsiteY15" fmla="*/ 28259 h 50053"/>
                <a:gd name="connsiteX16" fmla="*/ 22195 w 50679"/>
                <a:gd name="connsiteY16" fmla="*/ 39459 h 50053"/>
                <a:gd name="connsiteX17" fmla="*/ 34271 w 50679"/>
                <a:gd name="connsiteY17" fmla="*/ 35267 h 50053"/>
                <a:gd name="connsiteX18" fmla="*/ 34771 w 50679"/>
                <a:gd name="connsiteY18" fmla="*/ 34829 h 50053"/>
                <a:gd name="connsiteX19" fmla="*/ 35334 w 50679"/>
                <a:gd name="connsiteY19" fmla="*/ 34453 h 50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679" h="50053">
                  <a:moveTo>
                    <a:pt x="35334" y="34453"/>
                  </a:moveTo>
                  <a:cubicBezTo>
                    <a:pt x="34834" y="38520"/>
                    <a:pt x="34271" y="42462"/>
                    <a:pt x="33833" y="46404"/>
                  </a:cubicBezTo>
                  <a:cubicBezTo>
                    <a:pt x="33708" y="47217"/>
                    <a:pt x="33332" y="47718"/>
                    <a:pt x="32581" y="48031"/>
                  </a:cubicBezTo>
                  <a:cubicBezTo>
                    <a:pt x="24072" y="51534"/>
                    <a:pt x="14124" y="51096"/>
                    <a:pt x="6929" y="44276"/>
                  </a:cubicBezTo>
                  <a:cubicBezTo>
                    <a:pt x="1736" y="39334"/>
                    <a:pt x="-204" y="33077"/>
                    <a:pt x="672" y="25944"/>
                  </a:cubicBezTo>
                  <a:cubicBezTo>
                    <a:pt x="2111" y="14807"/>
                    <a:pt x="8368" y="7111"/>
                    <a:pt x="18441" y="2794"/>
                  </a:cubicBezTo>
                  <a:cubicBezTo>
                    <a:pt x="26763" y="-772"/>
                    <a:pt x="35084" y="-459"/>
                    <a:pt x="42467" y="5297"/>
                  </a:cubicBezTo>
                  <a:cubicBezTo>
                    <a:pt x="48474" y="9927"/>
                    <a:pt x="51039" y="16434"/>
                    <a:pt x="50351" y="23942"/>
                  </a:cubicBezTo>
                  <a:cubicBezTo>
                    <a:pt x="49600" y="31763"/>
                    <a:pt x="48348" y="39521"/>
                    <a:pt x="47410" y="47342"/>
                  </a:cubicBezTo>
                  <a:cubicBezTo>
                    <a:pt x="47222" y="48781"/>
                    <a:pt x="46722" y="49157"/>
                    <a:pt x="45345" y="49094"/>
                  </a:cubicBezTo>
                  <a:cubicBezTo>
                    <a:pt x="42843" y="49032"/>
                    <a:pt x="40340" y="49032"/>
                    <a:pt x="37837" y="49094"/>
                  </a:cubicBezTo>
                  <a:cubicBezTo>
                    <a:pt x="36836" y="49094"/>
                    <a:pt x="36586" y="48844"/>
                    <a:pt x="36711" y="47843"/>
                  </a:cubicBezTo>
                  <a:cubicBezTo>
                    <a:pt x="37649" y="41023"/>
                    <a:pt x="38525" y="34141"/>
                    <a:pt x="39401" y="27321"/>
                  </a:cubicBezTo>
                  <a:cubicBezTo>
                    <a:pt x="39777" y="23942"/>
                    <a:pt x="39339" y="20626"/>
                    <a:pt x="37900" y="17498"/>
                  </a:cubicBezTo>
                  <a:cubicBezTo>
                    <a:pt x="35835" y="13055"/>
                    <a:pt x="30892" y="10803"/>
                    <a:pt x="25198" y="11616"/>
                  </a:cubicBezTo>
                  <a:cubicBezTo>
                    <a:pt x="17127" y="12742"/>
                    <a:pt x="11058" y="20125"/>
                    <a:pt x="11308" y="28259"/>
                  </a:cubicBezTo>
                  <a:cubicBezTo>
                    <a:pt x="11496" y="34015"/>
                    <a:pt x="16439" y="39083"/>
                    <a:pt x="22195" y="39459"/>
                  </a:cubicBezTo>
                  <a:cubicBezTo>
                    <a:pt x="26825" y="39772"/>
                    <a:pt x="30830" y="38395"/>
                    <a:pt x="34271" y="35267"/>
                  </a:cubicBezTo>
                  <a:cubicBezTo>
                    <a:pt x="34458" y="35142"/>
                    <a:pt x="34646" y="34954"/>
                    <a:pt x="34771" y="34829"/>
                  </a:cubicBezTo>
                  <a:cubicBezTo>
                    <a:pt x="34896" y="34641"/>
                    <a:pt x="34959" y="34579"/>
                    <a:pt x="35334" y="34453"/>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8" name="Freeform: Shape 97">
              <a:extLst>
                <a:ext uri="{FF2B5EF4-FFF2-40B4-BE49-F238E27FC236}">
                  <a16:creationId xmlns:a16="http://schemas.microsoft.com/office/drawing/2014/main" id="{C5993255-6A27-4855-BA1F-B7D97B7730AF}"/>
                </a:ext>
              </a:extLst>
            </p:cNvPr>
            <p:cNvSpPr/>
            <p:nvPr/>
          </p:nvSpPr>
          <p:spPr>
            <a:xfrm>
              <a:off x="7337366" y="3170668"/>
              <a:ext cx="57208" cy="78565"/>
            </a:xfrm>
            <a:custGeom>
              <a:avLst/>
              <a:gdLst>
                <a:gd name="connsiteX0" fmla="*/ 20454 w 46925"/>
                <a:gd name="connsiteY0" fmla="*/ 469 h 64444"/>
                <a:gd name="connsiteX1" fmla="*/ 16763 w 46925"/>
                <a:gd name="connsiteY1" fmla="*/ 28812 h 64444"/>
                <a:gd name="connsiteX2" fmla="*/ 36221 w 46925"/>
                <a:gd name="connsiteY2" fmla="*/ 7352 h 64444"/>
                <a:gd name="connsiteX3" fmla="*/ 38223 w 46925"/>
                <a:gd name="connsiteY3" fmla="*/ 18301 h 64444"/>
                <a:gd name="connsiteX4" fmla="*/ 37347 w 46925"/>
                <a:gd name="connsiteY4" fmla="*/ 19865 h 64444"/>
                <a:gd name="connsiteX5" fmla="*/ 25898 w 46925"/>
                <a:gd name="connsiteY5" fmla="*/ 31816 h 64444"/>
                <a:gd name="connsiteX6" fmla="*/ 25710 w 46925"/>
                <a:gd name="connsiteY6" fmla="*/ 34318 h 64444"/>
                <a:gd name="connsiteX7" fmla="*/ 46169 w 46925"/>
                <a:gd name="connsiteY7" fmla="*/ 62912 h 64444"/>
                <a:gd name="connsiteX8" fmla="*/ 46670 w 46925"/>
                <a:gd name="connsiteY8" fmla="*/ 63725 h 64444"/>
                <a:gd name="connsiteX9" fmla="*/ 45544 w 46925"/>
                <a:gd name="connsiteY9" fmla="*/ 64100 h 64444"/>
                <a:gd name="connsiteX10" fmla="*/ 34595 w 46925"/>
                <a:gd name="connsiteY10" fmla="*/ 64100 h 64444"/>
                <a:gd name="connsiteX11" fmla="*/ 31716 w 46925"/>
                <a:gd name="connsiteY11" fmla="*/ 62536 h 64444"/>
                <a:gd name="connsiteX12" fmla="*/ 16638 w 46925"/>
                <a:gd name="connsiteY12" fmla="*/ 39574 h 64444"/>
                <a:gd name="connsiteX13" fmla="*/ 15574 w 46925"/>
                <a:gd name="connsiteY13" fmla="*/ 38197 h 64444"/>
                <a:gd name="connsiteX14" fmla="*/ 14385 w 46925"/>
                <a:gd name="connsiteY14" fmla="*/ 47270 h 64444"/>
                <a:gd name="connsiteX15" fmla="*/ 12383 w 46925"/>
                <a:gd name="connsiteY15" fmla="*/ 62661 h 64444"/>
                <a:gd name="connsiteX16" fmla="*/ 10819 w 46925"/>
                <a:gd name="connsiteY16" fmla="*/ 64100 h 64444"/>
                <a:gd name="connsiteX17" fmla="*/ 1747 w 46925"/>
                <a:gd name="connsiteY17" fmla="*/ 64100 h 64444"/>
                <a:gd name="connsiteX18" fmla="*/ 495 w 46925"/>
                <a:gd name="connsiteY18" fmla="*/ 62724 h 64444"/>
                <a:gd name="connsiteX19" fmla="*/ 4500 w 46925"/>
                <a:gd name="connsiteY19" fmla="*/ 33067 h 64444"/>
                <a:gd name="connsiteX20" fmla="*/ 7440 w 46925"/>
                <a:gd name="connsiteY20" fmla="*/ 10105 h 64444"/>
                <a:gd name="connsiteX21" fmla="*/ 8191 w 46925"/>
                <a:gd name="connsiteY21" fmla="*/ 8290 h 64444"/>
                <a:gd name="connsiteX22" fmla="*/ 20454 w 46925"/>
                <a:gd name="connsiteY22" fmla="*/ 469 h 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925" h="64444">
                  <a:moveTo>
                    <a:pt x="20454" y="469"/>
                  </a:moveTo>
                  <a:cubicBezTo>
                    <a:pt x="19203" y="9980"/>
                    <a:pt x="18014" y="19177"/>
                    <a:pt x="16763" y="28812"/>
                  </a:cubicBezTo>
                  <a:cubicBezTo>
                    <a:pt x="23332" y="21554"/>
                    <a:pt x="29652" y="14547"/>
                    <a:pt x="36221" y="7352"/>
                  </a:cubicBezTo>
                  <a:cubicBezTo>
                    <a:pt x="36909" y="11231"/>
                    <a:pt x="37535" y="14735"/>
                    <a:pt x="38223" y="18301"/>
                  </a:cubicBezTo>
                  <a:cubicBezTo>
                    <a:pt x="38349" y="19052"/>
                    <a:pt x="37723" y="19427"/>
                    <a:pt x="37347" y="19865"/>
                  </a:cubicBezTo>
                  <a:cubicBezTo>
                    <a:pt x="33531" y="23869"/>
                    <a:pt x="29777" y="27874"/>
                    <a:pt x="25898" y="31816"/>
                  </a:cubicBezTo>
                  <a:cubicBezTo>
                    <a:pt x="24959" y="32754"/>
                    <a:pt x="24959" y="33317"/>
                    <a:pt x="25710" y="34318"/>
                  </a:cubicBezTo>
                  <a:cubicBezTo>
                    <a:pt x="32530" y="43829"/>
                    <a:pt x="39350" y="53401"/>
                    <a:pt x="46169" y="62912"/>
                  </a:cubicBezTo>
                  <a:cubicBezTo>
                    <a:pt x="46357" y="63162"/>
                    <a:pt x="46545" y="63475"/>
                    <a:pt x="46670" y="63725"/>
                  </a:cubicBezTo>
                  <a:cubicBezTo>
                    <a:pt x="46357" y="64225"/>
                    <a:pt x="45919" y="64038"/>
                    <a:pt x="45544" y="64100"/>
                  </a:cubicBezTo>
                  <a:cubicBezTo>
                    <a:pt x="41915" y="64100"/>
                    <a:pt x="38223" y="64038"/>
                    <a:pt x="34595" y="64100"/>
                  </a:cubicBezTo>
                  <a:cubicBezTo>
                    <a:pt x="33281" y="64100"/>
                    <a:pt x="32467" y="63725"/>
                    <a:pt x="31716" y="62536"/>
                  </a:cubicBezTo>
                  <a:cubicBezTo>
                    <a:pt x="26711" y="54840"/>
                    <a:pt x="21643" y="47207"/>
                    <a:pt x="16638" y="39574"/>
                  </a:cubicBezTo>
                  <a:cubicBezTo>
                    <a:pt x="16387" y="39199"/>
                    <a:pt x="16075" y="38886"/>
                    <a:pt x="15574" y="38197"/>
                  </a:cubicBezTo>
                  <a:cubicBezTo>
                    <a:pt x="15136" y="41451"/>
                    <a:pt x="14761" y="44392"/>
                    <a:pt x="14385" y="47270"/>
                  </a:cubicBezTo>
                  <a:cubicBezTo>
                    <a:pt x="13697" y="52400"/>
                    <a:pt x="13009" y="57531"/>
                    <a:pt x="12383" y="62661"/>
                  </a:cubicBezTo>
                  <a:cubicBezTo>
                    <a:pt x="12258" y="63662"/>
                    <a:pt x="11882" y="64163"/>
                    <a:pt x="10819" y="64100"/>
                  </a:cubicBezTo>
                  <a:cubicBezTo>
                    <a:pt x="7816" y="64038"/>
                    <a:pt x="4750" y="64038"/>
                    <a:pt x="1747" y="64100"/>
                  </a:cubicBezTo>
                  <a:cubicBezTo>
                    <a:pt x="683" y="64100"/>
                    <a:pt x="370" y="63788"/>
                    <a:pt x="495" y="62724"/>
                  </a:cubicBezTo>
                  <a:cubicBezTo>
                    <a:pt x="1872" y="52838"/>
                    <a:pt x="3186" y="42953"/>
                    <a:pt x="4500" y="33067"/>
                  </a:cubicBezTo>
                  <a:cubicBezTo>
                    <a:pt x="5501" y="25434"/>
                    <a:pt x="6502" y="17800"/>
                    <a:pt x="7440" y="10105"/>
                  </a:cubicBezTo>
                  <a:cubicBezTo>
                    <a:pt x="7503" y="9416"/>
                    <a:pt x="7503" y="8728"/>
                    <a:pt x="8191" y="8290"/>
                  </a:cubicBezTo>
                  <a:cubicBezTo>
                    <a:pt x="12195" y="5850"/>
                    <a:pt x="16200" y="3222"/>
                    <a:pt x="20454" y="469"/>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9" name="Freeform: Shape 98">
              <a:extLst>
                <a:ext uri="{FF2B5EF4-FFF2-40B4-BE49-F238E27FC236}">
                  <a16:creationId xmlns:a16="http://schemas.microsoft.com/office/drawing/2014/main" id="{09359F1B-17C5-41FA-9269-C857CD4EE4D1}"/>
                </a:ext>
              </a:extLst>
            </p:cNvPr>
            <p:cNvSpPr/>
            <p:nvPr/>
          </p:nvSpPr>
          <p:spPr>
            <a:xfrm>
              <a:off x="7305247" y="3190695"/>
              <a:ext cx="34324" cy="58734"/>
            </a:xfrm>
            <a:custGeom>
              <a:avLst/>
              <a:gdLst>
                <a:gd name="connsiteX0" fmla="*/ 5755 w 28155"/>
                <a:gd name="connsiteY0" fmla="*/ 47736 h 48176"/>
                <a:gd name="connsiteX1" fmla="*/ 1501 w 28155"/>
                <a:gd name="connsiteY1" fmla="*/ 47736 h 48176"/>
                <a:gd name="connsiteX2" fmla="*/ 499 w 28155"/>
                <a:gd name="connsiteY2" fmla="*/ 46547 h 48176"/>
                <a:gd name="connsiteX3" fmla="*/ 3002 w 28155"/>
                <a:gd name="connsiteY3" fmla="*/ 27715 h 48176"/>
                <a:gd name="connsiteX4" fmla="*/ 4629 w 28155"/>
                <a:gd name="connsiteY4" fmla="*/ 14888 h 48176"/>
                <a:gd name="connsiteX5" fmla="*/ 20709 w 28155"/>
                <a:gd name="connsiteY5" fmla="*/ 498 h 48176"/>
                <a:gd name="connsiteX6" fmla="*/ 26528 w 28155"/>
                <a:gd name="connsiteY6" fmla="*/ 498 h 48176"/>
                <a:gd name="connsiteX7" fmla="*/ 27654 w 28155"/>
                <a:gd name="connsiteY7" fmla="*/ 1812 h 48176"/>
                <a:gd name="connsiteX8" fmla="*/ 26528 w 28155"/>
                <a:gd name="connsiteY8" fmla="*/ 10383 h 48176"/>
                <a:gd name="connsiteX9" fmla="*/ 25276 w 28155"/>
                <a:gd name="connsiteY9" fmla="*/ 11510 h 48176"/>
                <a:gd name="connsiteX10" fmla="*/ 20146 w 28155"/>
                <a:gd name="connsiteY10" fmla="*/ 11510 h 48176"/>
                <a:gd name="connsiteX11" fmla="*/ 15641 w 28155"/>
                <a:gd name="connsiteY11" fmla="*/ 15201 h 48176"/>
                <a:gd name="connsiteX12" fmla="*/ 13889 w 28155"/>
                <a:gd name="connsiteY12" fmla="*/ 28528 h 48176"/>
                <a:gd name="connsiteX13" fmla="*/ 11511 w 28155"/>
                <a:gd name="connsiteY13" fmla="*/ 46547 h 48176"/>
                <a:gd name="connsiteX14" fmla="*/ 10135 w 28155"/>
                <a:gd name="connsiteY14" fmla="*/ 47799 h 48176"/>
                <a:gd name="connsiteX15" fmla="*/ 5755 w 28155"/>
                <a:gd name="connsiteY15" fmla="*/ 47736 h 48176"/>
                <a:gd name="connsiteX16" fmla="*/ 5755 w 28155"/>
                <a:gd name="connsiteY16" fmla="*/ 47736 h 4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55" h="48176">
                  <a:moveTo>
                    <a:pt x="5755" y="47736"/>
                  </a:moveTo>
                  <a:cubicBezTo>
                    <a:pt x="4316" y="47736"/>
                    <a:pt x="2877" y="47736"/>
                    <a:pt x="1501" y="47736"/>
                  </a:cubicBezTo>
                  <a:cubicBezTo>
                    <a:pt x="625" y="47736"/>
                    <a:pt x="374" y="47486"/>
                    <a:pt x="499" y="46547"/>
                  </a:cubicBezTo>
                  <a:cubicBezTo>
                    <a:pt x="1375" y="40291"/>
                    <a:pt x="2189" y="33971"/>
                    <a:pt x="3002" y="27715"/>
                  </a:cubicBezTo>
                  <a:cubicBezTo>
                    <a:pt x="3565" y="23460"/>
                    <a:pt x="4254" y="19205"/>
                    <a:pt x="4629" y="14888"/>
                  </a:cubicBezTo>
                  <a:cubicBezTo>
                    <a:pt x="5442" y="6129"/>
                    <a:pt x="13013" y="-3"/>
                    <a:pt x="20709" y="498"/>
                  </a:cubicBezTo>
                  <a:cubicBezTo>
                    <a:pt x="22648" y="623"/>
                    <a:pt x="24588" y="560"/>
                    <a:pt x="26528" y="498"/>
                  </a:cubicBezTo>
                  <a:cubicBezTo>
                    <a:pt x="27591" y="435"/>
                    <a:pt x="27779" y="873"/>
                    <a:pt x="27654" y="1812"/>
                  </a:cubicBezTo>
                  <a:cubicBezTo>
                    <a:pt x="27216" y="4690"/>
                    <a:pt x="26840" y="7505"/>
                    <a:pt x="26528" y="10383"/>
                  </a:cubicBezTo>
                  <a:cubicBezTo>
                    <a:pt x="26402" y="11259"/>
                    <a:pt x="26090" y="11510"/>
                    <a:pt x="25276" y="11510"/>
                  </a:cubicBezTo>
                  <a:cubicBezTo>
                    <a:pt x="23587" y="11447"/>
                    <a:pt x="21835" y="11510"/>
                    <a:pt x="20146" y="11510"/>
                  </a:cubicBezTo>
                  <a:cubicBezTo>
                    <a:pt x="17518" y="11510"/>
                    <a:pt x="16016" y="12698"/>
                    <a:pt x="15641" y="15201"/>
                  </a:cubicBezTo>
                  <a:cubicBezTo>
                    <a:pt x="15015" y="19643"/>
                    <a:pt x="14452" y="24086"/>
                    <a:pt x="13889" y="28528"/>
                  </a:cubicBezTo>
                  <a:cubicBezTo>
                    <a:pt x="13076" y="34534"/>
                    <a:pt x="12325" y="40541"/>
                    <a:pt x="11511" y="46547"/>
                  </a:cubicBezTo>
                  <a:cubicBezTo>
                    <a:pt x="11386" y="47423"/>
                    <a:pt x="11073" y="47799"/>
                    <a:pt x="10135" y="47799"/>
                  </a:cubicBezTo>
                  <a:cubicBezTo>
                    <a:pt x="8571" y="47611"/>
                    <a:pt x="7132" y="47674"/>
                    <a:pt x="5755" y="47736"/>
                  </a:cubicBezTo>
                  <a:cubicBezTo>
                    <a:pt x="5755" y="47674"/>
                    <a:pt x="5755" y="47736"/>
                    <a:pt x="5755" y="47736"/>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0" name="Freeform: Shape 99">
              <a:extLst>
                <a:ext uri="{FF2B5EF4-FFF2-40B4-BE49-F238E27FC236}">
                  <a16:creationId xmlns:a16="http://schemas.microsoft.com/office/drawing/2014/main" id="{9F00E362-E687-4374-852F-F6B9C18EF3E5}"/>
                </a:ext>
              </a:extLst>
            </p:cNvPr>
            <p:cNvSpPr/>
            <p:nvPr/>
          </p:nvSpPr>
          <p:spPr>
            <a:xfrm>
              <a:off x="7446016" y="3203315"/>
              <a:ext cx="35088" cy="36613"/>
            </a:xfrm>
            <a:custGeom>
              <a:avLst/>
              <a:gdLst>
                <a:gd name="connsiteX0" fmla="*/ 14735 w 28781"/>
                <a:gd name="connsiteY0" fmla="*/ 25371 h 30032"/>
                <a:gd name="connsiteX1" fmla="*/ 18989 w 28781"/>
                <a:gd name="connsiteY1" fmla="*/ 12920 h 30032"/>
                <a:gd name="connsiteX2" fmla="*/ 22743 w 28781"/>
                <a:gd name="connsiteY2" fmla="*/ 1783 h 30032"/>
                <a:gd name="connsiteX3" fmla="*/ 24495 w 28781"/>
                <a:gd name="connsiteY3" fmla="*/ 469 h 30032"/>
                <a:gd name="connsiteX4" fmla="*/ 28562 w 28781"/>
                <a:gd name="connsiteY4" fmla="*/ 4474 h 30032"/>
                <a:gd name="connsiteX5" fmla="*/ 28625 w 28781"/>
                <a:gd name="connsiteY5" fmla="*/ 28437 h 30032"/>
                <a:gd name="connsiteX6" fmla="*/ 26622 w 28781"/>
                <a:gd name="connsiteY6" fmla="*/ 29939 h 30032"/>
                <a:gd name="connsiteX7" fmla="*/ 24745 w 28781"/>
                <a:gd name="connsiteY7" fmla="*/ 28437 h 30032"/>
                <a:gd name="connsiteX8" fmla="*/ 24808 w 28781"/>
                <a:gd name="connsiteY8" fmla="*/ 7602 h 30032"/>
                <a:gd name="connsiteX9" fmla="*/ 24808 w 28781"/>
                <a:gd name="connsiteY9" fmla="*/ 5975 h 30032"/>
                <a:gd name="connsiteX10" fmla="*/ 24558 w 28781"/>
                <a:gd name="connsiteY10" fmla="*/ 5913 h 30032"/>
                <a:gd name="connsiteX11" fmla="*/ 20428 w 28781"/>
                <a:gd name="connsiteY11" fmla="*/ 17926 h 30032"/>
                <a:gd name="connsiteX12" fmla="*/ 16737 w 28781"/>
                <a:gd name="connsiteY12" fmla="*/ 28750 h 30032"/>
                <a:gd name="connsiteX13" fmla="*/ 14359 w 28781"/>
                <a:gd name="connsiteY13" fmla="*/ 30001 h 30032"/>
                <a:gd name="connsiteX14" fmla="*/ 12232 w 28781"/>
                <a:gd name="connsiteY14" fmla="*/ 28750 h 30032"/>
                <a:gd name="connsiteX15" fmla="*/ 4974 w 28781"/>
                <a:gd name="connsiteY15" fmla="*/ 7289 h 30032"/>
                <a:gd name="connsiteX16" fmla="*/ 4286 w 28781"/>
                <a:gd name="connsiteY16" fmla="*/ 6100 h 30032"/>
                <a:gd name="connsiteX17" fmla="*/ 4286 w 28781"/>
                <a:gd name="connsiteY17" fmla="*/ 12295 h 30032"/>
                <a:gd name="connsiteX18" fmla="*/ 4286 w 28781"/>
                <a:gd name="connsiteY18" fmla="*/ 28562 h 30032"/>
                <a:gd name="connsiteX19" fmla="*/ 2784 w 28781"/>
                <a:gd name="connsiteY19" fmla="*/ 30064 h 30032"/>
                <a:gd name="connsiteX20" fmla="*/ 469 w 28781"/>
                <a:gd name="connsiteY20" fmla="*/ 27686 h 30032"/>
                <a:gd name="connsiteX21" fmla="*/ 469 w 28781"/>
                <a:gd name="connsiteY21" fmla="*/ 2221 h 30032"/>
                <a:gd name="connsiteX22" fmla="*/ 2033 w 28781"/>
                <a:gd name="connsiteY22" fmla="*/ 594 h 30032"/>
                <a:gd name="connsiteX23" fmla="*/ 7727 w 28781"/>
                <a:gd name="connsiteY23" fmla="*/ 4724 h 30032"/>
                <a:gd name="connsiteX24" fmla="*/ 14234 w 28781"/>
                <a:gd name="connsiteY24" fmla="*/ 24307 h 30032"/>
                <a:gd name="connsiteX25" fmla="*/ 14735 w 28781"/>
                <a:gd name="connsiteY25" fmla="*/ 25371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781" h="30032">
                  <a:moveTo>
                    <a:pt x="14735" y="25371"/>
                  </a:moveTo>
                  <a:cubicBezTo>
                    <a:pt x="16174" y="21054"/>
                    <a:pt x="17613" y="16987"/>
                    <a:pt x="18989" y="12920"/>
                  </a:cubicBezTo>
                  <a:cubicBezTo>
                    <a:pt x="20241" y="9229"/>
                    <a:pt x="21555" y="5475"/>
                    <a:pt x="22743" y="1783"/>
                  </a:cubicBezTo>
                  <a:cubicBezTo>
                    <a:pt x="23056" y="845"/>
                    <a:pt x="23432" y="469"/>
                    <a:pt x="24495" y="469"/>
                  </a:cubicBezTo>
                  <a:cubicBezTo>
                    <a:pt x="28562" y="469"/>
                    <a:pt x="28562" y="469"/>
                    <a:pt x="28562" y="4474"/>
                  </a:cubicBezTo>
                  <a:cubicBezTo>
                    <a:pt x="28562" y="12482"/>
                    <a:pt x="28499" y="20428"/>
                    <a:pt x="28625" y="28437"/>
                  </a:cubicBezTo>
                  <a:cubicBezTo>
                    <a:pt x="28625" y="30314"/>
                    <a:pt x="27624" y="29876"/>
                    <a:pt x="26622" y="29939"/>
                  </a:cubicBezTo>
                  <a:cubicBezTo>
                    <a:pt x="25559" y="30001"/>
                    <a:pt x="24745" y="30126"/>
                    <a:pt x="24745" y="28437"/>
                  </a:cubicBezTo>
                  <a:cubicBezTo>
                    <a:pt x="24871" y="21492"/>
                    <a:pt x="24808" y="14547"/>
                    <a:pt x="24808" y="7602"/>
                  </a:cubicBezTo>
                  <a:cubicBezTo>
                    <a:pt x="24808" y="7039"/>
                    <a:pt x="24808" y="6538"/>
                    <a:pt x="24808" y="5975"/>
                  </a:cubicBezTo>
                  <a:cubicBezTo>
                    <a:pt x="24745" y="5975"/>
                    <a:pt x="24620" y="5913"/>
                    <a:pt x="24558" y="5913"/>
                  </a:cubicBezTo>
                  <a:cubicBezTo>
                    <a:pt x="23181" y="9917"/>
                    <a:pt x="21805" y="13921"/>
                    <a:pt x="20428" y="17926"/>
                  </a:cubicBezTo>
                  <a:cubicBezTo>
                    <a:pt x="19177" y="21554"/>
                    <a:pt x="17863" y="25121"/>
                    <a:pt x="16737" y="28750"/>
                  </a:cubicBezTo>
                  <a:cubicBezTo>
                    <a:pt x="16299" y="30251"/>
                    <a:pt x="15360" y="29939"/>
                    <a:pt x="14359" y="30001"/>
                  </a:cubicBezTo>
                  <a:cubicBezTo>
                    <a:pt x="13358" y="30064"/>
                    <a:pt x="12607" y="29939"/>
                    <a:pt x="12232" y="28750"/>
                  </a:cubicBezTo>
                  <a:cubicBezTo>
                    <a:pt x="9854" y="21554"/>
                    <a:pt x="7414" y="14422"/>
                    <a:pt x="4974" y="7289"/>
                  </a:cubicBezTo>
                  <a:cubicBezTo>
                    <a:pt x="4849" y="6851"/>
                    <a:pt x="4661" y="6476"/>
                    <a:pt x="4286" y="6100"/>
                  </a:cubicBezTo>
                  <a:cubicBezTo>
                    <a:pt x="4286" y="8165"/>
                    <a:pt x="4286" y="10230"/>
                    <a:pt x="4286" y="12295"/>
                  </a:cubicBezTo>
                  <a:cubicBezTo>
                    <a:pt x="4286" y="17738"/>
                    <a:pt x="4223" y="23119"/>
                    <a:pt x="4286" y="28562"/>
                  </a:cubicBezTo>
                  <a:cubicBezTo>
                    <a:pt x="4286" y="29751"/>
                    <a:pt x="4036" y="30126"/>
                    <a:pt x="2784" y="30064"/>
                  </a:cubicBezTo>
                  <a:cubicBezTo>
                    <a:pt x="469" y="30001"/>
                    <a:pt x="469" y="30064"/>
                    <a:pt x="469" y="27686"/>
                  </a:cubicBezTo>
                  <a:cubicBezTo>
                    <a:pt x="469" y="19177"/>
                    <a:pt x="469" y="10730"/>
                    <a:pt x="469" y="2221"/>
                  </a:cubicBezTo>
                  <a:cubicBezTo>
                    <a:pt x="469" y="1032"/>
                    <a:pt x="657" y="532"/>
                    <a:pt x="2033" y="594"/>
                  </a:cubicBezTo>
                  <a:cubicBezTo>
                    <a:pt x="6351" y="657"/>
                    <a:pt x="6351" y="594"/>
                    <a:pt x="7727" y="4724"/>
                  </a:cubicBezTo>
                  <a:cubicBezTo>
                    <a:pt x="9917" y="11231"/>
                    <a:pt x="12044" y="17800"/>
                    <a:pt x="14234" y="24307"/>
                  </a:cubicBezTo>
                  <a:cubicBezTo>
                    <a:pt x="14359" y="24495"/>
                    <a:pt x="14547" y="24808"/>
                    <a:pt x="14735" y="25371"/>
                  </a:cubicBezTo>
                  <a:close/>
                </a:path>
              </a:pathLst>
            </a:custGeom>
            <a:solidFill>
              <a:srgbClr val="3B37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1" name="Freeform: Shape 100">
              <a:extLst>
                <a:ext uri="{FF2B5EF4-FFF2-40B4-BE49-F238E27FC236}">
                  <a16:creationId xmlns:a16="http://schemas.microsoft.com/office/drawing/2014/main" id="{1DB0E338-9236-4C93-B53C-59A403685E05}"/>
                </a:ext>
              </a:extLst>
            </p:cNvPr>
            <p:cNvSpPr/>
            <p:nvPr/>
          </p:nvSpPr>
          <p:spPr>
            <a:xfrm>
              <a:off x="7537299" y="3203273"/>
              <a:ext cx="23646" cy="37376"/>
            </a:xfrm>
            <a:custGeom>
              <a:avLst/>
              <a:gdLst>
                <a:gd name="connsiteX0" fmla="*/ 4178 w 19395"/>
                <a:gd name="connsiteY0" fmla="*/ 11141 h 30658"/>
                <a:gd name="connsiteX1" fmla="*/ 18131 w 19395"/>
                <a:gd name="connsiteY1" fmla="*/ 13894 h 30658"/>
                <a:gd name="connsiteX2" fmla="*/ 17693 w 19395"/>
                <a:gd name="connsiteY2" fmla="*/ 25156 h 30658"/>
                <a:gd name="connsiteX3" fmla="*/ 9684 w 19395"/>
                <a:gd name="connsiteY3" fmla="*/ 30286 h 30658"/>
                <a:gd name="connsiteX4" fmla="*/ 4303 w 19395"/>
                <a:gd name="connsiteY4" fmla="*/ 27346 h 30658"/>
                <a:gd name="connsiteX5" fmla="*/ 3990 w 19395"/>
                <a:gd name="connsiteY5" fmla="*/ 27909 h 30658"/>
                <a:gd name="connsiteX6" fmla="*/ 1050 w 19395"/>
                <a:gd name="connsiteY6" fmla="*/ 29973 h 30658"/>
                <a:gd name="connsiteX7" fmla="*/ 549 w 19395"/>
                <a:gd name="connsiteY7" fmla="*/ 28597 h 30658"/>
                <a:gd name="connsiteX8" fmla="*/ 549 w 19395"/>
                <a:gd name="connsiteY8" fmla="*/ 12705 h 30658"/>
                <a:gd name="connsiteX9" fmla="*/ 487 w 19395"/>
                <a:gd name="connsiteY9" fmla="*/ 1755 h 30658"/>
                <a:gd name="connsiteX10" fmla="*/ 2051 w 19395"/>
                <a:gd name="connsiteY10" fmla="*/ 567 h 30658"/>
                <a:gd name="connsiteX11" fmla="*/ 4178 w 19395"/>
                <a:gd name="connsiteY11" fmla="*/ 1693 h 30658"/>
                <a:gd name="connsiteX12" fmla="*/ 4178 w 19395"/>
                <a:gd name="connsiteY12" fmla="*/ 11141 h 30658"/>
                <a:gd name="connsiteX13" fmla="*/ 15315 w 19395"/>
                <a:gd name="connsiteY13" fmla="*/ 19024 h 30658"/>
                <a:gd name="connsiteX14" fmla="*/ 14940 w 19395"/>
                <a:gd name="connsiteY14" fmla="*/ 16021 h 30658"/>
                <a:gd name="connsiteX15" fmla="*/ 9997 w 19395"/>
                <a:gd name="connsiteY15" fmla="*/ 11516 h 30658"/>
                <a:gd name="connsiteX16" fmla="*/ 4428 w 19395"/>
                <a:gd name="connsiteY16" fmla="*/ 15520 h 30658"/>
                <a:gd name="connsiteX17" fmla="*/ 4366 w 19395"/>
                <a:gd name="connsiteY17" fmla="*/ 22903 h 30658"/>
                <a:gd name="connsiteX18" fmla="*/ 8871 w 19395"/>
                <a:gd name="connsiteY18" fmla="*/ 26845 h 30658"/>
                <a:gd name="connsiteX19" fmla="*/ 14252 w 19395"/>
                <a:gd name="connsiteY19" fmla="*/ 23967 h 30658"/>
                <a:gd name="connsiteX20" fmla="*/ 15315 w 19395"/>
                <a:gd name="connsiteY20" fmla="*/ 19024 h 3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95" h="30658">
                  <a:moveTo>
                    <a:pt x="4178" y="11141"/>
                  </a:moveTo>
                  <a:cubicBezTo>
                    <a:pt x="8620" y="5760"/>
                    <a:pt x="16316" y="8137"/>
                    <a:pt x="18131" y="13894"/>
                  </a:cubicBezTo>
                  <a:cubicBezTo>
                    <a:pt x="19382" y="17773"/>
                    <a:pt x="19382" y="21527"/>
                    <a:pt x="17693" y="25156"/>
                  </a:cubicBezTo>
                  <a:cubicBezTo>
                    <a:pt x="16129" y="28472"/>
                    <a:pt x="13438" y="30224"/>
                    <a:pt x="9684" y="30286"/>
                  </a:cubicBezTo>
                  <a:cubicBezTo>
                    <a:pt x="7369" y="30286"/>
                    <a:pt x="5617" y="29160"/>
                    <a:pt x="4303" y="27346"/>
                  </a:cubicBezTo>
                  <a:cubicBezTo>
                    <a:pt x="3865" y="27408"/>
                    <a:pt x="3990" y="27721"/>
                    <a:pt x="3990" y="27909"/>
                  </a:cubicBezTo>
                  <a:cubicBezTo>
                    <a:pt x="3928" y="29911"/>
                    <a:pt x="2989" y="30536"/>
                    <a:pt x="1050" y="29973"/>
                  </a:cubicBezTo>
                  <a:cubicBezTo>
                    <a:pt x="174" y="29723"/>
                    <a:pt x="549" y="29035"/>
                    <a:pt x="549" y="28597"/>
                  </a:cubicBezTo>
                  <a:cubicBezTo>
                    <a:pt x="487" y="23279"/>
                    <a:pt x="549" y="18023"/>
                    <a:pt x="549" y="12705"/>
                  </a:cubicBezTo>
                  <a:cubicBezTo>
                    <a:pt x="549" y="9076"/>
                    <a:pt x="612" y="5384"/>
                    <a:pt x="487" y="1755"/>
                  </a:cubicBezTo>
                  <a:cubicBezTo>
                    <a:pt x="424" y="316"/>
                    <a:pt x="1237" y="442"/>
                    <a:pt x="2051" y="567"/>
                  </a:cubicBezTo>
                  <a:cubicBezTo>
                    <a:pt x="2864" y="692"/>
                    <a:pt x="4241" y="-184"/>
                    <a:pt x="4178" y="1693"/>
                  </a:cubicBezTo>
                  <a:cubicBezTo>
                    <a:pt x="4116" y="4696"/>
                    <a:pt x="4178" y="7699"/>
                    <a:pt x="4178" y="11141"/>
                  </a:cubicBezTo>
                  <a:close/>
                  <a:moveTo>
                    <a:pt x="15315" y="19024"/>
                  </a:moveTo>
                  <a:cubicBezTo>
                    <a:pt x="15378" y="18148"/>
                    <a:pt x="15190" y="17084"/>
                    <a:pt x="14940" y="16021"/>
                  </a:cubicBezTo>
                  <a:cubicBezTo>
                    <a:pt x="14314" y="13456"/>
                    <a:pt x="12312" y="11704"/>
                    <a:pt x="9997" y="11516"/>
                  </a:cubicBezTo>
                  <a:cubicBezTo>
                    <a:pt x="7619" y="11391"/>
                    <a:pt x="5242" y="12955"/>
                    <a:pt x="4428" y="15520"/>
                  </a:cubicBezTo>
                  <a:cubicBezTo>
                    <a:pt x="3615" y="17960"/>
                    <a:pt x="3678" y="20463"/>
                    <a:pt x="4366" y="22903"/>
                  </a:cubicBezTo>
                  <a:cubicBezTo>
                    <a:pt x="4992" y="25093"/>
                    <a:pt x="6556" y="26470"/>
                    <a:pt x="8871" y="26845"/>
                  </a:cubicBezTo>
                  <a:cubicBezTo>
                    <a:pt x="10998" y="27158"/>
                    <a:pt x="13125" y="25969"/>
                    <a:pt x="14252" y="23967"/>
                  </a:cubicBezTo>
                  <a:cubicBezTo>
                    <a:pt x="15065" y="22528"/>
                    <a:pt x="15315" y="20901"/>
                    <a:pt x="15315" y="19024"/>
                  </a:cubicBezTo>
                  <a:close/>
                </a:path>
              </a:pathLst>
            </a:custGeom>
            <a:solidFill>
              <a:srgbClr val="3B37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2" name="Freeform: Shape 101">
              <a:extLst>
                <a:ext uri="{FF2B5EF4-FFF2-40B4-BE49-F238E27FC236}">
                  <a16:creationId xmlns:a16="http://schemas.microsoft.com/office/drawing/2014/main" id="{91C3F0F6-1C9A-4B9A-BC4B-7F3EC0029DF9}"/>
                </a:ext>
              </a:extLst>
            </p:cNvPr>
            <p:cNvSpPr/>
            <p:nvPr/>
          </p:nvSpPr>
          <p:spPr>
            <a:xfrm>
              <a:off x="7487732" y="3203384"/>
              <a:ext cx="22883" cy="36613"/>
            </a:xfrm>
            <a:custGeom>
              <a:avLst/>
              <a:gdLst>
                <a:gd name="connsiteX0" fmla="*/ 476 w 18770"/>
                <a:gd name="connsiteY0" fmla="*/ 15117 h 30032"/>
                <a:gd name="connsiteX1" fmla="*/ 476 w 18770"/>
                <a:gd name="connsiteY1" fmla="*/ 1977 h 30032"/>
                <a:gd name="connsiteX2" fmla="*/ 1978 w 18770"/>
                <a:gd name="connsiteY2" fmla="*/ 476 h 30032"/>
                <a:gd name="connsiteX3" fmla="*/ 4418 w 18770"/>
                <a:gd name="connsiteY3" fmla="*/ 2916 h 30032"/>
                <a:gd name="connsiteX4" fmla="*/ 4355 w 18770"/>
                <a:gd name="connsiteY4" fmla="*/ 24940 h 30032"/>
                <a:gd name="connsiteX5" fmla="*/ 5919 w 18770"/>
                <a:gd name="connsiteY5" fmla="*/ 26504 h 30032"/>
                <a:gd name="connsiteX6" fmla="*/ 17557 w 18770"/>
                <a:gd name="connsiteY6" fmla="*/ 26441 h 30032"/>
                <a:gd name="connsiteX7" fmla="*/ 18871 w 18770"/>
                <a:gd name="connsiteY7" fmla="*/ 28256 h 30032"/>
                <a:gd name="connsiteX8" fmla="*/ 17494 w 18770"/>
                <a:gd name="connsiteY8" fmla="*/ 29883 h 30032"/>
                <a:gd name="connsiteX9" fmla="*/ 1790 w 18770"/>
                <a:gd name="connsiteY9" fmla="*/ 29883 h 30032"/>
                <a:gd name="connsiteX10" fmla="*/ 476 w 18770"/>
                <a:gd name="connsiteY10" fmla="*/ 28569 h 30032"/>
                <a:gd name="connsiteX11" fmla="*/ 476 w 18770"/>
                <a:gd name="connsiteY11" fmla="*/ 15117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70" h="30032">
                  <a:moveTo>
                    <a:pt x="476" y="15117"/>
                  </a:moveTo>
                  <a:cubicBezTo>
                    <a:pt x="476" y="10737"/>
                    <a:pt x="538" y="6357"/>
                    <a:pt x="476" y="1977"/>
                  </a:cubicBezTo>
                  <a:cubicBezTo>
                    <a:pt x="476" y="789"/>
                    <a:pt x="726" y="413"/>
                    <a:pt x="1978" y="476"/>
                  </a:cubicBezTo>
                  <a:cubicBezTo>
                    <a:pt x="4355" y="538"/>
                    <a:pt x="4418" y="476"/>
                    <a:pt x="4418" y="2916"/>
                  </a:cubicBezTo>
                  <a:cubicBezTo>
                    <a:pt x="4418" y="10236"/>
                    <a:pt x="4480" y="17619"/>
                    <a:pt x="4355" y="24940"/>
                  </a:cubicBezTo>
                  <a:cubicBezTo>
                    <a:pt x="4355" y="26191"/>
                    <a:pt x="4668" y="26566"/>
                    <a:pt x="5919" y="26504"/>
                  </a:cubicBezTo>
                  <a:cubicBezTo>
                    <a:pt x="9798" y="26441"/>
                    <a:pt x="13678" y="26566"/>
                    <a:pt x="17557" y="26441"/>
                  </a:cubicBezTo>
                  <a:cubicBezTo>
                    <a:pt x="19184" y="26379"/>
                    <a:pt x="18871" y="27380"/>
                    <a:pt x="18871" y="28256"/>
                  </a:cubicBezTo>
                  <a:cubicBezTo>
                    <a:pt x="18933" y="29257"/>
                    <a:pt x="18933" y="29945"/>
                    <a:pt x="17494" y="29883"/>
                  </a:cubicBezTo>
                  <a:cubicBezTo>
                    <a:pt x="12239" y="29820"/>
                    <a:pt x="7045" y="29820"/>
                    <a:pt x="1790" y="29883"/>
                  </a:cubicBezTo>
                  <a:cubicBezTo>
                    <a:pt x="789" y="29883"/>
                    <a:pt x="413" y="29632"/>
                    <a:pt x="476" y="28569"/>
                  </a:cubicBezTo>
                  <a:cubicBezTo>
                    <a:pt x="538" y="24126"/>
                    <a:pt x="476" y="19621"/>
                    <a:pt x="476" y="15117"/>
                  </a:cubicBezTo>
                  <a:close/>
                </a:path>
              </a:pathLst>
            </a:custGeom>
            <a:solidFill>
              <a:srgbClr val="383532"/>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3" name="Freeform: Shape 102">
              <a:extLst>
                <a:ext uri="{FF2B5EF4-FFF2-40B4-BE49-F238E27FC236}">
                  <a16:creationId xmlns:a16="http://schemas.microsoft.com/office/drawing/2014/main" id="{5B160141-6563-40C9-8B36-EC3709CED71A}"/>
                </a:ext>
              </a:extLst>
            </p:cNvPr>
            <p:cNvSpPr/>
            <p:nvPr/>
          </p:nvSpPr>
          <p:spPr>
            <a:xfrm>
              <a:off x="7515119" y="3203320"/>
              <a:ext cx="5340" cy="36613"/>
            </a:xfrm>
            <a:custGeom>
              <a:avLst/>
              <a:gdLst>
                <a:gd name="connsiteX0" fmla="*/ 535 w 4379"/>
                <a:gd name="connsiteY0" fmla="*/ 15232 h 30032"/>
                <a:gd name="connsiteX1" fmla="*/ 472 w 4379"/>
                <a:gd name="connsiteY1" fmla="*/ 1780 h 30032"/>
                <a:gd name="connsiteX2" fmla="*/ 2224 w 4379"/>
                <a:gd name="connsiteY2" fmla="*/ 528 h 30032"/>
                <a:gd name="connsiteX3" fmla="*/ 4164 w 4379"/>
                <a:gd name="connsiteY3" fmla="*/ 1717 h 30032"/>
                <a:gd name="connsiteX4" fmla="*/ 4164 w 4379"/>
                <a:gd name="connsiteY4" fmla="*/ 28684 h 30032"/>
                <a:gd name="connsiteX5" fmla="*/ 2474 w 4379"/>
                <a:gd name="connsiteY5" fmla="*/ 29935 h 30032"/>
                <a:gd name="connsiteX6" fmla="*/ 535 w 4379"/>
                <a:gd name="connsiteY6" fmla="*/ 28746 h 30032"/>
                <a:gd name="connsiteX7" fmla="*/ 535 w 4379"/>
                <a:gd name="connsiteY7" fmla="*/ 15232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30032">
                  <a:moveTo>
                    <a:pt x="535" y="15232"/>
                  </a:moveTo>
                  <a:cubicBezTo>
                    <a:pt x="535" y="10727"/>
                    <a:pt x="597" y="6222"/>
                    <a:pt x="472" y="1780"/>
                  </a:cubicBezTo>
                  <a:cubicBezTo>
                    <a:pt x="410" y="215"/>
                    <a:pt x="1348" y="466"/>
                    <a:pt x="2224" y="528"/>
                  </a:cubicBezTo>
                  <a:cubicBezTo>
                    <a:pt x="3038" y="591"/>
                    <a:pt x="4164" y="-35"/>
                    <a:pt x="4164" y="1717"/>
                  </a:cubicBezTo>
                  <a:cubicBezTo>
                    <a:pt x="4101" y="10727"/>
                    <a:pt x="4101" y="19674"/>
                    <a:pt x="4164" y="28684"/>
                  </a:cubicBezTo>
                  <a:cubicBezTo>
                    <a:pt x="4164" y="30248"/>
                    <a:pt x="3288" y="29998"/>
                    <a:pt x="2474" y="29935"/>
                  </a:cubicBezTo>
                  <a:cubicBezTo>
                    <a:pt x="1661" y="29872"/>
                    <a:pt x="535" y="30498"/>
                    <a:pt x="535" y="28746"/>
                  </a:cubicBezTo>
                  <a:cubicBezTo>
                    <a:pt x="597" y="24241"/>
                    <a:pt x="535" y="19737"/>
                    <a:pt x="535" y="15232"/>
                  </a:cubicBezTo>
                  <a:close/>
                </a:path>
              </a:pathLst>
            </a:custGeom>
            <a:solidFill>
              <a:srgbClr val="383431"/>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4" name="Freeform: Shape 103">
              <a:extLst>
                <a:ext uri="{FF2B5EF4-FFF2-40B4-BE49-F238E27FC236}">
                  <a16:creationId xmlns:a16="http://schemas.microsoft.com/office/drawing/2014/main" id="{4CE56204-E040-40A5-82F0-4B12B9BE30AE}"/>
                </a:ext>
              </a:extLst>
            </p:cNvPr>
            <p:cNvSpPr/>
            <p:nvPr/>
          </p:nvSpPr>
          <p:spPr>
            <a:xfrm>
              <a:off x="7526032" y="3212964"/>
              <a:ext cx="5340" cy="27459"/>
            </a:xfrm>
            <a:custGeom>
              <a:avLst/>
              <a:gdLst>
                <a:gd name="connsiteX0" fmla="*/ 4223 w 4379"/>
                <a:gd name="connsiteY0" fmla="*/ 11263 h 22524"/>
                <a:gd name="connsiteX1" fmla="*/ 4223 w 4379"/>
                <a:gd name="connsiteY1" fmla="*/ 20648 h 22524"/>
                <a:gd name="connsiteX2" fmla="*/ 2972 w 4379"/>
                <a:gd name="connsiteY2" fmla="*/ 22087 h 22524"/>
                <a:gd name="connsiteX3" fmla="*/ 532 w 4379"/>
                <a:gd name="connsiteY3" fmla="*/ 19647 h 22524"/>
                <a:gd name="connsiteX4" fmla="*/ 469 w 4379"/>
                <a:gd name="connsiteY4" fmla="*/ 1878 h 22524"/>
                <a:gd name="connsiteX5" fmla="*/ 2221 w 4379"/>
                <a:gd name="connsiteY5" fmla="*/ 501 h 22524"/>
                <a:gd name="connsiteX6" fmla="*/ 4223 w 4379"/>
                <a:gd name="connsiteY6" fmla="*/ 1878 h 22524"/>
                <a:gd name="connsiteX7" fmla="*/ 4223 w 4379"/>
                <a:gd name="connsiteY7" fmla="*/ 11263 h 2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22524">
                  <a:moveTo>
                    <a:pt x="4223" y="11263"/>
                  </a:moveTo>
                  <a:cubicBezTo>
                    <a:pt x="4223" y="14391"/>
                    <a:pt x="4223" y="17519"/>
                    <a:pt x="4223" y="20648"/>
                  </a:cubicBezTo>
                  <a:cubicBezTo>
                    <a:pt x="4223" y="21586"/>
                    <a:pt x="4098" y="22087"/>
                    <a:pt x="2972" y="22087"/>
                  </a:cubicBezTo>
                  <a:cubicBezTo>
                    <a:pt x="532" y="22024"/>
                    <a:pt x="532" y="22149"/>
                    <a:pt x="532" y="19647"/>
                  </a:cubicBezTo>
                  <a:cubicBezTo>
                    <a:pt x="532" y="13703"/>
                    <a:pt x="594" y="7759"/>
                    <a:pt x="469" y="1878"/>
                  </a:cubicBezTo>
                  <a:cubicBezTo>
                    <a:pt x="469" y="313"/>
                    <a:pt x="1283" y="438"/>
                    <a:pt x="2221" y="501"/>
                  </a:cubicBezTo>
                  <a:cubicBezTo>
                    <a:pt x="3160" y="564"/>
                    <a:pt x="4286" y="63"/>
                    <a:pt x="4223" y="1878"/>
                  </a:cubicBezTo>
                  <a:cubicBezTo>
                    <a:pt x="4161" y="4943"/>
                    <a:pt x="4223" y="8134"/>
                    <a:pt x="4223" y="11263"/>
                  </a:cubicBezTo>
                  <a:close/>
                </a:path>
              </a:pathLst>
            </a:custGeom>
            <a:solidFill>
              <a:srgbClr val="403C39"/>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5" name="Freeform: Shape 104">
              <a:extLst>
                <a:ext uri="{FF2B5EF4-FFF2-40B4-BE49-F238E27FC236}">
                  <a16:creationId xmlns:a16="http://schemas.microsoft.com/office/drawing/2014/main" id="{AB2B2EC9-3AF9-4E0C-BDA4-737C67A12DA7}"/>
                </a:ext>
              </a:extLst>
            </p:cNvPr>
            <p:cNvSpPr/>
            <p:nvPr/>
          </p:nvSpPr>
          <p:spPr>
            <a:xfrm>
              <a:off x="7526107" y="3203281"/>
              <a:ext cx="5340" cy="5340"/>
            </a:xfrm>
            <a:custGeom>
              <a:avLst/>
              <a:gdLst>
                <a:gd name="connsiteX0" fmla="*/ 4098 w 4379"/>
                <a:gd name="connsiteY0" fmla="*/ 2312 h 4379"/>
                <a:gd name="connsiteX1" fmla="*/ 2346 w 4379"/>
                <a:gd name="connsiteY1" fmla="*/ 4377 h 4379"/>
                <a:gd name="connsiteX2" fmla="*/ 469 w 4379"/>
                <a:gd name="connsiteY2" fmla="*/ 2375 h 4379"/>
                <a:gd name="connsiteX3" fmla="*/ 2221 w 4379"/>
                <a:gd name="connsiteY3" fmla="*/ 498 h 4379"/>
                <a:gd name="connsiteX4" fmla="*/ 4098 w 4379"/>
                <a:gd name="connsiteY4" fmla="*/ 2312 h 4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9" h="4379">
                  <a:moveTo>
                    <a:pt x="4098" y="2312"/>
                  </a:moveTo>
                  <a:cubicBezTo>
                    <a:pt x="4536" y="3939"/>
                    <a:pt x="3910" y="4314"/>
                    <a:pt x="2346" y="4377"/>
                  </a:cubicBezTo>
                  <a:cubicBezTo>
                    <a:pt x="657" y="4440"/>
                    <a:pt x="469" y="3814"/>
                    <a:pt x="469" y="2375"/>
                  </a:cubicBezTo>
                  <a:cubicBezTo>
                    <a:pt x="469" y="1061"/>
                    <a:pt x="594" y="310"/>
                    <a:pt x="2221" y="498"/>
                  </a:cubicBezTo>
                  <a:cubicBezTo>
                    <a:pt x="3598" y="623"/>
                    <a:pt x="4724" y="498"/>
                    <a:pt x="4098" y="2312"/>
                  </a:cubicBezTo>
                  <a:close/>
                </a:path>
              </a:pathLst>
            </a:custGeom>
            <a:solidFill>
              <a:srgbClr val="403C39"/>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grpSp>
      <p:sp>
        <p:nvSpPr>
          <p:cNvPr id="106" name="Oval 105">
            <a:extLst>
              <a:ext uri="{FF2B5EF4-FFF2-40B4-BE49-F238E27FC236}">
                <a16:creationId xmlns:a16="http://schemas.microsoft.com/office/drawing/2014/main" id="{139F5F3F-EBE8-4AB3-AFA8-D89E3E169B2E}"/>
              </a:ext>
            </a:extLst>
          </p:cNvPr>
          <p:cNvSpPr/>
          <p:nvPr/>
        </p:nvSpPr>
        <p:spPr bwMode="auto">
          <a:xfrm>
            <a:off x="4898230" y="2299319"/>
            <a:ext cx="245912" cy="245910"/>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sp>
        <p:nvSpPr>
          <p:cNvPr id="107" name="Oval 106">
            <a:extLst>
              <a:ext uri="{FF2B5EF4-FFF2-40B4-BE49-F238E27FC236}">
                <a16:creationId xmlns:a16="http://schemas.microsoft.com/office/drawing/2014/main" id="{93B8E595-EB8B-44BA-9295-75D8EED6E11C}"/>
              </a:ext>
            </a:extLst>
          </p:cNvPr>
          <p:cNvSpPr/>
          <p:nvPr/>
        </p:nvSpPr>
        <p:spPr bwMode="auto">
          <a:xfrm>
            <a:off x="5252537" y="2298830"/>
            <a:ext cx="246888" cy="246888"/>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108" name="Group 107">
            <a:extLst>
              <a:ext uri="{FF2B5EF4-FFF2-40B4-BE49-F238E27FC236}">
                <a16:creationId xmlns:a16="http://schemas.microsoft.com/office/drawing/2014/main" id="{0EF2A02A-1D80-4C84-937C-33B0E709C593}"/>
              </a:ext>
            </a:extLst>
          </p:cNvPr>
          <p:cNvGrpSpPr/>
          <p:nvPr/>
        </p:nvGrpSpPr>
        <p:grpSpPr>
          <a:xfrm>
            <a:off x="4541971" y="3230803"/>
            <a:ext cx="957455" cy="246888"/>
            <a:chOff x="7415520" y="4333844"/>
            <a:chExt cx="1276606" cy="329184"/>
          </a:xfrm>
        </p:grpSpPr>
        <p:sp>
          <p:nvSpPr>
            <p:cNvPr id="109" name="Oval 108">
              <a:extLst>
                <a:ext uri="{FF2B5EF4-FFF2-40B4-BE49-F238E27FC236}">
                  <a16:creationId xmlns:a16="http://schemas.microsoft.com/office/drawing/2014/main" id="{08C3AAFF-A1B9-4A86-B412-CC46DAE5B2D9}"/>
                </a:ext>
              </a:extLst>
            </p:cNvPr>
            <p:cNvSpPr/>
            <p:nvPr/>
          </p:nvSpPr>
          <p:spPr bwMode="auto">
            <a:xfrm>
              <a:off x="7415520" y="4333844"/>
              <a:ext cx="329184" cy="329184"/>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110" name="Group 109">
              <a:extLst>
                <a:ext uri="{FF2B5EF4-FFF2-40B4-BE49-F238E27FC236}">
                  <a16:creationId xmlns:a16="http://schemas.microsoft.com/office/drawing/2014/main" id="{5A4F1264-86AB-44C7-AB71-CD19CA021422}"/>
                </a:ext>
              </a:extLst>
            </p:cNvPr>
            <p:cNvGrpSpPr/>
            <p:nvPr/>
          </p:nvGrpSpPr>
          <p:grpSpPr>
            <a:xfrm>
              <a:off x="7889231" y="4333844"/>
              <a:ext cx="329184" cy="329184"/>
              <a:chOff x="7811848" y="4354440"/>
              <a:chExt cx="586168" cy="586166"/>
            </a:xfrm>
          </p:grpSpPr>
          <p:sp>
            <p:nvSpPr>
              <p:cNvPr id="114" name="Oval 113">
                <a:extLst>
                  <a:ext uri="{FF2B5EF4-FFF2-40B4-BE49-F238E27FC236}">
                    <a16:creationId xmlns:a16="http://schemas.microsoft.com/office/drawing/2014/main" id="{85B7E3C9-14C4-492C-8504-43784D9F136D}"/>
                  </a:ext>
                </a:extLst>
              </p:cNvPr>
              <p:cNvSpPr/>
              <p:nvPr/>
            </p:nvSpPr>
            <p:spPr bwMode="auto">
              <a:xfrm>
                <a:off x="7811848"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pic>
            <p:nvPicPr>
              <p:cNvPr id="115" name="Picture 114">
                <a:extLst>
                  <a:ext uri="{FF2B5EF4-FFF2-40B4-BE49-F238E27FC236}">
                    <a16:creationId xmlns:a16="http://schemas.microsoft.com/office/drawing/2014/main" id="{8FAFCA27-F64B-43CE-8A68-0D0B89D6EA4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89790" y="4462335"/>
                <a:ext cx="230286" cy="370378"/>
              </a:xfrm>
              <a:prstGeom prst="rect">
                <a:avLst/>
              </a:prstGeom>
              <a:noFill/>
              <a:ln>
                <a:noFill/>
              </a:ln>
            </p:spPr>
          </p:pic>
        </p:grpSp>
        <p:grpSp>
          <p:nvGrpSpPr>
            <p:cNvPr id="111" name="Group 110">
              <a:extLst>
                <a:ext uri="{FF2B5EF4-FFF2-40B4-BE49-F238E27FC236}">
                  <a16:creationId xmlns:a16="http://schemas.microsoft.com/office/drawing/2014/main" id="{DC729B89-BBC0-4869-9BBF-0F853E6DCC3E}"/>
                </a:ext>
              </a:extLst>
            </p:cNvPr>
            <p:cNvGrpSpPr/>
            <p:nvPr/>
          </p:nvGrpSpPr>
          <p:grpSpPr>
            <a:xfrm>
              <a:off x="8362942" y="4333844"/>
              <a:ext cx="329184" cy="329184"/>
              <a:chOff x="8581979" y="4354440"/>
              <a:chExt cx="586168" cy="586166"/>
            </a:xfrm>
          </p:grpSpPr>
          <p:sp>
            <p:nvSpPr>
              <p:cNvPr id="112" name="Oval 111">
                <a:extLst>
                  <a:ext uri="{FF2B5EF4-FFF2-40B4-BE49-F238E27FC236}">
                    <a16:creationId xmlns:a16="http://schemas.microsoft.com/office/drawing/2014/main" id="{71318361-37E5-44F8-9862-FCB7715143AB}"/>
                  </a:ext>
                </a:extLst>
              </p:cNvPr>
              <p:cNvSpPr/>
              <p:nvPr/>
            </p:nvSpPr>
            <p:spPr bwMode="auto">
              <a:xfrm>
                <a:off x="8581979"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pic>
            <p:nvPicPr>
              <p:cNvPr id="113" name="Picture 112">
                <a:extLst>
                  <a:ext uri="{FF2B5EF4-FFF2-40B4-BE49-F238E27FC236}">
                    <a16:creationId xmlns:a16="http://schemas.microsoft.com/office/drawing/2014/main" id="{768D41A4-74EA-46E0-946D-58608505592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73044" y="4520199"/>
                <a:ext cx="404038" cy="254648"/>
              </a:xfrm>
              <a:prstGeom prst="rect">
                <a:avLst/>
              </a:prstGeom>
              <a:noFill/>
              <a:ln>
                <a:noFill/>
              </a:ln>
            </p:spPr>
          </p:pic>
        </p:grpSp>
      </p:grpSp>
      <p:pic>
        <p:nvPicPr>
          <p:cNvPr id="116" name="Picture 8" descr="Image result for tensorflow logo png">
            <a:extLst>
              <a:ext uri="{FF2B5EF4-FFF2-40B4-BE49-F238E27FC236}">
                <a16:creationId xmlns:a16="http://schemas.microsoft.com/office/drawing/2014/main" id="{6CA6441A-F534-4366-B62E-DEBEBD01406E}"/>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945228" y="2335570"/>
            <a:ext cx="158336" cy="16935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6" descr="Image result for Cognitive toolkit Logo Png">
            <a:extLst>
              <a:ext uri="{FF2B5EF4-FFF2-40B4-BE49-F238E27FC236}">
                <a16:creationId xmlns:a16="http://schemas.microsoft.com/office/drawing/2014/main" id="{1491889E-DC74-445E-B3BF-331FCFD9D3CB}"/>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5320781" y="2345066"/>
            <a:ext cx="114843" cy="170415"/>
          </a:xfrm>
          <a:prstGeom prst="rect">
            <a:avLst/>
          </a:prstGeom>
          <a:noFill/>
          <a:extLst>
            <a:ext uri="{909E8E84-426E-40DD-AFC4-6F175D3DCCD1}">
              <a14:hiddenFill xmlns:a14="http://schemas.microsoft.com/office/drawing/2010/main">
                <a:solidFill>
                  <a:srgbClr val="FFFFFF"/>
                </a:solidFill>
              </a14:hiddenFill>
            </a:ext>
          </a:extLst>
        </p:spPr>
      </p:pic>
      <p:pic>
        <p:nvPicPr>
          <p:cNvPr id="118" name="Graphic 30">
            <a:extLst>
              <a:ext uri="{FF2B5EF4-FFF2-40B4-BE49-F238E27FC236}">
                <a16:creationId xmlns:a16="http://schemas.microsoft.com/office/drawing/2014/main" id="{AAE3F9DE-FA1D-4925-8BB5-D496B3293E0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0011" y="3280809"/>
            <a:ext cx="146874" cy="146874"/>
          </a:xfrm>
          <a:prstGeom prst="rect">
            <a:avLst/>
          </a:prstGeom>
        </p:spPr>
      </p:pic>
      <p:sp>
        <p:nvSpPr>
          <p:cNvPr id="119" name="Shape 101">
            <a:extLst>
              <a:ext uri="{FF2B5EF4-FFF2-40B4-BE49-F238E27FC236}">
                <a16:creationId xmlns:a16="http://schemas.microsoft.com/office/drawing/2014/main" id="{7A274934-14F9-4048-AC98-8FAFF1C3CD70}"/>
              </a:ext>
            </a:extLst>
          </p:cNvPr>
          <p:cNvSpPr txBox="1"/>
          <p:nvPr/>
        </p:nvSpPr>
        <p:spPr>
          <a:xfrm>
            <a:off x="4607771" y="2992058"/>
            <a:ext cx="979892" cy="121252"/>
          </a:xfrm>
          <a:prstGeom prst="rect">
            <a:avLst/>
          </a:prstGeom>
          <a:noFill/>
          <a:ln>
            <a:noFill/>
          </a:ln>
        </p:spPr>
        <p:txBody>
          <a:bodyPr wrap="square" lIns="0" tIns="0" rIns="0" bIns="0" anchor="t" anchorCtr="0">
            <a:spAutoFit/>
          </a:bodyPr>
          <a:lstStyle/>
          <a:p>
            <a:pPr algn="ctr" defTabSz="699448">
              <a:buClrTx/>
              <a:defRPr/>
            </a:pPr>
            <a:r>
              <a:rPr lang="en-US" sz="788" dirty="0">
                <a:latin typeface="Segoe UI"/>
                <a:ea typeface="+mn-ea"/>
                <a:cs typeface="Segoe UI Semibold" panose="020B0702040204020203" pitchFamily="34" charset="0"/>
                <a:sym typeface="Calibri"/>
              </a:rPr>
              <a:t>Azure Databricks</a:t>
            </a:r>
          </a:p>
        </p:txBody>
      </p:sp>
      <p:pic>
        <p:nvPicPr>
          <p:cNvPr id="120" name="Picture 119">
            <a:extLst>
              <a:ext uri="{FF2B5EF4-FFF2-40B4-BE49-F238E27FC236}">
                <a16:creationId xmlns:a16="http://schemas.microsoft.com/office/drawing/2014/main" id="{55613432-E2FB-436E-B6D6-6E5E798D13E4}"/>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333140" y="1280294"/>
            <a:ext cx="236182" cy="256223"/>
          </a:xfrm>
          <a:prstGeom prst="rect">
            <a:avLst/>
          </a:prstGeom>
        </p:spPr>
      </p:pic>
      <p:sp>
        <p:nvSpPr>
          <p:cNvPr id="121" name="Rectangle 120">
            <a:extLst>
              <a:ext uri="{FF2B5EF4-FFF2-40B4-BE49-F238E27FC236}">
                <a16:creationId xmlns:a16="http://schemas.microsoft.com/office/drawing/2014/main" id="{820C3D24-D155-4E2F-8C1A-17F03B6E9B71}"/>
              </a:ext>
            </a:extLst>
          </p:cNvPr>
          <p:cNvSpPr/>
          <p:nvPr/>
        </p:nvSpPr>
        <p:spPr>
          <a:xfrm>
            <a:off x="5025537" y="1567333"/>
            <a:ext cx="819958" cy="279307"/>
          </a:xfrm>
          <a:prstGeom prst="rect">
            <a:avLst/>
          </a:prstGeom>
        </p:spPr>
        <p:txBody>
          <a:bodyPr wrap="square">
            <a:spAutoFit/>
          </a:bodyPr>
          <a:lstStyle/>
          <a:p>
            <a:pPr algn="ctr" defTabSz="698684">
              <a:lnSpc>
                <a:spcPct val="90000"/>
              </a:lnSpc>
              <a:spcBef>
                <a:spcPts val="750"/>
              </a:spcBef>
              <a:buClrTx/>
              <a:defRPr/>
            </a:pPr>
            <a:r>
              <a:rPr lang="en-US" sz="675" dirty="0">
                <a:latin typeface="Segoe UI"/>
                <a:ea typeface="+mn-ea"/>
                <a:cs typeface="Segoe UI Semibold" panose="020B0702040204020203" pitchFamily="34" charset="0"/>
              </a:rPr>
              <a:t>Azure Machine </a:t>
            </a:r>
            <a:br>
              <a:rPr lang="en-US" sz="675" dirty="0">
                <a:latin typeface="Segoe UI"/>
                <a:ea typeface="+mn-ea"/>
                <a:cs typeface="Segoe UI Semibold" panose="020B0702040204020203" pitchFamily="34" charset="0"/>
              </a:rPr>
            </a:br>
            <a:r>
              <a:rPr lang="en-US" sz="675" dirty="0">
                <a:latin typeface="Segoe UI"/>
                <a:ea typeface="+mn-ea"/>
                <a:cs typeface="Segoe UI Semibold" panose="020B0702040204020203" pitchFamily="34" charset="0"/>
              </a:rPr>
              <a:t>Learning service</a:t>
            </a:r>
          </a:p>
        </p:txBody>
      </p:sp>
      <p:grpSp>
        <p:nvGrpSpPr>
          <p:cNvPr id="122" name="Group 121">
            <a:extLst>
              <a:ext uri="{FF2B5EF4-FFF2-40B4-BE49-F238E27FC236}">
                <a16:creationId xmlns:a16="http://schemas.microsoft.com/office/drawing/2014/main" id="{2F482AE4-EFD1-4243-B63C-102841AEE7DB}"/>
              </a:ext>
            </a:extLst>
          </p:cNvPr>
          <p:cNvGrpSpPr/>
          <p:nvPr/>
        </p:nvGrpSpPr>
        <p:grpSpPr>
          <a:xfrm>
            <a:off x="4915012" y="2646114"/>
            <a:ext cx="244634" cy="271869"/>
            <a:chOff x="2924028" y="5536385"/>
            <a:chExt cx="554846" cy="616619"/>
          </a:xfrm>
          <a:solidFill>
            <a:schemeClr val="tx1"/>
          </a:solidFill>
        </p:grpSpPr>
        <p:sp>
          <p:nvSpPr>
            <p:cNvPr id="123" name="Freeform: Shape 122">
              <a:extLst>
                <a:ext uri="{FF2B5EF4-FFF2-40B4-BE49-F238E27FC236}">
                  <a16:creationId xmlns:a16="http://schemas.microsoft.com/office/drawing/2014/main" id="{01653C14-8AE7-43FA-A92E-80498A2553E4}"/>
                </a:ext>
              </a:extLst>
            </p:cNvPr>
            <p:cNvSpPr/>
            <p:nvPr/>
          </p:nvSpPr>
          <p:spPr>
            <a:xfrm>
              <a:off x="2924955" y="5536385"/>
              <a:ext cx="553919" cy="312541"/>
            </a:xfrm>
            <a:custGeom>
              <a:avLst/>
              <a:gdLst>
                <a:gd name="connsiteX0" fmla="*/ 52815 w 278466"/>
                <a:gd name="connsiteY0" fmla="*/ 107833 h 157123"/>
                <a:gd name="connsiteX1" fmla="*/ 108042 w 278466"/>
                <a:gd name="connsiteY1" fmla="*/ 139569 h 157123"/>
                <a:gd name="connsiteX2" fmla="*/ 139156 w 278466"/>
                <a:gd name="connsiteY2" fmla="*/ 156526 h 157123"/>
                <a:gd name="connsiteX3" fmla="*/ 171203 w 278466"/>
                <a:gd name="connsiteY3" fmla="*/ 139413 h 157123"/>
                <a:gd name="connsiteX4" fmla="*/ 217406 w 278466"/>
                <a:gd name="connsiteY4" fmla="*/ 113278 h 157123"/>
                <a:gd name="connsiteX5" fmla="*/ 271699 w 278466"/>
                <a:gd name="connsiteY5" fmla="*/ 82009 h 157123"/>
                <a:gd name="connsiteX6" fmla="*/ 277922 w 278466"/>
                <a:gd name="connsiteY6" fmla="*/ 79519 h 157123"/>
                <a:gd name="connsiteX7" fmla="*/ 275122 w 278466"/>
                <a:gd name="connsiteY7" fmla="*/ 77186 h 157123"/>
                <a:gd name="connsiteX8" fmla="*/ 196560 w 278466"/>
                <a:gd name="connsiteY8" fmla="*/ 32382 h 157123"/>
                <a:gd name="connsiteX9" fmla="*/ 144289 w 278466"/>
                <a:gd name="connsiteY9" fmla="*/ 2825 h 157123"/>
                <a:gd name="connsiteX10" fmla="*/ 134489 w 278466"/>
                <a:gd name="connsiteY10" fmla="*/ 2669 h 157123"/>
                <a:gd name="connsiteX11" fmla="*/ 71483 w 278466"/>
                <a:gd name="connsiteY11" fmla="*/ 38605 h 157123"/>
                <a:gd name="connsiteX12" fmla="*/ 5056 w 278466"/>
                <a:gd name="connsiteY12" fmla="*/ 76097 h 157123"/>
                <a:gd name="connsiteX13" fmla="*/ 1167 w 278466"/>
                <a:gd name="connsiteY13" fmla="*/ 79364 h 157123"/>
                <a:gd name="connsiteX14" fmla="*/ 21546 w 278466"/>
                <a:gd name="connsiteY14" fmla="*/ 90098 h 157123"/>
                <a:gd name="connsiteX15" fmla="*/ 33680 w 278466"/>
                <a:gd name="connsiteY15" fmla="*/ 96787 h 157123"/>
                <a:gd name="connsiteX16" fmla="*/ 52815 w 278466"/>
                <a:gd name="connsiteY16" fmla="*/ 107833 h 15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466" h="157123">
                  <a:moveTo>
                    <a:pt x="52815" y="107833"/>
                  </a:moveTo>
                  <a:cubicBezTo>
                    <a:pt x="70550" y="119500"/>
                    <a:pt x="89529" y="129146"/>
                    <a:pt x="108042" y="139569"/>
                  </a:cubicBezTo>
                  <a:cubicBezTo>
                    <a:pt x="118309" y="145325"/>
                    <a:pt x="128266" y="151703"/>
                    <a:pt x="139156" y="156526"/>
                  </a:cubicBezTo>
                  <a:cubicBezTo>
                    <a:pt x="150356" y="151859"/>
                    <a:pt x="160468" y="145169"/>
                    <a:pt x="171203" y="139413"/>
                  </a:cubicBezTo>
                  <a:cubicBezTo>
                    <a:pt x="186759" y="131012"/>
                    <a:pt x="202472" y="122767"/>
                    <a:pt x="217406" y="113278"/>
                  </a:cubicBezTo>
                  <a:cubicBezTo>
                    <a:pt x="235141" y="102077"/>
                    <a:pt x="253809" y="92898"/>
                    <a:pt x="271699" y="82009"/>
                  </a:cubicBezTo>
                  <a:cubicBezTo>
                    <a:pt x="273566" y="80764"/>
                    <a:pt x="275589" y="79364"/>
                    <a:pt x="277922" y="79519"/>
                  </a:cubicBezTo>
                  <a:cubicBezTo>
                    <a:pt x="277767" y="77808"/>
                    <a:pt x="276211" y="77653"/>
                    <a:pt x="275122" y="77186"/>
                  </a:cubicBezTo>
                  <a:cubicBezTo>
                    <a:pt x="249142" y="61940"/>
                    <a:pt x="222229" y="48250"/>
                    <a:pt x="196560" y="32382"/>
                  </a:cubicBezTo>
                  <a:cubicBezTo>
                    <a:pt x="179603" y="21804"/>
                    <a:pt x="161713" y="12781"/>
                    <a:pt x="144289" y="2825"/>
                  </a:cubicBezTo>
                  <a:cubicBezTo>
                    <a:pt x="140867" y="802"/>
                    <a:pt x="138067" y="491"/>
                    <a:pt x="134489" y="2669"/>
                  </a:cubicBezTo>
                  <a:cubicBezTo>
                    <a:pt x="113642" y="14803"/>
                    <a:pt x="92330" y="26004"/>
                    <a:pt x="71483" y="38605"/>
                  </a:cubicBezTo>
                  <a:cubicBezTo>
                    <a:pt x="49704" y="51828"/>
                    <a:pt x="27147" y="63652"/>
                    <a:pt x="5056" y="76097"/>
                  </a:cubicBezTo>
                  <a:cubicBezTo>
                    <a:pt x="3656" y="76875"/>
                    <a:pt x="1478" y="77030"/>
                    <a:pt x="1167" y="79364"/>
                  </a:cubicBezTo>
                  <a:cubicBezTo>
                    <a:pt x="8323" y="82320"/>
                    <a:pt x="14857" y="86209"/>
                    <a:pt x="21546" y="90098"/>
                  </a:cubicBezTo>
                  <a:cubicBezTo>
                    <a:pt x="25591" y="92432"/>
                    <a:pt x="29480" y="94765"/>
                    <a:pt x="33680" y="96787"/>
                  </a:cubicBezTo>
                  <a:cubicBezTo>
                    <a:pt x="40059" y="100210"/>
                    <a:pt x="46593" y="103788"/>
                    <a:pt x="52815" y="107833"/>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4" name="Freeform: Shape 123">
              <a:extLst>
                <a:ext uri="{FF2B5EF4-FFF2-40B4-BE49-F238E27FC236}">
                  <a16:creationId xmlns:a16="http://schemas.microsoft.com/office/drawing/2014/main" id="{F38E6377-0D11-42F9-90CA-0AD534658FF5}"/>
                </a:ext>
              </a:extLst>
            </p:cNvPr>
            <p:cNvSpPr/>
            <p:nvPr/>
          </p:nvSpPr>
          <p:spPr>
            <a:xfrm>
              <a:off x="2924336" y="5843249"/>
              <a:ext cx="553919" cy="210423"/>
            </a:xfrm>
            <a:custGeom>
              <a:avLst/>
              <a:gdLst>
                <a:gd name="connsiteX0" fmla="*/ 113331 w 278466"/>
                <a:gd name="connsiteY0" fmla="*/ 91241 h 105786"/>
                <a:gd name="connsiteX1" fmla="*/ 139467 w 278466"/>
                <a:gd name="connsiteY1" fmla="*/ 105864 h 105786"/>
                <a:gd name="connsiteX2" fmla="*/ 203716 w 278466"/>
                <a:gd name="connsiteY2" fmla="*/ 69928 h 105786"/>
                <a:gd name="connsiteX3" fmla="*/ 256454 w 278466"/>
                <a:gd name="connsiteY3" fmla="*/ 40525 h 105786"/>
                <a:gd name="connsiteX4" fmla="*/ 277767 w 278466"/>
                <a:gd name="connsiteY4" fmla="*/ 27769 h 105786"/>
                <a:gd name="connsiteX5" fmla="*/ 273877 w 278466"/>
                <a:gd name="connsiteY5" fmla="*/ 24969 h 105786"/>
                <a:gd name="connsiteX6" fmla="*/ 231407 w 278466"/>
                <a:gd name="connsiteY6" fmla="*/ 1167 h 105786"/>
                <a:gd name="connsiteX7" fmla="*/ 195316 w 278466"/>
                <a:gd name="connsiteY7" fmla="*/ 20924 h 105786"/>
                <a:gd name="connsiteX8" fmla="*/ 143511 w 278466"/>
                <a:gd name="connsiteY8" fmla="*/ 50948 h 105786"/>
                <a:gd name="connsiteX9" fmla="*/ 142578 w 278466"/>
                <a:gd name="connsiteY9" fmla="*/ 51415 h 105786"/>
                <a:gd name="connsiteX10" fmla="*/ 139467 w 278466"/>
                <a:gd name="connsiteY10" fmla="*/ 52504 h 105786"/>
                <a:gd name="connsiteX11" fmla="*/ 98552 w 278466"/>
                <a:gd name="connsiteY11" fmla="*/ 29169 h 105786"/>
                <a:gd name="connsiteX12" fmla="*/ 50482 w 278466"/>
                <a:gd name="connsiteY12" fmla="*/ 2256 h 105786"/>
                <a:gd name="connsiteX13" fmla="*/ 47682 w 278466"/>
                <a:gd name="connsiteY13" fmla="*/ 1322 h 105786"/>
                <a:gd name="connsiteX14" fmla="*/ 4123 w 278466"/>
                <a:gd name="connsiteY14" fmla="*/ 25746 h 105786"/>
                <a:gd name="connsiteX15" fmla="*/ 1167 w 278466"/>
                <a:gd name="connsiteY15" fmla="*/ 28080 h 105786"/>
                <a:gd name="connsiteX16" fmla="*/ 29947 w 278466"/>
                <a:gd name="connsiteY16" fmla="*/ 45037 h 105786"/>
                <a:gd name="connsiteX17" fmla="*/ 59194 w 278466"/>
                <a:gd name="connsiteY17" fmla="*/ 61216 h 105786"/>
                <a:gd name="connsiteX18" fmla="*/ 113331 w 278466"/>
                <a:gd name="connsiteY18" fmla="*/ 91241 h 10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466" h="105786">
                  <a:moveTo>
                    <a:pt x="113331" y="91241"/>
                  </a:moveTo>
                  <a:cubicBezTo>
                    <a:pt x="122043" y="96063"/>
                    <a:pt x="130755" y="101041"/>
                    <a:pt x="139467" y="105864"/>
                  </a:cubicBezTo>
                  <a:cubicBezTo>
                    <a:pt x="160935" y="93885"/>
                    <a:pt x="182248" y="81906"/>
                    <a:pt x="203716" y="69928"/>
                  </a:cubicBezTo>
                  <a:cubicBezTo>
                    <a:pt x="221295" y="60127"/>
                    <a:pt x="238875" y="50171"/>
                    <a:pt x="256454" y="40525"/>
                  </a:cubicBezTo>
                  <a:cubicBezTo>
                    <a:pt x="263766" y="36636"/>
                    <a:pt x="270455" y="31658"/>
                    <a:pt x="277767" y="27769"/>
                  </a:cubicBezTo>
                  <a:cubicBezTo>
                    <a:pt x="276833" y="26213"/>
                    <a:pt x="275122" y="25746"/>
                    <a:pt x="273877" y="24969"/>
                  </a:cubicBezTo>
                  <a:cubicBezTo>
                    <a:pt x="259721" y="17035"/>
                    <a:pt x="245564" y="9101"/>
                    <a:pt x="231407" y="1167"/>
                  </a:cubicBezTo>
                  <a:cubicBezTo>
                    <a:pt x="218962" y="7078"/>
                    <a:pt x="207294" y="14234"/>
                    <a:pt x="195316" y="20924"/>
                  </a:cubicBezTo>
                  <a:cubicBezTo>
                    <a:pt x="177892" y="30725"/>
                    <a:pt x="160780" y="40992"/>
                    <a:pt x="143511" y="50948"/>
                  </a:cubicBezTo>
                  <a:cubicBezTo>
                    <a:pt x="143200" y="51104"/>
                    <a:pt x="142889" y="51260"/>
                    <a:pt x="142578" y="51415"/>
                  </a:cubicBezTo>
                  <a:cubicBezTo>
                    <a:pt x="141645" y="51882"/>
                    <a:pt x="140556" y="52037"/>
                    <a:pt x="139467" y="52504"/>
                  </a:cubicBezTo>
                  <a:cubicBezTo>
                    <a:pt x="125621" y="45037"/>
                    <a:pt x="111931" y="37414"/>
                    <a:pt x="98552" y="29169"/>
                  </a:cubicBezTo>
                  <a:cubicBezTo>
                    <a:pt x="82996" y="19524"/>
                    <a:pt x="66661" y="11123"/>
                    <a:pt x="50482" y="2256"/>
                  </a:cubicBezTo>
                  <a:cubicBezTo>
                    <a:pt x="49704" y="1789"/>
                    <a:pt x="48615" y="1633"/>
                    <a:pt x="47682" y="1322"/>
                  </a:cubicBezTo>
                  <a:cubicBezTo>
                    <a:pt x="33214" y="9412"/>
                    <a:pt x="18590" y="17501"/>
                    <a:pt x="4123" y="25746"/>
                  </a:cubicBezTo>
                  <a:cubicBezTo>
                    <a:pt x="3034" y="26369"/>
                    <a:pt x="1633" y="26524"/>
                    <a:pt x="1167" y="28080"/>
                  </a:cubicBezTo>
                  <a:cubicBezTo>
                    <a:pt x="10656" y="33992"/>
                    <a:pt x="20302" y="39592"/>
                    <a:pt x="29947" y="45037"/>
                  </a:cubicBezTo>
                  <a:cubicBezTo>
                    <a:pt x="39592" y="50482"/>
                    <a:pt x="49393" y="55771"/>
                    <a:pt x="59194" y="61216"/>
                  </a:cubicBezTo>
                  <a:cubicBezTo>
                    <a:pt x="77395" y="71017"/>
                    <a:pt x="95285" y="81129"/>
                    <a:pt x="113331" y="91241"/>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5" name="Freeform: Shape 124">
              <a:extLst>
                <a:ext uri="{FF2B5EF4-FFF2-40B4-BE49-F238E27FC236}">
                  <a16:creationId xmlns:a16="http://schemas.microsoft.com/office/drawing/2014/main" id="{99F84912-F77B-43F3-907F-DE0EF7C5695F}"/>
                </a:ext>
              </a:extLst>
            </p:cNvPr>
            <p:cNvSpPr/>
            <p:nvPr/>
          </p:nvSpPr>
          <p:spPr>
            <a:xfrm>
              <a:off x="3199749" y="5896164"/>
              <a:ext cx="278506" cy="256840"/>
            </a:xfrm>
            <a:custGeom>
              <a:avLst/>
              <a:gdLst>
                <a:gd name="connsiteX0" fmla="*/ 139933 w 140011"/>
                <a:gd name="connsiteY0" fmla="*/ 26680 h 129121"/>
                <a:gd name="connsiteX1" fmla="*/ 139467 w 140011"/>
                <a:gd name="connsiteY1" fmla="*/ 1167 h 129121"/>
                <a:gd name="connsiteX2" fmla="*/ 118154 w 140011"/>
                <a:gd name="connsiteY2" fmla="*/ 13923 h 129121"/>
                <a:gd name="connsiteX3" fmla="*/ 65416 w 140011"/>
                <a:gd name="connsiteY3" fmla="*/ 43326 h 129121"/>
                <a:gd name="connsiteX4" fmla="*/ 1167 w 140011"/>
                <a:gd name="connsiteY4" fmla="*/ 79262 h 129121"/>
                <a:gd name="connsiteX5" fmla="*/ 1167 w 140011"/>
                <a:gd name="connsiteY5" fmla="*/ 129044 h 129121"/>
                <a:gd name="connsiteX6" fmla="*/ 5989 w 140011"/>
                <a:gd name="connsiteY6" fmla="*/ 127021 h 129121"/>
                <a:gd name="connsiteX7" fmla="*/ 96374 w 140011"/>
                <a:gd name="connsiteY7" fmla="*/ 75684 h 129121"/>
                <a:gd name="connsiteX8" fmla="*/ 136666 w 140011"/>
                <a:gd name="connsiteY8" fmla="*/ 53126 h 129121"/>
                <a:gd name="connsiteX9" fmla="*/ 140245 w 140011"/>
                <a:gd name="connsiteY9" fmla="*/ 47059 h 129121"/>
                <a:gd name="connsiteX10" fmla="*/ 139933 w 140011"/>
                <a:gd name="connsiteY10" fmla="*/ 26680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39933" y="26680"/>
                  </a:moveTo>
                  <a:cubicBezTo>
                    <a:pt x="139778" y="18124"/>
                    <a:pt x="140711" y="9723"/>
                    <a:pt x="139467" y="1167"/>
                  </a:cubicBezTo>
                  <a:cubicBezTo>
                    <a:pt x="132155" y="5056"/>
                    <a:pt x="125466" y="10034"/>
                    <a:pt x="118154" y="13923"/>
                  </a:cubicBezTo>
                  <a:cubicBezTo>
                    <a:pt x="100419" y="23569"/>
                    <a:pt x="82996" y="33525"/>
                    <a:pt x="65416" y="43326"/>
                  </a:cubicBezTo>
                  <a:cubicBezTo>
                    <a:pt x="43948" y="55304"/>
                    <a:pt x="22635" y="67283"/>
                    <a:pt x="1167" y="79262"/>
                  </a:cubicBezTo>
                  <a:cubicBezTo>
                    <a:pt x="1167" y="95908"/>
                    <a:pt x="1167" y="112398"/>
                    <a:pt x="1167" y="129044"/>
                  </a:cubicBezTo>
                  <a:cubicBezTo>
                    <a:pt x="3189" y="129199"/>
                    <a:pt x="4434" y="127799"/>
                    <a:pt x="5989" y="127021"/>
                  </a:cubicBezTo>
                  <a:cubicBezTo>
                    <a:pt x="36014" y="109753"/>
                    <a:pt x="66816" y="93885"/>
                    <a:pt x="96374" y="75684"/>
                  </a:cubicBezTo>
                  <a:cubicBezTo>
                    <a:pt x="109442" y="67594"/>
                    <a:pt x="123132" y="60438"/>
                    <a:pt x="136666" y="53126"/>
                  </a:cubicBezTo>
                  <a:cubicBezTo>
                    <a:pt x="139311" y="51726"/>
                    <a:pt x="140400" y="50015"/>
                    <a:pt x="140245" y="47059"/>
                  </a:cubicBezTo>
                  <a:cubicBezTo>
                    <a:pt x="139933" y="40059"/>
                    <a:pt x="140089" y="33369"/>
                    <a:pt x="139933" y="26680"/>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6" name="Freeform: Shape 125">
              <a:extLst>
                <a:ext uri="{FF2B5EF4-FFF2-40B4-BE49-F238E27FC236}">
                  <a16:creationId xmlns:a16="http://schemas.microsoft.com/office/drawing/2014/main" id="{C4F294C5-7303-4D8E-AAF5-13FD5AD995EB}"/>
                </a:ext>
              </a:extLst>
            </p:cNvPr>
            <p:cNvSpPr/>
            <p:nvPr/>
          </p:nvSpPr>
          <p:spPr>
            <a:xfrm>
              <a:off x="3199131" y="5691930"/>
              <a:ext cx="278506" cy="256840"/>
            </a:xfrm>
            <a:custGeom>
              <a:avLst/>
              <a:gdLst>
                <a:gd name="connsiteX0" fmla="*/ 79417 w 140011"/>
                <a:gd name="connsiteY0" fmla="*/ 35081 h 129121"/>
                <a:gd name="connsiteX1" fmla="*/ 33214 w 140011"/>
                <a:gd name="connsiteY1" fmla="*/ 61216 h 129121"/>
                <a:gd name="connsiteX2" fmla="*/ 1167 w 140011"/>
                <a:gd name="connsiteY2" fmla="*/ 78328 h 129121"/>
                <a:gd name="connsiteX3" fmla="*/ 1167 w 140011"/>
                <a:gd name="connsiteY3" fmla="*/ 128577 h 129121"/>
                <a:gd name="connsiteX4" fmla="*/ 4278 w 140011"/>
                <a:gd name="connsiteY4" fmla="*/ 127488 h 129121"/>
                <a:gd name="connsiteX5" fmla="*/ 5212 w 140011"/>
                <a:gd name="connsiteY5" fmla="*/ 127021 h 129121"/>
                <a:gd name="connsiteX6" fmla="*/ 57016 w 140011"/>
                <a:gd name="connsiteY6" fmla="*/ 96997 h 129121"/>
                <a:gd name="connsiteX7" fmla="*/ 93107 w 140011"/>
                <a:gd name="connsiteY7" fmla="*/ 77239 h 129121"/>
                <a:gd name="connsiteX8" fmla="*/ 95752 w 140011"/>
                <a:gd name="connsiteY8" fmla="*/ 75373 h 129121"/>
                <a:gd name="connsiteX9" fmla="*/ 136355 w 140011"/>
                <a:gd name="connsiteY9" fmla="*/ 52504 h 129121"/>
                <a:gd name="connsiteX10" fmla="*/ 140089 w 140011"/>
                <a:gd name="connsiteY10" fmla="*/ 47993 h 129121"/>
                <a:gd name="connsiteX11" fmla="*/ 139778 w 140011"/>
                <a:gd name="connsiteY11" fmla="*/ 1167 h 129121"/>
                <a:gd name="connsiteX12" fmla="*/ 133555 w 140011"/>
                <a:gd name="connsiteY12" fmla="*/ 3656 h 129121"/>
                <a:gd name="connsiteX13" fmla="*/ 79417 w 140011"/>
                <a:gd name="connsiteY13" fmla="*/ 35081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79417" y="35081"/>
                  </a:moveTo>
                  <a:cubicBezTo>
                    <a:pt x="64483" y="44570"/>
                    <a:pt x="48771" y="52815"/>
                    <a:pt x="33214" y="61216"/>
                  </a:cubicBezTo>
                  <a:cubicBezTo>
                    <a:pt x="22635" y="66972"/>
                    <a:pt x="12368" y="73661"/>
                    <a:pt x="1167" y="78328"/>
                  </a:cubicBezTo>
                  <a:cubicBezTo>
                    <a:pt x="1167" y="95130"/>
                    <a:pt x="1167" y="111775"/>
                    <a:pt x="1167" y="128577"/>
                  </a:cubicBezTo>
                  <a:cubicBezTo>
                    <a:pt x="2256" y="128266"/>
                    <a:pt x="3345" y="127955"/>
                    <a:pt x="4278" y="127488"/>
                  </a:cubicBezTo>
                  <a:cubicBezTo>
                    <a:pt x="4589" y="127332"/>
                    <a:pt x="4900" y="127177"/>
                    <a:pt x="5212" y="127021"/>
                  </a:cubicBezTo>
                  <a:cubicBezTo>
                    <a:pt x="22480" y="117065"/>
                    <a:pt x="39592" y="106797"/>
                    <a:pt x="57016" y="96997"/>
                  </a:cubicBezTo>
                  <a:cubicBezTo>
                    <a:pt x="68994" y="90307"/>
                    <a:pt x="80662" y="82995"/>
                    <a:pt x="93107" y="77239"/>
                  </a:cubicBezTo>
                  <a:cubicBezTo>
                    <a:pt x="94041" y="76617"/>
                    <a:pt x="94819" y="75839"/>
                    <a:pt x="95752" y="75373"/>
                  </a:cubicBezTo>
                  <a:cubicBezTo>
                    <a:pt x="109287" y="67750"/>
                    <a:pt x="122821" y="60127"/>
                    <a:pt x="136355" y="52504"/>
                  </a:cubicBezTo>
                  <a:cubicBezTo>
                    <a:pt x="138222" y="51571"/>
                    <a:pt x="140089" y="50948"/>
                    <a:pt x="140089" y="47993"/>
                  </a:cubicBezTo>
                  <a:cubicBezTo>
                    <a:pt x="139933" y="32436"/>
                    <a:pt x="139933" y="16879"/>
                    <a:pt x="139778" y="1167"/>
                  </a:cubicBezTo>
                  <a:cubicBezTo>
                    <a:pt x="137289" y="1167"/>
                    <a:pt x="135422" y="2567"/>
                    <a:pt x="133555" y="3656"/>
                  </a:cubicBezTo>
                  <a:cubicBezTo>
                    <a:pt x="115976" y="14546"/>
                    <a:pt x="97152" y="23880"/>
                    <a:pt x="79417" y="35081"/>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7" name="Freeform: Shape 126">
              <a:extLst>
                <a:ext uri="{FF2B5EF4-FFF2-40B4-BE49-F238E27FC236}">
                  <a16:creationId xmlns:a16="http://schemas.microsoft.com/office/drawing/2014/main" id="{99A3E02E-696D-42E4-AD2C-3EDB7C56CC1F}"/>
                </a:ext>
              </a:extLst>
            </p:cNvPr>
            <p:cNvSpPr/>
            <p:nvPr/>
          </p:nvSpPr>
          <p:spPr>
            <a:xfrm>
              <a:off x="2924028" y="5896164"/>
              <a:ext cx="278506" cy="256840"/>
            </a:xfrm>
            <a:custGeom>
              <a:avLst/>
              <a:gdLst>
                <a:gd name="connsiteX0" fmla="*/ 113487 w 140011"/>
                <a:gd name="connsiteY0" fmla="*/ 64638 h 129121"/>
                <a:gd name="connsiteX1" fmla="*/ 59505 w 140011"/>
                <a:gd name="connsiteY1" fmla="*/ 34303 h 129121"/>
                <a:gd name="connsiteX2" fmla="*/ 30258 w 140011"/>
                <a:gd name="connsiteY2" fmla="*/ 18124 h 129121"/>
                <a:gd name="connsiteX3" fmla="*/ 1478 w 140011"/>
                <a:gd name="connsiteY3" fmla="*/ 1167 h 129121"/>
                <a:gd name="connsiteX4" fmla="*/ 1167 w 140011"/>
                <a:gd name="connsiteY4" fmla="*/ 47993 h 129121"/>
                <a:gd name="connsiteX5" fmla="*/ 4123 w 140011"/>
                <a:gd name="connsiteY5" fmla="*/ 52504 h 129121"/>
                <a:gd name="connsiteX6" fmla="*/ 56082 w 140011"/>
                <a:gd name="connsiteY6" fmla="*/ 82218 h 129121"/>
                <a:gd name="connsiteX7" fmla="*/ 117843 w 140011"/>
                <a:gd name="connsiteY7" fmla="*/ 117065 h 129121"/>
                <a:gd name="connsiteX8" fmla="*/ 139467 w 140011"/>
                <a:gd name="connsiteY8" fmla="*/ 128888 h 129121"/>
                <a:gd name="connsiteX9" fmla="*/ 139467 w 140011"/>
                <a:gd name="connsiteY9" fmla="*/ 79106 h 129121"/>
                <a:gd name="connsiteX10" fmla="*/ 113487 w 140011"/>
                <a:gd name="connsiteY10" fmla="*/ 64638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13487" y="64638"/>
                  </a:moveTo>
                  <a:cubicBezTo>
                    <a:pt x="95441" y="54527"/>
                    <a:pt x="77551" y="44415"/>
                    <a:pt x="59505" y="34303"/>
                  </a:cubicBezTo>
                  <a:cubicBezTo>
                    <a:pt x="49860" y="28858"/>
                    <a:pt x="40059" y="23569"/>
                    <a:pt x="30258" y="18124"/>
                  </a:cubicBezTo>
                  <a:cubicBezTo>
                    <a:pt x="20613" y="12679"/>
                    <a:pt x="10968" y="7078"/>
                    <a:pt x="1478" y="1167"/>
                  </a:cubicBezTo>
                  <a:cubicBezTo>
                    <a:pt x="1478" y="16724"/>
                    <a:pt x="1478" y="32436"/>
                    <a:pt x="1167" y="47993"/>
                  </a:cubicBezTo>
                  <a:cubicBezTo>
                    <a:pt x="1167" y="50482"/>
                    <a:pt x="2256" y="51415"/>
                    <a:pt x="4123" y="52504"/>
                  </a:cubicBezTo>
                  <a:cubicBezTo>
                    <a:pt x="21391" y="62616"/>
                    <a:pt x="38970" y="71795"/>
                    <a:pt x="56082" y="82218"/>
                  </a:cubicBezTo>
                  <a:cubicBezTo>
                    <a:pt x="76306" y="94507"/>
                    <a:pt x="97308" y="105553"/>
                    <a:pt x="117843" y="117065"/>
                  </a:cubicBezTo>
                  <a:cubicBezTo>
                    <a:pt x="124999" y="121110"/>
                    <a:pt x="132311" y="124843"/>
                    <a:pt x="139467" y="128888"/>
                  </a:cubicBezTo>
                  <a:cubicBezTo>
                    <a:pt x="139467" y="112242"/>
                    <a:pt x="139467" y="95752"/>
                    <a:pt x="139467" y="79106"/>
                  </a:cubicBezTo>
                  <a:cubicBezTo>
                    <a:pt x="130910" y="74439"/>
                    <a:pt x="122199" y="69617"/>
                    <a:pt x="113487" y="64638"/>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8" name="Freeform: Shape 127">
              <a:extLst>
                <a:ext uri="{FF2B5EF4-FFF2-40B4-BE49-F238E27FC236}">
                  <a16:creationId xmlns:a16="http://schemas.microsoft.com/office/drawing/2014/main" id="{DB4A5721-7140-4FE6-9D2B-5A4B80C4E02E}"/>
                </a:ext>
              </a:extLst>
            </p:cNvPr>
            <p:cNvSpPr/>
            <p:nvPr/>
          </p:nvSpPr>
          <p:spPr>
            <a:xfrm>
              <a:off x="2924028" y="5692240"/>
              <a:ext cx="278506" cy="256840"/>
            </a:xfrm>
            <a:custGeom>
              <a:avLst/>
              <a:gdLst>
                <a:gd name="connsiteX0" fmla="*/ 98708 w 140011"/>
                <a:gd name="connsiteY0" fmla="*/ 105086 h 129121"/>
                <a:gd name="connsiteX1" fmla="*/ 139622 w 140011"/>
                <a:gd name="connsiteY1" fmla="*/ 128421 h 129121"/>
                <a:gd name="connsiteX2" fmla="*/ 139622 w 140011"/>
                <a:gd name="connsiteY2" fmla="*/ 78173 h 129121"/>
                <a:gd name="connsiteX3" fmla="*/ 108509 w 140011"/>
                <a:gd name="connsiteY3" fmla="*/ 61216 h 129121"/>
                <a:gd name="connsiteX4" fmla="*/ 53126 w 140011"/>
                <a:gd name="connsiteY4" fmla="*/ 29480 h 129121"/>
                <a:gd name="connsiteX5" fmla="*/ 33836 w 140011"/>
                <a:gd name="connsiteY5" fmla="*/ 18590 h 129121"/>
                <a:gd name="connsiteX6" fmla="*/ 21702 w 140011"/>
                <a:gd name="connsiteY6" fmla="*/ 11901 h 129121"/>
                <a:gd name="connsiteX7" fmla="*/ 1322 w 140011"/>
                <a:gd name="connsiteY7" fmla="*/ 1167 h 129121"/>
                <a:gd name="connsiteX8" fmla="*/ 1167 w 140011"/>
                <a:gd name="connsiteY8" fmla="*/ 46593 h 129121"/>
                <a:gd name="connsiteX9" fmla="*/ 4900 w 140011"/>
                <a:gd name="connsiteY9" fmla="*/ 52660 h 129121"/>
                <a:gd name="connsiteX10" fmla="*/ 36325 w 140011"/>
                <a:gd name="connsiteY10" fmla="*/ 70239 h 129121"/>
                <a:gd name="connsiteX11" fmla="*/ 47993 w 140011"/>
                <a:gd name="connsiteY11" fmla="*/ 77395 h 129121"/>
                <a:gd name="connsiteX12" fmla="*/ 50793 w 140011"/>
                <a:gd name="connsiteY12" fmla="*/ 78328 h 129121"/>
                <a:gd name="connsiteX13" fmla="*/ 98708 w 140011"/>
                <a:gd name="connsiteY13" fmla="*/ 105086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98708" y="105086"/>
                  </a:moveTo>
                  <a:cubicBezTo>
                    <a:pt x="112087" y="113331"/>
                    <a:pt x="125777" y="120954"/>
                    <a:pt x="139622" y="128421"/>
                  </a:cubicBezTo>
                  <a:cubicBezTo>
                    <a:pt x="139622" y="111620"/>
                    <a:pt x="139622" y="94974"/>
                    <a:pt x="139622" y="78173"/>
                  </a:cubicBezTo>
                  <a:cubicBezTo>
                    <a:pt x="128888" y="73350"/>
                    <a:pt x="118776" y="66972"/>
                    <a:pt x="108509" y="61216"/>
                  </a:cubicBezTo>
                  <a:cubicBezTo>
                    <a:pt x="89996" y="50793"/>
                    <a:pt x="71017" y="40992"/>
                    <a:pt x="53126" y="29480"/>
                  </a:cubicBezTo>
                  <a:cubicBezTo>
                    <a:pt x="46904" y="25435"/>
                    <a:pt x="40525" y="21857"/>
                    <a:pt x="33836" y="18590"/>
                  </a:cubicBezTo>
                  <a:cubicBezTo>
                    <a:pt x="29791" y="16412"/>
                    <a:pt x="25747" y="14234"/>
                    <a:pt x="21702" y="11901"/>
                  </a:cubicBezTo>
                  <a:cubicBezTo>
                    <a:pt x="15012" y="8012"/>
                    <a:pt x="8478" y="4123"/>
                    <a:pt x="1322" y="1167"/>
                  </a:cubicBezTo>
                  <a:cubicBezTo>
                    <a:pt x="1322" y="16257"/>
                    <a:pt x="1322" y="31502"/>
                    <a:pt x="1167" y="46593"/>
                  </a:cubicBezTo>
                  <a:cubicBezTo>
                    <a:pt x="1167" y="49704"/>
                    <a:pt x="2256" y="51260"/>
                    <a:pt x="4900" y="52660"/>
                  </a:cubicBezTo>
                  <a:cubicBezTo>
                    <a:pt x="15479" y="58416"/>
                    <a:pt x="25902" y="64327"/>
                    <a:pt x="36325" y="70239"/>
                  </a:cubicBezTo>
                  <a:cubicBezTo>
                    <a:pt x="40214" y="72417"/>
                    <a:pt x="44570" y="74128"/>
                    <a:pt x="47993" y="77395"/>
                  </a:cubicBezTo>
                  <a:cubicBezTo>
                    <a:pt x="48926" y="77706"/>
                    <a:pt x="49860" y="77862"/>
                    <a:pt x="50793" y="78328"/>
                  </a:cubicBezTo>
                  <a:cubicBezTo>
                    <a:pt x="66816" y="87040"/>
                    <a:pt x="83151" y="95441"/>
                    <a:pt x="98708" y="105086"/>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grpSp>
      <p:sp>
        <p:nvSpPr>
          <p:cNvPr id="129" name="Shape 101">
            <a:extLst>
              <a:ext uri="{FF2B5EF4-FFF2-40B4-BE49-F238E27FC236}">
                <a16:creationId xmlns:a16="http://schemas.microsoft.com/office/drawing/2014/main" id="{4D25554C-A280-4F2C-AAFD-CED46889ECEA}"/>
              </a:ext>
            </a:extLst>
          </p:cNvPr>
          <p:cNvSpPr txBox="1"/>
          <p:nvPr/>
        </p:nvSpPr>
        <p:spPr>
          <a:xfrm>
            <a:off x="7974140" y="2160324"/>
            <a:ext cx="817123"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Apps</a:t>
            </a:r>
          </a:p>
        </p:txBody>
      </p:sp>
      <p:sp>
        <p:nvSpPr>
          <p:cNvPr id="130" name="Rectangle: Rounded Corners 91">
            <a:extLst>
              <a:ext uri="{FF2B5EF4-FFF2-40B4-BE49-F238E27FC236}">
                <a16:creationId xmlns:a16="http://schemas.microsoft.com/office/drawing/2014/main" id="{65C5FD6E-8193-45AA-BA70-85C44F0F3C17}"/>
              </a:ext>
            </a:extLst>
          </p:cNvPr>
          <p:cNvSpPr/>
          <p:nvPr/>
        </p:nvSpPr>
        <p:spPr bwMode="auto">
          <a:xfrm>
            <a:off x="6261042" y="1247711"/>
            <a:ext cx="915932" cy="706669"/>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131" name="Rectangle: Rounded Corners 91">
            <a:extLst>
              <a:ext uri="{FF2B5EF4-FFF2-40B4-BE49-F238E27FC236}">
                <a16:creationId xmlns:a16="http://schemas.microsoft.com/office/drawing/2014/main" id="{D0FBB555-E928-4149-8A74-DC778B9328EF}"/>
              </a:ext>
            </a:extLst>
          </p:cNvPr>
          <p:cNvSpPr/>
          <p:nvPr/>
        </p:nvSpPr>
        <p:spPr bwMode="auto">
          <a:xfrm>
            <a:off x="6289180" y="2189944"/>
            <a:ext cx="907795" cy="650500"/>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132" name="Shape 101">
            <a:extLst>
              <a:ext uri="{FF2B5EF4-FFF2-40B4-BE49-F238E27FC236}">
                <a16:creationId xmlns:a16="http://schemas.microsoft.com/office/drawing/2014/main" id="{3C942C10-880B-4D86-B406-0DC2DB0CF5B5}"/>
              </a:ext>
            </a:extLst>
          </p:cNvPr>
          <p:cNvSpPr txBox="1"/>
          <p:nvPr/>
        </p:nvSpPr>
        <p:spPr>
          <a:xfrm>
            <a:off x="6279947" y="1249460"/>
            <a:ext cx="907562" cy="115416"/>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Model Serving</a:t>
            </a:r>
          </a:p>
        </p:txBody>
      </p:sp>
      <p:sp>
        <p:nvSpPr>
          <p:cNvPr id="133" name="Shape 101">
            <a:extLst>
              <a:ext uri="{FF2B5EF4-FFF2-40B4-BE49-F238E27FC236}">
                <a16:creationId xmlns:a16="http://schemas.microsoft.com/office/drawing/2014/main" id="{1B39AE02-52D3-415A-93C6-2A2676D89BC9}"/>
              </a:ext>
            </a:extLst>
          </p:cNvPr>
          <p:cNvSpPr txBox="1"/>
          <p:nvPr/>
        </p:nvSpPr>
        <p:spPr>
          <a:xfrm>
            <a:off x="6309062" y="3384953"/>
            <a:ext cx="907562" cy="115416"/>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Ad-hoc Analysis</a:t>
            </a:r>
          </a:p>
        </p:txBody>
      </p:sp>
      <p:cxnSp>
        <p:nvCxnSpPr>
          <p:cNvPr id="134" name="Connector: Elbow 133">
            <a:extLst>
              <a:ext uri="{FF2B5EF4-FFF2-40B4-BE49-F238E27FC236}">
                <a16:creationId xmlns:a16="http://schemas.microsoft.com/office/drawing/2014/main" id="{B10C441B-AA05-4BB4-B58C-EDF50AF1F573}"/>
              </a:ext>
            </a:extLst>
          </p:cNvPr>
          <p:cNvCxnSpPr>
            <a:cxnSpLocks/>
          </p:cNvCxnSpPr>
          <p:nvPr/>
        </p:nvCxnSpPr>
        <p:spPr>
          <a:xfrm>
            <a:off x="5806632" y="2927081"/>
            <a:ext cx="2259700" cy="442106"/>
          </a:xfrm>
          <a:prstGeom prst="bentConnector3">
            <a:avLst>
              <a:gd name="adj1" fmla="val 9952"/>
            </a:avLst>
          </a:prstGeom>
          <a:noFill/>
          <a:ln w="19050" cap="flat" cmpd="sng" algn="ctr">
            <a:solidFill>
              <a:schemeClr val="accent1"/>
            </a:solidFill>
            <a:prstDash val="sysDash"/>
            <a:headEnd type="none" w="med" len="med"/>
            <a:tailEnd type="triangle" w="med" len="med"/>
          </a:ln>
          <a:effectLst/>
        </p:spPr>
      </p:cxnSp>
      <p:sp>
        <p:nvSpPr>
          <p:cNvPr id="135" name="Shape 101">
            <a:extLst>
              <a:ext uri="{FF2B5EF4-FFF2-40B4-BE49-F238E27FC236}">
                <a16:creationId xmlns:a16="http://schemas.microsoft.com/office/drawing/2014/main" id="{E8566819-01BF-4590-89BD-75C7E301333B}"/>
              </a:ext>
            </a:extLst>
          </p:cNvPr>
          <p:cNvSpPr txBox="1"/>
          <p:nvPr/>
        </p:nvSpPr>
        <p:spPr>
          <a:xfrm>
            <a:off x="6302489" y="2198068"/>
            <a:ext cx="907562" cy="230832"/>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Operational Databases</a:t>
            </a:r>
          </a:p>
        </p:txBody>
      </p:sp>
      <p:cxnSp>
        <p:nvCxnSpPr>
          <p:cNvPr id="136" name="Connector: Elbow 135">
            <a:extLst>
              <a:ext uri="{FF2B5EF4-FFF2-40B4-BE49-F238E27FC236}">
                <a16:creationId xmlns:a16="http://schemas.microsoft.com/office/drawing/2014/main" id="{4863ACAE-7A7B-478C-9E96-07C83AF0527F}"/>
              </a:ext>
            </a:extLst>
          </p:cNvPr>
          <p:cNvCxnSpPr>
            <a:cxnSpLocks/>
          </p:cNvCxnSpPr>
          <p:nvPr/>
        </p:nvCxnSpPr>
        <p:spPr>
          <a:xfrm>
            <a:off x="7170722" y="1513620"/>
            <a:ext cx="843012" cy="407676"/>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cxnSp>
        <p:nvCxnSpPr>
          <p:cNvPr id="137" name="Connector: Elbow 136">
            <a:extLst>
              <a:ext uri="{FF2B5EF4-FFF2-40B4-BE49-F238E27FC236}">
                <a16:creationId xmlns:a16="http://schemas.microsoft.com/office/drawing/2014/main" id="{EA92671D-0C87-4C56-AC8D-D29D0ABC3128}"/>
              </a:ext>
            </a:extLst>
          </p:cNvPr>
          <p:cNvCxnSpPr>
            <a:cxnSpLocks/>
          </p:cNvCxnSpPr>
          <p:nvPr/>
        </p:nvCxnSpPr>
        <p:spPr>
          <a:xfrm flipV="1">
            <a:off x="7257344" y="2062092"/>
            <a:ext cx="756391" cy="412505"/>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cxnSp>
        <p:nvCxnSpPr>
          <p:cNvPr id="138" name="Connector: Elbow 137">
            <a:extLst>
              <a:ext uri="{FF2B5EF4-FFF2-40B4-BE49-F238E27FC236}">
                <a16:creationId xmlns:a16="http://schemas.microsoft.com/office/drawing/2014/main" id="{FE168FEC-D2A1-4ACF-B256-8D64AF13AAF7}"/>
              </a:ext>
            </a:extLst>
          </p:cNvPr>
          <p:cNvCxnSpPr>
            <a:cxnSpLocks/>
          </p:cNvCxnSpPr>
          <p:nvPr/>
        </p:nvCxnSpPr>
        <p:spPr>
          <a:xfrm flipV="1">
            <a:off x="5804104" y="2445873"/>
            <a:ext cx="475844" cy="335538"/>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spTree>
    <p:extLst>
      <p:ext uri="{BB962C8B-B14F-4D97-AF65-F5344CB8AC3E}">
        <p14:creationId xmlns:p14="http://schemas.microsoft.com/office/powerpoint/2010/main" val="945753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p:txBody>
          <a:bodyPr/>
          <a:lstStyle/>
          <a:p>
            <a:r>
              <a:rPr lang="en-US" dirty="0"/>
              <a:t>Modern Big Data Warehouse</a:t>
            </a:r>
          </a:p>
        </p:txBody>
      </p:sp>
      <p:sp>
        <p:nvSpPr>
          <p:cNvPr id="91" name="Right Bracket 90">
            <a:extLst>
              <a:ext uri="{FF2B5EF4-FFF2-40B4-BE49-F238E27FC236}">
                <a16:creationId xmlns:a16="http://schemas.microsoft.com/office/drawing/2014/main" id="{85B96194-7FA2-49AA-A1AE-11E35A03549D}"/>
              </a:ext>
            </a:extLst>
          </p:cNvPr>
          <p:cNvSpPr/>
          <p:nvPr/>
        </p:nvSpPr>
        <p:spPr>
          <a:xfrm>
            <a:off x="1661713" y="1768683"/>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a:solidFill>
                <a:srgbClr val="505050"/>
              </a:solidFill>
              <a:latin typeface="Segoe UI"/>
            </a:endParaRPr>
          </a:p>
        </p:txBody>
      </p:sp>
      <p:sp>
        <p:nvSpPr>
          <p:cNvPr id="93" name="TextBox 92">
            <a:extLst>
              <a:ext uri="{FF2B5EF4-FFF2-40B4-BE49-F238E27FC236}">
                <a16:creationId xmlns:a16="http://schemas.microsoft.com/office/drawing/2014/main" id="{550A65AC-3084-4590-8CF1-DC393F531BEF}"/>
              </a:ext>
            </a:extLst>
          </p:cNvPr>
          <p:cNvSpPr txBox="1"/>
          <p:nvPr/>
        </p:nvSpPr>
        <p:spPr>
          <a:xfrm>
            <a:off x="231026" y="359615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231026" y="1898755"/>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flipV="1">
            <a:off x="3727283" y="2119158"/>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442464" y="3685574"/>
            <a:ext cx="53775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3003364" y="2337830"/>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3444654" y="3624811"/>
            <a:ext cx="549891" cy="190501"/>
          </a:xfrm>
          <a:prstGeom prst="rect">
            <a:avLst/>
          </a:prstGeom>
          <a:noFill/>
        </p:spPr>
        <p:txBody>
          <a:bodyPr wrap="square" lIns="68580" tIns="34290" rIns="68580" bIns="34290" rtlCol="0">
            <a:spAutoFit/>
          </a:bodyPr>
          <a:lstStyle/>
          <a:p>
            <a:pPr algn="ctr" defTabSz="699448">
              <a:buClrTx/>
              <a:defRPr/>
            </a:pPr>
            <a:r>
              <a:rPr lang="en-US" sz="788" dirty="0" err="1">
                <a:solidFill>
                  <a:srgbClr val="0078D7"/>
                </a:solidFill>
                <a:latin typeface="Segoe UI Semibold" panose="020B0702040204020203" pitchFamily="34" charset="0"/>
                <a:ea typeface="+mn-ea"/>
                <a:cs typeface="Segoe UI Semibold" panose="020B0702040204020203" pitchFamily="34" charset="0"/>
              </a:rPr>
              <a:t>Polybase</a:t>
            </a:r>
            <a:endParaRPr lang="en-US" sz="788" dirty="0">
              <a:solidFill>
                <a:srgbClr val="0078D7"/>
              </a:solidFill>
              <a:latin typeface="Segoe UI Semibold" panose="020B0702040204020203" pitchFamily="34" charset="0"/>
              <a:ea typeface="+mn-ea"/>
              <a:cs typeface="Segoe UI Semibold" panose="020B0702040204020203" pitchFamily="34" charset="0"/>
            </a:endParaRPr>
          </a:p>
        </p:txBody>
      </p:sp>
      <p:sp>
        <p:nvSpPr>
          <p:cNvPr id="589" name="Rectangle 588">
            <a:extLst>
              <a:ext uri="{FF2B5EF4-FFF2-40B4-BE49-F238E27FC236}">
                <a16:creationId xmlns:a16="http://schemas.microsoft.com/office/drawing/2014/main" id="{2F6CB65F-D0E2-4F58-89A0-E3F4BDB79789}"/>
              </a:ext>
            </a:extLst>
          </p:cNvPr>
          <p:cNvSpPr/>
          <p:nvPr/>
        </p:nvSpPr>
        <p:spPr>
          <a:xfrm>
            <a:off x="6318434" y="3930010"/>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2004621" y="233783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87" name="Rectangle 86">
            <a:extLst>
              <a:ext uri="{FF2B5EF4-FFF2-40B4-BE49-F238E27FC236}">
                <a16:creationId xmlns:a16="http://schemas.microsoft.com/office/drawing/2014/main" id="{C93F26C1-C087-4E48-8AF6-1018382BC9D0}"/>
              </a:ext>
            </a:extLst>
          </p:cNvPr>
          <p:cNvSpPr/>
          <p:nvPr/>
        </p:nvSpPr>
        <p:spPr>
          <a:xfrm>
            <a:off x="2004621" y="3793068"/>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701912" y="2111842"/>
            <a:ext cx="2661416" cy="131345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77083" y="2337830"/>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4" name="Group 3">
            <a:extLst>
              <a:ext uri="{FF2B5EF4-FFF2-40B4-BE49-F238E27FC236}">
                <a16:creationId xmlns:a16="http://schemas.microsoft.com/office/drawing/2014/main" id="{413AD72E-FCC7-4790-A51E-F82923F8E09F}"/>
              </a:ext>
            </a:extLst>
          </p:cNvPr>
          <p:cNvGrpSpPr/>
          <p:nvPr/>
        </p:nvGrpSpPr>
        <p:grpSpPr>
          <a:xfrm>
            <a:off x="428317" y="3221548"/>
            <a:ext cx="798578" cy="304715"/>
            <a:chOff x="579957" y="1614888"/>
            <a:chExt cx="1064771" cy="406286"/>
          </a:xfrm>
        </p:grpSpPr>
        <p:grpSp>
          <p:nvGrpSpPr>
            <p:cNvPr id="161" name="Group 160">
              <a:extLst>
                <a:ext uri="{FF2B5EF4-FFF2-40B4-BE49-F238E27FC236}">
                  <a16:creationId xmlns:a16="http://schemas.microsoft.com/office/drawing/2014/main" id="{25C8F957-B6F7-4FC0-9FDA-9C79699C6455}"/>
                </a:ext>
              </a:extLst>
            </p:cNvPr>
            <p:cNvGrpSpPr/>
            <p:nvPr/>
          </p:nvGrpSpPr>
          <p:grpSpPr>
            <a:xfrm>
              <a:off x="1174991" y="1632049"/>
              <a:ext cx="469737" cy="385154"/>
              <a:chOff x="1778647" y="1301093"/>
              <a:chExt cx="307813" cy="252387"/>
            </a:xfrm>
            <a:noFill/>
          </p:grpSpPr>
          <p:grpSp>
            <p:nvGrpSpPr>
              <p:cNvPr id="162" name="Group 161">
                <a:extLst>
                  <a:ext uri="{FF2B5EF4-FFF2-40B4-BE49-F238E27FC236}">
                    <a16:creationId xmlns:a16="http://schemas.microsoft.com/office/drawing/2014/main" id="{63615FA2-99E9-4F90-B4E1-FFC3AE9DFDD7}"/>
                  </a:ext>
                </a:extLst>
              </p:cNvPr>
              <p:cNvGrpSpPr/>
              <p:nvPr/>
            </p:nvGrpSpPr>
            <p:grpSpPr>
              <a:xfrm>
                <a:off x="1778647" y="1301093"/>
                <a:ext cx="307813" cy="252387"/>
                <a:chOff x="2107086" y="1452805"/>
                <a:chExt cx="307813" cy="252387"/>
              </a:xfrm>
              <a:grpFill/>
            </p:grpSpPr>
            <p:sp>
              <p:nvSpPr>
                <p:cNvPr id="165" name="Rectangle 164">
                  <a:extLst>
                    <a:ext uri="{FF2B5EF4-FFF2-40B4-BE49-F238E27FC236}">
                      <a16:creationId xmlns:a16="http://schemas.microsoft.com/office/drawing/2014/main" id="{6D770334-E05F-4383-91F9-7AC2F185A497}"/>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6" name="Rectangle 165">
                  <a:extLst>
                    <a:ext uri="{FF2B5EF4-FFF2-40B4-BE49-F238E27FC236}">
                      <a16:creationId xmlns:a16="http://schemas.microsoft.com/office/drawing/2014/main" id="{2AB733D5-2232-4906-9C4C-B59618406DF0}"/>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7" name="Rectangle 166">
                  <a:extLst>
                    <a:ext uri="{FF2B5EF4-FFF2-40B4-BE49-F238E27FC236}">
                      <a16:creationId xmlns:a16="http://schemas.microsoft.com/office/drawing/2014/main" id="{5A4DD559-F24E-4266-A426-9778D8FF9135}"/>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8" name="Rectangle 167">
                  <a:extLst>
                    <a:ext uri="{FF2B5EF4-FFF2-40B4-BE49-F238E27FC236}">
                      <a16:creationId xmlns:a16="http://schemas.microsoft.com/office/drawing/2014/main" id="{7392A6F2-321D-4243-BFB0-725AD35D5AFD}"/>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63" name="Straight Connector 162">
                <a:extLst>
                  <a:ext uri="{FF2B5EF4-FFF2-40B4-BE49-F238E27FC236}">
                    <a16:creationId xmlns:a16="http://schemas.microsoft.com/office/drawing/2014/main" id="{D6C7C46B-A9CC-40A9-9B15-3B3FD48D27E4}"/>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64" name="Straight Connector 163">
                <a:extLst>
                  <a:ext uri="{FF2B5EF4-FFF2-40B4-BE49-F238E27FC236}">
                    <a16:creationId xmlns:a16="http://schemas.microsoft.com/office/drawing/2014/main" id="{388C9012-F887-4A54-89FF-BCF5F0F4168E}"/>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69" name="Group 168">
              <a:extLst>
                <a:ext uri="{FF2B5EF4-FFF2-40B4-BE49-F238E27FC236}">
                  <a16:creationId xmlns:a16="http://schemas.microsoft.com/office/drawing/2014/main" id="{08173163-8CBE-4117-950D-C142AEAF6C3F}"/>
                </a:ext>
              </a:extLst>
            </p:cNvPr>
            <p:cNvGrpSpPr>
              <a:grpSpLocks noChangeAspect="1"/>
            </p:cNvGrpSpPr>
            <p:nvPr/>
          </p:nvGrpSpPr>
          <p:grpSpPr bwMode="auto">
            <a:xfrm>
              <a:off x="579957" y="1614888"/>
              <a:ext cx="416196" cy="406286"/>
              <a:chOff x="1759" y="236"/>
              <a:chExt cx="252" cy="246"/>
            </a:xfrm>
            <a:noFill/>
          </p:grpSpPr>
          <p:sp>
            <p:nvSpPr>
              <p:cNvPr id="170" name="Freeform 106">
                <a:extLst>
                  <a:ext uri="{FF2B5EF4-FFF2-40B4-BE49-F238E27FC236}">
                    <a16:creationId xmlns:a16="http://schemas.microsoft.com/office/drawing/2014/main" id="{D06F49A6-DE65-4BC6-B274-44452F34990B}"/>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1" name="Rectangle 170">
                <a:extLst>
                  <a:ext uri="{FF2B5EF4-FFF2-40B4-BE49-F238E27FC236}">
                    <a16:creationId xmlns:a16="http://schemas.microsoft.com/office/drawing/2014/main" id="{83413F5B-B73D-4C52-B7F1-AC6339896E58}"/>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2" name="Rectangle 171">
                <a:extLst>
                  <a:ext uri="{FF2B5EF4-FFF2-40B4-BE49-F238E27FC236}">
                    <a16:creationId xmlns:a16="http://schemas.microsoft.com/office/drawing/2014/main" id="{47BC0014-23CF-46FE-8ED4-EF3F3F2C295D}"/>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D0D4E8A6-3BAA-4868-AEAB-458A887D997B}"/>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grpSp>
      </p:grpSp>
      <p:grpSp>
        <p:nvGrpSpPr>
          <p:cNvPr id="8" name="Group 7">
            <a:extLst>
              <a:ext uri="{FF2B5EF4-FFF2-40B4-BE49-F238E27FC236}">
                <a16:creationId xmlns:a16="http://schemas.microsoft.com/office/drawing/2014/main" id="{C2614C22-A2EE-459C-BFCB-A351F0350F05}"/>
              </a:ext>
            </a:extLst>
          </p:cNvPr>
          <p:cNvGrpSpPr/>
          <p:nvPr/>
        </p:nvGrpSpPr>
        <p:grpSpPr>
          <a:xfrm>
            <a:off x="383818" y="1579736"/>
            <a:ext cx="875364" cy="261540"/>
            <a:chOff x="1555307" y="5853300"/>
            <a:chExt cx="1271350" cy="379852"/>
          </a:xfrm>
        </p:grpSpPr>
        <p:grpSp>
          <p:nvGrpSpPr>
            <p:cNvPr id="174" name="Group 4">
              <a:extLst>
                <a:ext uri="{FF2B5EF4-FFF2-40B4-BE49-F238E27FC236}">
                  <a16:creationId xmlns:a16="http://schemas.microsoft.com/office/drawing/2014/main" id="{0187442F-0B75-4AB6-81AC-EFDCB085F8FF}"/>
                </a:ext>
              </a:extLst>
            </p:cNvPr>
            <p:cNvGrpSpPr>
              <a:grpSpLocks noChangeAspect="1"/>
            </p:cNvGrpSpPr>
            <p:nvPr/>
          </p:nvGrpSpPr>
          <p:grpSpPr bwMode="auto">
            <a:xfrm>
              <a:off x="1555307" y="5853300"/>
              <a:ext cx="259568" cy="379852"/>
              <a:chOff x="3526" y="3353"/>
              <a:chExt cx="164" cy="240"/>
            </a:xfrm>
          </p:grpSpPr>
          <p:sp>
            <p:nvSpPr>
              <p:cNvPr id="175" name="Freeform 5">
                <a:extLst>
                  <a:ext uri="{FF2B5EF4-FFF2-40B4-BE49-F238E27FC236}">
                    <a16:creationId xmlns:a16="http://schemas.microsoft.com/office/drawing/2014/main" id="{ED3AD797-DCD7-4D8F-B8E0-0DACE203E0BA}"/>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6" name="Freeform 6">
                <a:extLst>
                  <a:ext uri="{FF2B5EF4-FFF2-40B4-BE49-F238E27FC236}">
                    <a16:creationId xmlns:a16="http://schemas.microsoft.com/office/drawing/2014/main" id="{B4A60F5B-3B40-428B-8F45-6B49CC1E121B}"/>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7" name="Freeform 7">
                <a:extLst>
                  <a:ext uri="{FF2B5EF4-FFF2-40B4-BE49-F238E27FC236}">
                    <a16:creationId xmlns:a16="http://schemas.microsoft.com/office/drawing/2014/main" id="{9AB9007F-0E80-432F-A57D-8217512D1A3A}"/>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178" name="Group 177">
              <a:extLst>
                <a:ext uri="{FF2B5EF4-FFF2-40B4-BE49-F238E27FC236}">
                  <a16:creationId xmlns:a16="http://schemas.microsoft.com/office/drawing/2014/main" id="{8E0130CE-34CE-4BD6-9371-79438752B500}"/>
                </a:ext>
              </a:extLst>
            </p:cNvPr>
            <p:cNvGrpSpPr/>
            <p:nvPr/>
          </p:nvGrpSpPr>
          <p:grpSpPr>
            <a:xfrm>
              <a:off x="1984596" y="5863452"/>
              <a:ext cx="293717" cy="359549"/>
              <a:chOff x="965200" y="3436897"/>
              <a:chExt cx="528881" cy="647424"/>
            </a:xfrm>
          </p:grpSpPr>
          <p:grpSp>
            <p:nvGrpSpPr>
              <p:cNvPr id="179" name="Group 178">
                <a:extLst>
                  <a:ext uri="{FF2B5EF4-FFF2-40B4-BE49-F238E27FC236}">
                    <a16:creationId xmlns:a16="http://schemas.microsoft.com/office/drawing/2014/main" id="{3FD7338A-C414-42AE-A456-F177C7916708}"/>
                  </a:ext>
                </a:extLst>
              </p:cNvPr>
              <p:cNvGrpSpPr/>
              <p:nvPr/>
            </p:nvGrpSpPr>
            <p:grpSpPr>
              <a:xfrm flipH="1">
                <a:off x="965200" y="3436897"/>
                <a:ext cx="528881" cy="647424"/>
                <a:chOff x="3003960" y="3685414"/>
                <a:chExt cx="403310" cy="493707"/>
              </a:xfrm>
            </p:grpSpPr>
            <p:sp>
              <p:nvSpPr>
                <p:cNvPr id="184" name="Snip Single Corner Rectangle 26">
                  <a:extLst>
                    <a:ext uri="{FF2B5EF4-FFF2-40B4-BE49-F238E27FC236}">
                      <a16:creationId xmlns:a16="http://schemas.microsoft.com/office/drawing/2014/main" id="{088431C5-9E6A-4929-9282-4FB5FFB697AE}"/>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Triangle 27">
                  <a:extLst>
                    <a:ext uri="{FF2B5EF4-FFF2-40B4-BE49-F238E27FC236}">
                      <a16:creationId xmlns:a16="http://schemas.microsoft.com/office/drawing/2014/main" id="{24F052E1-6371-413D-B1F1-D3D2F4D1AF1A}"/>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0" name="Straight Connector 179">
                <a:extLst>
                  <a:ext uri="{FF2B5EF4-FFF2-40B4-BE49-F238E27FC236}">
                    <a16:creationId xmlns:a16="http://schemas.microsoft.com/office/drawing/2014/main" id="{CF973DD6-A6D7-4C97-9863-CA724F0F6E55}"/>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0E018C-DB4B-46E8-9318-7F7659AD2777}"/>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AA95EC7-9451-4BAB-9458-5F8720B18916}"/>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492C968-91E8-496A-9858-24BD71A5C7BB}"/>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652890A-4F03-4E84-B982-708F1E31C01E}"/>
                </a:ext>
              </a:extLst>
            </p:cNvPr>
            <p:cNvGrpSpPr/>
            <p:nvPr/>
          </p:nvGrpSpPr>
          <p:grpSpPr>
            <a:xfrm>
              <a:off x="2448035" y="5853915"/>
              <a:ext cx="378622" cy="378622"/>
              <a:chOff x="1658620" y="1705294"/>
              <a:chExt cx="326376" cy="326376"/>
            </a:xfrm>
          </p:grpSpPr>
          <p:sp>
            <p:nvSpPr>
              <p:cNvPr id="5" name="Oval 4">
                <a:extLst>
                  <a:ext uri="{FF2B5EF4-FFF2-40B4-BE49-F238E27FC236}">
                    <a16:creationId xmlns:a16="http://schemas.microsoft.com/office/drawing/2014/main" id="{D849AE95-D0A6-4732-AAAA-430DAE1781C8}"/>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Isosceles Triangle 5">
                <a:extLst>
                  <a:ext uri="{FF2B5EF4-FFF2-40B4-BE49-F238E27FC236}">
                    <a16:creationId xmlns:a16="http://schemas.microsoft.com/office/drawing/2014/main" id="{5D7062B7-34DF-4D11-8E87-34A398F6F6A3}"/>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86" name="Group 185">
            <a:extLst>
              <a:ext uri="{FF2B5EF4-FFF2-40B4-BE49-F238E27FC236}">
                <a16:creationId xmlns:a16="http://schemas.microsoft.com/office/drawing/2014/main" id="{0BB6CEC0-A098-427D-843C-6473E9BDCCEB}"/>
              </a:ext>
            </a:extLst>
          </p:cNvPr>
          <p:cNvGrpSpPr/>
          <p:nvPr/>
        </p:nvGrpSpPr>
        <p:grpSpPr>
          <a:xfrm>
            <a:off x="3206760" y="1935700"/>
            <a:ext cx="415670" cy="370665"/>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810942" y="3329811"/>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04" name="Group 203">
            <a:extLst>
              <a:ext uri="{FF2B5EF4-FFF2-40B4-BE49-F238E27FC236}">
                <a16:creationId xmlns:a16="http://schemas.microsoft.com/office/drawing/2014/main" id="{E3755033-5A4D-4A15-AA4B-93873EE60743}"/>
              </a:ext>
            </a:extLst>
          </p:cNvPr>
          <p:cNvGrpSpPr/>
          <p:nvPr/>
        </p:nvGrpSpPr>
        <p:grpSpPr>
          <a:xfrm>
            <a:off x="2215275" y="1940775"/>
            <a:ext cx="364003" cy="365590"/>
            <a:chOff x="5279190" y="5401430"/>
            <a:chExt cx="1101836" cy="1106637"/>
          </a:xfrm>
        </p:grpSpPr>
        <p:sp>
          <p:nvSpPr>
            <p:cNvPr id="205" name="Freeform: Shape 815">
              <a:extLst>
                <a:ext uri="{FF2B5EF4-FFF2-40B4-BE49-F238E27FC236}">
                  <a16:creationId xmlns:a16="http://schemas.microsoft.com/office/drawing/2014/main" id="{AC1FABD0-638F-486A-8EEA-6A1D7F640CD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6" name="Freeform: Shape 816">
              <a:extLst>
                <a:ext uri="{FF2B5EF4-FFF2-40B4-BE49-F238E27FC236}">
                  <a16:creationId xmlns:a16="http://schemas.microsoft.com/office/drawing/2014/main" id="{97DED238-7DF5-4C5D-BC6B-69AC0B31A78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7" name="Freeform: Shape 817">
              <a:extLst>
                <a:ext uri="{FF2B5EF4-FFF2-40B4-BE49-F238E27FC236}">
                  <a16:creationId xmlns:a16="http://schemas.microsoft.com/office/drawing/2014/main" id="{DB69CEC7-9208-45E1-BACF-A58B784774C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8" name="Freeform: Shape 818">
              <a:extLst>
                <a:ext uri="{FF2B5EF4-FFF2-40B4-BE49-F238E27FC236}">
                  <a16:creationId xmlns:a16="http://schemas.microsoft.com/office/drawing/2014/main" id="{E2189A0F-3C31-4E40-9EF8-77C25E2A4667}"/>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09" name="Freeform: Shape 819">
              <a:extLst>
                <a:ext uri="{FF2B5EF4-FFF2-40B4-BE49-F238E27FC236}">
                  <a16:creationId xmlns:a16="http://schemas.microsoft.com/office/drawing/2014/main" id="{04653F42-7E1C-44F5-B45D-F771AAB4947B}"/>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585" name="Connector: Elbow 584">
            <a:extLst>
              <a:ext uri="{FF2B5EF4-FFF2-40B4-BE49-F238E27FC236}">
                <a16:creationId xmlns:a16="http://schemas.microsoft.com/office/drawing/2014/main" id="{29EDCC12-5C80-4946-BB77-3E89918104DB}"/>
              </a:ext>
            </a:extLst>
          </p:cNvPr>
          <p:cNvCxnSpPr>
            <a:cxnSpLocks/>
            <a:stCxn id="584" idx="2"/>
          </p:cNvCxnSpPr>
          <p:nvPr/>
        </p:nvCxnSpPr>
        <p:spPr>
          <a:xfrm rot="16200000" flipH="1">
            <a:off x="4515600" y="1427327"/>
            <a:ext cx="991663" cy="319367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2679328" y="3627468"/>
            <a:ext cx="392893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16E02355-1FDC-4FE5-850B-4BC21C25D34F}"/>
              </a:ext>
            </a:extLst>
          </p:cNvPr>
          <p:cNvCxnSpPr>
            <a:cxnSpLocks/>
          </p:cNvCxnSpPr>
          <p:nvPr/>
        </p:nvCxnSpPr>
        <p:spPr>
          <a:xfrm>
            <a:off x="2679328" y="2121032"/>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2DD2C98C-EDA4-41FA-968C-0AEE42B53C8A}"/>
              </a:ext>
            </a:extLst>
          </p:cNvPr>
          <p:cNvCxnSpPr>
            <a:cxnSpLocks/>
          </p:cNvCxnSpPr>
          <p:nvPr/>
        </p:nvCxnSpPr>
        <p:spPr>
          <a:xfrm>
            <a:off x="1737746" y="2121033"/>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6B378C9D-67C6-4AF3-9BA2-B2F8D7EAA46C}"/>
              </a:ext>
            </a:extLst>
          </p:cNvPr>
          <p:cNvCxnSpPr>
            <a:cxnSpLocks/>
          </p:cNvCxnSpPr>
          <p:nvPr/>
        </p:nvCxnSpPr>
        <p:spPr>
          <a:xfrm>
            <a:off x="1737746" y="3626220"/>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B9123C0B-51C4-48E5-ADC8-57BE594C17D2}"/>
              </a:ext>
            </a:extLst>
          </p:cNvPr>
          <p:cNvGrpSpPr/>
          <p:nvPr/>
        </p:nvGrpSpPr>
        <p:grpSpPr>
          <a:xfrm>
            <a:off x="2215275" y="3389355"/>
            <a:ext cx="364003" cy="365590"/>
            <a:chOff x="5279190" y="5401430"/>
            <a:chExt cx="1101836" cy="1106637"/>
          </a:xfrm>
        </p:grpSpPr>
        <p:sp>
          <p:nvSpPr>
            <p:cNvPr id="218" name="Freeform: Shape 815">
              <a:extLst>
                <a:ext uri="{FF2B5EF4-FFF2-40B4-BE49-F238E27FC236}">
                  <a16:creationId xmlns:a16="http://schemas.microsoft.com/office/drawing/2014/main" id="{882050E2-DD05-4785-BA28-545A84A85863}"/>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19" name="Freeform: Shape 816">
              <a:extLst>
                <a:ext uri="{FF2B5EF4-FFF2-40B4-BE49-F238E27FC236}">
                  <a16:creationId xmlns:a16="http://schemas.microsoft.com/office/drawing/2014/main" id="{E13CCDC1-8686-4B39-B24E-1C5F703621E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0" name="Freeform: Shape 817">
              <a:extLst>
                <a:ext uri="{FF2B5EF4-FFF2-40B4-BE49-F238E27FC236}">
                  <a16:creationId xmlns:a16="http://schemas.microsoft.com/office/drawing/2014/main" id="{B0930802-92EC-4BEB-8492-9251A1E8DE5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1" name="Freeform: Shape 818">
              <a:extLst>
                <a:ext uri="{FF2B5EF4-FFF2-40B4-BE49-F238E27FC236}">
                  <a16:creationId xmlns:a16="http://schemas.microsoft.com/office/drawing/2014/main" id="{42E1F51A-354C-49F1-A34E-E116A8F23448}"/>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22" name="Freeform: Shape 819">
              <a:extLst>
                <a:ext uri="{FF2B5EF4-FFF2-40B4-BE49-F238E27FC236}">
                  <a16:creationId xmlns:a16="http://schemas.microsoft.com/office/drawing/2014/main" id="{0D96DED3-49C6-4C25-A046-1C768D5BDD5F}"/>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26" name="Shape 101">
            <a:extLst>
              <a:ext uri="{FF2B5EF4-FFF2-40B4-BE49-F238E27FC236}">
                <a16:creationId xmlns:a16="http://schemas.microsoft.com/office/drawing/2014/main" id="{7B4DF503-F480-496E-A733-DD9FAD666D7B}"/>
              </a:ext>
            </a:extLst>
          </p:cNvPr>
          <p:cNvSpPr txBox="1"/>
          <p:nvPr/>
        </p:nvSpPr>
        <p:spPr>
          <a:xfrm>
            <a:off x="7806799" y="3953265"/>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12313" y="3425291"/>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89579" y="1962419"/>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94" name="Rectangle 93">
            <a:extLst>
              <a:ext uri="{FF2B5EF4-FFF2-40B4-BE49-F238E27FC236}">
                <a16:creationId xmlns:a16="http://schemas.microsoft.com/office/drawing/2014/main" id="{BA985EA6-8666-4C60-9C76-D0881EBEF3AB}"/>
              </a:ext>
            </a:extLst>
          </p:cNvPr>
          <p:cNvSpPr/>
          <p:nvPr/>
        </p:nvSpPr>
        <p:spPr bwMode="auto">
          <a:xfrm>
            <a:off x="1452407" y="1159789"/>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a:extLst>
              <a:ext uri="{FF2B5EF4-FFF2-40B4-BE49-F238E27FC236}">
                <a16:creationId xmlns:a16="http://schemas.microsoft.com/office/drawing/2014/main" id="{93DF19E2-A7D3-42A4-B703-3947DB9172EB}"/>
              </a:ext>
            </a:extLst>
          </p:cNvPr>
          <p:cNvSpPr/>
          <p:nvPr/>
        </p:nvSpPr>
        <p:spPr bwMode="auto">
          <a:xfrm>
            <a:off x="6462016" y="131184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96" name="Rectangle 95">
            <a:extLst>
              <a:ext uri="{FF2B5EF4-FFF2-40B4-BE49-F238E27FC236}">
                <a16:creationId xmlns:a16="http://schemas.microsoft.com/office/drawing/2014/main" id="{00834D8A-E685-4B38-9566-AED579F7460F}"/>
              </a:ext>
            </a:extLst>
          </p:cNvPr>
          <p:cNvSpPr/>
          <p:nvPr/>
        </p:nvSpPr>
        <p:spPr bwMode="auto">
          <a:xfrm>
            <a:off x="4956749" y="1311848"/>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97" name="Rectangle 96">
            <a:extLst>
              <a:ext uri="{FF2B5EF4-FFF2-40B4-BE49-F238E27FC236}">
                <a16:creationId xmlns:a16="http://schemas.microsoft.com/office/drawing/2014/main" id="{8AAD36A6-EF35-4C3B-9523-3136021C9A6A}"/>
              </a:ext>
            </a:extLst>
          </p:cNvPr>
          <p:cNvSpPr/>
          <p:nvPr/>
        </p:nvSpPr>
        <p:spPr bwMode="auto">
          <a:xfrm>
            <a:off x="3423613" y="1311848"/>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98" name="Rectangle 97">
            <a:extLst>
              <a:ext uri="{FF2B5EF4-FFF2-40B4-BE49-F238E27FC236}">
                <a16:creationId xmlns:a16="http://schemas.microsoft.com/office/drawing/2014/main" id="{43F28F59-1A65-4471-B7E8-B861F6BE5A8D}"/>
              </a:ext>
            </a:extLst>
          </p:cNvPr>
          <p:cNvSpPr/>
          <p:nvPr/>
        </p:nvSpPr>
        <p:spPr bwMode="auto">
          <a:xfrm>
            <a:off x="1956976" y="1311848"/>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cxnSp>
        <p:nvCxnSpPr>
          <p:cNvPr id="101" name="Connector: Elbow 100">
            <a:extLst>
              <a:ext uri="{FF2B5EF4-FFF2-40B4-BE49-F238E27FC236}">
                <a16:creationId xmlns:a16="http://schemas.microsoft.com/office/drawing/2014/main" id="{191526F0-B3BC-4F6E-833A-764B0E148B18}"/>
              </a:ext>
            </a:extLst>
          </p:cNvPr>
          <p:cNvCxnSpPr>
            <a:cxnSpLocks/>
          </p:cNvCxnSpPr>
          <p:nvPr/>
        </p:nvCxnSpPr>
        <p:spPr>
          <a:xfrm>
            <a:off x="5362102" y="2655316"/>
            <a:ext cx="1246163" cy="739647"/>
          </a:xfrm>
          <a:prstGeom prst="bentConnector3">
            <a:avLst>
              <a:gd name="adj1" fmla="val -6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903B7F81-0E35-4628-A28D-FBDE1F40F66C}"/>
              </a:ext>
            </a:extLst>
          </p:cNvPr>
          <p:cNvSpPr/>
          <p:nvPr/>
        </p:nvSpPr>
        <p:spPr bwMode="auto">
          <a:xfrm>
            <a:off x="7815219" y="1327571"/>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spTree>
    <p:extLst>
      <p:ext uri="{BB962C8B-B14F-4D97-AF65-F5344CB8AC3E}">
        <p14:creationId xmlns:p14="http://schemas.microsoft.com/office/powerpoint/2010/main" val="25125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54524" y="293595"/>
            <a:ext cx="8625525" cy="687611"/>
          </a:xfrm>
        </p:spPr>
        <p:txBody>
          <a:bodyPr/>
          <a:lstStyle/>
          <a:p>
            <a:r>
              <a:rPr lang="en-US" dirty="0"/>
              <a:t>Real-time analytics on Big Data</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135831" y="2354379"/>
            <a:ext cx="1106304" cy="190501"/>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Unstructured data</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a:off x="2589316" y="2146867"/>
            <a:ext cx="2468336"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256074" y="3728660"/>
            <a:ext cx="80727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2986547" y="3941683"/>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4030986" y="3728660"/>
            <a:ext cx="549891" cy="190501"/>
          </a:xfrm>
          <a:prstGeom prst="rect">
            <a:avLst/>
          </a:prstGeom>
          <a:noFill/>
        </p:spPr>
        <p:txBody>
          <a:bodyPr wrap="square" lIns="68580" tIns="34290" rIns="68580" bIns="34290" rtlCol="0">
            <a:spAutoFit/>
          </a:bodyPr>
          <a:lstStyle/>
          <a:p>
            <a:pPr algn="ctr" defTabSz="699448">
              <a:buClrTx/>
              <a:defRPr/>
            </a:pPr>
            <a:r>
              <a:rPr lang="en-US" sz="788" dirty="0" err="1">
                <a:solidFill>
                  <a:srgbClr val="0078D7"/>
                </a:solidFill>
                <a:latin typeface="Segoe UI Semibold" panose="020B0702040204020203" pitchFamily="34" charset="0"/>
                <a:ea typeface="+mn-ea"/>
                <a:cs typeface="Segoe UI Semibold" panose="020B0702040204020203" pitchFamily="34" charset="0"/>
              </a:rPr>
              <a:t>Polybase</a:t>
            </a:r>
            <a:endParaRPr lang="en-US" sz="788" dirty="0">
              <a:solidFill>
                <a:srgbClr val="0078D7"/>
              </a:solidFill>
              <a:latin typeface="Segoe UI Semibold" panose="020B0702040204020203" pitchFamily="34" charset="0"/>
              <a:ea typeface="+mn-ea"/>
              <a:cs typeface="Segoe UI Semibold" panose="020B0702040204020203" pitchFamily="34" charset="0"/>
            </a:endParaRPr>
          </a:p>
        </p:txBody>
      </p:sp>
      <p:sp>
        <p:nvSpPr>
          <p:cNvPr id="589" name="Rectangle 588">
            <a:extLst>
              <a:ext uri="{FF2B5EF4-FFF2-40B4-BE49-F238E27FC236}">
                <a16:creationId xmlns:a16="http://schemas.microsoft.com/office/drawing/2014/main" id="{2F6CB65F-D0E2-4F58-89A0-E3F4BDB79789}"/>
              </a:ext>
            </a:extLst>
          </p:cNvPr>
          <p:cNvSpPr/>
          <p:nvPr/>
        </p:nvSpPr>
        <p:spPr>
          <a:xfrm>
            <a:off x="6058034" y="3913317"/>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1909537" y="2365539"/>
            <a:ext cx="941037"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HDInsight (Kafka)</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684691" y="2139551"/>
            <a:ext cx="2737874" cy="1341011"/>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59861" y="2365539"/>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186" name="Group 185">
            <a:extLst>
              <a:ext uri="{FF2B5EF4-FFF2-40B4-BE49-F238E27FC236}">
                <a16:creationId xmlns:a16="http://schemas.microsoft.com/office/drawing/2014/main" id="{0BB6CEC0-A098-427D-843C-6473E9BDCCEB}"/>
              </a:ext>
            </a:extLst>
          </p:cNvPr>
          <p:cNvGrpSpPr/>
          <p:nvPr/>
        </p:nvGrpSpPr>
        <p:grpSpPr>
          <a:xfrm>
            <a:off x="3189538" y="3450592"/>
            <a:ext cx="456049" cy="406673"/>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550542" y="3313118"/>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3702379" y="3717740"/>
            <a:ext cx="260890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26" name="Shape 101">
            <a:extLst>
              <a:ext uri="{FF2B5EF4-FFF2-40B4-BE49-F238E27FC236}">
                <a16:creationId xmlns:a16="http://schemas.microsoft.com/office/drawing/2014/main" id="{7B4DF503-F480-496E-A733-DD9FAD666D7B}"/>
              </a:ext>
            </a:extLst>
          </p:cNvPr>
          <p:cNvSpPr txBox="1"/>
          <p:nvPr/>
        </p:nvSpPr>
        <p:spPr>
          <a:xfrm>
            <a:off x="7866036" y="4008536"/>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71549" y="3480562"/>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72358" y="1990127"/>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96" name="Group 95">
            <a:extLst>
              <a:ext uri="{FF2B5EF4-FFF2-40B4-BE49-F238E27FC236}">
                <a16:creationId xmlns:a16="http://schemas.microsoft.com/office/drawing/2014/main" id="{AA536B0C-838D-4F81-8308-144C9388A3B1}"/>
              </a:ext>
            </a:extLst>
          </p:cNvPr>
          <p:cNvGrpSpPr/>
          <p:nvPr/>
        </p:nvGrpSpPr>
        <p:grpSpPr>
          <a:xfrm>
            <a:off x="2264871" y="1937308"/>
            <a:ext cx="250617" cy="425748"/>
            <a:chOff x="10668000" y="1393825"/>
            <a:chExt cx="527050" cy="895350"/>
          </a:xfrm>
        </p:grpSpPr>
        <p:sp>
          <p:nvSpPr>
            <p:cNvPr id="97" name="Oval 96">
              <a:extLst>
                <a:ext uri="{FF2B5EF4-FFF2-40B4-BE49-F238E27FC236}">
                  <a16:creationId xmlns:a16="http://schemas.microsoft.com/office/drawing/2014/main" id="{4A45EA6D-8ACB-40FE-AA24-DC36B2E010DD}"/>
                </a:ext>
              </a:extLst>
            </p:cNvPr>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8" name="Oval 97">
              <a:extLst>
                <a:ext uri="{FF2B5EF4-FFF2-40B4-BE49-F238E27FC236}">
                  <a16:creationId xmlns:a16="http://schemas.microsoft.com/office/drawing/2014/main" id="{561E4854-49B4-4332-AA8F-12927DBAFD4C}"/>
                </a:ext>
              </a:extLst>
            </p:cNvPr>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 name="Oval 98">
              <a:extLst>
                <a:ext uri="{FF2B5EF4-FFF2-40B4-BE49-F238E27FC236}">
                  <a16:creationId xmlns:a16="http://schemas.microsoft.com/office/drawing/2014/main" id="{05AE392D-CBB4-47A3-BC04-B4E935C61D65}"/>
                </a:ext>
              </a:extLst>
            </p:cNvPr>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 name="Oval 99">
              <a:extLst>
                <a:ext uri="{FF2B5EF4-FFF2-40B4-BE49-F238E27FC236}">
                  <a16:creationId xmlns:a16="http://schemas.microsoft.com/office/drawing/2014/main" id="{712B7532-754F-44FF-B55F-13300ABA8F30}"/>
                </a:ext>
              </a:extLst>
            </p:cNvPr>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1" name="Oval 100">
              <a:extLst>
                <a:ext uri="{FF2B5EF4-FFF2-40B4-BE49-F238E27FC236}">
                  <a16:creationId xmlns:a16="http://schemas.microsoft.com/office/drawing/2014/main" id="{90AF3B1C-AD6E-46F3-AEC8-C7BE164A65DE}"/>
                </a:ext>
              </a:extLst>
            </p:cNvPr>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02" name="Straight Connector 101">
              <a:extLst>
                <a:ext uri="{FF2B5EF4-FFF2-40B4-BE49-F238E27FC236}">
                  <a16:creationId xmlns:a16="http://schemas.microsoft.com/office/drawing/2014/main" id="{48CB9863-A91F-4052-AB07-B3499BAF5737}"/>
                </a:ext>
              </a:extLst>
            </p:cNvPr>
            <p:cNvCxnSpPr/>
            <p:nvPr/>
          </p:nvCxnSpPr>
          <p:spPr>
            <a:xfrm>
              <a:off x="10791825" y="1597025"/>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D74191A-6032-4A2F-AD3A-E7F4CB530FF2}"/>
                </a:ext>
              </a:extLst>
            </p:cNvPr>
            <p:cNvCxnSpPr/>
            <p:nvPr/>
          </p:nvCxnSpPr>
          <p:spPr>
            <a:xfrm>
              <a:off x="10791825" y="1966190"/>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2D16606-B7DB-4163-AF8E-D877A49CEDAD}"/>
                </a:ext>
              </a:extLst>
            </p:cNvPr>
            <p:cNvCxnSpPr/>
            <p:nvPr/>
          </p:nvCxnSpPr>
          <p:spPr>
            <a:xfrm flipH="1">
              <a:off x="10895906" y="1717148"/>
              <a:ext cx="109141" cy="614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DECF7EF-C5BF-4AA4-BE49-CEED4A48FEA5}"/>
                </a:ext>
              </a:extLst>
            </p:cNvPr>
            <p:cNvCxnSpPr/>
            <p:nvPr/>
          </p:nvCxnSpPr>
          <p:spPr>
            <a:xfrm>
              <a:off x="10905558" y="1903102"/>
              <a:ext cx="101228" cy="569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Connector: Elbow 11">
            <a:extLst>
              <a:ext uri="{FF2B5EF4-FFF2-40B4-BE49-F238E27FC236}">
                <a16:creationId xmlns:a16="http://schemas.microsoft.com/office/drawing/2014/main" id="{0B6D4FFC-53BC-4C83-A078-AB7AA1B33ED7}"/>
              </a:ext>
            </a:extLst>
          </p:cNvPr>
          <p:cNvCxnSpPr>
            <a:cxnSpLocks/>
          </p:cNvCxnSpPr>
          <p:nvPr/>
        </p:nvCxnSpPr>
        <p:spPr>
          <a:xfrm flipV="1">
            <a:off x="3690154" y="2266995"/>
            <a:ext cx="1367498" cy="1335514"/>
          </a:xfrm>
          <a:prstGeom prst="bentConnector3">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0BE6D00-2D29-46F1-8156-86179B13CFC9}"/>
              </a:ext>
            </a:extLst>
          </p:cNvPr>
          <p:cNvGrpSpPr/>
          <p:nvPr/>
        </p:nvGrpSpPr>
        <p:grpSpPr>
          <a:xfrm>
            <a:off x="244057" y="1926148"/>
            <a:ext cx="889853" cy="332042"/>
            <a:chOff x="887161" y="2379412"/>
            <a:chExt cx="1005759" cy="375291"/>
          </a:xfrm>
        </p:grpSpPr>
        <p:grpSp>
          <p:nvGrpSpPr>
            <p:cNvPr id="232" name="Group 231">
              <a:extLst>
                <a:ext uri="{FF2B5EF4-FFF2-40B4-BE49-F238E27FC236}">
                  <a16:creationId xmlns:a16="http://schemas.microsoft.com/office/drawing/2014/main" id="{09EECB5D-474F-4A1E-8B32-77D1B6AF91AC}"/>
                </a:ext>
              </a:extLst>
            </p:cNvPr>
            <p:cNvGrpSpPr/>
            <p:nvPr/>
          </p:nvGrpSpPr>
          <p:grpSpPr>
            <a:xfrm>
              <a:off x="887161" y="2493977"/>
              <a:ext cx="263350" cy="260726"/>
              <a:chOff x="5439748" y="810062"/>
              <a:chExt cx="3414577" cy="3380554"/>
            </a:xfrm>
          </p:grpSpPr>
          <p:sp>
            <p:nvSpPr>
              <p:cNvPr id="233" name="Rectangle 232">
                <a:extLst>
                  <a:ext uri="{FF2B5EF4-FFF2-40B4-BE49-F238E27FC236}">
                    <a16:creationId xmlns:a16="http://schemas.microsoft.com/office/drawing/2014/main" id="{4E9C608E-39F7-4A70-8D38-9EFF5CA56891}"/>
                  </a:ext>
                </a:extLst>
              </p:cNvPr>
              <p:cNvSpPr/>
              <p:nvPr/>
            </p:nvSpPr>
            <p:spPr bwMode="auto">
              <a:xfrm>
                <a:off x="5439749" y="810066"/>
                <a:ext cx="3414576" cy="3380548"/>
              </a:xfrm>
              <a:prstGeom prst="rect">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34" name="Connector: Elbow 602">
                <a:extLst>
                  <a:ext uri="{FF2B5EF4-FFF2-40B4-BE49-F238E27FC236}">
                    <a16:creationId xmlns:a16="http://schemas.microsoft.com/office/drawing/2014/main" id="{E2BDFFFA-77FE-4199-BD7F-56FD0957C7E6}"/>
                  </a:ext>
                </a:extLst>
              </p:cNvPr>
              <p:cNvCxnSpPr>
                <a:cxnSpLocks/>
              </p:cNvCxnSpPr>
              <p:nvPr/>
            </p:nvCxnSpPr>
            <p:spPr>
              <a:xfrm rot="16200000" flipH="1">
                <a:off x="5052795" y="2336624"/>
                <a:ext cx="2240945" cy="1467039"/>
              </a:xfrm>
              <a:prstGeom prst="bentConnector3">
                <a:avLst>
                  <a:gd name="adj1" fmla="val -97"/>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5" name="Connector: Elbow 603">
                <a:extLst>
                  <a:ext uri="{FF2B5EF4-FFF2-40B4-BE49-F238E27FC236}">
                    <a16:creationId xmlns:a16="http://schemas.microsoft.com/office/drawing/2014/main" id="{434C0AA6-5991-447C-A855-F2E534D8BA6A}"/>
                  </a:ext>
                </a:extLst>
              </p:cNvPr>
              <p:cNvCxnSpPr>
                <a:cxnSpLocks/>
              </p:cNvCxnSpPr>
              <p:nvPr/>
            </p:nvCxnSpPr>
            <p:spPr>
              <a:xfrm>
                <a:off x="6149878" y="2721162"/>
                <a:ext cx="263642" cy="1469451"/>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6" name="Connector: Elbow 604">
                <a:extLst>
                  <a:ext uri="{FF2B5EF4-FFF2-40B4-BE49-F238E27FC236}">
                    <a16:creationId xmlns:a16="http://schemas.microsoft.com/office/drawing/2014/main" id="{EC5B474B-5BEB-4F3B-965C-A86344127E18}"/>
                  </a:ext>
                </a:extLst>
              </p:cNvPr>
              <p:cNvCxnSpPr>
                <a:cxnSpLocks/>
              </p:cNvCxnSpPr>
              <p:nvPr/>
            </p:nvCxnSpPr>
            <p:spPr>
              <a:xfrm>
                <a:off x="6634344" y="1280527"/>
                <a:ext cx="718930" cy="2910086"/>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7" name="Connector: Elbow 605">
                <a:extLst>
                  <a:ext uri="{FF2B5EF4-FFF2-40B4-BE49-F238E27FC236}">
                    <a16:creationId xmlns:a16="http://schemas.microsoft.com/office/drawing/2014/main" id="{EB44C59B-5B9C-4D86-80F0-A71476AD003A}"/>
                  </a:ext>
                </a:extLst>
              </p:cNvPr>
              <p:cNvCxnSpPr>
                <a:cxnSpLocks/>
              </p:cNvCxnSpPr>
              <p:nvPr/>
            </p:nvCxnSpPr>
            <p:spPr>
              <a:xfrm rot="16200000" flipH="1">
                <a:off x="7309507" y="1381112"/>
                <a:ext cx="1419382" cy="277282"/>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8" name="Connector: Elbow 606">
                <a:extLst>
                  <a:ext uri="{FF2B5EF4-FFF2-40B4-BE49-F238E27FC236}">
                    <a16:creationId xmlns:a16="http://schemas.microsoft.com/office/drawing/2014/main" id="{3C37D923-872D-48E8-8A39-CE6217B578C0}"/>
                  </a:ext>
                </a:extLst>
              </p:cNvPr>
              <p:cNvCxnSpPr>
                <a:cxnSpLocks/>
              </p:cNvCxnSpPr>
              <p:nvPr/>
            </p:nvCxnSpPr>
            <p:spPr>
              <a:xfrm rot="10800000" flipV="1">
                <a:off x="7880561" y="2962587"/>
                <a:ext cx="277279" cy="1228026"/>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F4A19703-61D3-4100-B21A-A5CC5EB11E64}"/>
                  </a:ext>
                </a:extLst>
              </p:cNvPr>
              <p:cNvSpPr/>
              <p:nvPr/>
            </p:nvSpPr>
            <p:spPr bwMode="auto">
              <a:xfrm>
                <a:off x="6192695" y="1059702"/>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0" name="Oval 239">
                <a:extLst>
                  <a:ext uri="{FF2B5EF4-FFF2-40B4-BE49-F238E27FC236}">
                    <a16:creationId xmlns:a16="http://schemas.microsoft.com/office/drawing/2014/main" id="{A6B78D66-1BC3-459D-8B71-2858466E9C5F}"/>
                  </a:ext>
                </a:extLst>
              </p:cNvPr>
              <p:cNvSpPr/>
              <p:nvPr/>
            </p:nvSpPr>
            <p:spPr bwMode="auto">
              <a:xfrm>
                <a:off x="5708229" y="2500337"/>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8" name="Oval 247">
                <a:extLst>
                  <a:ext uri="{FF2B5EF4-FFF2-40B4-BE49-F238E27FC236}">
                    <a16:creationId xmlns:a16="http://schemas.microsoft.com/office/drawing/2014/main" id="{41BC7F01-9636-4479-815B-704252D72D69}"/>
                  </a:ext>
                </a:extLst>
              </p:cNvPr>
              <p:cNvSpPr/>
              <p:nvPr/>
            </p:nvSpPr>
            <p:spPr bwMode="auto">
              <a:xfrm>
                <a:off x="8157839" y="2008619"/>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9" name="Oval 248">
                <a:extLst>
                  <a:ext uri="{FF2B5EF4-FFF2-40B4-BE49-F238E27FC236}">
                    <a16:creationId xmlns:a16="http://schemas.microsoft.com/office/drawing/2014/main" id="{F3BF1DC5-E0AB-4C22-8E6C-2D1C5BBF7346}"/>
                  </a:ext>
                </a:extLst>
              </p:cNvPr>
              <p:cNvSpPr/>
              <p:nvPr/>
            </p:nvSpPr>
            <p:spPr bwMode="auto">
              <a:xfrm>
                <a:off x="8157839" y="2741762"/>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grpSp>
        <p:sp>
          <p:nvSpPr>
            <p:cNvPr id="250" name="Freeform 9">
              <a:extLst>
                <a:ext uri="{FF2B5EF4-FFF2-40B4-BE49-F238E27FC236}">
                  <a16:creationId xmlns:a16="http://schemas.microsoft.com/office/drawing/2014/main" id="{A7CAAD0E-3976-4993-AE66-CE2C677B242B}"/>
                </a:ext>
              </a:extLst>
            </p:cNvPr>
            <p:cNvSpPr>
              <a:spLocks noEditPoints="1"/>
            </p:cNvSpPr>
            <p:nvPr/>
          </p:nvSpPr>
          <p:spPr bwMode="auto">
            <a:xfrm>
              <a:off x="1211572" y="2379412"/>
              <a:ext cx="467331" cy="373966"/>
            </a:xfrm>
            <a:custGeom>
              <a:avLst/>
              <a:gdLst>
                <a:gd name="T0" fmla="*/ 899 w 2698"/>
                <a:gd name="T1" fmla="*/ 720 h 2159"/>
                <a:gd name="T2" fmla="*/ 2698 w 2698"/>
                <a:gd name="T3" fmla="*/ 720 h 2159"/>
                <a:gd name="T4" fmla="*/ 2698 w 2698"/>
                <a:gd name="T5" fmla="*/ 1800 h 2159"/>
                <a:gd name="T6" fmla="*/ 899 w 2698"/>
                <a:gd name="T7" fmla="*/ 1800 h 2159"/>
                <a:gd name="T8" fmla="*/ 899 w 2698"/>
                <a:gd name="T9" fmla="*/ 720 h 2159"/>
                <a:gd name="T10" fmla="*/ 1799 w 2698"/>
                <a:gd name="T11" fmla="*/ 1800 h 2159"/>
                <a:gd name="T12" fmla="*/ 1799 w 2698"/>
                <a:gd name="T13" fmla="*/ 2159 h 2159"/>
                <a:gd name="T14" fmla="*/ 1349 w 2698"/>
                <a:gd name="T15" fmla="*/ 2159 h 2159"/>
                <a:gd name="T16" fmla="*/ 2248 w 2698"/>
                <a:gd name="T17" fmla="*/ 2159 h 2159"/>
                <a:gd name="T18" fmla="*/ 271 w 2698"/>
                <a:gd name="T19" fmla="*/ 360 h 2159"/>
                <a:gd name="T20" fmla="*/ 810 w 2698"/>
                <a:gd name="T21" fmla="*/ 360 h 2159"/>
                <a:gd name="T22" fmla="*/ 271 w 2698"/>
                <a:gd name="T23" fmla="*/ 1800 h 2159"/>
                <a:gd name="T24" fmla="*/ 899 w 2698"/>
                <a:gd name="T25" fmla="*/ 1800 h 2159"/>
                <a:gd name="T26" fmla="*/ 271 w 2698"/>
                <a:gd name="T27" fmla="*/ 1440 h 2159"/>
                <a:gd name="T28" fmla="*/ 904 w 2698"/>
                <a:gd name="T29" fmla="*/ 1440 h 2159"/>
                <a:gd name="T30" fmla="*/ 1080 w 2698"/>
                <a:gd name="T31" fmla="*/ 720 h 2159"/>
                <a:gd name="T32" fmla="*/ 1080 w 2698"/>
                <a:gd name="T33" fmla="*/ 0 h 2159"/>
                <a:gd name="T34" fmla="*/ 0 w 2698"/>
                <a:gd name="T35" fmla="*/ 0 h 2159"/>
                <a:gd name="T36" fmla="*/ 0 w 2698"/>
                <a:gd name="T37" fmla="*/ 2159 h 2159"/>
                <a:gd name="T38" fmla="*/ 1080 w 2698"/>
                <a:gd name="T39" fmla="*/ 2159 h 2159"/>
                <a:gd name="T40" fmla="*/ 1080 w 2698"/>
                <a:gd name="T41" fmla="*/ 180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8" h="2159">
                  <a:moveTo>
                    <a:pt x="899" y="720"/>
                  </a:moveTo>
                  <a:lnTo>
                    <a:pt x="2698" y="720"/>
                  </a:lnTo>
                  <a:lnTo>
                    <a:pt x="2698" y="1800"/>
                  </a:lnTo>
                  <a:lnTo>
                    <a:pt x="899" y="1800"/>
                  </a:lnTo>
                  <a:lnTo>
                    <a:pt x="899" y="720"/>
                  </a:lnTo>
                  <a:moveTo>
                    <a:pt x="1799" y="1800"/>
                  </a:moveTo>
                  <a:lnTo>
                    <a:pt x="1799" y="2159"/>
                  </a:lnTo>
                  <a:moveTo>
                    <a:pt x="1349" y="2159"/>
                  </a:moveTo>
                  <a:lnTo>
                    <a:pt x="2248" y="2159"/>
                  </a:lnTo>
                  <a:moveTo>
                    <a:pt x="271" y="360"/>
                  </a:moveTo>
                  <a:lnTo>
                    <a:pt x="810" y="360"/>
                  </a:lnTo>
                  <a:moveTo>
                    <a:pt x="271" y="1800"/>
                  </a:moveTo>
                  <a:lnTo>
                    <a:pt x="899" y="1800"/>
                  </a:lnTo>
                  <a:moveTo>
                    <a:pt x="271" y="1440"/>
                  </a:moveTo>
                  <a:lnTo>
                    <a:pt x="904" y="1440"/>
                  </a:lnTo>
                  <a:moveTo>
                    <a:pt x="1080" y="720"/>
                  </a:moveTo>
                  <a:lnTo>
                    <a:pt x="1080" y="0"/>
                  </a:lnTo>
                  <a:lnTo>
                    <a:pt x="0" y="0"/>
                  </a:lnTo>
                  <a:lnTo>
                    <a:pt x="0" y="2159"/>
                  </a:lnTo>
                  <a:lnTo>
                    <a:pt x="1080" y="2159"/>
                  </a:lnTo>
                  <a:lnTo>
                    <a:pt x="1080" y="1800"/>
                  </a:ln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505050"/>
                </a:solidFill>
                <a:latin typeface="Segoe UI Semilight"/>
                <a:ea typeface="+mn-ea"/>
                <a:cs typeface="+mn-cs"/>
              </a:endParaRPr>
            </a:p>
          </p:txBody>
        </p:sp>
        <p:sp>
          <p:nvSpPr>
            <p:cNvPr id="251" name="Freeform 5">
              <a:extLst>
                <a:ext uri="{FF2B5EF4-FFF2-40B4-BE49-F238E27FC236}">
                  <a16:creationId xmlns:a16="http://schemas.microsoft.com/office/drawing/2014/main" id="{46050FB7-2716-4C44-AF7F-AC2E97CE5DD9}"/>
                </a:ext>
              </a:extLst>
            </p:cNvPr>
            <p:cNvSpPr>
              <a:spLocks noEditPoints="1"/>
            </p:cNvSpPr>
            <p:nvPr/>
          </p:nvSpPr>
          <p:spPr bwMode="auto">
            <a:xfrm>
              <a:off x="1746943" y="2510596"/>
              <a:ext cx="145977" cy="242782"/>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pPr defTabSz="685800">
                <a:buClrTx/>
                <a:defRPr/>
              </a:pPr>
              <a:endParaRPr lang="en-US" sz="1350">
                <a:solidFill>
                  <a:sysClr val="windowText" lastClr="000000"/>
                </a:solidFill>
                <a:latin typeface="Segoe UI Semilight"/>
              </a:endParaRPr>
            </a:p>
          </p:txBody>
        </p:sp>
      </p:grpSp>
      <p:cxnSp>
        <p:nvCxnSpPr>
          <p:cNvPr id="253" name="Straight Arrow Connector 252">
            <a:extLst>
              <a:ext uri="{FF2B5EF4-FFF2-40B4-BE49-F238E27FC236}">
                <a16:creationId xmlns:a16="http://schemas.microsoft.com/office/drawing/2014/main" id="{FA3D49AA-1309-49C8-904F-41F035D17C36}"/>
              </a:ext>
            </a:extLst>
          </p:cNvPr>
          <p:cNvCxnSpPr>
            <a:cxnSpLocks/>
          </p:cNvCxnSpPr>
          <p:nvPr/>
        </p:nvCxnSpPr>
        <p:spPr>
          <a:xfrm>
            <a:off x="1589622" y="2146867"/>
            <a:ext cx="582533"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CD259988-8CF1-4F8F-A381-7F0D26D376C9}"/>
              </a:ext>
            </a:extLst>
          </p:cNvPr>
          <p:cNvSpPr/>
          <p:nvPr/>
        </p:nvSpPr>
        <p:spPr bwMode="auto">
          <a:xfrm>
            <a:off x="1441130" y="1187498"/>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Rectangle 74">
            <a:extLst>
              <a:ext uri="{FF2B5EF4-FFF2-40B4-BE49-F238E27FC236}">
                <a16:creationId xmlns:a16="http://schemas.microsoft.com/office/drawing/2014/main" id="{1F14F2D1-1347-4D16-9E62-7538C78EED52}"/>
              </a:ext>
            </a:extLst>
          </p:cNvPr>
          <p:cNvSpPr/>
          <p:nvPr/>
        </p:nvSpPr>
        <p:spPr bwMode="auto">
          <a:xfrm>
            <a:off x="6181401" y="1370190"/>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76" name="Rectangle 75">
            <a:extLst>
              <a:ext uri="{FF2B5EF4-FFF2-40B4-BE49-F238E27FC236}">
                <a16:creationId xmlns:a16="http://schemas.microsoft.com/office/drawing/2014/main" id="{F08449EF-E4A0-4446-B3DC-46D39BE6657E}"/>
              </a:ext>
            </a:extLst>
          </p:cNvPr>
          <p:cNvSpPr/>
          <p:nvPr/>
        </p:nvSpPr>
        <p:spPr bwMode="auto">
          <a:xfrm>
            <a:off x="4826193" y="1356602"/>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77" name="Rectangle 76">
            <a:extLst>
              <a:ext uri="{FF2B5EF4-FFF2-40B4-BE49-F238E27FC236}">
                <a16:creationId xmlns:a16="http://schemas.microsoft.com/office/drawing/2014/main" id="{B176C94E-EFBD-4911-88DE-67BFB51663A6}"/>
              </a:ext>
            </a:extLst>
          </p:cNvPr>
          <p:cNvSpPr/>
          <p:nvPr/>
        </p:nvSpPr>
        <p:spPr bwMode="auto">
          <a:xfrm>
            <a:off x="2933659" y="1360916"/>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78" name="Rectangle 77">
            <a:extLst>
              <a:ext uri="{FF2B5EF4-FFF2-40B4-BE49-F238E27FC236}">
                <a16:creationId xmlns:a16="http://schemas.microsoft.com/office/drawing/2014/main" id="{607D8584-59F9-4FA6-8B3D-9329A1727FD2}"/>
              </a:ext>
            </a:extLst>
          </p:cNvPr>
          <p:cNvSpPr/>
          <p:nvPr/>
        </p:nvSpPr>
        <p:spPr bwMode="auto">
          <a:xfrm>
            <a:off x="1817757" y="1356603"/>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79" name="Rectangle 78">
            <a:extLst>
              <a:ext uri="{FF2B5EF4-FFF2-40B4-BE49-F238E27FC236}">
                <a16:creationId xmlns:a16="http://schemas.microsoft.com/office/drawing/2014/main" id="{C2361FC6-92E8-4D85-81EE-81EC79D44317}"/>
              </a:ext>
            </a:extLst>
          </p:cNvPr>
          <p:cNvSpPr/>
          <p:nvPr/>
        </p:nvSpPr>
        <p:spPr bwMode="auto">
          <a:xfrm>
            <a:off x="7785971" y="1368595"/>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cxnSp>
        <p:nvCxnSpPr>
          <p:cNvPr id="87" name="Connector: Elbow 86">
            <a:extLst>
              <a:ext uri="{FF2B5EF4-FFF2-40B4-BE49-F238E27FC236}">
                <a16:creationId xmlns:a16="http://schemas.microsoft.com/office/drawing/2014/main" id="{1D68754E-F027-4095-A74A-D50C5902ADE3}"/>
              </a:ext>
            </a:extLst>
          </p:cNvPr>
          <p:cNvCxnSpPr>
            <a:cxnSpLocks/>
          </p:cNvCxnSpPr>
          <p:nvPr/>
        </p:nvCxnSpPr>
        <p:spPr>
          <a:xfrm>
            <a:off x="5407196" y="2760224"/>
            <a:ext cx="904086" cy="736468"/>
          </a:xfrm>
          <a:prstGeom prst="bentConnector3">
            <a:avLst>
              <a:gd name="adj1" fmla="val 8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51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buNone/>
            </a:pPr>
            <a:r>
              <a:rPr lang="en-US" sz="1400" b="1" dirty="0"/>
              <a:t>Terms</a:t>
            </a:r>
          </a:p>
          <a:p>
            <a:pPr marL="0" indent="0">
              <a:buNone/>
            </a:pPr>
            <a:endParaRPr lang="en-US" sz="1400" b="1" dirty="0"/>
          </a:p>
          <a:p>
            <a:pPr marL="0" indent="0">
              <a:buNone/>
            </a:pPr>
            <a:r>
              <a:rPr lang="en-US" sz="1400" b="1" dirty="0"/>
              <a:t>History of Parallel Computing</a:t>
            </a:r>
          </a:p>
          <a:p>
            <a:pPr marL="0" indent="0">
              <a:buNone/>
            </a:pPr>
            <a:endParaRPr lang="en-US" sz="1400" b="1" dirty="0"/>
          </a:p>
          <a:p>
            <a:pPr marL="0" indent="0">
              <a:buNone/>
            </a:pPr>
            <a:r>
              <a:rPr lang="en-US" sz="1400" b="1" dirty="0"/>
              <a:t>Intro to Apache Spark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575425" y="941724"/>
            <a:ext cx="6344080" cy="325826"/>
            <a:chOff x="821550" y="364537"/>
            <a:chExt cx="7313575" cy="442424"/>
          </a:xfrm>
          <a:solidFill>
            <a:schemeClr val="tx2"/>
          </a:solidFill>
        </p:grpSpPr>
        <p:sp>
          <p:nvSpPr>
            <p:cNvPr id="38" name="Pentagon 63"/>
            <p:cNvSpPr/>
            <p:nvPr/>
          </p:nvSpPr>
          <p:spPr bwMode="auto">
            <a:xfrm>
              <a:off x="4179199" y="364537"/>
              <a:ext cx="3955926" cy="442424"/>
            </a:xfrm>
            <a:prstGeom prst="homePlat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marL="257126" indent="-257126" algn="ctr" defTabSz="699220" fontAlgn="base">
                <a:lnSpc>
                  <a:spcPct val="90000"/>
                </a:lnSpc>
                <a:spcBef>
                  <a:spcPct val="0"/>
                </a:spcBef>
                <a:spcAft>
                  <a:spcPct val="0"/>
                </a:spcAft>
                <a:buClrTx/>
                <a:buFont typeface="Wingdings 3" panose="05040102010807070707" pitchFamily="18" charset="2"/>
                <a:buChar char="Æ"/>
                <a:defRPr/>
              </a:pPr>
              <a:endParaRPr lang="en-US" sz="1050" b="1" dirty="0">
                <a:solidFill>
                  <a:srgbClr val="FFFFFF"/>
                </a:solidFill>
                <a:latin typeface="Segoe UI"/>
                <a:ea typeface="Segoe UI" pitchFamily="34" charset="0"/>
                <a:cs typeface="Segoe UI Semibold" panose="020B0702040204020203" pitchFamily="34" charset="0"/>
              </a:endParaRPr>
            </a:p>
          </p:txBody>
        </p:sp>
        <p:sp>
          <p:nvSpPr>
            <p:cNvPr id="39" name="Pentagon 64"/>
            <p:cNvSpPr/>
            <p:nvPr/>
          </p:nvSpPr>
          <p:spPr bwMode="auto">
            <a:xfrm flipH="1">
              <a:off x="821550" y="364537"/>
              <a:ext cx="3357649" cy="442424"/>
            </a:xfrm>
            <a:prstGeom prst="homePlat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marL="257126" indent="-257126" algn="ctr" defTabSz="699220" fontAlgn="base">
                <a:lnSpc>
                  <a:spcPct val="90000"/>
                </a:lnSpc>
                <a:spcBef>
                  <a:spcPct val="0"/>
                </a:spcBef>
                <a:spcAft>
                  <a:spcPct val="0"/>
                </a:spcAft>
                <a:buClrTx/>
                <a:buFont typeface="Wingdings 3" panose="05040102010807070707" pitchFamily="18" charset="2"/>
                <a:buChar char="Æ"/>
                <a:defRPr/>
              </a:pPr>
              <a:endParaRPr lang="en-US" sz="1050" b="1" dirty="0">
                <a:solidFill>
                  <a:srgbClr val="FFFFFF"/>
                </a:solidFill>
                <a:latin typeface="Segoe UI"/>
                <a:ea typeface="Segoe UI" pitchFamily="34" charset="0"/>
                <a:cs typeface="Segoe UI Semibold" panose="020B0702040204020203" pitchFamily="34" charset="0"/>
              </a:endParaRPr>
            </a:p>
          </p:txBody>
        </p:sp>
        <p:sp>
          <p:nvSpPr>
            <p:cNvPr id="40" name="TextBox 39"/>
            <p:cNvSpPr txBox="1"/>
            <p:nvPr/>
          </p:nvSpPr>
          <p:spPr>
            <a:xfrm>
              <a:off x="982392" y="461920"/>
              <a:ext cx="2481944" cy="272830"/>
            </a:xfrm>
            <a:prstGeom prst="rect">
              <a:avLst/>
            </a:prstGeom>
            <a:grpFill/>
          </p:spPr>
          <p:txBody>
            <a:bodyPr wrap="square" lIns="137141" tIns="109713" rIns="137141" bIns="109713" rtlCol="0" anchor="ctr">
              <a:noAutofit/>
            </a:bodyPr>
            <a:lstStyle/>
            <a:p>
              <a:pPr defTabSz="685669">
                <a:lnSpc>
                  <a:spcPct val="90000"/>
                </a:lnSpc>
                <a:spcAft>
                  <a:spcPts val="450"/>
                </a:spcAft>
                <a:buClrTx/>
                <a:defRPr/>
              </a:pPr>
              <a:r>
                <a:rPr lang="en-US" sz="900" b="1" kern="1200" dirty="0">
                  <a:solidFill>
                    <a:srgbClr val="FFFFFF"/>
                  </a:solidFill>
                  <a:latin typeface="Segoe UI"/>
                  <a:ea typeface="Segoe UI" pitchFamily="34" charset="0"/>
                  <a:cs typeface="Segoe UI" pitchFamily="34" charset="0"/>
                </a:rPr>
                <a:t>CONTROL</a:t>
              </a:r>
            </a:p>
          </p:txBody>
        </p:sp>
        <p:sp>
          <p:nvSpPr>
            <p:cNvPr id="41" name="TextBox 40"/>
            <p:cNvSpPr txBox="1"/>
            <p:nvPr/>
          </p:nvSpPr>
          <p:spPr>
            <a:xfrm>
              <a:off x="4515157" y="451240"/>
              <a:ext cx="3423678" cy="294190"/>
            </a:xfrm>
            <a:prstGeom prst="rect">
              <a:avLst/>
            </a:prstGeom>
            <a:grpFill/>
          </p:spPr>
          <p:txBody>
            <a:bodyPr wrap="square" lIns="137141" tIns="109713" rIns="137141" bIns="109713" rtlCol="0" anchor="ctr">
              <a:noAutofit/>
            </a:bodyPr>
            <a:lstStyle/>
            <a:p>
              <a:pPr algn="r" defTabSz="685669">
                <a:lnSpc>
                  <a:spcPct val="90000"/>
                </a:lnSpc>
                <a:spcAft>
                  <a:spcPts val="450"/>
                </a:spcAft>
                <a:buClrTx/>
                <a:defRPr/>
              </a:pPr>
              <a:r>
                <a:rPr lang="en-US" sz="900" b="1" kern="1200" dirty="0">
                  <a:solidFill>
                    <a:srgbClr val="FFFFFF"/>
                  </a:solidFill>
                  <a:latin typeface="Segoe UI"/>
                  <a:ea typeface="Segoe UI" pitchFamily="34" charset="0"/>
                  <a:cs typeface="Segoe UI" pitchFamily="34" charset="0"/>
                </a:rPr>
                <a:t>EASE OF USE</a:t>
              </a:r>
            </a:p>
          </p:txBody>
        </p:sp>
      </p:grpSp>
      <p:sp>
        <p:nvSpPr>
          <p:cNvPr id="12" name="Rectangle 11"/>
          <p:cNvSpPr/>
          <p:nvPr/>
        </p:nvSpPr>
        <p:spPr>
          <a:xfrm>
            <a:off x="4652155" y="3579175"/>
            <a:ext cx="1264964" cy="330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050" kern="1200" dirty="0">
                <a:solidFill>
                  <a:prstClr val="white"/>
                </a:solidFill>
                <a:latin typeface="Segoe UI" panose="020B0502040204020203" pitchFamily="34" charset="0"/>
                <a:cs typeface="Segoe UI" panose="020B0502040204020203" pitchFamily="34" charset="0"/>
              </a:rPr>
              <a:t>Azure Data Lake Analytics</a:t>
            </a:r>
          </a:p>
        </p:txBody>
      </p:sp>
      <p:grpSp>
        <p:nvGrpSpPr>
          <p:cNvPr id="9" name="Group 8"/>
          <p:cNvGrpSpPr/>
          <p:nvPr/>
        </p:nvGrpSpPr>
        <p:grpSpPr>
          <a:xfrm>
            <a:off x="1736118" y="3797432"/>
            <a:ext cx="5815830" cy="852366"/>
            <a:chOff x="2657138" y="4258826"/>
            <a:chExt cx="7754440" cy="1136488"/>
          </a:xfrm>
        </p:grpSpPr>
        <p:sp>
          <p:nvSpPr>
            <p:cNvPr id="13" name="Rectangle 12"/>
            <p:cNvSpPr/>
            <p:nvPr/>
          </p:nvSpPr>
          <p:spPr>
            <a:xfrm>
              <a:off x="2657138" y="4258826"/>
              <a:ext cx="7754439" cy="548640"/>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350" b="1" kern="1200" dirty="0">
                  <a:solidFill>
                    <a:srgbClr val="0078D7"/>
                  </a:solidFill>
                  <a:latin typeface="Segoe UI" panose="020B0502040204020203" pitchFamily="34" charset="0"/>
                  <a:cs typeface="Segoe UI" panose="020B0502040204020203" pitchFamily="34" charset="0"/>
                </a:rPr>
                <a:t>Azure Data Lake Store</a:t>
              </a:r>
            </a:p>
          </p:txBody>
        </p:sp>
        <p:sp>
          <p:nvSpPr>
            <p:cNvPr id="15" name="Rectangle 14"/>
            <p:cNvSpPr/>
            <p:nvPr/>
          </p:nvSpPr>
          <p:spPr>
            <a:xfrm>
              <a:off x="2657138" y="4846674"/>
              <a:ext cx="7754440" cy="548640"/>
            </a:xfrm>
            <a:prstGeom prst="rect">
              <a:avLst/>
            </a:prstGeom>
            <a:solidFill>
              <a:schemeClr val="bg1">
                <a:lumMod val="95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350" b="1" kern="1200" dirty="0">
                  <a:solidFill>
                    <a:srgbClr val="0078D7"/>
                  </a:solidFill>
                  <a:latin typeface="Segoe UI" panose="020B0502040204020203" pitchFamily="34" charset="0"/>
                  <a:cs typeface="Segoe UI" panose="020B0502040204020203" pitchFamily="34" charset="0"/>
                </a:rPr>
                <a:t>Azure Storage</a:t>
              </a:r>
            </a:p>
          </p:txBody>
        </p:sp>
      </p:grpSp>
      <p:sp>
        <p:nvSpPr>
          <p:cNvPr id="16" name="Rectangle 15"/>
          <p:cNvSpPr/>
          <p:nvPr/>
        </p:nvSpPr>
        <p:spPr>
          <a:xfrm>
            <a:off x="1647851" y="3724384"/>
            <a:ext cx="5989569" cy="1010857"/>
          </a:xfrm>
          <a:prstGeom prst="rect">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egoe UI"/>
            </a:endParaRPr>
          </a:p>
        </p:txBody>
      </p:sp>
      <p:grpSp>
        <p:nvGrpSpPr>
          <p:cNvPr id="8" name="Group 7"/>
          <p:cNvGrpSpPr/>
          <p:nvPr/>
        </p:nvGrpSpPr>
        <p:grpSpPr>
          <a:xfrm>
            <a:off x="1567028" y="1640140"/>
            <a:ext cx="5777190" cy="2034679"/>
            <a:chOff x="2374847" y="1242869"/>
            <a:chExt cx="5984246" cy="2712905"/>
          </a:xfrm>
        </p:grpSpPr>
        <p:sp>
          <p:nvSpPr>
            <p:cNvPr id="4" name="Rectangle 3"/>
            <p:cNvSpPr/>
            <p:nvPr/>
          </p:nvSpPr>
          <p:spPr>
            <a:xfrm>
              <a:off x="2657138" y="2370011"/>
              <a:ext cx="1642118" cy="115092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50" kern="1200" dirty="0">
                  <a:solidFill>
                    <a:srgbClr val="505050"/>
                  </a:solidFill>
                  <a:latin typeface="Segoe UI" panose="020B0502040204020203" pitchFamily="34" charset="0"/>
                  <a:cs typeface="Segoe UI" panose="020B0502040204020203" pitchFamily="34" charset="0"/>
                </a:rPr>
                <a:t>Any Hadoop technology, any distribution</a:t>
              </a:r>
            </a:p>
          </p:txBody>
        </p:sp>
        <p:sp>
          <p:nvSpPr>
            <p:cNvPr id="5" name="Rectangle 4"/>
            <p:cNvSpPr/>
            <p:nvPr/>
          </p:nvSpPr>
          <p:spPr>
            <a:xfrm>
              <a:off x="4513033" y="1747770"/>
              <a:ext cx="1818806" cy="1779606"/>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88" kern="1200" dirty="0">
                  <a:solidFill>
                    <a:srgbClr val="505050"/>
                  </a:solidFill>
                  <a:latin typeface="Segoe UI" panose="020B0502040204020203" pitchFamily="34" charset="0"/>
                  <a:cs typeface="Segoe UI" panose="020B0502040204020203" pitchFamily="34" charset="0"/>
                </a:rPr>
                <a:t>Workload optimized, managed clusters</a:t>
              </a:r>
            </a:p>
          </p:txBody>
        </p:sp>
        <p:sp>
          <p:nvSpPr>
            <p:cNvPr id="10" name="Rectangle 9"/>
            <p:cNvSpPr/>
            <p:nvPr/>
          </p:nvSpPr>
          <p:spPr>
            <a:xfrm>
              <a:off x="2374847" y="2291959"/>
              <a:ext cx="2099448" cy="446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68580" rIns="0" bIns="0" rtlCol="0" anchor="ctr">
              <a:spAutoFit/>
            </a:bodyPr>
            <a:lstStyle/>
            <a:p>
              <a:pPr algn="ctr" defTabSz="685800">
                <a:buClrTx/>
                <a:defRPr/>
              </a:pPr>
              <a:r>
                <a:rPr lang="en-US" sz="900" b="1" kern="1200" dirty="0">
                  <a:solidFill>
                    <a:srgbClr val="0078D7"/>
                  </a:solidFill>
                  <a:latin typeface="Segoe UI" panose="020B0502040204020203" pitchFamily="34" charset="0"/>
                  <a:cs typeface="Segoe UI" panose="020B0502040204020203" pitchFamily="34" charset="0"/>
                </a:rPr>
                <a:t>Azure Marketplace</a:t>
              </a:r>
            </a:p>
            <a:p>
              <a:pPr algn="ctr" defTabSz="685800">
                <a:buClrTx/>
                <a:defRPr/>
              </a:pPr>
              <a:r>
                <a:rPr lang="en-US" sz="825" kern="1200" dirty="0">
                  <a:solidFill>
                    <a:srgbClr val="0078D7"/>
                  </a:solidFill>
                  <a:latin typeface="Segoe UI" panose="020B0502040204020203" pitchFamily="34" charset="0"/>
                  <a:cs typeface="Segoe UI" panose="020B0502040204020203" pitchFamily="34" charset="0"/>
                </a:rPr>
                <a:t>HDP | CDH | MapR</a:t>
              </a:r>
            </a:p>
          </p:txBody>
        </p:sp>
        <p:sp>
          <p:nvSpPr>
            <p:cNvPr id="48" name="Rectangle 47"/>
            <p:cNvSpPr/>
            <p:nvPr/>
          </p:nvSpPr>
          <p:spPr bwMode="auto">
            <a:xfrm>
              <a:off x="2389955" y="3498344"/>
              <a:ext cx="2066544" cy="435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34290"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r>
                <a:rPr lang="en-US" sz="900" b="1" kern="1200" dirty="0">
                  <a:solidFill>
                    <a:srgbClr val="505050"/>
                  </a:solidFill>
                  <a:latin typeface="Segoe UI"/>
                  <a:ea typeface="Segoe UI" pitchFamily="34" charset="0"/>
                  <a:cs typeface="Segoe UI" pitchFamily="34" charset="0"/>
                </a:rPr>
                <a:t>IaaS Clusters</a:t>
              </a:r>
            </a:p>
          </p:txBody>
        </p:sp>
        <p:sp>
          <p:nvSpPr>
            <p:cNvPr id="54" name="Rectangle 53"/>
            <p:cNvSpPr/>
            <p:nvPr/>
          </p:nvSpPr>
          <p:spPr bwMode="auto">
            <a:xfrm>
              <a:off x="5407710" y="3520551"/>
              <a:ext cx="2066544" cy="435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34290"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r>
                <a:rPr lang="en-US" sz="900" b="1" kern="1200" dirty="0">
                  <a:solidFill>
                    <a:srgbClr val="505050"/>
                  </a:solidFill>
                  <a:latin typeface="Segoe UI"/>
                  <a:ea typeface="Segoe UI" pitchFamily="34" charset="0"/>
                  <a:cs typeface="Segoe UI" pitchFamily="34" charset="0"/>
                </a:rPr>
                <a:t>Managed Clusters</a:t>
              </a:r>
            </a:p>
          </p:txBody>
        </p:sp>
        <p:sp>
          <p:nvSpPr>
            <p:cNvPr id="56" name="Rectangle 55"/>
            <p:cNvSpPr/>
            <p:nvPr/>
          </p:nvSpPr>
          <p:spPr>
            <a:xfrm>
              <a:off x="4580382" y="1742783"/>
              <a:ext cx="1684108" cy="307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68580" rIns="0" bIns="0" rtlCol="0" anchor="ctr">
              <a:spAutoFit/>
            </a:bodyPr>
            <a:lstStyle/>
            <a:p>
              <a:pPr algn="ctr" defTabSz="685800">
                <a:buClrTx/>
                <a:defRPr/>
              </a:pPr>
              <a:r>
                <a:rPr lang="en-US" sz="1050" b="1" kern="1200" dirty="0">
                  <a:solidFill>
                    <a:srgbClr val="0078D7"/>
                  </a:solidFill>
                  <a:latin typeface="Segoe UI" panose="020B0502040204020203" pitchFamily="34" charset="0"/>
                  <a:cs typeface="Segoe UI" panose="020B0502040204020203" pitchFamily="34" charset="0"/>
                </a:rPr>
                <a:t>Azure HDInsight</a:t>
              </a:r>
            </a:p>
          </p:txBody>
        </p:sp>
        <p:sp>
          <p:nvSpPr>
            <p:cNvPr id="36" name="Rectangle 35">
              <a:extLst>
                <a:ext uri="{FF2B5EF4-FFF2-40B4-BE49-F238E27FC236}">
                  <a16:creationId xmlns:a16="http://schemas.microsoft.com/office/drawing/2014/main" id="{8A47707E-4F5F-4018-9010-548F5A4DBD98}"/>
                </a:ext>
              </a:extLst>
            </p:cNvPr>
            <p:cNvSpPr/>
            <p:nvPr/>
          </p:nvSpPr>
          <p:spPr>
            <a:xfrm>
              <a:off x="6540287" y="1270504"/>
              <a:ext cx="1818806" cy="223893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88" kern="1200" dirty="0">
                  <a:solidFill>
                    <a:srgbClr val="505050"/>
                  </a:solidFill>
                  <a:latin typeface="Segoe UI" panose="020B0502040204020203" pitchFamily="34" charset="0"/>
                  <a:cs typeface="Segoe UI" panose="020B0502040204020203" pitchFamily="34" charset="0"/>
                </a:rPr>
                <a:t>Frictionless &amp; Optimized Spark clusters</a:t>
              </a:r>
            </a:p>
          </p:txBody>
        </p:sp>
        <p:sp>
          <p:nvSpPr>
            <p:cNvPr id="42" name="Rectangle 41">
              <a:extLst>
                <a:ext uri="{FF2B5EF4-FFF2-40B4-BE49-F238E27FC236}">
                  <a16:creationId xmlns:a16="http://schemas.microsoft.com/office/drawing/2014/main" id="{567A21CE-8837-49AC-9D4B-E0F089F05E09}"/>
                </a:ext>
              </a:extLst>
            </p:cNvPr>
            <p:cNvSpPr/>
            <p:nvPr/>
          </p:nvSpPr>
          <p:spPr>
            <a:xfrm>
              <a:off x="6611452" y="1242869"/>
              <a:ext cx="1684108" cy="307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68580" rIns="0" bIns="0" rtlCol="0" anchor="ctr">
              <a:spAutoFit/>
            </a:bodyPr>
            <a:lstStyle/>
            <a:p>
              <a:pPr algn="ctr" defTabSz="685800">
                <a:buClrTx/>
                <a:defRPr/>
              </a:pPr>
              <a:r>
                <a:rPr lang="en-US" sz="1050" b="1" kern="1200" dirty="0">
                  <a:solidFill>
                    <a:srgbClr val="0078D7"/>
                  </a:solidFill>
                  <a:latin typeface="Segoe UI" panose="020B0502040204020203" pitchFamily="34" charset="0"/>
                  <a:cs typeface="Segoe UI" panose="020B0502040204020203" pitchFamily="34" charset="0"/>
                </a:rPr>
                <a:t>Azure Databricks</a:t>
              </a:r>
            </a:p>
          </p:txBody>
        </p:sp>
      </p:grpSp>
      <p:sp>
        <p:nvSpPr>
          <p:cNvPr id="3" name="TextBox 2"/>
          <p:cNvSpPr txBox="1"/>
          <p:nvPr/>
        </p:nvSpPr>
        <p:spPr>
          <a:xfrm rot="16200000">
            <a:off x="7335147" y="3994364"/>
            <a:ext cx="1010857" cy="470898"/>
          </a:xfrm>
          <a:prstGeom prst="rect">
            <a:avLst/>
          </a:prstGeom>
          <a:noFill/>
        </p:spPr>
        <p:txBody>
          <a:bodyPr wrap="square" lIns="137160" tIns="109728" rIns="137160" bIns="109728" rtlCol="0">
            <a:spAutoFit/>
          </a:bodyPr>
          <a:lstStyle/>
          <a:p>
            <a:pPr algn="ctr" defTabSz="685800">
              <a:lnSpc>
                <a:spcPct val="90000"/>
              </a:lnSpc>
              <a:spcAft>
                <a:spcPts val="450"/>
              </a:spcAft>
              <a:buClrTx/>
              <a:defRPr/>
            </a:pPr>
            <a:r>
              <a:rPr lang="en-US" sz="900" b="1" kern="1200" dirty="0">
                <a:solidFill>
                  <a:srgbClr val="505050"/>
                </a:solidFill>
                <a:latin typeface="Segoe UI"/>
                <a:ea typeface="Segoe UI" pitchFamily="34" charset="0"/>
                <a:cs typeface="Segoe UI" pitchFamily="34" charset="0"/>
              </a:rPr>
              <a:t>BIG DATA STORAGE</a:t>
            </a:r>
          </a:p>
        </p:txBody>
      </p:sp>
      <p:sp>
        <p:nvSpPr>
          <p:cNvPr id="24" name="TextBox 23"/>
          <p:cNvSpPr txBox="1"/>
          <p:nvPr/>
        </p:nvSpPr>
        <p:spPr>
          <a:xfrm rot="16200000">
            <a:off x="6882691" y="2460056"/>
            <a:ext cx="1915768" cy="470898"/>
          </a:xfrm>
          <a:prstGeom prst="rect">
            <a:avLst/>
          </a:prstGeom>
          <a:noFill/>
        </p:spPr>
        <p:txBody>
          <a:bodyPr wrap="square" lIns="137160" tIns="109728" rIns="137160" bIns="109728" rtlCol="0">
            <a:spAutoFit/>
          </a:bodyPr>
          <a:lstStyle/>
          <a:p>
            <a:pPr algn="ctr" defTabSz="685800">
              <a:lnSpc>
                <a:spcPct val="90000"/>
              </a:lnSpc>
              <a:spcAft>
                <a:spcPts val="450"/>
              </a:spcAft>
              <a:buClrTx/>
              <a:defRPr/>
            </a:pPr>
            <a:r>
              <a:rPr lang="en-US" sz="900" b="1" kern="1200" dirty="0">
                <a:solidFill>
                  <a:srgbClr val="505050"/>
                </a:solidFill>
                <a:latin typeface="Segoe UI"/>
                <a:ea typeface="Segoe UI" pitchFamily="34" charset="0"/>
                <a:cs typeface="Segoe UI" pitchFamily="34" charset="0"/>
              </a:rPr>
              <a:t>BIG DATA </a:t>
            </a:r>
            <a:br>
              <a:rPr lang="en-US" sz="900" b="1" kern="1200" dirty="0">
                <a:solidFill>
                  <a:srgbClr val="505050"/>
                </a:solidFill>
                <a:latin typeface="Segoe UI"/>
                <a:ea typeface="Segoe UI" pitchFamily="34" charset="0"/>
                <a:cs typeface="Segoe UI" pitchFamily="34" charset="0"/>
              </a:rPr>
            </a:br>
            <a:r>
              <a:rPr lang="en-US" sz="900" b="1" kern="1200" dirty="0">
                <a:solidFill>
                  <a:srgbClr val="505050"/>
                </a:solidFill>
                <a:latin typeface="Segoe UI"/>
                <a:ea typeface="Segoe UI" pitchFamily="34" charset="0"/>
                <a:cs typeface="Segoe UI" pitchFamily="34" charset="0"/>
              </a:rPr>
              <a:t>ANALYTICS</a:t>
            </a:r>
          </a:p>
        </p:txBody>
      </p:sp>
      <p:sp>
        <p:nvSpPr>
          <p:cNvPr id="25" name="Rectangle 24"/>
          <p:cNvSpPr/>
          <p:nvPr/>
        </p:nvSpPr>
        <p:spPr>
          <a:xfrm>
            <a:off x="1647851" y="1313499"/>
            <a:ext cx="5989569" cy="2321254"/>
          </a:xfrm>
          <a:prstGeom prst="rect">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egoe UI"/>
            </a:endParaRPr>
          </a:p>
        </p:txBody>
      </p:sp>
      <p:sp>
        <p:nvSpPr>
          <p:cNvPr id="29" name="Pentagon 63"/>
          <p:cNvSpPr/>
          <p:nvPr/>
        </p:nvSpPr>
        <p:spPr bwMode="auto">
          <a:xfrm rot="16200000">
            <a:off x="172423" y="2257342"/>
            <a:ext cx="2428996" cy="325826"/>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r" defTabSz="699220" fontAlgn="base">
              <a:lnSpc>
                <a:spcPct val="90000"/>
              </a:lnSpc>
              <a:spcBef>
                <a:spcPct val="0"/>
              </a:spcBef>
              <a:spcAft>
                <a:spcPct val="0"/>
              </a:spcAft>
              <a:buClrTx/>
              <a:defRPr/>
            </a:pPr>
            <a:r>
              <a:rPr lang="en-US" sz="1050" b="1" dirty="0">
                <a:solidFill>
                  <a:srgbClr val="FFFFFF"/>
                </a:solidFill>
                <a:latin typeface="Segoe UI"/>
                <a:ea typeface="Segoe UI" pitchFamily="34" charset="0"/>
                <a:cs typeface="Segoe UI Semibold" panose="020B0702040204020203" pitchFamily="34" charset="0"/>
              </a:rPr>
              <a:t>Reduced Administration</a:t>
            </a:r>
          </a:p>
        </p:txBody>
      </p:sp>
      <p:sp>
        <p:nvSpPr>
          <p:cNvPr id="27" name="Title 3"/>
          <p:cNvSpPr txBox="1">
            <a:spLocks/>
          </p:cNvSpPr>
          <p:nvPr/>
        </p:nvSpPr>
        <p:spPr>
          <a:xfrm>
            <a:off x="70091" y="-54336"/>
            <a:ext cx="8741880" cy="674749"/>
          </a:xfrm>
          <a:prstGeom prst="rect">
            <a:avLst/>
          </a:prstGeom>
        </p:spPr>
        <p:txBody>
          <a:bodyPr vert="horz" wrap="square" lIns="109728" tIns="68580" rIns="109728" bIns="68580" rtlCol="0" anchor="t">
            <a:normAutofit fontScale="97500"/>
          </a:bodyPr>
          <a:lstStyle>
            <a:lvl1pPr algn="l" defTabSz="914367" rtl="0" eaLnBrk="1" latinLnBrk="0" hangingPunct="1">
              <a:lnSpc>
                <a:spcPct val="90000"/>
              </a:lnSpc>
              <a:spcBef>
                <a:spcPct val="0"/>
              </a:spcBef>
              <a:buNone/>
              <a:defRPr lang="en-US" sz="4400" b="0" kern="1200" cap="none" spc="-100" baseline="0">
                <a:ln w="3175">
                  <a:noFill/>
                </a:ln>
                <a:solidFill>
                  <a:schemeClr val="bg1"/>
                </a:solidFill>
                <a:effectLst/>
                <a:latin typeface="+mj-lt"/>
                <a:ea typeface="+mn-ea"/>
                <a:cs typeface="Segoe UI" pitchFamily="34" charset="0"/>
              </a:defRPr>
            </a:lvl1pPr>
          </a:lstStyle>
          <a:p>
            <a:pPr defTabSz="685775">
              <a:lnSpc>
                <a:spcPct val="100000"/>
              </a:lnSpc>
              <a:spcBef>
                <a:spcPts val="0"/>
              </a:spcBef>
              <a:buClrTx/>
              <a:defRPr/>
            </a:pPr>
            <a:endParaRPr lang="en-US" sz="3300" spc="-75" dirty="0">
              <a:solidFill>
                <a:srgbClr val="505050"/>
              </a:solidFill>
              <a:latin typeface="Segoe UI Light"/>
            </a:endParaRPr>
          </a:p>
        </p:txBody>
      </p:sp>
      <p:sp>
        <p:nvSpPr>
          <p:cNvPr id="2" name="Text Placeholder 1">
            <a:extLst>
              <a:ext uri="{FF2B5EF4-FFF2-40B4-BE49-F238E27FC236}">
                <a16:creationId xmlns:a16="http://schemas.microsoft.com/office/drawing/2014/main" id="{434F770F-8BD8-40AF-91FF-015B10FCBEB4}"/>
              </a:ext>
            </a:extLst>
          </p:cNvPr>
          <p:cNvSpPr>
            <a:spLocks noGrp="1"/>
          </p:cNvSpPr>
          <p:nvPr>
            <p:ph type="body" sz="quarter" idx="11"/>
          </p:nvPr>
        </p:nvSpPr>
        <p:spPr/>
        <p:txBody>
          <a:bodyPr/>
          <a:lstStyle/>
          <a:p>
            <a:r>
              <a:rPr lang="en-US" dirty="0"/>
              <a:t>POSITIONING THE DIFFERENT BIG DATA SOLUTIONS</a:t>
            </a:r>
          </a:p>
        </p:txBody>
      </p:sp>
      <p:pic>
        <p:nvPicPr>
          <p:cNvPr id="14" name="Picture 13">
            <a:extLst>
              <a:ext uri="{FF2B5EF4-FFF2-40B4-BE49-F238E27FC236}">
                <a16:creationId xmlns:a16="http://schemas.microsoft.com/office/drawing/2014/main" id="{8A2DB137-D386-461C-84A4-CBC41773D1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3511" y="3847273"/>
            <a:ext cx="338684" cy="338684"/>
          </a:xfrm>
          <a:prstGeom prst="rect">
            <a:avLst/>
          </a:prstGeom>
        </p:spPr>
      </p:pic>
      <p:sp>
        <p:nvSpPr>
          <p:cNvPr id="20" name="Freeform: Shape 19">
            <a:extLst>
              <a:ext uri="{FF2B5EF4-FFF2-40B4-BE49-F238E27FC236}">
                <a16:creationId xmlns:a16="http://schemas.microsoft.com/office/drawing/2014/main" id="{B5FECA09-3268-4F4D-B90C-3CF0F10B4BD3}"/>
              </a:ext>
            </a:extLst>
          </p:cNvPr>
          <p:cNvSpPr/>
          <p:nvPr/>
        </p:nvSpPr>
        <p:spPr>
          <a:xfrm>
            <a:off x="2774258" y="4337448"/>
            <a:ext cx="357188" cy="307181"/>
          </a:xfrm>
          <a:custGeom>
            <a:avLst/>
            <a:gdLst/>
            <a:ahLst/>
            <a:cxnLst/>
            <a:rect l="0" t="0" r="0" b="0"/>
            <a:pathLst>
              <a:path w="476250" h="409575">
                <a:moveTo>
                  <a:pt x="407670" y="160972"/>
                </a:moveTo>
                <a:lnTo>
                  <a:pt x="376238" y="160972"/>
                </a:lnTo>
                <a:lnTo>
                  <a:pt x="376238" y="14288"/>
                </a:lnTo>
                <a:cubicBezTo>
                  <a:pt x="376238" y="6668"/>
                  <a:pt x="369570" y="0"/>
                  <a:pt x="361950" y="0"/>
                </a:cubicBezTo>
                <a:lnTo>
                  <a:pt x="14288" y="0"/>
                </a:lnTo>
                <a:cubicBezTo>
                  <a:pt x="6668" y="0"/>
                  <a:pt x="0" y="6668"/>
                  <a:pt x="0" y="14288"/>
                </a:cubicBezTo>
                <a:lnTo>
                  <a:pt x="0" y="306705"/>
                </a:lnTo>
                <a:cubicBezTo>
                  <a:pt x="0" y="314325"/>
                  <a:pt x="6668" y="320993"/>
                  <a:pt x="14288" y="320993"/>
                </a:cubicBezTo>
                <a:lnTo>
                  <a:pt x="211455" y="320993"/>
                </a:lnTo>
                <a:lnTo>
                  <a:pt x="262890" y="410528"/>
                </a:lnTo>
                <a:lnTo>
                  <a:pt x="406718" y="410528"/>
                </a:lnTo>
                <a:lnTo>
                  <a:pt x="478155" y="285750"/>
                </a:lnTo>
                <a:lnTo>
                  <a:pt x="407670" y="160972"/>
                </a:lnTo>
                <a:close/>
                <a:moveTo>
                  <a:pt x="279083" y="83820"/>
                </a:moveTo>
                <a:lnTo>
                  <a:pt x="348615" y="83820"/>
                </a:lnTo>
                <a:lnTo>
                  <a:pt x="348615" y="125730"/>
                </a:lnTo>
                <a:lnTo>
                  <a:pt x="279083" y="125730"/>
                </a:lnTo>
                <a:lnTo>
                  <a:pt x="279083" y="83820"/>
                </a:lnTo>
                <a:close/>
                <a:moveTo>
                  <a:pt x="348615" y="140018"/>
                </a:moveTo>
                <a:lnTo>
                  <a:pt x="348615" y="160972"/>
                </a:lnTo>
                <a:lnTo>
                  <a:pt x="279083" y="160972"/>
                </a:lnTo>
                <a:lnTo>
                  <a:pt x="279083" y="140018"/>
                </a:lnTo>
                <a:lnTo>
                  <a:pt x="348615" y="140018"/>
                </a:lnTo>
                <a:close/>
                <a:moveTo>
                  <a:pt x="195263" y="83820"/>
                </a:moveTo>
                <a:lnTo>
                  <a:pt x="264795" y="83820"/>
                </a:lnTo>
                <a:lnTo>
                  <a:pt x="264795" y="125730"/>
                </a:lnTo>
                <a:lnTo>
                  <a:pt x="195263" y="125730"/>
                </a:lnTo>
                <a:lnTo>
                  <a:pt x="195263" y="83820"/>
                </a:lnTo>
                <a:close/>
                <a:moveTo>
                  <a:pt x="195263" y="140018"/>
                </a:moveTo>
                <a:lnTo>
                  <a:pt x="264795" y="140018"/>
                </a:lnTo>
                <a:lnTo>
                  <a:pt x="264795" y="160972"/>
                </a:lnTo>
                <a:lnTo>
                  <a:pt x="262890" y="160972"/>
                </a:lnTo>
                <a:lnTo>
                  <a:pt x="250508" y="181927"/>
                </a:lnTo>
                <a:lnTo>
                  <a:pt x="194310" y="181927"/>
                </a:lnTo>
                <a:lnTo>
                  <a:pt x="194310" y="140018"/>
                </a:lnTo>
                <a:close/>
                <a:moveTo>
                  <a:pt x="195263" y="195263"/>
                </a:moveTo>
                <a:lnTo>
                  <a:pt x="242888" y="195263"/>
                </a:lnTo>
                <a:lnTo>
                  <a:pt x="219075" y="237172"/>
                </a:lnTo>
                <a:lnTo>
                  <a:pt x="195263" y="237172"/>
                </a:lnTo>
                <a:lnTo>
                  <a:pt x="195263" y="195263"/>
                </a:lnTo>
                <a:close/>
                <a:moveTo>
                  <a:pt x="211455" y="250508"/>
                </a:moveTo>
                <a:lnTo>
                  <a:pt x="195263" y="278130"/>
                </a:lnTo>
                <a:lnTo>
                  <a:pt x="195263" y="250508"/>
                </a:lnTo>
                <a:lnTo>
                  <a:pt x="211455" y="250508"/>
                </a:lnTo>
                <a:close/>
                <a:moveTo>
                  <a:pt x="98107" y="292418"/>
                </a:moveTo>
                <a:lnTo>
                  <a:pt x="28575" y="292418"/>
                </a:lnTo>
                <a:lnTo>
                  <a:pt x="28575" y="250508"/>
                </a:lnTo>
                <a:lnTo>
                  <a:pt x="98107" y="250508"/>
                </a:lnTo>
                <a:lnTo>
                  <a:pt x="98107" y="292418"/>
                </a:lnTo>
                <a:close/>
                <a:moveTo>
                  <a:pt x="98107" y="237172"/>
                </a:moveTo>
                <a:lnTo>
                  <a:pt x="28575" y="237172"/>
                </a:lnTo>
                <a:lnTo>
                  <a:pt x="28575" y="195263"/>
                </a:lnTo>
                <a:lnTo>
                  <a:pt x="98107" y="195263"/>
                </a:lnTo>
                <a:lnTo>
                  <a:pt x="98107" y="237172"/>
                </a:lnTo>
                <a:close/>
                <a:moveTo>
                  <a:pt x="98107" y="180975"/>
                </a:moveTo>
                <a:lnTo>
                  <a:pt x="28575" y="180975"/>
                </a:lnTo>
                <a:lnTo>
                  <a:pt x="28575" y="139065"/>
                </a:lnTo>
                <a:lnTo>
                  <a:pt x="98107" y="139065"/>
                </a:lnTo>
                <a:lnTo>
                  <a:pt x="98107" y="180975"/>
                </a:lnTo>
                <a:close/>
                <a:moveTo>
                  <a:pt x="98107" y="125730"/>
                </a:moveTo>
                <a:lnTo>
                  <a:pt x="28575" y="125730"/>
                </a:lnTo>
                <a:lnTo>
                  <a:pt x="28575" y="83820"/>
                </a:lnTo>
                <a:lnTo>
                  <a:pt x="98107" y="83820"/>
                </a:lnTo>
                <a:lnTo>
                  <a:pt x="98107" y="125730"/>
                </a:lnTo>
                <a:close/>
                <a:moveTo>
                  <a:pt x="181928" y="292418"/>
                </a:moveTo>
                <a:lnTo>
                  <a:pt x="112395" y="292418"/>
                </a:lnTo>
                <a:lnTo>
                  <a:pt x="112395" y="250508"/>
                </a:lnTo>
                <a:lnTo>
                  <a:pt x="181928" y="250508"/>
                </a:lnTo>
                <a:lnTo>
                  <a:pt x="181928" y="292418"/>
                </a:lnTo>
                <a:close/>
                <a:moveTo>
                  <a:pt x="181928" y="237172"/>
                </a:moveTo>
                <a:lnTo>
                  <a:pt x="112395" y="237172"/>
                </a:lnTo>
                <a:lnTo>
                  <a:pt x="112395" y="195263"/>
                </a:lnTo>
                <a:lnTo>
                  <a:pt x="181928" y="195263"/>
                </a:lnTo>
                <a:lnTo>
                  <a:pt x="181928" y="237172"/>
                </a:lnTo>
                <a:close/>
                <a:moveTo>
                  <a:pt x="181928" y="180975"/>
                </a:moveTo>
                <a:lnTo>
                  <a:pt x="112395" y="180975"/>
                </a:lnTo>
                <a:lnTo>
                  <a:pt x="112395" y="139065"/>
                </a:lnTo>
                <a:lnTo>
                  <a:pt x="181928" y="139065"/>
                </a:lnTo>
                <a:lnTo>
                  <a:pt x="181928" y="180975"/>
                </a:lnTo>
                <a:close/>
                <a:moveTo>
                  <a:pt x="181928" y="125730"/>
                </a:moveTo>
                <a:lnTo>
                  <a:pt x="112395" y="125730"/>
                </a:lnTo>
                <a:lnTo>
                  <a:pt x="112395" y="83820"/>
                </a:lnTo>
                <a:lnTo>
                  <a:pt x="181928" y="83820"/>
                </a:lnTo>
                <a:lnTo>
                  <a:pt x="181928" y="125730"/>
                </a:lnTo>
                <a:close/>
                <a:moveTo>
                  <a:pt x="195263" y="292418"/>
                </a:moveTo>
                <a:lnTo>
                  <a:pt x="195263" y="291465"/>
                </a:lnTo>
                <a:lnTo>
                  <a:pt x="195263" y="292418"/>
                </a:lnTo>
                <a:lnTo>
                  <a:pt x="195263" y="292418"/>
                </a:lnTo>
                <a:close/>
              </a:path>
            </a:pathLst>
          </a:custGeom>
          <a:solidFill>
            <a:srgbClr val="0078D7"/>
          </a:solidFill>
          <a:ln w="9525" cap="flat">
            <a:noFill/>
            <a:prstDash val="solid"/>
            <a:miter/>
          </a:ln>
        </p:spPr>
        <p:txBody>
          <a:bodyPr/>
          <a:lstStyle/>
          <a:p>
            <a:pPr defTabSz="685800">
              <a:buClrTx/>
              <a:defRPr/>
            </a:pPr>
            <a:endParaRPr lang="en-US" sz="1350" kern="1200" dirty="0">
              <a:solidFill>
                <a:srgbClr val="505050"/>
              </a:solidFill>
              <a:latin typeface="Segoe UI"/>
              <a:ea typeface="+mn-ea"/>
              <a:cs typeface="+mn-cs"/>
            </a:endParaRPr>
          </a:p>
        </p:txBody>
      </p:sp>
      <p:pic>
        <p:nvPicPr>
          <p:cNvPr id="22" name="Graphic 21">
            <a:extLst>
              <a:ext uri="{FF2B5EF4-FFF2-40B4-BE49-F238E27FC236}">
                <a16:creationId xmlns:a16="http://schemas.microsoft.com/office/drawing/2014/main" id="{B66793F1-1CA2-4963-9028-C2C1B3830CB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9182" y="2458014"/>
            <a:ext cx="445601" cy="445601"/>
          </a:xfrm>
          <a:prstGeom prst="rect">
            <a:avLst/>
          </a:prstGeom>
        </p:spPr>
      </p:pic>
      <p:pic>
        <p:nvPicPr>
          <p:cNvPr id="34" name="Graphic 33">
            <a:extLst>
              <a:ext uri="{FF2B5EF4-FFF2-40B4-BE49-F238E27FC236}">
                <a16:creationId xmlns:a16="http://schemas.microsoft.com/office/drawing/2014/main" id="{9441363C-A32C-4657-9D55-038B651E9A9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44992" y="2794047"/>
            <a:ext cx="232324" cy="232324"/>
          </a:xfrm>
          <a:prstGeom prst="rect">
            <a:avLst/>
          </a:prstGeom>
        </p:spPr>
      </p:pic>
      <p:pic>
        <p:nvPicPr>
          <p:cNvPr id="43" name="Picture 42">
            <a:extLst>
              <a:ext uri="{FF2B5EF4-FFF2-40B4-BE49-F238E27FC236}">
                <a16:creationId xmlns:a16="http://schemas.microsoft.com/office/drawing/2014/main" id="{922BA05C-6146-4814-A942-67A1298C2BA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27515" y="2159529"/>
            <a:ext cx="619408" cy="619408"/>
          </a:xfrm>
          <a:prstGeom prst="rect">
            <a:avLst/>
          </a:prstGeom>
        </p:spPr>
      </p:pic>
      <p:sp>
        <p:nvSpPr>
          <p:cNvPr id="44" name="Title 1">
            <a:extLst>
              <a:ext uri="{FF2B5EF4-FFF2-40B4-BE49-F238E27FC236}">
                <a16:creationId xmlns:a16="http://schemas.microsoft.com/office/drawing/2014/main" id="{158760C6-E8FD-4864-B22A-6DC5DD5500C6}"/>
              </a:ext>
            </a:extLst>
          </p:cNvPr>
          <p:cNvSpPr txBox="1">
            <a:spLocks/>
          </p:cNvSpPr>
          <p:nvPr/>
        </p:nvSpPr>
        <p:spPr>
          <a:xfrm>
            <a:off x="201060" y="208272"/>
            <a:ext cx="8741880" cy="674749"/>
          </a:xfrm>
          <a:prstGeom prst="rect">
            <a:avLst/>
          </a:prstGeom>
        </p:spPr>
        <p:txBody>
          <a:bodyPr vert="horz" wrap="square" lIns="109728" tIns="68580" rIns="109728" bIns="68580" rtlCol="0" anchor="ctr">
            <a:normAutofit/>
          </a:bodyPr>
          <a:lst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685775" fontAlgn="base">
              <a:spcAft>
                <a:spcPct val="0"/>
              </a:spcAft>
            </a:pPr>
            <a:r>
              <a:rPr lang="en-US" sz="1800" cap="all" spc="600" dirty="0">
                <a:solidFill>
                  <a:schemeClr val="tx1"/>
                </a:solidFill>
                <a:latin typeface="Segoe UI Light" charset="0"/>
                <a:cs typeface="Segoe UI Light" charset="0"/>
              </a:rPr>
              <a:t>KNOWING THE VARIOUS BIG DATA SOLUTIONS</a:t>
            </a:r>
          </a:p>
        </p:txBody>
      </p:sp>
    </p:spTree>
    <p:extLst>
      <p:ext uri="{BB962C8B-B14F-4D97-AF65-F5344CB8AC3E}">
        <p14:creationId xmlns:p14="http://schemas.microsoft.com/office/powerpoint/2010/main" val="3492546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249B-21DB-A844-9F8C-CA734764DABD}"/>
              </a:ext>
            </a:extLst>
          </p:cNvPr>
          <p:cNvSpPr>
            <a:spLocks noGrp="1"/>
          </p:cNvSpPr>
          <p:nvPr>
            <p:ph type="title"/>
          </p:nvPr>
        </p:nvSpPr>
        <p:spPr>
          <a:xfrm>
            <a:off x="229480" y="115033"/>
            <a:ext cx="6321600" cy="635400"/>
          </a:xfrm>
        </p:spPr>
        <p:txBody>
          <a:bodyPr/>
          <a:lstStyle/>
          <a:p>
            <a:r>
              <a:rPr lang="en-US" dirty="0"/>
              <a:t>Terms</a:t>
            </a:r>
          </a:p>
        </p:txBody>
      </p:sp>
      <p:graphicFrame>
        <p:nvGraphicFramePr>
          <p:cNvPr id="3" name="Diagram 2">
            <a:extLst>
              <a:ext uri="{FF2B5EF4-FFF2-40B4-BE49-F238E27FC236}">
                <a16:creationId xmlns:a16="http://schemas.microsoft.com/office/drawing/2014/main" id="{F58D219E-7852-D744-8B26-63E4BF15695F}"/>
              </a:ext>
            </a:extLst>
          </p:cNvPr>
          <p:cNvGraphicFramePr/>
          <p:nvPr>
            <p:extLst>
              <p:ext uri="{D42A27DB-BD31-4B8C-83A1-F6EECF244321}">
                <p14:modId xmlns:p14="http://schemas.microsoft.com/office/powerpoint/2010/main" val="884046096"/>
              </p:ext>
            </p:extLst>
          </p:nvPr>
        </p:nvGraphicFramePr>
        <p:xfrm>
          <a:off x="229481" y="871344"/>
          <a:ext cx="434252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a:extLst>
              <a:ext uri="{FF2B5EF4-FFF2-40B4-BE49-F238E27FC236}">
                <a16:creationId xmlns:a16="http://schemas.microsoft.com/office/drawing/2014/main" id="{DA581DAB-26AA-AF45-8461-FC79702A763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9223"/>
          <a:stretch/>
        </p:blipFill>
        <p:spPr bwMode="auto">
          <a:xfrm>
            <a:off x="5169606" y="334535"/>
            <a:ext cx="3744913" cy="41547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FD0D1C-14EF-CB4E-90D4-6AEF420E5A83}"/>
              </a:ext>
            </a:extLst>
          </p:cNvPr>
          <p:cNvSpPr/>
          <p:nvPr/>
        </p:nvSpPr>
        <p:spPr>
          <a:xfrm>
            <a:off x="5401885" y="4547355"/>
            <a:ext cx="3512634" cy="523220"/>
          </a:xfrm>
          <a:prstGeom prst="rect">
            <a:avLst/>
          </a:prstGeom>
        </p:spPr>
        <p:txBody>
          <a:bodyPr wrap="square">
            <a:spAutoFit/>
          </a:bodyPr>
          <a:lstStyle/>
          <a:p>
            <a:r>
              <a:rPr lang="en-US" sz="700" dirty="0" err="1"/>
              <a:t>File:Distributed-parallel.svg</a:t>
            </a:r>
            <a:r>
              <a:rPr lang="en-US" sz="700" dirty="0"/>
              <a:t>. (2014, August 28). </a:t>
            </a:r>
            <a:r>
              <a:rPr lang="en-US" sz="700" i="1" dirty="0"/>
              <a:t>Wikimedia Commons, the free media repository</a:t>
            </a:r>
            <a:r>
              <a:rPr lang="en-US" sz="700" dirty="0"/>
              <a:t>. Retrieved 15:47, October 16, 2019 from </a:t>
            </a:r>
            <a:r>
              <a:rPr lang="en-US" sz="700" dirty="0">
                <a:hlinkClick r:id="rId8"/>
              </a:rPr>
              <a:t>https://commons.wikimedia.org/w/index.php?title=File:Distributed-parallel.svg&amp;oldid=132972776</a:t>
            </a:r>
            <a:r>
              <a:rPr lang="en-US" sz="700" dirty="0"/>
              <a:t>. </a:t>
            </a:r>
          </a:p>
        </p:txBody>
      </p:sp>
    </p:spTree>
    <p:extLst>
      <p:ext uri="{BB962C8B-B14F-4D97-AF65-F5344CB8AC3E}">
        <p14:creationId xmlns:p14="http://schemas.microsoft.com/office/powerpoint/2010/main" val="333359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5A25-BC6B-3842-A5C8-EA97A1CCF88B}"/>
              </a:ext>
            </a:extLst>
          </p:cNvPr>
          <p:cNvSpPr>
            <a:spLocks noGrp="1"/>
          </p:cNvSpPr>
          <p:nvPr>
            <p:ph type="title"/>
          </p:nvPr>
        </p:nvSpPr>
        <p:spPr/>
        <p:txBody>
          <a:bodyPr/>
          <a:lstStyle/>
          <a:p>
            <a:r>
              <a:rPr lang="en-US" dirty="0"/>
              <a:t>Technology Pipeline</a:t>
            </a:r>
          </a:p>
        </p:txBody>
      </p:sp>
      <p:pic>
        <p:nvPicPr>
          <p:cNvPr id="3074" name="Picture 2">
            <a:extLst>
              <a:ext uri="{FF2B5EF4-FFF2-40B4-BE49-F238E27FC236}">
                <a16:creationId xmlns:a16="http://schemas.microsoft.com/office/drawing/2014/main" id="{5F3C54D8-BE9C-E64F-B263-E058C1D87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050" y="2288165"/>
            <a:ext cx="1619000" cy="10869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BAB8D2D-4A87-8248-9636-7290A808E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541" y="2288165"/>
            <a:ext cx="2087776" cy="10869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18801AA-9DC5-A541-A1DF-4B627F90ADFB}"/>
              </a:ext>
            </a:extLst>
          </p:cNvPr>
          <p:cNvSpPr/>
          <p:nvPr/>
        </p:nvSpPr>
        <p:spPr>
          <a:xfrm>
            <a:off x="360519" y="1544032"/>
            <a:ext cx="2993127" cy="2585323"/>
          </a:xfrm>
          <a:prstGeom prst="rect">
            <a:avLst/>
          </a:prstGeom>
          <a:noFill/>
        </p:spPr>
        <p:txBody>
          <a:bodyPr wrap="none" lIns="91440" tIns="45720" rIns="91440" bIns="45720">
            <a:spAutoFit/>
          </a:bodyPr>
          <a:lstStyle/>
          <a:p>
            <a:pPr algn="ctr"/>
            <a:r>
              <a:rPr lang="en-US" sz="5400" b="0" cap="none" spc="0" dirty="0">
                <a:ln w="0"/>
                <a:solidFill>
                  <a:schemeClr val="accent4"/>
                </a:solidFill>
              </a:rPr>
              <a:t>Multicore</a:t>
            </a:r>
          </a:p>
          <a:p>
            <a:pPr algn="ctr"/>
            <a:r>
              <a:rPr lang="en-US" sz="5400" b="0" cap="none" spc="0" dirty="0">
                <a:ln w="0"/>
                <a:solidFill>
                  <a:schemeClr val="tx1"/>
                </a:solidFill>
              </a:rPr>
              <a:t>MPI</a:t>
            </a:r>
          </a:p>
          <a:p>
            <a:pPr algn="ctr"/>
            <a:r>
              <a:rPr lang="en-US" sz="5400" dirty="0">
                <a:ln w="0"/>
                <a:solidFill>
                  <a:schemeClr val="accent6">
                    <a:lumMod val="75000"/>
                  </a:schemeClr>
                </a:solidFill>
              </a:rPr>
              <a:t>SNOW</a:t>
            </a:r>
            <a:endParaRPr lang="en-US" sz="5400" b="0" cap="none" spc="0" dirty="0">
              <a:ln w="0"/>
              <a:solidFill>
                <a:schemeClr val="accent6">
                  <a:lumMod val="75000"/>
                </a:schemeClr>
              </a:solidFill>
            </a:endParaRPr>
          </a:p>
        </p:txBody>
      </p:sp>
      <p:cxnSp>
        <p:nvCxnSpPr>
          <p:cNvPr id="5" name="Straight Arrow Connector 4">
            <a:extLst>
              <a:ext uri="{FF2B5EF4-FFF2-40B4-BE49-F238E27FC236}">
                <a16:creationId xmlns:a16="http://schemas.microsoft.com/office/drawing/2014/main" id="{DBCA7F78-8FD8-774A-8FA9-CFF68E0EFF08}"/>
              </a:ext>
            </a:extLst>
          </p:cNvPr>
          <p:cNvCxnSpPr>
            <a:stCxn id="3" idx="3"/>
            <a:endCxn id="3074" idx="1"/>
          </p:cNvCxnSpPr>
          <p:nvPr/>
        </p:nvCxnSpPr>
        <p:spPr>
          <a:xfrm flipV="1">
            <a:off x="3353646" y="2831632"/>
            <a:ext cx="588404" cy="506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148596-4EA5-7C41-92A6-2BB81FA1400A}"/>
              </a:ext>
            </a:extLst>
          </p:cNvPr>
          <p:cNvCxnSpPr>
            <a:cxnSpLocks/>
            <a:stCxn id="3074" idx="3"/>
            <a:endCxn id="3076" idx="1"/>
          </p:cNvCxnSpPr>
          <p:nvPr/>
        </p:nvCxnSpPr>
        <p:spPr>
          <a:xfrm>
            <a:off x="5561050" y="2831632"/>
            <a:ext cx="457491"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0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1086515"/>
            <a:ext cx="8740142" cy="4431952"/>
          </a:xfrm>
        </p:spPr>
        <p:txBody>
          <a:bodyPr/>
          <a:lstStyle/>
          <a:p>
            <a:pPr>
              <a:lnSpc>
                <a:spcPct val="100000"/>
              </a:lnSpc>
              <a:spcBef>
                <a:spcPts val="450"/>
              </a:spcBef>
              <a:spcAft>
                <a:spcPts val="450"/>
              </a:spcAft>
            </a:pPr>
            <a:r>
              <a:rPr lang="en-US" dirty="0"/>
              <a:t>Open-source data processing engine built around </a:t>
            </a:r>
            <a:r>
              <a:rPr lang="en-US" dirty="0">
                <a:latin typeface="Segoe UI Semibold" panose="020B0702040204020203" pitchFamily="34" charset="0"/>
                <a:cs typeface="Segoe UI Semibold" panose="020B0702040204020203" pitchFamily="34" charset="0"/>
              </a:rPr>
              <a:t>speed, ease of use, and sophisticated analytics</a:t>
            </a:r>
            <a:endParaRPr lang="en-US" dirty="0"/>
          </a:p>
          <a:p>
            <a:pPr>
              <a:lnSpc>
                <a:spcPct val="100000"/>
              </a:lnSpc>
              <a:spcBef>
                <a:spcPts val="450"/>
              </a:spcBef>
              <a:spcAft>
                <a:spcPts val="450"/>
              </a:spcAft>
            </a:pPr>
            <a:r>
              <a:rPr lang="en-US" dirty="0"/>
              <a:t>In memory engine that is up to </a:t>
            </a:r>
            <a:r>
              <a:rPr lang="en-US" dirty="0">
                <a:latin typeface="Segoe UI Semibold" panose="020B0702040204020203" pitchFamily="34" charset="0"/>
                <a:cs typeface="Segoe UI Semibold" panose="020B0702040204020203" pitchFamily="34" charset="0"/>
              </a:rPr>
              <a:t>100 times faster than Hadoop</a:t>
            </a:r>
            <a:endParaRPr lang="en-US" dirty="0"/>
          </a:p>
          <a:p>
            <a:pPr>
              <a:lnSpc>
                <a:spcPct val="100000"/>
              </a:lnSpc>
              <a:spcBef>
                <a:spcPts val="450"/>
              </a:spcBef>
              <a:spcAft>
                <a:spcPts val="450"/>
              </a:spcAft>
            </a:pPr>
            <a:r>
              <a:rPr lang="en-US" dirty="0">
                <a:latin typeface="Segoe UI Semibold" panose="020B0702040204020203" pitchFamily="34" charset="0"/>
                <a:cs typeface="Segoe UI Semibold" panose="020B0702040204020203" pitchFamily="34" charset="0"/>
              </a:rPr>
              <a:t>Largest open-source data project </a:t>
            </a:r>
            <a:r>
              <a:rPr lang="en-US" dirty="0"/>
              <a:t>with 1000+ contributors</a:t>
            </a:r>
          </a:p>
          <a:p>
            <a:pPr>
              <a:lnSpc>
                <a:spcPct val="100000"/>
              </a:lnSpc>
              <a:spcBef>
                <a:spcPts val="450"/>
              </a:spcBef>
              <a:spcAft>
                <a:spcPts val="450"/>
              </a:spcAft>
            </a:pPr>
            <a:r>
              <a:rPr lang="en-US" dirty="0">
                <a:latin typeface="Segoe UI Semibold" panose="020B0702040204020203" pitchFamily="34" charset="0"/>
                <a:cs typeface="Segoe UI Semibold" panose="020B0702040204020203" pitchFamily="34" charset="0"/>
              </a:rPr>
              <a:t>Highly extensible </a:t>
            </a:r>
            <a:r>
              <a:rPr lang="en-US" dirty="0"/>
              <a:t>with support for Scala, Java and Python alongside Spark SQL, GraphX, Streaming and Machine Learning Library (MLlib)</a:t>
            </a:r>
          </a:p>
          <a:p>
            <a:pPr marL="0" indent="0">
              <a:lnSpc>
                <a:spcPct val="100000"/>
              </a:lnSpc>
              <a:spcBef>
                <a:spcPts val="450"/>
              </a:spcBef>
              <a:spcAft>
                <a:spcPts val="900"/>
              </a:spcAft>
              <a:buNone/>
            </a:pPr>
            <a:r>
              <a:rPr lang="en-US" sz="3600" b="1" spc="-75" dirty="0">
                <a:ln w="3175">
                  <a:noFill/>
                </a:ln>
                <a:solidFill>
                  <a:schemeClr val="tx1"/>
                </a:solidFill>
                <a:latin typeface="Segoe UI Light"/>
                <a:cs typeface="Segoe UI" pitchFamily="34" charset="0"/>
              </a:rPr>
              <a:t>Why Databricks?</a:t>
            </a:r>
            <a:endParaRPr lang="en-US" sz="3300" dirty="0">
              <a:solidFill>
                <a:schemeClr val="tx1"/>
              </a:solidFill>
            </a:endParaRPr>
          </a:p>
          <a:p>
            <a:pPr>
              <a:lnSpc>
                <a:spcPct val="100000"/>
              </a:lnSpc>
              <a:spcBef>
                <a:spcPts val="450"/>
              </a:spcBef>
              <a:spcAft>
                <a:spcPts val="450"/>
              </a:spcAft>
            </a:pPr>
            <a:r>
              <a:rPr lang="en-US" dirty="0"/>
              <a:t>Databricks is the premium version of Spark available in the market </a:t>
            </a:r>
          </a:p>
          <a:p>
            <a:pPr>
              <a:lnSpc>
                <a:spcPct val="100000"/>
              </a:lnSpc>
              <a:spcBef>
                <a:spcPts val="450"/>
              </a:spcBef>
              <a:spcAft>
                <a:spcPts val="450"/>
              </a:spcAft>
            </a:pPr>
            <a:r>
              <a:rPr lang="en-US" dirty="0"/>
              <a:t>Spark founders created Databricks</a:t>
            </a:r>
          </a:p>
          <a:p>
            <a:pPr>
              <a:lnSpc>
                <a:spcPct val="100000"/>
              </a:lnSpc>
              <a:spcBef>
                <a:spcPts val="450"/>
              </a:spcBef>
              <a:spcAft>
                <a:spcPts val="450"/>
              </a:spcAft>
            </a:pPr>
            <a:r>
              <a:rPr lang="en-US" dirty="0"/>
              <a:t>Spark is the dominant workload in Hadoop</a:t>
            </a:r>
          </a:p>
          <a:p>
            <a:pPr>
              <a:lnSpc>
                <a:spcPct val="100000"/>
              </a:lnSpc>
              <a:spcBef>
                <a:spcPts val="450"/>
              </a:spcBef>
              <a:spcAft>
                <a:spcPts val="450"/>
              </a:spcAft>
            </a:pPr>
            <a:r>
              <a:rPr lang="en-US" b="1" dirty="0"/>
              <a:t>Databricks commits 75% of the code to Open Source Spark</a:t>
            </a:r>
            <a:r>
              <a:rPr lang="en-US" dirty="0"/>
              <a:t> </a:t>
            </a:r>
          </a:p>
          <a:p>
            <a:pPr marL="0" indent="0">
              <a:lnSpc>
                <a:spcPct val="100000"/>
              </a:lnSpc>
              <a:spcBef>
                <a:spcPts val="450"/>
              </a:spcBef>
              <a:spcAft>
                <a:spcPts val="900"/>
              </a:spcAft>
              <a:buNone/>
            </a:pPr>
            <a:endParaRPr lang="en-US" dirty="0"/>
          </a:p>
        </p:txBody>
      </p:sp>
      <p:sp>
        <p:nvSpPr>
          <p:cNvPr id="8" name="Title 7">
            <a:extLst>
              <a:ext uri="{FF2B5EF4-FFF2-40B4-BE49-F238E27FC236}">
                <a16:creationId xmlns:a16="http://schemas.microsoft.com/office/drawing/2014/main" id="{748A2243-DD3F-4662-85FD-5046957E3FAE}"/>
              </a:ext>
            </a:extLst>
          </p:cNvPr>
          <p:cNvSpPr>
            <a:spLocks noGrp="1"/>
          </p:cNvSpPr>
          <p:nvPr>
            <p:ph type="title"/>
          </p:nvPr>
        </p:nvSpPr>
        <p:spPr>
          <a:xfrm>
            <a:off x="350332" y="306117"/>
            <a:ext cx="7886700" cy="994172"/>
          </a:xfrm>
        </p:spPr>
        <p:txBody>
          <a:bodyPr/>
          <a:lstStyle/>
          <a:p>
            <a:r>
              <a:rPr lang="en-US" b="1" dirty="0"/>
              <a:t>Why Spark?</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9434" y="175006"/>
            <a:ext cx="1115197" cy="565739"/>
          </a:xfrm>
          <a:prstGeom prst="rect">
            <a:avLst/>
          </a:prstGeom>
        </p:spPr>
      </p:pic>
    </p:spTree>
    <p:extLst>
      <p:ext uri="{BB962C8B-B14F-4D97-AF65-F5344CB8AC3E}">
        <p14:creationId xmlns:p14="http://schemas.microsoft.com/office/powerpoint/2010/main" val="199215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09650" y="263364"/>
            <a:ext cx="6321600" cy="635400"/>
          </a:xfrm>
        </p:spPr>
        <p:txBody>
          <a:bodyPr/>
          <a:lstStyle/>
          <a:p>
            <a:r>
              <a:rPr lang="en-US" dirty="0"/>
              <a:t>Hadoop MapReduce </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30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chemeClr val="tx1"/>
                </a:solidFill>
                <a:latin typeface="Segoe UI Semilight"/>
                <a:ea typeface="+mn-ea"/>
                <a:cs typeface="+mn-cs"/>
              </a:rPr>
              <a:t>MapReduce in Hadoop </a:t>
            </a:r>
          </a:p>
        </p:txBody>
      </p:sp>
      <p:grpSp>
        <p:nvGrpSpPr>
          <p:cNvPr id="31" name="Group 30">
            <a:extLst>
              <a:ext uri="{FF2B5EF4-FFF2-40B4-BE49-F238E27FC236}">
                <a16:creationId xmlns:a16="http://schemas.microsoft.com/office/drawing/2014/main" id="{003A1FFB-BCFD-4C92-A7E8-B0BECAA7BFB3}"/>
              </a:ext>
            </a:extLst>
          </p:cNvPr>
          <p:cNvGrpSpPr/>
          <p:nvPr/>
        </p:nvGrpSpPr>
        <p:grpSpPr>
          <a:xfrm>
            <a:off x="1308464" y="3914183"/>
            <a:ext cx="148535" cy="221072"/>
            <a:chOff x="6068771" y="1750336"/>
            <a:chExt cx="1818300" cy="2706296"/>
          </a:xfrm>
          <a:solidFill>
            <a:schemeClr val="bg1"/>
          </a:solidFill>
        </p:grpSpPr>
        <p:sp>
          <p:nvSpPr>
            <p:cNvPr id="32" name="Freeform 5">
              <a:extLst>
                <a:ext uri="{FF2B5EF4-FFF2-40B4-BE49-F238E27FC236}">
                  <a16:creationId xmlns:a16="http://schemas.microsoft.com/office/drawing/2014/main" id="{4B5C5B02-E99F-406E-90F6-E84B87CE60C8}"/>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cxnSp>
          <p:nvCxnSpPr>
            <p:cNvPr id="33" name="Straight Connector 32">
              <a:extLst>
                <a:ext uri="{FF2B5EF4-FFF2-40B4-BE49-F238E27FC236}">
                  <a16:creationId xmlns:a16="http://schemas.microsoft.com/office/drawing/2014/main" id="{99E83543-7C84-4A45-A350-FE7E03DE21AE}"/>
                </a:ext>
              </a:extLst>
            </p:cNvPr>
            <p:cNvCxnSpPr>
              <a:cxnSpLocks/>
            </p:cNvCxnSpPr>
            <p:nvPr/>
          </p:nvCxnSpPr>
          <p:spPr>
            <a:xfrm>
              <a:off x="6977921" y="1750336"/>
              <a:ext cx="0" cy="1454634"/>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2F27267F-EDC0-43D6-811F-A008C712B1DC}"/>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grpSp>
      <p:sp>
        <p:nvSpPr>
          <p:cNvPr id="35" name="Rectangle 34">
            <a:extLst>
              <a:ext uri="{FF2B5EF4-FFF2-40B4-BE49-F238E27FC236}">
                <a16:creationId xmlns:a16="http://schemas.microsoft.com/office/drawing/2014/main" id="{8268176A-969E-4C64-8146-2B5181CCD420}"/>
              </a:ext>
            </a:extLst>
          </p:cNvPr>
          <p:cNvSpPr/>
          <p:nvPr/>
        </p:nvSpPr>
        <p:spPr>
          <a:xfrm>
            <a:off x="1512629" y="3846125"/>
            <a:ext cx="7218621" cy="661591"/>
          </a:xfrm>
          <a:prstGeom prst="rect">
            <a:avLst/>
          </a:prstGeom>
        </p:spPr>
        <p:txBody>
          <a:bodyPr wrap="square" numCol="1">
            <a:spAutoFit/>
          </a:bodyPr>
          <a:lstStyle/>
          <a:p>
            <a:pPr>
              <a:lnSpc>
                <a:spcPct val="150000"/>
              </a:lnSpc>
              <a:spcAft>
                <a:spcPts val="1350"/>
              </a:spcAft>
              <a:defRPr/>
            </a:pPr>
            <a:r>
              <a:rPr lang="en-US" sz="900" kern="1200" spc="75" dirty="0">
                <a:solidFill>
                  <a:srgbClr val="505050"/>
                </a:solidFill>
                <a:latin typeface="Segoe UI Semibold" panose="020B0702040204020203" pitchFamily="34" charset="0"/>
                <a:ea typeface="+mn-ea"/>
                <a:cs typeface="Segoe UI" charset="0"/>
              </a:rPr>
              <a:t>Azure Storage</a:t>
            </a:r>
            <a:r>
              <a:rPr lang="en-US" sz="900" spc="75" dirty="0">
                <a:solidFill>
                  <a:srgbClr val="505050"/>
                </a:solidFill>
                <a:latin typeface="Segoe UI Semibold" panose="020B0702040204020203" pitchFamily="34" charset="0"/>
                <a:cs typeface="Segoe UI" charset="0"/>
              </a:rPr>
              <a:t> &gt; Driver &gt; VM/Parallelization &gt;  write to Disk &gt; VM/Parallelization &gt; write to disk &gt; repeat…  </a:t>
            </a:r>
            <a:endParaRPr lang="en-US" sz="900" kern="1200" spc="75" dirty="0">
              <a:solidFill>
                <a:srgbClr val="505050"/>
              </a:solidFill>
              <a:latin typeface="Segoe UI Semibold" panose="020B0702040204020203" pitchFamily="34" charset="0"/>
              <a:ea typeface="+mn-ea"/>
              <a:cs typeface="Segoe UI" charset="0"/>
            </a:endParaRP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Writing to disk takes time… every time you run this process in MapReduce </a:t>
            </a:r>
          </a:p>
        </p:txBody>
      </p:sp>
      <p:grpSp>
        <p:nvGrpSpPr>
          <p:cNvPr id="59" name="Group 58">
            <a:extLst>
              <a:ext uri="{FF2B5EF4-FFF2-40B4-BE49-F238E27FC236}">
                <a16:creationId xmlns:a16="http://schemas.microsoft.com/office/drawing/2014/main" id="{F8A2F201-7A5C-4157-9C92-5E2C7FA1AB2A}"/>
              </a:ext>
            </a:extLst>
          </p:cNvPr>
          <p:cNvGrpSpPr/>
          <p:nvPr/>
        </p:nvGrpSpPr>
        <p:grpSpPr>
          <a:xfrm rot="20700000">
            <a:off x="1234350" y="4308917"/>
            <a:ext cx="250054" cy="199437"/>
            <a:chOff x="-156824" y="2791591"/>
            <a:chExt cx="620907" cy="495220"/>
          </a:xfrm>
        </p:grpSpPr>
        <p:sp>
          <p:nvSpPr>
            <p:cNvPr id="57" name="gear_3">
              <a:extLst>
                <a:ext uri="{FF2B5EF4-FFF2-40B4-BE49-F238E27FC236}">
                  <a16:creationId xmlns:a16="http://schemas.microsoft.com/office/drawing/2014/main" id="{6556AC3B-A319-4D6A-960E-78D4D9356926}"/>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sp>
          <p:nvSpPr>
            <p:cNvPr id="58" name="gear_3">
              <a:extLst>
                <a:ext uri="{FF2B5EF4-FFF2-40B4-BE49-F238E27FC236}">
                  <a16:creationId xmlns:a16="http://schemas.microsoft.com/office/drawing/2014/main" id="{37CF637C-1799-4BDC-A904-4A1B44E7A57F}"/>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grpSp>
      <p:grpSp>
        <p:nvGrpSpPr>
          <p:cNvPr id="165" name="Group 164"/>
          <p:cNvGrpSpPr/>
          <p:nvPr/>
        </p:nvGrpSpPr>
        <p:grpSpPr>
          <a:xfrm>
            <a:off x="838058" y="1469368"/>
            <a:ext cx="7357994" cy="2008772"/>
            <a:chOff x="1117410" y="1959158"/>
            <a:chExt cx="9810659" cy="2678362"/>
          </a:xfrm>
        </p:grpSpPr>
        <p:sp>
          <p:nvSpPr>
            <p:cNvPr id="2" name="Flowchart: Magnetic Disk 1"/>
            <p:cNvSpPr/>
            <p:nvPr/>
          </p:nvSpPr>
          <p:spPr bwMode="auto">
            <a:xfrm>
              <a:off x="5522834" y="2478519"/>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Disk</a:t>
              </a:r>
            </a:p>
          </p:txBody>
        </p:sp>
        <p:sp>
          <p:nvSpPr>
            <p:cNvPr id="3" name="Rectangle 2"/>
            <p:cNvSpPr/>
            <p:nvPr/>
          </p:nvSpPr>
          <p:spPr bwMode="auto">
            <a:xfrm>
              <a:off x="4259234" y="39997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5" name="Rectangle 14"/>
            <p:cNvSpPr/>
            <p:nvPr/>
          </p:nvSpPr>
          <p:spPr bwMode="auto">
            <a:xfrm>
              <a:off x="2683176" y="2938454"/>
              <a:ext cx="1060983" cy="73558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Driver</a:t>
              </a:r>
            </a:p>
          </p:txBody>
        </p:sp>
        <p:sp>
          <p:nvSpPr>
            <p:cNvPr id="16" name="Rectangle 15"/>
            <p:cNvSpPr/>
            <p:nvPr/>
          </p:nvSpPr>
          <p:spPr bwMode="auto">
            <a:xfrm>
              <a:off x="4259234" y="2638703"/>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7" name="Rectangle 16"/>
            <p:cNvSpPr/>
            <p:nvPr/>
          </p:nvSpPr>
          <p:spPr bwMode="auto">
            <a:xfrm>
              <a:off x="4259234" y="33223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8" name="Rectangle 17"/>
            <p:cNvSpPr/>
            <p:nvPr/>
          </p:nvSpPr>
          <p:spPr bwMode="auto">
            <a:xfrm>
              <a:off x="4259234" y="1959158"/>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3" name="Flowchart: Magnetic Disk 22"/>
            <p:cNvSpPr/>
            <p:nvPr/>
          </p:nvSpPr>
          <p:spPr bwMode="auto">
            <a:xfrm>
              <a:off x="1117410" y="2557884"/>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Azure Storage</a:t>
              </a:r>
            </a:p>
          </p:txBody>
        </p:sp>
        <p:sp>
          <p:nvSpPr>
            <p:cNvPr id="29" name="Flowchart: Magnetic Disk 28"/>
            <p:cNvSpPr/>
            <p:nvPr/>
          </p:nvSpPr>
          <p:spPr bwMode="auto">
            <a:xfrm>
              <a:off x="8492432" y="2510782"/>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Disk</a:t>
              </a:r>
            </a:p>
          </p:txBody>
        </p:sp>
        <p:sp>
          <p:nvSpPr>
            <p:cNvPr id="30" name="Rectangle 29"/>
            <p:cNvSpPr/>
            <p:nvPr/>
          </p:nvSpPr>
          <p:spPr bwMode="auto">
            <a:xfrm>
              <a:off x="7200412" y="40120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6" name="Rectangle 35"/>
            <p:cNvSpPr/>
            <p:nvPr/>
          </p:nvSpPr>
          <p:spPr bwMode="auto">
            <a:xfrm>
              <a:off x="7200412" y="265095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7" name="Rectangle 36"/>
            <p:cNvSpPr/>
            <p:nvPr/>
          </p:nvSpPr>
          <p:spPr bwMode="auto">
            <a:xfrm>
              <a:off x="7200412" y="33346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8" name="Rectangle 37"/>
            <p:cNvSpPr/>
            <p:nvPr/>
          </p:nvSpPr>
          <p:spPr bwMode="auto">
            <a:xfrm>
              <a:off x="7200412" y="1971405"/>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5" name="Rectangle 44"/>
            <p:cNvSpPr/>
            <p:nvPr/>
          </p:nvSpPr>
          <p:spPr bwMode="auto">
            <a:xfrm>
              <a:off x="10176501" y="40555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6" name="Rectangle 45"/>
            <p:cNvSpPr/>
            <p:nvPr/>
          </p:nvSpPr>
          <p:spPr bwMode="auto">
            <a:xfrm>
              <a:off x="10176501" y="2694444"/>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7" name="Rectangle 46"/>
            <p:cNvSpPr/>
            <p:nvPr/>
          </p:nvSpPr>
          <p:spPr bwMode="auto">
            <a:xfrm>
              <a:off x="10176501" y="33781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8" name="Rectangle 47"/>
            <p:cNvSpPr/>
            <p:nvPr/>
          </p:nvSpPr>
          <p:spPr bwMode="auto">
            <a:xfrm>
              <a:off x="10176501" y="2014899"/>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cxnSp>
          <p:nvCxnSpPr>
            <p:cNvPr id="5" name="Straight Connector 4"/>
            <p:cNvCxnSpPr>
              <a:stCxn id="23" idx="4"/>
              <a:endCxn id="15" idx="1"/>
            </p:cNvCxnSpPr>
            <p:nvPr/>
          </p:nvCxnSpPr>
          <p:spPr>
            <a:xfrm flipV="1">
              <a:off x="2249791" y="3306248"/>
              <a:ext cx="433385" cy="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9" name="Straight Connector 48"/>
            <p:cNvCxnSpPr>
              <a:stCxn id="18" idx="1"/>
              <a:endCxn id="15" idx="3"/>
            </p:cNvCxnSpPr>
            <p:nvPr/>
          </p:nvCxnSpPr>
          <p:spPr>
            <a:xfrm flipH="1">
              <a:off x="3744159" y="2250158"/>
              <a:ext cx="515075" cy="105609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0" name="Straight Connector 49"/>
            <p:cNvCxnSpPr>
              <a:stCxn id="15" idx="3"/>
              <a:endCxn id="16" idx="1"/>
            </p:cNvCxnSpPr>
            <p:nvPr/>
          </p:nvCxnSpPr>
          <p:spPr>
            <a:xfrm flipV="1">
              <a:off x="3744159" y="2929703"/>
              <a:ext cx="515075" cy="37654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3" name="Straight Connector 52"/>
            <p:cNvCxnSpPr>
              <a:stCxn id="15" idx="3"/>
              <a:endCxn id="17" idx="1"/>
            </p:cNvCxnSpPr>
            <p:nvPr/>
          </p:nvCxnSpPr>
          <p:spPr>
            <a:xfrm>
              <a:off x="3744159" y="3306248"/>
              <a:ext cx="515075" cy="3071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6" name="Straight Connector 55"/>
            <p:cNvCxnSpPr>
              <a:stCxn id="15" idx="3"/>
              <a:endCxn id="3" idx="1"/>
            </p:cNvCxnSpPr>
            <p:nvPr/>
          </p:nvCxnSpPr>
          <p:spPr>
            <a:xfrm>
              <a:off x="3744159" y="3306248"/>
              <a:ext cx="515075" cy="9845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0" name="Straight Connector 59"/>
            <p:cNvCxnSpPr>
              <a:stCxn id="2" idx="2"/>
              <a:endCxn id="18" idx="3"/>
            </p:cNvCxnSpPr>
            <p:nvPr/>
          </p:nvCxnSpPr>
          <p:spPr>
            <a:xfrm flipH="1" flipV="1">
              <a:off x="5010802" y="2250158"/>
              <a:ext cx="512032" cy="97672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2" name="Straight Connector 61"/>
            <p:cNvCxnSpPr>
              <a:stCxn id="2" idx="2"/>
              <a:endCxn id="16" idx="3"/>
            </p:cNvCxnSpPr>
            <p:nvPr/>
          </p:nvCxnSpPr>
          <p:spPr>
            <a:xfrm flipH="1" flipV="1">
              <a:off x="5010802" y="2929703"/>
              <a:ext cx="512032" cy="29718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5" name="Straight Connector 64"/>
            <p:cNvCxnSpPr>
              <a:stCxn id="17" idx="3"/>
              <a:endCxn id="2" idx="2"/>
            </p:cNvCxnSpPr>
            <p:nvPr/>
          </p:nvCxnSpPr>
          <p:spPr>
            <a:xfrm flipV="1">
              <a:off x="5010802" y="3226884"/>
              <a:ext cx="512032" cy="3864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8" name="Straight Connector 67"/>
            <p:cNvCxnSpPr>
              <a:stCxn id="3" idx="3"/>
              <a:endCxn id="2" idx="2"/>
            </p:cNvCxnSpPr>
            <p:nvPr/>
          </p:nvCxnSpPr>
          <p:spPr>
            <a:xfrm flipV="1">
              <a:off x="5010802" y="3226884"/>
              <a:ext cx="512032" cy="10638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5" name="Straight Connector 74"/>
            <p:cNvCxnSpPr>
              <a:stCxn id="2" idx="4"/>
            </p:cNvCxnSpPr>
            <p:nvPr/>
          </p:nvCxnSpPr>
          <p:spPr>
            <a:xfrm>
              <a:off x="6655215" y="3226884"/>
              <a:ext cx="4745" cy="3226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6" name="Straight Connector 75"/>
            <p:cNvCxnSpPr>
              <a:stCxn id="2" idx="4"/>
              <a:endCxn id="36" idx="1"/>
            </p:cNvCxnSpPr>
            <p:nvPr/>
          </p:nvCxnSpPr>
          <p:spPr>
            <a:xfrm flipV="1">
              <a:off x="6655215" y="2941950"/>
              <a:ext cx="545197" cy="28493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7" name="Straight Connector 76"/>
            <p:cNvCxnSpPr>
              <a:stCxn id="37" idx="3"/>
              <a:endCxn id="29" idx="2"/>
            </p:cNvCxnSpPr>
            <p:nvPr/>
          </p:nvCxnSpPr>
          <p:spPr>
            <a:xfrm flipV="1">
              <a:off x="7951980" y="3259147"/>
              <a:ext cx="540452" cy="3664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8" name="Straight Connector 77"/>
            <p:cNvCxnSpPr>
              <a:stCxn id="2" idx="4"/>
              <a:endCxn id="30" idx="1"/>
            </p:cNvCxnSpPr>
            <p:nvPr/>
          </p:nvCxnSpPr>
          <p:spPr>
            <a:xfrm>
              <a:off x="6655215" y="3226884"/>
              <a:ext cx="545197" cy="10761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9" name="Straight Connector 78"/>
            <p:cNvCxnSpPr>
              <a:stCxn id="2" idx="4"/>
              <a:endCxn id="38" idx="1"/>
            </p:cNvCxnSpPr>
            <p:nvPr/>
          </p:nvCxnSpPr>
          <p:spPr>
            <a:xfrm flipV="1">
              <a:off x="6655215" y="2262405"/>
              <a:ext cx="545197" cy="96447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0" name="Straight Connector 79"/>
            <p:cNvCxnSpPr>
              <a:stCxn id="2" idx="4"/>
              <a:endCxn id="37" idx="1"/>
            </p:cNvCxnSpPr>
            <p:nvPr/>
          </p:nvCxnSpPr>
          <p:spPr>
            <a:xfrm>
              <a:off x="6655215" y="3226884"/>
              <a:ext cx="545197" cy="3987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1" name="Straight Connector 80"/>
            <p:cNvCxnSpPr>
              <a:stCxn id="36" idx="3"/>
              <a:endCxn id="29" idx="2"/>
            </p:cNvCxnSpPr>
            <p:nvPr/>
          </p:nvCxnSpPr>
          <p:spPr>
            <a:xfrm>
              <a:off x="7951980" y="2941950"/>
              <a:ext cx="540452" cy="31719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2" name="Straight Connector 81"/>
            <p:cNvCxnSpPr>
              <a:stCxn id="38" idx="3"/>
              <a:endCxn id="29" idx="2"/>
            </p:cNvCxnSpPr>
            <p:nvPr/>
          </p:nvCxnSpPr>
          <p:spPr>
            <a:xfrm>
              <a:off x="7951980" y="2262405"/>
              <a:ext cx="540452" cy="99674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1" name="Straight Connector 110"/>
            <p:cNvCxnSpPr>
              <a:stCxn id="30" idx="3"/>
              <a:endCxn id="29" idx="2"/>
            </p:cNvCxnSpPr>
            <p:nvPr/>
          </p:nvCxnSpPr>
          <p:spPr>
            <a:xfrm flipV="1">
              <a:off x="7951980" y="3259147"/>
              <a:ext cx="540452" cy="10438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4" name="Straight Connector 113"/>
            <p:cNvCxnSpPr>
              <a:stCxn id="45" idx="1"/>
              <a:endCxn id="29" idx="4"/>
            </p:cNvCxnSpPr>
            <p:nvPr/>
          </p:nvCxnSpPr>
          <p:spPr>
            <a:xfrm flipH="1" flipV="1">
              <a:off x="9624813" y="3259147"/>
              <a:ext cx="551688" cy="10873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7" name="Straight Connector 116"/>
            <p:cNvCxnSpPr>
              <a:stCxn id="29" idx="4"/>
              <a:endCxn id="47" idx="1"/>
            </p:cNvCxnSpPr>
            <p:nvPr/>
          </p:nvCxnSpPr>
          <p:spPr>
            <a:xfrm>
              <a:off x="9624813" y="3259147"/>
              <a:ext cx="551688" cy="4099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20" name="Straight Connector 119"/>
            <p:cNvCxnSpPr>
              <a:stCxn id="46" idx="1"/>
              <a:endCxn id="29" idx="4"/>
            </p:cNvCxnSpPr>
            <p:nvPr/>
          </p:nvCxnSpPr>
          <p:spPr>
            <a:xfrm flipH="1">
              <a:off x="9624813" y="2985444"/>
              <a:ext cx="551688" cy="27370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23" name="Straight Connector 122"/>
            <p:cNvCxnSpPr>
              <a:stCxn id="29" idx="4"/>
              <a:endCxn id="48" idx="1"/>
            </p:cNvCxnSpPr>
            <p:nvPr/>
          </p:nvCxnSpPr>
          <p:spPr>
            <a:xfrm flipV="1">
              <a:off x="9624813" y="2305899"/>
              <a:ext cx="551688" cy="95324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2779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22739" y="245820"/>
            <a:ext cx="6321600" cy="635400"/>
          </a:xfrm>
        </p:spPr>
        <p:txBody>
          <a:bodyPr/>
          <a:lstStyle/>
          <a:p>
            <a:r>
              <a:rPr lang="en-US" dirty="0"/>
              <a:t>What is Azure Databricks?</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75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rgbClr val="0078D7"/>
                </a:solidFill>
                <a:latin typeface="Segoe UI Semilight"/>
                <a:ea typeface="+mn-ea"/>
                <a:cs typeface="+mn-cs"/>
              </a:rPr>
              <a:t>Apache® Spark™ is FASTER and EASIER than MapReduce in Hadoop </a:t>
            </a:r>
          </a:p>
        </p:txBody>
      </p:sp>
      <p:sp>
        <p:nvSpPr>
          <p:cNvPr id="35" name="Rectangle 34">
            <a:extLst>
              <a:ext uri="{FF2B5EF4-FFF2-40B4-BE49-F238E27FC236}">
                <a16:creationId xmlns:a16="http://schemas.microsoft.com/office/drawing/2014/main" id="{8268176A-969E-4C64-8146-2B5181CCD420}"/>
              </a:ext>
            </a:extLst>
          </p:cNvPr>
          <p:cNvSpPr/>
          <p:nvPr/>
        </p:nvSpPr>
        <p:spPr>
          <a:xfrm>
            <a:off x="1300550" y="3904218"/>
            <a:ext cx="6980304" cy="1048877"/>
          </a:xfrm>
          <a:prstGeom prst="rect">
            <a:avLst/>
          </a:prstGeom>
        </p:spPr>
        <p:txBody>
          <a:bodyPr wrap="square" numCol="1">
            <a:spAutoFit/>
          </a:bodyPr>
          <a:lstStyle/>
          <a:p>
            <a:pPr defTabSz="685800">
              <a:lnSpc>
                <a:spcPct val="150000"/>
              </a:lnSpc>
              <a:spcAft>
                <a:spcPts val="1350"/>
              </a:spcAft>
              <a:buClrTx/>
              <a:defRPr/>
            </a:pPr>
            <a:r>
              <a:rPr lang="en-US" sz="900" spc="75" dirty="0">
                <a:solidFill>
                  <a:srgbClr val="505050"/>
                </a:solidFill>
                <a:latin typeface="Segoe UI Semibold" panose="020B0702040204020203" pitchFamily="34" charset="0"/>
                <a:cs typeface="Segoe UI" charset="0"/>
              </a:rPr>
              <a:t>Faster – In Spark data stays in cache this give Spark the speed over MapReduce (writing to disk)</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Easier – You can</a:t>
            </a:r>
            <a:r>
              <a:rPr lang="en-US" sz="900" spc="75" dirty="0">
                <a:solidFill>
                  <a:srgbClr val="505050"/>
                </a:solidFill>
                <a:latin typeface="Segoe UI Semibold" panose="020B0702040204020203" pitchFamily="34" charset="0"/>
                <a:cs typeface="Segoe UI" charset="0"/>
              </a:rPr>
              <a:t> use the language you are most comfortable with in Spark (Python, Scala, R, SQL)</a:t>
            </a:r>
            <a:endParaRPr lang="en-US" sz="900" kern="1200" spc="75" dirty="0">
              <a:solidFill>
                <a:srgbClr val="505050"/>
              </a:solidFill>
              <a:latin typeface="Segoe UI Semibold" panose="020B0702040204020203" pitchFamily="34" charset="0"/>
              <a:ea typeface="+mn-ea"/>
              <a:cs typeface="Segoe UI" charset="0"/>
            </a:endParaRPr>
          </a:p>
          <a:p>
            <a:pPr defTabSz="685800">
              <a:lnSpc>
                <a:spcPct val="150000"/>
              </a:lnSpc>
              <a:spcAft>
                <a:spcPts val="1350"/>
              </a:spcAft>
              <a:buClrTx/>
              <a:defRPr/>
            </a:pPr>
            <a:endParaRPr lang="en-US" sz="900" kern="1200" spc="75" dirty="0">
              <a:solidFill>
                <a:srgbClr val="505050"/>
              </a:solidFill>
              <a:latin typeface="Segoe UI Semibold" panose="020B0702040204020203" pitchFamily="34" charset="0"/>
              <a:ea typeface="+mn-ea"/>
              <a:cs typeface="Segoe UI" charset="0"/>
            </a:endParaRPr>
          </a:p>
        </p:txBody>
      </p:sp>
      <p:pic>
        <p:nvPicPr>
          <p:cNvPr id="55" name="Picture 54">
            <a:extLst>
              <a:ext uri="{FF2B5EF4-FFF2-40B4-BE49-F238E27FC236}">
                <a16:creationId xmlns:a16="http://schemas.microsoft.com/office/drawing/2014/main" id="{F627E586-2807-4C1B-9EEF-A1ECC632F740}"/>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18689" y="4325338"/>
            <a:ext cx="326319" cy="170682"/>
          </a:xfrm>
          <a:prstGeom prst="rect">
            <a:avLst/>
          </a:prstGeom>
        </p:spPr>
      </p:pic>
      <p:pic>
        <p:nvPicPr>
          <p:cNvPr id="36" name="Picture 35">
            <a:extLst>
              <a:ext uri="{FF2B5EF4-FFF2-40B4-BE49-F238E27FC236}">
                <a16:creationId xmlns:a16="http://schemas.microsoft.com/office/drawing/2014/main" id="{2030F3CF-2A5F-40AE-A931-3E2EA0F8494C}"/>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18689" y="3948588"/>
            <a:ext cx="326319" cy="170682"/>
          </a:xfrm>
          <a:prstGeom prst="rect">
            <a:avLst/>
          </a:prstGeom>
        </p:spPr>
      </p:pic>
      <p:grpSp>
        <p:nvGrpSpPr>
          <p:cNvPr id="8" name="Group 7"/>
          <p:cNvGrpSpPr/>
          <p:nvPr/>
        </p:nvGrpSpPr>
        <p:grpSpPr>
          <a:xfrm>
            <a:off x="1021288" y="1562164"/>
            <a:ext cx="7357994" cy="2008772"/>
            <a:chOff x="1117410" y="1959158"/>
            <a:chExt cx="9810659" cy="2678362"/>
          </a:xfrm>
        </p:grpSpPr>
        <p:sp>
          <p:nvSpPr>
            <p:cNvPr id="10" name="Flowchart: Magnetic Disk 9"/>
            <p:cNvSpPr/>
            <p:nvPr/>
          </p:nvSpPr>
          <p:spPr bwMode="auto">
            <a:xfrm>
              <a:off x="5522834" y="2478519"/>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Cache</a:t>
              </a:r>
            </a:p>
          </p:txBody>
        </p:sp>
        <p:sp>
          <p:nvSpPr>
            <p:cNvPr id="11" name="Rectangle 10"/>
            <p:cNvSpPr/>
            <p:nvPr/>
          </p:nvSpPr>
          <p:spPr bwMode="auto">
            <a:xfrm>
              <a:off x="4259234" y="39997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2" name="Rectangle 11"/>
            <p:cNvSpPr/>
            <p:nvPr/>
          </p:nvSpPr>
          <p:spPr bwMode="auto">
            <a:xfrm>
              <a:off x="2683176" y="2938454"/>
              <a:ext cx="1060983" cy="73558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Driver</a:t>
              </a:r>
            </a:p>
          </p:txBody>
        </p:sp>
        <p:sp>
          <p:nvSpPr>
            <p:cNvPr id="14" name="Rectangle 13"/>
            <p:cNvSpPr/>
            <p:nvPr/>
          </p:nvSpPr>
          <p:spPr bwMode="auto">
            <a:xfrm>
              <a:off x="4259234" y="2638703"/>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5" name="Rectangle 14"/>
            <p:cNvSpPr/>
            <p:nvPr/>
          </p:nvSpPr>
          <p:spPr bwMode="auto">
            <a:xfrm>
              <a:off x="4259234" y="33223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6" name="Rectangle 15"/>
            <p:cNvSpPr/>
            <p:nvPr/>
          </p:nvSpPr>
          <p:spPr bwMode="auto">
            <a:xfrm>
              <a:off x="4259234" y="1959158"/>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7" name="Flowchart: Magnetic Disk 16"/>
            <p:cNvSpPr/>
            <p:nvPr/>
          </p:nvSpPr>
          <p:spPr bwMode="auto">
            <a:xfrm>
              <a:off x="1117410" y="2557884"/>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Azure Storage</a:t>
              </a:r>
            </a:p>
          </p:txBody>
        </p:sp>
        <p:sp>
          <p:nvSpPr>
            <p:cNvPr id="18" name="Flowchart: Magnetic Disk 17"/>
            <p:cNvSpPr/>
            <p:nvPr/>
          </p:nvSpPr>
          <p:spPr bwMode="auto">
            <a:xfrm>
              <a:off x="8492432" y="2510782"/>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Cache</a:t>
              </a:r>
            </a:p>
          </p:txBody>
        </p:sp>
        <p:sp>
          <p:nvSpPr>
            <p:cNvPr id="19" name="Rectangle 18"/>
            <p:cNvSpPr/>
            <p:nvPr/>
          </p:nvSpPr>
          <p:spPr bwMode="auto">
            <a:xfrm>
              <a:off x="7200412" y="40120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0" name="Rectangle 19"/>
            <p:cNvSpPr/>
            <p:nvPr/>
          </p:nvSpPr>
          <p:spPr bwMode="auto">
            <a:xfrm>
              <a:off x="7200412" y="265095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1" name="Rectangle 20"/>
            <p:cNvSpPr/>
            <p:nvPr/>
          </p:nvSpPr>
          <p:spPr bwMode="auto">
            <a:xfrm>
              <a:off x="7200412" y="33346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2" name="Rectangle 21"/>
            <p:cNvSpPr/>
            <p:nvPr/>
          </p:nvSpPr>
          <p:spPr bwMode="auto">
            <a:xfrm>
              <a:off x="7200412" y="1971405"/>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3" name="Rectangle 22"/>
            <p:cNvSpPr/>
            <p:nvPr/>
          </p:nvSpPr>
          <p:spPr bwMode="auto">
            <a:xfrm>
              <a:off x="10176501" y="40555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4" name="Rectangle 23"/>
            <p:cNvSpPr/>
            <p:nvPr/>
          </p:nvSpPr>
          <p:spPr bwMode="auto">
            <a:xfrm>
              <a:off x="10176501" y="2694444"/>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5" name="Rectangle 24"/>
            <p:cNvSpPr/>
            <p:nvPr/>
          </p:nvSpPr>
          <p:spPr bwMode="auto">
            <a:xfrm>
              <a:off x="10176501" y="33781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6" name="Rectangle 25"/>
            <p:cNvSpPr/>
            <p:nvPr/>
          </p:nvSpPr>
          <p:spPr bwMode="auto">
            <a:xfrm>
              <a:off x="10176501" y="2014899"/>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cxnSp>
          <p:nvCxnSpPr>
            <p:cNvPr id="27" name="Straight Connector 26"/>
            <p:cNvCxnSpPr>
              <a:stCxn id="17" idx="4"/>
              <a:endCxn id="12" idx="1"/>
            </p:cNvCxnSpPr>
            <p:nvPr/>
          </p:nvCxnSpPr>
          <p:spPr>
            <a:xfrm flipV="1">
              <a:off x="2249791" y="3306248"/>
              <a:ext cx="433385" cy="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8" name="Straight Connector 27"/>
            <p:cNvCxnSpPr>
              <a:stCxn id="16" idx="1"/>
              <a:endCxn id="12" idx="3"/>
            </p:cNvCxnSpPr>
            <p:nvPr/>
          </p:nvCxnSpPr>
          <p:spPr>
            <a:xfrm flipH="1">
              <a:off x="3744159" y="2250158"/>
              <a:ext cx="515075" cy="105609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9" name="Straight Connector 28"/>
            <p:cNvCxnSpPr>
              <a:stCxn id="12" idx="3"/>
              <a:endCxn id="14" idx="1"/>
            </p:cNvCxnSpPr>
            <p:nvPr/>
          </p:nvCxnSpPr>
          <p:spPr>
            <a:xfrm flipV="1">
              <a:off x="3744159" y="2929703"/>
              <a:ext cx="515075" cy="37654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0" name="Straight Connector 29"/>
            <p:cNvCxnSpPr>
              <a:stCxn id="12" idx="3"/>
              <a:endCxn id="15" idx="1"/>
            </p:cNvCxnSpPr>
            <p:nvPr/>
          </p:nvCxnSpPr>
          <p:spPr>
            <a:xfrm>
              <a:off x="3744159" y="3306248"/>
              <a:ext cx="515075" cy="3071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1" name="Straight Connector 30"/>
            <p:cNvCxnSpPr>
              <a:stCxn id="12" idx="3"/>
              <a:endCxn id="11" idx="1"/>
            </p:cNvCxnSpPr>
            <p:nvPr/>
          </p:nvCxnSpPr>
          <p:spPr>
            <a:xfrm>
              <a:off x="3744159" y="3306248"/>
              <a:ext cx="515075" cy="9845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2" name="Straight Connector 31"/>
            <p:cNvCxnSpPr>
              <a:stCxn id="10" idx="2"/>
              <a:endCxn id="16" idx="3"/>
            </p:cNvCxnSpPr>
            <p:nvPr/>
          </p:nvCxnSpPr>
          <p:spPr>
            <a:xfrm flipH="1" flipV="1">
              <a:off x="5010802" y="2250158"/>
              <a:ext cx="512032" cy="97672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3" name="Straight Connector 32"/>
            <p:cNvCxnSpPr>
              <a:stCxn id="10" idx="2"/>
              <a:endCxn id="14" idx="3"/>
            </p:cNvCxnSpPr>
            <p:nvPr/>
          </p:nvCxnSpPr>
          <p:spPr>
            <a:xfrm flipH="1" flipV="1">
              <a:off x="5010802" y="2929703"/>
              <a:ext cx="512032" cy="29718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4" name="Straight Connector 33"/>
            <p:cNvCxnSpPr>
              <a:stCxn id="15" idx="3"/>
              <a:endCxn id="10" idx="2"/>
            </p:cNvCxnSpPr>
            <p:nvPr/>
          </p:nvCxnSpPr>
          <p:spPr>
            <a:xfrm flipV="1">
              <a:off x="5010802" y="3226884"/>
              <a:ext cx="512032" cy="3864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7" name="Straight Connector 36"/>
            <p:cNvCxnSpPr>
              <a:stCxn id="11" idx="3"/>
              <a:endCxn id="10" idx="2"/>
            </p:cNvCxnSpPr>
            <p:nvPr/>
          </p:nvCxnSpPr>
          <p:spPr>
            <a:xfrm flipV="1">
              <a:off x="5010802" y="3226884"/>
              <a:ext cx="512032" cy="10638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8" name="Straight Connector 37"/>
            <p:cNvCxnSpPr>
              <a:stCxn id="10" idx="4"/>
            </p:cNvCxnSpPr>
            <p:nvPr/>
          </p:nvCxnSpPr>
          <p:spPr>
            <a:xfrm>
              <a:off x="6655215" y="3226884"/>
              <a:ext cx="4745" cy="3226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9" name="Straight Connector 38"/>
            <p:cNvCxnSpPr>
              <a:stCxn id="10" idx="4"/>
              <a:endCxn id="20" idx="1"/>
            </p:cNvCxnSpPr>
            <p:nvPr/>
          </p:nvCxnSpPr>
          <p:spPr>
            <a:xfrm flipV="1">
              <a:off x="6655215" y="2941950"/>
              <a:ext cx="545197" cy="28493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0" name="Straight Connector 39"/>
            <p:cNvCxnSpPr>
              <a:stCxn id="21" idx="3"/>
              <a:endCxn id="18" idx="2"/>
            </p:cNvCxnSpPr>
            <p:nvPr/>
          </p:nvCxnSpPr>
          <p:spPr>
            <a:xfrm flipV="1">
              <a:off x="7951980" y="3259147"/>
              <a:ext cx="540452" cy="3664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1" name="Straight Connector 40"/>
            <p:cNvCxnSpPr>
              <a:stCxn id="10" idx="4"/>
              <a:endCxn id="19" idx="1"/>
            </p:cNvCxnSpPr>
            <p:nvPr/>
          </p:nvCxnSpPr>
          <p:spPr>
            <a:xfrm>
              <a:off x="6655215" y="3226884"/>
              <a:ext cx="545197" cy="10761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2" name="Straight Connector 41"/>
            <p:cNvCxnSpPr>
              <a:stCxn id="10" idx="4"/>
              <a:endCxn id="22" idx="1"/>
            </p:cNvCxnSpPr>
            <p:nvPr/>
          </p:nvCxnSpPr>
          <p:spPr>
            <a:xfrm flipV="1">
              <a:off x="6655215" y="2262405"/>
              <a:ext cx="545197" cy="96447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3" name="Straight Connector 42"/>
            <p:cNvCxnSpPr>
              <a:stCxn id="10" idx="4"/>
              <a:endCxn id="21" idx="1"/>
            </p:cNvCxnSpPr>
            <p:nvPr/>
          </p:nvCxnSpPr>
          <p:spPr>
            <a:xfrm>
              <a:off x="6655215" y="3226884"/>
              <a:ext cx="545197" cy="3987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4" name="Straight Connector 43"/>
            <p:cNvCxnSpPr>
              <a:stCxn id="20" idx="3"/>
              <a:endCxn id="18" idx="2"/>
            </p:cNvCxnSpPr>
            <p:nvPr/>
          </p:nvCxnSpPr>
          <p:spPr>
            <a:xfrm>
              <a:off x="7951980" y="2941950"/>
              <a:ext cx="540452" cy="31719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5" name="Straight Connector 44"/>
            <p:cNvCxnSpPr>
              <a:stCxn id="22" idx="3"/>
              <a:endCxn id="18" idx="2"/>
            </p:cNvCxnSpPr>
            <p:nvPr/>
          </p:nvCxnSpPr>
          <p:spPr>
            <a:xfrm>
              <a:off x="7951980" y="2262405"/>
              <a:ext cx="540452" cy="99674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6" name="Straight Connector 45"/>
            <p:cNvCxnSpPr>
              <a:stCxn id="19" idx="3"/>
              <a:endCxn id="18" idx="2"/>
            </p:cNvCxnSpPr>
            <p:nvPr/>
          </p:nvCxnSpPr>
          <p:spPr>
            <a:xfrm flipV="1">
              <a:off x="7951980" y="3259147"/>
              <a:ext cx="540452" cy="10438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7" name="Straight Connector 46"/>
            <p:cNvCxnSpPr>
              <a:stCxn id="23" idx="1"/>
              <a:endCxn id="18" idx="4"/>
            </p:cNvCxnSpPr>
            <p:nvPr/>
          </p:nvCxnSpPr>
          <p:spPr>
            <a:xfrm flipH="1" flipV="1">
              <a:off x="9624813" y="3259147"/>
              <a:ext cx="551688" cy="10873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8" name="Straight Connector 47"/>
            <p:cNvCxnSpPr>
              <a:stCxn id="18" idx="4"/>
              <a:endCxn id="25" idx="1"/>
            </p:cNvCxnSpPr>
            <p:nvPr/>
          </p:nvCxnSpPr>
          <p:spPr>
            <a:xfrm>
              <a:off x="9624813" y="3259147"/>
              <a:ext cx="551688" cy="4099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9" name="Straight Connector 48"/>
            <p:cNvCxnSpPr>
              <a:stCxn id="24" idx="1"/>
              <a:endCxn id="18" idx="4"/>
            </p:cNvCxnSpPr>
            <p:nvPr/>
          </p:nvCxnSpPr>
          <p:spPr>
            <a:xfrm flipH="1">
              <a:off x="9624813" y="2985444"/>
              <a:ext cx="551688" cy="27370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0" name="Straight Connector 49"/>
            <p:cNvCxnSpPr>
              <a:stCxn id="18" idx="4"/>
              <a:endCxn id="26" idx="1"/>
            </p:cNvCxnSpPr>
            <p:nvPr/>
          </p:nvCxnSpPr>
          <p:spPr>
            <a:xfrm flipV="1">
              <a:off x="9624813" y="2305899"/>
              <a:ext cx="551688" cy="95324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4743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00250" y="252996"/>
            <a:ext cx="6321600" cy="635400"/>
          </a:xfrm>
        </p:spPr>
        <p:txBody>
          <a:bodyPr/>
          <a:lstStyle/>
          <a:p>
            <a:r>
              <a:rPr lang="en-US" dirty="0"/>
              <a:t>What is Azure Databricks?</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75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rgbClr val="0078D7"/>
                </a:solidFill>
                <a:latin typeface="Segoe UI Semilight"/>
                <a:ea typeface="+mn-ea"/>
                <a:cs typeface="+mn-cs"/>
              </a:rPr>
              <a:t>A fast, easy and collaborative Apache® Spark™ based analytics platform optimized for Azure</a:t>
            </a:r>
          </a:p>
        </p:txBody>
      </p:sp>
      <p:sp>
        <p:nvSpPr>
          <p:cNvPr id="2" name="Rectangle 1">
            <a:extLst>
              <a:ext uri="{FF2B5EF4-FFF2-40B4-BE49-F238E27FC236}">
                <a16:creationId xmlns:a16="http://schemas.microsoft.com/office/drawing/2014/main" id="{0730C4D4-8026-4A51-85FA-B8D97A3F8243}"/>
              </a:ext>
            </a:extLst>
          </p:cNvPr>
          <p:cNvSpPr/>
          <p:nvPr/>
        </p:nvSpPr>
        <p:spPr bwMode="auto">
          <a:xfrm>
            <a:off x="1867988" y="1957663"/>
            <a:ext cx="2302568" cy="47089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spAutoFit/>
          </a:bodyPr>
          <a:lstStyle/>
          <a:p>
            <a:pPr algn="ctr" defTabSz="699354" fontAlgn="base">
              <a:lnSpc>
                <a:spcPct val="90000"/>
              </a:lnSpc>
              <a:spcBef>
                <a:spcPct val="0"/>
              </a:spcBef>
              <a:spcAft>
                <a:spcPct val="0"/>
              </a:spcAft>
              <a:buClrTx/>
              <a:defRPr/>
            </a:pPr>
            <a:r>
              <a:rPr lang="en-US" sz="1800" kern="1200" dirty="0">
                <a:solidFill>
                  <a:srgbClr val="505050"/>
                </a:solidFill>
                <a:latin typeface="Segoe UI" charset="0"/>
                <a:ea typeface="Segoe UI" charset="0"/>
                <a:cs typeface="Segoe UI" charset="0"/>
              </a:rPr>
              <a:t>Best</a:t>
            </a:r>
            <a:r>
              <a:rPr lang="en-US" sz="1800" kern="1200" spc="75" dirty="0">
                <a:solidFill>
                  <a:srgbClr val="505050"/>
                </a:solidFill>
                <a:latin typeface="Segoe UI" charset="0"/>
                <a:ea typeface="Segoe UI" charset="0"/>
                <a:cs typeface="Segoe UI" charset="0"/>
              </a:rPr>
              <a:t> of Databricks</a:t>
            </a:r>
          </a:p>
        </p:txBody>
      </p:sp>
      <p:sp>
        <p:nvSpPr>
          <p:cNvPr id="26" name="Rectangle 25">
            <a:extLst>
              <a:ext uri="{FF2B5EF4-FFF2-40B4-BE49-F238E27FC236}">
                <a16:creationId xmlns:a16="http://schemas.microsoft.com/office/drawing/2014/main" id="{C7BB06E3-5823-4AEF-840B-58A2DCC295FE}"/>
              </a:ext>
            </a:extLst>
          </p:cNvPr>
          <p:cNvSpPr/>
          <p:nvPr/>
        </p:nvSpPr>
        <p:spPr bwMode="auto">
          <a:xfrm>
            <a:off x="4973444" y="1981429"/>
            <a:ext cx="2302568" cy="47089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spAutoFit/>
          </a:bodyPr>
          <a:lstStyle/>
          <a:p>
            <a:pPr algn="ctr" defTabSz="699354" fontAlgn="base">
              <a:lnSpc>
                <a:spcPct val="90000"/>
              </a:lnSpc>
              <a:spcBef>
                <a:spcPct val="0"/>
              </a:spcBef>
              <a:spcAft>
                <a:spcPct val="0"/>
              </a:spcAft>
              <a:buClrTx/>
              <a:defRPr/>
            </a:pPr>
            <a:r>
              <a:rPr lang="en-US" sz="1800" kern="1200" spc="75" dirty="0">
                <a:solidFill>
                  <a:srgbClr val="505050"/>
                </a:solidFill>
                <a:latin typeface="Segoe UI" charset="0"/>
                <a:ea typeface="Segoe UI" charset="0"/>
                <a:cs typeface="Segoe UI" charset="0"/>
              </a:rPr>
              <a:t>Best of Azure</a:t>
            </a:r>
          </a:p>
        </p:txBody>
      </p:sp>
      <p:sp>
        <p:nvSpPr>
          <p:cNvPr id="3" name="Plus Sign 2">
            <a:extLst>
              <a:ext uri="{FF2B5EF4-FFF2-40B4-BE49-F238E27FC236}">
                <a16:creationId xmlns:a16="http://schemas.microsoft.com/office/drawing/2014/main" id="{E91BE767-79CE-4F6A-BE3B-75F5245B0E72}"/>
              </a:ext>
            </a:extLst>
          </p:cNvPr>
          <p:cNvSpPr/>
          <p:nvPr/>
        </p:nvSpPr>
        <p:spPr bwMode="auto">
          <a:xfrm>
            <a:off x="4430832" y="1813746"/>
            <a:ext cx="300443" cy="287834"/>
          </a:xfrm>
          <a:prstGeom prst="mathPlus">
            <a:avLst>
              <a:gd name="adj1" fmla="val 459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8069" y="1728537"/>
            <a:ext cx="893318" cy="328601"/>
          </a:xfrm>
          <a:prstGeom prst="rect">
            <a:avLst/>
          </a:prstGeom>
        </p:spPr>
      </p:pic>
      <p:grpSp>
        <p:nvGrpSpPr>
          <p:cNvPr id="61" name="Group 60">
            <a:extLst>
              <a:ext uri="{FF2B5EF4-FFF2-40B4-BE49-F238E27FC236}">
                <a16:creationId xmlns:a16="http://schemas.microsoft.com/office/drawing/2014/main" id="{90BD1FFC-3EC0-4F73-9A24-5AE57DD0CC7B}"/>
              </a:ext>
            </a:extLst>
          </p:cNvPr>
          <p:cNvGrpSpPr/>
          <p:nvPr/>
        </p:nvGrpSpPr>
        <p:grpSpPr>
          <a:xfrm>
            <a:off x="1867989" y="2216878"/>
            <a:ext cx="5322727" cy="559780"/>
            <a:chOff x="3487386" y="2755027"/>
            <a:chExt cx="5217226" cy="438116"/>
          </a:xfrm>
        </p:grpSpPr>
        <p:sp>
          <p:nvSpPr>
            <p:cNvPr id="4" name="Freeform 3"/>
            <p:cNvSpPr/>
            <p:nvPr/>
          </p:nvSpPr>
          <p:spPr>
            <a:xfrm rot="10800000">
              <a:off x="3487386" y="2755027"/>
              <a:ext cx="5217226" cy="159197"/>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cxnSp>
          <p:nvCxnSpPr>
            <p:cNvPr id="17" name="Straight Arrow Connector 16">
              <a:extLst>
                <a:ext uri="{FF2B5EF4-FFF2-40B4-BE49-F238E27FC236}">
                  <a16:creationId xmlns:a16="http://schemas.microsoft.com/office/drawing/2014/main" id="{8F5740C7-A75C-4E6C-AE70-984D5766D9CF}"/>
                </a:ext>
              </a:extLst>
            </p:cNvPr>
            <p:cNvCxnSpPr>
              <a:cxnSpLocks/>
            </p:cNvCxnSpPr>
            <p:nvPr/>
          </p:nvCxnSpPr>
          <p:spPr>
            <a:xfrm>
              <a:off x="6096000" y="2914224"/>
              <a:ext cx="0" cy="278919"/>
            </a:xfrm>
            <a:prstGeom prst="straightConnector1">
              <a:avLst/>
            </a:prstGeom>
            <a:noFill/>
            <a:ln w="12700">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cxnSp>
      </p:grpSp>
      <p:grpSp>
        <p:nvGrpSpPr>
          <p:cNvPr id="31" name="Group 30">
            <a:extLst>
              <a:ext uri="{FF2B5EF4-FFF2-40B4-BE49-F238E27FC236}">
                <a16:creationId xmlns:a16="http://schemas.microsoft.com/office/drawing/2014/main" id="{003A1FFB-BCFD-4C92-A7E8-B0BECAA7BFB3}"/>
              </a:ext>
            </a:extLst>
          </p:cNvPr>
          <p:cNvGrpSpPr/>
          <p:nvPr/>
        </p:nvGrpSpPr>
        <p:grpSpPr>
          <a:xfrm>
            <a:off x="1077454" y="3447454"/>
            <a:ext cx="148535" cy="221072"/>
            <a:chOff x="6068771" y="1750336"/>
            <a:chExt cx="1818300" cy="2706296"/>
          </a:xfrm>
          <a:solidFill>
            <a:schemeClr val="bg1"/>
          </a:solidFill>
        </p:grpSpPr>
        <p:sp>
          <p:nvSpPr>
            <p:cNvPr id="32" name="Freeform 5">
              <a:extLst>
                <a:ext uri="{FF2B5EF4-FFF2-40B4-BE49-F238E27FC236}">
                  <a16:creationId xmlns:a16="http://schemas.microsoft.com/office/drawing/2014/main" id="{4B5C5B02-E99F-406E-90F6-E84B87CE60C8}"/>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cxnSp>
          <p:nvCxnSpPr>
            <p:cNvPr id="33" name="Straight Connector 32">
              <a:extLst>
                <a:ext uri="{FF2B5EF4-FFF2-40B4-BE49-F238E27FC236}">
                  <a16:creationId xmlns:a16="http://schemas.microsoft.com/office/drawing/2014/main" id="{99E83543-7C84-4A45-A350-FE7E03DE21AE}"/>
                </a:ext>
              </a:extLst>
            </p:cNvPr>
            <p:cNvCxnSpPr>
              <a:cxnSpLocks/>
            </p:cNvCxnSpPr>
            <p:nvPr/>
          </p:nvCxnSpPr>
          <p:spPr>
            <a:xfrm>
              <a:off x="6977921" y="1750336"/>
              <a:ext cx="0" cy="1454634"/>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2F27267F-EDC0-43D6-811F-A008C712B1DC}"/>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grpSp>
      <p:sp>
        <p:nvSpPr>
          <p:cNvPr id="35" name="Rectangle 34">
            <a:extLst>
              <a:ext uri="{FF2B5EF4-FFF2-40B4-BE49-F238E27FC236}">
                <a16:creationId xmlns:a16="http://schemas.microsoft.com/office/drawing/2014/main" id="{8268176A-969E-4C64-8146-2B5181CCD420}"/>
              </a:ext>
            </a:extLst>
          </p:cNvPr>
          <p:cNvSpPr/>
          <p:nvPr/>
        </p:nvSpPr>
        <p:spPr>
          <a:xfrm>
            <a:off x="1350857" y="3041157"/>
            <a:ext cx="6980304" cy="1823448"/>
          </a:xfrm>
          <a:prstGeom prst="rect">
            <a:avLst/>
          </a:prstGeom>
        </p:spPr>
        <p:txBody>
          <a:bodyPr wrap="square" numCol="1">
            <a:spAutoFit/>
          </a:bodyPr>
          <a:lstStyle/>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Designed in collaboration with the founders of Apache Spark </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One-click set up; streamlined workflows</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Interactive workspace that enables collaboration between data scientists, data engineers, and business analysts. </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Native integration with Azure services (Power BI, SQL DW, Cosmos DB, Blob Storage)</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Enterprise-grade Azure security (Active Directory integration, compliance, enterprise-grade SLAs)</a:t>
            </a:r>
          </a:p>
        </p:txBody>
      </p:sp>
      <p:grpSp>
        <p:nvGrpSpPr>
          <p:cNvPr id="37" name="Group 4">
            <a:extLst>
              <a:ext uri="{FF2B5EF4-FFF2-40B4-BE49-F238E27FC236}">
                <a16:creationId xmlns:a16="http://schemas.microsoft.com/office/drawing/2014/main" id="{E279EF13-B380-43AC-9BCD-E446BBF01F70}"/>
              </a:ext>
            </a:extLst>
          </p:cNvPr>
          <p:cNvGrpSpPr>
            <a:grpSpLocks noChangeAspect="1"/>
          </p:cNvGrpSpPr>
          <p:nvPr/>
        </p:nvGrpSpPr>
        <p:grpSpPr bwMode="auto">
          <a:xfrm>
            <a:off x="1038550" y="3827719"/>
            <a:ext cx="248339" cy="233114"/>
            <a:chOff x="2065" y="3150"/>
            <a:chExt cx="734" cy="689"/>
          </a:xfrm>
          <a:noFill/>
        </p:grpSpPr>
        <p:sp>
          <p:nvSpPr>
            <p:cNvPr id="38" name="Freeform 5">
              <a:extLst>
                <a:ext uri="{FF2B5EF4-FFF2-40B4-BE49-F238E27FC236}">
                  <a16:creationId xmlns:a16="http://schemas.microsoft.com/office/drawing/2014/main" id="{266EF2AD-3FD7-4F54-B6BF-7882492E665B}"/>
                </a:ext>
              </a:extLst>
            </p:cNvPr>
            <p:cNvSpPr>
              <a:spLocks/>
            </p:cNvSpPr>
            <p:nvPr/>
          </p:nvSpPr>
          <p:spPr bwMode="auto">
            <a:xfrm>
              <a:off x="2356" y="3185"/>
              <a:ext cx="187" cy="41"/>
            </a:xfrm>
            <a:custGeom>
              <a:avLst/>
              <a:gdLst>
                <a:gd name="T0" fmla="*/ 0 w 32"/>
                <a:gd name="T1" fmla="*/ 1 h 7"/>
                <a:gd name="T2" fmla="*/ 8 w 32"/>
                <a:gd name="T3" fmla="*/ 0 h 7"/>
                <a:gd name="T4" fmla="*/ 32 w 32"/>
                <a:gd name="T5" fmla="*/ 7 h 7"/>
              </a:gdLst>
              <a:ahLst/>
              <a:cxnLst>
                <a:cxn ang="0">
                  <a:pos x="T0" y="T1"/>
                </a:cxn>
                <a:cxn ang="0">
                  <a:pos x="T2" y="T3"/>
                </a:cxn>
                <a:cxn ang="0">
                  <a:pos x="T4" y="T5"/>
                </a:cxn>
              </a:cxnLst>
              <a:rect l="0" t="0" r="r" b="b"/>
              <a:pathLst>
                <a:path w="32" h="7">
                  <a:moveTo>
                    <a:pt x="0" y="1"/>
                  </a:moveTo>
                  <a:cubicBezTo>
                    <a:pt x="2" y="1"/>
                    <a:pt x="5" y="0"/>
                    <a:pt x="8" y="0"/>
                  </a:cubicBezTo>
                  <a:cubicBezTo>
                    <a:pt x="17" y="0"/>
                    <a:pt x="25" y="3"/>
                    <a:pt x="32" y="7"/>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39" name="Freeform 6">
              <a:extLst>
                <a:ext uri="{FF2B5EF4-FFF2-40B4-BE49-F238E27FC236}">
                  <a16:creationId xmlns:a16="http://schemas.microsoft.com/office/drawing/2014/main" id="{F70081FB-C55B-44A7-B03F-ABD8887E3C95}"/>
                </a:ext>
              </a:extLst>
            </p:cNvPr>
            <p:cNvSpPr>
              <a:spLocks/>
            </p:cNvSpPr>
            <p:nvPr/>
          </p:nvSpPr>
          <p:spPr bwMode="auto">
            <a:xfrm>
              <a:off x="2123" y="3238"/>
              <a:ext cx="123" cy="175"/>
            </a:xfrm>
            <a:custGeom>
              <a:avLst/>
              <a:gdLst>
                <a:gd name="T0" fmla="*/ 0 w 21"/>
                <a:gd name="T1" fmla="*/ 30 h 30"/>
                <a:gd name="T2" fmla="*/ 21 w 21"/>
                <a:gd name="T3" fmla="*/ 0 h 30"/>
              </a:gdLst>
              <a:ahLst/>
              <a:cxnLst>
                <a:cxn ang="0">
                  <a:pos x="T0" y="T1"/>
                </a:cxn>
                <a:cxn ang="0">
                  <a:pos x="T2" y="T3"/>
                </a:cxn>
              </a:cxnLst>
              <a:rect l="0" t="0" r="r" b="b"/>
              <a:pathLst>
                <a:path w="21" h="30">
                  <a:moveTo>
                    <a:pt x="0" y="30"/>
                  </a:moveTo>
                  <a:cubicBezTo>
                    <a:pt x="3" y="17"/>
                    <a:pt x="11" y="7"/>
                    <a:pt x="21" y="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r>
                <a:rPr lang="en-US" sz="1350" kern="1200" dirty="0">
                  <a:solidFill>
                    <a:srgbClr val="505050"/>
                  </a:solidFill>
                  <a:latin typeface="Segoe UI Semilight"/>
                  <a:ea typeface="+mn-ea"/>
                  <a:cs typeface="+mn-cs"/>
                </a:rPr>
                <a:t> </a:t>
              </a:r>
            </a:p>
          </p:txBody>
        </p:sp>
        <p:sp>
          <p:nvSpPr>
            <p:cNvPr id="40" name="Freeform 7">
              <a:extLst>
                <a:ext uri="{FF2B5EF4-FFF2-40B4-BE49-F238E27FC236}">
                  <a16:creationId xmlns:a16="http://schemas.microsoft.com/office/drawing/2014/main" id="{62CAA7E8-CA4B-44B6-B84F-75B891221223}"/>
                </a:ext>
              </a:extLst>
            </p:cNvPr>
            <p:cNvSpPr>
              <a:spLocks/>
            </p:cNvSpPr>
            <p:nvPr/>
          </p:nvSpPr>
          <p:spPr bwMode="auto">
            <a:xfrm>
              <a:off x="2123" y="3530"/>
              <a:ext cx="105" cy="163"/>
            </a:xfrm>
            <a:custGeom>
              <a:avLst/>
              <a:gdLst>
                <a:gd name="T0" fmla="*/ 18 w 18"/>
                <a:gd name="T1" fmla="*/ 28 h 28"/>
                <a:gd name="T2" fmla="*/ 0 w 18"/>
                <a:gd name="T3" fmla="*/ 0 h 28"/>
              </a:gdLst>
              <a:ahLst/>
              <a:cxnLst>
                <a:cxn ang="0">
                  <a:pos x="T0" y="T1"/>
                </a:cxn>
                <a:cxn ang="0">
                  <a:pos x="T2" y="T3"/>
                </a:cxn>
              </a:cxnLst>
              <a:rect l="0" t="0" r="r" b="b"/>
              <a:pathLst>
                <a:path w="18" h="28">
                  <a:moveTo>
                    <a:pt x="18" y="28"/>
                  </a:moveTo>
                  <a:cubicBezTo>
                    <a:pt x="9" y="21"/>
                    <a:pt x="3" y="11"/>
                    <a:pt x="0" y="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1" name="Oval 8">
              <a:extLst>
                <a:ext uri="{FF2B5EF4-FFF2-40B4-BE49-F238E27FC236}">
                  <a16:creationId xmlns:a16="http://schemas.microsoft.com/office/drawing/2014/main" id="{691A1EE5-0DDE-4B72-9FAE-45FF5C65583E}"/>
                </a:ext>
              </a:extLst>
            </p:cNvPr>
            <p:cNvSpPr>
              <a:spLocks noChangeArrowheads="1"/>
            </p:cNvSpPr>
            <p:nvPr/>
          </p:nvSpPr>
          <p:spPr bwMode="auto">
            <a:xfrm>
              <a:off x="2590" y="3249"/>
              <a:ext cx="192" cy="18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2" name="Oval 9">
              <a:extLst>
                <a:ext uri="{FF2B5EF4-FFF2-40B4-BE49-F238E27FC236}">
                  <a16:creationId xmlns:a16="http://schemas.microsoft.com/office/drawing/2014/main" id="{D9DC223E-5A98-4479-AA47-9CADA85686CD}"/>
                </a:ext>
              </a:extLst>
            </p:cNvPr>
            <p:cNvSpPr>
              <a:spLocks noChangeArrowheads="1"/>
            </p:cNvSpPr>
            <p:nvPr/>
          </p:nvSpPr>
          <p:spPr bwMode="auto">
            <a:xfrm>
              <a:off x="2333" y="3436"/>
              <a:ext cx="233" cy="234"/>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3" name="Oval 10">
              <a:extLst>
                <a:ext uri="{FF2B5EF4-FFF2-40B4-BE49-F238E27FC236}">
                  <a16:creationId xmlns:a16="http://schemas.microsoft.com/office/drawing/2014/main" id="{7BCE9545-689C-4F5D-9410-8AE7F83012A5}"/>
                </a:ext>
              </a:extLst>
            </p:cNvPr>
            <p:cNvSpPr>
              <a:spLocks noChangeArrowheads="1"/>
            </p:cNvSpPr>
            <p:nvPr/>
          </p:nvSpPr>
          <p:spPr bwMode="auto">
            <a:xfrm>
              <a:off x="2240" y="3150"/>
              <a:ext cx="116" cy="11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4" name="Oval 11">
              <a:extLst>
                <a:ext uri="{FF2B5EF4-FFF2-40B4-BE49-F238E27FC236}">
                  <a16:creationId xmlns:a16="http://schemas.microsoft.com/office/drawing/2014/main" id="{98FDA9A5-6F0B-4919-BE39-ABEC0FEC9BDE}"/>
                </a:ext>
              </a:extLst>
            </p:cNvPr>
            <p:cNvSpPr>
              <a:spLocks noChangeArrowheads="1"/>
            </p:cNvSpPr>
            <p:nvPr/>
          </p:nvSpPr>
          <p:spPr bwMode="auto">
            <a:xfrm>
              <a:off x="2065" y="3413"/>
              <a:ext cx="111" cy="11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5" name="Freeform 12">
              <a:extLst>
                <a:ext uri="{FF2B5EF4-FFF2-40B4-BE49-F238E27FC236}">
                  <a16:creationId xmlns:a16="http://schemas.microsoft.com/office/drawing/2014/main" id="{75B853E7-0E81-45A5-8DC8-F6D390171D95}"/>
                </a:ext>
              </a:extLst>
            </p:cNvPr>
            <p:cNvSpPr>
              <a:spLocks/>
            </p:cNvSpPr>
            <p:nvPr/>
          </p:nvSpPr>
          <p:spPr bwMode="auto">
            <a:xfrm>
              <a:off x="2287" y="3670"/>
              <a:ext cx="332" cy="169"/>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6" name="Freeform 13">
              <a:extLst>
                <a:ext uri="{FF2B5EF4-FFF2-40B4-BE49-F238E27FC236}">
                  <a16:creationId xmlns:a16="http://schemas.microsoft.com/office/drawing/2014/main" id="{63DBD92A-4B67-4FA1-90BE-773F013C6091}"/>
                </a:ext>
              </a:extLst>
            </p:cNvPr>
            <p:cNvSpPr>
              <a:spLocks/>
            </p:cNvSpPr>
            <p:nvPr/>
          </p:nvSpPr>
          <p:spPr bwMode="auto">
            <a:xfrm>
              <a:off x="2566" y="3436"/>
              <a:ext cx="233" cy="117"/>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grpSp>
      <p:sp>
        <p:nvSpPr>
          <p:cNvPr id="47" name="key">
            <a:extLst>
              <a:ext uri="{FF2B5EF4-FFF2-40B4-BE49-F238E27FC236}">
                <a16:creationId xmlns:a16="http://schemas.microsoft.com/office/drawing/2014/main" id="{2172B368-D2F2-4246-8D44-E66F0A8FD03A}"/>
              </a:ext>
            </a:extLst>
          </p:cNvPr>
          <p:cNvSpPr>
            <a:spLocks noChangeAspect="1" noEditPoints="1"/>
          </p:cNvSpPr>
          <p:nvPr/>
        </p:nvSpPr>
        <p:spPr bwMode="auto">
          <a:xfrm>
            <a:off x="1078996" y="4623250"/>
            <a:ext cx="221555" cy="22041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pic>
        <p:nvPicPr>
          <p:cNvPr id="55" name="Picture 54">
            <a:extLst>
              <a:ext uri="{FF2B5EF4-FFF2-40B4-BE49-F238E27FC236}">
                <a16:creationId xmlns:a16="http://schemas.microsoft.com/office/drawing/2014/main" id="{F627E586-2807-4C1B-9EEF-A1ECC632F740}"/>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99385" y="3084083"/>
            <a:ext cx="326319" cy="170682"/>
          </a:xfrm>
          <a:prstGeom prst="rect">
            <a:avLst/>
          </a:prstGeom>
        </p:spPr>
      </p:pic>
      <p:grpSp>
        <p:nvGrpSpPr>
          <p:cNvPr id="59" name="Group 58">
            <a:extLst>
              <a:ext uri="{FF2B5EF4-FFF2-40B4-BE49-F238E27FC236}">
                <a16:creationId xmlns:a16="http://schemas.microsoft.com/office/drawing/2014/main" id="{F8A2F201-7A5C-4157-9C92-5E2C7FA1AB2A}"/>
              </a:ext>
            </a:extLst>
          </p:cNvPr>
          <p:cNvGrpSpPr/>
          <p:nvPr/>
        </p:nvGrpSpPr>
        <p:grpSpPr>
          <a:xfrm rot="20700000">
            <a:off x="1037694" y="4257164"/>
            <a:ext cx="250054" cy="199437"/>
            <a:chOff x="-156824" y="2791591"/>
            <a:chExt cx="620907" cy="495220"/>
          </a:xfrm>
        </p:grpSpPr>
        <p:sp>
          <p:nvSpPr>
            <p:cNvPr id="57" name="gear_3">
              <a:extLst>
                <a:ext uri="{FF2B5EF4-FFF2-40B4-BE49-F238E27FC236}">
                  <a16:creationId xmlns:a16="http://schemas.microsoft.com/office/drawing/2014/main" id="{6556AC3B-A319-4D6A-960E-78D4D9356926}"/>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sp>
          <p:nvSpPr>
            <p:cNvPr id="58" name="gear_3">
              <a:extLst>
                <a:ext uri="{FF2B5EF4-FFF2-40B4-BE49-F238E27FC236}">
                  <a16:creationId xmlns:a16="http://schemas.microsoft.com/office/drawing/2014/main" id="{37CF637C-1799-4BDC-A904-4A1B44E7A57F}"/>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grpSp>
      <p:pic>
        <p:nvPicPr>
          <p:cNvPr id="6" name="Picture 5" descr="Shape&#10;&#10;Description automatically generated with medium confidence">
            <a:extLst>
              <a:ext uri="{FF2B5EF4-FFF2-40B4-BE49-F238E27FC236}">
                <a16:creationId xmlns:a16="http://schemas.microsoft.com/office/drawing/2014/main" id="{1821ED74-383C-43F4-AA6D-A52AC7F01D09}"/>
              </a:ext>
            </a:extLst>
          </p:cNvPr>
          <p:cNvPicPr>
            <a:picLocks noChangeAspect="1"/>
          </p:cNvPicPr>
          <p:nvPr/>
        </p:nvPicPr>
        <p:blipFill>
          <a:blip r:embed="rId6"/>
          <a:stretch>
            <a:fillRect/>
          </a:stretch>
        </p:blipFill>
        <p:spPr>
          <a:xfrm>
            <a:off x="2517886" y="1813746"/>
            <a:ext cx="1002771" cy="158184"/>
          </a:xfrm>
          <a:prstGeom prst="rect">
            <a:avLst/>
          </a:prstGeom>
        </p:spPr>
      </p:pic>
    </p:spTree>
    <p:extLst>
      <p:ext uri="{BB962C8B-B14F-4D97-AF65-F5344CB8AC3E}">
        <p14:creationId xmlns:p14="http://schemas.microsoft.com/office/powerpoint/2010/main" val="123130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hought Bubble: Cloud 31">
            <a:extLst>
              <a:ext uri="{FF2B5EF4-FFF2-40B4-BE49-F238E27FC236}">
                <a16:creationId xmlns:a16="http://schemas.microsoft.com/office/drawing/2014/main" id="{E60489BE-BCA7-47B2-9D97-A4F19CCD5672}"/>
              </a:ext>
            </a:extLst>
          </p:cNvPr>
          <p:cNvSpPr/>
          <p:nvPr/>
        </p:nvSpPr>
        <p:spPr>
          <a:xfrm>
            <a:off x="359138" y="1437057"/>
            <a:ext cx="2197359" cy="1879643"/>
          </a:xfrm>
          <a:prstGeom prst="cloudCallout">
            <a:avLst>
              <a:gd name="adj1" fmla="val 73288"/>
              <a:gd name="adj2" fmla="val 11580"/>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 name="Title 1">
            <a:extLst>
              <a:ext uri="{FF2B5EF4-FFF2-40B4-BE49-F238E27FC236}">
                <a16:creationId xmlns:a16="http://schemas.microsoft.com/office/drawing/2014/main" id="{73706244-D68C-478F-86EB-4F6452487899}"/>
              </a:ext>
            </a:extLst>
          </p:cNvPr>
          <p:cNvSpPr>
            <a:spLocks noGrp="1"/>
          </p:cNvSpPr>
          <p:nvPr>
            <p:ph type="title"/>
          </p:nvPr>
        </p:nvSpPr>
        <p:spPr/>
        <p:txBody>
          <a:bodyPr/>
          <a:lstStyle/>
          <a:p>
            <a:r>
              <a:rPr lang="en-US" dirty="0"/>
              <a:t>What’s Under the Hood?</a:t>
            </a:r>
          </a:p>
        </p:txBody>
      </p:sp>
      <p:pic>
        <p:nvPicPr>
          <p:cNvPr id="2050" name="Picture 2" descr="https://databricks.com/wp-content/themes/databricks/assets/images/uap/marchitecture.png">
            <a:extLst>
              <a:ext uri="{FF2B5EF4-FFF2-40B4-BE49-F238E27FC236}">
                <a16:creationId xmlns:a16="http://schemas.microsoft.com/office/drawing/2014/main" id="{00E9AD9B-6361-4DEF-B8C5-8C9CDA4E8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899" y="1172909"/>
            <a:ext cx="3532973" cy="22593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B820223-93A9-4450-B829-1F1E9759FFD4}"/>
              </a:ext>
            </a:extLst>
          </p:cNvPr>
          <p:cNvPicPr>
            <a:picLocks noChangeAspect="1"/>
          </p:cNvPicPr>
          <p:nvPr/>
        </p:nvPicPr>
        <p:blipFill>
          <a:blip r:embed="rId3"/>
          <a:stretch>
            <a:fillRect/>
          </a:stretch>
        </p:blipFill>
        <p:spPr>
          <a:xfrm>
            <a:off x="7923285" y="1426073"/>
            <a:ext cx="479082" cy="479082"/>
          </a:xfrm>
          <a:prstGeom prst="rect">
            <a:avLst/>
          </a:prstGeom>
        </p:spPr>
      </p:pic>
      <p:pic>
        <p:nvPicPr>
          <p:cNvPr id="10" name="Picture 9">
            <a:extLst>
              <a:ext uri="{FF2B5EF4-FFF2-40B4-BE49-F238E27FC236}">
                <a16:creationId xmlns:a16="http://schemas.microsoft.com/office/drawing/2014/main" id="{9F5F0E29-700D-4A77-B784-EECABF8DDF5D}"/>
              </a:ext>
            </a:extLst>
          </p:cNvPr>
          <p:cNvPicPr>
            <a:picLocks noChangeAspect="1"/>
          </p:cNvPicPr>
          <p:nvPr/>
        </p:nvPicPr>
        <p:blipFill>
          <a:blip r:embed="rId4"/>
          <a:stretch>
            <a:fillRect/>
          </a:stretch>
        </p:blipFill>
        <p:spPr>
          <a:xfrm>
            <a:off x="1151095" y="3891705"/>
            <a:ext cx="585218" cy="585218"/>
          </a:xfrm>
          <a:prstGeom prst="rect">
            <a:avLst/>
          </a:prstGeom>
        </p:spPr>
      </p:pic>
      <p:pic>
        <p:nvPicPr>
          <p:cNvPr id="12" name="Picture 11">
            <a:extLst>
              <a:ext uri="{FF2B5EF4-FFF2-40B4-BE49-F238E27FC236}">
                <a16:creationId xmlns:a16="http://schemas.microsoft.com/office/drawing/2014/main" id="{85B3FD21-D2CA-41EE-A308-4B585A894BFA}"/>
              </a:ext>
            </a:extLst>
          </p:cNvPr>
          <p:cNvPicPr>
            <a:picLocks noChangeAspect="1"/>
          </p:cNvPicPr>
          <p:nvPr/>
        </p:nvPicPr>
        <p:blipFill>
          <a:blip r:embed="rId5"/>
          <a:stretch>
            <a:fillRect/>
          </a:stretch>
        </p:blipFill>
        <p:spPr>
          <a:xfrm>
            <a:off x="3252988" y="3958367"/>
            <a:ext cx="585218" cy="585218"/>
          </a:xfrm>
          <a:prstGeom prst="rect">
            <a:avLst/>
          </a:prstGeom>
        </p:spPr>
      </p:pic>
      <p:pic>
        <p:nvPicPr>
          <p:cNvPr id="14" name="Picture 13">
            <a:extLst>
              <a:ext uri="{FF2B5EF4-FFF2-40B4-BE49-F238E27FC236}">
                <a16:creationId xmlns:a16="http://schemas.microsoft.com/office/drawing/2014/main" id="{8A9DEC3C-E83D-4308-B88E-D0BAD37B7A3B}"/>
              </a:ext>
            </a:extLst>
          </p:cNvPr>
          <p:cNvPicPr>
            <a:picLocks noChangeAspect="1"/>
          </p:cNvPicPr>
          <p:nvPr/>
        </p:nvPicPr>
        <p:blipFill>
          <a:blip r:embed="rId6"/>
          <a:stretch>
            <a:fillRect/>
          </a:stretch>
        </p:blipFill>
        <p:spPr>
          <a:xfrm>
            <a:off x="6162155" y="4005083"/>
            <a:ext cx="422738" cy="422738"/>
          </a:xfrm>
          <a:prstGeom prst="rect">
            <a:avLst/>
          </a:prstGeom>
        </p:spPr>
      </p:pic>
      <p:pic>
        <p:nvPicPr>
          <p:cNvPr id="16" name="Picture 15">
            <a:extLst>
              <a:ext uri="{FF2B5EF4-FFF2-40B4-BE49-F238E27FC236}">
                <a16:creationId xmlns:a16="http://schemas.microsoft.com/office/drawing/2014/main" id="{263E6911-452F-411B-8E6E-92C98EDF1445}"/>
              </a:ext>
            </a:extLst>
          </p:cNvPr>
          <p:cNvPicPr>
            <a:picLocks noChangeAspect="1"/>
          </p:cNvPicPr>
          <p:nvPr/>
        </p:nvPicPr>
        <p:blipFill>
          <a:blip r:embed="rId7"/>
          <a:stretch>
            <a:fillRect/>
          </a:stretch>
        </p:blipFill>
        <p:spPr>
          <a:xfrm>
            <a:off x="4241041" y="3891705"/>
            <a:ext cx="585218" cy="585218"/>
          </a:xfrm>
          <a:prstGeom prst="rect">
            <a:avLst/>
          </a:prstGeom>
        </p:spPr>
      </p:pic>
      <p:pic>
        <p:nvPicPr>
          <p:cNvPr id="18" name="Picture 17">
            <a:extLst>
              <a:ext uri="{FF2B5EF4-FFF2-40B4-BE49-F238E27FC236}">
                <a16:creationId xmlns:a16="http://schemas.microsoft.com/office/drawing/2014/main" id="{9FC7736B-8F89-4C36-884D-C568603B13AC}"/>
              </a:ext>
            </a:extLst>
          </p:cNvPr>
          <p:cNvPicPr>
            <a:picLocks noChangeAspect="1"/>
          </p:cNvPicPr>
          <p:nvPr/>
        </p:nvPicPr>
        <p:blipFill>
          <a:blip r:embed="rId8"/>
          <a:stretch>
            <a:fillRect/>
          </a:stretch>
        </p:blipFill>
        <p:spPr>
          <a:xfrm>
            <a:off x="2184703" y="3937009"/>
            <a:ext cx="585218" cy="585218"/>
          </a:xfrm>
          <a:prstGeom prst="rect">
            <a:avLst/>
          </a:prstGeom>
        </p:spPr>
      </p:pic>
      <p:sp>
        <p:nvSpPr>
          <p:cNvPr id="19" name="AutoShape 4" descr="Image result for cosmos db">
            <a:extLst>
              <a:ext uri="{FF2B5EF4-FFF2-40B4-BE49-F238E27FC236}">
                <a16:creationId xmlns:a16="http://schemas.microsoft.com/office/drawing/2014/main" id="{52C5AEB3-3352-492F-AA30-9EDB1AAA224C}"/>
              </a:ext>
            </a:extLst>
          </p:cNvPr>
          <p:cNvSpPr>
            <a:spLocks noChangeAspect="1" noChangeArrowheads="1"/>
          </p:cNvSpPr>
          <p:nvPr/>
        </p:nvSpPr>
        <p:spPr bwMode="auto">
          <a:xfrm>
            <a:off x="5071001" y="2376878"/>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2056" name="Picture 8" descr="Image result for cosmos db">
            <a:extLst>
              <a:ext uri="{FF2B5EF4-FFF2-40B4-BE49-F238E27FC236}">
                <a16:creationId xmlns:a16="http://schemas.microsoft.com/office/drawing/2014/main" id="{6A9BF564-36FF-4124-8853-31C19D4D60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1381" y="3937010"/>
            <a:ext cx="1029867" cy="54068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FD1C9A44-1808-439D-AA7F-E8C000B29FC3}"/>
              </a:ext>
            </a:extLst>
          </p:cNvPr>
          <p:cNvCxnSpPr/>
          <p:nvPr/>
        </p:nvCxnSpPr>
        <p:spPr>
          <a:xfrm>
            <a:off x="6778411" y="1742221"/>
            <a:ext cx="933340" cy="0"/>
          </a:xfrm>
          <a:prstGeom prst="line">
            <a:avLst/>
          </a:prstGeom>
          <a:ln/>
        </p:spPr>
        <p:style>
          <a:lnRef idx="1">
            <a:schemeClr val="dk1"/>
          </a:lnRef>
          <a:fillRef idx="0">
            <a:schemeClr val="dk1"/>
          </a:fillRef>
          <a:effectRef idx="0">
            <a:schemeClr val="dk1"/>
          </a:effectRef>
          <a:fontRef idx="minor">
            <a:schemeClr val="tx1"/>
          </a:fontRef>
        </p:style>
      </p:cxnSp>
      <p:sp>
        <p:nvSpPr>
          <p:cNvPr id="24" name="Right Bracket 23">
            <a:extLst>
              <a:ext uri="{FF2B5EF4-FFF2-40B4-BE49-F238E27FC236}">
                <a16:creationId xmlns:a16="http://schemas.microsoft.com/office/drawing/2014/main" id="{9FE251D1-CAE0-4132-B692-BE5F8AE31186}"/>
              </a:ext>
            </a:extLst>
          </p:cNvPr>
          <p:cNvSpPr/>
          <p:nvPr/>
        </p:nvSpPr>
        <p:spPr>
          <a:xfrm rot="16200000">
            <a:off x="4183492" y="439403"/>
            <a:ext cx="245777" cy="6709316"/>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1050"/>
          </a:p>
        </p:txBody>
      </p:sp>
      <p:grpSp>
        <p:nvGrpSpPr>
          <p:cNvPr id="3" name="Group 2">
            <a:extLst>
              <a:ext uri="{FF2B5EF4-FFF2-40B4-BE49-F238E27FC236}">
                <a16:creationId xmlns:a16="http://schemas.microsoft.com/office/drawing/2014/main" id="{51BB9AF3-6E80-4162-B5FB-C9CA06F813D7}"/>
              </a:ext>
            </a:extLst>
          </p:cNvPr>
          <p:cNvGrpSpPr/>
          <p:nvPr/>
        </p:nvGrpSpPr>
        <p:grpSpPr>
          <a:xfrm>
            <a:off x="6922287" y="3931983"/>
            <a:ext cx="701310" cy="585218"/>
            <a:chOff x="9229716" y="5242644"/>
            <a:chExt cx="935080" cy="780290"/>
          </a:xfrm>
        </p:grpSpPr>
        <p:pic>
          <p:nvPicPr>
            <p:cNvPr id="26" name="Picture 25">
              <a:extLst>
                <a:ext uri="{FF2B5EF4-FFF2-40B4-BE49-F238E27FC236}">
                  <a16:creationId xmlns:a16="http://schemas.microsoft.com/office/drawing/2014/main" id="{A2B18B19-A9CD-49AB-8574-4E62F9823CB9}"/>
                </a:ext>
              </a:extLst>
            </p:cNvPr>
            <p:cNvPicPr>
              <a:picLocks noChangeAspect="1"/>
            </p:cNvPicPr>
            <p:nvPr/>
          </p:nvPicPr>
          <p:blipFill>
            <a:blip r:embed="rId10"/>
            <a:stretch>
              <a:fillRect/>
            </a:stretch>
          </p:blipFill>
          <p:spPr>
            <a:xfrm>
              <a:off x="9229716" y="5400842"/>
              <a:ext cx="390145" cy="390145"/>
            </a:xfrm>
            <a:prstGeom prst="rect">
              <a:avLst/>
            </a:prstGeom>
          </p:spPr>
        </p:pic>
        <p:pic>
          <p:nvPicPr>
            <p:cNvPr id="2058" name="Picture 10" descr="Image result for kafka">
              <a:extLst>
                <a:ext uri="{FF2B5EF4-FFF2-40B4-BE49-F238E27FC236}">
                  <a16:creationId xmlns:a16="http://schemas.microsoft.com/office/drawing/2014/main" id="{B595A828-833B-4027-BEC1-E22031952778}"/>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84506" y="5242644"/>
              <a:ext cx="780290" cy="78029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92EB6DC3-9092-4328-AC19-3D9EE0DDF8CB}"/>
              </a:ext>
            </a:extLst>
          </p:cNvPr>
          <p:cNvSpPr txBox="1"/>
          <p:nvPr/>
        </p:nvSpPr>
        <p:spPr>
          <a:xfrm>
            <a:off x="957347" y="4580400"/>
            <a:ext cx="993710" cy="346249"/>
          </a:xfrm>
          <a:prstGeom prst="rect">
            <a:avLst/>
          </a:prstGeom>
          <a:noFill/>
        </p:spPr>
        <p:txBody>
          <a:bodyPr wrap="square" rtlCol="0">
            <a:spAutoFit/>
          </a:bodyPr>
          <a:lstStyle/>
          <a:p>
            <a:pPr algn="ctr"/>
            <a:r>
              <a:rPr lang="en-US" sz="825" dirty="0"/>
              <a:t>Data Lake </a:t>
            </a:r>
          </a:p>
          <a:p>
            <a:pPr algn="ctr"/>
            <a:r>
              <a:rPr lang="en-US" sz="825" dirty="0"/>
              <a:t>Store</a:t>
            </a:r>
          </a:p>
        </p:txBody>
      </p:sp>
      <p:sp>
        <p:nvSpPr>
          <p:cNvPr id="33" name="TextBox 32">
            <a:extLst>
              <a:ext uri="{FF2B5EF4-FFF2-40B4-BE49-F238E27FC236}">
                <a16:creationId xmlns:a16="http://schemas.microsoft.com/office/drawing/2014/main" id="{F36D43A4-4623-4C5C-A2DA-250EC92F05B7}"/>
              </a:ext>
            </a:extLst>
          </p:cNvPr>
          <p:cNvSpPr txBox="1"/>
          <p:nvPr/>
        </p:nvSpPr>
        <p:spPr>
          <a:xfrm>
            <a:off x="1980457" y="4580400"/>
            <a:ext cx="993710" cy="346249"/>
          </a:xfrm>
          <a:prstGeom prst="rect">
            <a:avLst/>
          </a:prstGeom>
          <a:noFill/>
        </p:spPr>
        <p:txBody>
          <a:bodyPr wrap="square" rtlCol="0">
            <a:spAutoFit/>
          </a:bodyPr>
          <a:lstStyle/>
          <a:p>
            <a:pPr algn="ctr"/>
            <a:r>
              <a:rPr lang="en-US" sz="825" dirty="0"/>
              <a:t>Blob </a:t>
            </a:r>
          </a:p>
          <a:p>
            <a:pPr algn="ctr"/>
            <a:r>
              <a:rPr lang="en-US" sz="825" dirty="0"/>
              <a:t>Storage</a:t>
            </a:r>
          </a:p>
        </p:txBody>
      </p:sp>
      <p:sp>
        <p:nvSpPr>
          <p:cNvPr id="34" name="TextBox 33">
            <a:extLst>
              <a:ext uri="{FF2B5EF4-FFF2-40B4-BE49-F238E27FC236}">
                <a16:creationId xmlns:a16="http://schemas.microsoft.com/office/drawing/2014/main" id="{9D0F8F7C-DC7A-4CA3-A6A8-DF9EDFC9C08D}"/>
              </a:ext>
            </a:extLst>
          </p:cNvPr>
          <p:cNvSpPr txBox="1"/>
          <p:nvPr/>
        </p:nvSpPr>
        <p:spPr>
          <a:xfrm>
            <a:off x="3003568" y="4580399"/>
            <a:ext cx="993710" cy="346249"/>
          </a:xfrm>
          <a:prstGeom prst="rect">
            <a:avLst/>
          </a:prstGeom>
          <a:noFill/>
        </p:spPr>
        <p:txBody>
          <a:bodyPr wrap="square" rtlCol="0">
            <a:spAutoFit/>
          </a:bodyPr>
          <a:lstStyle/>
          <a:p>
            <a:pPr algn="ctr"/>
            <a:r>
              <a:rPr lang="en-US" sz="825" dirty="0"/>
              <a:t>SQL Data</a:t>
            </a:r>
          </a:p>
          <a:p>
            <a:pPr algn="ctr"/>
            <a:r>
              <a:rPr lang="en-US" sz="825" dirty="0"/>
              <a:t>Warehouse</a:t>
            </a:r>
          </a:p>
        </p:txBody>
      </p:sp>
      <p:sp>
        <p:nvSpPr>
          <p:cNvPr id="35" name="TextBox 34">
            <a:extLst>
              <a:ext uri="{FF2B5EF4-FFF2-40B4-BE49-F238E27FC236}">
                <a16:creationId xmlns:a16="http://schemas.microsoft.com/office/drawing/2014/main" id="{2FA17589-F2B5-4C08-869C-3061B449E9DA}"/>
              </a:ext>
            </a:extLst>
          </p:cNvPr>
          <p:cNvSpPr txBox="1"/>
          <p:nvPr/>
        </p:nvSpPr>
        <p:spPr>
          <a:xfrm>
            <a:off x="4036795" y="4569904"/>
            <a:ext cx="993710" cy="219291"/>
          </a:xfrm>
          <a:prstGeom prst="rect">
            <a:avLst/>
          </a:prstGeom>
          <a:noFill/>
        </p:spPr>
        <p:txBody>
          <a:bodyPr wrap="square" rtlCol="0">
            <a:spAutoFit/>
          </a:bodyPr>
          <a:lstStyle/>
          <a:p>
            <a:pPr algn="ctr"/>
            <a:r>
              <a:rPr lang="en-US" sz="825" dirty="0"/>
              <a:t>SQL DB</a:t>
            </a:r>
          </a:p>
        </p:txBody>
      </p:sp>
      <p:sp>
        <p:nvSpPr>
          <p:cNvPr id="36" name="TextBox 35">
            <a:extLst>
              <a:ext uri="{FF2B5EF4-FFF2-40B4-BE49-F238E27FC236}">
                <a16:creationId xmlns:a16="http://schemas.microsoft.com/office/drawing/2014/main" id="{31CA810C-924C-4432-8123-BB105B2647BC}"/>
              </a:ext>
            </a:extLst>
          </p:cNvPr>
          <p:cNvSpPr txBox="1"/>
          <p:nvPr/>
        </p:nvSpPr>
        <p:spPr>
          <a:xfrm>
            <a:off x="4999459" y="4543585"/>
            <a:ext cx="993710" cy="219291"/>
          </a:xfrm>
          <a:prstGeom prst="rect">
            <a:avLst/>
          </a:prstGeom>
          <a:noFill/>
        </p:spPr>
        <p:txBody>
          <a:bodyPr wrap="square" rtlCol="0">
            <a:spAutoFit/>
          </a:bodyPr>
          <a:lstStyle/>
          <a:p>
            <a:pPr algn="ctr"/>
            <a:r>
              <a:rPr lang="en-US" sz="825" dirty="0"/>
              <a:t>Cosmos DB</a:t>
            </a:r>
          </a:p>
        </p:txBody>
      </p:sp>
      <p:sp>
        <p:nvSpPr>
          <p:cNvPr id="37" name="TextBox 36">
            <a:extLst>
              <a:ext uri="{FF2B5EF4-FFF2-40B4-BE49-F238E27FC236}">
                <a16:creationId xmlns:a16="http://schemas.microsoft.com/office/drawing/2014/main" id="{2243A214-3461-4925-A926-7949BA290B5A}"/>
              </a:ext>
            </a:extLst>
          </p:cNvPr>
          <p:cNvSpPr txBox="1"/>
          <p:nvPr/>
        </p:nvSpPr>
        <p:spPr>
          <a:xfrm>
            <a:off x="5876669" y="4548331"/>
            <a:ext cx="993710" cy="219291"/>
          </a:xfrm>
          <a:prstGeom prst="rect">
            <a:avLst/>
          </a:prstGeom>
          <a:noFill/>
        </p:spPr>
        <p:txBody>
          <a:bodyPr wrap="square" rtlCol="0">
            <a:spAutoFit/>
          </a:bodyPr>
          <a:lstStyle/>
          <a:p>
            <a:pPr algn="ctr"/>
            <a:r>
              <a:rPr lang="en-US" sz="825" dirty="0"/>
              <a:t>Event Hubs</a:t>
            </a:r>
          </a:p>
        </p:txBody>
      </p:sp>
      <p:sp>
        <p:nvSpPr>
          <p:cNvPr id="38" name="TextBox 37">
            <a:extLst>
              <a:ext uri="{FF2B5EF4-FFF2-40B4-BE49-F238E27FC236}">
                <a16:creationId xmlns:a16="http://schemas.microsoft.com/office/drawing/2014/main" id="{A92FF5D3-2594-4309-A780-46E234956FBF}"/>
              </a:ext>
            </a:extLst>
          </p:cNvPr>
          <p:cNvSpPr txBox="1"/>
          <p:nvPr/>
        </p:nvSpPr>
        <p:spPr>
          <a:xfrm>
            <a:off x="6718041" y="4522227"/>
            <a:ext cx="993710" cy="346249"/>
          </a:xfrm>
          <a:prstGeom prst="rect">
            <a:avLst/>
          </a:prstGeom>
          <a:noFill/>
        </p:spPr>
        <p:txBody>
          <a:bodyPr wrap="square" rtlCol="0">
            <a:spAutoFit/>
          </a:bodyPr>
          <a:lstStyle/>
          <a:p>
            <a:pPr algn="ctr"/>
            <a:r>
              <a:rPr lang="en-US" sz="825" dirty="0"/>
              <a:t>Kafka</a:t>
            </a:r>
          </a:p>
          <a:p>
            <a:pPr algn="ctr"/>
            <a:r>
              <a:rPr lang="en-US" sz="825" dirty="0"/>
              <a:t>On HDInsight</a:t>
            </a:r>
          </a:p>
        </p:txBody>
      </p:sp>
      <p:pic>
        <p:nvPicPr>
          <p:cNvPr id="2060" name="Picture 12" descr="http://spark.apache.org/images/spark-stack.png">
            <a:extLst>
              <a:ext uri="{FF2B5EF4-FFF2-40B4-BE49-F238E27FC236}">
                <a16:creationId xmlns:a16="http://schemas.microsoft.com/office/drawing/2014/main" id="{97855DDE-ADC2-4F82-9979-1FF369B220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06" y="2372707"/>
            <a:ext cx="1149864" cy="54132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4371E631-8798-4182-93D0-E052B4098003}"/>
              </a:ext>
            </a:extLst>
          </p:cNvPr>
          <p:cNvPicPr>
            <a:picLocks noChangeAspect="1"/>
          </p:cNvPicPr>
          <p:nvPr/>
        </p:nvPicPr>
        <p:blipFill>
          <a:blip r:embed="rId13"/>
          <a:stretch>
            <a:fillRect/>
          </a:stretch>
        </p:blipFill>
        <p:spPr>
          <a:xfrm>
            <a:off x="887912" y="1722413"/>
            <a:ext cx="997653" cy="530666"/>
          </a:xfrm>
          <a:prstGeom prst="rect">
            <a:avLst/>
          </a:prstGeom>
        </p:spPr>
      </p:pic>
      <p:sp>
        <p:nvSpPr>
          <p:cNvPr id="43" name="TextBox 42">
            <a:extLst>
              <a:ext uri="{FF2B5EF4-FFF2-40B4-BE49-F238E27FC236}">
                <a16:creationId xmlns:a16="http://schemas.microsoft.com/office/drawing/2014/main" id="{0158095C-1B7B-40E0-8944-22A84096F039}"/>
              </a:ext>
            </a:extLst>
          </p:cNvPr>
          <p:cNvSpPr txBox="1"/>
          <p:nvPr/>
        </p:nvSpPr>
        <p:spPr>
          <a:xfrm>
            <a:off x="7665971" y="1935736"/>
            <a:ext cx="993710" cy="219291"/>
          </a:xfrm>
          <a:prstGeom prst="rect">
            <a:avLst/>
          </a:prstGeom>
          <a:noFill/>
        </p:spPr>
        <p:txBody>
          <a:bodyPr wrap="square" rtlCol="0">
            <a:spAutoFit/>
          </a:bodyPr>
          <a:lstStyle/>
          <a:p>
            <a:pPr algn="ctr"/>
            <a:r>
              <a:rPr lang="en-US" sz="825" dirty="0"/>
              <a:t>Data Factory</a:t>
            </a:r>
          </a:p>
        </p:txBody>
      </p:sp>
      <p:sp>
        <p:nvSpPr>
          <p:cNvPr id="28" name="Oval 27">
            <a:extLst>
              <a:ext uri="{FF2B5EF4-FFF2-40B4-BE49-F238E27FC236}">
                <a16:creationId xmlns:a16="http://schemas.microsoft.com/office/drawing/2014/main" id="{0BB3A4DE-DA2A-4031-8361-89B6522F9498}"/>
              </a:ext>
            </a:extLst>
          </p:cNvPr>
          <p:cNvSpPr/>
          <p:nvPr/>
        </p:nvSpPr>
        <p:spPr>
          <a:xfrm>
            <a:off x="467019" y="1421121"/>
            <a:ext cx="244492"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30" name="Oval 29">
            <a:extLst>
              <a:ext uri="{FF2B5EF4-FFF2-40B4-BE49-F238E27FC236}">
                <a16:creationId xmlns:a16="http://schemas.microsoft.com/office/drawing/2014/main" id="{8144D46E-1DA7-4D9E-9154-BA154E77A5A9}"/>
              </a:ext>
            </a:extLst>
          </p:cNvPr>
          <p:cNvSpPr/>
          <p:nvPr/>
        </p:nvSpPr>
        <p:spPr>
          <a:xfrm>
            <a:off x="6336899" y="1182141"/>
            <a:ext cx="244492"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39" name="Oval 38">
            <a:extLst>
              <a:ext uri="{FF2B5EF4-FFF2-40B4-BE49-F238E27FC236}">
                <a16:creationId xmlns:a16="http://schemas.microsoft.com/office/drawing/2014/main" id="{D4F6AF79-E03C-43BA-89CC-AAF54A5950F3}"/>
              </a:ext>
            </a:extLst>
          </p:cNvPr>
          <p:cNvSpPr/>
          <p:nvPr/>
        </p:nvSpPr>
        <p:spPr>
          <a:xfrm>
            <a:off x="7314919" y="3078015"/>
            <a:ext cx="222653"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cxnSp>
        <p:nvCxnSpPr>
          <p:cNvPr id="40" name="Straight Connector 39">
            <a:extLst>
              <a:ext uri="{FF2B5EF4-FFF2-40B4-BE49-F238E27FC236}">
                <a16:creationId xmlns:a16="http://schemas.microsoft.com/office/drawing/2014/main" id="{95F7E43E-FDCF-4F74-9F48-451A2586239E}"/>
              </a:ext>
            </a:extLst>
          </p:cNvPr>
          <p:cNvCxnSpPr/>
          <p:nvPr/>
        </p:nvCxnSpPr>
        <p:spPr>
          <a:xfrm>
            <a:off x="6778410" y="2628230"/>
            <a:ext cx="933340" cy="0"/>
          </a:xfrm>
          <a:prstGeom prst="line">
            <a:avLst/>
          </a:prstGeom>
          <a:ln/>
        </p:spPr>
        <p:style>
          <a:lnRef idx="1">
            <a:schemeClr val="dk1"/>
          </a:lnRef>
          <a:fillRef idx="0">
            <a:schemeClr val="dk1"/>
          </a:fillRef>
          <a:effectRef idx="0">
            <a:schemeClr val="dk1"/>
          </a:effectRef>
          <a:fontRef idx="minor">
            <a:schemeClr val="tx1"/>
          </a:fontRef>
        </p:style>
      </p:cxnSp>
      <p:pic>
        <p:nvPicPr>
          <p:cNvPr id="41" name="Picture 40">
            <a:extLst>
              <a:ext uri="{FF2B5EF4-FFF2-40B4-BE49-F238E27FC236}">
                <a16:creationId xmlns:a16="http://schemas.microsoft.com/office/drawing/2014/main" id="{DA5EA43F-0FE5-4E3B-ADA8-24A554D20D00}"/>
              </a:ext>
            </a:extLst>
          </p:cNvPr>
          <p:cNvPicPr>
            <a:picLocks noChangeAspect="1"/>
          </p:cNvPicPr>
          <p:nvPr/>
        </p:nvPicPr>
        <p:blipFill>
          <a:blip r:embed="rId14">
            <a:duotone>
              <a:schemeClr val="bg2">
                <a:shade val="45000"/>
                <a:satMod val="135000"/>
              </a:schemeClr>
              <a:prstClr val="white"/>
            </a:duotone>
          </a:blip>
          <a:stretch>
            <a:fillRect/>
          </a:stretch>
        </p:blipFill>
        <p:spPr>
          <a:xfrm>
            <a:off x="7863151" y="2300608"/>
            <a:ext cx="585218" cy="585218"/>
          </a:xfrm>
          <a:prstGeom prst="rect">
            <a:avLst/>
          </a:prstGeom>
        </p:spPr>
      </p:pic>
      <p:sp>
        <p:nvSpPr>
          <p:cNvPr id="42" name="TextBox 41">
            <a:extLst>
              <a:ext uri="{FF2B5EF4-FFF2-40B4-BE49-F238E27FC236}">
                <a16:creationId xmlns:a16="http://schemas.microsoft.com/office/drawing/2014/main" id="{B4EF5226-2420-4F1D-A43B-C04F40670C0E}"/>
              </a:ext>
            </a:extLst>
          </p:cNvPr>
          <p:cNvSpPr txBox="1"/>
          <p:nvPr/>
        </p:nvSpPr>
        <p:spPr>
          <a:xfrm>
            <a:off x="7426246" y="2914117"/>
            <a:ext cx="1453803" cy="219291"/>
          </a:xfrm>
          <a:prstGeom prst="rect">
            <a:avLst/>
          </a:prstGeom>
          <a:noFill/>
        </p:spPr>
        <p:txBody>
          <a:bodyPr wrap="square" rtlCol="0">
            <a:spAutoFit/>
          </a:bodyPr>
          <a:lstStyle/>
          <a:p>
            <a:pPr algn="ctr"/>
            <a:r>
              <a:rPr lang="en-US" sz="825" dirty="0"/>
              <a:t>Power BI</a:t>
            </a:r>
          </a:p>
        </p:txBody>
      </p:sp>
    </p:spTree>
    <p:extLst>
      <p:ext uri="{BB962C8B-B14F-4D97-AF65-F5344CB8AC3E}">
        <p14:creationId xmlns:p14="http://schemas.microsoft.com/office/powerpoint/2010/main" val="2166091345"/>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1743</TotalTime>
  <Words>2337</Words>
  <Application>Microsoft Office PowerPoint</Application>
  <PresentationFormat>On-screen Show (16:9)</PresentationFormat>
  <Paragraphs>457</Paragraphs>
  <Slides>21</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Segoe UI Semilight</vt:lpstr>
      <vt:lpstr>Lato</vt:lpstr>
      <vt:lpstr>Calibri Light</vt:lpstr>
      <vt:lpstr>Raleway</vt:lpstr>
      <vt:lpstr>Segoe UI</vt:lpstr>
      <vt:lpstr>Calibri</vt:lpstr>
      <vt:lpstr>Segoe UI Semibold</vt:lpstr>
      <vt:lpstr>Wingdings 3</vt:lpstr>
      <vt:lpstr>Source Sans Pro</vt:lpstr>
      <vt:lpstr>Arial</vt:lpstr>
      <vt:lpstr>Segoe UI Light</vt:lpstr>
      <vt:lpstr>Swiss</vt:lpstr>
      <vt:lpstr>Parallel Computing</vt:lpstr>
      <vt:lpstr>Overview</vt:lpstr>
      <vt:lpstr>Terms</vt:lpstr>
      <vt:lpstr>Technology Pipeline</vt:lpstr>
      <vt:lpstr>Why Spark?</vt:lpstr>
      <vt:lpstr>Hadoop MapReduce </vt:lpstr>
      <vt:lpstr>What is Azure Databricks?</vt:lpstr>
      <vt:lpstr>What is Azure Databricks?</vt:lpstr>
      <vt:lpstr>What’s Under the Hood?</vt:lpstr>
      <vt:lpstr>What’s Under the Hood?</vt:lpstr>
      <vt:lpstr>PowerPoint Presentation</vt:lpstr>
      <vt:lpstr>eastus2.azuredatabricks.net</vt:lpstr>
      <vt:lpstr>Azure Databricks</vt:lpstr>
      <vt:lpstr>Big Data &amp; Advanced Analytics at a glance</vt:lpstr>
      <vt:lpstr>Modern Big Data Warehouse</vt:lpstr>
      <vt:lpstr>Advanced Analytics on Big Data</vt:lpstr>
      <vt:lpstr>Modern Data Platform with Azure Databricks</vt:lpstr>
      <vt:lpstr>Modern Big Data Warehouse</vt:lpstr>
      <vt:lpstr>Real-time analytics on Big Data</vt:lpstr>
      <vt:lpstr>PowerPoint Presentation</vt:lpstr>
      <vt:lpstr>Cluster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140</cp:revision>
  <dcterms:created xsi:type="dcterms:W3CDTF">2019-01-02T02:35:54Z</dcterms:created>
  <dcterms:modified xsi:type="dcterms:W3CDTF">2022-03-12T14:19:39Z</dcterms:modified>
</cp:coreProperties>
</file>