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60" r:id="rId4"/>
    <p:sldId id="278" r:id="rId5"/>
    <p:sldId id="284" r:id="rId6"/>
    <p:sldId id="285" r:id="rId7"/>
    <p:sldId id="279" r:id="rId8"/>
    <p:sldId id="282" r:id="rId9"/>
    <p:sldId id="283" r:id="rId10"/>
    <p:sldId id="280" r:id="rId11"/>
    <p:sldId id="462" r:id="rId12"/>
    <p:sldId id="463" r:id="rId13"/>
    <p:sldId id="281" r:id="rId14"/>
    <p:sldId id="286" r:id="rId15"/>
    <p:sldId id="289" r:id="rId16"/>
    <p:sldId id="287" r:id="rId17"/>
    <p:sldId id="446" r:id="rId18"/>
    <p:sldId id="447" r:id="rId19"/>
    <p:sldId id="448" r:id="rId20"/>
    <p:sldId id="453" r:id="rId21"/>
    <p:sldId id="455" r:id="rId22"/>
    <p:sldId id="454" r:id="rId23"/>
    <p:sldId id="288" r:id="rId24"/>
    <p:sldId id="290" r:id="rId25"/>
    <p:sldId id="456" r:id="rId26"/>
    <p:sldId id="457" r:id="rId27"/>
    <p:sldId id="460" r:id="rId28"/>
    <p:sldId id="458" r:id="rId29"/>
    <p:sldId id="461" r:id="rId30"/>
    <p:sldId id="459" r:id="rId31"/>
  </p:sldIdLst>
  <p:sldSz cx="9144000" cy="5143500" type="screen16x9"/>
  <p:notesSz cx="6858000" cy="9144000"/>
  <p:embeddedFontLst>
    <p:embeddedFont>
      <p:font typeface="Cambria Math" panose="02040503050406030204" pitchFamily="18" charset="0"/>
      <p:regular r:id="rId33"/>
    </p:embeddedFont>
    <p:embeddedFont>
      <p:font typeface="Consolas" panose="020B0609020204030204" pitchFamily="49" charset="0"/>
      <p:regular r:id="rId34"/>
      <p:bold r:id="rId35"/>
      <p:italic r:id="rId36"/>
      <p:boldItalic r:id="rId37"/>
    </p:embeddedFont>
    <p:embeddedFont>
      <p:font typeface="Lato" panose="020F0502020204030203" pitchFamily="34" charset="0"/>
      <p:regular r:id="rId38"/>
      <p:bold r:id="rId39"/>
      <p:italic r:id="rId40"/>
      <p:boldItalic r:id="rId41"/>
    </p:embeddedFont>
    <p:embeddedFont>
      <p:font typeface="Raleway" pitchFamily="2" charset="77"/>
      <p:regular r:id="rId42"/>
      <p:bold r:id="rId43"/>
      <p:italic r:id="rId44"/>
      <p:boldItalic r:id="rId45"/>
    </p:embeddedFont>
    <p:embeddedFont>
      <p:font typeface="Segoe UI" panose="020B0502040204020203"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4694"/>
  </p:normalViewPr>
  <p:slideViewPr>
    <p:cSldViewPr snapToGrid="0" snapToObjects="1">
      <p:cViewPr varScale="1">
        <p:scale>
          <a:sx n="144" d="100"/>
          <a:sy n="144" d="100"/>
        </p:scale>
        <p:origin x="7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en.wikipedia.org/wiki/Databricks" TargetMode="External"/><Relationship Id="rId1"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en.wikipedia.org/wiki/Databricks" TargetMode="External"/><Relationship Id="rId1"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FD73BD-FE9E-47FE-BABD-098E82A1A76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3D23944D-84C3-4E77-B536-D140BD1804D8}">
      <dgm:prSet phldrT="[Text]"/>
      <dgm:spPr/>
      <dgm:t>
        <a:bodyPr/>
        <a:lstStyle/>
        <a:p>
          <a:r>
            <a:rPr lang="en-US" dirty="0"/>
            <a:t>Databricks</a:t>
          </a:r>
        </a:p>
      </dgm:t>
    </dgm:pt>
    <dgm:pt modelId="{A75C7274-A6C3-4BBD-BF7F-3E342A6E9A9D}" type="parTrans" cxnId="{E2ADBC33-72EB-458F-BE50-D507FA8D418B}">
      <dgm:prSet/>
      <dgm:spPr/>
      <dgm:t>
        <a:bodyPr/>
        <a:lstStyle/>
        <a:p>
          <a:endParaRPr lang="en-US"/>
        </a:p>
      </dgm:t>
    </dgm:pt>
    <dgm:pt modelId="{4F475249-E5B5-4055-9835-CCC0430EB4C5}" type="sibTrans" cxnId="{E2ADBC33-72EB-458F-BE50-D507FA8D418B}">
      <dgm:prSet/>
      <dgm:spPr/>
      <dgm:t>
        <a:bodyPr/>
        <a:lstStyle/>
        <a:p>
          <a:endParaRPr lang="en-US"/>
        </a:p>
      </dgm:t>
    </dgm:pt>
    <dgm:pt modelId="{A0C8ED22-504E-43B3-AB33-BF46FEE73EC2}">
      <dgm:prSet phldrT="[Text]"/>
      <dgm:spPr/>
      <dgm:t>
        <a:bodyPr/>
        <a:lstStyle/>
        <a:p>
          <a:r>
            <a:rPr lang="en-US" dirty="0"/>
            <a:t>Machine Learning Studio</a:t>
          </a:r>
        </a:p>
      </dgm:t>
    </dgm:pt>
    <dgm:pt modelId="{700A1660-969F-468C-898C-1B86C93E8332}" type="parTrans" cxnId="{EA9EB82E-7BF6-4435-9A63-46F8057D3154}">
      <dgm:prSet/>
      <dgm:spPr/>
      <dgm:t>
        <a:bodyPr/>
        <a:lstStyle/>
        <a:p>
          <a:endParaRPr lang="en-US"/>
        </a:p>
      </dgm:t>
    </dgm:pt>
    <dgm:pt modelId="{98DF427C-2A1E-461E-9CEA-D5AD67B5B773}" type="sibTrans" cxnId="{EA9EB82E-7BF6-4435-9A63-46F8057D3154}">
      <dgm:prSet/>
      <dgm:spPr/>
      <dgm:t>
        <a:bodyPr/>
        <a:lstStyle/>
        <a:p>
          <a:endParaRPr lang="en-US"/>
        </a:p>
      </dgm:t>
    </dgm:pt>
    <dgm:pt modelId="{DA63AFF0-3FBC-48FE-BE11-5E2C41FAC908}">
      <dgm:prSet phldrT="[Text]"/>
      <dgm:spPr/>
      <dgm:t>
        <a:bodyPr/>
        <a:lstStyle/>
        <a:p>
          <a:r>
            <a:rPr lang="en-US" dirty="0"/>
            <a:t>Machine Learning Services</a:t>
          </a:r>
        </a:p>
      </dgm:t>
    </dgm:pt>
    <dgm:pt modelId="{F9A790C4-0132-4F98-9A97-A9F76F9A5EEA}" type="parTrans" cxnId="{1FF98D3A-ED38-4686-B9ED-DB223AA7E311}">
      <dgm:prSet/>
      <dgm:spPr/>
      <dgm:t>
        <a:bodyPr/>
        <a:lstStyle/>
        <a:p>
          <a:endParaRPr lang="en-US"/>
        </a:p>
      </dgm:t>
    </dgm:pt>
    <dgm:pt modelId="{628A1DA9-E3E1-4979-8266-011AD057A72E}" type="sibTrans" cxnId="{1FF98D3A-ED38-4686-B9ED-DB223AA7E311}">
      <dgm:prSet/>
      <dgm:spPr/>
      <dgm:t>
        <a:bodyPr/>
        <a:lstStyle/>
        <a:p>
          <a:endParaRPr lang="en-US"/>
        </a:p>
      </dgm:t>
    </dgm:pt>
    <dgm:pt modelId="{5755B076-D0BC-4F25-AD1D-86929C8B4E7B}">
      <dgm:prSet phldrT="[Text]"/>
      <dgm:spPr/>
      <dgm:t>
        <a:bodyPr/>
        <a:lstStyle/>
        <a:p>
          <a:r>
            <a:rPr lang="en-US" dirty="0"/>
            <a:t>DSVM</a:t>
          </a:r>
        </a:p>
      </dgm:t>
    </dgm:pt>
    <dgm:pt modelId="{44C739A1-43B2-43E2-9587-0C40591DF5DF}" type="parTrans" cxnId="{A5ED55E5-3721-4055-81BA-F9E5121CC911}">
      <dgm:prSet/>
      <dgm:spPr/>
      <dgm:t>
        <a:bodyPr/>
        <a:lstStyle/>
        <a:p>
          <a:endParaRPr lang="en-US"/>
        </a:p>
      </dgm:t>
    </dgm:pt>
    <dgm:pt modelId="{59C72BA2-A41D-4754-BB08-E30FE8EB46F2}" type="sibTrans" cxnId="{A5ED55E5-3721-4055-81BA-F9E5121CC911}">
      <dgm:prSet/>
      <dgm:spPr/>
      <dgm:t>
        <a:bodyPr/>
        <a:lstStyle/>
        <a:p>
          <a:endParaRPr lang="en-US"/>
        </a:p>
      </dgm:t>
    </dgm:pt>
    <dgm:pt modelId="{B53A2C9C-A3AF-423B-A527-D500FA94B999}" type="pres">
      <dgm:prSet presAssocID="{42FD73BD-FE9E-47FE-BABD-098E82A1A76D}" presName="Name0" presStyleCnt="0">
        <dgm:presLayoutVars>
          <dgm:dir/>
          <dgm:resizeHandles val="exact"/>
        </dgm:presLayoutVars>
      </dgm:prSet>
      <dgm:spPr/>
    </dgm:pt>
    <dgm:pt modelId="{4392CE06-6C85-4D20-A95D-ABB3D59DD146}" type="pres">
      <dgm:prSet presAssocID="{3D23944D-84C3-4E77-B536-D140BD1804D8}" presName="compNode" presStyleCnt="0"/>
      <dgm:spPr/>
    </dgm:pt>
    <dgm:pt modelId="{F089DCA7-5F73-4590-8BDB-39B8A95F1658}" type="pres">
      <dgm:prSet presAssocID="{3D23944D-84C3-4E77-B536-D140BD1804D8}" presName="pictRect" presStyleLbl="node1" presStyleIdx="0" presStyleCnt="4"/>
      <dgm:spPr>
        <a:blipFill dpi="0"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0923" t="7547" r="20923" b="7547"/>
          </a:stretch>
        </a:blipFill>
      </dgm:spPr>
    </dgm:pt>
    <dgm:pt modelId="{51B1661E-9A93-468A-B3EE-25D12D92B67B}" type="pres">
      <dgm:prSet presAssocID="{3D23944D-84C3-4E77-B536-D140BD1804D8}" presName="textRect" presStyleLbl="revTx" presStyleIdx="0" presStyleCnt="4">
        <dgm:presLayoutVars>
          <dgm:bulletEnabled val="1"/>
        </dgm:presLayoutVars>
      </dgm:prSet>
      <dgm:spPr/>
    </dgm:pt>
    <dgm:pt modelId="{A1AE36F9-67D6-4511-BA13-572592456B12}" type="pres">
      <dgm:prSet presAssocID="{4F475249-E5B5-4055-9835-CCC0430EB4C5}" presName="sibTrans" presStyleLbl="sibTrans2D1" presStyleIdx="0" presStyleCnt="0"/>
      <dgm:spPr/>
    </dgm:pt>
    <dgm:pt modelId="{D98C6495-DBA7-4799-8789-EE4F358362C6}" type="pres">
      <dgm:prSet presAssocID="{DA63AFF0-3FBC-48FE-BE11-5E2C41FAC908}" presName="compNode" presStyleCnt="0"/>
      <dgm:spPr/>
    </dgm:pt>
    <dgm:pt modelId="{7330D50A-07B5-4BD3-B091-B29B4595D399}" type="pres">
      <dgm:prSet presAssocID="{DA63AFF0-3FBC-48FE-BE11-5E2C41FAC908}" presName="pictRect" presStyleLbl="node1" presStyleIdx="1" presStyleCnt="4"/>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6004" t="14966" r="26004" b="14966"/>
          </a:stretch>
        </a:blipFill>
      </dgm:spPr>
    </dgm:pt>
    <dgm:pt modelId="{E5B204DB-B80C-46ED-B0C8-3033B53F7CFB}" type="pres">
      <dgm:prSet presAssocID="{DA63AFF0-3FBC-48FE-BE11-5E2C41FAC908}" presName="textRect" presStyleLbl="revTx" presStyleIdx="1" presStyleCnt="4">
        <dgm:presLayoutVars>
          <dgm:bulletEnabled val="1"/>
        </dgm:presLayoutVars>
      </dgm:prSet>
      <dgm:spPr/>
    </dgm:pt>
    <dgm:pt modelId="{2D8E3314-D276-4BBB-B8E2-5D5C8EF0AD27}" type="pres">
      <dgm:prSet presAssocID="{628A1DA9-E3E1-4979-8266-011AD057A72E}" presName="sibTrans" presStyleLbl="sibTrans2D1" presStyleIdx="0" presStyleCnt="0"/>
      <dgm:spPr/>
    </dgm:pt>
    <dgm:pt modelId="{21A11DAD-35E9-47FA-8F85-3B4E5EA67E5B}" type="pres">
      <dgm:prSet presAssocID="{5755B076-D0BC-4F25-AD1D-86929C8B4E7B}" presName="compNode" presStyleCnt="0"/>
      <dgm:spPr/>
    </dgm:pt>
    <dgm:pt modelId="{45173446-B786-4AEF-AF23-F359A8ECA551}" type="pres">
      <dgm:prSet presAssocID="{5755B076-D0BC-4F25-AD1D-86929C8B4E7B}" presName="pictRect" presStyleLbl="node1" presStyleIdx="2" presStyleCnt="4" custScaleX="100000" custScaleY="100000"/>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1299" t="8096" r="21299" b="8096"/>
          </a:stretch>
        </a:blipFill>
      </dgm:spPr>
    </dgm:pt>
    <dgm:pt modelId="{EF0E3F8C-BB0B-4512-AB31-BB7AC6F5695D}" type="pres">
      <dgm:prSet presAssocID="{5755B076-D0BC-4F25-AD1D-86929C8B4E7B}" presName="textRect" presStyleLbl="revTx" presStyleIdx="2" presStyleCnt="4">
        <dgm:presLayoutVars>
          <dgm:bulletEnabled val="1"/>
        </dgm:presLayoutVars>
      </dgm:prSet>
      <dgm:spPr/>
    </dgm:pt>
    <dgm:pt modelId="{15203AFD-2F13-4C8E-84BD-80C8934ABA85}" type="pres">
      <dgm:prSet presAssocID="{59C72BA2-A41D-4754-BB08-E30FE8EB46F2}" presName="sibTrans" presStyleLbl="sibTrans2D1" presStyleIdx="0" presStyleCnt="0"/>
      <dgm:spPr/>
    </dgm:pt>
    <dgm:pt modelId="{CD4B0F12-22D2-4CCF-BCBD-9C040AA9CF8E}" type="pres">
      <dgm:prSet presAssocID="{A0C8ED22-504E-43B3-AB33-BF46FEE73EC2}" presName="compNode" presStyleCnt="0"/>
      <dgm:spPr/>
    </dgm:pt>
    <dgm:pt modelId="{BB2366C4-4455-4B40-84F5-F058826842C4}" type="pres">
      <dgm:prSet presAssocID="{A0C8ED22-504E-43B3-AB33-BF46FEE73EC2}" presName="pictRect" presStyleLbl="node1" presStyleIdx="3" presStyleCnt="4"/>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22318" t="9584" r="22318" b="9584"/>
          </a:stretch>
        </a:blipFill>
      </dgm:spPr>
    </dgm:pt>
    <dgm:pt modelId="{F6FEDFE2-9830-42E6-A461-F62FAAF21269}" type="pres">
      <dgm:prSet presAssocID="{A0C8ED22-504E-43B3-AB33-BF46FEE73EC2}" presName="textRect" presStyleLbl="revTx" presStyleIdx="3" presStyleCnt="4">
        <dgm:presLayoutVars>
          <dgm:bulletEnabled val="1"/>
        </dgm:presLayoutVars>
      </dgm:prSet>
      <dgm:spPr/>
    </dgm:pt>
  </dgm:ptLst>
  <dgm:cxnLst>
    <dgm:cxn modelId="{7014ED27-50A9-4032-AF6D-24274BE7B5EA}" type="presOf" srcId="{4F475249-E5B5-4055-9835-CCC0430EB4C5}" destId="{A1AE36F9-67D6-4511-BA13-572592456B12}" srcOrd="0" destOrd="0" presId="urn:microsoft.com/office/officeart/2005/8/layout/pList1"/>
    <dgm:cxn modelId="{EA9EB82E-7BF6-4435-9A63-46F8057D3154}" srcId="{42FD73BD-FE9E-47FE-BABD-098E82A1A76D}" destId="{A0C8ED22-504E-43B3-AB33-BF46FEE73EC2}" srcOrd="3" destOrd="0" parTransId="{700A1660-969F-468C-898C-1B86C93E8332}" sibTransId="{98DF427C-2A1E-461E-9CEA-D5AD67B5B773}"/>
    <dgm:cxn modelId="{E2ADBC33-72EB-458F-BE50-D507FA8D418B}" srcId="{42FD73BD-FE9E-47FE-BABD-098E82A1A76D}" destId="{3D23944D-84C3-4E77-B536-D140BD1804D8}" srcOrd="0" destOrd="0" parTransId="{A75C7274-A6C3-4BBD-BF7F-3E342A6E9A9D}" sibTransId="{4F475249-E5B5-4055-9835-CCC0430EB4C5}"/>
    <dgm:cxn modelId="{1FF98D3A-ED38-4686-B9ED-DB223AA7E311}" srcId="{42FD73BD-FE9E-47FE-BABD-098E82A1A76D}" destId="{DA63AFF0-3FBC-48FE-BE11-5E2C41FAC908}" srcOrd="1" destOrd="0" parTransId="{F9A790C4-0132-4F98-9A97-A9F76F9A5EEA}" sibTransId="{628A1DA9-E3E1-4979-8266-011AD057A72E}"/>
    <dgm:cxn modelId="{739B7872-AC8C-4C45-BB9B-4EC3A95CD7A3}" type="presOf" srcId="{59C72BA2-A41D-4754-BB08-E30FE8EB46F2}" destId="{15203AFD-2F13-4C8E-84BD-80C8934ABA85}" srcOrd="0" destOrd="0" presId="urn:microsoft.com/office/officeart/2005/8/layout/pList1"/>
    <dgm:cxn modelId="{24879579-B87A-4EF3-B117-A9C80CCBADC2}" type="presOf" srcId="{A0C8ED22-504E-43B3-AB33-BF46FEE73EC2}" destId="{F6FEDFE2-9830-42E6-A461-F62FAAF21269}" srcOrd="0" destOrd="0" presId="urn:microsoft.com/office/officeart/2005/8/layout/pList1"/>
    <dgm:cxn modelId="{4B547987-D5F9-4CC7-AA1A-25AF97C8072A}" type="presOf" srcId="{628A1DA9-E3E1-4979-8266-011AD057A72E}" destId="{2D8E3314-D276-4BBB-B8E2-5D5C8EF0AD27}" srcOrd="0" destOrd="0" presId="urn:microsoft.com/office/officeart/2005/8/layout/pList1"/>
    <dgm:cxn modelId="{18D654C8-16E3-4353-974C-EA52760E40FB}" type="presOf" srcId="{5755B076-D0BC-4F25-AD1D-86929C8B4E7B}" destId="{EF0E3F8C-BB0B-4512-AB31-BB7AC6F5695D}" srcOrd="0" destOrd="0" presId="urn:microsoft.com/office/officeart/2005/8/layout/pList1"/>
    <dgm:cxn modelId="{29E7BDCA-6076-44A2-A793-C55681110B73}" type="presOf" srcId="{3D23944D-84C3-4E77-B536-D140BD1804D8}" destId="{51B1661E-9A93-468A-B3EE-25D12D92B67B}" srcOrd="0" destOrd="0" presId="urn:microsoft.com/office/officeart/2005/8/layout/pList1"/>
    <dgm:cxn modelId="{A5ED55E5-3721-4055-81BA-F9E5121CC911}" srcId="{42FD73BD-FE9E-47FE-BABD-098E82A1A76D}" destId="{5755B076-D0BC-4F25-AD1D-86929C8B4E7B}" srcOrd="2" destOrd="0" parTransId="{44C739A1-43B2-43E2-9587-0C40591DF5DF}" sibTransId="{59C72BA2-A41D-4754-BB08-E30FE8EB46F2}"/>
    <dgm:cxn modelId="{6CAEDBE6-859F-4085-9E8D-13B0DC37F58F}" type="presOf" srcId="{DA63AFF0-3FBC-48FE-BE11-5E2C41FAC908}" destId="{E5B204DB-B80C-46ED-B0C8-3033B53F7CFB}" srcOrd="0" destOrd="0" presId="urn:microsoft.com/office/officeart/2005/8/layout/pList1"/>
    <dgm:cxn modelId="{4DCC12F5-1FCA-43CD-9025-9AC9024ECA88}" type="presOf" srcId="{42FD73BD-FE9E-47FE-BABD-098E82A1A76D}" destId="{B53A2C9C-A3AF-423B-A527-D500FA94B999}" srcOrd="0" destOrd="0" presId="urn:microsoft.com/office/officeart/2005/8/layout/pList1"/>
    <dgm:cxn modelId="{FD1ECF6B-4D5A-4488-BC54-E8E02BEEA4E5}" type="presParOf" srcId="{B53A2C9C-A3AF-423B-A527-D500FA94B999}" destId="{4392CE06-6C85-4D20-A95D-ABB3D59DD146}" srcOrd="0" destOrd="0" presId="urn:microsoft.com/office/officeart/2005/8/layout/pList1"/>
    <dgm:cxn modelId="{5A60EDE0-0A8C-4453-B381-480643FAB959}" type="presParOf" srcId="{4392CE06-6C85-4D20-A95D-ABB3D59DD146}" destId="{F089DCA7-5F73-4590-8BDB-39B8A95F1658}" srcOrd="0" destOrd="0" presId="urn:microsoft.com/office/officeart/2005/8/layout/pList1"/>
    <dgm:cxn modelId="{F499BA18-1E72-47A8-BA34-16712072FCAF}" type="presParOf" srcId="{4392CE06-6C85-4D20-A95D-ABB3D59DD146}" destId="{51B1661E-9A93-468A-B3EE-25D12D92B67B}" srcOrd="1" destOrd="0" presId="urn:microsoft.com/office/officeart/2005/8/layout/pList1"/>
    <dgm:cxn modelId="{B0363EB5-5991-4A4F-B5ED-7D81F5BD6686}" type="presParOf" srcId="{B53A2C9C-A3AF-423B-A527-D500FA94B999}" destId="{A1AE36F9-67D6-4511-BA13-572592456B12}" srcOrd="1" destOrd="0" presId="urn:microsoft.com/office/officeart/2005/8/layout/pList1"/>
    <dgm:cxn modelId="{A3FC74B2-6432-4D31-8F9A-0523944DCC23}" type="presParOf" srcId="{B53A2C9C-A3AF-423B-A527-D500FA94B999}" destId="{D98C6495-DBA7-4799-8789-EE4F358362C6}" srcOrd="2" destOrd="0" presId="urn:microsoft.com/office/officeart/2005/8/layout/pList1"/>
    <dgm:cxn modelId="{849731BE-AC49-4A71-875C-C55DD1D268CD}" type="presParOf" srcId="{D98C6495-DBA7-4799-8789-EE4F358362C6}" destId="{7330D50A-07B5-4BD3-B091-B29B4595D399}" srcOrd="0" destOrd="0" presId="urn:microsoft.com/office/officeart/2005/8/layout/pList1"/>
    <dgm:cxn modelId="{D0E27D63-DFFA-423E-8766-7E6F6429D55A}" type="presParOf" srcId="{D98C6495-DBA7-4799-8789-EE4F358362C6}" destId="{E5B204DB-B80C-46ED-B0C8-3033B53F7CFB}" srcOrd="1" destOrd="0" presId="urn:microsoft.com/office/officeart/2005/8/layout/pList1"/>
    <dgm:cxn modelId="{47F889BF-781A-4315-A46F-26FC27CF0F53}" type="presParOf" srcId="{B53A2C9C-A3AF-423B-A527-D500FA94B999}" destId="{2D8E3314-D276-4BBB-B8E2-5D5C8EF0AD27}" srcOrd="3" destOrd="0" presId="urn:microsoft.com/office/officeart/2005/8/layout/pList1"/>
    <dgm:cxn modelId="{23A7BA76-F81A-4993-BAB3-0B26E5FD057A}" type="presParOf" srcId="{B53A2C9C-A3AF-423B-A527-D500FA94B999}" destId="{21A11DAD-35E9-47FA-8F85-3B4E5EA67E5B}" srcOrd="4" destOrd="0" presId="urn:microsoft.com/office/officeart/2005/8/layout/pList1"/>
    <dgm:cxn modelId="{33903839-DD4D-49B8-BF90-2F34591595DE}" type="presParOf" srcId="{21A11DAD-35E9-47FA-8F85-3B4E5EA67E5B}" destId="{45173446-B786-4AEF-AF23-F359A8ECA551}" srcOrd="0" destOrd="0" presId="urn:microsoft.com/office/officeart/2005/8/layout/pList1"/>
    <dgm:cxn modelId="{B4DC5B70-A81B-4F86-8FC0-249FAC4A3EAA}" type="presParOf" srcId="{21A11DAD-35E9-47FA-8F85-3B4E5EA67E5B}" destId="{EF0E3F8C-BB0B-4512-AB31-BB7AC6F5695D}" srcOrd="1" destOrd="0" presId="urn:microsoft.com/office/officeart/2005/8/layout/pList1"/>
    <dgm:cxn modelId="{B0D28EF1-FF78-4490-8B4F-471F4CEF0475}" type="presParOf" srcId="{B53A2C9C-A3AF-423B-A527-D500FA94B999}" destId="{15203AFD-2F13-4C8E-84BD-80C8934ABA85}" srcOrd="5" destOrd="0" presId="urn:microsoft.com/office/officeart/2005/8/layout/pList1"/>
    <dgm:cxn modelId="{779EAD5C-04E9-4C57-94A7-1F1DDD9F2EE1}" type="presParOf" srcId="{B53A2C9C-A3AF-423B-A527-D500FA94B999}" destId="{CD4B0F12-22D2-4CCF-BCBD-9C040AA9CF8E}" srcOrd="6" destOrd="0" presId="urn:microsoft.com/office/officeart/2005/8/layout/pList1"/>
    <dgm:cxn modelId="{14CC6372-7ECB-4201-BFF1-2E54E16F8613}" type="presParOf" srcId="{CD4B0F12-22D2-4CCF-BCBD-9C040AA9CF8E}" destId="{BB2366C4-4455-4B40-84F5-F058826842C4}" srcOrd="0" destOrd="0" presId="urn:microsoft.com/office/officeart/2005/8/layout/pList1"/>
    <dgm:cxn modelId="{BA13611F-EF4F-4D51-A5BD-A8104BDBF045}" type="presParOf" srcId="{CD4B0F12-22D2-4CCF-BCBD-9C040AA9CF8E}" destId="{F6FEDFE2-9830-42E6-A461-F62FAAF21269}"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9DCA7-5F73-4590-8BDB-39B8A95F1658}">
      <dsp:nvSpPr>
        <dsp:cNvPr id="0" name=""/>
        <dsp:cNvSpPr/>
      </dsp:nvSpPr>
      <dsp:spPr>
        <a:xfrm>
          <a:off x="484434" y="742"/>
          <a:ext cx="1963449" cy="1352816"/>
        </a:xfrm>
        <a:prstGeom prst="roundRect">
          <a:avLst/>
        </a:prstGeom>
        <a:blipFill dpi="0"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0923" t="7547" r="20923" b="754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B1661E-9A93-468A-B3EE-25D12D92B67B}">
      <dsp:nvSpPr>
        <dsp:cNvPr id="0" name=""/>
        <dsp:cNvSpPr/>
      </dsp:nvSpPr>
      <dsp:spPr>
        <a:xfrm>
          <a:off x="484434" y="1353559"/>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Databricks</a:t>
          </a:r>
        </a:p>
      </dsp:txBody>
      <dsp:txXfrm>
        <a:off x="484434" y="1353559"/>
        <a:ext cx="1963449" cy="728439"/>
      </dsp:txXfrm>
    </dsp:sp>
    <dsp:sp modelId="{7330D50A-07B5-4BD3-B091-B29B4595D399}">
      <dsp:nvSpPr>
        <dsp:cNvPr id="0" name=""/>
        <dsp:cNvSpPr/>
      </dsp:nvSpPr>
      <dsp:spPr>
        <a:xfrm>
          <a:off x="2644311" y="742"/>
          <a:ext cx="1963449" cy="1352816"/>
        </a:xfrm>
        <a:prstGeom prst="round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6004" t="14966" r="26004" b="1496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B204DB-B80C-46ED-B0C8-3033B53F7CFB}">
      <dsp:nvSpPr>
        <dsp:cNvPr id="0" name=""/>
        <dsp:cNvSpPr/>
      </dsp:nvSpPr>
      <dsp:spPr>
        <a:xfrm>
          <a:off x="2644311" y="1353559"/>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Machine Learning Services</a:t>
          </a:r>
        </a:p>
      </dsp:txBody>
      <dsp:txXfrm>
        <a:off x="2644311" y="1353559"/>
        <a:ext cx="1963449" cy="728439"/>
      </dsp:txXfrm>
    </dsp:sp>
    <dsp:sp modelId="{45173446-B786-4AEF-AF23-F359A8ECA551}">
      <dsp:nvSpPr>
        <dsp:cNvPr id="0" name=""/>
        <dsp:cNvSpPr/>
      </dsp:nvSpPr>
      <dsp:spPr>
        <a:xfrm>
          <a:off x="484434" y="2278344"/>
          <a:ext cx="1963449" cy="1352816"/>
        </a:xfrm>
        <a:prstGeom prst="round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1299" t="8096" r="21299" b="809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0E3F8C-BB0B-4512-AB31-BB7AC6F5695D}">
      <dsp:nvSpPr>
        <dsp:cNvPr id="0" name=""/>
        <dsp:cNvSpPr/>
      </dsp:nvSpPr>
      <dsp:spPr>
        <a:xfrm>
          <a:off x="484434" y="3631161"/>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DSVM</a:t>
          </a:r>
        </a:p>
      </dsp:txBody>
      <dsp:txXfrm>
        <a:off x="484434" y="3631161"/>
        <a:ext cx="1963449" cy="728439"/>
      </dsp:txXfrm>
    </dsp:sp>
    <dsp:sp modelId="{BB2366C4-4455-4B40-84F5-F058826842C4}">
      <dsp:nvSpPr>
        <dsp:cNvPr id="0" name=""/>
        <dsp:cNvSpPr/>
      </dsp:nvSpPr>
      <dsp:spPr>
        <a:xfrm>
          <a:off x="2644311" y="2278344"/>
          <a:ext cx="1963449" cy="1352816"/>
        </a:xfrm>
        <a:prstGeom prst="roundRect">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22318" t="9584" r="22318" b="9584"/>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FEDFE2-9830-42E6-A461-F62FAAF21269}">
      <dsp:nvSpPr>
        <dsp:cNvPr id="0" name=""/>
        <dsp:cNvSpPr/>
      </dsp:nvSpPr>
      <dsp:spPr>
        <a:xfrm>
          <a:off x="2644311" y="3631161"/>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Machine Learning Studio</a:t>
          </a:r>
        </a:p>
      </dsp:txBody>
      <dsp:txXfrm>
        <a:off x="2644311" y="3631161"/>
        <a:ext cx="1963449" cy="728439"/>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a3c89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a3c8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r>
              <a:rPr lang="en-US"/>
              <a:t>Click to edit Master subtitle style</a:t>
            </a:r>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r>
              <a:rPr lang="en-US"/>
              <a:t>Click to edit Master title style</a:t>
            </a:r>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pPr lvl="0"/>
            <a:r>
              <a:rPr lang="en-US"/>
              <a:t>Edit Master text styles</a:t>
            </a: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2944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3475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23CBCE9-0914-4950-A986-7596C92667F1}" type="datetime1">
              <a:rPr lang="en-US" smtClean="0"/>
              <a:t>9/19/19</a:t>
            </a:fld>
            <a:endParaRPr lang="en-US"/>
          </a:p>
        </p:txBody>
      </p:sp>
      <p:sp>
        <p:nvSpPr>
          <p:cNvPr id="5" name="Footer Placeholder 4"/>
          <p:cNvSpPr>
            <a:spLocks noGrp="1"/>
          </p:cNvSpPr>
          <p:nvPr>
            <p:ph type="ftr" sz="quarter" idx="11"/>
          </p:nvPr>
        </p:nvSpPr>
        <p:spPr/>
        <p:txBody>
          <a:bodyPr/>
          <a:lstStyle/>
          <a:p>
            <a:r>
              <a:rPr lang="en-US"/>
              <a:t>Lecture Notes for E Alpaydın 2010 Introduction to Machine Learning 2e © The MIT Press (V1.0)</a:t>
            </a:r>
            <a:endParaRPr lang="tr-T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102D144-3790-49B2-A86C-A492FEAD18C0}" type="slidenum">
              <a:rPr lang="tr-TR" smtClean="0"/>
              <a:pPr/>
              <a:t>‹#›</a:t>
            </a:fld>
            <a:endParaRPr lang="tr-TR"/>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8638685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60" r:id="rId4"/>
    <p:sldLayoutId id="2147483661" r:id="rId5"/>
    <p:sldLayoutId id="2147483662" r:id="rId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hyperlink" Target="https://scikit-learn.org/stable/modules/tree.html#regression" TargetMode="External"/><Relationship Id="rId13" Type="http://schemas.openxmlformats.org/officeDocument/2006/relationships/hyperlink" Target="https://scikit-learn.org/stable/modules/ensemble.html#random-forests" TargetMode="External"/><Relationship Id="rId18" Type="http://schemas.openxmlformats.org/officeDocument/2006/relationships/hyperlink" Target="https://www.tensorflow.org/api_docs/python/tf/estimator/LinearClassifier" TargetMode="External"/><Relationship Id="rId3" Type="http://schemas.openxmlformats.org/officeDocument/2006/relationships/hyperlink" Target="https://scikit-learn.org/stable/modules/linear_model.html#elastic-net" TargetMode="External"/><Relationship Id="rId21" Type="http://schemas.openxmlformats.org/officeDocument/2006/relationships/hyperlink" Target="https://scikit-learn.org/stable/modules/sgd.html#sgd" TargetMode="External"/><Relationship Id="rId7" Type="http://schemas.openxmlformats.org/officeDocument/2006/relationships/hyperlink" Target="https://scikit-learn.org/stable/modules/tree.html#decision-trees" TargetMode="External"/><Relationship Id="rId12" Type="http://schemas.openxmlformats.org/officeDocument/2006/relationships/hyperlink" Target="https://scikit-learn.org/stable/modules/sgd.html#regression" TargetMode="External"/><Relationship Id="rId17" Type="http://schemas.openxmlformats.org/officeDocument/2006/relationships/hyperlink" Target="https://www.tensorflow.org/api_docs/python/tf/estimator/DNNRegressor" TargetMode="External"/><Relationship Id="rId2" Type="http://schemas.openxmlformats.org/officeDocument/2006/relationships/hyperlink" Target="https://scikit-learn.org/stable/modules/linear_model.html#logistic-regression" TargetMode="External"/><Relationship Id="rId16" Type="http://schemas.openxmlformats.org/officeDocument/2006/relationships/hyperlink" Target="https://www.tensorflow.org/api_docs/python/tf/estimator/DNNClassifier" TargetMode="External"/><Relationship Id="rId20" Type="http://schemas.openxmlformats.org/officeDocument/2006/relationships/hyperlink" Target="https://scikit-learn.org/stable/modules/naive_bayes.html#bernoulli-naive-bayes" TargetMode="External"/><Relationship Id="rId1" Type="http://schemas.openxmlformats.org/officeDocument/2006/relationships/slideLayout" Target="../slideLayouts/slideLayout2.xml"/><Relationship Id="rId6" Type="http://schemas.openxmlformats.org/officeDocument/2006/relationships/hyperlink" Target="https://scikit-learn.org/stable/modules/ensemble.html#regression" TargetMode="External"/><Relationship Id="rId11" Type="http://schemas.openxmlformats.org/officeDocument/2006/relationships/hyperlink" Target="https://scikit-learn.org/stable/modules/linear_model.html#lars-lasso" TargetMode="External"/><Relationship Id="rId5" Type="http://schemas.openxmlformats.org/officeDocument/2006/relationships/hyperlink" Target="https://scikit-learn.org/stable/modules/ensemble.html#classification" TargetMode="External"/><Relationship Id="rId15" Type="http://schemas.openxmlformats.org/officeDocument/2006/relationships/hyperlink" Target="https://xgboost.readthedocs.io/en/latest/parameter.html" TargetMode="External"/><Relationship Id="rId10" Type="http://schemas.openxmlformats.org/officeDocument/2006/relationships/hyperlink" Target="https://scikit-learn.org/stable/modules/svm.html#classification" TargetMode="External"/><Relationship Id="rId19" Type="http://schemas.openxmlformats.org/officeDocument/2006/relationships/hyperlink" Target="https://www.tensorflow.org/api_docs/python/tf/estimator/LinearRegressor" TargetMode="External"/><Relationship Id="rId4" Type="http://schemas.openxmlformats.org/officeDocument/2006/relationships/hyperlink" Target="https://lightgbm.readthedocs.io/en/latest/index.html" TargetMode="External"/><Relationship Id="rId9" Type="http://schemas.openxmlformats.org/officeDocument/2006/relationships/hyperlink" Target="https://scikit-learn.org/stable/modules/neighbors.html#nearest-neighbors-regression" TargetMode="External"/><Relationship Id="rId14" Type="http://schemas.openxmlformats.org/officeDocument/2006/relationships/hyperlink" Target="https://scikit-learn.org/stable/modules/ensemble.html#extremely-randomized-trees" TargetMode="External"/><Relationship Id="rId22" Type="http://schemas.openxmlformats.org/officeDocument/2006/relationships/hyperlink" Target="https://docs.microsoft.com/en-us/azure/machine-learning/service/how-to-configure-auto-trai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ocs.microsoft.com/en-us/azure/machine-learning/service/how-to-understand-automated-ml"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cmpe.boun.edu.tr/~ethem/i2ml3e/3e_v1-0/i2ml3e-chap9.pptx"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6.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5.wmf"/><Relationship Id="rId5" Type="http://schemas.openxmlformats.org/officeDocument/2006/relationships/oleObject" Target="../embeddings/oleObject2.bin"/><Relationship Id="rId4" Type="http://schemas.openxmlformats.org/officeDocument/2006/relationships/image" Target="../media/image24.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28.wmf"/><Relationship Id="rId5" Type="http://schemas.openxmlformats.org/officeDocument/2006/relationships/oleObject" Target="../embeddings/oleObject4.bin"/><Relationship Id="rId4" Type="http://schemas.openxmlformats.org/officeDocument/2006/relationships/image" Target="../media/image2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hyperlink" Target="https://www.researchgate.net/figure/ROC-curves-of-different-classifiers-The-ROC-curve-of-an-ideal-classifier-should-be_fig5_319939197"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hyperlink" Target="https://www.cmpe.boun.edu.tr/~ethem/i2ml3e/3e_v1-0/i2ml3e-chap7.pptx"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hyperlink" Target="https://www.thekerneltrip.com/machine/learning/computational-complexity-learning-algorithm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icml.cc/Conferences/2004/proceedings/papers/354.pdf" TargetMode="External"/><Relationship Id="rId3" Type="http://schemas.openxmlformats.org/officeDocument/2006/relationships/image" Target="../media/image38.png"/><Relationship Id="rId7" Type="http://schemas.openxmlformats.org/officeDocument/2006/relationships/hyperlink" Target="https://www.jstor.org/stable/1271436?seq=1#metadata_info_tab_contents" TargetMode="External"/><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hyperlink" Target="https://www.jstor.org/stable/2346178?seq=1#metadata_info_tab_contents" TargetMode="External"/><Relationship Id="rId11" Type="http://schemas.openxmlformats.org/officeDocument/2006/relationships/hyperlink" Target="https://en.wikipedia.org/wiki/File:L1_and_L2_balls.svg" TargetMode="External"/><Relationship Id="rId5" Type="http://schemas.openxmlformats.org/officeDocument/2006/relationships/hyperlink" Target="http://users.stat.umn.edu/~zouxx019/Papers/elasticnet.pdf" TargetMode="External"/><Relationship Id="rId10" Type="http://schemas.openxmlformats.org/officeDocument/2006/relationships/image" Target="../media/image40.png"/><Relationship Id="rId4" Type="http://schemas.openxmlformats.org/officeDocument/2006/relationships/hyperlink" Target="https://commons.wikimedia.org/wiki/File:Regularization.svg" TargetMode="External"/><Relationship Id="rId9"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hyperlink" Target="https://spark.apache.org/docs/2.2.0/mllib-decision-tree.html" TargetMode="External"/><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4.xml"/><Relationship Id="rId6" Type="http://schemas.openxmlformats.org/officeDocument/2006/relationships/hyperlink" Target="https://spark.apache.org/docs/2.2.0/mllib-naive-bayes.html#naive-bayes-sparkmllib" TargetMode="External"/><Relationship Id="rId5" Type="http://schemas.openxmlformats.org/officeDocument/2006/relationships/hyperlink" Target="https://spark.apache.org/docs/2.2.0/ml-classification-regression.html#regression" TargetMode="External"/><Relationship Id="rId4" Type="http://schemas.openxmlformats.org/officeDocument/2006/relationships/hyperlink" Target="https://scikit-learn.org/stable/modules/generated/sklearn.linear_model.LinearRegression.html#sklearn.linear_model.LinearRegression"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services/machine-learning-service/"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services/cognitive-services/"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en-us/solutions/architecture/image-classification-with-convolutional-neural-networks/" TargetMode="External"/><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us/solutions/architecture/defect-prevention-with-predictive-maintenance/" TargetMode="Externa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solutions/architecture/information-discovery-with-deep-learning-and-nlp/" TargetMode="External"/><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t>Machine Learning</a:t>
            </a:r>
            <a:endParaRPr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DSBA 6190-U90 | Colby T. Ford, Ph.D.</a:t>
            </a:r>
            <a:endParaRPr dirty="0"/>
          </a:p>
        </p:txBody>
      </p:sp>
      <p:pic>
        <p:nvPicPr>
          <p:cNvPr id="3" name="Picture 2" descr="A close up of a sign&#10;&#10;Description automatically generated">
            <a:extLst>
              <a:ext uri="{FF2B5EF4-FFF2-40B4-BE49-F238E27FC236}">
                <a16:creationId xmlns:a16="http://schemas.microsoft.com/office/drawing/2014/main" id="{DBB79DA9-E528-4E11-A659-9FECE294BE36}"/>
              </a:ext>
            </a:extLst>
          </p:cNvPr>
          <p:cNvPicPr>
            <a:picLocks noChangeAspect="1"/>
          </p:cNvPicPr>
          <p:nvPr/>
        </p:nvPicPr>
        <p:blipFill>
          <a:blip r:embed="rId3">
            <a:biLevel thresh="25000"/>
          </a:blip>
          <a:stretch>
            <a:fillRect/>
          </a:stretch>
        </p:blipFill>
        <p:spPr>
          <a:xfrm>
            <a:off x="422233" y="3151559"/>
            <a:ext cx="1728167" cy="13285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DE8B-3DCD-40AA-ABA0-E40A81007FF0}"/>
              </a:ext>
            </a:extLst>
          </p:cNvPr>
          <p:cNvSpPr>
            <a:spLocks noGrp="1"/>
          </p:cNvSpPr>
          <p:nvPr>
            <p:ph type="title"/>
          </p:nvPr>
        </p:nvSpPr>
        <p:spPr/>
        <p:txBody>
          <a:bodyPr/>
          <a:lstStyle/>
          <a:p>
            <a:r>
              <a:rPr lang="en-US" dirty="0">
                <a:solidFill>
                  <a:schemeClr val="tx1"/>
                </a:solidFill>
              </a:rPr>
              <a:t>Automated</a:t>
            </a:r>
            <a:br>
              <a:rPr lang="en-US" dirty="0">
                <a:solidFill>
                  <a:schemeClr val="tx1"/>
                </a:solidFill>
              </a:rPr>
            </a:br>
            <a:r>
              <a:rPr lang="en-US" dirty="0">
                <a:solidFill>
                  <a:schemeClr val="tx1"/>
                </a:solidFill>
              </a:rPr>
              <a:t>Machine Learning</a:t>
            </a:r>
            <a:br>
              <a:rPr lang="en-US" dirty="0">
                <a:solidFill>
                  <a:schemeClr val="tx1"/>
                </a:solidFill>
              </a:rPr>
            </a:br>
            <a:r>
              <a:rPr lang="en-US" sz="2000" dirty="0">
                <a:solidFill>
                  <a:schemeClr val="accent3"/>
                </a:solidFill>
              </a:rPr>
              <a:t>(When you’re too </a:t>
            </a:r>
            <a:r>
              <a:rPr lang="en-US" sz="2000" strike="sngStrike" dirty="0">
                <a:solidFill>
                  <a:schemeClr val="accent3"/>
                </a:solidFill>
              </a:rPr>
              <a:t>lazy</a:t>
            </a:r>
            <a:r>
              <a:rPr lang="en-US" sz="2000" dirty="0">
                <a:solidFill>
                  <a:schemeClr val="accent3"/>
                </a:solidFill>
              </a:rPr>
              <a:t> busy to do it yourself…)</a:t>
            </a:r>
            <a:endParaRPr lang="en-US" dirty="0">
              <a:solidFill>
                <a:schemeClr val="accent3"/>
              </a:solidFill>
            </a:endParaRPr>
          </a:p>
        </p:txBody>
      </p:sp>
    </p:spTree>
    <p:extLst>
      <p:ext uri="{BB962C8B-B14F-4D97-AF65-F5344CB8AC3E}">
        <p14:creationId xmlns:p14="http://schemas.microsoft.com/office/powerpoint/2010/main" val="550497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EB5F-C563-4961-BA02-2702B9C5AF3C}"/>
              </a:ext>
            </a:extLst>
          </p:cNvPr>
          <p:cNvSpPr>
            <a:spLocks noGrp="1"/>
          </p:cNvSpPr>
          <p:nvPr>
            <p:ph type="title"/>
          </p:nvPr>
        </p:nvSpPr>
        <p:spPr>
          <a:xfrm>
            <a:off x="319500" y="180900"/>
            <a:ext cx="2808000" cy="755700"/>
          </a:xfrm>
        </p:spPr>
        <p:txBody>
          <a:bodyPr/>
          <a:lstStyle/>
          <a:p>
            <a:r>
              <a:rPr lang="en-US" dirty="0" err="1"/>
              <a:t>AutoML</a:t>
            </a:r>
            <a:endParaRPr lang="en-US" dirty="0"/>
          </a:p>
        </p:txBody>
      </p:sp>
      <p:sp>
        <p:nvSpPr>
          <p:cNvPr id="3" name="Text Placeholder 2">
            <a:extLst>
              <a:ext uri="{FF2B5EF4-FFF2-40B4-BE49-F238E27FC236}">
                <a16:creationId xmlns:a16="http://schemas.microsoft.com/office/drawing/2014/main" id="{0A6D9E67-C183-48CE-A744-2C8AB740048D}"/>
              </a:ext>
            </a:extLst>
          </p:cNvPr>
          <p:cNvSpPr>
            <a:spLocks noGrp="1"/>
          </p:cNvSpPr>
          <p:nvPr>
            <p:ph type="body" idx="1"/>
          </p:nvPr>
        </p:nvSpPr>
        <p:spPr>
          <a:xfrm>
            <a:off x="319499" y="936600"/>
            <a:ext cx="3552845" cy="3716404"/>
          </a:xfrm>
        </p:spPr>
        <p:txBody>
          <a:bodyPr/>
          <a:lstStyle/>
          <a:p>
            <a:pPr>
              <a:spcBef>
                <a:spcPts val="600"/>
              </a:spcBef>
            </a:pPr>
            <a:r>
              <a:rPr lang="en-US" dirty="0"/>
              <a:t>Automatically test various algorithms, hyperparameters, and scaling techniques</a:t>
            </a:r>
          </a:p>
          <a:p>
            <a:pPr>
              <a:spcBef>
                <a:spcPts val="600"/>
              </a:spcBef>
            </a:pPr>
            <a:r>
              <a:rPr lang="en-US" dirty="0"/>
              <a:t>Three Experiment Types:</a:t>
            </a:r>
          </a:p>
          <a:p>
            <a:pPr lvl="1">
              <a:spcBef>
                <a:spcPts val="600"/>
              </a:spcBef>
            </a:pPr>
            <a:r>
              <a:rPr lang="en-US" dirty="0"/>
              <a:t>Classification</a:t>
            </a:r>
          </a:p>
          <a:p>
            <a:pPr lvl="1">
              <a:spcBef>
                <a:spcPts val="600"/>
              </a:spcBef>
            </a:pPr>
            <a:r>
              <a:rPr lang="en-US" dirty="0"/>
              <a:t>Regression</a:t>
            </a:r>
          </a:p>
          <a:p>
            <a:pPr lvl="1">
              <a:spcBef>
                <a:spcPts val="600"/>
              </a:spcBef>
            </a:pPr>
            <a:r>
              <a:rPr lang="en-US" dirty="0"/>
              <a:t>Forecasting</a:t>
            </a:r>
          </a:p>
          <a:p>
            <a:pPr>
              <a:spcBef>
                <a:spcPts val="600"/>
              </a:spcBef>
            </a:pPr>
            <a:r>
              <a:rPr lang="en-US" dirty="0"/>
              <a:t>Steps:</a:t>
            </a:r>
          </a:p>
          <a:p>
            <a:pPr lvl="1">
              <a:spcBef>
                <a:spcPts val="600"/>
              </a:spcBef>
            </a:pPr>
            <a:r>
              <a:rPr lang="en-US" dirty="0"/>
              <a:t>Preprocessing &amp; Scaling</a:t>
            </a:r>
          </a:p>
          <a:p>
            <a:pPr lvl="1">
              <a:spcBef>
                <a:spcPts val="600"/>
              </a:spcBef>
            </a:pPr>
            <a:r>
              <a:rPr lang="en-US" dirty="0"/>
              <a:t>Featurization</a:t>
            </a:r>
          </a:p>
          <a:p>
            <a:pPr lvl="1">
              <a:spcBef>
                <a:spcPts val="600"/>
              </a:spcBef>
            </a:pPr>
            <a:r>
              <a:rPr lang="en-US" dirty="0"/>
              <a:t>Cross-Validation</a:t>
            </a:r>
          </a:p>
          <a:p>
            <a:pPr lvl="1">
              <a:spcBef>
                <a:spcPts val="600"/>
              </a:spcBef>
            </a:pPr>
            <a:r>
              <a:rPr lang="en-US" dirty="0" err="1"/>
              <a:t>Ensembling</a:t>
            </a:r>
            <a:endParaRPr lang="en-US" dirty="0"/>
          </a:p>
          <a:p>
            <a:pPr lvl="1">
              <a:spcBef>
                <a:spcPts val="600"/>
              </a:spcBef>
            </a:pPr>
            <a:endParaRPr lang="en-US" dirty="0"/>
          </a:p>
        </p:txBody>
      </p:sp>
      <p:graphicFrame>
        <p:nvGraphicFramePr>
          <p:cNvPr id="4" name="Table 3">
            <a:extLst>
              <a:ext uri="{FF2B5EF4-FFF2-40B4-BE49-F238E27FC236}">
                <a16:creationId xmlns:a16="http://schemas.microsoft.com/office/drawing/2014/main" id="{287E4274-7456-4C85-ACEB-DF88F6F79EF5}"/>
              </a:ext>
            </a:extLst>
          </p:cNvPr>
          <p:cNvGraphicFramePr>
            <a:graphicFrameLocks noGrp="1"/>
          </p:cNvGraphicFramePr>
          <p:nvPr/>
        </p:nvGraphicFramePr>
        <p:xfrm>
          <a:off x="3817974" y="640146"/>
          <a:ext cx="4865759" cy="3585984"/>
        </p:xfrm>
        <a:graphic>
          <a:graphicData uri="http://schemas.openxmlformats.org/drawingml/2006/table">
            <a:tbl>
              <a:tblPr/>
              <a:tblGrid>
                <a:gridCol w="2418557">
                  <a:extLst>
                    <a:ext uri="{9D8B030D-6E8A-4147-A177-3AD203B41FA5}">
                      <a16:colId xmlns:a16="http://schemas.microsoft.com/office/drawing/2014/main" val="1089580484"/>
                    </a:ext>
                  </a:extLst>
                </a:gridCol>
                <a:gridCol w="2447202">
                  <a:extLst>
                    <a:ext uri="{9D8B030D-6E8A-4147-A177-3AD203B41FA5}">
                      <a16:colId xmlns:a16="http://schemas.microsoft.com/office/drawing/2014/main" val="1382446080"/>
                    </a:ext>
                  </a:extLst>
                </a:gridCol>
              </a:tblGrid>
              <a:tr h="178790">
                <a:tc>
                  <a:txBody>
                    <a:bodyPr/>
                    <a:lstStyle/>
                    <a:p>
                      <a:pPr algn="ctr"/>
                      <a:r>
                        <a:rPr lang="en-US" sz="1200" b="1"/>
                        <a:t>Classification</a:t>
                      </a:r>
                    </a:p>
                  </a:txBody>
                  <a:tcPr marL="52666" marR="52666" marT="26333" marB="26333" anchor="ctr">
                    <a:lnL>
                      <a:noFill/>
                    </a:lnL>
                    <a:lnR>
                      <a:noFill/>
                    </a:lnR>
                    <a:lnT>
                      <a:noFill/>
                    </a:lnT>
                    <a:lnB>
                      <a:noFill/>
                    </a:lnB>
                  </a:tcPr>
                </a:tc>
                <a:tc>
                  <a:txBody>
                    <a:bodyPr/>
                    <a:lstStyle/>
                    <a:p>
                      <a:pPr algn="ctr"/>
                      <a:r>
                        <a:rPr lang="en-US" sz="1200" b="1" dirty="0"/>
                        <a:t>Regression &amp;</a:t>
                      </a:r>
                    </a:p>
                    <a:p>
                      <a:pPr algn="ctr"/>
                      <a:r>
                        <a:rPr lang="en-US" sz="1200" b="1" dirty="0"/>
                        <a:t>Time Series Forecasting</a:t>
                      </a:r>
                    </a:p>
                  </a:txBody>
                  <a:tcPr marL="52666" marR="52666" marT="26333" marB="26333" anchor="ctr">
                    <a:lnL>
                      <a:noFill/>
                    </a:lnL>
                    <a:lnR>
                      <a:noFill/>
                    </a:lnR>
                    <a:lnT>
                      <a:noFill/>
                    </a:lnT>
                    <a:lnB>
                      <a:noFill/>
                    </a:lnB>
                  </a:tcPr>
                </a:tc>
                <a:extLst>
                  <a:ext uri="{0D108BD9-81ED-4DB2-BD59-A6C34878D82A}">
                    <a16:rowId xmlns:a16="http://schemas.microsoft.com/office/drawing/2014/main" val="3301145887"/>
                  </a:ext>
                </a:extLst>
              </a:tr>
              <a:tr h="178790">
                <a:tc>
                  <a:txBody>
                    <a:bodyPr/>
                    <a:lstStyle/>
                    <a:p>
                      <a:r>
                        <a:rPr lang="en-US" sz="1000">
                          <a:hlinkClick r:id="rId2"/>
                        </a:rPr>
                        <a:t>Logistic Regression</a:t>
                      </a:r>
                      <a:endParaRPr lang="en-US" sz="1000"/>
                    </a:p>
                  </a:txBody>
                  <a:tcPr marL="52666" marR="52666" marT="26333" marB="26333" anchor="ctr">
                    <a:lnL>
                      <a:noFill/>
                    </a:lnL>
                    <a:lnR>
                      <a:noFill/>
                    </a:lnR>
                    <a:lnT>
                      <a:noFill/>
                    </a:lnT>
                    <a:lnB>
                      <a:noFill/>
                    </a:lnB>
                  </a:tcPr>
                </a:tc>
                <a:tc>
                  <a:txBody>
                    <a:bodyPr/>
                    <a:lstStyle/>
                    <a:p>
                      <a:r>
                        <a:rPr lang="en-US" sz="1000" dirty="0">
                          <a:hlinkClick r:id="rId3"/>
                        </a:rPr>
                        <a:t>Elastic Net</a:t>
                      </a:r>
                      <a:endParaRPr lang="en-US" sz="1000" dirty="0"/>
                    </a:p>
                  </a:txBody>
                  <a:tcPr marL="52666" marR="52666" marT="26333" marB="26333" anchor="ctr">
                    <a:lnL>
                      <a:noFill/>
                    </a:lnL>
                    <a:lnR>
                      <a:noFill/>
                    </a:lnR>
                    <a:lnT>
                      <a:noFill/>
                    </a:lnT>
                    <a:lnB>
                      <a:noFill/>
                    </a:lnB>
                  </a:tcPr>
                </a:tc>
                <a:extLst>
                  <a:ext uri="{0D108BD9-81ED-4DB2-BD59-A6C34878D82A}">
                    <a16:rowId xmlns:a16="http://schemas.microsoft.com/office/drawing/2014/main" val="801165373"/>
                  </a:ext>
                </a:extLst>
              </a:tr>
              <a:tr h="178790">
                <a:tc>
                  <a:txBody>
                    <a:bodyPr/>
                    <a:lstStyle/>
                    <a:p>
                      <a:r>
                        <a:rPr lang="en-US" sz="1000">
                          <a:hlinkClick r:id="rId4"/>
                        </a:rPr>
                        <a:t>Light GBM</a:t>
                      </a:r>
                      <a:endParaRPr lang="en-US" sz="1000"/>
                    </a:p>
                  </a:txBody>
                  <a:tcPr marL="52666" marR="52666" marT="26333" marB="26333" anchor="ctr">
                    <a:lnL>
                      <a:noFill/>
                    </a:lnL>
                    <a:lnR>
                      <a:noFill/>
                    </a:lnR>
                    <a:lnT>
                      <a:noFill/>
                    </a:lnT>
                    <a:lnB>
                      <a:noFill/>
                    </a:lnB>
                  </a:tcPr>
                </a:tc>
                <a:tc>
                  <a:txBody>
                    <a:bodyPr/>
                    <a:lstStyle/>
                    <a:p>
                      <a:r>
                        <a:rPr lang="en-US" sz="1000">
                          <a:hlinkClick r:id="rId4"/>
                        </a:rPr>
                        <a:t>Light GBM</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291908786"/>
                  </a:ext>
                </a:extLst>
              </a:tr>
              <a:tr h="178790">
                <a:tc>
                  <a:txBody>
                    <a:bodyPr/>
                    <a:lstStyle/>
                    <a:p>
                      <a:r>
                        <a:rPr lang="en-US" sz="1000">
                          <a:hlinkClick r:id="rId5"/>
                        </a:rPr>
                        <a:t>Gradient Boosting</a:t>
                      </a:r>
                      <a:endParaRPr lang="en-US" sz="1000"/>
                    </a:p>
                  </a:txBody>
                  <a:tcPr marL="52666" marR="52666" marT="26333" marB="26333" anchor="ctr">
                    <a:lnL>
                      <a:noFill/>
                    </a:lnL>
                    <a:lnR>
                      <a:noFill/>
                    </a:lnR>
                    <a:lnT>
                      <a:noFill/>
                    </a:lnT>
                    <a:lnB>
                      <a:noFill/>
                    </a:lnB>
                  </a:tcPr>
                </a:tc>
                <a:tc>
                  <a:txBody>
                    <a:bodyPr/>
                    <a:lstStyle/>
                    <a:p>
                      <a:r>
                        <a:rPr lang="en-US" sz="1000">
                          <a:hlinkClick r:id="rId6"/>
                        </a:rPr>
                        <a:t>Gradient Boosting</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841407873"/>
                  </a:ext>
                </a:extLst>
              </a:tr>
              <a:tr h="178790">
                <a:tc>
                  <a:txBody>
                    <a:bodyPr/>
                    <a:lstStyle/>
                    <a:p>
                      <a:r>
                        <a:rPr lang="en-US" sz="1000">
                          <a:hlinkClick r:id="rId7"/>
                        </a:rPr>
                        <a:t>Decision Tree</a:t>
                      </a:r>
                      <a:endParaRPr lang="en-US" sz="1000"/>
                    </a:p>
                  </a:txBody>
                  <a:tcPr marL="52666" marR="52666" marT="26333" marB="26333" anchor="ctr">
                    <a:lnL>
                      <a:noFill/>
                    </a:lnL>
                    <a:lnR>
                      <a:noFill/>
                    </a:lnR>
                    <a:lnT>
                      <a:noFill/>
                    </a:lnT>
                    <a:lnB>
                      <a:noFill/>
                    </a:lnB>
                  </a:tcPr>
                </a:tc>
                <a:tc>
                  <a:txBody>
                    <a:bodyPr/>
                    <a:lstStyle/>
                    <a:p>
                      <a:r>
                        <a:rPr lang="en-US" sz="1000">
                          <a:hlinkClick r:id="rId8"/>
                        </a:rPr>
                        <a:t>Decision Tree</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833870345"/>
                  </a:ext>
                </a:extLst>
              </a:tr>
              <a:tr h="178790">
                <a:tc>
                  <a:txBody>
                    <a:bodyPr/>
                    <a:lstStyle/>
                    <a:p>
                      <a:r>
                        <a:rPr lang="en-US" sz="1000">
                          <a:hlinkClick r:id="rId9"/>
                        </a:rPr>
                        <a:t>K Nearest Neighbors</a:t>
                      </a:r>
                      <a:endParaRPr lang="en-US" sz="1000"/>
                    </a:p>
                  </a:txBody>
                  <a:tcPr marL="52666" marR="52666" marT="26333" marB="26333" anchor="ctr">
                    <a:lnL>
                      <a:noFill/>
                    </a:lnL>
                    <a:lnR>
                      <a:noFill/>
                    </a:lnR>
                    <a:lnT>
                      <a:noFill/>
                    </a:lnT>
                    <a:lnB>
                      <a:noFill/>
                    </a:lnB>
                  </a:tcPr>
                </a:tc>
                <a:tc>
                  <a:txBody>
                    <a:bodyPr/>
                    <a:lstStyle/>
                    <a:p>
                      <a:r>
                        <a:rPr lang="en-US" sz="1000">
                          <a:hlinkClick r:id="rId9"/>
                        </a:rPr>
                        <a:t>K Nearest Neighbors</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2832259499"/>
                  </a:ext>
                </a:extLst>
              </a:tr>
              <a:tr h="178790">
                <a:tc>
                  <a:txBody>
                    <a:bodyPr/>
                    <a:lstStyle/>
                    <a:p>
                      <a:r>
                        <a:rPr lang="en-US" sz="1000">
                          <a:hlinkClick r:id="rId10"/>
                        </a:rPr>
                        <a:t>Linear SVC</a:t>
                      </a:r>
                      <a:endParaRPr lang="en-US" sz="1000"/>
                    </a:p>
                  </a:txBody>
                  <a:tcPr marL="52666" marR="52666" marT="26333" marB="26333" anchor="ctr">
                    <a:lnL>
                      <a:noFill/>
                    </a:lnL>
                    <a:lnR>
                      <a:noFill/>
                    </a:lnR>
                    <a:lnT>
                      <a:noFill/>
                    </a:lnT>
                    <a:lnB>
                      <a:noFill/>
                    </a:lnB>
                  </a:tcPr>
                </a:tc>
                <a:tc>
                  <a:txBody>
                    <a:bodyPr/>
                    <a:lstStyle/>
                    <a:p>
                      <a:r>
                        <a:rPr lang="en-US" sz="1000">
                          <a:hlinkClick r:id="rId11"/>
                        </a:rPr>
                        <a:t>LARS Lasso</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228754427"/>
                  </a:ext>
                </a:extLst>
              </a:tr>
              <a:tr h="303944">
                <a:tc>
                  <a:txBody>
                    <a:bodyPr/>
                    <a:lstStyle/>
                    <a:p>
                      <a:r>
                        <a:rPr lang="en-US" sz="1000">
                          <a:hlinkClick r:id="rId10"/>
                        </a:rPr>
                        <a:t>C-Support Vector Classification (SVC)</a:t>
                      </a:r>
                      <a:endParaRPr lang="en-US" sz="1000"/>
                    </a:p>
                  </a:txBody>
                  <a:tcPr marL="52666" marR="52666" marT="26333" marB="26333" anchor="ctr">
                    <a:lnL>
                      <a:noFill/>
                    </a:lnL>
                    <a:lnR>
                      <a:noFill/>
                    </a:lnR>
                    <a:lnT>
                      <a:noFill/>
                    </a:lnT>
                    <a:lnB>
                      <a:noFill/>
                    </a:lnB>
                  </a:tcPr>
                </a:tc>
                <a:tc>
                  <a:txBody>
                    <a:bodyPr/>
                    <a:lstStyle/>
                    <a:p>
                      <a:r>
                        <a:rPr lang="en-US" sz="1000">
                          <a:hlinkClick r:id="rId12"/>
                        </a:rPr>
                        <a:t>Stochastic Gradient Descent (SGD)</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482337621"/>
                  </a:ext>
                </a:extLst>
              </a:tr>
              <a:tr h="178790">
                <a:tc>
                  <a:txBody>
                    <a:bodyPr/>
                    <a:lstStyle/>
                    <a:p>
                      <a:r>
                        <a:rPr lang="en-US" sz="1000">
                          <a:hlinkClick r:id="rId13"/>
                        </a:rPr>
                        <a:t>Random Forest</a:t>
                      </a:r>
                      <a:endParaRPr lang="en-US" sz="1000"/>
                    </a:p>
                  </a:txBody>
                  <a:tcPr marL="52666" marR="52666" marT="26333" marB="26333" anchor="ctr">
                    <a:lnL>
                      <a:noFill/>
                    </a:lnL>
                    <a:lnR>
                      <a:noFill/>
                    </a:lnR>
                    <a:lnT>
                      <a:noFill/>
                    </a:lnT>
                    <a:lnB>
                      <a:noFill/>
                    </a:lnB>
                  </a:tcPr>
                </a:tc>
                <a:tc>
                  <a:txBody>
                    <a:bodyPr/>
                    <a:lstStyle/>
                    <a:p>
                      <a:r>
                        <a:rPr lang="en-US" sz="1000">
                          <a:hlinkClick r:id="rId13"/>
                        </a:rPr>
                        <a:t>Random Forest</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521599616"/>
                  </a:ext>
                </a:extLst>
              </a:tr>
              <a:tr h="303944">
                <a:tc>
                  <a:txBody>
                    <a:bodyPr/>
                    <a:lstStyle/>
                    <a:p>
                      <a:r>
                        <a:rPr lang="en-US" sz="1000">
                          <a:hlinkClick r:id="rId14"/>
                        </a:rPr>
                        <a:t>Extremely Randomized Trees</a:t>
                      </a:r>
                      <a:endParaRPr lang="en-US" sz="1000"/>
                    </a:p>
                  </a:txBody>
                  <a:tcPr marL="52666" marR="52666" marT="26333" marB="26333" anchor="ctr">
                    <a:lnL>
                      <a:noFill/>
                    </a:lnL>
                    <a:lnR>
                      <a:noFill/>
                    </a:lnR>
                    <a:lnT>
                      <a:noFill/>
                    </a:lnT>
                    <a:lnB>
                      <a:noFill/>
                    </a:lnB>
                  </a:tcPr>
                </a:tc>
                <a:tc>
                  <a:txBody>
                    <a:bodyPr/>
                    <a:lstStyle/>
                    <a:p>
                      <a:r>
                        <a:rPr lang="en-US" sz="1000">
                          <a:hlinkClick r:id="rId14"/>
                        </a:rPr>
                        <a:t>Extremely Randomized Trees</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154399125"/>
                  </a:ext>
                </a:extLst>
              </a:tr>
              <a:tr h="178790">
                <a:tc>
                  <a:txBody>
                    <a:bodyPr/>
                    <a:lstStyle/>
                    <a:p>
                      <a:r>
                        <a:rPr lang="en-US" sz="1000" dirty="0" err="1">
                          <a:hlinkClick r:id="rId15"/>
                        </a:rPr>
                        <a:t>Xgboost</a:t>
                      </a:r>
                      <a:endParaRPr lang="en-US" sz="1000" dirty="0"/>
                    </a:p>
                  </a:txBody>
                  <a:tcPr marL="52666" marR="52666" marT="26333" marB="26333" anchor="ctr">
                    <a:lnL>
                      <a:noFill/>
                    </a:lnL>
                    <a:lnR>
                      <a:noFill/>
                    </a:lnR>
                    <a:lnT>
                      <a:noFill/>
                    </a:lnT>
                    <a:lnB>
                      <a:noFill/>
                    </a:lnB>
                  </a:tcPr>
                </a:tc>
                <a:tc>
                  <a:txBody>
                    <a:bodyPr/>
                    <a:lstStyle/>
                    <a:p>
                      <a:r>
                        <a:rPr lang="en-US" sz="1000">
                          <a:hlinkClick r:id="rId15"/>
                        </a:rPr>
                        <a:t>Xgboost</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537502937"/>
                  </a:ext>
                </a:extLst>
              </a:tr>
              <a:tr h="178790">
                <a:tc>
                  <a:txBody>
                    <a:bodyPr/>
                    <a:lstStyle/>
                    <a:p>
                      <a:r>
                        <a:rPr lang="en-US" sz="1000">
                          <a:hlinkClick r:id="rId16"/>
                        </a:rPr>
                        <a:t>DNN Classifier</a:t>
                      </a:r>
                      <a:endParaRPr lang="en-US" sz="1000"/>
                    </a:p>
                  </a:txBody>
                  <a:tcPr marL="52666" marR="52666" marT="26333" marB="26333" anchor="ctr">
                    <a:lnL>
                      <a:noFill/>
                    </a:lnL>
                    <a:lnR>
                      <a:noFill/>
                    </a:lnR>
                    <a:lnT>
                      <a:noFill/>
                    </a:lnT>
                    <a:lnB>
                      <a:noFill/>
                    </a:lnB>
                  </a:tcPr>
                </a:tc>
                <a:tc>
                  <a:txBody>
                    <a:bodyPr/>
                    <a:lstStyle/>
                    <a:p>
                      <a:r>
                        <a:rPr lang="en-US" sz="1000">
                          <a:hlinkClick r:id="rId17"/>
                        </a:rPr>
                        <a:t>DNN Regressor</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708269267"/>
                  </a:ext>
                </a:extLst>
              </a:tr>
              <a:tr h="178790">
                <a:tc>
                  <a:txBody>
                    <a:bodyPr/>
                    <a:lstStyle/>
                    <a:p>
                      <a:r>
                        <a:rPr lang="en-US" sz="1000">
                          <a:hlinkClick r:id="rId18"/>
                        </a:rPr>
                        <a:t>DNN Linear Classifier</a:t>
                      </a:r>
                      <a:endParaRPr lang="en-US" sz="1000"/>
                    </a:p>
                  </a:txBody>
                  <a:tcPr marL="52666" marR="52666" marT="26333" marB="26333" anchor="ctr">
                    <a:lnL>
                      <a:noFill/>
                    </a:lnL>
                    <a:lnR>
                      <a:noFill/>
                    </a:lnR>
                    <a:lnT>
                      <a:noFill/>
                    </a:lnT>
                    <a:lnB>
                      <a:noFill/>
                    </a:lnB>
                  </a:tcPr>
                </a:tc>
                <a:tc>
                  <a:txBody>
                    <a:bodyPr/>
                    <a:lstStyle/>
                    <a:p>
                      <a:r>
                        <a:rPr lang="en-US" sz="1000">
                          <a:hlinkClick r:id="rId19"/>
                        </a:rPr>
                        <a:t>Linear Regressor</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239242384"/>
                  </a:ext>
                </a:extLst>
              </a:tr>
              <a:tr h="178790">
                <a:tc>
                  <a:txBody>
                    <a:bodyPr/>
                    <a:lstStyle/>
                    <a:p>
                      <a:r>
                        <a:rPr lang="en-US" sz="1000">
                          <a:hlinkClick r:id="rId20"/>
                        </a:rPr>
                        <a:t>Naive Bayes</a:t>
                      </a:r>
                      <a:endParaRPr lang="en-US" sz="1000"/>
                    </a:p>
                  </a:txBody>
                  <a:tcPr marL="52666" marR="52666" marT="26333" marB="26333" anchor="ctr">
                    <a:lnL>
                      <a:noFill/>
                    </a:lnL>
                    <a:lnR>
                      <a:noFill/>
                    </a:lnR>
                    <a:lnT>
                      <a:noFill/>
                    </a:lnT>
                    <a:lnB>
                      <a:noFill/>
                    </a:lnB>
                  </a:tcPr>
                </a:tc>
                <a:tc>
                  <a:txBody>
                    <a:bodyPr/>
                    <a:lstStyle/>
                    <a:p>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41898756"/>
                  </a:ext>
                </a:extLst>
              </a:tr>
              <a:tr h="303944">
                <a:tc>
                  <a:txBody>
                    <a:bodyPr/>
                    <a:lstStyle/>
                    <a:p>
                      <a:r>
                        <a:rPr lang="en-US" sz="1000">
                          <a:hlinkClick r:id="rId21"/>
                        </a:rPr>
                        <a:t>Stochastic Gradient Descent (SGD)</a:t>
                      </a:r>
                      <a:endParaRPr lang="en-US" sz="1000"/>
                    </a:p>
                  </a:txBody>
                  <a:tcPr marL="52666" marR="52666" marT="26333" marB="26333" anchor="ctr">
                    <a:lnL>
                      <a:noFill/>
                    </a:lnL>
                    <a:lnR>
                      <a:noFill/>
                    </a:lnR>
                    <a:lnT>
                      <a:noFill/>
                    </a:lnT>
                    <a:lnB>
                      <a:noFill/>
                    </a:lnB>
                  </a:tcPr>
                </a:tc>
                <a:tc>
                  <a:txBody>
                    <a:bodyPr/>
                    <a:lstStyle/>
                    <a:p>
                      <a:endParaRPr lang="en-US" sz="1000" dirty="0"/>
                    </a:p>
                  </a:txBody>
                  <a:tcPr marL="52666" marR="52666" marT="26333" marB="26333" anchor="ctr">
                    <a:lnL>
                      <a:noFill/>
                    </a:lnL>
                    <a:lnR>
                      <a:noFill/>
                    </a:lnR>
                    <a:lnT>
                      <a:noFill/>
                    </a:lnT>
                    <a:lnB>
                      <a:noFill/>
                    </a:lnB>
                  </a:tcPr>
                </a:tc>
                <a:extLst>
                  <a:ext uri="{0D108BD9-81ED-4DB2-BD59-A6C34878D82A}">
                    <a16:rowId xmlns:a16="http://schemas.microsoft.com/office/drawing/2014/main" val="3966003278"/>
                  </a:ext>
                </a:extLst>
              </a:tr>
            </a:tbl>
          </a:graphicData>
        </a:graphic>
      </p:graphicFrame>
      <p:sp>
        <p:nvSpPr>
          <p:cNvPr id="6" name="Rectangle 5">
            <a:extLst>
              <a:ext uri="{FF2B5EF4-FFF2-40B4-BE49-F238E27FC236}">
                <a16:creationId xmlns:a16="http://schemas.microsoft.com/office/drawing/2014/main" id="{C96C4D95-99B7-4E6E-A3D2-B6969D97C36B}"/>
              </a:ext>
            </a:extLst>
          </p:cNvPr>
          <p:cNvSpPr/>
          <p:nvPr/>
        </p:nvSpPr>
        <p:spPr>
          <a:xfrm>
            <a:off x="3178609" y="4831794"/>
            <a:ext cx="6144490" cy="261610"/>
          </a:xfrm>
          <a:prstGeom prst="rect">
            <a:avLst/>
          </a:prstGeom>
        </p:spPr>
        <p:txBody>
          <a:bodyPr wrap="square">
            <a:spAutoFit/>
          </a:bodyPr>
          <a:lstStyle/>
          <a:p>
            <a:r>
              <a:rPr lang="en-US" sz="1100" dirty="0">
                <a:hlinkClick r:id="rId22"/>
              </a:rPr>
              <a:t>https://docs.microsoft.com/en-us/azure/machine-learning/service/how-to-configure-auto-train</a:t>
            </a:r>
            <a:endParaRPr lang="en-US" sz="1100" dirty="0"/>
          </a:p>
        </p:txBody>
      </p:sp>
    </p:spTree>
    <p:extLst>
      <p:ext uri="{BB962C8B-B14F-4D97-AF65-F5344CB8AC3E}">
        <p14:creationId xmlns:p14="http://schemas.microsoft.com/office/powerpoint/2010/main" val="3669653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FD37-EDF7-42F2-9518-A10251253ABA}"/>
              </a:ext>
            </a:extLst>
          </p:cNvPr>
          <p:cNvSpPr>
            <a:spLocks noGrp="1"/>
          </p:cNvSpPr>
          <p:nvPr>
            <p:ph type="title"/>
          </p:nvPr>
        </p:nvSpPr>
        <p:spPr/>
        <p:txBody>
          <a:bodyPr/>
          <a:lstStyle/>
          <a:p>
            <a:r>
              <a:rPr lang="en-US" dirty="0"/>
              <a:t>Picking the Best Model</a:t>
            </a:r>
          </a:p>
        </p:txBody>
      </p:sp>
      <p:sp>
        <p:nvSpPr>
          <p:cNvPr id="3" name="Text Placeholder 2">
            <a:extLst>
              <a:ext uri="{FF2B5EF4-FFF2-40B4-BE49-F238E27FC236}">
                <a16:creationId xmlns:a16="http://schemas.microsoft.com/office/drawing/2014/main" id="{7B559461-43BB-4521-B584-E6B31A283F52}"/>
              </a:ext>
            </a:extLst>
          </p:cNvPr>
          <p:cNvSpPr>
            <a:spLocks noGrp="1"/>
          </p:cNvSpPr>
          <p:nvPr>
            <p:ph type="body" idx="1"/>
          </p:nvPr>
        </p:nvSpPr>
        <p:spPr>
          <a:xfrm>
            <a:off x="422028" y="1565150"/>
            <a:ext cx="3071400" cy="3002400"/>
          </a:xfrm>
        </p:spPr>
        <p:txBody>
          <a:bodyPr>
            <a:normAutofit fontScale="92500" lnSpcReduction="20000"/>
          </a:bodyPr>
          <a:lstStyle/>
          <a:p>
            <a:r>
              <a:rPr lang="en-US" dirty="0"/>
              <a:t>Picks a best model(s) based on a Primary Metric</a:t>
            </a:r>
          </a:p>
          <a:p>
            <a:pPr lvl="1">
              <a:spcBef>
                <a:spcPts val="600"/>
              </a:spcBef>
            </a:pPr>
            <a:r>
              <a:rPr lang="en-US" dirty="0"/>
              <a:t>In Classification Problems:</a:t>
            </a:r>
          </a:p>
          <a:p>
            <a:pPr lvl="2">
              <a:spcBef>
                <a:spcPts val="600"/>
              </a:spcBef>
            </a:pPr>
            <a:r>
              <a:rPr lang="en-US" dirty="0"/>
              <a:t>Accuracy, Weighted AUC, Average Weighted Precision Score, Normalized Macro Recall, Weighted Precision Score</a:t>
            </a:r>
          </a:p>
          <a:p>
            <a:pPr lvl="1">
              <a:spcBef>
                <a:spcPts val="600"/>
              </a:spcBef>
            </a:pPr>
            <a:r>
              <a:rPr lang="en-US" dirty="0"/>
              <a:t>In Regression/Forecasting Problems:</a:t>
            </a:r>
          </a:p>
          <a:p>
            <a:pPr lvl="2">
              <a:spcBef>
                <a:spcPts val="600"/>
              </a:spcBef>
            </a:pPr>
            <a:r>
              <a:rPr lang="en-US" dirty="0"/>
              <a:t>Spearman Correlation, Normalized RMSE, R</a:t>
            </a:r>
            <a:r>
              <a:rPr lang="en-US" baseline="30000" dirty="0"/>
              <a:t>2</a:t>
            </a:r>
            <a:r>
              <a:rPr lang="en-US" dirty="0"/>
              <a:t>, Normalized MAE</a:t>
            </a:r>
          </a:p>
          <a:p>
            <a:endParaRPr lang="en-US" dirty="0"/>
          </a:p>
        </p:txBody>
      </p:sp>
      <p:sp>
        <p:nvSpPr>
          <p:cNvPr id="4" name="Rectangle 3">
            <a:extLst>
              <a:ext uri="{FF2B5EF4-FFF2-40B4-BE49-F238E27FC236}">
                <a16:creationId xmlns:a16="http://schemas.microsoft.com/office/drawing/2014/main" id="{E874D10C-6D65-4617-8879-A22C02FF83D3}"/>
              </a:ext>
            </a:extLst>
          </p:cNvPr>
          <p:cNvSpPr/>
          <p:nvPr/>
        </p:nvSpPr>
        <p:spPr>
          <a:xfrm>
            <a:off x="319500" y="4807508"/>
            <a:ext cx="4662054" cy="215444"/>
          </a:xfrm>
          <a:prstGeom prst="rect">
            <a:avLst/>
          </a:prstGeom>
        </p:spPr>
        <p:txBody>
          <a:bodyPr wrap="square">
            <a:spAutoFit/>
          </a:bodyPr>
          <a:lstStyle/>
          <a:p>
            <a:r>
              <a:rPr lang="en-US" sz="800" dirty="0">
                <a:hlinkClick r:id="rId2"/>
              </a:rPr>
              <a:t>https://docs.microsoft.com/en-us/azure/machine-learning/service/how-to-understand-automated-ml</a:t>
            </a:r>
            <a:endParaRPr lang="en-US" sz="800" dirty="0"/>
          </a:p>
        </p:txBody>
      </p:sp>
      <p:pic>
        <p:nvPicPr>
          <p:cNvPr id="7" name="Picture 6">
            <a:extLst>
              <a:ext uri="{FF2B5EF4-FFF2-40B4-BE49-F238E27FC236}">
                <a16:creationId xmlns:a16="http://schemas.microsoft.com/office/drawing/2014/main" id="{BE0C4B95-9A79-44B8-9528-F9DF165F32E8}"/>
              </a:ext>
            </a:extLst>
          </p:cNvPr>
          <p:cNvPicPr>
            <a:picLocks noChangeAspect="1"/>
          </p:cNvPicPr>
          <p:nvPr/>
        </p:nvPicPr>
        <p:blipFill>
          <a:blip r:embed="rId3"/>
          <a:stretch>
            <a:fillRect/>
          </a:stretch>
        </p:blipFill>
        <p:spPr>
          <a:xfrm>
            <a:off x="3851564" y="1451308"/>
            <a:ext cx="4613562" cy="2825324"/>
          </a:xfrm>
          <a:prstGeom prst="rect">
            <a:avLst/>
          </a:prstGeom>
        </p:spPr>
      </p:pic>
    </p:spTree>
    <p:extLst>
      <p:ext uri="{BB962C8B-B14F-4D97-AF65-F5344CB8AC3E}">
        <p14:creationId xmlns:p14="http://schemas.microsoft.com/office/powerpoint/2010/main" val="1146714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Machine Learning</a:t>
            </a:r>
            <a:br>
              <a:rPr lang="en-US" dirty="0"/>
            </a:br>
            <a:r>
              <a:rPr lang="en-US" b="0" dirty="0"/>
              <a:t>Deep Dive</a:t>
            </a:r>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Overview of Algorithms:</a:t>
            </a:r>
          </a:p>
          <a:p>
            <a:pPr lvl="1">
              <a:lnSpc>
                <a:spcPct val="100000"/>
              </a:lnSpc>
              <a:spcBef>
                <a:spcPts val="600"/>
              </a:spcBef>
              <a:spcAft>
                <a:spcPts val="600"/>
              </a:spcAft>
            </a:pPr>
            <a:r>
              <a:rPr lang="en-US" dirty="0"/>
              <a:t>Regression</a:t>
            </a:r>
          </a:p>
          <a:p>
            <a:pPr lvl="1">
              <a:lnSpc>
                <a:spcPct val="100000"/>
              </a:lnSpc>
              <a:spcBef>
                <a:spcPts val="600"/>
              </a:spcBef>
              <a:spcAft>
                <a:spcPts val="600"/>
              </a:spcAft>
            </a:pPr>
            <a:r>
              <a:rPr lang="en-US" dirty="0"/>
              <a:t>Tree-Based Classification</a:t>
            </a:r>
          </a:p>
          <a:p>
            <a:pPr lvl="1">
              <a:lnSpc>
                <a:spcPct val="100000"/>
              </a:lnSpc>
              <a:spcBef>
                <a:spcPts val="600"/>
              </a:spcBef>
              <a:spcAft>
                <a:spcPts val="600"/>
              </a:spcAft>
            </a:pPr>
            <a:r>
              <a:rPr lang="en-US" dirty="0"/>
              <a:t>Clustering</a:t>
            </a:r>
          </a:p>
          <a:p>
            <a:pPr>
              <a:lnSpc>
                <a:spcPct val="100000"/>
              </a:lnSpc>
              <a:spcBef>
                <a:spcPts val="600"/>
              </a:spcBef>
              <a:spcAft>
                <a:spcPts val="600"/>
              </a:spcAft>
            </a:pPr>
            <a:r>
              <a:rPr lang="en-US" dirty="0"/>
              <a:t>Computational Complexity</a:t>
            </a:r>
          </a:p>
        </p:txBody>
      </p:sp>
    </p:spTree>
    <p:extLst>
      <p:ext uri="{BB962C8B-B14F-4D97-AF65-F5344CB8AC3E}">
        <p14:creationId xmlns:p14="http://schemas.microsoft.com/office/powerpoint/2010/main" val="1716964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Linear Regression</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846804"/>
                <a:ext cx="2893600" cy="2806200"/>
              </a:xfrm>
            </p:spPr>
            <p:txBody>
              <a:bodyPr/>
              <a:lstStyle/>
              <a:p>
                <a:r>
                  <a:rPr lang="en-US" dirty="0"/>
                  <a:t>Normally in the form:</a:t>
                </a:r>
                <a:endParaRPr lang="en-US" b="0" i="1" dirty="0">
                  <a:latin typeface="Cambria Math" panose="02040503050406030204" pitchFamily="18" charset="0"/>
                </a:endParaRPr>
              </a:p>
              <a:p>
                <a:pPr marL="15240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r>
                  <a:rPr lang="en-US" dirty="0"/>
                  <a:t>or, in matrix notation…</a:t>
                </a:r>
              </a:p>
              <a:p>
                <a:pPr marL="15240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mr>
                            <m:mr>
                              <m:e>
                                <m:r>
                                  <a:rPr lang="en-US"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𝑛</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𝑘</m:t>
                                    </m:r>
                                  </m:sub>
                                </m:sSub>
                              </m:e>
                            </m:mr>
                            <m:mr>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𝑛𝑘</m:t>
                                    </m:r>
                                  </m:sub>
                                </m:sSub>
                              </m:e>
                            </m:mr>
                          </m:m>
                        </m:e>
                      </m:d>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mr>
                            <m:mr>
                              <m:e>
                                <m:r>
                                  <a:rPr lang="en-US" i="1">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1</m:t>
                                    </m:r>
                                  </m:sub>
                                </m:sSub>
                              </m:e>
                            </m:mr>
                            <m:mr>
                              <m:e>
                                <m:r>
                                  <a:rPr lang="en-US" b="0"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𝑛</m:t>
                                    </m:r>
                                  </m:sub>
                                </m:sSub>
                              </m:e>
                            </m:mr>
                          </m:m>
                        </m:e>
                      </m:d>
                    </m:oMath>
                  </m:oMathPara>
                </a14:m>
                <a:endParaRPr lang="en-US" dirty="0"/>
              </a:p>
              <a:p>
                <a:pPr marL="152400" indent="0" algn="ctr">
                  <a:buNone/>
                </a:pPr>
                <a:endParaRPr lang="en-US" dirty="0"/>
              </a:p>
              <a:p>
                <a:r>
                  <a:rPr lang="en-US" dirty="0"/>
                  <a:t>To solve for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a:t>
                </a:r>
              </a:p>
              <a:p>
                <a:pPr marL="15240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b="0" i="1" smtClean="0">
                                      <a:latin typeface="Cambria Math" panose="02040503050406030204" pitchFamily="18" charset="0"/>
                                    </a:rPr>
                                    <m:t>′</m:t>
                                  </m:r>
                                </m:sup>
                              </m:sSup>
                              <m:r>
                                <a:rPr lang="en-US" i="1">
                                  <a:latin typeface="Cambria Math" panose="02040503050406030204" pitchFamily="18" charset="0"/>
                                </a:rPr>
                                <m:t>𝑋</m:t>
                              </m:r>
                            </m:e>
                          </m:d>
                        </m:e>
                        <m:sup>
                          <m:r>
                            <a:rPr lang="en-US" b="0" i="1" smtClean="0">
                              <a:latin typeface="Cambria Math" panose="02040503050406030204" pitchFamily="18" charset="0"/>
                            </a:rPr>
                            <m:t>−1</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sup>
                      </m:sSup>
                      <m:r>
                        <a:rPr lang="en-US" b="0" i="1" smtClean="0">
                          <a:latin typeface="Cambria Math" panose="02040503050406030204" pitchFamily="18" charset="0"/>
                        </a:rPr>
                        <m:t>𝑌</m:t>
                      </m:r>
                    </m:oMath>
                  </m:oMathPara>
                </a14:m>
                <a:endParaRPr lang="en-US" dirty="0"/>
              </a:p>
            </p:txBody>
          </p:sp>
        </mc:Choice>
        <mc:Fallback>
          <p:sp>
            <p:nvSpPr>
              <p:cNvPr id="3" name="Text Placeholder 2">
                <a:extLst>
                  <a:ext uri="{FF2B5EF4-FFF2-40B4-BE49-F238E27FC236}">
                    <a16:creationId xmlns:a16="http://schemas.microsoft.com/office/drawing/2014/main" id="{3D0582B5-5A3D-401F-90F1-0860B0B4CA57}"/>
                  </a:ext>
                </a:extLst>
              </p:cNvPr>
              <p:cNvSpPr>
                <a:spLocks noGrp="1" noRot="1" noChangeAspect="1" noMove="1" noResize="1" noEditPoints="1" noAdjustHandles="1" noChangeArrowheads="1" noChangeShapeType="1" noTextEdit="1"/>
              </p:cNvSpPr>
              <p:nvPr>
                <p:ph type="body" idx="1"/>
              </p:nvPr>
            </p:nvSpPr>
            <p:spPr>
              <a:xfrm>
                <a:off x="319500" y="1846804"/>
                <a:ext cx="2893600" cy="2806200"/>
              </a:xfr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9DA1A14-75CE-4C0C-B8C1-47C4ECF77AFB}"/>
              </a:ext>
            </a:extLst>
          </p:cNvPr>
          <p:cNvSpPr txBox="1"/>
          <p:nvPr/>
        </p:nvSpPr>
        <p:spPr>
          <a:xfrm>
            <a:off x="4394200" y="371147"/>
            <a:ext cx="3961341" cy="4401205"/>
          </a:xfrm>
          <a:prstGeom prst="rect">
            <a:avLst/>
          </a:prstGeom>
          <a:noFill/>
        </p:spPr>
        <p:txBody>
          <a:bodyPr wrap="none" rtlCol="0">
            <a:spAutoFit/>
          </a:bodyPr>
          <a:lstStyle/>
          <a:p>
            <a:r>
              <a:rPr lang="en-US" dirty="0">
                <a:solidFill>
                  <a:schemeClr val="tx1"/>
                </a:solidFill>
                <a:latin typeface="Consolas" panose="020B0609020204030204" pitchFamily="49" charset="0"/>
              </a:rPr>
              <a:t>## Load in data</a:t>
            </a:r>
          </a:p>
          <a:p>
            <a:r>
              <a:rPr lang="en-US" dirty="0">
                <a:latin typeface="Consolas" panose="020B0609020204030204" pitchFamily="49" charset="0"/>
              </a:rPr>
              <a:t>data(</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X matrix</a:t>
            </a:r>
          </a:p>
          <a:p>
            <a:r>
              <a:rPr lang="en-US" dirty="0">
                <a:latin typeface="Consolas" panose="020B0609020204030204" pitchFamily="49" charset="0"/>
              </a:rPr>
              <a:t>X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cbind</a:t>
            </a:r>
            <a:r>
              <a:rPr lang="en-US" dirty="0">
                <a:latin typeface="Consolas" panose="020B0609020204030204" pitchFamily="49" charset="0"/>
              </a:rPr>
              <a:t>(1,</a:t>
            </a:r>
          </a:p>
          <a:p>
            <a:r>
              <a:rPr lang="en-US" dirty="0">
                <a:latin typeface="Consolas" panose="020B0609020204030204" pitchFamily="49" charset="0"/>
              </a:rPr>
              <a:t>                     </a:t>
            </a:r>
            <a:r>
              <a:rPr lang="en-US" dirty="0" err="1">
                <a:latin typeface="Consolas" panose="020B0609020204030204" pitchFamily="49" charset="0"/>
              </a:rPr>
              <a:t>mtcars$cyl</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mtcars$hp</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y matrix</a:t>
            </a:r>
          </a:p>
          <a:p>
            <a:r>
              <a:rPr lang="en-US" dirty="0">
                <a:latin typeface="Consolas" panose="020B0609020204030204" pitchFamily="49" charset="0"/>
              </a:rPr>
              <a:t>y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mtcars$mpg</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Solve for </a:t>
            </a:r>
            <a:r>
              <a:rPr lang="en-US" dirty="0" err="1">
                <a:solidFill>
                  <a:schemeClr val="tx1"/>
                </a:solidFill>
                <a:latin typeface="Consolas" panose="020B0609020204030204" pitchFamily="49" charset="0"/>
              </a:rPr>
              <a:t>beta_hat</a:t>
            </a:r>
            <a:endParaRPr lang="en-US" dirty="0">
              <a:solidFill>
                <a:schemeClr val="tx1"/>
              </a:solidFill>
              <a:latin typeface="Consolas" panose="020B0609020204030204" pitchFamily="49" charset="0"/>
            </a:endParaRPr>
          </a:p>
          <a:p>
            <a:r>
              <a:rPr lang="en-US" dirty="0" err="1">
                <a:latin typeface="Consolas" panose="020B0609020204030204" pitchFamily="49" charset="0"/>
              </a:rPr>
              <a:t>beta_hat</a:t>
            </a:r>
            <a:r>
              <a:rPr lang="en-US" dirty="0">
                <a:latin typeface="Consolas" panose="020B0609020204030204" pitchFamily="49" charset="0"/>
              </a:rPr>
              <a:t> &lt;- solve(t(X)%*%X)%*%t(X)%*%y</a:t>
            </a:r>
          </a:p>
          <a:p>
            <a:endParaRPr lang="en-US" dirty="0">
              <a:latin typeface="Consolas" panose="020B0609020204030204" pitchFamily="49" charset="0"/>
            </a:endParaRPr>
          </a:p>
          <a:p>
            <a:endParaRPr lang="en-US" dirty="0">
              <a:latin typeface="Consolas" panose="020B0609020204030204" pitchFamily="49" charset="0"/>
            </a:endParaRPr>
          </a:p>
          <a:p>
            <a:r>
              <a:rPr lang="en-US" dirty="0">
                <a:solidFill>
                  <a:schemeClr val="tx1"/>
                </a:solidFill>
                <a:latin typeface="Consolas" panose="020B0609020204030204" pitchFamily="49" charset="0"/>
              </a:rPr>
              <a:t>## Fit the same data using </a:t>
            </a:r>
            <a:r>
              <a:rPr lang="en-US" dirty="0" err="1">
                <a:solidFill>
                  <a:schemeClr val="tx1"/>
                </a:solidFill>
                <a:latin typeface="Consolas" panose="020B0609020204030204" pitchFamily="49" charset="0"/>
              </a:rPr>
              <a:t>lm</a:t>
            </a:r>
            <a:endParaRPr lang="en-US" dirty="0">
              <a:solidFill>
                <a:schemeClr val="tx1"/>
              </a:solidFill>
              <a:latin typeface="Consolas" panose="020B0609020204030204" pitchFamily="49" charset="0"/>
            </a:endParaRPr>
          </a:p>
          <a:p>
            <a:r>
              <a:rPr lang="en-US" dirty="0">
                <a:latin typeface="Consolas" panose="020B0609020204030204" pitchFamily="49" charset="0"/>
              </a:rPr>
              <a:t>fit &lt;- </a:t>
            </a:r>
            <a:r>
              <a:rPr lang="en-US" dirty="0" err="1">
                <a:latin typeface="Consolas" panose="020B0609020204030204" pitchFamily="49" charset="0"/>
              </a:rPr>
              <a:t>lm</a:t>
            </a:r>
            <a:r>
              <a:rPr lang="en-US" dirty="0">
                <a:latin typeface="Consolas" panose="020B0609020204030204" pitchFamily="49" charset="0"/>
              </a:rPr>
              <a:t>(mpg ~ </a:t>
            </a:r>
            <a:r>
              <a:rPr lang="en-US" dirty="0" err="1">
                <a:latin typeface="Consolas" panose="020B0609020204030204" pitchFamily="49" charset="0"/>
              </a:rPr>
              <a:t>cyl</a:t>
            </a:r>
            <a:r>
              <a:rPr lang="en-US" dirty="0">
                <a:latin typeface="Consolas" panose="020B0609020204030204" pitchFamily="49" charset="0"/>
              </a:rPr>
              <a:t> + hp,</a:t>
            </a:r>
          </a:p>
          <a:p>
            <a:r>
              <a:rPr lang="en-US" dirty="0">
                <a:latin typeface="Consolas" panose="020B0609020204030204" pitchFamily="49" charset="0"/>
              </a:rPr>
              <a:t>          data = </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err="1">
                <a:latin typeface="Consolas" panose="020B0609020204030204" pitchFamily="49" charset="0"/>
              </a:rPr>
              <a:t>fit$coefficients</a:t>
            </a:r>
            <a:endParaRPr lang="en-US" dirty="0">
              <a:latin typeface="Consolas" panose="020B0609020204030204" pitchFamily="49" charset="0"/>
            </a:endParaRPr>
          </a:p>
        </p:txBody>
      </p:sp>
    </p:spTree>
    <p:extLst>
      <p:ext uri="{BB962C8B-B14F-4D97-AF65-F5344CB8AC3E}">
        <p14:creationId xmlns:p14="http://schemas.microsoft.com/office/powerpoint/2010/main" val="1476329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DF3E-5CD8-4D77-BE58-C3C27DF03A11}"/>
              </a:ext>
            </a:extLst>
          </p:cNvPr>
          <p:cNvSpPr>
            <a:spLocks noGrp="1"/>
          </p:cNvSpPr>
          <p:nvPr>
            <p:ph type="title"/>
          </p:nvPr>
        </p:nvSpPr>
        <p:spPr/>
        <p:txBody>
          <a:bodyPr/>
          <a:lstStyle/>
          <a:p>
            <a:r>
              <a:rPr lang="en-US" dirty="0"/>
              <a:t>Regression Model Metrics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288011B-BC8F-41A8-A99A-A022FD4B2502}"/>
                  </a:ext>
                </a:extLst>
              </p:cNvPr>
              <p:cNvSpPr>
                <a:spLocks noGrp="1"/>
              </p:cNvSpPr>
              <p:nvPr>
                <p:ph type="body" idx="1"/>
              </p:nvPr>
            </p:nvSpPr>
            <p:spPr>
              <a:xfrm>
                <a:off x="260350" y="1602675"/>
                <a:ext cx="5211353" cy="3002400"/>
              </a:xfrm>
            </p:spPr>
            <p:txBody>
              <a:bodyPr/>
              <a:lstStyle/>
              <a:p>
                <a:r>
                  <a:rPr lang="en-US" dirty="0"/>
                  <a:t>Sum of Squares</a:t>
                </a:r>
              </a:p>
              <a:p>
                <a:pPr marL="139700" indent="0" algn="ctr">
                  <a:buNone/>
                </a:pP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e>
                          <m:sup>
                            <m:r>
                              <a:rPr lang="en-US" b="0" i="1" smtClean="0">
                                <a:latin typeface="Cambria Math" panose="02040503050406030204" pitchFamily="18" charset="0"/>
                              </a:rPr>
                              <m:t>2</m:t>
                            </m:r>
                          </m:sup>
                        </m:sSup>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US" i="1">
                                <a:latin typeface="Cambria Math" panose="02040503050406030204" pitchFamily="18" charset="0"/>
                              </a:rPr>
                              <m:t>2</m:t>
                            </m:r>
                          </m:sup>
                        </m:sSup>
                      </m:e>
                    </m:nary>
                  </m:oMath>
                </a14:m>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i="1">
                                <a:latin typeface="Cambria Math" panose="02040503050406030204" pitchFamily="18" charset="0"/>
                              </a:rPr>
                              <m:t>2</m:t>
                            </m:r>
                          </m:sup>
                        </m:sSup>
                      </m:e>
                    </m:nary>
                  </m:oMath>
                </a14:m>
                <a:endParaRPr lang="en-US" dirty="0"/>
              </a:p>
              <a:p>
                <a:pPr marL="139700" indent="0" algn="ctr">
                  <a:buNone/>
                </a:pPr>
                <a:r>
                  <a:rPr lang="en-US" i="1" dirty="0" err="1">
                    <a:latin typeface="Cambria Math" panose="02040503050406030204" pitchFamily="18" charset="0"/>
                    <a:ea typeface="Cambria Math" panose="02040503050406030204" pitchFamily="18" charset="0"/>
                  </a:rPr>
                  <a:t>SSTotal</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SSReg</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SSError</a:t>
                </a:r>
                <a:endParaRPr lang="en-US" i="1" dirty="0">
                  <a:latin typeface="Cambria Math" panose="02040503050406030204" pitchFamily="18" charset="0"/>
                  <a:ea typeface="Cambria Math" panose="02040503050406030204" pitchFamily="18" charset="0"/>
                </a:endParaRPr>
              </a:p>
              <a:p>
                <a:pPr marL="139700" indent="0" algn="ctr">
                  <a:buNone/>
                </a:pPr>
                <a:endParaRPr lang="en-US" dirty="0"/>
              </a:p>
              <a:p>
                <a:r>
                  <a:rPr lang="en-US" dirty="0"/>
                  <a:t>R</a:t>
                </a:r>
                <a:r>
                  <a:rPr lang="en-US" baseline="30000" dirty="0"/>
                  <a:t>2</a:t>
                </a:r>
                <a:r>
                  <a:rPr lang="en-US" dirty="0"/>
                  <a:t> : The Coefficient of Determination</a:t>
                </a:r>
                <a:endParaRPr lang="en-US" baseline="30000" dirty="0"/>
              </a:p>
              <a:p>
                <a:pPr marL="13970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𝑆𝑆𝑅</m:t>
                          </m:r>
                        </m:num>
                        <m:den>
                          <m:r>
                            <a:rPr lang="en-US" b="0" i="1" smtClean="0">
                              <a:latin typeface="Cambria Math" panose="02040503050406030204" pitchFamily="18" charset="0"/>
                            </a:rPr>
                            <m:t>𝑆𝑆𝑇</m:t>
                          </m:r>
                        </m:den>
                      </m:f>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𝑆𝑆𝐸</m:t>
                          </m:r>
                        </m:num>
                        <m:den>
                          <m:r>
                            <a:rPr lang="en-US" b="0" i="1" smtClean="0">
                              <a:latin typeface="Cambria Math" panose="02040503050406030204" pitchFamily="18" charset="0"/>
                            </a:rPr>
                            <m:t>𝑆𝑆𝑇</m:t>
                          </m:r>
                        </m:den>
                      </m:f>
                    </m:oMath>
                  </m:oMathPara>
                </a14:m>
                <a:endParaRPr lang="en-US" dirty="0"/>
              </a:p>
              <a:p>
                <a:endParaRPr lang="en-US" dirty="0"/>
              </a:p>
            </p:txBody>
          </p:sp>
        </mc:Choice>
        <mc:Fallback xmlns="">
          <p:sp>
            <p:nvSpPr>
              <p:cNvPr id="3" name="Text Placeholder 2">
                <a:extLst>
                  <a:ext uri="{FF2B5EF4-FFF2-40B4-BE49-F238E27FC236}">
                    <a16:creationId xmlns:a16="http://schemas.microsoft.com/office/drawing/2014/main" id="{1288011B-BC8F-41A8-A99A-A022FD4B2502}"/>
                  </a:ext>
                </a:extLst>
              </p:cNvPr>
              <p:cNvSpPr>
                <a:spLocks noGrp="1" noRot="1" noChangeAspect="1" noMove="1" noResize="1" noEditPoints="1" noAdjustHandles="1" noChangeArrowheads="1" noChangeShapeType="1" noTextEdit="1"/>
              </p:cNvSpPr>
              <p:nvPr>
                <p:ph type="body" idx="1"/>
              </p:nvPr>
            </p:nvSpPr>
            <p:spPr>
              <a:xfrm>
                <a:off x="260350" y="1602675"/>
                <a:ext cx="5211353" cy="3002400"/>
              </a:xfrm>
              <a:blipFill>
                <a:blip r:embed="rId2"/>
                <a:stretch>
                  <a:fillRect t="-20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E4175656-5D40-425D-A2EE-480789A89149}"/>
              </a:ext>
            </a:extLst>
          </p:cNvPr>
          <p:cNvSpPr>
            <a:spLocks noGrp="1"/>
          </p:cNvSpPr>
          <p:nvPr>
            <p:ph type="body" idx="2"/>
          </p:nvPr>
        </p:nvSpPr>
        <p:spPr/>
        <p:txBody>
          <a:bodyPr/>
          <a:lstStyle/>
          <a:p>
            <a:r>
              <a:rPr lang="en-US" dirty="0"/>
              <a:t>Other things to look at:</a:t>
            </a:r>
          </a:p>
          <a:p>
            <a:pPr lvl="1"/>
            <a:r>
              <a:rPr lang="en-US" dirty="0"/>
              <a:t>p-values</a:t>
            </a:r>
          </a:p>
          <a:p>
            <a:pPr lvl="1"/>
            <a:r>
              <a:rPr lang="en-US" dirty="0"/>
              <a:t>RMSE</a:t>
            </a:r>
          </a:p>
          <a:p>
            <a:pPr lvl="1"/>
            <a:r>
              <a:rPr lang="en-US" dirty="0"/>
              <a:t>MAPE</a:t>
            </a:r>
          </a:p>
        </p:txBody>
      </p:sp>
    </p:spTree>
    <p:extLst>
      <p:ext uri="{BB962C8B-B14F-4D97-AF65-F5344CB8AC3E}">
        <p14:creationId xmlns:p14="http://schemas.microsoft.com/office/powerpoint/2010/main" val="3931309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Tree-Based Classification</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p:txBody>
          <a:bodyPr/>
          <a:lstStyle/>
          <a:p>
            <a:pPr>
              <a:spcBef>
                <a:spcPts val="600"/>
              </a:spcBef>
            </a:pPr>
            <a:r>
              <a:rPr lang="en-US" dirty="0"/>
              <a:t>Decision Trees</a:t>
            </a:r>
          </a:p>
          <a:p>
            <a:pPr lvl="1">
              <a:spcBef>
                <a:spcPts val="600"/>
              </a:spcBef>
            </a:pPr>
            <a:r>
              <a:rPr lang="en-US" dirty="0"/>
              <a:t>Pick the most discriminable factor first, then continue to split</a:t>
            </a:r>
          </a:p>
          <a:p>
            <a:pPr>
              <a:spcBef>
                <a:spcPts val="600"/>
              </a:spcBef>
            </a:pPr>
            <a:r>
              <a:rPr lang="en-US" dirty="0"/>
              <a:t>Random Forests</a:t>
            </a:r>
          </a:p>
          <a:p>
            <a:pPr lvl="1">
              <a:spcBef>
                <a:spcPts val="600"/>
              </a:spcBef>
            </a:pPr>
            <a:r>
              <a:rPr lang="en-US" dirty="0"/>
              <a:t>Generate a bunch of random decision trees and vote on the most popular answer</a:t>
            </a:r>
          </a:p>
          <a:p>
            <a:pPr marL="152400" indent="0">
              <a:spcBef>
                <a:spcPts val="600"/>
              </a:spcBef>
              <a:buNone/>
            </a:pPr>
            <a:r>
              <a:rPr lang="en-US" dirty="0"/>
              <a:t>Finishes based on some entropy/purity criterion</a:t>
            </a:r>
          </a:p>
        </p:txBody>
      </p:sp>
      <p:pic>
        <p:nvPicPr>
          <p:cNvPr id="4" name="Picture 5">
            <a:extLst>
              <a:ext uri="{FF2B5EF4-FFF2-40B4-BE49-F238E27FC236}">
                <a16:creationId xmlns:a16="http://schemas.microsoft.com/office/drawing/2014/main" id="{1694E871-97EE-4B75-BF62-89F6BF9B9FFA}"/>
              </a:ext>
            </a:extLst>
          </p:cNvPr>
          <p:cNvPicPr>
            <a:picLocks noChangeAspect="1" noChangeArrowheads="1"/>
          </p:cNvPicPr>
          <p:nvPr/>
        </p:nvPicPr>
        <p:blipFill>
          <a:blip r:embed="rId2" cstate="print"/>
          <a:srcRect/>
          <a:stretch>
            <a:fillRect/>
          </a:stretch>
        </p:blipFill>
        <p:spPr bwMode="auto">
          <a:xfrm>
            <a:off x="3229974" y="891540"/>
            <a:ext cx="5914026" cy="3360420"/>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id="{0B85A17D-4898-4FB3-92D0-C2CF3291FDEC}"/>
              </a:ext>
            </a:extLst>
          </p:cNvPr>
          <p:cNvSpPr/>
          <p:nvPr/>
        </p:nvSpPr>
        <p:spPr>
          <a:xfrm>
            <a:off x="4632960" y="4889584"/>
            <a:ext cx="4572000" cy="253916"/>
          </a:xfrm>
          <a:prstGeom prst="rect">
            <a:avLst/>
          </a:prstGeom>
        </p:spPr>
        <p:txBody>
          <a:bodyPr>
            <a:spAutoFit/>
          </a:bodyPr>
          <a:lstStyle/>
          <a:p>
            <a:r>
              <a:rPr lang="en-US" sz="1050" dirty="0">
                <a:hlinkClick r:id="rId3"/>
              </a:rPr>
              <a:t>https://www.cmpe.boun.edu.tr/~ethem/i2ml3e/3e_v1-0/i2ml3e-chap9.pptx</a:t>
            </a:r>
            <a:endParaRPr lang="en-US" sz="1050" dirty="0"/>
          </a:p>
        </p:txBody>
      </p:sp>
    </p:spTree>
    <p:extLst>
      <p:ext uri="{BB962C8B-B14F-4D97-AF65-F5344CB8AC3E}">
        <p14:creationId xmlns:p14="http://schemas.microsoft.com/office/powerpoint/2010/main" val="3250852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tr-TR" dirty="0"/>
              <a:t>Divide and Conquer</a:t>
            </a:r>
          </a:p>
        </p:txBody>
      </p:sp>
      <p:sp>
        <p:nvSpPr>
          <p:cNvPr id="5" name="Slide Number Placeholder 4"/>
          <p:cNvSpPr>
            <a:spLocks noGrp="1"/>
          </p:cNvSpPr>
          <p:nvPr>
            <p:ph type="sldNum" sz="quarter" idx="12"/>
          </p:nvPr>
        </p:nvSpPr>
        <p:spPr/>
        <p:txBody>
          <a:bodyPr>
            <a:normAutofit/>
          </a:bodyPr>
          <a:lstStyle/>
          <a:p>
            <a:fld id="{EFD79178-3801-442D-9A2F-5D922A383BA0}" type="slidenum">
              <a:rPr lang="tr-TR"/>
              <a:pPr/>
              <a:t>17</a:t>
            </a:fld>
            <a:endParaRPr lang="tr-TR"/>
          </a:p>
        </p:txBody>
      </p:sp>
      <p:sp>
        <p:nvSpPr>
          <p:cNvPr id="346115" name="Rectangle 3"/>
          <p:cNvSpPr>
            <a:spLocks noGrp="1" noChangeArrowheads="1"/>
          </p:cNvSpPr>
          <p:nvPr>
            <p:ph sz="quarter" idx="1"/>
          </p:nvPr>
        </p:nvSpPr>
        <p:spPr>
          <a:xfrm>
            <a:off x="612648" y="914400"/>
            <a:ext cx="8153400" cy="3657600"/>
          </a:xfrm>
        </p:spPr>
        <p:txBody>
          <a:bodyPr/>
          <a:lstStyle/>
          <a:p>
            <a:pPr>
              <a:lnSpc>
                <a:spcPct val="90000"/>
              </a:lnSpc>
              <a:spcBef>
                <a:spcPts val="600"/>
              </a:spcBef>
            </a:pPr>
            <a:r>
              <a:rPr lang="tr-TR" dirty="0">
                <a:solidFill>
                  <a:schemeClr val="tx1"/>
                </a:solidFill>
                <a:latin typeface="+mj-lt"/>
              </a:rPr>
              <a:t>Internal decision nodes</a:t>
            </a:r>
          </a:p>
          <a:p>
            <a:pPr lvl="1">
              <a:lnSpc>
                <a:spcPct val="90000"/>
              </a:lnSpc>
              <a:spcBef>
                <a:spcPts val="600"/>
              </a:spcBef>
            </a:pPr>
            <a:r>
              <a:rPr lang="tr-TR" sz="1800" dirty="0">
                <a:solidFill>
                  <a:schemeClr val="tx1"/>
                </a:solidFill>
                <a:latin typeface="+mj-lt"/>
              </a:rPr>
              <a:t>Univariate: Uses a single attribute, </a:t>
            </a:r>
            <a:r>
              <a:rPr lang="tr-TR" sz="1800" i="1" dirty="0">
                <a:solidFill>
                  <a:schemeClr val="tx1"/>
                </a:solidFill>
                <a:latin typeface="+mj-lt"/>
              </a:rPr>
              <a:t>x</a:t>
            </a:r>
            <a:r>
              <a:rPr lang="tr-TR" sz="1800" i="1" baseline="-25000" dirty="0">
                <a:solidFill>
                  <a:schemeClr val="tx1"/>
                </a:solidFill>
                <a:latin typeface="+mj-lt"/>
              </a:rPr>
              <a:t>i</a:t>
            </a:r>
          </a:p>
          <a:p>
            <a:pPr lvl="2">
              <a:lnSpc>
                <a:spcPct val="90000"/>
              </a:lnSpc>
              <a:spcBef>
                <a:spcPts val="600"/>
              </a:spcBef>
            </a:pPr>
            <a:r>
              <a:rPr lang="tr-TR" sz="1800" dirty="0">
                <a:solidFill>
                  <a:schemeClr val="tx1"/>
                </a:solidFill>
                <a:latin typeface="+mj-lt"/>
              </a:rPr>
              <a:t>Numeric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Binary split :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&gt; </a:t>
            </a:r>
            <a:r>
              <a:rPr lang="tr-TR" sz="1800" i="1" dirty="0">
                <a:solidFill>
                  <a:schemeClr val="tx1"/>
                </a:solidFill>
                <a:latin typeface="+mj-lt"/>
              </a:rPr>
              <a:t>w</a:t>
            </a:r>
            <a:r>
              <a:rPr lang="tr-TR" sz="1800" i="1" baseline="-25000" dirty="0">
                <a:solidFill>
                  <a:schemeClr val="tx1"/>
                </a:solidFill>
                <a:latin typeface="+mj-lt"/>
              </a:rPr>
              <a:t>m</a:t>
            </a:r>
            <a:endParaRPr lang="tr-TR" sz="1800" dirty="0">
              <a:solidFill>
                <a:schemeClr val="tx1"/>
              </a:solidFill>
              <a:latin typeface="+mj-lt"/>
            </a:endParaRPr>
          </a:p>
          <a:p>
            <a:pPr lvl="2">
              <a:lnSpc>
                <a:spcPct val="90000"/>
              </a:lnSpc>
              <a:spcBef>
                <a:spcPts val="600"/>
              </a:spcBef>
            </a:pPr>
            <a:r>
              <a:rPr lang="tr-TR" sz="1800" dirty="0">
                <a:solidFill>
                  <a:schemeClr val="tx1"/>
                </a:solidFill>
                <a:latin typeface="+mj-lt"/>
              </a:rPr>
              <a:t>Discrete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a:t>
            </a:r>
            <a:r>
              <a:rPr lang="tr-TR" sz="1800" i="1" dirty="0">
                <a:solidFill>
                  <a:schemeClr val="tx1"/>
                </a:solidFill>
                <a:latin typeface="+mj-lt"/>
              </a:rPr>
              <a:t>n</a:t>
            </a:r>
            <a:r>
              <a:rPr lang="tr-TR" sz="1800" dirty="0">
                <a:solidFill>
                  <a:schemeClr val="tx1"/>
                </a:solidFill>
                <a:latin typeface="+mj-lt"/>
              </a:rPr>
              <a:t>-way split for </a:t>
            </a:r>
            <a:r>
              <a:rPr lang="tr-TR" sz="1800" i="1" dirty="0">
                <a:solidFill>
                  <a:schemeClr val="tx1"/>
                </a:solidFill>
                <a:latin typeface="+mj-lt"/>
              </a:rPr>
              <a:t>n</a:t>
            </a:r>
            <a:r>
              <a:rPr lang="tr-TR" sz="1800" dirty="0">
                <a:solidFill>
                  <a:schemeClr val="tx1"/>
                </a:solidFill>
                <a:latin typeface="+mj-lt"/>
              </a:rPr>
              <a:t> possible values</a:t>
            </a:r>
            <a:endParaRPr lang="tr-TR" sz="1800" i="1" baseline="-25000" dirty="0">
              <a:solidFill>
                <a:schemeClr val="tx1"/>
              </a:solidFill>
              <a:latin typeface="+mj-lt"/>
            </a:endParaRPr>
          </a:p>
          <a:p>
            <a:pPr lvl="1">
              <a:lnSpc>
                <a:spcPct val="90000"/>
              </a:lnSpc>
              <a:spcBef>
                <a:spcPts val="600"/>
              </a:spcBef>
            </a:pPr>
            <a:r>
              <a:rPr lang="tr-TR" sz="1800" dirty="0">
                <a:solidFill>
                  <a:schemeClr val="tx1"/>
                </a:solidFill>
                <a:latin typeface="+mj-lt"/>
              </a:rPr>
              <a:t>Multivariate: Uses all attributes, </a:t>
            </a:r>
            <a:r>
              <a:rPr lang="tr-TR" sz="1800" b="1" i="1" dirty="0">
                <a:solidFill>
                  <a:schemeClr val="tx1"/>
                </a:solidFill>
                <a:latin typeface="+mj-lt"/>
              </a:rPr>
              <a:t>x</a:t>
            </a:r>
            <a:endParaRPr lang="tr-TR" sz="1800" b="1" i="1" baseline="-25000" dirty="0">
              <a:solidFill>
                <a:schemeClr val="tx1"/>
              </a:solidFill>
              <a:latin typeface="+mj-lt"/>
            </a:endParaRPr>
          </a:p>
          <a:p>
            <a:pPr>
              <a:lnSpc>
                <a:spcPct val="90000"/>
              </a:lnSpc>
              <a:spcBef>
                <a:spcPts val="600"/>
              </a:spcBef>
            </a:pPr>
            <a:r>
              <a:rPr lang="tr-TR" dirty="0">
                <a:solidFill>
                  <a:schemeClr val="tx1"/>
                </a:solidFill>
                <a:latin typeface="+mj-lt"/>
              </a:rPr>
              <a:t>Leaves</a:t>
            </a:r>
          </a:p>
          <a:p>
            <a:pPr lvl="1">
              <a:lnSpc>
                <a:spcPct val="90000"/>
              </a:lnSpc>
              <a:spcBef>
                <a:spcPts val="600"/>
              </a:spcBef>
            </a:pPr>
            <a:r>
              <a:rPr lang="tr-TR" sz="1800" dirty="0">
                <a:solidFill>
                  <a:schemeClr val="tx1"/>
                </a:solidFill>
                <a:latin typeface="+mj-lt"/>
              </a:rPr>
              <a:t>Classification: Class labels, or proportions</a:t>
            </a:r>
          </a:p>
          <a:p>
            <a:pPr lvl="1">
              <a:lnSpc>
                <a:spcPct val="90000"/>
              </a:lnSpc>
              <a:spcBef>
                <a:spcPts val="600"/>
              </a:spcBef>
            </a:pPr>
            <a:r>
              <a:rPr lang="tr-TR" sz="1800" dirty="0">
                <a:solidFill>
                  <a:schemeClr val="tx1"/>
                </a:solidFill>
                <a:latin typeface="+mj-lt"/>
              </a:rPr>
              <a:t>Regression: Numeric; </a:t>
            </a:r>
            <a:r>
              <a:rPr lang="tr-TR" sz="1800" i="1" dirty="0">
                <a:solidFill>
                  <a:schemeClr val="tx1"/>
                </a:solidFill>
                <a:latin typeface="+mj-lt"/>
              </a:rPr>
              <a:t>r</a:t>
            </a:r>
            <a:r>
              <a:rPr lang="tr-TR" sz="1800" dirty="0">
                <a:solidFill>
                  <a:schemeClr val="tx1"/>
                </a:solidFill>
                <a:latin typeface="+mj-lt"/>
              </a:rPr>
              <a:t> average, or local fit</a:t>
            </a:r>
          </a:p>
          <a:p>
            <a:pPr>
              <a:lnSpc>
                <a:spcPct val="90000"/>
              </a:lnSpc>
              <a:spcBef>
                <a:spcPts val="600"/>
              </a:spcBef>
            </a:pPr>
            <a:r>
              <a:rPr lang="tr-TR" dirty="0">
                <a:solidFill>
                  <a:schemeClr val="tx1"/>
                </a:solidFill>
                <a:latin typeface="+mj-lt"/>
              </a:rPr>
              <a:t>Learning is </a:t>
            </a:r>
            <a:r>
              <a:rPr lang="tr-TR" dirty="0">
                <a:solidFill>
                  <a:schemeClr val="accent1"/>
                </a:solidFill>
                <a:latin typeface="+mj-lt"/>
              </a:rPr>
              <a:t>greedy</a:t>
            </a:r>
            <a:r>
              <a:rPr lang="tr-TR" dirty="0">
                <a:solidFill>
                  <a:schemeClr val="tx1"/>
                </a:solidFill>
                <a:latin typeface="+mj-lt"/>
              </a:rPr>
              <a:t>; find the best split recursively (Breiman et al, 1984; Quinlan, 1986, 1993)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noAutofit/>
          </a:bodyPr>
          <a:lstStyle/>
          <a:p>
            <a:r>
              <a:rPr lang="tr-TR" dirty="0"/>
              <a:t>Classification Trees (ID3,CART,C4.5)</a:t>
            </a:r>
          </a:p>
        </p:txBody>
      </p:sp>
      <p:sp>
        <p:nvSpPr>
          <p:cNvPr id="8" name="Slide Number Placeholder 4"/>
          <p:cNvSpPr>
            <a:spLocks noGrp="1"/>
          </p:cNvSpPr>
          <p:nvPr>
            <p:ph type="sldNum" sz="quarter" idx="12"/>
          </p:nvPr>
        </p:nvSpPr>
        <p:spPr/>
        <p:txBody>
          <a:bodyPr>
            <a:normAutofit/>
          </a:bodyPr>
          <a:lstStyle/>
          <a:p>
            <a:fld id="{F6E1DC87-3DF8-4536-96F3-3C9B9F8DA82B}" type="slidenum">
              <a:rPr lang="tr-TR"/>
              <a:pPr/>
              <a:t>18</a:t>
            </a:fld>
            <a:endParaRPr lang="tr-TR"/>
          </a:p>
        </p:txBody>
      </p:sp>
      <p:graphicFrame>
        <p:nvGraphicFramePr>
          <p:cNvPr id="347145" name="Object 9"/>
          <p:cNvGraphicFramePr>
            <a:graphicFrameLocks noGrp="1" noChangeAspect="1"/>
          </p:cNvGraphicFramePr>
          <p:nvPr>
            <p:ph sz="quarter" idx="1"/>
          </p:nvPr>
        </p:nvGraphicFramePr>
        <p:xfrm>
          <a:off x="2647950" y="1815703"/>
          <a:ext cx="2010966" cy="689372"/>
        </p:xfrm>
        <a:graphic>
          <a:graphicData uri="http://schemas.openxmlformats.org/presentationml/2006/ole">
            <mc:AlternateContent xmlns:mc="http://schemas.openxmlformats.org/markup-compatibility/2006">
              <mc:Choice xmlns:v="urn:schemas-microsoft-com:vml" Requires="v">
                <p:oleObj spid="_x0000_s1094" name="Equation" r:id="rId3" imgW="1333440" imgH="457200" progId="Equation.3">
                  <p:embed/>
                </p:oleObj>
              </mc:Choice>
              <mc:Fallback>
                <p:oleObj name="Equation" r:id="rId3" imgW="1333440" imgH="457200" progId="Equation.3">
                  <p:embed/>
                  <p:pic>
                    <p:nvPicPr>
                      <p:cNvPr id="347145"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950" y="1815703"/>
                        <a:ext cx="2010966" cy="689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7139" name="Rectangle 3"/>
          <p:cNvSpPr>
            <a:spLocks noGrp="1" noChangeArrowheads="1"/>
          </p:cNvSpPr>
          <p:nvPr>
            <p:ph type="body" idx="4294967295"/>
          </p:nvPr>
        </p:nvSpPr>
        <p:spPr>
          <a:xfrm>
            <a:off x="1601670" y="1275606"/>
            <a:ext cx="6172200" cy="2914650"/>
          </a:xfrm>
        </p:spPr>
        <p:txBody>
          <a:bodyPr/>
          <a:lstStyle/>
          <a:p>
            <a:r>
              <a:rPr lang="tr-TR" dirty="0">
                <a:solidFill>
                  <a:schemeClr val="tx1"/>
                </a:solidFill>
                <a:latin typeface="+mj-lt"/>
              </a:rPr>
              <a:t>For node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25000" dirty="0">
                <a:solidFill>
                  <a:schemeClr val="tx1"/>
                </a:solidFill>
                <a:latin typeface="+mj-lt"/>
              </a:rPr>
              <a:t>m</a:t>
            </a:r>
            <a:r>
              <a:rPr lang="tr-TR" dirty="0">
                <a:solidFill>
                  <a:schemeClr val="tx1"/>
                </a:solidFill>
                <a:latin typeface="+mj-lt"/>
              </a:rPr>
              <a:t> instances reach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belong to C</a:t>
            </a:r>
            <a:r>
              <a:rPr lang="tr-TR" i="1" baseline="-25000" dirty="0">
                <a:solidFill>
                  <a:schemeClr val="tx1"/>
                </a:solidFill>
                <a:latin typeface="+mj-lt"/>
              </a:rPr>
              <a:t>i</a:t>
            </a:r>
          </a:p>
          <a:p>
            <a:endParaRPr lang="tr-TR" i="1" baseline="-25000" dirty="0">
              <a:solidFill>
                <a:schemeClr val="tx2"/>
              </a:solidFill>
              <a:latin typeface="+mj-lt"/>
            </a:endParaRPr>
          </a:p>
          <a:p>
            <a:endParaRPr lang="tr-TR" i="1" baseline="-25000" dirty="0">
              <a:solidFill>
                <a:schemeClr val="tx2"/>
              </a:solidFill>
              <a:latin typeface="+mj-lt"/>
            </a:endParaRPr>
          </a:p>
          <a:p>
            <a:endParaRPr lang="tr-TR" dirty="0">
              <a:solidFill>
                <a:schemeClr val="tx2"/>
              </a:solidFill>
              <a:latin typeface="+mj-lt"/>
            </a:endParaRPr>
          </a:p>
          <a:p>
            <a:r>
              <a:rPr lang="tr-TR" dirty="0">
                <a:solidFill>
                  <a:schemeClr val="tx1"/>
                </a:solidFill>
                <a:latin typeface="+mj-lt"/>
              </a:rPr>
              <a:t>Node </a:t>
            </a:r>
            <a:r>
              <a:rPr lang="tr-TR" i="1" dirty="0">
                <a:solidFill>
                  <a:schemeClr val="tx1"/>
                </a:solidFill>
                <a:latin typeface="+mj-lt"/>
              </a:rPr>
              <a:t>m</a:t>
            </a:r>
            <a:r>
              <a:rPr lang="tr-TR" dirty="0">
                <a:solidFill>
                  <a:schemeClr val="tx1"/>
                </a:solidFill>
                <a:latin typeface="+mj-lt"/>
              </a:rPr>
              <a:t> is </a:t>
            </a:r>
            <a:r>
              <a:rPr lang="tr-TR" dirty="0">
                <a:solidFill>
                  <a:schemeClr val="accent1"/>
                </a:solidFill>
                <a:latin typeface="+mj-lt"/>
              </a:rPr>
              <a:t>pure</a:t>
            </a:r>
            <a:r>
              <a:rPr lang="tr-TR" dirty="0">
                <a:solidFill>
                  <a:schemeClr val="tx2"/>
                </a:solidFill>
                <a:latin typeface="+mj-lt"/>
              </a:rPr>
              <a:t> </a:t>
            </a:r>
            <a:r>
              <a:rPr lang="tr-TR" dirty="0">
                <a:solidFill>
                  <a:schemeClr val="tx1"/>
                </a:solidFill>
                <a:latin typeface="+mj-lt"/>
              </a:rPr>
              <a:t>if </a:t>
            </a:r>
            <a:r>
              <a:rPr lang="tr-TR" i="1" dirty="0">
                <a:solidFill>
                  <a:schemeClr val="tx1"/>
                </a:solidFill>
                <a:latin typeface="+mj-lt"/>
              </a:rPr>
              <a:t>p</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is 0 or 1</a:t>
            </a:r>
          </a:p>
          <a:p>
            <a:r>
              <a:rPr lang="tr-TR" dirty="0">
                <a:solidFill>
                  <a:schemeClr val="tx1"/>
                </a:solidFill>
                <a:latin typeface="+mj-lt"/>
              </a:rPr>
              <a:t>Measure of </a:t>
            </a:r>
            <a:r>
              <a:rPr lang="tr-TR" dirty="0">
                <a:solidFill>
                  <a:schemeClr val="accent1"/>
                </a:solidFill>
                <a:latin typeface="+mj-lt"/>
              </a:rPr>
              <a:t>impurity</a:t>
            </a:r>
            <a:r>
              <a:rPr lang="tr-TR" dirty="0">
                <a:solidFill>
                  <a:schemeClr val="tx2"/>
                </a:solidFill>
                <a:latin typeface="+mj-lt"/>
              </a:rPr>
              <a:t> </a:t>
            </a:r>
            <a:r>
              <a:rPr lang="tr-TR" dirty="0">
                <a:solidFill>
                  <a:schemeClr val="tx1"/>
                </a:solidFill>
                <a:latin typeface="+mj-lt"/>
              </a:rPr>
              <a:t>is</a:t>
            </a:r>
            <a:r>
              <a:rPr lang="tr-TR" dirty="0">
                <a:solidFill>
                  <a:schemeClr val="tx2"/>
                </a:solidFill>
                <a:latin typeface="+mj-lt"/>
              </a:rPr>
              <a:t> </a:t>
            </a:r>
            <a:r>
              <a:rPr lang="tr-TR" dirty="0">
                <a:solidFill>
                  <a:schemeClr val="accent1"/>
                </a:solidFill>
                <a:latin typeface="+mj-lt"/>
              </a:rPr>
              <a:t>entropy</a:t>
            </a:r>
          </a:p>
          <a:p>
            <a:pPr>
              <a:buFont typeface="Wingdings" pitchFamily="2" charset="2"/>
              <a:buNone/>
            </a:pPr>
            <a:endParaRPr lang="tr-TR" i="1" baseline="-25000" dirty="0">
              <a:solidFill>
                <a:schemeClr val="tx2"/>
              </a:solidFill>
              <a:latin typeface="+mj-lt"/>
            </a:endParaRPr>
          </a:p>
        </p:txBody>
      </p:sp>
      <p:graphicFrame>
        <p:nvGraphicFramePr>
          <p:cNvPr id="347147" name="Object 11"/>
          <p:cNvGraphicFramePr>
            <a:graphicFrameLocks noGrp="1" noChangeAspect="1"/>
          </p:cNvGraphicFramePr>
          <p:nvPr>
            <p:ph sz="half" idx="4294967295"/>
          </p:nvPr>
        </p:nvGraphicFramePr>
        <p:xfrm>
          <a:off x="2141730" y="3759883"/>
          <a:ext cx="1934766" cy="707231"/>
        </p:xfrm>
        <a:graphic>
          <a:graphicData uri="http://schemas.openxmlformats.org/presentationml/2006/ole">
            <mc:AlternateContent xmlns:mc="http://schemas.openxmlformats.org/markup-compatibility/2006">
              <mc:Choice xmlns:v="urn:schemas-microsoft-com:vml" Requires="v">
                <p:oleObj spid="_x0000_s1095" name="Equation" r:id="rId5" imgW="1180800" imgH="431640" progId="Equation.3">
                  <p:embed/>
                </p:oleObj>
              </mc:Choice>
              <mc:Fallback>
                <p:oleObj name="Equation" r:id="rId5" imgW="1180800" imgH="431640" progId="Equation.3">
                  <p:embed/>
                  <p:pic>
                    <p:nvPicPr>
                      <p:cNvPr id="347147"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1730" y="3759883"/>
                        <a:ext cx="1934766" cy="707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47144" name="Picture 8"/>
          <p:cNvPicPr>
            <a:picLocks noChangeAspect="1" noChangeArrowheads="1"/>
          </p:cNvPicPr>
          <p:nvPr/>
        </p:nvPicPr>
        <p:blipFill>
          <a:blip r:embed="rId7" cstate="print"/>
          <a:srcRect/>
          <a:stretch>
            <a:fillRect/>
          </a:stretch>
        </p:blipFill>
        <p:spPr bwMode="auto">
          <a:xfrm>
            <a:off x="5356635" y="2518171"/>
            <a:ext cx="2499202" cy="199779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4294967295"/>
          </p:nvPr>
        </p:nvSpPr>
        <p:spPr>
          <a:xfrm>
            <a:off x="1601670" y="1275606"/>
            <a:ext cx="6172200" cy="2914650"/>
          </a:xfrm>
        </p:spPr>
        <p:txBody>
          <a:bodyPr>
            <a:noAutofit/>
          </a:bodyPr>
          <a:lstStyle/>
          <a:p>
            <a:r>
              <a:rPr lang="tr-TR" sz="2100" dirty="0">
                <a:solidFill>
                  <a:schemeClr val="tx1"/>
                </a:solidFill>
                <a:latin typeface="+mj-lt"/>
              </a:rPr>
              <a:t>If node </a:t>
            </a:r>
            <a:r>
              <a:rPr lang="tr-TR" sz="2100" i="1" dirty="0">
                <a:solidFill>
                  <a:schemeClr val="tx1"/>
                </a:solidFill>
                <a:latin typeface="+mj-lt"/>
              </a:rPr>
              <a:t>m</a:t>
            </a:r>
            <a:r>
              <a:rPr lang="tr-TR" sz="2100" dirty="0">
                <a:solidFill>
                  <a:schemeClr val="tx1"/>
                </a:solidFill>
                <a:latin typeface="+mj-lt"/>
              </a:rPr>
              <a:t> is pure, generate a leaf and stop, otherwise split and continue recursively</a:t>
            </a:r>
          </a:p>
          <a:p>
            <a:r>
              <a:rPr lang="tr-TR" sz="2100" dirty="0">
                <a:solidFill>
                  <a:schemeClr val="tx1"/>
                </a:solidFill>
                <a:latin typeface="+mj-lt"/>
              </a:rPr>
              <a:t>Impurity after split: </a:t>
            </a:r>
            <a:r>
              <a:rPr lang="tr-TR" sz="2100" i="1" dirty="0">
                <a:solidFill>
                  <a:schemeClr val="tx1"/>
                </a:solidFill>
                <a:latin typeface="+mj-lt"/>
              </a:rPr>
              <a:t>N</a:t>
            </a:r>
            <a:r>
              <a:rPr lang="tr-TR" sz="2100" i="1" baseline="-25000" dirty="0">
                <a:solidFill>
                  <a:schemeClr val="tx1"/>
                </a:solidFill>
                <a:latin typeface="+mj-lt"/>
              </a:rPr>
              <a:t>mj</a:t>
            </a:r>
            <a:r>
              <a:rPr lang="tr-TR" sz="2100" dirty="0">
                <a:solidFill>
                  <a:schemeClr val="tx1"/>
                </a:solidFill>
                <a:latin typeface="+mj-lt"/>
              </a:rPr>
              <a:t> of </a:t>
            </a:r>
            <a:r>
              <a:rPr lang="tr-TR" sz="2100" i="1" dirty="0">
                <a:solidFill>
                  <a:schemeClr val="tx1"/>
                </a:solidFill>
                <a:latin typeface="+mj-lt"/>
              </a:rPr>
              <a:t>N</a:t>
            </a:r>
            <a:r>
              <a:rPr lang="tr-TR" sz="2100" i="1" baseline="-25000" dirty="0">
                <a:solidFill>
                  <a:schemeClr val="tx1"/>
                </a:solidFill>
                <a:latin typeface="+mj-lt"/>
              </a:rPr>
              <a:t>m</a:t>
            </a:r>
            <a:r>
              <a:rPr lang="tr-TR" sz="2100" dirty="0">
                <a:solidFill>
                  <a:schemeClr val="tx1"/>
                </a:solidFill>
                <a:latin typeface="+mj-lt"/>
              </a:rPr>
              <a:t> take branch </a:t>
            </a:r>
            <a:r>
              <a:rPr lang="tr-TR" sz="2100" i="1" dirty="0">
                <a:solidFill>
                  <a:schemeClr val="tx1"/>
                </a:solidFill>
                <a:latin typeface="+mj-lt"/>
              </a:rPr>
              <a:t>j. N</a:t>
            </a:r>
            <a:r>
              <a:rPr lang="tr-TR" sz="2100" i="1" baseline="30000" dirty="0">
                <a:solidFill>
                  <a:schemeClr val="tx1"/>
                </a:solidFill>
                <a:latin typeface="+mj-lt"/>
              </a:rPr>
              <a:t>i</a:t>
            </a:r>
            <a:r>
              <a:rPr lang="tr-TR" sz="2100" i="1" baseline="-25000" dirty="0">
                <a:solidFill>
                  <a:schemeClr val="tx1"/>
                </a:solidFill>
                <a:latin typeface="+mj-lt"/>
              </a:rPr>
              <a:t>mj</a:t>
            </a:r>
            <a:r>
              <a:rPr lang="tr-TR" sz="2100" dirty="0">
                <a:solidFill>
                  <a:schemeClr val="tx1"/>
                </a:solidFill>
                <a:latin typeface="+mj-lt"/>
              </a:rPr>
              <a:t> belong to C</a:t>
            </a:r>
            <a:r>
              <a:rPr lang="tr-TR" sz="2100" i="1" baseline="-25000" dirty="0">
                <a:solidFill>
                  <a:schemeClr val="tx1"/>
                </a:solidFill>
                <a:latin typeface="+mj-lt"/>
              </a:rPr>
              <a:t>i</a:t>
            </a:r>
            <a:endParaRPr lang="tr-TR" sz="2100" dirty="0">
              <a:solidFill>
                <a:schemeClr val="tx1"/>
              </a:solidFill>
              <a:latin typeface="+mj-lt"/>
            </a:endParaRPr>
          </a:p>
          <a:p>
            <a:endParaRPr lang="tr-TR" sz="2100" dirty="0">
              <a:solidFill>
                <a:schemeClr val="tx2"/>
              </a:solidFill>
              <a:latin typeface="+mj-lt"/>
            </a:endParaRPr>
          </a:p>
          <a:p>
            <a:pPr>
              <a:buNone/>
            </a:pPr>
            <a:endParaRPr lang="tr-TR" sz="2100" dirty="0">
              <a:solidFill>
                <a:schemeClr val="tx2"/>
              </a:solidFill>
              <a:latin typeface="+mj-lt"/>
            </a:endParaRPr>
          </a:p>
          <a:p>
            <a:r>
              <a:rPr lang="tr-TR" sz="2100" dirty="0">
                <a:solidFill>
                  <a:schemeClr val="tx1"/>
                </a:solidFill>
                <a:latin typeface="+mj-lt"/>
              </a:rPr>
              <a:t>Find the variable and split that min impurity (among all variables -- and split positions for numeric variables)</a:t>
            </a:r>
            <a:endParaRPr lang="tr-TR" sz="2100" i="1" baseline="-25000" dirty="0">
              <a:solidFill>
                <a:schemeClr val="tx1"/>
              </a:solidFill>
              <a:latin typeface="+mj-lt"/>
            </a:endParaRPr>
          </a:p>
        </p:txBody>
      </p:sp>
      <p:sp>
        <p:nvSpPr>
          <p:cNvPr id="348162" name="Rectangle 2"/>
          <p:cNvSpPr>
            <a:spLocks noGrp="1" noChangeArrowheads="1"/>
          </p:cNvSpPr>
          <p:nvPr>
            <p:ph type="title"/>
          </p:nvPr>
        </p:nvSpPr>
        <p:spPr/>
        <p:txBody>
          <a:bodyPr/>
          <a:lstStyle/>
          <a:p>
            <a:r>
              <a:rPr lang="tr-TR" dirty="0"/>
              <a:t>Best Split</a:t>
            </a:r>
          </a:p>
        </p:txBody>
      </p:sp>
      <p:sp>
        <p:nvSpPr>
          <p:cNvPr id="7" name="Slide Number Placeholder 4"/>
          <p:cNvSpPr>
            <a:spLocks noGrp="1"/>
          </p:cNvSpPr>
          <p:nvPr>
            <p:ph type="sldNum" sz="quarter" idx="12"/>
          </p:nvPr>
        </p:nvSpPr>
        <p:spPr/>
        <p:txBody>
          <a:bodyPr>
            <a:normAutofit/>
          </a:bodyPr>
          <a:lstStyle/>
          <a:p>
            <a:fld id="{55EF7AAF-5E6B-4622-8B02-2B6C4703C2FB}" type="slidenum">
              <a:rPr lang="tr-TR"/>
              <a:pPr/>
              <a:t>19</a:t>
            </a:fld>
            <a:endParaRPr lang="tr-TR" dirty="0"/>
          </a:p>
        </p:txBody>
      </p:sp>
      <p:graphicFrame>
        <p:nvGraphicFramePr>
          <p:cNvPr id="348166" name="Object 6"/>
          <p:cNvGraphicFramePr>
            <a:graphicFrameLocks noGrp="1" noChangeAspect="1"/>
          </p:cNvGraphicFramePr>
          <p:nvPr>
            <p:ph sz="quarter" idx="1"/>
          </p:nvPr>
        </p:nvGraphicFramePr>
        <p:xfrm>
          <a:off x="2195737" y="2679762"/>
          <a:ext cx="2184797" cy="703659"/>
        </p:xfrm>
        <a:graphic>
          <a:graphicData uri="http://schemas.openxmlformats.org/presentationml/2006/ole">
            <mc:AlternateContent xmlns:mc="http://schemas.openxmlformats.org/markup-compatibility/2006">
              <mc:Choice xmlns:v="urn:schemas-microsoft-com:vml" Requires="v">
                <p:oleObj spid="_x0000_s2118" name="Equation" r:id="rId3" imgW="1498320" imgH="482400" progId="Equation.3">
                  <p:embed/>
                </p:oleObj>
              </mc:Choice>
              <mc:Fallback>
                <p:oleObj name="Equation" r:id="rId3" imgW="1498320" imgH="482400" progId="Equation.3">
                  <p:embed/>
                  <p:pic>
                    <p:nvPicPr>
                      <p:cNvPr id="34816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7" y="2679762"/>
                        <a:ext cx="2184797" cy="7036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68" name="Object 8"/>
          <p:cNvGraphicFramePr>
            <a:graphicFrameLocks noGrp="1" noChangeAspect="1"/>
          </p:cNvGraphicFramePr>
          <p:nvPr>
            <p:ph sz="quarter" idx="4294967295"/>
          </p:nvPr>
        </p:nvGraphicFramePr>
        <p:xfrm>
          <a:off x="4626007" y="2625757"/>
          <a:ext cx="2575322" cy="688181"/>
        </p:xfrm>
        <a:graphic>
          <a:graphicData uri="http://schemas.openxmlformats.org/presentationml/2006/ole">
            <mc:AlternateContent xmlns:mc="http://schemas.openxmlformats.org/markup-compatibility/2006">
              <mc:Choice xmlns:v="urn:schemas-microsoft-com:vml" Requires="v">
                <p:oleObj spid="_x0000_s2119" name="Equation" r:id="rId5" imgW="1663560" imgH="444240" progId="Equation.3">
                  <p:embed/>
                </p:oleObj>
              </mc:Choice>
              <mc:Fallback>
                <p:oleObj name="Equation" r:id="rId5" imgW="1663560" imgH="444240" progId="Equation.3">
                  <p:embed/>
                  <p:pic>
                    <p:nvPicPr>
                      <p:cNvPr id="348168"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6007" y="2625757"/>
                        <a:ext cx="2575322" cy="688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79" name="Google Shape;79;p14"/>
          <p:cNvSpPr txBox="1">
            <a:spLocks noGrp="1"/>
          </p:cNvSpPr>
          <p:nvPr>
            <p:ph type="body" idx="2"/>
          </p:nvPr>
        </p:nvSpPr>
        <p:spPr>
          <a:xfrm>
            <a:off x="4939500" y="394854"/>
            <a:ext cx="3837000" cy="3719945"/>
          </a:xfrm>
          <a:prstGeom prst="rect">
            <a:avLst/>
          </a:prstGeom>
        </p:spPr>
        <p:txBody>
          <a:bodyPr spcFirstLastPara="1" wrap="square" lIns="91425" tIns="91425" rIns="91425" bIns="91425" anchor="ctr" anchorCtr="0">
            <a:noAutofit/>
          </a:bodyPr>
          <a:lstStyle/>
          <a:p>
            <a:pPr marL="0" indent="0">
              <a:spcBef>
                <a:spcPts val="1600"/>
              </a:spcBef>
              <a:buNone/>
            </a:pPr>
            <a:r>
              <a:rPr lang="en-US" sz="1400" b="1" dirty="0"/>
              <a:t>Intro to Machine Learning</a:t>
            </a:r>
          </a:p>
          <a:p>
            <a:pPr marL="0" indent="0">
              <a:buNone/>
            </a:pPr>
            <a:r>
              <a:rPr lang="en-US" sz="1400" b="1" dirty="0"/>
              <a:t>Machine Learning in the Cloud</a:t>
            </a:r>
          </a:p>
          <a:p>
            <a:pPr marL="0" indent="0">
              <a:buNone/>
            </a:pPr>
            <a:r>
              <a:rPr lang="en-US" sz="1400" b="1" dirty="0"/>
              <a:t>Cognitive Services</a:t>
            </a:r>
          </a:p>
          <a:p>
            <a:pPr marL="0" indent="0">
              <a:buNone/>
            </a:pPr>
            <a:r>
              <a:rPr lang="en-US" sz="1400" b="1" dirty="0" err="1"/>
              <a:t>AutoML</a:t>
            </a:r>
            <a:endParaRPr lang="en-US" sz="1400" b="1" dirty="0"/>
          </a:p>
          <a:p>
            <a:pPr marL="0" indent="0">
              <a:spcBef>
                <a:spcPts val="1600"/>
              </a:spcBef>
              <a:buNone/>
            </a:pPr>
            <a:r>
              <a:rPr lang="en-US" sz="1400" b="1" dirty="0"/>
              <a:t>Basics of Algorithms</a:t>
            </a:r>
          </a:p>
          <a:p>
            <a:pPr marL="285750" indent="-285750"/>
            <a:r>
              <a:rPr lang="en-US" sz="1400" b="1" dirty="0"/>
              <a:t>Regression</a:t>
            </a:r>
          </a:p>
          <a:p>
            <a:pPr marL="285750" indent="-285750"/>
            <a:r>
              <a:rPr lang="en-US" sz="1400" b="1" dirty="0"/>
              <a:t>Classification</a:t>
            </a:r>
          </a:p>
          <a:p>
            <a:pPr marL="285750" indent="-285750"/>
            <a:r>
              <a:rPr lang="en-US" sz="1400" b="1" dirty="0"/>
              <a:t>Clustering</a:t>
            </a:r>
          </a:p>
          <a:p>
            <a:pPr marL="0" indent="0">
              <a:spcBef>
                <a:spcPts val="1600"/>
              </a:spcBef>
              <a:buNone/>
            </a:pPr>
            <a:r>
              <a:rPr lang="en-US" sz="1400" b="1" dirty="0"/>
              <a:t>Scaling Up with Parallelization</a:t>
            </a:r>
          </a:p>
          <a:p>
            <a:pPr marL="285750" indent="-285750"/>
            <a:r>
              <a:rPr lang="en-US" sz="1400" b="1" dirty="0"/>
              <a:t>Training</a:t>
            </a:r>
          </a:p>
          <a:p>
            <a:pPr marL="285750" indent="-285750"/>
            <a:r>
              <a:rPr lang="en-US" sz="1400" b="1" dirty="0"/>
              <a:t>Cross-Validation</a:t>
            </a:r>
          </a:p>
          <a:p>
            <a:pPr marL="285750" indent="-285750"/>
            <a:r>
              <a:rPr lang="en-US" sz="1400" b="1" dirty="0"/>
              <a:t>Parameter Tuning</a:t>
            </a:r>
          </a:p>
          <a:p>
            <a:pPr marL="285750" indent="-285750"/>
            <a:endParaRPr lang="en-US" sz="1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tr-TR"/>
              <a:t>Pruning Trees</a:t>
            </a:r>
          </a:p>
        </p:txBody>
      </p:sp>
      <p:sp>
        <p:nvSpPr>
          <p:cNvPr id="5" name="Slide Number Placeholder 4"/>
          <p:cNvSpPr>
            <a:spLocks noGrp="1"/>
          </p:cNvSpPr>
          <p:nvPr>
            <p:ph type="sldNum" sz="quarter" idx="12"/>
          </p:nvPr>
        </p:nvSpPr>
        <p:spPr/>
        <p:txBody>
          <a:bodyPr>
            <a:normAutofit/>
          </a:bodyPr>
          <a:lstStyle/>
          <a:p>
            <a:fld id="{B5F69795-7180-4348-84C5-5ED87E19885F}" type="slidenum">
              <a:rPr lang="tr-TR"/>
              <a:pPr/>
              <a:t>20</a:t>
            </a:fld>
            <a:endParaRPr lang="tr-TR"/>
          </a:p>
        </p:txBody>
      </p:sp>
      <p:sp>
        <p:nvSpPr>
          <p:cNvPr id="353283" name="Rectangle 3"/>
          <p:cNvSpPr>
            <a:spLocks noGrp="1" noChangeArrowheads="1"/>
          </p:cNvSpPr>
          <p:nvPr>
            <p:ph sz="quarter" idx="1"/>
          </p:nvPr>
        </p:nvSpPr>
        <p:spPr/>
        <p:txBody>
          <a:bodyPr/>
          <a:lstStyle/>
          <a:p>
            <a:r>
              <a:rPr lang="tr-TR" dirty="0">
                <a:solidFill>
                  <a:schemeClr val="tx1"/>
                </a:solidFill>
                <a:latin typeface="+mj-lt"/>
              </a:rPr>
              <a:t>Remove subtrees for better generalization (decrease variance)</a:t>
            </a:r>
          </a:p>
          <a:p>
            <a:pPr lvl="1"/>
            <a:r>
              <a:rPr lang="tr-TR" sz="1800" dirty="0">
                <a:solidFill>
                  <a:schemeClr val="tx1"/>
                </a:solidFill>
                <a:latin typeface="+mj-lt"/>
              </a:rPr>
              <a:t>Prepruning: Early stopping</a:t>
            </a:r>
          </a:p>
          <a:p>
            <a:pPr lvl="1"/>
            <a:r>
              <a:rPr lang="tr-TR" sz="1800" dirty="0">
                <a:solidFill>
                  <a:schemeClr val="tx1"/>
                </a:solidFill>
                <a:latin typeface="+mj-lt"/>
              </a:rPr>
              <a:t>Postpruning: Grow the whole tree then prune subtrees that overfit on the pruning set</a:t>
            </a:r>
          </a:p>
          <a:p>
            <a:r>
              <a:rPr lang="tr-TR" dirty="0">
                <a:solidFill>
                  <a:schemeClr val="tx1"/>
                </a:solidFill>
                <a:latin typeface="+mj-lt"/>
              </a:rPr>
              <a:t>Prepruning is faster, postpruning is more accurate (requires a separate pruning set)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8454-86C4-4225-A5C5-41EA10B02D2C}"/>
              </a:ext>
            </a:extLst>
          </p:cNvPr>
          <p:cNvSpPr>
            <a:spLocks noGrp="1"/>
          </p:cNvSpPr>
          <p:nvPr>
            <p:ph type="title"/>
          </p:nvPr>
        </p:nvSpPr>
        <p:spPr>
          <a:xfrm>
            <a:off x="283102" y="712141"/>
            <a:ext cx="6795877" cy="3835500"/>
          </a:xfrm>
        </p:spPr>
        <p:txBody>
          <a:bodyPr/>
          <a:lstStyle/>
          <a:p>
            <a:r>
              <a:rPr lang="en-US" dirty="0">
                <a:solidFill>
                  <a:schemeClr val="tx1"/>
                </a:solidFill>
              </a:rPr>
              <a:t>“Accuracy is the best indication of a good model.” </a:t>
            </a:r>
            <a:r>
              <a:rPr lang="en-US" sz="3200" b="0" dirty="0">
                <a:solidFill>
                  <a:schemeClr val="accent2"/>
                </a:solidFill>
              </a:rPr>
              <a:t>– Wrong People</a:t>
            </a:r>
            <a:endParaRPr lang="en-US" b="0" dirty="0">
              <a:solidFill>
                <a:schemeClr val="accent2"/>
              </a:solidFill>
            </a:endParaRPr>
          </a:p>
        </p:txBody>
      </p:sp>
    </p:spTree>
    <p:extLst>
      <p:ext uri="{BB962C8B-B14F-4D97-AF65-F5344CB8AC3E}">
        <p14:creationId xmlns:p14="http://schemas.microsoft.com/office/powerpoint/2010/main" val="1983354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DEEB-C3A9-442A-B6EA-B9B861D479C9}"/>
              </a:ext>
            </a:extLst>
          </p:cNvPr>
          <p:cNvSpPr>
            <a:spLocks noGrp="1"/>
          </p:cNvSpPr>
          <p:nvPr>
            <p:ph type="title"/>
          </p:nvPr>
        </p:nvSpPr>
        <p:spPr/>
        <p:txBody>
          <a:bodyPr/>
          <a:lstStyle/>
          <a:p>
            <a:r>
              <a:rPr lang="en-US" dirty="0"/>
              <a:t>Classification Model Metrics</a:t>
            </a:r>
          </a:p>
        </p:txBody>
      </p:sp>
      <p:sp>
        <p:nvSpPr>
          <p:cNvPr id="4" name="Text Placeholder 3">
            <a:extLst>
              <a:ext uri="{FF2B5EF4-FFF2-40B4-BE49-F238E27FC236}">
                <a16:creationId xmlns:a16="http://schemas.microsoft.com/office/drawing/2014/main" id="{8D0760E7-F840-4F16-9185-2377F4B17F73}"/>
              </a:ext>
            </a:extLst>
          </p:cNvPr>
          <p:cNvSpPr>
            <a:spLocks noGrp="1"/>
          </p:cNvSpPr>
          <p:nvPr>
            <p:ph type="body" idx="1"/>
          </p:nvPr>
        </p:nvSpPr>
        <p:spPr>
          <a:xfrm>
            <a:off x="213360" y="1104900"/>
            <a:ext cx="3488738" cy="3500175"/>
          </a:xfrm>
        </p:spPr>
        <p:txBody>
          <a:bodyPr/>
          <a:lstStyle/>
          <a:p>
            <a:pPr>
              <a:spcBef>
                <a:spcPts val="600"/>
              </a:spcBef>
            </a:pPr>
            <a:r>
              <a:rPr lang="en-US" dirty="0"/>
              <a:t>ROC Curve</a:t>
            </a:r>
          </a:p>
          <a:p>
            <a:pPr lvl="1">
              <a:spcBef>
                <a:spcPts val="600"/>
              </a:spcBef>
            </a:pPr>
            <a:r>
              <a:rPr lang="en-US" dirty="0"/>
              <a:t>A measure of the false positive rate vs. the true positive rate</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6B2D284-8228-4668-9117-192735F98F77}"/>
                  </a:ext>
                </a:extLst>
              </p:cNvPr>
              <p:cNvSpPr>
                <a:spLocks noGrp="1"/>
              </p:cNvSpPr>
              <p:nvPr>
                <p:ph type="body" idx="2"/>
              </p:nvPr>
            </p:nvSpPr>
            <p:spPr>
              <a:xfrm>
                <a:off x="5441903" y="1211350"/>
                <a:ext cx="3280069" cy="3393725"/>
              </a:xfrm>
            </p:spPr>
            <p:txBody>
              <a:bodyPr/>
              <a:lstStyle/>
              <a:p>
                <a14:m>
                  <m:oMath xmlns:m="http://schemas.openxmlformats.org/officeDocument/2006/math">
                    <m:r>
                      <m:rPr>
                        <m:sty m:val="p"/>
                      </m:rPr>
                      <a:rPr lang="en-US" b="0" i="0" smtClean="0">
                        <a:latin typeface="Cambria Math" panose="02040503050406030204" pitchFamily="18" charset="0"/>
                      </a:rPr>
                      <m:t>Accuracy</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Precision</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14:m>
                  <m:oMath xmlns:m="http://schemas.openxmlformats.org/officeDocument/2006/math">
                    <m:r>
                      <m:rPr>
                        <m:sty m:val="p"/>
                      </m:rPr>
                      <a:rPr lang="en-US" b="0" i="0" smtClean="0">
                        <a:latin typeface="Cambria Math" panose="02040503050406030204" pitchFamily="18" charset="0"/>
                      </a:rPr>
                      <m:t>Recall</m:t>
                    </m:r>
                    <m:r>
                      <a:rPr lang="en-US" b="0" i="0" smtClean="0">
                        <a:latin typeface="Cambria Math" panose="02040503050406030204" pitchFamily="18" charset="0"/>
                      </a:rPr>
                      <m:t>=</m:t>
                    </m:r>
                    <m:r>
                      <m:rPr>
                        <m:sty m:val="p"/>
                      </m:rPr>
                      <a:rPr lang="en-US" b="0" i="0" smtClean="0">
                        <a:latin typeface="Cambria Math" panose="02040503050406030204" pitchFamily="18" charset="0"/>
                      </a:rPr>
                      <m:t>Sensitivity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14:m>
                  <m:oMath xmlns:m="http://schemas.openxmlformats.org/officeDocument/2006/math">
                    <m:r>
                      <m:rPr>
                        <m:sty m:val="p"/>
                      </m:rPr>
                      <a:rPr lang="en-US" b="0" i="0" smtClean="0">
                        <a:latin typeface="Cambria Math" panose="02040503050406030204" pitchFamily="18" charset="0"/>
                      </a:rPr>
                      <m:t>Specificity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1=2∙</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Precision</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Recall</m:t>
                        </m:r>
                      </m:num>
                      <m:den>
                        <m:r>
                          <m:rPr>
                            <m:sty m:val="p"/>
                          </m:rPr>
                          <a:rPr lang="en-US" b="0" i="0" smtClean="0">
                            <a:latin typeface="Cambria Math" panose="02040503050406030204" pitchFamily="18" charset="0"/>
                          </a:rPr>
                          <m:t>Precision</m:t>
                        </m:r>
                        <m:r>
                          <a:rPr lang="en-US" b="0" i="0" smtClean="0">
                            <a:latin typeface="Cambria Math" panose="02040503050406030204" pitchFamily="18" charset="0"/>
                          </a:rPr>
                          <m:t>+</m:t>
                        </m:r>
                        <m:r>
                          <m:rPr>
                            <m:sty m:val="p"/>
                          </m:rPr>
                          <a:rPr lang="en-US" b="0" i="0" smtClean="0">
                            <a:latin typeface="Cambria Math" panose="02040503050406030204" pitchFamily="18" charset="0"/>
                          </a:rPr>
                          <m:t>Recall</m:t>
                        </m:r>
                      </m:den>
                    </m:f>
                  </m:oMath>
                </a14:m>
                <a:endParaRPr lang="en-US" dirty="0"/>
              </a:p>
            </p:txBody>
          </p:sp>
        </mc:Choice>
        <mc:Fallback xmlns="">
          <p:sp>
            <p:nvSpPr>
              <p:cNvPr id="5" name="Text Placeholder 4">
                <a:extLst>
                  <a:ext uri="{FF2B5EF4-FFF2-40B4-BE49-F238E27FC236}">
                    <a16:creationId xmlns:a16="http://schemas.microsoft.com/office/drawing/2014/main" id="{56B2D284-8228-4668-9117-192735F98F77}"/>
                  </a:ext>
                </a:extLst>
              </p:cNvPr>
              <p:cNvSpPr>
                <a:spLocks noGrp="1" noRot="1" noChangeAspect="1" noMove="1" noResize="1" noEditPoints="1" noAdjustHandles="1" noChangeArrowheads="1" noChangeShapeType="1" noTextEdit="1"/>
              </p:cNvSpPr>
              <p:nvPr>
                <p:ph type="body" idx="2"/>
              </p:nvPr>
            </p:nvSpPr>
            <p:spPr>
              <a:xfrm>
                <a:off x="5441903" y="1211350"/>
                <a:ext cx="3280069" cy="3393725"/>
              </a:xfrm>
              <a:blipFill>
                <a:blip r:embed="rId2"/>
                <a:stretch>
                  <a:fillRect/>
                </a:stretch>
              </a:blipFill>
            </p:spPr>
            <p:txBody>
              <a:bodyPr/>
              <a:lstStyle/>
              <a:p>
                <a:r>
                  <a:rPr lang="en-US">
                    <a:noFill/>
                  </a:rPr>
                  <a:t> </a:t>
                </a:r>
              </a:p>
            </p:txBody>
          </p:sp>
        </mc:Fallback>
      </mc:AlternateContent>
      <p:pic>
        <p:nvPicPr>
          <p:cNvPr id="3074" name="Picture 2" descr="Image result for roc curve">
            <a:extLst>
              <a:ext uri="{FF2B5EF4-FFF2-40B4-BE49-F238E27FC236}">
                <a16:creationId xmlns:a16="http://schemas.microsoft.com/office/drawing/2014/main" id="{7B7A9A62-AC56-41A1-829B-AD248D546D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76" y="2078450"/>
            <a:ext cx="2948305" cy="23259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8E34B63-77CF-4760-93BE-2B4AFA3EB568}"/>
              </a:ext>
            </a:extLst>
          </p:cNvPr>
          <p:cNvSpPr/>
          <p:nvPr/>
        </p:nvSpPr>
        <p:spPr>
          <a:xfrm>
            <a:off x="422028" y="4386678"/>
            <a:ext cx="2948304" cy="415498"/>
          </a:xfrm>
          <a:prstGeom prst="rect">
            <a:avLst/>
          </a:prstGeom>
        </p:spPr>
        <p:txBody>
          <a:bodyPr wrap="square">
            <a:spAutoFit/>
          </a:bodyPr>
          <a:lstStyle/>
          <a:p>
            <a:r>
              <a:rPr lang="en-US" sz="700" dirty="0">
                <a:hlinkClick r:id="rId4"/>
              </a:rPr>
              <a:t>https://www.researchgate.net/figure/ROC-curves-of-different-classifiers-The-ROC-curve-of-an-ideal-classifier-should-be_fig5_319939197</a:t>
            </a:r>
            <a:endParaRPr lang="en-US" sz="700" dirty="0"/>
          </a:p>
        </p:txBody>
      </p:sp>
    </p:spTree>
    <p:extLst>
      <p:ext uri="{BB962C8B-B14F-4D97-AF65-F5344CB8AC3E}">
        <p14:creationId xmlns:p14="http://schemas.microsoft.com/office/powerpoint/2010/main" val="52417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a:xfrm>
            <a:off x="319500" y="548640"/>
            <a:ext cx="2808000" cy="601980"/>
          </a:xfrm>
        </p:spPr>
        <p:txBody>
          <a:bodyPr/>
          <a:lstStyle/>
          <a:p>
            <a:r>
              <a:rPr lang="en-US" dirty="0"/>
              <a:t>Clustering</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203960"/>
            <a:ext cx="2903760" cy="3449044"/>
          </a:xfrm>
        </p:spPr>
        <p:txBody>
          <a:bodyPr/>
          <a:lstStyle/>
          <a:p>
            <a:pPr marL="152400" indent="0">
              <a:spcBef>
                <a:spcPts val="600"/>
              </a:spcBef>
              <a:buNone/>
            </a:pPr>
            <a:r>
              <a:rPr lang="en-US" dirty="0"/>
              <a:t>Multiple methods:</a:t>
            </a:r>
          </a:p>
          <a:p>
            <a:pPr>
              <a:spcBef>
                <a:spcPts val="600"/>
              </a:spcBef>
            </a:pPr>
            <a:r>
              <a:rPr lang="en-US" dirty="0"/>
              <a:t>Agglomerative – “Bottom-Up”</a:t>
            </a:r>
          </a:p>
          <a:p>
            <a:pPr lvl="1">
              <a:spcBef>
                <a:spcPts val="600"/>
              </a:spcBef>
            </a:pPr>
            <a:r>
              <a:rPr lang="en-US" dirty="0"/>
              <a:t>UPGMA</a:t>
            </a:r>
          </a:p>
          <a:p>
            <a:pPr>
              <a:spcBef>
                <a:spcPts val="600"/>
              </a:spcBef>
            </a:pPr>
            <a:r>
              <a:rPr lang="en-US" dirty="0"/>
              <a:t>Divisive – “Top-Down”</a:t>
            </a:r>
          </a:p>
          <a:p>
            <a:pPr lvl="1">
              <a:spcBef>
                <a:spcPts val="600"/>
              </a:spcBef>
            </a:pPr>
            <a:r>
              <a:rPr lang="en-US" dirty="0"/>
              <a:t>k-Means</a:t>
            </a:r>
          </a:p>
          <a:p>
            <a:pPr marL="152400" indent="0">
              <a:spcBef>
                <a:spcPts val="600"/>
              </a:spcBef>
              <a:buNone/>
            </a:pPr>
            <a:r>
              <a:rPr lang="en-US" dirty="0"/>
              <a:t>Based on some distance metric and some linkage criteria.</a:t>
            </a:r>
          </a:p>
        </p:txBody>
      </p:sp>
      <p:pic>
        <p:nvPicPr>
          <p:cNvPr id="4" name="Picture 5">
            <a:extLst>
              <a:ext uri="{FF2B5EF4-FFF2-40B4-BE49-F238E27FC236}">
                <a16:creationId xmlns:a16="http://schemas.microsoft.com/office/drawing/2014/main" id="{C775C1C4-EEF7-4E3F-9DA6-D9956EEA8900}"/>
              </a:ext>
            </a:extLst>
          </p:cNvPr>
          <p:cNvPicPr>
            <a:picLocks noChangeAspect="1" noChangeArrowheads="1"/>
          </p:cNvPicPr>
          <p:nvPr/>
        </p:nvPicPr>
        <p:blipFill>
          <a:blip r:embed="rId2" cstate="print"/>
          <a:srcRect/>
          <a:stretch>
            <a:fillRect/>
          </a:stretch>
        </p:blipFill>
        <p:spPr bwMode="auto">
          <a:xfrm>
            <a:off x="3458545" y="70391"/>
            <a:ext cx="5539740" cy="4582613"/>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58F7AA0B-38B1-467E-8ECD-6E397157445E}"/>
              </a:ext>
            </a:extLst>
          </p:cNvPr>
          <p:cNvPicPr>
            <a:picLocks noChangeAspect="1" noChangeArrowheads="1"/>
          </p:cNvPicPr>
          <p:nvPr/>
        </p:nvPicPr>
        <p:blipFill>
          <a:blip r:embed="rId3" cstate="print"/>
          <a:srcRect/>
          <a:stretch>
            <a:fillRect/>
          </a:stretch>
        </p:blipFill>
        <p:spPr bwMode="auto">
          <a:xfrm>
            <a:off x="72233" y="3503160"/>
            <a:ext cx="3386312" cy="1571760"/>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id="{FC90441F-243B-48D1-92E4-9755177C56AA}"/>
              </a:ext>
            </a:extLst>
          </p:cNvPr>
          <p:cNvSpPr/>
          <p:nvPr/>
        </p:nvSpPr>
        <p:spPr>
          <a:xfrm>
            <a:off x="3596640" y="4819193"/>
            <a:ext cx="4572000" cy="253916"/>
          </a:xfrm>
          <a:prstGeom prst="rect">
            <a:avLst/>
          </a:prstGeom>
        </p:spPr>
        <p:txBody>
          <a:bodyPr>
            <a:spAutoFit/>
          </a:bodyPr>
          <a:lstStyle/>
          <a:p>
            <a:r>
              <a:rPr lang="en-US" sz="1000" dirty="0">
                <a:hlinkClick r:id="rId4"/>
              </a:rPr>
              <a:t>https://www.cmpe.boun.edu.tr/~ethem/i2ml3e/3e_v1-0/i2ml3e-chap7.pptx</a:t>
            </a:r>
            <a:endParaRPr lang="en-US" sz="1000" dirty="0"/>
          </a:p>
        </p:txBody>
      </p:sp>
    </p:spTree>
    <p:extLst>
      <p:ext uri="{BB962C8B-B14F-4D97-AF65-F5344CB8AC3E}">
        <p14:creationId xmlns:p14="http://schemas.microsoft.com/office/powerpoint/2010/main" val="4140229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983E-2041-4E1F-A9B9-EF91C301796F}"/>
              </a:ext>
            </a:extLst>
          </p:cNvPr>
          <p:cNvSpPr>
            <a:spLocks noGrp="1"/>
          </p:cNvSpPr>
          <p:nvPr>
            <p:ph type="title"/>
          </p:nvPr>
        </p:nvSpPr>
        <p:spPr>
          <a:xfrm>
            <a:off x="319500" y="617220"/>
            <a:ext cx="2393220" cy="1075080"/>
          </a:xfrm>
        </p:spPr>
        <p:txBody>
          <a:bodyPr/>
          <a:lstStyle/>
          <a:p>
            <a:r>
              <a:rPr lang="en-US" dirty="0"/>
              <a:t>Computational Complexity</a:t>
            </a:r>
          </a:p>
        </p:txBody>
      </p:sp>
      <p:sp>
        <p:nvSpPr>
          <p:cNvPr id="3" name="Text Placeholder 2">
            <a:extLst>
              <a:ext uri="{FF2B5EF4-FFF2-40B4-BE49-F238E27FC236}">
                <a16:creationId xmlns:a16="http://schemas.microsoft.com/office/drawing/2014/main" id="{8DFE20FD-6DCB-454C-82C7-CE4AAB8FE905}"/>
              </a:ext>
            </a:extLst>
          </p:cNvPr>
          <p:cNvSpPr>
            <a:spLocks noGrp="1"/>
          </p:cNvSpPr>
          <p:nvPr>
            <p:ph type="body" idx="1"/>
          </p:nvPr>
        </p:nvSpPr>
        <p:spPr>
          <a:xfrm>
            <a:off x="319500" y="1846804"/>
            <a:ext cx="2629440" cy="2806200"/>
          </a:xfrm>
        </p:spPr>
        <p:txBody>
          <a:bodyPr/>
          <a:lstStyle/>
          <a:p>
            <a:r>
              <a:rPr lang="en-US" dirty="0"/>
              <a:t>A measure of inherent difficulty in completing a computational task</a:t>
            </a:r>
          </a:p>
          <a:p>
            <a:r>
              <a:rPr lang="en-US" dirty="0"/>
              <a:t>In other words, if I increase the number of input points (either variables, observations, or parameters), by what factor does the computational time increase?</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428342480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37084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𝑛𝑘</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func>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a:t> </a:t>
                          </a:r>
                        </a:p>
                      </a:txBody>
                      <a:tcPr/>
                    </a:tc>
                    <a:extLst>
                      <a:ext uri="{0D108BD9-81ED-4DB2-BD59-A6C34878D82A}">
                        <a16:rowId xmlns:a16="http://schemas.microsoft.com/office/drawing/2014/main" val="2175040696"/>
                      </a:ext>
                    </a:extLst>
                  </a:tr>
                </a:tbl>
              </a:graphicData>
            </a:graphic>
          </p:graphicFrame>
        </mc:Choice>
        <mc:Fallback xmlns="">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428342480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51816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endParaRPr lang="en-US"/>
                        </a:p>
                      </a:txBody>
                      <a:tcPr>
                        <a:blipFill>
                          <a:blip r:embed="rId2"/>
                          <a:stretch>
                            <a:fillRect l="-110623" t="-140984" r="-158974" b="-403279"/>
                          </a:stretch>
                        </a:blipFill>
                      </a:tcPr>
                    </a:tc>
                    <a:tc>
                      <a:txBody>
                        <a:bodyPr/>
                        <a:lstStyle/>
                        <a:p>
                          <a:endParaRPr lang="en-US"/>
                        </a:p>
                      </a:txBody>
                      <a:tcPr>
                        <a:blipFill>
                          <a:blip r:embed="rId2"/>
                          <a:stretch>
                            <a:fillRect l="-133721" t="-140984" r="-930" b="-403279"/>
                          </a:stretch>
                        </a:blipFill>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endParaRPr lang="en-US"/>
                        </a:p>
                      </a:txBody>
                      <a:tcPr>
                        <a:blipFill>
                          <a:blip r:embed="rId2"/>
                          <a:stretch>
                            <a:fillRect l="-110623" t="-240984" r="-158974" b="-303279"/>
                          </a:stretch>
                        </a:blipFill>
                      </a:tcPr>
                    </a:tc>
                    <a:tc>
                      <a:txBody>
                        <a:bodyPr/>
                        <a:lstStyle/>
                        <a:p>
                          <a:endParaRPr lang="en-US"/>
                        </a:p>
                      </a:txBody>
                      <a:tcPr>
                        <a:blipFill>
                          <a:blip r:embed="rId2"/>
                          <a:stretch>
                            <a:fillRect l="-133721" t="-240984" r="-930" b="-303279"/>
                          </a:stretch>
                        </a:blipFill>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endParaRPr lang="en-US"/>
                        </a:p>
                      </a:txBody>
                      <a:tcPr>
                        <a:blipFill>
                          <a:blip r:embed="rId2"/>
                          <a:stretch>
                            <a:fillRect l="-110623" t="-340984" r="-158974" b="-203279"/>
                          </a:stretch>
                        </a:blipFill>
                      </a:tcPr>
                    </a:tc>
                    <a:tc>
                      <a:txBody>
                        <a:bodyPr/>
                        <a:lstStyle/>
                        <a:p>
                          <a:endParaRPr lang="en-US"/>
                        </a:p>
                      </a:txBody>
                      <a:tcPr>
                        <a:blipFill>
                          <a:blip r:embed="rId2"/>
                          <a:stretch>
                            <a:fillRect l="-133721" t="-340984" r="-930" b="-203279"/>
                          </a:stretch>
                        </a:blipFill>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endParaRPr lang="en-US"/>
                        </a:p>
                      </a:txBody>
                      <a:tcPr>
                        <a:blipFill>
                          <a:blip r:embed="rId2"/>
                          <a:stretch>
                            <a:fillRect l="-133721" t="-440984" r="-930" b="-103279"/>
                          </a:stretch>
                        </a:blipFill>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endParaRPr lang="en-US"/>
                        </a:p>
                      </a:txBody>
                      <a:tcPr>
                        <a:blipFill>
                          <a:blip r:embed="rId2"/>
                          <a:stretch>
                            <a:fillRect l="-133721" t="-540984" r="-930" b="-3279"/>
                          </a:stretch>
                        </a:blipFill>
                      </a:tcPr>
                    </a:tc>
                    <a:extLst>
                      <a:ext uri="{0D108BD9-81ED-4DB2-BD59-A6C34878D82A}">
                        <a16:rowId xmlns:a16="http://schemas.microsoft.com/office/drawing/2014/main" val="2175040696"/>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7B352F2-895E-49F9-87E6-C8E444A693F0}"/>
                  </a:ext>
                </a:extLst>
              </p:cNvPr>
              <p:cNvSpPr txBox="1"/>
              <p:nvPr/>
            </p:nvSpPr>
            <p:spPr>
              <a:xfrm>
                <a:off x="6535660" y="2880666"/>
                <a:ext cx="2463560" cy="861774"/>
              </a:xfrm>
              <a:prstGeom prst="rect">
                <a:avLst/>
              </a:prstGeom>
              <a:noFill/>
            </p:spPr>
            <p:txBody>
              <a:bodyPr wrap="square" lIns="0" tIns="0" rIns="0" bIns="0" rtlCol="0">
                <a:spAutoFit/>
              </a:bodyPr>
              <a:lstStyle/>
              <a:p>
                <a:r>
                  <a:rPr lang="en-US" b="0" dirty="0"/>
                  <a:t>Where:</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𝑜𝑏𝑠𝑒𝑟𝑣𝑎𝑡𝑖𝑜𝑛𝑠</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𝑓𝑒𝑎𝑡𝑢𝑟𝑒𝑠</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𝑡𝑟𝑒𝑒𝑠</m:t>
                      </m:r>
                    </m:oMath>
                  </m:oMathPara>
                </a14:m>
                <a:endParaRPr lang="en-US" b="0" dirty="0"/>
              </a:p>
            </p:txBody>
          </p:sp>
        </mc:Choice>
        <mc:Fallback xmlns="">
          <p:sp>
            <p:nvSpPr>
              <p:cNvPr id="6" name="TextBox 5">
                <a:extLst>
                  <a:ext uri="{FF2B5EF4-FFF2-40B4-BE49-F238E27FC236}">
                    <a16:creationId xmlns:a16="http://schemas.microsoft.com/office/drawing/2014/main" id="{E7B352F2-895E-49F9-87E6-C8E444A693F0}"/>
                  </a:ext>
                </a:extLst>
              </p:cNvPr>
              <p:cNvSpPr txBox="1">
                <a:spLocks noRot="1" noChangeAspect="1" noMove="1" noResize="1" noEditPoints="1" noAdjustHandles="1" noChangeArrowheads="1" noChangeShapeType="1" noTextEdit="1"/>
              </p:cNvSpPr>
              <p:nvPr/>
            </p:nvSpPr>
            <p:spPr>
              <a:xfrm>
                <a:off x="6535660" y="2880666"/>
                <a:ext cx="2463560" cy="861774"/>
              </a:xfrm>
              <a:prstGeom prst="rect">
                <a:avLst/>
              </a:prstGeom>
              <a:blipFill>
                <a:blip r:embed="rId3"/>
                <a:stretch>
                  <a:fillRect l="-4455" t="-7092" b="-7801"/>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623F3C61-5A5C-4385-8842-85169F38475A}"/>
              </a:ext>
            </a:extLst>
          </p:cNvPr>
          <p:cNvSpPr/>
          <p:nvPr/>
        </p:nvSpPr>
        <p:spPr>
          <a:xfrm>
            <a:off x="0" y="4743390"/>
            <a:ext cx="3032760" cy="400110"/>
          </a:xfrm>
          <a:prstGeom prst="rect">
            <a:avLst/>
          </a:prstGeom>
        </p:spPr>
        <p:txBody>
          <a:bodyPr wrap="square">
            <a:spAutoFit/>
          </a:bodyPr>
          <a:lstStyle/>
          <a:p>
            <a:r>
              <a:rPr lang="en-US" sz="1000" dirty="0">
                <a:hlinkClick r:id="rId4"/>
              </a:rPr>
              <a:t>https://www.thekerneltrip.com/machine/learning/computational-complexity-learning-algorithms/</a:t>
            </a:r>
            <a:endParaRPr lang="en-US" sz="1000" dirty="0"/>
          </a:p>
        </p:txBody>
      </p:sp>
      <p:pic>
        <p:nvPicPr>
          <p:cNvPr id="9" name="Picture 8">
            <a:extLst>
              <a:ext uri="{FF2B5EF4-FFF2-40B4-BE49-F238E27FC236}">
                <a16:creationId xmlns:a16="http://schemas.microsoft.com/office/drawing/2014/main" id="{C47CE517-FC33-4343-B919-9636C6802405}"/>
              </a:ext>
            </a:extLst>
          </p:cNvPr>
          <p:cNvPicPr>
            <a:picLocks noChangeAspect="1"/>
          </p:cNvPicPr>
          <p:nvPr/>
        </p:nvPicPr>
        <p:blipFill>
          <a:blip r:embed="rId5"/>
          <a:stretch>
            <a:fillRect/>
          </a:stretch>
        </p:blipFill>
        <p:spPr>
          <a:xfrm>
            <a:off x="3558541" y="2679940"/>
            <a:ext cx="2463560" cy="2463560"/>
          </a:xfrm>
          <a:prstGeom prst="rect">
            <a:avLst/>
          </a:prstGeom>
        </p:spPr>
      </p:pic>
    </p:spTree>
    <p:extLst>
      <p:ext uri="{BB962C8B-B14F-4D97-AF65-F5344CB8AC3E}">
        <p14:creationId xmlns:p14="http://schemas.microsoft.com/office/powerpoint/2010/main" val="2819878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Just Keep </a:t>
            </a:r>
            <a:r>
              <a:rPr lang="en-US" dirty="0" err="1"/>
              <a:t>Modelin</a:t>
            </a:r>
            <a:r>
              <a:rPr lang="en-US" dirty="0"/>
              <a:t>’</a:t>
            </a:r>
            <a:endParaRPr lang="en-US" b="0" dirty="0"/>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r>
              <a:rPr lang="en-US" dirty="0"/>
              <a:t>Proving the model is valid in more scenarios than just on the training data.</a:t>
            </a:r>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Parameter Tuning</a:t>
            </a:r>
          </a:p>
          <a:p>
            <a:pPr lvl="1">
              <a:lnSpc>
                <a:spcPct val="100000"/>
              </a:lnSpc>
              <a:spcBef>
                <a:spcPts val="600"/>
              </a:spcBef>
              <a:spcAft>
                <a:spcPts val="600"/>
              </a:spcAft>
            </a:pPr>
            <a:r>
              <a:rPr lang="en-US" dirty="0"/>
              <a:t>Grid Search</a:t>
            </a:r>
          </a:p>
          <a:p>
            <a:pPr lvl="1">
              <a:lnSpc>
                <a:spcPct val="100000"/>
              </a:lnSpc>
              <a:spcBef>
                <a:spcPts val="600"/>
              </a:spcBef>
              <a:spcAft>
                <a:spcPts val="600"/>
              </a:spcAft>
            </a:pPr>
            <a:r>
              <a:rPr lang="en-US" dirty="0"/>
              <a:t>Regularization</a:t>
            </a:r>
          </a:p>
          <a:p>
            <a:pPr lvl="1">
              <a:lnSpc>
                <a:spcPct val="100000"/>
              </a:lnSpc>
              <a:spcBef>
                <a:spcPts val="600"/>
              </a:spcBef>
              <a:spcAft>
                <a:spcPts val="600"/>
              </a:spcAft>
            </a:pPr>
            <a:r>
              <a:rPr lang="en-US" dirty="0"/>
              <a:t>Gradient Decent</a:t>
            </a:r>
          </a:p>
          <a:p>
            <a:pPr>
              <a:lnSpc>
                <a:spcPct val="100000"/>
              </a:lnSpc>
              <a:spcBef>
                <a:spcPts val="600"/>
              </a:spcBef>
              <a:spcAft>
                <a:spcPts val="600"/>
              </a:spcAft>
            </a:pPr>
            <a:r>
              <a:rPr lang="en-US" dirty="0"/>
              <a:t>Cross-Validation</a:t>
            </a:r>
          </a:p>
          <a:p>
            <a:pPr lvl="1">
              <a:lnSpc>
                <a:spcPct val="100000"/>
              </a:lnSpc>
              <a:spcBef>
                <a:spcPts val="600"/>
              </a:spcBef>
              <a:spcAft>
                <a:spcPts val="600"/>
              </a:spcAft>
            </a:pPr>
            <a:r>
              <a:rPr lang="en-US" dirty="0"/>
              <a:t>k-Fold CV</a:t>
            </a:r>
          </a:p>
          <a:p>
            <a:pPr lvl="1">
              <a:lnSpc>
                <a:spcPct val="100000"/>
              </a:lnSpc>
              <a:spcBef>
                <a:spcPts val="600"/>
              </a:spcBef>
              <a:spcAft>
                <a:spcPts val="600"/>
              </a:spcAft>
            </a:pPr>
            <a:r>
              <a:rPr lang="en-US" dirty="0" err="1"/>
              <a:t>LpOCV</a:t>
            </a:r>
            <a:r>
              <a:rPr lang="en-US" dirty="0"/>
              <a:t>/LOOCV</a:t>
            </a:r>
          </a:p>
          <a:p>
            <a:pPr>
              <a:lnSpc>
                <a:spcPct val="100000"/>
              </a:lnSpc>
              <a:spcBef>
                <a:spcPts val="600"/>
              </a:spcBef>
              <a:spcAft>
                <a:spcPts val="600"/>
              </a:spcAft>
            </a:pPr>
            <a:r>
              <a:rPr lang="en-US" dirty="0"/>
              <a:t>Intro to Training Parallelization</a:t>
            </a:r>
          </a:p>
        </p:txBody>
      </p:sp>
    </p:spTree>
    <p:extLst>
      <p:ext uri="{BB962C8B-B14F-4D97-AF65-F5344CB8AC3E}">
        <p14:creationId xmlns:p14="http://schemas.microsoft.com/office/powerpoint/2010/main" val="3906453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E4A8-A531-48ED-836D-675AB1A3BB05}"/>
              </a:ext>
            </a:extLst>
          </p:cNvPr>
          <p:cNvSpPr>
            <a:spLocks noGrp="1"/>
          </p:cNvSpPr>
          <p:nvPr>
            <p:ph type="title"/>
          </p:nvPr>
        </p:nvSpPr>
        <p:spPr>
          <a:xfrm>
            <a:off x="319500" y="490496"/>
            <a:ext cx="2808000" cy="569954"/>
          </a:xfrm>
        </p:spPr>
        <p:txBody>
          <a:bodyPr/>
          <a:lstStyle/>
          <a:p>
            <a:r>
              <a:rPr lang="en-US" dirty="0"/>
              <a:t>Grid Search</a:t>
            </a:r>
          </a:p>
        </p:txBody>
      </p:sp>
      <p:sp>
        <p:nvSpPr>
          <p:cNvPr id="3" name="Text Placeholder 2">
            <a:extLst>
              <a:ext uri="{FF2B5EF4-FFF2-40B4-BE49-F238E27FC236}">
                <a16:creationId xmlns:a16="http://schemas.microsoft.com/office/drawing/2014/main" id="{BC86B807-20BD-4328-91CB-2203DB84E850}"/>
              </a:ext>
            </a:extLst>
          </p:cNvPr>
          <p:cNvSpPr>
            <a:spLocks noGrp="1"/>
          </p:cNvSpPr>
          <p:nvPr>
            <p:ph type="body" idx="1"/>
          </p:nvPr>
        </p:nvSpPr>
        <p:spPr>
          <a:xfrm>
            <a:off x="319500" y="1060450"/>
            <a:ext cx="2997112" cy="3592554"/>
          </a:xfrm>
        </p:spPr>
        <p:txBody>
          <a:bodyPr/>
          <a:lstStyle/>
          <a:p>
            <a:pPr>
              <a:spcAft>
                <a:spcPts val="600"/>
              </a:spcAft>
            </a:pPr>
            <a:r>
              <a:rPr lang="en-US" dirty="0"/>
              <a:t>Most traditional way of parameter sweeping is to build a grid of multiple parameter options</a:t>
            </a:r>
          </a:p>
          <a:p>
            <a:pPr>
              <a:spcAft>
                <a:spcPts val="600"/>
              </a:spcAft>
            </a:pPr>
            <a:r>
              <a:rPr lang="en-US" dirty="0"/>
              <a:t>Parameters can be discrete or continuous</a:t>
            </a:r>
          </a:p>
          <a:p>
            <a:pPr>
              <a:spcAft>
                <a:spcPts val="600"/>
              </a:spcAft>
            </a:pPr>
            <a:r>
              <a:rPr lang="en-US" dirty="0"/>
              <a:t>Must pick a finite set of reasonable options</a:t>
            </a:r>
          </a:p>
          <a:p>
            <a:pPr>
              <a:spcAft>
                <a:spcPts val="600"/>
              </a:spcAft>
            </a:pPr>
            <a:r>
              <a:rPr lang="en-US" dirty="0"/>
              <a:t>The locally optimal set is the combination of parameters that minimize or maximize a criterion. </a:t>
            </a:r>
            <a:r>
              <a:rPr lang="en-US" i="1" dirty="0"/>
              <a:t>(Such as RMSE, R</a:t>
            </a:r>
            <a:r>
              <a:rPr lang="en-US" i="1" baseline="30000" dirty="0"/>
              <a:t>2</a:t>
            </a:r>
            <a:r>
              <a:rPr lang="en-US" i="1" dirty="0"/>
              <a:t>, AUC, etc.)</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CB1C2A4-7AAA-47E5-A498-06FA7E92DD19}"/>
                  </a:ext>
                </a:extLst>
              </p:cNvPr>
              <p:cNvSpPr txBox="1"/>
              <p:nvPr/>
            </p:nvSpPr>
            <p:spPr>
              <a:xfrm>
                <a:off x="3600532" y="2048530"/>
                <a:ext cx="2078198" cy="1046440"/>
              </a:xfrm>
              <a:prstGeom prst="rect">
                <a:avLst/>
              </a:prstGeom>
              <a:noFill/>
            </p:spPr>
            <p:txBody>
              <a:bodyPr wrap="none" lIns="0" tIns="0" rIns="0" bIns="0" rtlCol="0">
                <a:spAutoFit/>
              </a:bodyPr>
              <a:lstStyle/>
              <a:p>
                <a:pPr algn="ctr"/>
                <a:r>
                  <a:rPr lang="en-US" u="sng" dirty="0">
                    <a:latin typeface="+mj-lt"/>
                    <a:ea typeface="Cambria Math" panose="02040503050406030204" pitchFamily="18" charset="0"/>
                  </a:rPr>
                  <a:t>Parameter Options</a:t>
                </a:r>
                <a:endParaRPr lang="en-US" sz="1800" u="sng" dirty="0">
                  <a:latin typeface="+mj-lt"/>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𝛼</m:t>
                      </m:r>
                      <m:r>
                        <a:rPr lang="en-US" sz="1800" i="1" smtClean="0">
                          <a:latin typeface="Cambria Math" panose="02040503050406030204" pitchFamily="18" charset="0"/>
                          <a:ea typeface="Cambria Math" panose="02040503050406030204" pitchFamily="18" charset="0"/>
                        </a:rPr>
                        <m:t>∈</m:t>
                      </m:r>
                      <m:d>
                        <m:dPr>
                          <m:begChr m:val="{"/>
                          <m:endChr m:val="}"/>
                          <m:ctrlPr>
                            <a:rPr lang="en-US" sz="180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1, 10, 100</m:t>
                          </m:r>
                        </m:e>
                      </m:d>
                    </m:oMath>
                  </m:oMathPara>
                </a14:m>
                <a:endParaRPr lang="en-US" sz="180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𝛽</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0.01</m:t>
                          </m:r>
                          <m:r>
                            <a:rPr lang="en-US" sz="1800" i="1">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0.05, 0.1</m:t>
                          </m:r>
                        </m:e>
                      </m:d>
                    </m:oMath>
                  </m:oMathPara>
                </a14:m>
                <a:endParaRPr lang="en-US" sz="180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𝛾</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10, 11, 12</m:t>
                          </m:r>
                        </m:e>
                      </m:d>
                    </m:oMath>
                  </m:oMathPara>
                </a14:m>
                <a:endParaRPr lang="en-US" sz="1800" dirty="0"/>
              </a:p>
            </p:txBody>
          </p:sp>
        </mc:Choice>
        <mc:Fallback xmlns="">
          <p:sp>
            <p:nvSpPr>
              <p:cNvPr id="4" name="TextBox 3">
                <a:extLst>
                  <a:ext uri="{FF2B5EF4-FFF2-40B4-BE49-F238E27FC236}">
                    <a16:creationId xmlns:a16="http://schemas.microsoft.com/office/drawing/2014/main" id="{DCB1C2A4-7AAA-47E5-A498-06FA7E92DD19}"/>
                  </a:ext>
                </a:extLst>
              </p:cNvPr>
              <p:cNvSpPr txBox="1">
                <a:spLocks noRot="1" noChangeAspect="1" noMove="1" noResize="1" noEditPoints="1" noAdjustHandles="1" noChangeArrowheads="1" noChangeShapeType="1" noTextEdit="1"/>
              </p:cNvSpPr>
              <p:nvPr/>
            </p:nvSpPr>
            <p:spPr>
              <a:xfrm>
                <a:off x="3600532" y="2048530"/>
                <a:ext cx="2078198" cy="1046440"/>
              </a:xfrm>
              <a:prstGeom prst="rect">
                <a:avLst/>
              </a:prstGeom>
              <a:blipFill>
                <a:blip r:embed="rId2"/>
                <a:stretch>
                  <a:fillRect l="-1466" t="-5233" b="-5814"/>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4806199C-CAFF-41EF-AFD9-5B3FDD5E42FD}"/>
              </a:ext>
            </a:extLst>
          </p:cNvPr>
          <p:cNvGraphicFramePr>
            <a:graphicFrameLocks noGrp="1"/>
          </p:cNvGraphicFramePr>
          <p:nvPr>
            <p:extLst>
              <p:ext uri="{D42A27DB-BD31-4B8C-83A1-F6EECF244321}">
                <p14:modId xmlns:p14="http://schemas.microsoft.com/office/powerpoint/2010/main" val="3708681648"/>
              </p:ext>
            </p:extLst>
          </p:nvPr>
        </p:nvGraphicFramePr>
        <p:xfrm>
          <a:off x="5962650" y="241898"/>
          <a:ext cx="2527300" cy="4659704"/>
        </p:xfrm>
        <a:graphic>
          <a:graphicData uri="http://schemas.openxmlformats.org/drawingml/2006/table">
            <a:tbl>
              <a:tblPr firstRow="1" firstCol="1">
                <a:tableStyleId>{7E9639D4-E3E2-4D34-9284-5A2195B3D0D7}</a:tableStyleId>
              </a:tblPr>
              <a:tblGrid>
                <a:gridCol w="482600">
                  <a:extLst>
                    <a:ext uri="{9D8B030D-6E8A-4147-A177-3AD203B41FA5}">
                      <a16:colId xmlns:a16="http://schemas.microsoft.com/office/drawing/2014/main" val="212818393"/>
                    </a:ext>
                  </a:extLst>
                </a:gridCol>
                <a:gridCol w="584200">
                  <a:extLst>
                    <a:ext uri="{9D8B030D-6E8A-4147-A177-3AD203B41FA5}">
                      <a16:colId xmlns:a16="http://schemas.microsoft.com/office/drawing/2014/main" val="1052623134"/>
                    </a:ext>
                  </a:extLst>
                </a:gridCol>
                <a:gridCol w="736600">
                  <a:extLst>
                    <a:ext uri="{9D8B030D-6E8A-4147-A177-3AD203B41FA5}">
                      <a16:colId xmlns:a16="http://schemas.microsoft.com/office/drawing/2014/main" val="3511741730"/>
                    </a:ext>
                  </a:extLst>
                </a:gridCol>
                <a:gridCol w="723900">
                  <a:extLst>
                    <a:ext uri="{9D8B030D-6E8A-4147-A177-3AD203B41FA5}">
                      <a16:colId xmlns:a16="http://schemas.microsoft.com/office/drawing/2014/main" val="3859784814"/>
                    </a:ext>
                  </a:extLst>
                </a:gridCol>
              </a:tblGrid>
              <a:tr h="111184">
                <a:tc>
                  <a:txBody>
                    <a:bodyPr/>
                    <a:lstStyle/>
                    <a:p>
                      <a:pPr algn="ctr"/>
                      <a:r>
                        <a:rPr lang="en-US" sz="900" dirty="0">
                          <a:effectLst/>
                        </a:rPr>
                        <a:t>#</a:t>
                      </a:r>
                      <a:endParaRPr lang="en-US" sz="900" b="0" dirty="0">
                        <a:solidFill>
                          <a:schemeClr val="bg2"/>
                        </a:solidFill>
                        <a:effectLst/>
                      </a:endParaRPr>
                    </a:p>
                  </a:txBody>
                  <a:tcPr marL="18287" marR="18287" marT="14629" marB="14629" anchor="ctr"/>
                </a:tc>
                <a:tc>
                  <a:txBody>
                    <a:bodyPr/>
                    <a:lstStyle/>
                    <a:p>
                      <a:pPr algn="ctr"/>
                      <a:r>
                        <a:rPr lang="en-US" sz="900" dirty="0">
                          <a:effectLst/>
                        </a:rPr>
                        <a:t>𝛼</a:t>
                      </a:r>
                      <a:endParaRPr lang="en-US" sz="900" dirty="0">
                        <a:solidFill>
                          <a:schemeClr val="bg2"/>
                        </a:solidFill>
                        <a:effectLst/>
                      </a:endParaRPr>
                    </a:p>
                  </a:txBody>
                  <a:tcPr marL="18287" marR="18287" marT="14629" marB="14629" anchor="ctr"/>
                </a:tc>
                <a:tc>
                  <a:txBody>
                    <a:bodyPr/>
                    <a:lstStyle/>
                    <a:p>
                      <a:pPr algn="ctr"/>
                      <a:r>
                        <a:rPr lang="en-US" sz="900" dirty="0">
                          <a:effectLst/>
                        </a:rPr>
                        <a:t>𝛽</a:t>
                      </a:r>
                      <a:endParaRPr lang="en-US" sz="900" dirty="0">
                        <a:solidFill>
                          <a:schemeClr val="bg2"/>
                        </a:solidFill>
                        <a:effectLst/>
                      </a:endParaRPr>
                    </a:p>
                  </a:txBody>
                  <a:tcPr marL="18287" marR="18287" marT="14629" marB="14629" anchor="ctr"/>
                </a:tc>
                <a:tc>
                  <a:txBody>
                    <a:bodyPr/>
                    <a:lstStyle/>
                    <a:p>
                      <a:pPr algn="ctr"/>
                      <a:r>
                        <a:rPr lang="en-US" sz="900" dirty="0">
                          <a:effectLst/>
                        </a:rPr>
                        <a:t>𝛾</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3322620347"/>
                  </a:ext>
                </a:extLst>
              </a:tr>
              <a:tr h="111184">
                <a:tc>
                  <a:txBody>
                    <a:bodyPr/>
                    <a:lstStyle/>
                    <a:p>
                      <a:pPr algn="ctr"/>
                      <a:r>
                        <a:rPr lang="en-US" sz="900">
                          <a:effectLst/>
                        </a:rPr>
                        <a:t>1</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115133300"/>
                  </a:ext>
                </a:extLst>
              </a:tr>
              <a:tr h="111184">
                <a:tc>
                  <a:txBody>
                    <a:bodyPr/>
                    <a:lstStyle/>
                    <a:p>
                      <a:pPr algn="ctr"/>
                      <a:r>
                        <a:rPr lang="en-US" sz="900" dirty="0">
                          <a:effectLst/>
                        </a:rPr>
                        <a:t>2</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327667287"/>
                  </a:ext>
                </a:extLst>
              </a:tr>
              <a:tr h="111184">
                <a:tc>
                  <a:txBody>
                    <a:bodyPr/>
                    <a:lstStyle/>
                    <a:p>
                      <a:pPr algn="ctr"/>
                      <a:r>
                        <a:rPr lang="en-US" sz="900">
                          <a:effectLst/>
                        </a:rPr>
                        <a:t>3</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731866302"/>
                  </a:ext>
                </a:extLst>
              </a:tr>
              <a:tr h="111184">
                <a:tc>
                  <a:txBody>
                    <a:bodyPr/>
                    <a:lstStyle/>
                    <a:p>
                      <a:pPr algn="ctr"/>
                      <a:r>
                        <a:rPr lang="en-US" sz="900" dirty="0">
                          <a:effectLst/>
                        </a:rPr>
                        <a:t>4</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401700371"/>
                  </a:ext>
                </a:extLst>
              </a:tr>
              <a:tr h="111184">
                <a:tc>
                  <a:txBody>
                    <a:bodyPr/>
                    <a:lstStyle/>
                    <a:p>
                      <a:pPr algn="ctr"/>
                      <a:r>
                        <a:rPr lang="en-US" sz="900">
                          <a:effectLst/>
                        </a:rPr>
                        <a:t>5</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56781105"/>
                  </a:ext>
                </a:extLst>
              </a:tr>
              <a:tr h="111184">
                <a:tc>
                  <a:txBody>
                    <a:bodyPr/>
                    <a:lstStyle/>
                    <a:p>
                      <a:pPr algn="ctr"/>
                      <a:r>
                        <a:rPr lang="en-US" sz="900" dirty="0">
                          <a:effectLst/>
                        </a:rPr>
                        <a:t>6</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643428789"/>
                  </a:ext>
                </a:extLst>
              </a:tr>
              <a:tr h="111184">
                <a:tc>
                  <a:txBody>
                    <a:bodyPr/>
                    <a:lstStyle/>
                    <a:p>
                      <a:pPr algn="ctr"/>
                      <a:r>
                        <a:rPr lang="en-US" sz="900">
                          <a:effectLst/>
                        </a:rPr>
                        <a:t>7</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083474088"/>
                  </a:ext>
                </a:extLst>
              </a:tr>
              <a:tr h="111184">
                <a:tc>
                  <a:txBody>
                    <a:bodyPr/>
                    <a:lstStyle/>
                    <a:p>
                      <a:pPr algn="ctr"/>
                      <a:r>
                        <a:rPr lang="en-US" sz="900">
                          <a:effectLst/>
                        </a:rPr>
                        <a:t>8</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748021072"/>
                  </a:ext>
                </a:extLst>
              </a:tr>
              <a:tr h="111184">
                <a:tc>
                  <a:txBody>
                    <a:bodyPr/>
                    <a:lstStyle/>
                    <a:p>
                      <a:pPr algn="ctr"/>
                      <a:r>
                        <a:rPr lang="en-US" sz="900">
                          <a:effectLst/>
                        </a:rPr>
                        <a:t>9</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019051209"/>
                  </a:ext>
                </a:extLst>
              </a:tr>
              <a:tr h="111184">
                <a:tc>
                  <a:txBody>
                    <a:bodyPr/>
                    <a:lstStyle/>
                    <a:p>
                      <a:pPr algn="ctr"/>
                      <a:r>
                        <a:rPr lang="en-US" sz="900">
                          <a:effectLst/>
                        </a:rPr>
                        <a:t>10</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253748058"/>
                  </a:ext>
                </a:extLst>
              </a:tr>
              <a:tr h="111184">
                <a:tc>
                  <a:txBody>
                    <a:bodyPr/>
                    <a:lstStyle/>
                    <a:p>
                      <a:pPr algn="ctr"/>
                      <a:r>
                        <a:rPr lang="en-US" sz="900">
                          <a:effectLst/>
                        </a:rPr>
                        <a:t>11</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328779079"/>
                  </a:ext>
                </a:extLst>
              </a:tr>
              <a:tr h="111184">
                <a:tc>
                  <a:txBody>
                    <a:bodyPr/>
                    <a:lstStyle/>
                    <a:p>
                      <a:pPr algn="ctr"/>
                      <a:r>
                        <a:rPr lang="en-US" sz="900">
                          <a:effectLst/>
                        </a:rPr>
                        <a:t>12</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67876829"/>
                  </a:ext>
                </a:extLst>
              </a:tr>
              <a:tr h="111184">
                <a:tc>
                  <a:txBody>
                    <a:bodyPr/>
                    <a:lstStyle/>
                    <a:p>
                      <a:pPr algn="ctr"/>
                      <a:r>
                        <a:rPr lang="en-US" sz="900">
                          <a:effectLst/>
                        </a:rPr>
                        <a:t>13</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53611277"/>
                  </a:ext>
                </a:extLst>
              </a:tr>
              <a:tr h="111184">
                <a:tc>
                  <a:txBody>
                    <a:bodyPr/>
                    <a:lstStyle/>
                    <a:p>
                      <a:pPr algn="ctr"/>
                      <a:r>
                        <a:rPr lang="en-US" sz="900">
                          <a:effectLst/>
                        </a:rPr>
                        <a:t>14</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02941239"/>
                  </a:ext>
                </a:extLst>
              </a:tr>
              <a:tr h="111184">
                <a:tc>
                  <a:txBody>
                    <a:bodyPr/>
                    <a:lstStyle/>
                    <a:p>
                      <a:pPr algn="ctr"/>
                      <a:r>
                        <a:rPr lang="en-US" sz="900">
                          <a:effectLst/>
                        </a:rPr>
                        <a:t>15</a:t>
                      </a:r>
                      <a:endParaRPr lang="en-US" sz="900" b="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4152305"/>
                  </a:ext>
                </a:extLst>
              </a:tr>
              <a:tr h="111184">
                <a:tc>
                  <a:txBody>
                    <a:bodyPr/>
                    <a:lstStyle/>
                    <a:p>
                      <a:pPr algn="ctr"/>
                      <a:r>
                        <a:rPr lang="en-US" sz="900">
                          <a:effectLst/>
                        </a:rPr>
                        <a:t>16</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788424284"/>
                  </a:ext>
                </a:extLst>
              </a:tr>
              <a:tr h="111184">
                <a:tc>
                  <a:txBody>
                    <a:bodyPr/>
                    <a:lstStyle/>
                    <a:p>
                      <a:pPr algn="ctr"/>
                      <a:r>
                        <a:rPr lang="en-US" sz="900">
                          <a:effectLst/>
                        </a:rPr>
                        <a:t>17</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596703848"/>
                  </a:ext>
                </a:extLst>
              </a:tr>
              <a:tr h="111184">
                <a:tc>
                  <a:txBody>
                    <a:bodyPr/>
                    <a:lstStyle/>
                    <a:p>
                      <a:pPr algn="ctr"/>
                      <a:r>
                        <a:rPr lang="en-US" sz="900">
                          <a:effectLst/>
                        </a:rPr>
                        <a:t>18</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002751555"/>
                  </a:ext>
                </a:extLst>
              </a:tr>
              <a:tr h="111184">
                <a:tc>
                  <a:txBody>
                    <a:bodyPr/>
                    <a:lstStyle/>
                    <a:p>
                      <a:pPr algn="ctr"/>
                      <a:r>
                        <a:rPr lang="en-US" sz="900">
                          <a:effectLst/>
                        </a:rPr>
                        <a:t>19</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41962871"/>
                  </a:ext>
                </a:extLst>
              </a:tr>
              <a:tr h="111184">
                <a:tc>
                  <a:txBody>
                    <a:bodyPr/>
                    <a:lstStyle/>
                    <a:p>
                      <a:pPr algn="ctr"/>
                      <a:r>
                        <a:rPr lang="en-US" sz="900">
                          <a:effectLst/>
                        </a:rPr>
                        <a:t>20</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108037"/>
                  </a:ext>
                </a:extLst>
              </a:tr>
              <a:tr h="111184">
                <a:tc>
                  <a:txBody>
                    <a:bodyPr/>
                    <a:lstStyle/>
                    <a:p>
                      <a:pPr algn="ctr"/>
                      <a:r>
                        <a:rPr lang="en-US" sz="900" dirty="0">
                          <a:effectLst/>
                        </a:rPr>
                        <a:t>21</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162900846"/>
                  </a:ext>
                </a:extLst>
              </a:tr>
              <a:tr h="111184">
                <a:tc>
                  <a:txBody>
                    <a:bodyPr/>
                    <a:lstStyle/>
                    <a:p>
                      <a:pPr algn="ctr"/>
                      <a:r>
                        <a:rPr lang="en-US" sz="900">
                          <a:effectLst/>
                        </a:rPr>
                        <a:t>22</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32438720"/>
                  </a:ext>
                </a:extLst>
              </a:tr>
              <a:tr h="111184">
                <a:tc>
                  <a:txBody>
                    <a:bodyPr/>
                    <a:lstStyle/>
                    <a:p>
                      <a:pPr algn="ctr"/>
                      <a:r>
                        <a:rPr lang="en-US" sz="900" dirty="0">
                          <a:effectLst/>
                        </a:rPr>
                        <a:t>23</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609174539"/>
                  </a:ext>
                </a:extLst>
              </a:tr>
              <a:tr h="111184">
                <a:tc>
                  <a:txBody>
                    <a:bodyPr/>
                    <a:lstStyle/>
                    <a:p>
                      <a:pPr algn="ctr"/>
                      <a:r>
                        <a:rPr lang="en-US" sz="900" dirty="0">
                          <a:effectLst/>
                        </a:rPr>
                        <a:t>24</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72893045"/>
                  </a:ext>
                </a:extLst>
              </a:tr>
              <a:tr h="111184">
                <a:tc>
                  <a:txBody>
                    <a:bodyPr/>
                    <a:lstStyle/>
                    <a:p>
                      <a:pPr algn="ctr"/>
                      <a:r>
                        <a:rPr lang="en-US" sz="900" dirty="0">
                          <a:effectLst/>
                        </a:rPr>
                        <a:t>25</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97986557"/>
                  </a:ext>
                </a:extLst>
              </a:tr>
              <a:tr h="111184">
                <a:tc>
                  <a:txBody>
                    <a:bodyPr/>
                    <a:lstStyle/>
                    <a:p>
                      <a:pPr algn="ctr"/>
                      <a:r>
                        <a:rPr lang="en-US" sz="900" dirty="0">
                          <a:effectLst/>
                        </a:rPr>
                        <a:t>26</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33385646"/>
                  </a:ext>
                </a:extLst>
              </a:tr>
              <a:tr h="111184">
                <a:tc>
                  <a:txBody>
                    <a:bodyPr/>
                    <a:lstStyle/>
                    <a:p>
                      <a:pPr algn="ctr"/>
                      <a:r>
                        <a:rPr lang="en-US" sz="900" dirty="0">
                          <a:effectLst/>
                        </a:rPr>
                        <a:t>27</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dirty="0">
                          <a:effectLst/>
                        </a:rPr>
                        <a:t>12</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1352913431"/>
                  </a:ext>
                </a:extLst>
              </a:tr>
            </a:tbl>
          </a:graphicData>
        </a:graphic>
      </p:graphicFrame>
      <p:sp>
        <p:nvSpPr>
          <p:cNvPr id="7" name="TextBox 6">
            <a:extLst>
              <a:ext uri="{FF2B5EF4-FFF2-40B4-BE49-F238E27FC236}">
                <a16:creationId xmlns:a16="http://schemas.microsoft.com/office/drawing/2014/main" id="{4E9C5286-F24B-42B1-A534-CE11DCF314D4}"/>
              </a:ext>
            </a:extLst>
          </p:cNvPr>
          <p:cNvSpPr txBox="1"/>
          <p:nvPr/>
        </p:nvSpPr>
        <p:spPr>
          <a:xfrm>
            <a:off x="6608983" y="-31750"/>
            <a:ext cx="1234633" cy="276999"/>
          </a:xfrm>
          <a:prstGeom prst="rect">
            <a:avLst/>
          </a:prstGeom>
          <a:noFill/>
        </p:spPr>
        <p:txBody>
          <a:bodyPr wrap="none" rtlCol="0">
            <a:spAutoFit/>
          </a:bodyPr>
          <a:lstStyle/>
          <a:p>
            <a:r>
              <a:rPr lang="en-US" sz="1200" u="sng" dirty="0"/>
              <a:t>Parameter Grid</a:t>
            </a:r>
          </a:p>
        </p:txBody>
      </p:sp>
      <p:sp>
        <p:nvSpPr>
          <p:cNvPr id="8" name="Rectangle 7">
            <a:extLst>
              <a:ext uri="{FF2B5EF4-FFF2-40B4-BE49-F238E27FC236}">
                <a16:creationId xmlns:a16="http://schemas.microsoft.com/office/drawing/2014/main" id="{5623D487-E973-484F-8274-6937F5F2505F}"/>
              </a:ext>
            </a:extLst>
          </p:cNvPr>
          <p:cNvSpPr/>
          <p:nvPr/>
        </p:nvSpPr>
        <p:spPr>
          <a:xfrm>
            <a:off x="2815804" y="3839773"/>
            <a:ext cx="3124502" cy="1061829"/>
          </a:xfrm>
          <a:prstGeom prst="rect">
            <a:avLst/>
          </a:prstGeom>
        </p:spPr>
        <p:txBody>
          <a:bodyPr wrap="square">
            <a:spAutoFit/>
          </a:bodyPr>
          <a:lstStyle/>
          <a:p>
            <a:r>
              <a:rPr lang="en-US" sz="1050" dirty="0">
                <a:latin typeface="Consolas" panose="020B0609020204030204" pitchFamily="49" charset="0"/>
              </a:rPr>
              <a:t>## in R</a:t>
            </a:r>
          </a:p>
          <a:p>
            <a:r>
              <a:rPr lang="en-US" sz="1050" dirty="0">
                <a:latin typeface="Consolas" panose="020B0609020204030204" pitchFamily="49" charset="0"/>
              </a:rPr>
              <a:t>alpha &lt;- c(1, 10, 100)</a:t>
            </a:r>
          </a:p>
          <a:p>
            <a:r>
              <a:rPr lang="en-US" sz="1050" dirty="0">
                <a:latin typeface="Consolas" panose="020B0609020204030204" pitchFamily="49" charset="0"/>
              </a:rPr>
              <a:t>beta &lt;- c(0.01, 0.05, 0.1)</a:t>
            </a:r>
          </a:p>
          <a:p>
            <a:r>
              <a:rPr lang="en-US" sz="1050" dirty="0">
                <a:latin typeface="Consolas" panose="020B0609020204030204" pitchFamily="49" charset="0"/>
              </a:rPr>
              <a:t>gamma &lt;- c(10, 11, 12)</a:t>
            </a:r>
          </a:p>
          <a:p>
            <a:endParaRPr lang="en-US" sz="1050" dirty="0">
              <a:latin typeface="Consolas" panose="020B0609020204030204" pitchFamily="49" charset="0"/>
            </a:endParaRPr>
          </a:p>
          <a:p>
            <a:r>
              <a:rPr lang="en-US" sz="1050" dirty="0">
                <a:latin typeface="Consolas" panose="020B0609020204030204" pitchFamily="49" charset="0"/>
              </a:rPr>
              <a:t>grid &lt;- </a:t>
            </a:r>
            <a:r>
              <a:rPr lang="en-US" sz="1050" dirty="0" err="1">
                <a:latin typeface="Consolas" panose="020B0609020204030204" pitchFamily="49" charset="0"/>
              </a:rPr>
              <a:t>expand.grid</a:t>
            </a:r>
            <a:r>
              <a:rPr lang="en-US" sz="1050" dirty="0">
                <a:latin typeface="Consolas" panose="020B0609020204030204" pitchFamily="49" charset="0"/>
              </a:rPr>
              <a:t>(alpha, beta, gamma)</a:t>
            </a:r>
          </a:p>
        </p:txBody>
      </p:sp>
    </p:spTree>
    <p:extLst>
      <p:ext uri="{BB962C8B-B14F-4D97-AF65-F5344CB8AC3E}">
        <p14:creationId xmlns:p14="http://schemas.microsoft.com/office/powerpoint/2010/main" val="3989270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F2AF-573A-4783-99B7-936657049B8A}"/>
              </a:ext>
            </a:extLst>
          </p:cNvPr>
          <p:cNvSpPr>
            <a:spLocks noGrp="1"/>
          </p:cNvSpPr>
          <p:nvPr>
            <p:ph type="title"/>
          </p:nvPr>
        </p:nvSpPr>
        <p:spPr>
          <a:xfrm>
            <a:off x="319500" y="490496"/>
            <a:ext cx="2808000" cy="766804"/>
          </a:xfrm>
        </p:spPr>
        <p:txBody>
          <a:bodyPr/>
          <a:lstStyle/>
          <a:p>
            <a:r>
              <a:rPr lang="en-US" dirty="0"/>
              <a:t>Regularization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9FA4B09-BE53-4F40-9C7E-2C375A41658E}"/>
                  </a:ext>
                </a:extLst>
              </p:cNvPr>
              <p:cNvSpPr>
                <a:spLocks noGrp="1"/>
              </p:cNvSpPr>
              <p:nvPr>
                <p:ph type="body" idx="1"/>
              </p:nvPr>
            </p:nvSpPr>
            <p:spPr>
              <a:xfrm>
                <a:off x="319500" y="1301750"/>
                <a:ext cx="2808000" cy="3351254"/>
              </a:xfrm>
            </p:spPr>
            <p:txBody>
              <a:bodyPr/>
              <a:lstStyle/>
              <a:p>
                <a:r>
                  <a:rPr lang="en-US" dirty="0"/>
                  <a:t>Adding in information to prevent overfitting of the model to training data.</a:t>
                </a:r>
              </a:p>
              <a:p>
                <a:r>
                  <a:rPr lang="en-US" dirty="0"/>
                  <a:t>Usually denoted by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or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𝑘</m:t>
                        </m:r>
                      </m:sub>
                    </m:sSub>
                  </m:oMath>
                </a14:m>
                <a:endParaRPr lang="en-US" dirty="0"/>
              </a:p>
              <a:p>
                <a:r>
                  <a:rPr lang="en-US" dirty="0"/>
                  <a:t>In combination, can be referred to as an Elastic Net</a:t>
                </a:r>
              </a:p>
            </p:txBody>
          </p:sp>
        </mc:Choice>
        <mc:Fallback xmlns="">
          <p:sp>
            <p:nvSpPr>
              <p:cNvPr id="3" name="Text Placeholder 2">
                <a:extLst>
                  <a:ext uri="{FF2B5EF4-FFF2-40B4-BE49-F238E27FC236}">
                    <a16:creationId xmlns:a16="http://schemas.microsoft.com/office/drawing/2014/main" id="{C9FA4B09-BE53-4F40-9C7E-2C375A41658E}"/>
                  </a:ext>
                </a:extLst>
              </p:cNvPr>
              <p:cNvSpPr>
                <a:spLocks noGrp="1" noRot="1" noChangeAspect="1" noMove="1" noResize="1" noEditPoints="1" noAdjustHandles="1" noChangeArrowheads="1" noChangeShapeType="1" noTextEdit="1"/>
              </p:cNvSpPr>
              <p:nvPr>
                <p:ph type="body" idx="1"/>
              </p:nvPr>
            </p:nvSpPr>
            <p:spPr>
              <a:xfrm>
                <a:off x="319500" y="1301750"/>
                <a:ext cx="2808000" cy="3351254"/>
              </a:xfrm>
              <a:blipFill>
                <a:blip r:embed="rId2"/>
                <a:stretch>
                  <a:fillRect/>
                </a:stretch>
              </a:blipFill>
            </p:spPr>
            <p:txBody>
              <a:bodyPr/>
              <a:lstStyle/>
              <a:p>
                <a:r>
                  <a:rPr lang="en-US">
                    <a:noFill/>
                  </a:rPr>
                  <a:t> </a:t>
                </a:r>
              </a:p>
            </p:txBody>
          </p:sp>
        </mc:Fallback>
      </mc:AlternateContent>
      <p:pic>
        <p:nvPicPr>
          <p:cNvPr id="4098" name="Picture 2" descr="https://upload.wikimedia.org/wikipedia/commons/thumb/0/02/Regularization.svg/1024px-Regularization.svg.png">
            <a:extLst>
              <a:ext uri="{FF2B5EF4-FFF2-40B4-BE49-F238E27FC236}">
                <a16:creationId xmlns:a16="http://schemas.microsoft.com/office/drawing/2014/main" id="{2FCE7D68-58AB-47F5-9D57-52A68C487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548" y="2670188"/>
            <a:ext cx="2265362" cy="21812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BCA39E4-4C4F-4712-BE4D-41E5BA3AAA71}"/>
              </a:ext>
            </a:extLst>
          </p:cNvPr>
          <p:cNvSpPr/>
          <p:nvPr/>
        </p:nvSpPr>
        <p:spPr>
          <a:xfrm>
            <a:off x="-41800" y="4798308"/>
            <a:ext cx="1765300" cy="369332"/>
          </a:xfrm>
          <a:prstGeom prst="rect">
            <a:avLst/>
          </a:prstGeom>
        </p:spPr>
        <p:txBody>
          <a:bodyPr wrap="square">
            <a:spAutoFit/>
          </a:bodyPr>
          <a:lstStyle/>
          <a:p>
            <a:r>
              <a:rPr lang="en-US" sz="900" dirty="0">
                <a:hlinkClick r:id="rId4"/>
              </a:rPr>
              <a:t>https://commons.wikimedia.org/wiki/File:Regularization.svg</a:t>
            </a:r>
            <a:endParaRPr lang="en-US" sz="900" dirty="0"/>
          </a:p>
        </p:txBody>
      </p:sp>
      <p:sp>
        <p:nvSpPr>
          <p:cNvPr id="5" name="TextBox 4">
            <a:extLst>
              <a:ext uri="{FF2B5EF4-FFF2-40B4-BE49-F238E27FC236}">
                <a16:creationId xmlns:a16="http://schemas.microsoft.com/office/drawing/2014/main" id="{292F74D5-1E11-4196-952F-AC74B026251F}"/>
              </a:ext>
            </a:extLst>
          </p:cNvPr>
          <p:cNvSpPr txBox="1"/>
          <p:nvPr/>
        </p:nvSpPr>
        <p:spPr>
          <a:xfrm>
            <a:off x="6800089" y="3838715"/>
            <a:ext cx="2343911" cy="1169551"/>
          </a:xfrm>
          <a:prstGeom prst="rect">
            <a:avLst/>
          </a:prstGeom>
          <a:noFill/>
        </p:spPr>
        <p:txBody>
          <a:bodyPr wrap="none" rtlCol="0">
            <a:spAutoFit/>
          </a:bodyPr>
          <a:lstStyle/>
          <a:p>
            <a:r>
              <a:rPr lang="en-US" dirty="0"/>
              <a:t>Other Papers:</a:t>
            </a:r>
          </a:p>
          <a:p>
            <a:pPr marL="285750" indent="-285750">
              <a:buFont typeface="Arial" panose="020B0604020202020204" pitchFamily="34" charset="0"/>
              <a:buChar char="•"/>
            </a:pPr>
            <a:r>
              <a:rPr lang="en-US" dirty="0">
                <a:hlinkClick r:id="rId5"/>
              </a:rPr>
              <a:t>Elastic Nets</a:t>
            </a:r>
            <a:endParaRPr lang="en-US" dirty="0"/>
          </a:p>
          <a:p>
            <a:pPr marL="285750" indent="-285750">
              <a:buFont typeface="Arial" panose="020B0604020202020204" pitchFamily="34" charset="0"/>
              <a:buChar char="•"/>
            </a:pPr>
            <a:r>
              <a:rPr lang="en-US" dirty="0">
                <a:hlinkClick r:id="rId6"/>
              </a:rPr>
              <a:t>LASSO</a:t>
            </a:r>
            <a:endParaRPr lang="en-US" dirty="0"/>
          </a:p>
          <a:p>
            <a:pPr marL="285750" indent="-285750">
              <a:buFont typeface="Arial" panose="020B0604020202020204" pitchFamily="34" charset="0"/>
              <a:buChar char="•"/>
            </a:pPr>
            <a:r>
              <a:rPr lang="en-US" dirty="0">
                <a:hlinkClick r:id="rId7"/>
              </a:rPr>
              <a:t>Ridge Regression</a:t>
            </a:r>
            <a:endParaRPr lang="en-US" dirty="0"/>
          </a:p>
          <a:p>
            <a:pPr marL="285750" indent="-285750">
              <a:buFont typeface="Arial" panose="020B0604020202020204" pitchFamily="34" charset="0"/>
              <a:buChar char="•"/>
            </a:pPr>
            <a:r>
              <a:rPr lang="en-US" dirty="0">
                <a:hlinkClick r:id="rId8"/>
              </a:rPr>
              <a:t>L</a:t>
            </a:r>
            <a:r>
              <a:rPr lang="en-US" baseline="-25000" dirty="0">
                <a:hlinkClick r:id="rId8"/>
              </a:rPr>
              <a:t>1</a:t>
            </a:r>
            <a:r>
              <a:rPr lang="en-US" dirty="0">
                <a:hlinkClick r:id="rId8"/>
              </a:rPr>
              <a:t> vs L</a:t>
            </a:r>
            <a:r>
              <a:rPr lang="en-US" baseline="-25000" dirty="0">
                <a:hlinkClick r:id="rId8"/>
              </a:rPr>
              <a:t>2</a:t>
            </a:r>
            <a:r>
              <a:rPr lang="en-US" dirty="0">
                <a:hlinkClick r:id="rId8"/>
              </a:rPr>
              <a:t> Regularization</a:t>
            </a: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FD4711B-A421-4151-A9C5-1D7BCD7DDCE4}"/>
                  </a:ext>
                </a:extLst>
              </p:cNvPr>
              <p:cNvSpPr txBox="1"/>
              <p:nvPr/>
            </p:nvSpPr>
            <p:spPr>
              <a:xfrm>
                <a:off x="3457452" y="534265"/>
                <a:ext cx="5284498" cy="1709314"/>
              </a:xfrm>
              <a:prstGeom prst="rect">
                <a:avLst/>
              </a:prstGeom>
              <a:noFill/>
            </p:spPr>
            <p:txBody>
              <a:bodyPr wrap="square" rtlCol="0">
                <a:spAutoFit/>
              </a:bodyPr>
              <a:lstStyle/>
              <a:p>
                <a:r>
                  <a:rPr lang="en-US" dirty="0"/>
                  <a:t>LASSO: Least Absolute Shrinkage and Selection Operator</a:t>
                </a:r>
              </a:p>
              <a:p>
                <a:pPr marL="285750" indent="-285750">
                  <a:buFont typeface="Arial" panose="020B0604020202020204" pitchFamily="34" charset="0"/>
                  <a:buChar char="•"/>
                </a:pPr>
                <a:r>
                  <a:rPr lang="en-US" dirty="0"/>
                  <a:t>Based on the L</a:t>
                </a:r>
                <a:r>
                  <a:rPr lang="en-US" baseline="-25000" dirty="0"/>
                  <a:t>1</a:t>
                </a:r>
                <a:r>
                  <a:rPr lang="en-US" dirty="0"/>
                  <a:t> distance (a.k.a. the taxicab metric)</a:t>
                </a:r>
              </a:p>
              <a:p>
                <a:pPr marL="285750" indent="-285750">
                  <a:buFont typeface="Arial" panose="020B0604020202020204" pitchFamily="34" charset="0"/>
                  <a:buChar char="•"/>
                </a:pP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lim>
                        </m:limLow>
                      </m:fName>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i="1">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rPr>
                                      <m:t>2</m:t>
                                    </m:r>
                                  </m:sup>
                                </m:sSup>
                              </m:e>
                            </m:nary>
                          </m:e>
                        </m:d>
                      </m:e>
                    </m:func>
                  </m:oMath>
                </a14:m>
                <a:r>
                  <a:rPr lang="en-US" dirty="0"/>
                  <a:t> subject to </a:t>
                </a:r>
                <a14:m>
                  <m:oMath xmlns:m="http://schemas.openxmlformats.org/officeDocument/2006/math">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ea typeface="Cambria Math" panose="02040503050406030204" pitchFamily="18" charset="0"/>
                                      </a:rPr>
                                      <m:t>𝑝</m:t>
                                    </m:r>
                                  </m:sup>
                                </m:sSup>
                              </m:e>
                            </m:nary>
                          </m:e>
                        </m:d>
                      </m:e>
                      <m:sup>
                        <m:r>
                          <a:rPr lang="en-US" b="0" i="1" smtClean="0">
                            <a:latin typeface="Cambria Math" panose="02040503050406030204" pitchFamily="18" charset="0"/>
                          </a:rPr>
                          <m:t>1/</m:t>
                        </m:r>
                        <m:r>
                          <a:rPr lang="en-US" b="0" i="1" smtClean="0">
                            <a:latin typeface="Cambria Math" panose="02040503050406030204" pitchFamily="18" charset="0"/>
                          </a:rPr>
                          <m:t>𝑝</m:t>
                        </m:r>
                      </m:sup>
                    </m:sSup>
                  </m:oMath>
                </a14:m>
                <a:endParaRPr lang="en-US" dirty="0"/>
              </a:p>
              <a:p>
                <a:pPr marL="285750" indent="-285750">
                  <a:buFont typeface="Arial" panose="020B0604020202020204" pitchFamily="34" charset="0"/>
                  <a:buChar char="•"/>
                </a:pPr>
                <a:endParaRPr lang="en-US" dirty="0"/>
              </a:p>
              <a:p>
                <a:r>
                  <a:rPr lang="en-US" dirty="0"/>
                  <a:t>Ridge Regression (a.k.a. Weight Decay)</a:t>
                </a:r>
              </a:p>
              <a:p>
                <a:pPr marL="285750" indent="-285750">
                  <a:buFont typeface="Arial" panose="020B0604020202020204" pitchFamily="34" charset="0"/>
                  <a:buChar char="•"/>
                </a:pPr>
                <a:r>
                  <a:rPr lang="en-US" dirty="0"/>
                  <a:t>Most commonly used.</a:t>
                </a:r>
              </a:p>
              <a:p>
                <a:pPr marL="285750" indent="-285750">
                  <a:buFont typeface="Arial" panose="020B0604020202020204" pitchFamily="34" charset="0"/>
                  <a:buChar char="•"/>
                </a:pPr>
                <a:r>
                  <a:rPr lang="en-US" dirty="0"/>
                  <a:t>Based on L</a:t>
                </a:r>
                <a:r>
                  <a:rPr lang="en-US" baseline="-25000" dirty="0"/>
                  <a:t>2</a:t>
                </a:r>
                <a:r>
                  <a:rPr lang="en-US" dirty="0"/>
                  <a:t> distance (Euclidean distance)</a:t>
                </a:r>
              </a:p>
            </p:txBody>
          </p:sp>
        </mc:Choice>
        <mc:Fallback xmlns="">
          <p:sp>
            <p:nvSpPr>
              <p:cNvPr id="6" name="TextBox 5">
                <a:extLst>
                  <a:ext uri="{FF2B5EF4-FFF2-40B4-BE49-F238E27FC236}">
                    <a16:creationId xmlns:a16="http://schemas.microsoft.com/office/drawing/2014/main" id="{AFD4711B-A421-4151-A9C5-1D7BCD7DDCE4}"/>
                  </a:ext>
                </a:extLst>
              </p:cNvPr>
              <p:cNvSpPr txBox="1">
                <a:spLocks noRot="1" noChangeAspect="1" noMove="1" noResize="1" noEditPoints="1" noAdjustHandles="1" noChangeArrowheads="1" noChangeShapeType="1" noTextEdit="1"/>
              </p:cNvSpPr>
              <p:nvPr/>
            </p:nvSpPr>
            <p:spPr>
              <a:xfrm>
                <a:off x="3457452" y="534265"/>
                <a:ext cx="5284498" cy="1709314"/>
              </a:xfrm>
              <a:prstGeom prst="rect">
                <a:avLst/>
              </a:prstGeom>
              <a:blipFill>
                <a:blip r:embed="rId9"/>
                <a:stretch>
                  <a:fillRect l="-346" t="-714" b="-2857"/>
                </a:stretch>
              </a:blipFill>
            </p:spPr>
            <p:txBody>
              <a:bodyPr/>
              <a:lstStyle/>
              <a:p>
                <a:r>
                  <a:rPr lang="en-US">
                    <a:noFill/>
                  </a:rPr>
                  <a:t> </a:t>
                </a:r>
              </a:p>
            </p:txBody>
          </p:sp>
        </mc:Fallback>
      </mc:AlternateContent>
      <p:pic>
        <p:nvPicPr>
          <p:cNvPr id="4100" name="Picture 4" descr="File:L1 and L2 balls.svg">
            <a:extLst>
              <a:ext uri="{FF2B5EF4-FFF2-40B4-BE49-F238E27FC236}">
                <a16:creationId xmlns:a16="http://schemas.microsoft.com/office/drawing/2014/main" id="{80D01C20-47AD-46E0-889E-F53B4C5787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2958" y="2912351"/>
            <a:ext cx="3770854" cy="16968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FC0ADFF-CA5A-48C5-8897-5C7D94B61132}"/>
              </a:ext>
            </a:extLst>
          </p:cNvPr>
          <p:cNvSpPr/>
          <p:nvPr/>
        </p:nvSpPr>
        <p:spPr>
          <a:xfrm>
            <a:off x="3862791" y="4802366"/>
            <a:ext cx="1611187" cy="369332"/>
          </a:xfrm>
          <a:prstGeom prst="rect">
            <a:avLst/>
          </a:prstGeom>
        </p:spPr>
        <p:txBody>
          <a:bodyPr wrap="square">
            <a:spAutoFit/>
          </a:bodyPr>
          <a:lstStyle/>
          <a:p>
            <a:r>
              <a:rPr lang="en-US" sz="900" dirty="0">
                <a:hlinkClick r:id="rId11"/>
              </a:rPr>
              <a:t>https://en.wikipedia.org/wiki/File:L1_and_L2_balls.svg</a:t>
            </a:r>
            <a:endParaRPr lang="en-US" sz="900" dirty="0"/>
          </a:p>
        </p:txBody>
      </p:sp>
    </p:spTree>
    <p:extLst>
      <p:ext uri="{BB962C8B-B14F-4D97-AF65-F5344CB8AC3E}">
        <p14:creationId xmlns:p14="http://schemas.microsoft.com/office/powerpoint/2010/main" val="30993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FF27-B3AA-4859-999A-64197AF6C484}"/>
              </a:ext>
            </a:extLst>
          </p:cNvPr>
          <p:cNvSpPr>
            <a:spLocks noGrp="1"/>
          </p:cNvSpPr>
          <p:nvPr>
            <p:ph type="title"/>
          </p:nvPr>
        </p:nvSpPr>
        <p:spPr/>
        <p:txBody>
          <a:bodyPr/>
          <a:lstStyle/>
          <a:p>
            <a:r>
              <a:rPr lang="en-US" dirty="0"/>
              <a:t>Common Parameters to Sweep</a:t>
            </a:r>
          </a:p>
        </p:txBody>
      </p:sp>
      <p:sp>
        <p:nvSpPr>
          <p:cNvPr id="3" name="Text Placeholder 2">
            <a:extLst>
              <a:ext uri="{FF2B5EF4-FFF2-40B4-BE49-F238E27FC236}">
                <a16:creationId xmlns:a16="http://schemas.microsoft.com/office/drawing/2014/main" id="{AE4AD450-AFF1-44AC-9756-F18ED7C12BBD}"/>
              </a:ext>
            </a:extLst>
          </p:cNvPr>
          <p:cNvSpPr>
            <a:spLocks noGrp="1"/>
          </p:cNvSpPr>
          <p:nvPr>
            <p:ph type="body" idx="1"/>
          </p:nvPr>
        </p:nvSpPr>
        <p:spPr/>
        <p:txBody>
          <a:bodyPr/>
          <a:lstStyle/>
          <a:p>
            <a:r>
              <a:rPr lang="en-US" dirty="0"/>
              <a:t>Trees:</a:t>
            </a:r>
          </a:p>
          <a:p>
            <a:pPr lvl="1">
              <a:lnSpc>
                <a:spcPct val="100000"/>
              </a:lnSpc>
              <a:spcBef>
                <a:spcPts val="0"/>
              </a:spcBef>
            </a:pPr>
            <a:r>
              <a:rPr lang="en-US" dirty="0"/>
              <a:t>Max Depth</a:t>
            </a:r>
          </a:p>
          <a:p>
            <a:pPr lvl="1">
              <a:lnSpc>
                <a:spcPct val="100000"/>
              </a:lnSpc>
              <a:spcBef>
                <a:spcPts val="0"/>
              </a:spcBef>
            </a:pPr>
            <a:r>
              <a:rPr lang="en-US" dirty="0"/>
              <a:t>Max Bins</a:t>
            </a:r>
          </a:p>
          <a:p>
            <a:pPr lvl="1">
              <a:lnSpc>
                <a:spcPct val="100000"/>
              </a:lnSpc>
              <a:spcBef>
                <a:spcPts val="0"/>
              </a:spcBef>
            </a:pPr>
            <a:r>
              <a:rPr lang="en-US" dirty="0"/>
              <a:t>Number of Trees (in a Random Forest)</a:t>
            </a:r>
          </a:p>
          <a:p>
            <a:pPr lvl="1">
              <a:lnSpc>
                <a:spcPct val="100000"/>
              </a:lnSpc>
              <a:spcBef>
                <a:spcPts val="0"/>
              </a:spcBef>
            </a:pPr>
            <a:r>
              <a:rPr lang="en-US" dirty="0"/>
              <a:t>Max Splits</a:t>
            </a:r>
          </a:p>
          <a:p>
            <a:pPr lvl="1">
              <a:lnSpc>
                <a:spcPct val="100000"/>
              </a:lnSpc>
              <a:spcBef>
                <a:spcPts val="0"/>
              </a:spcBef>
            </a:pPr>
            <a:r>
              <a:rPr lang="en-US" dirty="0"/>
              <a:t>Max Features</a:t>
            </a:r>
          </a:p>
          <a:p>
            <a:pPr lvl="1">
              <a:lnSpc>
                <a:spcPct val="100000"/>
              </a:lnSpc>
              <a:spcBef>
                <a:spcPts val="0"/>
              </a:spcBef>
            </a:pPr>
            <a:r>
              <a:rPr lang="en-US" dirty="0"/>
              <a:t>Min Samples per Leaf</a:t>
            </a:r>
          </a:p>
          <a:p>
            <a:pPr lvl="1">
              <a:lnSpc>
                <a:spcPct val="100000"/>
              </a:lnSpc>
              <a:spcBef>
                <a:spcPts val="0"/>
              </a:spcBef>
            </a:pPr>
            <a:r>
              <a:rPr lang="en-US" dirty="0"/>
              <a:t>Max Leaf Nodes</a:t>
            </a:r>
          </a:p>
          <a:p>
            <a:pPr lvl="1">
              <a:lnSpc>
                <a:spcPct val="100000"/>
              </a:lnSpc>
              <a:spcBef>
                <a:spcPts val="0"/>
              </a:spcBef>
            </a:pPr>
            <a:r>
              <a:rPr lang="en-US" dirty="0"/>
              <a:t>Min Impurity Decrease</a:t>
            </a:r>
          </a:p>
          <a:p>
            <a:pPr lvl="1">
              <a:lnSpc>
                <a:spcPct val="100000"/>
              </a:lnSpc>
              <a:spcBef>
                <a:spcPts val="0"/>
              </a:spcBef>
            </a:pPr>
            <a:r>
              <a:rPr lang="en-US" dirty="0"/>
              <a:t>Min Impurity to Split</a:t>
            </a:r>
          </a:p>
          <a:p>
            <a:pPr lvl="1">
              <a:lnSpc>
                <a:spcPct val="100000"/>
              </a:lnSpc>
              <a:spcBef>
                <a:spcPts val="0"/>
              </a:spcBef>
            </a:pPr>
            <a:r>
              <a:rPr lang="en-US" dirty="0"/>
              <a:t>… and more</a:t>
            </a:r>
          </a:p>
        </p:txBody>
      </p:sp>
      <p:sp>
        <p:nvSpPr>
          <p:cNvPr id="4" name="Text Placeholder 3">
            <a:extLst>
              <a:ext uri="{FF2B5EF4-FFF2-40B4-BE49-F238E27FC236}">
                <a16:creationId xmlns:a16="http://schemas.microsoft.com/office/drawing/2014/main" id="{3A625093-B6F9-4EA9-8615-EEA75CF682AB}"/>
              </a:ext>
            </a:extLst>
          </p:cNvPr>
          <p:cNvSpPr>
            <a:spLocks noGrp="1"/>
          </p:cNvSpPr>
          <p:nvPr>
            <p:ph type="body" idx="2"/>
          </p:nvPr>
        </p:nvSpPr>
        <p:spPr/>
        <p:txBody>
          <a:bodyPr/>
          <a:lstStyle/>
          <a:p>
            <a:r>
              <a:rPr lang="en-US" dirty="0"/>
              <a:t>Other Algorithms:</a:t>
            </a:r>
          </a:p>
          <a:p>
            <a:pPr lvl="1">
              <a:lnSpc>
                <a:spcPct val="100000"/>
              </a:lnSpc>
              <a:spcBef>
                <a:spcPts val="0"/>
              </a:spcBef>
            </a:pPr>
            <a:r>
              <a:rPr lang="en-US" dirty="0"/>
              <a:t>Regularization</a:t>
            </a:r>
          </a:p>
          <a:p>
            <a:pPr lvl="1">
              <a:lnSpc>
                <a:spcPct val="100000"/>
              </a:lnSpc>
              <a:spcBef>
                <a:spcPts val="0"/>
              </a:spcBef>
            </a:pPr>
            <a:r>
              <a:rPr lang="en-US" dirty="0"/>
              <a:t>Elastic Net</a:t>
            </a:r>
          </a:p>
          <a:p>
            <a:pPr lvl="1">
              <a:lnSpc>
                <a:spcPct val="100000"/>
              </a:lnSpc>
              <a:spcBef>
                <a:spcPts val="0"/>
              </a:spcBef>
            </a:pPr>
            <a:r>
              <a:rPr lang="en-US" dirty="0"/>
              <a:t>Maximum Iterations</a:t>
            </a:r>
          </a:p>
          <a:p>
            <a:pPr lvl="1">
              <a:lnSpc>
                <a:spcPct val="100000"/>
              </a:lnSpc>
              <a:spcBef>
                <a:spcPts val="0"/>
              </a:spcBef>
            </a:pPr>
            <a:r>
              <a:rPr lang="en-US" dirty="0"/>
              <a:t>Smoothing (in Naïve Bayes)</a:t>
            </a:r>
          </a:p>
          <a:p>
            <a:pPr lvl="1">
              <a:lnSpc>
                <a:spcPct val="100000"/>
              </a:lnSpc>
              <a:spcBef>
                <a:spcPts val="0"/>
              </a:spcBef>
            </a:pPr>
            <a:r>
              <a:rPr lang="en-US" dirty="0"/>
              <a:t>… and more</a:t>
            </a:r>
          </a:p>
        </p:txBody>
      </p:sp>
      <p:sp>
        <p:nvSpPr>
          <p:cNvPr id="5" name="Rectangle 4">
            <a:extLst>
              <a:ext uri="{FF2B5EF4-FFF2-40B4-BE49-F238E27FC236}">
                <a16:creationId xmlns:a16="http://schemas.microsoft.com/office/drawing/2014/main" id="{3EBACC46-04CD-47C5-80D3-E64918757097}"/>
              </a:ext>
            </a:extLst>
          </p:cNvPr>
          <p:cNvSpPr/>
          <p:nvPr/>
        </p:nvSpPr>
        <p:spPr>
          <a:xfrm>
            <a:off x="199444" y="1602675"/>
            <a:ext cx="1857956" cy="3277820"/>
          </a:xfrm>
          <a:prstGeom prst="rect">
            <a:avLst/>
          </a:prstGeom>
        </p:spPr>
        <p:txBody>
          <a:bodyPr wrap="square">
            <a:spAutoFit/>
          </a:bodyPr>
          <a:lstStyle/>
          <a:p>
            <a:r>
              <a:rPr lang="en-US" sz="900" dirty="0">
                <a:hlinkClick r:id="rId2"/>
              </a:rPr>
              <a:t>https://scikit-learn.org/stable/modules/generated/sklearn.tree.DecisionTreeClassifier.html</a:t>
            </a:r>
            <a:endParaRPr lang="en-US" sz="900" dirty="0"/>
          </a:p>
          <a:p>
            <a:endParaRPr lang="en-US" sz="900" dirty="0"/>
          </a:p>
          <a:p>
            <a:r>
              <a:rPr lang="en-US" sz="900" dirty="0">
                <a:hlinkClick r:id="rId3"/>
              </a:rPr>
              <a:t>https://spark.apache.org/docs/2.2.0/mllib-decision-tree.html</a:t>
            </a:r>
            <a:endParaRPr lang="en-US" sz="900" dirty="0"/>
          </a:p>
          <a:p>
            <a:endParaRPr lang="en-US" sz="900" dirty="0"/>
          </a:p>
          <a:p>
            <a:r>
              <a:rPr lang="en-US" sz="900" dirty="0">
                <a:hlinkClick r:id="rId4"/>
              </a:rPr>
              <a:t>https://scikit-learn.org/stable/modules/generated/sklearn.linear_model.LinearRegression.html#sklearn.linear_model.LinearRegression</a:t>
            </a:r>
            <a:endParaRPr lang="en-US" sz="900" dirty="0"/>
          </a:p>
          <a:p>
            <a:endParaRPr lang="en-US" sz="900" dirty="0"/>
          </a:p>
          <a:p>
            <a:r>
              <a:rPr lang="en-US" sz="900" dirty="0">
                <a:hlinkClick r:id="rId5"/>
              </a:rPr>
              <a:t>https://spark.apache.org/docs/2.2.0/ml-classification-regression.html#regression</a:t>
            </a:r>
            <a:endParaRPr lang="en-US" sz="900" dirty="0"/>
          </a:p>
          <a:p>
            <a:endParaRPr lang="en-US" sz="900" dirty="0"/>
          </a:p>
          <a:p>
            <a:r>
              <a:rPr lang="en-US" sz="900" dirty="0">
                <a:hlinkClick r:id="rId6"/>
              </a:rPr>
              <a:t>https://spark.apache.org/docs/2.2.0/mllib-naive-bayes.html#naive-bayes-sparkmllib</a:t>
            </a:r>
            <a:endParaRPr lang="en-US" sz="900" dirty="0"/>
          </a:p>
          <a:p>
            <a:endParaRPr lang="en-US" sz="900" dirty="0"/>
          </a:p>
        </p:txBody>
      </p:sp>
    </p:spTree>
    <p:extLst>
      <p:ext uri="{BB962C8B-B14F-4D97-AF65-F5344CB8AC3E}">
        <p14:creationId xmlns:p14="http://schemas.microsoft.com/office/powerpoint/2010/main" val="2534537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D942-A5BE-4BC8-86A7-966F9A033905}"/>
              </a:ext>
            </a:extLst>
          </p:cNvPr>
          <p:cNvSpPr>
            <a:spLocks noGrp="1"/>
          </p:cNvSpPr>
          <p:nvPr>
            <p:ph type="title"/>
          </p:nvPr>
        </p:nvSpPr>
        <p:spPr>
          <a:xfrm>
            <a:off x="319500" y="490496"/>
            <a:ext cx="2808000" cy="538204"/>
          </a:xfrm>
        </p:spPr>
        <p:txBody>
          <a:bodyPr/>
          <a:lstStyle/>
          <a:p>
            <a:r>
              <a:rPr lang="en-US" dirty="0"/>
              <a:t>Gradient Descent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EFEAD20-C6CE-4C48-8DCF-ED91FAE0D514}"/>
                  </a:ext>
                </a:extLst>
              </p:cNvPr>
              <p:cNvSpPr>
                <a:spLocks noGrp="1"/>
              </p:cNvSpPr>
              <p:nvPr>
                <p:ph type="body" idx="1"/>
              </p:nvPr>
            </p:nvSpPr>
            <p:spPr>
              <a:xfrm>
                <a:off x="369109" y="1053830"/>
                <a:ext cx="2808000" cy="2667000"/>
              </a:xfrm>
            </p:spPr>
            <p:txBody>
              <a:bodyPr/>
              <a:lstStyle/>
              <a:p>
                <a:r>
                  <a:rPr lang="en-US" dirty="0"/>
                  <a:t>In general, used to find the local minimum of a function</a:t>
                </a:r>
              </a:p>
              <a:p>
                <a:r>
                  <a:rPr lang="en-US" dirty="0"/>
                  <a:t>Assume there is a multivariable function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that is differentiable. The function decreases fastest is you go in the direction of the negative gradient, starting at a point.</a:t>
                </a:r>
              </a:p>
              <a:p>
                <a:pPr marL="15240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 −</m:t>
                      </m:r>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𝐹</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m:oMathPara>
                </a14:m>
                <a:endParaRPr lang="en-US" dirty="0"/>
              </a:p>
              <a:p>
                <a:r>
                  <a:rPr lang="en-US" dirty="0"/>
                  <a:t>Assumes a smooth topology and convex topology. (Not always true for parameters)</a:t>
                </a:r>
              </a:p>
            </p:txBody>
          </p:sp>
        </mc:Choice>
        <mc:Fallback xmlns="">
          <p:sp>
            <p:nvSpPr>
              <p:cNvPr id="3" name="Text Placeholder 2">
                <a:extLst>
                  <a:ext uri="{FF2B5EF4-FFF2-40B4-BE49-F238E27FC236}">
                    <a16:creationId xmlns:a16="http://schemas.microsoft.com/office/drawing/2014/main" id="{EEFEAD20-C6CE-4C48-8DCF-ED91FAE0D514}"/>
                  </a:ext>
                </a:extLst>
              </p:cNvPr>
              <p:cNvSpPr>
                <a:spLocks noGrp="1" noRot="1" noChangeAspect="1" noMove="1" noResize="1" noEditPoints="1" noAdjustHandles="1" noChangeArrowheads="1" noChangeShapeType="1" noTextEdit="1"/>
              </p:cNvSpPr>
              <p:nvPr>
                <p:ph type="body" idx="1"/>
              </p:nvPr>
            </p:nvSpPr>
            <p:spPr>
              <a:xfrm>
                <a:off x="369109" y="1053830"/>
                <a:ext cx="2808000" cy="2667000"/>
              </a:xfrm>
              <a:blipFill>
                <a:blip r:embed="rId2"/>
                <a:stretch>
                  <a:fillRect r="-1087" b="-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0AC99D1-0FF7-4705-B1A7-69F33F29623C}"/>
                  </a:ext>
                </a:extLst>
              </p:cNvPr>
              <p:cNvSpPr txBox="1"/>
              <p:nvPr/>
            </p:nvSpPr>
            <p:spPr>
              <a:xfrm>
                <a:off x="901223" y="4113960"/>
                <a:ext cx="164455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2"/>
                          </a:solidFill>
                          <a:latin typeface="Cambria Math" panose="02040503050406030204" pitchFamily="18" charset="0"/>
                        </a:rPr>
                        <m:t>𝑓</m:t>
                      </m:r>
                      <m:d>
                        <m:dPr>
                          <m:ctrlPr>
                            <a:rPr lang="en-US" b="0" i="1" smtClean="0">
                              <a:solidFill>
                                <a:schemeClr val="accent2"/>
                              </a:solidFill>
                              <a:latin typeface="Cambria Math" panose="02040503050406030204" pitchFamily="18" charset="0"/>
                            </a:rPr>
                          </m:ctrlPr>
                        </m:dPr>
                        <m:e>
                          <m:r>
                            <a:rPr lang="en-US" b="0" i="1" smtClean="0">
                              <a:solidFill>
                                <a:schemeClr val="accent2"/>
                              </a:solidFill>
                              <a:latin typeface="Cambria Math" panose="02040503050406030204" pitchFamily="18" charset="0"/>
                            </a:rPr>
                            <m:t>𝑥</m:t>
                          </m:r>
                        </m:e>
                      </m:d>
                      <m:r>
                        <a:rPr lang="en-US" b="0" i="0" smtClean="0">
                          <a:solidFill>
                            <a:schemeClr val="accent2"/>
                          </a:solidFill>
                          <a:latin typeface="Cambria Math" panose="02040503050406030204" pitchFamily="18" charset="0"/>
                        </a:rPr>
                        <m:t>=</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4</m:t>
                          </m:r>
                        </m:sup>
                      </m:sSup>
                      <m:r>
                        <a:rPr lang="en-US" b="0" i="1" smtClean="0">
                          <a:solidFill>
                            <a:schemeClr val="accent2"/>
                          </a:solidFill>
                          <a:latin typeface="Cambria Math" panose="02040503050406030204" pitchFamily="18" charset="0"/>
                        </a:rPr>
                        <m:t>−3</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3</m:t>
                          </m:r>
                        </m:sup>
                      </m:sSup>
                      <m:r>
                        <a:rPr lang="en-US" b="0" i="1" smtClean="0">
                          <a:solidFill>
                            <a:schemeClr val="accent2"/>
                          </a:solidFill>
                          <a:latin typeface="Cambria Math" panose="02040503050406030204" pitchFamily="18" charset="0"/>
                        </a:rPr>
                        <m:t>+2</m:t>
                      </m:r>
                    </m:oMath>
                  </m:oMathPara>
                </a14:m>
                <a:endParaRPr lang="en-US" b="0" dirty="0">
                  <a:solidFill>
                    <a:schemeClr val="accent2"/>
                  </a:solidFill>
                </a:endParaRP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−9</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m:oMathPara>
                </a14:m>
                <a:endParaRPr lang="en-US" dirty="0"/>
              </a:p>
            </p:txBody>
          </p:sp>
        </mc:Choice>
        <mc:Fallback xmlns="">
          <p:sp>
            <p:nvSpPr>
              <p:cNvPr id="5" name="TextBox 4">
                <a:extLst>
                  <a:ext uri="{FF2B5EF4-FFF2-40B4-BE49-F238E27FC236}">
                    <a16:creationId xmlns:a16="http://schemas.microsoft.com/office/drawing/2014/main" id="{50AC99D1-0FF7-4705-B1A7-69F33F29623C}"/>
                  </a:ext>
                </a:extLst>
              </p:cNvPr>
              <p:cNvSpPr txBox="1">
                <a:spLocks noRot="1" noChangeAspect="1" noMove="1" noResize="1" noEditPoints="1" noAdjustHandles="1" noChangeArrowheads="1" noChangeShapeType="1" noTextEdit="1"/>
              </p:cNvSpPr>
              <p:nvPr/>
            </p:nvSpPr>
            <p:spPr>
              <a:xfrm>
                <a:off x="901223" y="4113960"/>
                <a:ext cx="1644553" cy="430887"/>
              </a:xfrm>
              <a:prstGeom prst="rect">
                <a:avLst/>
              </a:prstGeom>
              <a:blipFill>
                <a:blip r:embed="rId3"/>
                <a:stretch>
                  <a:fillRect l="-3333" r="-1481" b="-1549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65788736-9531-4624-8F63-5043B8B11C78}"/>
              </a:ext>
            </a:extLst>
          </p:cNvPr>
          <p:cNvSpPr/>
          <p:nvPr/>
        </p:nvSpPr>
        <p:spPr>
          <a:xfrm>
            <a:off x="3287700" y="57213"/>
            <a:ext cx="2568600" cy="2516073"/>
          </a:xfrm>
          <a:prstGeom prst="rect">
            <a:avLst/>
          </a:prstGeom>
        </p:spPr>
        <p:txBody>
          <a:bodyPr wrap="square">
            <a:spAutoFit/>
          </a:bodyPr>
          <a:lstStyle/>
          <a:p>
            <a:r>
              <a:rPr lang="en-US" sz="1050" dirty="0">
                <a:latin typeface="Consolas" panose="020B0609020204030204" pitchFamily="49" charset="0"/>
              </a:rPr>
              <a:t>## Parameters</a:t>
            </a:r>
          </a:p>
          <a:p>
            <a:r>
              <a:rPr lang="en-US" sz="1050" dirty="0">
                <a:latin typeface="Consolas" panose="020B0609020204030204" pitchFamily="49" charset="0"/>
              </a:rPr>
              <a:t>alpha = 0.001 #</a:t>
            </a:r>
            <a:r>
              <a:rPr lang="en-US" sz="1050" dirty="0" err="1">
                <a:latin typeface="Consolas" panose="020B0609020204030204" pitchFamily="49" charset="0"/>
              </a:rPr>
              <a:t>Stepsize</a:t>
            </a:r>
            <a:endParaRPr lang="en-US" sz="1050" dirty="0">
              <a:latin typeface="Consolas" panose="020B0609020204030204" pitchFamily="49" charset="0"/>
            </a:endParaRPr>
          </a:p>
          <a:p>
            <a:r>
              <a:rPr lang="en-US" sz="1050" dirty="0" err="1">
                <a:latin typeface="Consolas" panose="020B0609020204030204" pitchFamily="49" charset="0"/>
              </a:rPr>
              <a:t>iter</a:t>
            </a:r>
            <a:r>
              <a:rPr lang="en-US" sz="1050" dirty="0">
                <a:latin typeface="Consolas" panose="020B0609020204030204" pitchFamily="49" charset="0"/>
              </a:rPr>
              <a:t> = 500 #Iterations</a:t>
            </a:r>
          </a:p>
          <a:p>
            <a:endParaRPr lang="en-US" sz="1050" dirty="0">
              <a:latin typeface="Consolas" panose="020B0609020204030204" pitchFamily="49" charset="0"/>
            </a:endParaRPr>
          </a:p>
          <a:p>
            <a:r>
              <a:rPr lang="en-US" sz="1050" dirty="0">
                <a:latin typeface="Consolas" panose="020B0609020204030204" pitchFamily="49" charset="0"/>
              </a:rPr>
              <a:t># Define the objective function f(x) = x^4 - 3*x^3 + 2</a:t>
            </a:r>
          </a:p>
          <a:p>
            <a:r>
              <a:rPr lang="en-US" sz="1050" dirty="0" err="1">
                <a:latin typeface="Consolas" panose="020B0609020204030204" pitchFamily="49" charset="0"/>
              </a:rPr>
              <a:t>objFun</a:t>
            </a:r>
            <a:r>
              <a:rPr lang="en-US" sz="1050" dirty="0">
                <a:latin typeface="Consolas" panose="020B0609020204030204" pitchFamily="49" charset="0"/>
              </a:rPr>
              <a:t> = function(x){</a:t>
            </a:r>
          </a:p>
          <a:p>
            <a:r>
              <a:rPr lang="en-US" sz="1050" dirty="0">
                <a:latin typeface="Consolas" panose="020B0609020204030204" pitchFamily="49" charset="0"/>
              </a:rPr>
              <a:t>  return(x^4 - 3*x^3 + 2)</a:t>
            </a:r>
          </a:p>
          <a:p>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 Define the gradient of f(x) = x^4 - 3*x^3 + 2</a:t>
            </a:r>
          </a:p>
          <a:p>
            <a:r>
              <a:rPr lang="en-US" sz="1050" dirty="0">
                <a:latin typeface="Consolas" panose="020B0609020204030204" pitchFamily="49" charset="0"/>
              </a:rPr>
              <a:t>gradient = function(x){</a:t>
            </a:r>
          </a:p>
          <a:p>
            <a:r>
              <a:rPr lang="en-US" sz="1050" dirty="0">
                <a:latin typeface="Consolas" panose="020B0609020204030204" pitchFamily="49" charset="0"/>
              </a:rPr>
              <a:t>  return((4*x^3) - (9*x^2))</a:t>
            </a:r>
          </a:p>
          <a:p>
            <a:r>
              <a:rPr lang="en-US" sz="1050" dirty="0">
                <a:latin typeface="Consolas" panose="020B0609020204030204" pitchFamily="49" charset="0"/>
              </a:rPr>
              <a:t>} </a:t>
            </a:r>
          </a:p>
        </p:txBody>
      </p:sp>
      <p:sp>
        <p:nvSpPr>
          <p:cNvPr id="9" name="Rectangle 8">
            <a:extLst>
              <a:ext uri="{FF2B5EF4-FFF2-40B4-BE49-F238E27FC236}">
                <a16:creationId xmlns:a16="http://schemas.microsoft.com/office/drawing/2014/main" id="{42D8CC26-BD68-4632-9062-68FC12F11589}"/>
              </a:ext>
            </a:extLst>
          </p:cNvPr>
          <p:cNvSpPr/>
          <p:nvPr/>
        </p:nvSpPr>
        <p:spPr>
          <a:xfrm>
            <a:off x="5856300" y="58748"/>
            <a:ext cx="3187223" cy="4154984"/>
          </a:xfrm>
          <a:prstGeom prst="rect">
            <a:avLst/>
          </a:prstGeom>
        </p:spPr>
        <p:txBody>
          <a:bodyPr wrap="square">
            <a:spAutoFit/>
          </a:bodyPr>
          <a:lstStyle/>
          <a:p>
            <a:r>
              <a:rPr lang="en-US" sz="1100" dirty="0">
                <a:latin typeface="Consolas" panose="020B0609020204030204" pitchFamily="49" charset="0"/>
              </a:rPr>
              <a:t># Randomly initialize a value to x</a:t>
            </a:r>
          </a:p>
          <a:p>
            <a:r>
              <a:rPr lang="en-US" sz="1100" dirty="0" err="1">
                <a:latin typeface="Consolas" panose="020B0609020204030204" pitchFamily="49" charset="0"/>
              </a:rPr>
              <a:t>set.seed</a:t>
            </a:r>
            <a:r>
              <a:rPr lang="en-US" sz="1100" dirty="0">
                <a:latin typeface="Consolas" panose="020B0609020204030204" pitchFamily="49" charset="0"/>
              </a:rPr>
              <a:t>(1337)</a:t>
            </a:r>
          </a:p>
          <a:p>
            <a:r>
              <a:rPr lang="en-US" sz="1100" dirty="0">
                <a:latin typeface="Consolas" panose="020B0609020204030204" pitchFamily="49" charset="0"/>
              </a:rPr>
              <a:t>x = floor(</a:t>
            </a:r>
            <a:r>
              <a:rPr lang="en-US" sz="1100" dirty="0" err="1">
                <a:latin typeface="Consolas" panose="020B0609020204030204" pitchFamily="49" charset="0"/>
              </a:rPr>
              <a:t>runif</a:t>
            </a:r>
            <a:r>
              <a:rPr lang="en-US" sz="1100" dirty="0">
                <a:latin typeface="Consolas" panose="020B0609020204030204" pitchFamily="49" charset="0"/>
              </a:rPr>
              <a:t>(1, 0, 10))</a:t>
            </a:r>
          </a:p>
          <a:p>
            <a:endParaRPr lang="en-US" sz="1100" dirty="0">
              <a:latin typeface="Consolas" panose="020B0609020204030204" pitchFamily="49" charset="0"/>
            </a:endParaRPr>
          </a:p>
          <a:p>
            <a:r>
              <a:rPr lang="en-US" sz="1100" dirty="0">
                <a:latin typeface="Consolas" panose="020B0609020204030204" pitchFamily="49" charset="0"/>
              </a:rPr>
              <a:t># Create a vector to contain all x's for all steps</a:t>
            </a:r>
          </a:p>
          <a:p>
            <a:r>
              <a:rPr lang="en-US" sz="1100" dirty="0">
                <a:latin typeface="Consolas" panose="020B0609020204030204" pitchFamily="49" charset="0"/>
              </a:rPr>
              <a:t>values = numeric(</a:t>
            </a:r>
            <a:r>
              <a:rPr lang="en-US" sz="1100" dirty="0" err="1">
                <a:latin typeface="Consolas" panose="020B0609020204030204" pitchFamily="49" charset="0"/>
              </a:rPr>
              <a:t>iter</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Loop for Gradient Descent method to find the minimum</a:t>
            </a:r>
          </a:p>
          <a:p>
            <a:r>
              <a:rPr lang="en-US" sz="1100" dirty="0">
                <a:latin typeface="Consolas" panose="020B0609020204030204" pitchFamily="49" charset="0"/>
              </a:rPr>
              <a:t>for(</a:t>
            </a:r>
            <a:r>
              <a:rPr lang="en-US" sz="1100" dirty="0" err="1">
                <a:latin typeface="Consolas" panose="020B0609020204030204" pitchFamily="49" charset="0"/>
              </a:rPr>
              <a:t>i</a:t>
            </a:r>
            <a:r>
              <a:rPr lang="en-US" sz="1100" dirty="0">
                <a:latin typeface="Consolas" panose="020B0609020204030204" pitchFamily="49" charset="0"/>
              </a:rPr>
              <a:t> in </a:t>
            </a:r>
            <a:r>
              <a:rPr lang="en-US" sz="1100" dirty="0" err="1">
                <a:latin typeface="Consolas" panose="020B0609020204030204" pitchFamily="49" charset="0"/>
              </a:rPr>
              <a:t>seq_len</a:t>
            </a:r>
            <a:r>
              <a:rPr lang="en-US" sz="1100" dirty="0">
                <a:latin typeface="Consolas" panose="020B0609020204030204" pitchFamily="49" charset="0"/>
              </a:rPr>
              <a:t>(</a:t>
            </a:r>
            <a:r>
              <a:rPr lang="en-US" sz="1100" dirty="0" err="1">
                <a:latin typeface="Consolas" panose="020B0609020204030204" pitchFamily="49" charset="0"/>
              </a:rPr>
              <a:t>iter</a:t>
            </a:r>
            <a:r>
              <a:rPr lang="en-US" sz="1100" dirty="0">
                <a:latin typeface="Consolas" panose="020B0609020204030204" pitchFamily="49" charset="0"/>
              </a:rPr>
              <a:t>)){</a:t>
            </a:r>
          </a:p>
          <a:p>
            <a:r>
              <a:rPr lang="en-US" sz="1100" dirty="0">
                <a:latin typeface="Consolas" panose="020B0609020204030204" pitchFamily="49" charset="0"/>
              </a:rPr>
              <a:t>  x = x - alpha*gradient(x)</a:t>
            </a:r>
          </a:p>
          <a:p>
            <a:r>
              <a:rPr lang="en-US" sz="1100" dirty="0">
                <a:latin typeface="Consolas" panose="020B0609020204030204" pitchFamily="49" charset="0"/>
              </a:rPr>
              <a:t>  values[</a:t>
            </a:r>
            <a:r>
              <a:rPr lang="en-US" sz="1100" dirty="0" err="1">
                <a:latin typeface="Consolas" panose="020B0609020204030204" pitchFamily="49" charset="0"/>
              </a:rPr>
              <a:t>i</a:t>
            </a:r>
            <a:r>
              <a:rPr lang="en-US" sz="1100" dirty="0">
                <a:latin typeface="Consolas" panose="020B0609020204030204" pitchFamily="49" charset="0"/>
              </a:rPr>
              <a:t>] = x</a:t>
            </a:r>
          </a:p>
          <a:p>
            <a:r>
              <a:rPr lang="en-US" sz="1100" dirty="0">
                <a:latin typeface="Consolas" panose="020B0609020204030204" pitchFamily="49" charset="0"/>
              </a:rPr>
              <a:t>  print(x)</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Output</a:t>
            </a:r>
          </a:p>
          <a:p>
            <a:r>
              <a:rPr lang="en-US" sz="1100" dirty="0">
                <a:latin typeface="Consolas" panose="020B0609020204030204" pitchFamily="49" charset="0"/>
              </a:rPr>
              <a:t>print(paste("The minimum of f(x) is ",</a:t>
            </a:r>
          </a:p>
          <a:p>
            <a:r>
              <a:rPr lang="en-US" sz="1100" dirty="0">
                <a:latin typeface="Consolas" panose="020B0609020204030204" pitchFamily="49" charset="0"/>
              </a:rPr>
              <a:t>            </a:t>
            </a:r>
            <a:r>
              <a:rPr lang="en-US" sz="1100" dirty="0" err="1">
                <a:latin typeface="Consolas" panose="020B0609020204030204" pitchFamily="49" charset="0"/>
              </a:rPr>
              <a:t>objFun</a:t>
            </a:r>
            <a:r>
              <a:rPr lang="en-US" sz="1100" dirty="0">
                <a:latin typeface="Consolas" panose="020B0609020204030204" pitchFamily="49" charset="0"/>
              </a:rPr>
              <a:t>(x),</a:t>
            </a:r>
          </a:p>
          <a:p>
            <a:r>
              <a:rPr lang="en-US" sz="1100" dirty="0">
                <a:latin typeface="Consolas" panose="020B0609020204030204" pitchFamily="49" charset="0"/>
              </a:rPr>
              <a:t>            " at position x = ",</a:t>
            </a:r>
          </a:p>
          <a:p>
            <a:r>
              <a:rPr lang="en-US" sz="1100" dirty="0">
                <a:latin typeface="Consolas" panose="020B0609020204030204" pitchFamily="49" charset="0"/>
              </a:rPr>
              <a:t>            x,</a:t>
            </a:r>
          </a:p>
          <a:p>
            <a:r>
              <a:rPr lang="en-US" sz="1100" dirty="0">
                <a:latin typeface="Consolas" panose="020B0609020204030204" pitchFamily="49" charset="0"/>
              </a:rPr>
              <a:t>            </a:t>
            </a:r>
            <a:r>
              <a:rPr lang="en-US" sz="1100" dirty="0" err="1">
                <a:latin typeface="Consolas" panose="020B0609020204030204" pitchFamily="49" charset="0"/>
              </a:rPr>
              <a:t>sep</a:t>
            </a:r>
            <a:r>
              <a:rPr lang="en-US" sz="1100" dirty="0">
                <a:latin typeface="Consolas" panose="020B0609020204030204" pitchFamily="49" charset="0"/>
              </a:rPr>
              <a:t> = ""))</a:t>
            </a:r>
          </a:p>
          <a:p>
            <a:r>
              <a:rPr lang="en-US" sz="1100" dirty="0">
                <a:latin typeface="Consolas" panose="020B0609020204030204" pitchFamily="49" charset="0"/>
              </a:rPr>
              <a:t>plot(values,</a:t>
            </a:r>
          </a:p>
          <a:p>
            <a:r>
              <a:rPr lang="en-US" sz="1100" dirty="0">
                <a:latin typeface="Consolas" panose="020B0609020204030204" pitchFamily="49" charset="0"/>
              </a:rPr>
              <a:t>     type = "l")</a:t>
            </a:r>
            <a:endParaRPr lang="en-US" sz="1100" dirty="0"/>
          </a:p>
        </p:txBody>
      </p:sp>
      <p:pic>
        <p:nvPicPr>
          <p:cNvPr id="11" name="Picture 10">
            <a:extLst>
              <a:ext uri="{FF2B5EF4-FFF2-40B4-BE49-F238E27FC236}">
                <a16:creationId xmlns:a16="http://schemas.microsoft.com/office/drawing/2014/main" id="{6B56F484-B643-47F7-9A27-16A04AF51BE1}"/>
              </a:ext>
            </a:extLst>
          </p:cNvPr>
          <p:cNvPicPr>
            <a:picLocks noChangeAspect="1"/>
          </p:cNvPicPr>
          <p:nvPr/>
        </p:nvPicPr>
        <p:blipFill>
          <a:blip r:embed="rId4"/>
          <a:stretch>
            <a:fillRect/>
          </a:stretch>
        </p:blipFill>
        <p:spPr>
          <a:xfrm>
            <a:off x="3287700" y="2571750"/>
            <a:ext cx="2568600" cy="2568600"/>
          </a:xfrm>
          <a:prstGeom prst="rect">
            <a:avLst/>
          </a:prstGeom>
          <a:solidFill>
            <a:schemeClr val="accent2"/>
          </a:solidFill>
          <a:ln>
            <a:solidFill>
              <a:schemeClr val="accent2"/>
            </a:solidFill>
          </a:ln>
        </p:spPr>
      </p:pic>
    </p:spTree>
    <p:extLst>
      <p:ext uri="{BB962C8B-B14F-4D97-AF65-F5344CB8AC3E}">
        <p14:creationId xmlns:p14="http://schemas.microsoft.com/office/powerpoint/2010/main" val="197433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 to Machine Learning</a:t>
            </a:r>
            <a:endParaRPr dirty="0"/>
          </a:p>
        </p:txBody>
      </p:sp>
      <p:pic>
        <p:nvPicPr>
          <p:cNvPr id="3" name="Graphic 2">
            <a:extLst>
              <a:ext uri="{FF2B5EF4-FFF2-40B4-BE49-F238E27FC236}">
                <a16:creationId xmlns:a16="http://schemas.microsoft.com/office/drawing/2014/main" id="{78C8C304-C32B-473B-9148-F975AB8B26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9875" y="1867003"/>
            <a:ext cx="1047750" cy="1133475"/>
          </a:xfrm>
          <a:prstGeom prst="rect">
            <a:avLst/>
          </a:prstGeom>
        </p:spPr>
      </p:pic>
      <p:pic>
        <p:nvPicPr>
          <p:cNvPr id="5" name="Graphic 4">
            <a:extLst>
              <a:ext uri="{FF2B5EF4-FFF2-40B4-BE49-F238E27FC236}">
                <a16:creationId xmlns:a16="http://schemas.microsoft.com/office/drawing/2014/main" id="{59B15D61-728B-4CD1-B6B9-F6FF91B69C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19550" y="1857478"/>
            <a:ext cx="1104900" cy="1143000"/>
          </a:xfrm>
          <a:prstGeom prst="rect">
            <a:avLst/>
          </a:prstGeom>
        </p:spPr>
      </p:pic>
      <p:pic>
        <p:nvPicPr>
          <p:cNvPr id="8" name="Graphic 7">
            <a:extLst>
              <a:ext uri="{FF2B5EF4-FFF2-40B4-BE49-F238E27FC236}">
                <a16:creationId xmlns:a16="http://schemas.microsoft.com/office/drawing/2014/main" id="{FE6071CA-2A64-493D-991D-9F2BC26A20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56375" y="1852716"/>
            <a:ext cx="1143000" cy="1143000"/>
          </a:xfrm>
          <a:prstGeom prst="rect">
            <a:avLst/>
          </a:prstGeom>
        </p:spPr>
      </p:pic>
      <p:sp>
        <p:nvSpPr>
          <p:cNvPr id="9" name="TextBox 8">
            <a:extLst>
              <a:ext uri="{FF2B5EF4-FFF2-40B4-BE49-F238E27FC236}">
                <a16:creationId xmlns:a16="http://schemas.microsoft.com/office/drawing/2014/main" id="{91DF9330-039A-4F13-8D49-1DCD1A798668}"/>
              </a:ext>
            </a:extLst>
          </p:cNvPr>
          <p:cNvSpPr txBox="1"/>
          <p:nvPr/>
        </p:nvSpPr>
        <p:spPr>
          <a:xfrm>
            <a:off x="1539875" y="3094141"/>
            <a:ext cx="1047750" cy="261610"/>
          </a:xfrm>
          <a:prstGeom prst="rect">
            <a:avLst/>
          </a:prstGeom>
          <a:noFill/>
        </p:spPr>
        <p:txBody>
          <a:bodyPr wrap="square" rtlCol="0">
            <a:spAutoFit/>
          </a:bodyPr>
          <a:lstStyle/>
          <a:p>
            <a:pPr algn="ctr"/>
            <a:r>
              <a:rPr lang="en-US" sz="1100" b="1" dirty="0"/>
              <a:t>Prepare Data</a:t>
            </a:r>
          </a:p>
        </p:txBody>
      </p:sp>
      <p:sp>
        <p:nvSpPr>
          <p:cNvPr id="11" name="TextBox 10">
            <a:extLst>
              <a:ext uri="{FF2B5EF4-FFF2-40B4-BE49-F238E27FC236}">
                <a16:creationId xmlns:a16="http://schemas.microsoft.com/office/drawing/2014/main" id="{AE5883D3-CF3B-4C5A-B81B-9250E92B2F3D}"/>
              </a:ext>
            </a:extLst>
          </p:cNvPr>
          <p:cNvSpPr txBox="1"/>
          <p:nvPr/>
        </p:nvSpPr>
        <p:spPr>
          <a:xfrm>
            <a:off x="4067175" y="3094141"/>
            <a:ext cx="1104900" cy="261610"/>
          </a:xfrm>
          <a:prstGeom prst="rect">
            <a:avLst/>
          </a:prstGeom>
          <a:noFill/>
        </p:spPr>
        <p:txBody>
          <a:bodyPr wrap="square" rtlCol="0">
            <a:spAutoFit/>
          </a:bodyPr>
          <a:lstStyle/>
          <a:p>
            <a:pPr algn="ctr"/>
            <a:r>
              <a:rPr lang="en-US" sz="1100" b="1" dirty="0"/>
              <a:t>Build &amp; Train</a:t>
            </a:r>
          </a:p>
        </p:txBody>
      </p:sp>
      <p:sp>
        <p:nvSpPr>
          <p:cNvPr id="12" name="TextBox 11">
            <a:extLst>
              <a:ext uri="{FF2B5EF4-FFF2-40B4-BE49-F238E27FC236}">
                <a16:creationId xmlns:a16="http://schemas.microsoft.com/office/drawing/2014/main" id="{40662C72-0E90-44C7-9621-AD55CA9014E1}"/>
              </a:ext>
            </a:extLst>
          </p:cNvPr>
          <p:cNvSpPr txBox="1"/>
          <p:nvPr/>
        </p:nvSpPr>
        <p:spPr>
          <a:xfrm>
            <a:off x="6575425" y="3063651"/>
            <a:ext cx="1104900" cy="261610"/>
          </a:xfrm>
          <a:prstGeom prst="rect">
            <a:avLst/>
          </a:prstGeom>
          <a:noFill/>
        </p:spPr>
        <p:txBody>
          <a:bodyPr wrap="square" rtlCol="0">
            <a:spAutoFit/>
          </a:bodyPr>
          <a:lstStyle/>
          <a:p>
            <a:pPr algn="ctr"/>
            <a:r>
              <a:rPr lang="en-US" sz="1100" b="1" dirty="0"/>
              <a:t>Deploy</a:t>
            </a:r>
          </a:p>
        </p:txBody>
      </p:sp>
      <p:sp>
        <p:nvSpPr>
          <p:cNvPr id="10" name="TextBox 9">
            <a:extLst>
              <a:ext uri="{FF2B5EF4-FFF2-40B4-BE49-F238E27FC236}">
                <a16:creationId xmlns:a16="http://schemas.microsoft.com/office/drawing/2014/main" id="{D3A76173-9DBF-4A7A-8E89-A8C62D35FC07}"/>
              </a:ext>
            </a:extLst>
          </p:cNvPr>
          <p:cNvSpPr txBox="1"/>
          <p:nvPr/>
        </p:nvSpPr>
        <p:spPr>
          <a:xfrm>
            <a:off x="1539875" y="3355751"/>
            <a:ext cx="1047750" cy="507831"/>
          </a:xfrm>
          <a:prstGeom prst="rect">
            <a:avLst/>
          </a:prstGeom>
          <a:noFill/>
        </p:spPr>
        <p:txBody>
          <a:bodyPr wrap="square" rtlCol="0">
            <a:spAutoFit/>
          </a:bodyPr>
          <a:lstStyle/>
          <a:p>
            <a:pPr algn="ctr"/>
            <a:r>
              <a:rPr lang="en-US" sz="900" dirty="0"/>
              <a:t>Connect to various sources to ingest data</a:t>
            </a:r>
          </a:p>
        </p:txBody>
      </p:sp>
      <p:sp>
        <p:nvSpPr>
          <p:cNvPr id="14" name="TextBox 13">
            <a:extLst>
              <a:ext uri="{FF2B5EF4-FFF2-40B4-BE49-F238E27FC236}">
                <a16:creationId xmlns:a16="http://schemas.microsoft.com/office/drawing/2014/main" id="{C05B552E-81DC-4FEC-A143-5C0747DC664E}"/>
              </a:ext>
            </a:extLst>
          </p:cNvPr>
          <p:cNvSpPr txBox="1"/>
          <p:nvPr/>
        </p:nvSpPr>
        <p:spPr>
          <a:xfrm>
            <a:off x="4095750" y="3355751"/>
            <a:ext cx="1047750" cy="507831"/>
          </a:xfrm>
          <a:prstGeom prst="rect">
            <a:avLst/>
          </a:prstGeom>
          <a:noFill/>
        </p:spPr>
        <p:txBody>
          <a:bodyPr wrap="square" rtlCol="0">
            <a:spAutoFit/>
          </a:bodyPr>
          <a:lstStyle/>
          <a:p>
            <a:pPr algn="ctr"/>
            <a:r>
              <a:rPr lang="en-US" sz="900" dirty="0"/>
              <a:t>Train with the data to establish a model</a:t>
            </a:r>
          </a:p>
        </p:txBody>
      </p:sp>
      <p:sp>
        <p:nvSpPr>
          <p:cNvPr id="15" name="TextBox 14">
            <a:extLst>
              <a:ext uri="{FF2B5EF4-FFF2-40B4-BE49-F238E27FC236}">
                <a16:creationId xmlns:a16="http://schemas.microsoft.com/office/drawing/2014/main" id="{80729A86-9638-44D5-8C10-6F278DF707AD}"/>
              </a:ext>
            </a:extLst>
          </p:cNvPr>
          <p:cNvSpPr txBox="1"/>
          <p:nvPr/>
        </p:nvSpPr>
        <p:spPr>
          <a:xfrm>
            <a:off x="6604000" y="3355751"/>
            <a:ext cx="1047750" cy="507831"/>
          </a:xfrm>
          <a:prstGeom prst="rect">
            <a:avLst/>
          </a:prstGeom>
          <a:noFill/>
        </p:spPr>
        <p:txBody>
          <a:bodyPr wrap="square" rtlCol="0">
            <a:spAutoFit/>
          </a:bodyPr>
          <a:lstStyle/>
          <a:p>
            <a:pPr algn="ctr"/>
            <a:r>
              <a:rPr lang="en-US" sz="900" dirty="0"/>
              <a:t>Deploy the model and track performance</a:t>
            </a:r>
          </a:p>
        </p:txBody>
      </p:sp>
      <p:pic>
        <p:nvPicPr>
          <p:cNvPr id="16" name="Graphic 15" descr="Play">
            <a:extLst>
              <a:ext uri="{FF2B5EF4-FFF2-40B4-BE49-F238E27FC236}">
                <a16:creationId xmlns:a16="http://schemas.microsoft.com/office/drawing/2014/main" id="{49536FD1-4803-4922-96C8-044C3502FE5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71308" y="2091937"/>
            <a:ext cx="664558" cy="664558"/>
          </a:xfrm>
          <a:prstGeom prst="rect">
            <a:avLst/>
          </a:prstGeom>
        </p:spPr>
      </p:pic>
      <p:pic>
        <p:nvPicPr>
          <p:cNvPr id="18" name="Graphic 17" descr="Play">
            <a:extLst>
              <a:ext uri="{FF2B5EF4-FFF2-40B4-BE49-F238E27FC236}">
                <a16:creationId xmlns:a16="http://schemas.microsoft.com/office/drawing/2014/main" id="{D4A64896-F3E4-4705-A9C5-AD8C4F02BCF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08133" y="2091937"/>
            <a:ext cx="664558" cy="66455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9FB1-755B-4034-87E4-A20096904BA6}"/>
              </a:ext>
            </a:extLst>
          </p:cNvPr>
          <p:cNvSpPr>
            <a:spLocks noGrp="1"/>
          </p:cNvSpPr>
          <p:nvPr>
            <p:ph type="title"/>
          </p:nvPr>
        </p:nvSpPr>
        <p:spPr/>
        <p:txBody>
          <a:bodyPr/>
          <a:lstStyle/>
          <a:p>
            <a:r>
              <a:rPr lang="en-US" dirty="0"/>
              <a:t>Cross Validation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C53F08D-B017-424C-8C0E-0B5D12E04E55}"/>
                  </a:ext>
                </a:extLst>
              </p:cNvPr>
              <p:cNvSpPr>
                <a:spLocks noGrp="1"/>
              </p:cNvSpPr>
              <p:nvPr>
                <p:ph type="body" idx="1"/>
              </p:nvPr>
            </p:nvSpPr>
            <p:spPr/>
            <p:txBody>
              <a:bodyPr/>
              <a:lstStyle/>
              <a:p>
                <a14:m>
                  <m:oMath xmlns:m="http://schemas.openxmlformats.org/officeDocument/2006/math">
                    <m:r>
                      <a:rPr lang="en-US" i="1" dirty="0" smtClean="0">
                        <a:latin typeface="Cambria Math" panose="02040503050406030204" pitchFamily="18" charset="0"/>
                      </a:rPr>
                      <m:t>𝑘</m:t>
                    </m:r>
                  </m:oMath>
                </a14:m>
                <a:r>
                  <a:rPr lang="en-US" dirty="0"/>
                  <a:t>-Fold CV</a:t>
                </a:r>
              </a:p>
              <a:p>
                <a:pPr lvl="1"/>
                <a:r>
                  <a:rPr lang="en-US" dirty="0"/>
                  <a:t>“Non-exhaustive” – Not all ways of splitting the training data are tested. So, this is an approximation.</a:t>
                </a:r>
              </a:p>
              <a:p>
                <a:pPr lvl="1"/>
                <a:r>
                  <a:rPr lang="en-US" dirty="0"/>
                  <a:t>Randomly split the data into </a:t>
                </a:r>
                <a14:m>
                  <m:oMath xmlns:m="http://schemas.openxmlformats.org/officeDocument/2006/math">
                    <m:r>
                      <a:rPr lang="en-US" i="1" dirty="0" smtClean="0">
                        <a:latin typeface="Cambria Math" panose="02040503050406030204" pitchFamily="18" charset="0"/>
                      </a:rPr>
                      <m:t>𝑘</m:t>
                    </m:r>
                  </m:oMath>
                </a14:m>
                <a:r>
                  <a:rPr lang="en-US" dirty="0"/>
                  <a:t> equally-sized subsets. One subset is used as validation while the rest are used for training.</a:t>
                </a:r>
              </a:p>
            </p:txBody>
          </p:sp>
        </mc:Choice>
        <mc:Fallback xmlns="">
          <p:sp>
            <p:nvSpPr>
              <p:cNvPr id="4" name="Text Placeholder 3">
                <a:extLst>
                  <a:ext uri="{FF2B5EF4-FFF2-40B4-BE49-F238E27FC236}">
                    <a16:creationId xmlns:a16="http://schemas.microsoft.com/office/drawing/2014/main" id="{2C53F08D-B017-424C-8C0E-0B5D12E04E55}"/>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7BAE12A-0FE4-49AE-99CA-2E059CE21B78}"/>
                  </a:ext>
                </a:extLst>
              </p:cNvPr>
              <p:cNvSpPr>
                <a:spLocks noGrp="1"/>
              </p:cNvSpPr>
              <p:nvPr>
                <p:ph type="body" idx="2"/>
              </p:nvPr>
            </p:nvSpPr>
            <p:spPr/>
            <p:txBody>
              <a:bodyPr/>
              <a:lstStyle/>
              <a:p>
                <a:r>
                  <a:rPr lang="en-US" dirty="0"/>
                  <a:t>L</a:t>
                </a:r>
                <a14:m>
                  <m:oMath xmlns:m="http://schemas.openxmlformats.org/officeDocument/2006/math">
                    <m:r>
                      <a:rPr lang="en-US" i="1" dirty="0" smtClean="0">
                        <a:latin typeface="Cambria Math" panose="02040503050406030204" pitchFamily="18" charset="0"/>
                      </a:rPr>
                      <m:t>𝑝</m:t>
                    </m:r>
                  </m:oMath>
                </a14:m>
                <a:r>
                  <a:rPr lang="en-US" dirty="0"/>
                  <a:t>OCV: Leave-p-out Cross-Validation</a:t>
                </a:r>
              </a:p>
              <a:p>
                <a:pPr lvl="1"/>
                <a:r>
                  <a:rPr lang="en-US" dirty="0"/>
                  <a:t>“Exhaustive” – All possible ways to diving the training data are tested.</a:t>
                </a:r>
              </a:p>
              <a:p>
                <a:pPr lvl="1"/>
                <a:r>
                  <a:rPr lang="en-US" dirty="0"/>
                  <a:t>Use </a:t>
                </a:r>
                <a14:m>
                  <m:oMath xmlns:m="http://schemas.openxmlformats.org/officeDocument/2006/math">
                    <m:r>
                      <a:rPr lang="en-US" i="1" dirty="0" smtClean="0">
                        <a:latin typeface="Cambria Math" panose="02040503050406030204" pitchFamily="18" charset="0"/>
                      </a:rPr>
                      <m:t>𝑝</m:t>
                    </m:r>
                  </m:oMath>
                </a14:m>
                <a:r>
                  <a:rPr lang="en-US" dirty="0"/>
                  <a:t> observations as the validation set and the rest as the training set.</a:t>
                </a:r>
              </a:p>
              <a:p>
                <a:pPr lvl="1"/>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𝑝</m:t>
                        </m:r>
                      </m:sub>
                      <m:sup>
                        <m:r>
                          <a:rPr lang="en-US" b="0" i="1" smtClean="0">
                            <a:latin typeface="Cambria Math" panose="02040503050406030204" pitchFamily="18" charset="0"/>
                          </a:rPr>
                          <m:t>𝑛</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𝑘</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den>
                    </m:f>
                  </m:oMath>
                </a14:m>
                <a:r>
                  <a:rPr lang="en-US" dirty="0"/>
                  <a:t> (Computationally Infeasible)</a:t>
                </a:r>
              </a:p>
            </p:txBody>
          </p:sp>
        </mc:Choice>
        <mc:Fallback xmlns="">
          <p:sp>
            <p:nvSpPr>
              <p:cNvPr id="5" name="Text Placeholder 4">
                <a:extLst>
                  <a:ext uri="{FF2B5EF4-FFF2-40B4-BE49-F238E27FC236}">
                    <a16:creationId xmlns:a16="http://schemas.microsoft.com/office/drawing/2014/main" id="{57BAE12A-0FE4-49AE-99CA-2E059CE21B78}"/>
                  </a:ext>
                </a:extLst>
              </p:cNvPr>
              <p:cNvSpPr>
                <a:spLocks noGrp="1" noRot="1" noChangeAspect="1" noMove="1" noResize="1" noEditPoints="1" noAdjustHandles="1" noChangeArrowheads="1" noChangeShapeType="1" noTextEdit="1"/>
              </p:cNvSpPr>
              <p:nvPr>
                <p:ph type="body" idx="2"/>
              </p:nvPr>
            </p:nvSpPr>
            <p:spPr>
              <a:blipFill>
                <a:blip r:embed="rId3"/>
                <a:stretch>
                  <a:fillRect b="-2033"/>
                </a:stretch>
              </a:blipFill>
            </p:spPr>
            <p:txBody>
              <a:bodyPr/>
              <a:lstStyle/>
              <a:p>
                <a:r>
                  <a:rPr lang="en-US">
                    <a:noFill/>
                  </a:rPr>
                  <a:t> </a:t>
                </a:r>
              </a:p>
            </p:txBody>
          </p:sp>
        </mc:Fallback>
      </mc:AlternateContent>
    </p:spTree>
    <p:extLst>
      <p:ext uri="{BB962C8B-B14F-4D97-AF65-F5344CB8AC3E}">
        <p14:creationId xmlns:p14="http://schemas.microsoft.com/office/powerpoint/2010/main" val="827475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9D4C-7BE9-457B-A7DB-92C376C5059A}"/>
              </a:ext>
            </a:extLst>
          </p:cNvPr>
          <p:cNvSpPr>
            <a:spLocks noGrp="1"/>
          </p:cNvSpPr>
          <p:nvPr>
            <p:ph type="title"/>
          </p:nvPr>
        </p:nvSpPr>
        <p:spPr>
          <a:xfrm>
            <a:off x="319500" y="936600"/>
            <a:ext cx="3903250" cy="755700"/>
          </a:xfrm>
        </p:spPr>
        <p:txBody>
          <a:bodyPr/>
          <a:lstStyle/>
          <a:p>
            <a:r>
              <a:rPr lang="en-US" dirty="0"/>
              <a:t>Machine Learning Options in the Cloud</a:t>
            </a:r>
          </a:p>
        </p:txBody>
      </p:sp>
      <p:graphicFrame>
        <p:nvGraphicFramePr>
          <p:cNvPr id="7" name="Diagram 6">
            <a:extLst>
              <a:ext uri="{FF2B5EF4-FFF2-40B4-BE49-F238E27FC236}">
                <a16:creationId xmlns:a16="http://schemas.microsoft.com/office/drawing/2014/main" id="{9B643453-A36E-496F-9BE6-0F0550C2C091}"/>
              </a:ext>
            </a:extLst>
          </p:cNvPr>
          <p:cNvGraphicFramePr/>
          <p:nvPr>
            <p:extLst>
              <p:ext uri="{D42A27DB-BD31-4B8C-83A1-F6EECF244321}">
                <p14:modId xmlns:p14="http://schemas.microsoft.com/office/powerpoint/2010/main" val="2383545696"/>
              </p:ext>
            </p:extLst>
          </p:nvPr>
        </p:nvGraphicFramePr>
        <p:xfrm>
          <a:off x="3695387" y="431711"/>
          <a:ext cx="5092196" cy="4360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50DD596D-68F3-4A20-888F-4AB1E9C698B9}"/>
              </a:ext>
            </a:extLst>
          </p:cNvPr>
          <p:cNvPicPr>
            <a:picLocks noChangeAspect="1"/>
          </p:cNvPicPr>
          <p:nvPr/>
        </p:nvPicPr>
        <p:blipFill>
          <a:blip r:embed="rId7"/>
          <a:stretch>
            <a:fillRect/>
          </a:stretch>
        </p:blipFill>
        <p:spPr>
          <a:xfrm>
            <a:off x="321071" y="4042566"/>
            <a:ext cx="955889" cy="955889"/>
          </a:xfrm>
          <a:prstGeom prst="rect">
            <a:avLst/>
          </a:prstGeom>
        </p:spPr>
      </p:pic>
      <p:sp>
        <p:nvSpPr>
          <p:cNvPr id="10" name="Speech Bubble: Rectangle with Corners Rounded 9">
            <a:extLst>
              <a:ext uri="{FF2B5EF4-FFF2-40B4-BE49-F238E27FC236}">
                <a16:creationId xmlns:a16="http://schemas.microsoft.com/office/drawing/2014/main" id="{A6029DDE-0025-4C50-B95C-97B1B064AFA6}"/>
              </a:ext>
            </a:extLst>
          </p:cNvPr>
          <p:cNvSpPr/>
          <p:nvPr/>
        </p:nvSpPr>
        <p:spPr>
          <a:xfrm>
            <a:off x="1544482" y="3829106"/>
            <a:ext cx="914400" cy="612648"/>
          </a:xfrm>
          <a:prstGeom prst="wedgeRoundRectCallout">
            <a:avLst>
              <a:gd name="adj1" fmla="val -79826"/>
              <a:gd name="adj2" fmla="val 4532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Me, too!</a:t>
            </a:r>
          </a:p>
        </p:txBody>
      </p:sp>
    </p:spTree>
    <p:extLst>
      <p:ext uri="{BB962C8B-B14F-4D97-AF65-F5344CB8AC3E}">
        <p14:creationId xmlns:p14="http://schemas.microsoft.com/office/powerpoint/2010/main" val="81842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D73D-0754-4EEE-9672-573C08A655F4}"/>
              </a:ext>
            </a:extLst>
          </p:cNvPr>
          <p:cNvSpPr>
            <a:spLocks noGrp="1"/>
          </p:cNvSpPr>
          <p:nvPr>
            <p:ph type="title"/>
          </p:nvPr>
        </p:nvSpPr>
        <p:spPr>
          <a:xfrm>
            <a:off x="319500" y="565744"/>
            <a:ext cx="2808000" cy="894665"/>
          </a:xfrm>
        </p:spPr>
        <p:txBody>
          <a:bodyPr/>
          <a:lstStyle/>
          <a:p>
            <a:r>
              <a:rPr lang="en-US" dirty="0"/>
              <a:t>Azure Machine Learning Services</a:t>
            </a:r>
          </a:p>
        </p:txBody>
      </p:sp>
      <p:pic>
        <p:nvPicPr>
          <p:cNvPr id="4" name="Picture 3">
            <a:extLst>
              <a:ext uri="{FF2B5EF4-FFF2-40B4-BE49-F238E27FC236}">
                <a16:creationId xmlns:a16="http://schemas.microsoft.com/office/drawing/2014/main" id="{FB2774EB-D60C-47EA-B681-47D8AFFFBB10}"/>
              </a:ext>
            </a:extLst>
          </p:cNvPr>
          <p:cNvPicPr>
            <a:picLocks noChangeAspect="1"/>
          </p:cNvPicPr>
          <p:nvPr/>
        </p:nvPicPr>
        <p:blipFill>
          <a:blip r:embed="rId2"/>
          <a:stretch>
            <a:fillRect/>
          </a:stretch>
        </p:blipFill>
        <p:spPr>
          <a:xfrm>
            <a:off x="0" y="1460409"/>
            <a:ext cx="9144000" cy="3521529"/>
          </a:xfrm>
          <a:prstGeom prst="rect">
            <a:avLst/>
          </a:prstGeom>
        </p:spPr>
      </p:pic>
      <p:sp>
        <p:nvSpPr>
          <p:cNvPr id="5" name="TextBox 4">
            <a:extLst>
              <a:ext uri="{FF2B5EF4-FFF2-40B4-BE49-F238E27FC236}">
                <a16:creationId xmlns:a16="http://schemas.microsoft.com/office/drawing/2014/main" id="{CF7B0A50-4CE2-4371-A957-B9B6CC4231EC}"/>
              </a:ext>
            </a:extLst>
          </p:cNvPr>
          <p:cNvSpPr txBox="1"/>
          <p:nvPr/>
        </p:nvSpPr>
        <p:spPr>
          <a:xfrm>
            <a:off x="3861530" y="253660"/>
            <a:ext cx="5025911" cy="1200329"/>
          </a:xfrm>
          <a:prstGeom prst="rect">
            <a:avLst/>
          </a:prstGeom>
          <a:noFill/>
        </p:spPr>
        <p:txBody>
          <a:bodyPr wrap="square" rtlCol="0">
            <a:spAutoFit/>
          </a:bodyPr>
          <a:lstStyle/>
          <a:p>
            <a:r>
              <a:rPr lang="en-US" sz="1200" dirty="0"/>
              <a:t>Simplify and accelerate the building, training, and deployment of your machine learning models. Use automated machine learning to identify suitable algorithms and tune hyperparameters faster. Improve productivity and reduce costs with autoscaling compute and DevOps for machine learning. Seamlessly deploy to the cloud and the edge with one click.</a:t>
            </a:r>
          </a:p>
        </p:txBody>
      </p:sp>
      <p:sp>
        <p:nvSpPr>
          <p:cNvPr id="6" name="Rectangle 5">
            <a:extLst>
              <a:ext uri="{FF2B5EF4-FFF2-40B4-BE49-F238E27FC236}">
                <a16:creationId xmlns:a16="http://schemas.microsoft.com/office/drawing/2014/main" id="{2AE219AF-AAB5-43F9-8FFF-425B7BBBAFDA}"/>
              </a:ext>
            </a:extLst>
          </p:cNvPr>
          <p:cNvSpPr/>
          <p:nvPr/>
        </p:nvSpPr>
        <p:spPr>
          <a:xfrm>
            <a:off x="0" y="4881890"/>
            <a:ext cx="4572000" cy="253916"/>
          </a:xfrm>
          <a:prstGeom prst="rect">
            <a:avLst/>
          </a:prstGeom>
        </p:spPr>
        <p:txBody>
          <a:bodyPr>
            <a:spAutoFit/>
          </a:bodyPr>
          <a:lstStyle/>
          <a:p>
            <a:r>
              <a:rPr lang="en-US" sz="1050" dirty="0">
                <a:hlinkClick r:id="rId3"/>
              </a:rPr>
              <a:t>https://azure.microsoft.com/en-us/services/machine-learning-service/</a:t>
            </a:r>
            <a:endParaRPr lang="en-US" sz="1050" dirty="0"/>
          </a:p>
        </p:txBody>
      </p:sp>
    </p:spTree>
    <p:extLst>
      <p:ext uri="{BB962C8B-B14F-4D97-AF65-F5344CB8AC3E}">
        <p14:creationId xmlns:p14="http://schemas.microsoft.com/office/powerpoint/2010/main" val="1312888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1483-9F9C-41A8-97CD-D62E444B2816}"/>
              </a:ext>
            </a:extLst>
          </p:cNvPr>
          <p:cNvSpPr>
            <a:spLocks noGrp="1"/>
          </p:cNvSpPr>
          <p:nvPr>
            <p:ph type="title"/>
          </p:nvPr>
        </p:nvSpPr>
        <p:spPr>
          <a:xfrm>
            <a:off x="319499" y="936600"/>
            <a:ext cx="3002601" cy="755700"/>
          </a:xfrm>
        </p:spPr>
        <p:txBody>
          <a:bodyPr/>
          <a:lstStyle/>
          <a:p>
            <a:r>
              <a:rPr lang="en-US" dirty="0"/>
              <a:t>Microsoft Cognitive Services</a:t>
            </a:r>
          </a:p>
        </p:txBody>
      </p:sp>
      <p:pic>
        <p:nvPicPr>
          <p:cNvPr id="4" name="Picture 3">
            <a:extLst>
              <a:ext uri="{FF2B5EF4-FFF2-40B4-BE49-F238E27FC236}">
                <a16:creationId xmlns:a16="http://schemas.microsoft.com/office/drawing/2014/main" id="{67D44F40-88C3-4EF2-A93B-93EF91C86EF3}"/>
              </a:ext>
            </a:extLst>
          </p:cNvPr>
          <p:cNvPicPr>
            <a:picLocks noChangeAspect="1"/>
          </p:cNvPicPr>
          <p:nvPr/>
        </p:nvPicPr>
        <p:blipFill>
          <a:blip r:embed="rId2"/>
          <a:stretch>
            <a:fillRect/>
          </a:stretch>
        </p:blipFill>
        <p:spPr>
          <a:xfrm>
            <a:off x="696041" y="1491580"/>
            <a:ext cx="1902434" cy="1902434"/>
          </a:xfrm>
          <a:prstGeom prst="rect">
            <a:avLst/>
          </a:prstGeom>
        </p:spPr>
      </p:pic>
      <p:sp>
        <p:nvSpPr>
          <p:cNvPr id="5" name="Rectangle 4">
            <a:extLst>
              <a:ext uri="{FF2B5EF4-FFF2-40B4-BE49-F238E27FC236}">
                <a16:creationId xmlns:a16="http://schemas.microsoft.com/office/drawing/2014/main" id="{80769920-45D1-4B9A-AF46-161797BAC152}"/>
              </a:ext>
            </a:extLst>
          </p:cNvPr>
          <p:cNvSpPr/>
          <p:nvPr/>
        </p:nvSpPr>
        <p:spPr>
          <a:xfrm>
            <a:off x="0" y="4889584"/>
            <a:ext cx="4572000" cy="253916"/>
          </a:xfrm>
          <a:prstGeom prst="rect">
            <a:avLst/>
          </a:prstGeom>
        </p:spPr>
        <p:txBody>
          <a:bodyPr>
            <a:spAutoFit/>
          </a:bodyPr>
          <a:lstStyle/>
          <a:p>
            <a:r>
              <a:rPr lang="en-US" sz="1050" dirty="0">
                <a:hlinkClick r:id="rId3"/>
              </a:rPr>
              <a:t>https://azure.microsoft.com/en-us/services/cognitive-services/</a:t>
            </a:r>
            <a:endParaRPr lang="en-US" sz="1050" dirty="0"/>
          </a:p>
        </p:txBody>
      </p:sp>
      <p:sp>
        <p:nvSpPr>
          <p:cNvPr id="6" name="Rectangle 5">
            <a:extLst>
              <a:ext uri="{FF2B5EF4-FFF2-40B4-BE49-F238E27FC236}">
                <a16:creationId xmlns:a16="http://schemas.microsoft.com/office/drawing/2014/main" id="{E49A9E6C-C4A7-465D-9E7B-D9435617039F}"/>
              </a:ext>
            </a:extLst>
          </p:cNvPr>
          <p:cNvSpPr/>
          <p:nvPr/>
        </p:nvSpPr>
        <p:spPr>
          <a:xfrm>
            <a:off x="319499" y="3193293"/>
            <a:ext cx="3002601" cy="1169551"/>
          </a:xfrm>
          <a:prstGeom prst="rect">
            <a:avLst/>
          </a:prstGeom>
        </p:spPr>
        <p:txBody>
          <a:bodyPr wrap="square">
            <a:spAutoFit/>
          </a:bodyPr>
          <a:lstStyle/>
          <a:p>
            <a:r>
              <a:rPr lang="en-US" dirty="0">
                <a:solidFill>
                  <a:schemeClr val="bg2"/>
                </a:solidFill>
                <a:latin typeface="Segoe UI" panose="020B0502040204020203" pitchFamily="34" charset="0"/>
              </a:rPr>
              <a:t>Infuse your apps, websites and bots with intelligent algorithms to see, hear, speak, understand and interpret your user needs through natural methods of communication.</a:t>
            </a:r>
            <a:endParaRPr lang="en-US" dirty="0">
              <a:solidFill>
                <a:schemeClr val="bg2"/>
              </a:solidFill>
            </a:endParaRPr>
          </a:p>
        </p:txBody>
      </p:sp>
      <p:pic>
        <p:nvPicPr>
          <p:cNvPr id="7" name="Picture 6">
            <a:extLst>
              <a:ext uri="{FF2B5EF4-FFF2-40B4-BE49-F238E27FC236}">
                <a16:creationId xmlns:a16="http://schemas.microsoft.com/office/drawing/2014/main" id="{A6319205-1001-4CAC-AF96-C16E8301B09A}"/>
              </a:ext>
            </a:extLst>
          </p:cNvPr>
          <p:cNvPicPr>
            <a:picLocks noChangeAspect="1"/>
          </p:cNvPicPr>
          <p:nvPr/>
        </p:nvPicPr>
        <p:blipFill>
          <a:blip r:embed="rId4"/>
          <a:stretch>
            <a:fillRect/>
          </a:stretch>
        </p:blipFill>
        <p:spPr>
          <a:xfrm>
            <a:off x="4146989" y="190742"/>
            <a:ext cx="4076033" cy="3003116"/>
          </a:xfrm>
          <a:prstGeom prst="rect">
            <a:avLst/>
          </a:prstGeom>
        </p:spPr>
      </p:pic>
      <p:pic>
        <p:nvPicPr>
          <p:cNvPr id="8" name="Picture 7">
            <a:extLst>
              <a:ext uri="{FF2B5EF4-FFF2-40B4-BE49-F238E27FC236}">
                <a16:creationId xmlns:a16="http://schemas.microsoft.com/office/drawing/2014/main" id="{545F35BE-A1D7-4764-A06B-5A0C19C46FB6}"/>
              </a:ext>
            </a:extLst>
          </p:cNvPr>
          <p:cNvPicPr>
            <a:picLocks noChangeAspect="1"/>
          </p:cNvPicPr>
          <p:nvPr/>
        </p:nvPicPr>
        <p:blipFill rotWithShape="1">
          <a:blip r:embed="rId5"/>
          <a:srcRect t="8275" b="15608"/>
          <a:stretch/>
        </p:blipFill>
        <p:spPr>
          <a:xfrm>
            <a:off x="3990769" y="3106452"/>
            <a:ext cx="4779944" cy="1902434"/>
          </a:xfrm>
          <a:prstGeom prst="rect">
            <a:avLst/>
          </a:prstGeom>
        </p:spPr>
      </p:pic>
    </p:spTree>
    <p:extLst>
      <p:ext uri="{BB962C8B-B14F-4D97-AF65-F5344CB8AC3E}">
        <p14:creationId xmlns:p14="http://schemas.microsoft.com/office/powerpoint/2010/main" val="529951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D9AB44-E06F-4F8B-9C5B-38CE13347196}"/>
              </a:ext>
            </a:extLst>
          </p:cNvPr>
          <p:cNvPicPr>
            <a:picLocks noChangeAspect="1"/>
          </p:cNvPicPr>
          <p:nvPr/>
        </p:nvPicPr>
        <p:blipFill>
          <a:blip r:embed="rId2"/>
          <a:stretch>
            <a:fillRect/>
          </a:stretch>
        </p:blipFill>
        <p:spPr>
          <a:xfrm>
            <a:off x="3042527" y="234708"/>
            <a:ext cx="5900822" cy="4550031"/>
          </a:xfrm>
          <a:prstGeom prst="rect">
            <a:avLst/>
          </a:prstGeom>
        </p:spPr>
      </p:pic>
      <p:sp>
        <p:nvSpPr>
          <p:cNvPr id="6" name="Rectangle 5">
            <a:extLst>
              <a:ext uri="{FF2B5EF4-FFF2-40B4-BE49-F238E27FC236}">
                <a16:creationId xmlns:a16="http://schemas.microsoft.com/office/drawing/2014/main" id="{6FC93F0A-1231-4F1D-8AFE-BE3964B909ED}"/>
              </a:ext>
            </a:extLst>
          </p:cNvPr>
          <p:cNvSpPr/>
          <p:nvPr/>
        </p:nvSpPr>
        <p:spPr>
          <a:xfrm>
            <a:off x="0" y="4392028"/>
            <a:ext cx="2078780" cy="738664"/>
          </a:xfrm>
          <a:prstGeom prst="rect">
            <a:avLst/>
          </a:prstGeom>
        </p:spPr>
        <p:txBody>
          <a:bodyPr wrap="square">
            <a:spAutoFit/>
          </a:bodyPr>
          <a:lstStyle/>
          <a:p>
            <a:r>
              <a:rPr lang="en-US" sz="1050" dirty="0">
                <a:hlinkClick r:id="rId3"/>
              </a:rPr>
              <a:t>https://azure.microsoft.com/en-us/solutions/architecture/image-classification-with-convolutional-neural-networks/</a:t>
            </a:r>
            <a:endParaRPr lang="en-US" sz="1050" dirty="0"/>
          </a:p>
        </p:txBody>
      </p:sp>
    </p:spTree>
    <p:extLst>
      <p:ext uri="{BB962C8B-B14F-4D97-AF65-F5344CB8AC3E}">
        <p14:creationId xmlns:p14="http://schemas.microsoft.com/office/powerpoint/2010/main" val="2000972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3E7853-7B88-4BBA-B504-0B43FAFBD658}"/>
              </a:ext>
            </a:extLst>
          </p:cNvPr>
          <p:cNvPicPr>
            <a:picLocks noChangeAspect="1"/>
          </p:cNvPicPr>
          <p:nvPr/>
        </p:nvPicPr>
        <p:blipFill>
          <a:blip r:embed="rId2"/>
          <a:stretch>
            <a:fillRect/>
          </a:stretch>
        </p:blipFill>
        <p:spPr>
          <a:xfrm>
            <a:off x="325385" y="0"/>
            <a:ext cx="8493230" cy="5143500"/>
          </a:xfrm>
          <a:prstGeom prst="rect">
            <a:avLst/>
          </a:prstGeom>
        </p:spPr>
      </p:pic>
      <p:sp>
        <p:nvSpPr>
          <p:cNvPr id="6" name="Rectangle 5">
            <a:extLst>
              <a:ext uri="{FF2B5EF4-FFF2-40B4-BE49-F238E27FC236}">
                <a16:creationId xmlns:a16="http://schemas.microsoft.com/office/drawing/2014/main" id="{DE11953D-8AE5-4F73-A705-D0AA6B5C357B}"/>
              </a:ext>
            </a:extLst>
          </p:cNvPr>
          <p:cNvSpPr/>
          <p:nvPr/>
        </p:nvSpPr>
        <p:spPr>
          <a:xfrm>
            <a:off x="0" y="4404836"/>
            <a:ext cx="2072201" cy="738664"/>
          </a:xfrm>
          <a:prstGeom prst="rect">
            <a:avLst/>
          </a:prstGeom>
        </p:spPr>
        <p:txBody>
          <a:bodyPr wrap="square">
            <a:spAutoFit/>
          </a:bodyPr>
          <a:lstStyle/>
          <a:p>
            <a:r>
              <a:rPr lang="en-US" sz="1050" dirty="0">
                <a:hlinkClick r:id="rId3"/>
              </a:rPr>
              <a:t>https://azure.microsoft.com/en-us/solutions/architecture/defect-prevention-with-predictive-maintenance/</a:t>
            </a:r>
            <a:endParaRPr lang="en-US" sz="1050" dirty="0"/>
          </a:p>
        </p:txBody>
      </p:sp>
    </p:spTree>
    <p:extLst>
      <p:ext uri="{BB962C8B-B14F-4D97-AF65-F5344CB8AC3E}">
        <p14:creationId xmlns:p14="http://schemas.microsoft.com/office/powerpoint/2010/main" val="1441410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F2A32C-C11E-4EA0-A556-F8DE01BBC378}"/>
              </a:ext>
            </a:extLst>
          </p:cNvPr>
          <p:cNvPicPr>
            <a:picLocks noChangeAspect="1"/>
          </p:cNvPicPr>
          <p:nvPr/>
        </p:nvPicPr>
        <p:blipFill>
          <a:blip r:embed="rId2"/>
          <a:stretch>
            <a:fillRect/>
          </a:stretch>
        </p:blipFill>
        <p:spPr>
          <a:xfrm>
            <a:off x="1609882" y="0"/>
            <a:ext cx="7384646" cy="5143500"/>
          </a:xfrm>
          <a:prstGeom prst="rect">
            <a:avLst/>
          </a:prstGeom>
        </p:spPr>
      </p:pic>
      <p:sp>
        <p:nvSpPr>
          <p:cNvPr id="6" name="Rectangle 5">
            <a:extLst>
              <a:ext uri="{FF2B5EF4-FFF2-40B4-BE49-F238E27FC236}">
                <a16:creationId xmlns:a16="http://schemas.microsoft.com/office/drawing/2014/main" id="{9969BAF7-FB7F-420E-ABAC-A4669F8AA7E5}"/>
              </a:ext>
            </a:extLst>
          </p:cNvPr>
          <p:cNvSpPr/>
          <p:nvPr/>
        </p:nvSpPr>
        <p:spPr>
          <a:xfrm>
            <a:off x="59206" y="4345631"/>
            <a:ext cx="2141275" cy="738664"/>
          </a:xfrm>
          <a:prstGeom prst="rect">
            <a:avLst/>
          </a:prstGeom>
        </p:spPr>
        <p:txBody>
          <a:bodyPr wrap="square">
            <a:spAutoFit/>
          </a:bodyPr>
          <a:lstStyle/>
          <a:p>
            <a:r>
              <a:rPr lang="en-US" sz="1050" dirty="0">
                <a:hlinkClick r:id="rId3"/>
              </a:rPr>
              <a:t>https://azure.microsoft.com/en-us/solutions/architecture/information-discovery-with-deep-learning-and-nlp/</a:t>
            </a:r>
            <a:endParaRPr lang="en-US" sz="1050" dirty="0"/>
          </a:p>
        </p:txBody>
      </p:sp>
    </p:spTree>
    <p:extLst>
      <p:ext uri="{BB962C8B-B14F-4D97-AF65-F5344CB8AC3E}">
        <p14:creationId xmlns:p14="http://schemas.microsoft.com/office/powerpoint/2010/main" val="3036685691"/>
      </p:ext>
    </p:extLst>
  </p:cSld>
  <p:clrMapOvr>
    <a:masterClrMapping/>
  </p:clrMapOvr>
</p:sld>
</file>

<file path=ppt/theme/theme1.xml><?xml version="1.0" encoding="utf-8"?>
<a:theme xmlns:a="http://schemas.openxmlformats.org/drawingml/2006/main" name="Swiss">
  <a:themeElements>
    <a:clrScheme name="UNCC">
      <a:dk1>
        <a:srgbClr val="084B25"/>
      </a:dk1>
      <a:lt1>
        <a:srgbClr val="FFFFFF"/>
      </a:lt1>
      <a:dk2>
        <a:srgbClr val="000000"/>
      </a:dk2>
      <a:lt2>
        <a:srgbClr val="CBDDAF"/>
      </a:lt2>
      <a:accent1>
        <a:srgbClr val="F0D210"/>
      </a:accent1>
      <a:accent2>
        <a:srgbClr val="097C45"/>
      </a:accent2>
      <a:accent3>
        <a:srgbClr val="0099E8"/>
      </a:accent3>
      <a:accent4>
        <a:srgbClr val="E3417A"/>
      </a:accent4>
      <a:accent5>
        <a:srgbClr val="AEA175"/>
      </a:accent5>
      <a:accent6>
        <a:srgbClr val="FFAE88"/>
      </a:accent6>
      <a:hlink>
        <a:srgbClr val="AEA175"/>
      </a:hlink>
      <a:folHlink>
        <a:srgbClr val="82B2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atus report" id="{B8D118B9-3E79-134E-8404-AF4E0AA66648}" vid="{C6B15E1D-7CDD-B94C-BAB6-4EF35313F82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Swiss</Template>
  <TotalTime>1235</TotalTime>
  <Words>2126</Words>
  <Application>Microsoft Macintosh PowerPoint</Application>
  <PresentationFormat>On-screen Show (16:9)</PresentationFormat>
  <Paragraphs>450</Paragraphs>
  <Slides>30</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Raleway</vt:lpstr>
      <vt:lpstr>Cambria Math</vt:lpstr>
      <vt:lpstr>Arial</vt:lpstr>
      <vt:lpstr>Wingdings</vt:lpstr>
      <vt:lpstr>Segoe UI</vt:lpstr>
      <vt:lpstr>Lato</vt:lpstr>
      <vt:lpstr>Consolas</vt:lpstr>
      <vt:lpstr>Swiss</vt:lpstr>
      <vt:lpstr>Equation</vt:lpstr>
      <vt:lpstr>Machine Learning</vt:lpstr>
      <vt:lpstr>Overview</vt:lpstr>
      <vt:lpstr>Intro to Machine Learning</vt:lpstr>
      <vt:lpstr>Machine Learning Options in the Cloud</vt:lpstr>
      <vt:lpstr>Azure Machine Learning Services</vt:lpstr>
      <vt:lpstr>Microsoft Cognitive Services</vt:lpstr>
      <vt:lpstr>PowerPoint Presentation</vt:lpstr>
      <vt:lpstr>PowerPoint Presentation</vt:lpstr>
      <vt:lpstr>PowerPoint Presentation</vt:lpstr>
      <vt:lpstr>Automated Machine Learning (When you’re too lazy busy to do it yourself…)</vt:lpstr>
      <vt:lpstr>AutoML</vt:lpstr>
      <vt:lpstr>Picking the Best Model</vt:lpstr>
      <vt:lpstr>Machine Learning Deep Dive</vt:lpstr>
      <vt:lpstr>Linear Regression</vt:lpstr>
      <vt:lpstr>Regression Model Metrics</vt:lpstr>
      <vt:lpstr>Tree-Based Classification</vt:lpstr>
      <vt:lpstr>Divide and Conquer</vt:lpstr>
      <vt:lpstr>Classification Trees (ID3,CART,C4.5)</vt:lpstr>
      <vt:lpstr>Best Split</vt:lpstr>
      <vt:lpstr>Pruning Trees</vt:lpstr>
      <vt:lpstr>“Accuracy is the best indication of a good model.” – Wrong People</vt:lpstr>
      <vt:lpstr>Classification Model Metrics</vt:lpstr>
      <vt:lpstr>Clustering</vt:lpstr>
      <vt:lpstr>Computational Complexity</vt:lpstr>
      <vt:lpstr>Just Keep Modelin’</vt:lpstr>
      <vt:lpstr>Grid Search</vt:lpstr>
      <vt:lpstr>Regularization</vt:lpstr>
      <vt:lpstr>Common Parameters to Sweep</vt:lpstr>
      <vt:lpstr>Gradient Descent</vt:lpstr>
      <vt:lpstr>Cross 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Cloud Computing for Data Analysis</dc:title>
  <dc:creator>Ford, Colby</dc:creator>
  <cp:lastModifiedBy>Colby Ford</cp:lastModifiedBy>
  <cp:revision>116</cp:revision>
  <dcterms:created xsi:type="dcterms:W3CDTF">2019-01-02T02:35:54Z</dcterms:created>
  <dcterms:modified xsi:type="dcterms:W3CDTF">2019-09-20T04:05:25Z</dcterms:modified>
</cp:coreProperties>
</file>