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80" r:id="rId2"/>
    <p:sldId id="283" r:id="rId3"/>
    <p:sldId id="281" r:id="rId4"/>
    <p:sldId id="282" r:id="rId5"/>
    <p:sldId id="277" r:id="rId6"/>
    <p:sldId id="279" r:id="rId7"/>
    <p:sldId id="278" r:id="rId8"/>
  </p:sldIdLst>
  <p:sldSz cx="9144000" cy="5143500" type="screen16x9"/>
  <p:notesSz cx="6858000" cy="9144000"/>
  <p:embeddedFontLs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206" d="100"/>
          <a:sy n="206" d="100"/>
        </p:scale>
        <p:origin x="4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7.svg"/><Relationship Id="rId3" Type="http://schemas.openxmlformats.org/officeDocument/2006/relationships/image" Target="../media/image14.svg"/><Relationship Id="rId21" Type="http://schemas.openxmlformats.org/officeDocument/2006/relationships/image" Target="../media/image32.png"/><Relationship Id="rId34" Type="http://schemas.openxmlformats.org/officeDocument/2006/relationships/image" Target="../media/image45.svg"/><Relationship Id="rId7" Type="http://schemas.openxmlformats.org/officeDocument/2006/relationships/image" Target="../media/image18.sv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24" Type="http://schemas.openxmlformats.org/officeDocument/2006/relationships/image" Target="../media/image35.svg"/><Relationship Id="rId32" Type="http://schemas.openxmlformats.org/officeDocument/2006/relationships/image" Target="../media/image43.svg"/><Relationship Id="rId5" Type="http://schemas.openxmlformats.org/officeDocument/2006/relationships/image" Target="../media/image16.sv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sv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svg"/><Relationship Id="rId22" Type="http://schemas.openxmlformats.org/officeDocument/2006/relationships/image" Target="../media/image33.svg"/><Relationship Id="rId27" Type="http://schemas.openxmlformats.org/officeDocument/2006/relationships/image" Target="../media/image38.png"/><Relationship Id="rId30" Type="http://schemas.openxmlformats.org/officeDocument/2006/relationships/image" Target="../media/image41.sv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4C01E-6065-C69C-9D44-086BC144C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38CE-D6E2-3947-613A-12EBA20D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9" y="346201"/>
            <a:ext cx="8316258" cy="635400"/>
          </a:xfrm>
        </p:spPr>
        <p:txBody>
          <a:bodyPr/>
          <a:lstStyle/>
          <a:p>
            <a:pPr algn="ctr"/>
            <a:r>
              <a:rPr lang="en-US" dirty="0"/>
              <a:t>2025 Nobel Prizes!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830F-A979-C7EA-63CD-B0A0F7A2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909" y="1065788"/>
            <a:ext cx="2631195" cy="2088535"/>
          </a:xfrm>
        </p:spPr>
        <p:txBody>
          <a:bodyPr/>
          <a:lstStyle/>
          <a:p>
            <a:pPr marL="139700" indent="0" algn="ctr">
              <a:buNone/>
            </a:pPr>
            <a:r>
              <a:rPr lang="en-US" b="1" dirty="0"/>
              <a:t>Chemistry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TBD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3A8365-0A06-0491-DCC7-45F2172C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566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F58C20F-C579-4ACA-A086-56BC8828FAFF}"/>
              </a:ext>
            </a:extLst>
          </p:cNvPr>
          <p:cNvSpPr txBox="1">
            <a:spLocks/>
          </p:cNvSpPr>
          <p:nvPr/>
        </p:nvSpPr>
        <p:spPr>
          <a:xfrm>
            <a:off x="3188438" y="1065542"/>
            <a:ext cx="2743200" cy="2085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ctr">
              <a:buFont typeface="Lato"/>
              <a:buNone/>
            </a:pPr>
            <a:r>
              <a:rPr lang="en-US" b="1" dirty="0"/>
              <a:t>Physiology or Medicine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Mary E. Brunkow, Fred Ramsdell and Shimon Sakaguchi - “for their discoveries concerning peripheral immune tolerance.”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335EDC6-7353-F9E4-4FB6-FBD5D7E1FAE0}"/>
              </a:ext>
            </a:extLst>
          </p:cNvPr>
          <p:cNvSpPr txBox="1">
            <a:spLocks/>
          </p:cNvSpPr>
          <p:nvPr/>
        </p:nvSpPr>
        <p:spPr>
          <a:xfrm>
            <a:off x="6086972" y="1066511"/>
            <a:ext cx="2743198" cy="208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ctr">
              <a:buFont typeface="Lato"/>
              <a:buNone/>
            </a:pPr>
            <a:r>
              <a:rPr lang="en-US" b="1" dirty="0"/>
              <a:t>Physics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John Clarke, Michel H. </a:t>
            </a:r>
            <a:r>
              <a:rPr lang="en-US" dirty="0" err="1"/>
              <a:t>Devoret</a:t>
            </a:r>
            <a:r>
              <a:rPr lang="en-US" dirty="0"/>
              <a:t>, and John M. Martinis - “for the discovery of macroscopic quantum mechanical tunnelling and energy </a:t>
            </a:r>
            <a:r>
              <a:rPr lang="en-US" dirty="0" err="1"/>
              <a:t>quantisation</a:t>
            </a:r>
            <a:r>
              <a:rPr lang="en-US" dirty="0"/>
              <a:t> in an electric circuit.”</a:t>
            </a:r>
          </a:p>
        </p:txBody>
      </p:sp>
      <p:pic>
        <p:nvPicPr>
          <p:cNvPr id="4" name="Picture 2" descr="Nobel Prize in Physics 2025">
            <a:extLst>
              <a:ext uri="{FF2B5EF4-FFF2-40B4-BE49-F238E27FC236}">
                <a16:creationId xmlns:a16="http://schemas.microsoft.com/office/drawing/2014/main" id="{7F8138DA-4704-FF38-5CA0-9D705B12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638" y="2719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5D10E0-F30D-D2AA-FDDC-110BA4C51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970" y="3154323"/>
            <a:ext cx="2743200" cy="1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92D2E-FBA2-6695-17B1-CB9160C18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37" y="3150634"/>
            <a:ext cx="2743200" cy="1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0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BE4C-44B3-CC6E-6EA1-71E143A4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F292-A46B-CB4B-5354-DD739C8AA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9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1A78AF5-2F98-C3CB-450B-F6A94AFE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93" y="131500"/>
            <a:ext cx="4572000" cy="254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670C0-D742-3856-529F-19E7C49D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198871"/>
            <a:ext cx="3537838" cy="755700"/>
          </a:xfrm>
        </p:spPr>
        <p:txBody>
          <a:bodyPr/>
          <a:lstStyle/>
          <a:p>
            <a:r>
              <a:rPr lang="en-US" dirty="0"/>
              <a:t>Regulatory T cells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0CCD0-38EE-5065-B26A-1C62FE225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10" y="954571"/>
            <a:ext cx="3987452" cy="369843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Helper T cells: Patrol the body and alert other immune cells if there is an invader. [CD4+]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Killer T cells: Kill cell that have been infected. [CD8+]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Regulatory T cells: Calm the immune system by releasing cytokines. [CD25+ and CD4+]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“</a:t>
            </a:r>
            <a:r>
              <a:rPr lang="en-US" dirty="0" err="1"/>
              <a:t>Forkhead</a:t>
            </a:r>
            <a:r>
              <a:rPr lang="en-US" dirty="0"/>
              <a:t> box P3”, FOXP3: A gene that controls the development of Tregs (as a transcription factor).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Mutations in this gene cause a severe autoimmune diseases.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Now there are several clinical trials to control, engineer, and use Tregs: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⬆ with IL-2 for atopic dermatitis, suppressing inflammation, celiac disease, transplants.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⬇ in </a:t>
            </a:r>
            <a:r>
              <a:rPr lang="en-US" dirty="0" err="1"/>
              <a:t>mAbs</a:t>
            </a:r>
            <a:r>
              <a:rPr lang="en-US" dirty="0"/>
              <a:t>/CCR8 for cancer</a:t>
            </a:r>
          </a:p>
        </p:txBody>
      </p:sp>
      <p:pic>
        <p:nvPicPr>
          <p:cNvPr id="2052" name="Picture 4" descr="Illustration: How regulatory T cells protect us">
            <a:extLst>
              <a:ext uri="{FF2B5EF4-FFF2-40B4-BE49-F238E27FC236}">
                <a16:creationId xmlns:a16="http://schemas.microsoft.com/office/drawing/2014/main" id="{BDAF6F6D-0650-2EB4-A034-D7AC1596B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593" y="2803787"/>
            <a:ext cx="4572000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75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5926-E6DA-CCE9-9D33-0AD12F5F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084" y="214258"/>
            <a:ext cx="5340268" cy="755700"/>
          </a:xfrm>
        </p:spPr>
        <p:txBody>
          <a:bodyPr/>
          <a:lstStyle/>
          <a:p>
            <a:r>
              <a:rPr lang="en-US" dirty="0"/>
              <a:t>Macroscopic Quantum Tunneling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D3FAC-B50E-1CAB-E161-14361DA6C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69958"/>
            <a:ext cx="3542331" cy="368304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Quantum Mechanics: </a:t>
            </a:r>
            <a:r>
              <a:rPr lang="en-US" dirty="0"/>
              <a:t>The science of tiny things like atoms, electrons, and photon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Quantum Tunneling: </a:t>
            </a:r>
            <a:r>
              <a:rPr lang="en-US" dirty="0"/>
              <a:t>A particle passing through a medium. Usually only observable at microscopic scales.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The experiment: </a:t>
            </a:r>
            <a:r>
              <a:rPr lang="en-US" dirty="0"/>
              <a:t>In an electric circuit between two superconductors, they placed a thin insulating barrier, forming a device known as a Josephson junction.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current “tunneled” through it, but not as electrons…as a quantum state.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 electrons in the superconductors behave as one giant quantum particle.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This is the foundation for the development of superconducting qubits for quantum computing.</a:t>
            </a:r>
          </a:p>
        </p:txBody>
      </p:sp>
      <p:pic>
        <p:nvPicPr>
          <p:cNvPr id="3074" name="Picture 2" descr="Illustration">
            <a:extLst>
              <a:ext uri="{FF2B5EF4-FFF2-40B4-BE49-F238E27FC236}">
                <a16:creationId xmlns:a16="http://schemas.microsoft.com/office/drawing/2014/main" id="{3860DF89-610B-53BD-DC4B-3746A504F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75" r="17121"/>
          <a:stretch>
            <a:fillRect/>
          </a:stretch>
        </p:blipFill>
        <p:spPr bwMode="auto">
          <a:xfrm>
            <a:off x="5783463" y="114041"/>
            <a:ext cx="2864125" cy="112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llustration">
            <a:extLst>
              <a:ext uri="{FF2B5EF4-FFF2-40B4-BE49-F238E27FC236}">
                <a16:creationId xmlns:a16="http://schemas.microsoft.com/office/drawing/2014/main" id="{F905A4BD-9073-6109-71E0-99D5EF107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932" y="1394487"/>
            <a:ext cx="5340268" cy="363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6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E8D6-400D-1472-13FC-AFC449B9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09" y="346201"/>
            <a:ext cx="8316258" cy="635400"/>
          </a:xfrm>
        </p:spPr>
        <p:txBody>
          <a:bodyPr/>
          <a:lstStyle/>
          <a:p>
            <a:pPr algn="ctr"/>
            <a:r>
              <a:rPr lang="en-US" dirty="0"/>
              <a:t>2024 Nobel Prizes!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75A5B-DB2A-4044-9E90-2E436AE1C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909" y="1065788"/>
            <a:ext cx="2631195" cy="3002400"/>
          </a:xfrm>
        </p:spPr>
        <p:txBody>
          <a:bodyPr/>
          <a:lstStyle/>
          <a:p>
            <a:pPr marL="139700" indent="0" algn="ctr">
              <a:buNone/>
            </a:pPr>
            <a:r>
              <a:rPr lang="en-US" b="1" dirty="0"/>
              <a:t>Chemistry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David Baker - “for computational protein design”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Demis Hassabis and John M. Jumper - “for protein structure prediction”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C92F9-2289-DD55-A721-A2F0EAE6C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238" y="25669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98A379F-4879-9491-00C0-6FDEB54A92EC}"/>
              </a:ext>
            </a:extLst>
          </p:cNvPr>
          <p:cNvSpPr txBox="1">
            <a:spLocks/>
          </p:cNvSpPr>
          <p:nvPr/>
        </p:nvSpPr>
        <p:spPr>
          <a:xfrm>
            <a:off x="3244440" y="1065542"/>
            <a:ext cx="2631195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ctr">
              <a:buFont typeface="Lato"/>
              <a:buNone/>
            </a:pPr>
            <a:r>
              <a:rPr lang="en-US" b="1" dirty="0"/>
              <a:t>Physiology or Medicine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Victor </a:t>
            </a:r>
            <a:r>
              <a:rPr lang="en-US" dirty="0" err="1"/>
              <a:t>Ambros</a:t>
            </a:r>
            <a:r>
              <a:rPr lang="en-US" dirty="0"/>
              <a:t> and Gary </a:t>
            </a:r>
            <a:r>
              <a:rPr lang="en-US" dirty="0" err="1"/>
              <a:t>Ruvkun</a:t>
            </a:r>
            <a:r>
              <a:rPr lang="en-US" dirty="0"/>
              <a:t> - “for the discovery of microRNA and its role in post-transcriptional gene regulation.”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C3EF6F5-7807-D943-128C-4EB25662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06" y="3165939"/>
            <a:ext cx="2743200" cy="18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0C0CA3A-2FE3-5A3A-6E5D-D0680D062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37" y="3165692"/>
            <a:ext cx="2743200" cy="18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6443C0-131E-A822-2316-0F2143034F32}"/>
              </a:ext>
            </a:extLst>
          </p:cNvPr>
          <p:cNvSpPr txBox="1">
            <a:spLocks/>
          </p:cNvSpPr>
          <p:nvPr/>
        </p:nvSpPr>
        <p:spPr>
          <a:xfrm>
            <a:off x="6086972" y="1066511"/>
            <a:ext cx="2631195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ctr">
              <a:buFont typeface="Lato"/>
              <a:buNone/>
            </a:pPr>
            <a:r>
              <a:rPr lang="en-US" b="1" dirty="0"/>
              <a:t>Physics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John J. Hopfield and Geoffrey E. Hinton - “for foundational discoveries and inventions that enable machine learning with artificial neural networks.”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86A8A30-86C1-0581-B259-D9F6C3A68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69" y="3165939"/>
            <a:ext cx="2743200" cy="181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97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o alt text provided for this image">
            <a:extLst>
              <a:ext uri="{FF2B5EF4-FFF2-40B4-BE49-F238E27FC236}">
                <a16:creationId xmlns:a16="http://schemas.microsoft.com/office/drawing/2014/main" id="{938AD259-63E1-A7B4-FA1A-FBA508B98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" y="2049080"/>
            <a:ext cx="3949829" cy="305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D0D4E-3E58-47B2-707E-4E8037FE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54" y="713917"/>
            <a:ext cx="2808000" cy="755700"/>
          </a:xfrm>
        </p:spPr>
        <p:txBody>
          <a:bodyPr/>
          <a:lstStyle/>
          <a:p>
            <a:r>
              <a:rPr lang="en-US" dirty="0"/>
              <a:t>Physics? or AI?</a:t>
            </a:r>
          </a:p>
        </p:txBody>
      </p:sp>
      <p:pic>
        <p:nvPicPr>
          <p:cNvPr id="2050" name="Picture 2" descr="Illustration of different types of network">
            <a:extLst>
              <a:ext uri="{FF2B5EF4-FFF2-40B4-BE49-F238E27FC236}">
                <a16:creationId xmlns:a16="http://schemas.microsoft.com/office/drawing/2014/main" id="{E12CA821-55FE-953A-2E17-D2696522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87" y="0"/>
            <a:ext cx="5714413" cy="331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7628-88E2-C01E-6824-65DF81255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95" y="115999"/>
            <a:ext cx="3475949" cy="755700"/>
          </a:xfrm>
        </p:spPr>
        <p:txBody>
          <a:bodyPr/>
          <a:lstStyle/>
          <a:p>
            <a:r>
              <a:rPr lang="en-US" dirty="0"/>
              <a:t>Some Azure Services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D20061C-FA35-93BD-EDC7-3B72FF911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5938" y="1839104"/>
            <a:ext cx="914400" cy="9144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340032-0364-310B-2438-64323F5A2C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9734" y="238647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34E3A7-B290-8EA8-B609-EBE73544D9E5}"/>
              </a:ext>
            </a:extLst>
          </p:cNvPr>
          <p:cNvSpPr txBox="1"/>
          <p:nvPr/>
        </p:nvSpPr>
        <p:spPr>
          <a:xfrm>
            <a:off x="5007230" y="2742217"/>
            <a:ext cx="10118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C036D-84EF-9A01-F7B3-2DE2B2B6C642}"/>
              </a:ext>
            </a:extLst>
          </p:cNvPr>
          <p:cNvSpPr txBox="1"/>
          <p:nvPr/>
        </p:nvSpPr>
        <p:spPr>
          <a:xfrm>
            <a:off x="7288710" y="3300874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Instances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8245AED-A8E3-75EE-44FD-7DE9455002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322" y="371294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51C4BF-D577-278A-8730-DE46F95A2445}"/>
              </a:ext>
            </a:extLst>
          </p:cNvPr>
          <p:cNvSpPr txBox="1"/>
          <p:nvPr/>
        </p:nvSpPr>
        <p:spPr>
          <a:xfrm>
            <a:off x="6965725" y="4627340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Kubernetes Service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B046903-CECF-2B5B-E785-CC11454337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1975" y="141142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30BA85-183E-6B7A-EE3C-AF43268C76F2}"/>
              </a:ext>
            </a:extLst>
          </p:cNvPr>
          <p:cNvSpPr txBox="1"/>
          <p:nvPr/>
        </p:nvSpPr>
        <p:spPr>
          <a:xfrm>
            <a:off x="6111125" y="1055542"/>
            <a:ext cx="109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18CA6-E285-AFA7-6557-AD5C5FF2AE39}"/>
              </a:ext>
            </a:extLst>
          </p:cNvPr>
          <p:cNvSpPr txBox="1"/>
          <p:nvPr/>
        </p:nvSpPr>
        <p:spPr>
          <a:xfrm>
            <a:off x="7638500" y="1060008"/>
            <a:ext cx="1116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CycleCloud</a:t>
            </a:r>
            <a:endParaRPr lang="en-US" dirty="0"/>
          </a:p>
        </p:txBody>
      </p:sp>
      <p:pic>
        <p:nvPicPr>
          <p:cNvPr id="16" name="Picture 4" descr="Azure CycleCloud 8.1 is Now Available – TheWindowsUpdate.com">
            <a:extLst>
              <a:ext uri="{FF2B5EF4-FFF2-40B4-BE49-F238E27FC236}">
                <a16:creationId xmlns:a16="http://schemas.microsoft.com/office/drawing/2014/main" id="{D0E6BAFE-3B23-7EEC-CE4B-B614F57D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42" y="105136"/>
            <a:ext cx="91000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DBF08E0-D64F-7511-A7B1-987BE8C9ACE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92054" y="106665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7111FD-97D4-BB86-23AE-6DC5247BDECD}"/>
              </a:ext>
            </a:extLst>
          </p:cNvPr>
          <p:cNvSpPr txBox="1"/>
          <p:nvPr/>
        </p:nvSpPr>
        <p:spPr>
          <a:xfrm>
            <a:off x="543533" y="1879674"/>
            <a:ext cx="8114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0BE6F41-6428-5AEF-AA88-1900D7D6410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45532" y="2296304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D9DCBBF-E369-BCD7-D0F6-FC5D2AE4DF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1936771" y="857498"/>
            <a:ext cx="914400" cy="9144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434C23C-83CB-8FAB-5CC4-2B4B480B8CF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3607877" y="2182119"/>
            <a:ext cx="914400" cy="914400"/>
          </a:xfrm>
          <a:prstGeom prst="rect">
            <a:avLst/>
          </a:prstGeom>
        </p:spPr>
      </p:pic>
      <p:pic>
        <p:nvPicPr>
          <p:cNvPr id="22" name="Picture 4" descr="See the source image">
            <a:extLst>
              <a:ext uri="{FF2B5EF4-FFF2-40B4-BE49-F238E27FC236}">
                <a16:creationId xmlns:a16="http://schemas.microsoft.com/office/drawing/2014/main" id="{6333DE7F-ADFB-756D-EB78-1FE558FA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830" y="83966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AF9DDC-52A7-BBEA-31B5-B501862D56EC}"/>
              </a:ext>
            </a:extLst>
          </p:cNvPr>
          <p:cNvSpPr txBox="1"/>
          <p:nvPr/>
        </p:nvSpPr>
        <p:spPr>
          <a:xfrm>
            <a:off x="1952985" y="1746928"/>
            <a:ext cx="881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Synapse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630687-3B0A-AAEB-C88A-4BA997085544}"/>
              </a:ext>
            </a:extLst>
          </p:cNvPr>
          <p:cNvSpPr txBox="1"/>
          <p:nvPr/>
        </p:nvSpPr>
        <p:spPr>
          <a:xfrm>
            <a:off x="3251036" y="173381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Databricks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B53037-EF6B-633C-6A85-850025025539}"/>
              </a:ext>
            </a:extLst>
          </p:cNvPr>
          <p:cNvSpPr txBox="1"/>
          <p:nvPr/>
        </p:nvSpPr>
        <p:spPr>
          <a:xfrm>
            <a:off x="580982" y="3200683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SQL DB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6A822A-6BB1-6738-5428-ED7A51B6BCDA}"/>
              </a:ext>
            </a:extLst>
          </p:cNvPr>
          <p:cNvSpPr txBox="1"/>
          <p:nvPr/>
        </p:nvSpPr>
        <p:spPr>
          <a:xfrm>
            <a:off x="3460584" y="30969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Factory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9F52B1A0-9E61-B2F1-9CE3-719E48CE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326" y="3381572"/>
            <a:ext cx="685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FE67F0-0A5E-E5D4-DB0D-EEBFEDBE33C9}"/>
              </a:ext>
            </a:extLst>
          </p:cNvPr>
          <p:cNvSpPr txBox="1"/>
          <p:nvPr/>
        </p:nvSpPr>
        <p:spPr>
          <a:xfrm>
            <a:off x="5913011" y="4317227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Power BI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E0C472D-FA9A-CDC1-23FB-E4EC85F690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1683" y="3766736"/>
            <a:ext cx="849214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D589DE-F33B-975A-9CEE-5B1394521B3F}"/>
              </a:ext>
            </a:extLst>
          </p:cNvPr>
          <p:cNvSpPr txBox="1"/>
          <p:nvPr/>
        </p:nvSpPr>
        <p:spPr>
          <a:xfrm>
            <a:off x="500063" y="4664583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ML Studio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7A4B7DD6-361A-8881-122C-61016C49665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60051" y="217089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1FE31C5-5BCC-7DDF-66DE-7DD0AE5CA8B1}"/>
              </a:ext>
            </a:extLst>
          </p:cNvPr>
          <p:cNvSpPr txBox="1"/>
          <p:nvPr/>
        </p:nvSpPr>
        <p:spPr>
          <a:xfrm>
            <a:off x="4460261" y="4505309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AI Services /</a:t>
            </a:r>
          </a:p>
          <a:p>
            <a:pPr algn="ctr"/>
            <a:r>
              <a:rPr lang="en-US" dirty="0"/>
              <a:t>OpenAI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9EAA23-9FB7-BFFF-68DD-E4F53FC3F3ED}"/>
              </a:ext>
            </a:extLst>
          </p:cNvPr>
          <p:cNvSpPr txBox="1"/>
          <p:nvPr/>
        </p:nvSpPr>
        <p:spPr>
          <a:xfrm>
            <a:off x="1562880" y="3085298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AFEBA2FD-F6D9-0112-ADA9-AAD40A2901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98738" y="3569654"/>
            <a:ext cx="914400" cy="9144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EB994FE1-EEE2-6E11-6F29-E19524BEAC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848448" y="3542498"/>
            <a:ext cx="914400" cy="9144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8C1FD53-EF02-6CAB-3E3B-69CAD8FF87E4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565553" y="143160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0F810DF-6A8F-5500-E7B1-95BB92DC4537}"/>
              </a:ext>
            </a:extLst>
          </p:cNvPr>
          <p:cNvSpPr txBox="1"/>
          <p:nvPr/>
        </p:nvSpPr>
        <p:spPr>
          <a:xfrm>
            <a:off x="1759663" y="4380895"/>
            <a:ext cx="1091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B7ABD-8658-31B8-284A-D0DC51D77F19}"/>
              </a:ext>
            </a:extLst>
          </p:cNvPr>
          <p:cNvSpPr txBox="1"/>
          <p:nvPr/>
        </p:nvSpPr>
        <p:spPr>
          <a:xfrm>
            <a:off x="6242843" y="2278457"/>
            <a:ext cx="1667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Registry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3E2D447-3616-380B-793F-2F39C1E2D32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198745" y="3588972"/>
            <a:ext cx="914400" cy="9144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0E13C5CE-B572-A50E-F09F-CC3CFA3890E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79319" y="266364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9AC8F96-0E0E-2437-868D-D5916FB5D44D}"/>
              </a:ext>
            </a:extLst>
          </p:cNvPr>
          <p:cNvSpPr txBox="1"/>
          <p:nvPr/>
        </p:nvSpPr>
        <p:spPr>
          <a:xfrm>
            <a:off x="4701134" y="1115563"/>
            <a:ext cx="1037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F193AB-9073-84F9-CA12-4D3BB3B4D61B}"/>
              </a:ext>
            </a:extLst>
          </p:cNvPr>
          <p:cNvSpPr txBox="1"/>
          <p:nvPr/>
        </p:nvSpPr>
        <p:spPr>
          <a:xfrm>
            <a:off x="3063130" y="4484054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PostgreSQL</a:t>
            </a:r>
          </a:p>
        </p:txBody>
      </p:sp>
    </p:spTree>
    <p:extLst>
      <p:ext uri="{BB962C8B-B14F-4D97-AF65-F5344CB8AC3E}">
        <p14:creationId xmlns:p14="http://schemas.microsoft.com/office/powerpoint/2010/main" val="121091715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1833</TotalTime>
  <Words>406</Words>
  <Application>Microsoft Office PowerPoint</Application>
  <PresentationFormat>On-screen Show (16:9)</PresentationFormat>
  <Paragraphs>55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Lato</vt:lpstr>
      <vt:lpstr>Raleway</vt:lpstr>
      <vt:lpstr>Swiss</vt:lpstr>
      <vt:lpstr>2025 Nobel Prizes!</vt:lpstr>
      <vt:lpstr>PowerPoint Presentation</vt:lpstr>
      <vt:lpstr>Regulatory T cells</vt:lpstr>
      <vt:lpstr>Macroscopic Quantum Tunneling</vt:lpstr>
      <vt:lpstr>2024 Nobel Prizes!</vt:lpstr>
      <vt:lpstr>Physics? or AI?</vt:lpstr>
      <vt:lpstr>Some Azure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139</cp:revision>
  <dcterms:created xsi:type="dcterms:W3CDTF">2019-01-02T02:35:54Z</dcterms:created>
  <dcterms:modified xsi:type="dcterms:W3CDTF">2025-10-07T19:27:43Z</dcterms:modified>
</cp:coreProperties>
</file>