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468" r:id="rId4"/>
    <p:sldId id="467" r:id="rId5"/>
    <p:sldId id="340" r:id="rId6"/>
    <p:sldId id="355" r:id="rId7"/>
    <p:sldId id="356" r:id="rId8"/>
    <p:sldId id="325" r:id="rId9"/>
    <p:sldId id="266" r:id="rId10"/>
    <p:sldId id="278" r:id="rId11"/>
    <p:sldId id="334" r:id="rId12"/>
    <p:sldId id="326" r:id="rId13"/>
    <p:sldId id="322" r:id="rId14"/>
    <p:sldId id="330" r:id="rId15"/>
    <p:sldId id="331" r:id="rId16"/>
    <p:sldId id="852" r:id="rId17"/>
    <p:sldId id="329" r:id="rId18"/>
    <p:sldId id="854" r:id="rId19"/>
    <p:sldId id="351" r:id="rId20"/>
    <p:sldId id="466"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Lato" panose="020F0502020204030203" pitchFamily="34" charset="0"/>
      <p:regular r:id="rId29"/>
      <p:bold r:id="rId30"/>
      <p:italic r:id="rId31"/>
      <p:boldItalic r:id="rId32"/>
    </p:embeddedFont>
    <p:embeddedFont>
      <p:font typeface="Raleway" panose="020B0503030101060003" pitchFamily="34" charset="77"/>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
      <p:font typeface="Wingdings 3" pitchFamily="2" charset="2"/>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71" d="100"/>
          <a:sy n="171"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1570A-FEF4-FB4F-86EC-7BD697921DBE}" type="doc">
      <dgm:prSet loTypeId="urn:microsoft.com/office/officeart/2005/8/layout/vList2" loCatId="" qsTypeId="urn:microsoft.com/office/officeart/2005/8/quickstyle/simple1" qsCatId="simple" csTypeId="urn:microsoft.com/office/officeart/2005/8/colors/colorful2" csCatId="colorful" phldr="1"/>
      <dgm:spPr/>
      <dgm:t>
        <a:bodyPr/>
        <a:lstStyle/>
        <a:p>
          <a:endParaRPr lang="en-US"/>
        </a:p>
      </dgm:t>
    </dgm:pt>
    <dgm:pt modelId="{D47CFC59-FC18-F84C-A648-69F5BAB018DB}">
      <dgm:prSet phldrT="[Text]"/>
      <dgm:spPr/>
      <dgm:t>
        <a:bodyPr/>
        <a:lstStyle/>
        <a:p>
          <a:r>
            <a:rPr lang="en-US" dirty="0"/>
            <a:t>High Performance Computing</a:t>
          </a:r>
        </a:p>
      </dgm:t>
    </dgm:pt>
    <dgm:pt modelId="{51E13636-1096-E641-BD6D-F8B2CE134A2F}" type="parTrans" cxnId="{C14A53A6-7FE8-E843-9366-CF80562FED83}">
      <dgm:prSet/>
      <dgm:spPr/>
      <dgm:t>
        <a:bodyPr/>
        <a:lstStyle/>
        <a:p>
          <a:endParaRPr lang="en-US"/>
        </a:p>
      </dgm:t>
    </dgm:pt>
    <dgm:pt modelId="{05A9890F-4FA4-CF43-BE8E-4DEF5FA8F4C5}" type="sibTrans" cxnId="{C14A53A6-7FE8-E843-9366-CF80562FED83}">
      <dgm:prSet/>
      <dgm:spPr/>
      <dgm:t>
        <a:bodyPr/>
        <a:lstStyle/>
        <a:p>
          <a:endParaRPr lang="en-US"/>
        </a:p>
      </dgm:t>
    </dgm:pt>
    <dgm:pt modelId="{3D6E2C5A-8C31-4A49-93B9-74713FFABBEC}">
      <dgm:prSet phldrT="[Text]"/>
      <dgm:spPr/>
      <dgm:t>
        <a:bodyPr/>
        <a:lstStyle/>
        <a:p>
          <a:r>
            <a:rPr lang="en-US" dirty="0"/>
            <a:t>Distributed Computing (b) </a:t>
          </a:r>
        </a:p>
      </dgm:t>
    </dgm:pt>
    <dgm:pt modelId="{0B993FD2-35CA-3743-A45A-5C85C9746C01}" type="parTrans" cxnId="{B70525E6-D683-B445-A73F-2B192A87C9EF}">
      <dgm:prSet/>
      <dgm:spPr/>
      <dgm:t>
        <a:bodyPr/>
        <a:lstStyle/>
        <a:p>
          <a:endParaRPr lang="en-US"/>
        </a:p>
      </dgm:t>
    </dgm:pt>
    <dgm:pt modelId="{DD02FF12-B7A9-5D46-9A54-4E3633037DC5}" type="sibTrans" cxnId="{B70525E6-D683-B445-A73F-2B192A87C9EF}">
      <dgm:prSet/>
      <dgm:spPr/>
      <dgm:t>
        <a:bodyPr/>
        <a:lstStyle/>
        <a:p>
          <a:endParaRPr lang="en-US"/>
        </a:p>
      </dgm:t>
    </dgm:pt>
    <dgm:pt modelId="{E2CCD21E-33D7-C94C-9D2F-83E1A8F2C4CD}">
      <dgm:prSet phldrT="[Text]"/>
      <dgm:spPr/>
      <dgm:t>
        <a:bodyPr/>
        <a:lstStyle/>
        <a:p>
          <a:r>
            <a:rPr lang="en-US" dirty="0"/>
            <a:t>Parallel Computing (c)</a:t>
          </a:r>
        </a:p>
      </dgm:t>
    </dgm:pt>
    <dgm:pt modelId="{DC0CD26C-1442-C340-9244-F77D380B5B38}" type="parTrans" cxnId="{61DEE4E5-4B77-114F-B41F-91006F5C71FF}">
      <dgm:prSet/>
      <dgm:spPr/>
      <dgm:t>
        <a:bodyPr/>
        <a:lstStyle/>
        <a:p>
          <a:endParaRPr lang="en-US"/>
        </a:p>
      </dgm:t>
    </dgm:pt>
    <dgm:pt modelId="{3A721D53-3C4C-E044-B994-E61896CCE9C8}" type="sibTrans" cxnId="{61DEE4E5-4B77-114F-B41F-91006F5C71FF}">
      <dgm:prSet/>
      <dgm:spPr/>
      <dgm:t>
        <a:bodyPr/>
        <a:lstStyle/>
        <a:p>
          <a:endParaRPr lang="en-US"/>
        </a:p>
      </dgm:t>
    </dgm:pt>
    <dgm:pt modelId="{DC9498D2-2F36-F54F-8A9A-164B28ED0D69}">
      <dgm:prSet phldrT="[Text]"/>
      <dgm:spPr/>
      <dgm:t>
        <a:bodyPr/>
        <a:lstStyle/>
        <a:p>
          <a:r>
            <a:rPr lang="en-US" dirty="0"/>
            <a:t>Using more powerful machines to do computations faster.</a:t>
          </a:r>
        </a:p>
      </dgm:t>
    </dgm:pt>
    <dgm:pt modelId="{79A2D881-719F-4943-89EB-E15D4C741AAC}" type="parTrans" cxnId="{C3F65845-EE1B-0E44-B3D7-A4496B951AD0}">
      <dgm:prSet/>
      <dgm:spPr/>
      <dgm:t>
        <a:bodyPr/>
        <a:lstStyle/>
        <a:p>
          <a:endParaRPr lang="en-US"/>
        </a:p>
      </dgm:t>
    </dgm:pt>
    <dgm:pt modelId="{31020C3B-882E-C84F-A134-6ED268E8C690}" type="sibTrans" cxnId="{C3F65845-EE1B-0E44-B3D7-A4496B951AD0}">
      <dgm:prSet/>
      <dgm:spPr/>
      <dgm:t>
        <a:bodyPr/>
        <a:lstStyle/>
        <a:p>
          <a:endParaRPr lang="en-US"/>
        </a:p>
      </dgm:t>
    </dgm:pt>
    <dgm:pt modelId="{7890D19E-C760-B240-B1AC-C12618A25011}">
      <dgm:prSet phldrT="[Text]"/>
      <dgm:spPr/>
      <dgm:t>
        <a:bodyPr/>
        <a:lstStyle/>
        <a:p>
          <a:r>
            <a:rPr lang="en-US" dirty="0"/>
            <a:t>Measured in degree of parallelism</a:t>
          </a:r>
        </a:p>
      </dgm:t>
    </dgm:pt>
    <dgm:pt modelId="{190971D3-F0BA-D242-B867-681270B1A843}" type="parTrans" cxnId="{88B29593-EEA2-0D4A-A5DD-C4B6AB62652F}">
      <dgm:prSet/>
      <dgm:spPr/>
      <dgm:t>
        <a:bodyPr/>
        <a:lstStyle/>
        <a:p>
          <a:endParaRPr lang="en-US"/>
        </a:p>
      </dgm:t>
    </dgm:pt>
    <dgm:pt modelId="{118060D1-7353-664D-B4E0-5A13F7E38C68}" type="sibTrans" cxnId="{88B29593-EEA2-0D4A-A5DD-C4B6AB62652F}">
      <dgm:prSet/>
      <dgm:spPr/>
      <dgm:t>
        <a:bodyPr/>
        <a:lstStyle/>
        <a:p>
          <a:endParaRPr lang="en-US"/>
        </a:p>
      </dgm:t>
    </dgm:pt>
    <dgm:pt modelId="{A4F2255E-6AF3-F242-8CB6-392A49DEC719}">
      <dgm:prSet phldrT="[Text]"/>
      <dgm:spPr/>
      <dgm:t>
        <a:bodyPr/>
        <a:lstStyle/>
        <a:p>
          <a:r>
            <a:rPr lang="en-US" dirty="0"/>
            <a:t>Measured in degree of distribution and parallelism</a:t>
          </a:r>
        </a:p>
      </dgm:t>
    </dgm:pt>
    <dgm:pt modelId="{2F9837AE-B4D5-9E46-8492-35A57B225ECE}" type="parTrans" cxnId="{23E61872-36F3-6C43-8E8B-0E6A0CB89FD2}">
      <dgm:prSet/>
      <dgm:spPr/>
      <dgm:t>
        <a:bodyPr/>
        <a:lstStyle/>
        <a:p>
          <a:endParaRPr lang="en-US"/>
        </a:p>
      </dgm:t>
    </dgm:pt>
    <dgm:pt modelId="{C6EDB32F-3E6C-FA45-96BD-B6552DB78881}" type="sibTrans" cxnId="{23E61872-36F3-6C43-8E8B-0E6A0CB89FD2}">
      <dgm:prSet/>
      <dgm:spPr/>
      <dgm:t>
        <a:bodyPr/>
        <a:lstStyle/>
        <a:p>
          <a:endParaRPr lang="en-US"/>
        </a:p>
      </dgm:t>
    </dgm:pt>
    <dgm:pt modelId="{DE91F923-1A4E-0048-AE84-EE46D93CFDC5}">
      <dgm:prSet phldrT="[Text]"/>
      <dgm:spPr/>
      <dgm:t>
        <a:bodyPr/>
        <a:lstStyle/>
        <a:p>
          <a:r>
            <a:rPr lang="en-US" dirty="0"/>
            <a:t>Measured in FLOPS</a:t>
          </a:r>
        </a:p>
      </dgm:t>
    </dgm:pt>
    <dgm:pt modelId="{71A5E0B8-8DC1-FD47-99C9-FBB1050A5FFE}" type="parTrans" cxnId="{93EDF244-6DD6-9544-A945-60CC2B67BC00}">
      <dgm:prSet/>
      <dgm:spPr/>
      <dgm:t>
        <a:bodyPr/>
        <a:lstStyle/>
        <a:p>
          <a:endParaRPr lang="en-US"/>
        </a:p>
      </dgm:t>
    </dgm:pt>
    <dgm:pt modelId="{8F9A3E63-5731-F24F-A478-6B759DC77ED0}" type="sibTrans" cxnId="{93EDF244-6DD6-9544-A945-60CC2B67BC00}">
      <dgm:prSet/>
      <dgm:spPr/>
      <dgm:t>
        <a:bodyPr/>
        <a:lstStyle/>
        <a:p>
          <a:endParaRPr lang="en-US"/>
        </a:p>
      </dgm:t>
    </dgm:pt>
    <dgm:pt modelId="{5C8417E1-6753-0349-AA7C-968C766E4D0E}">
      <dgm:prSet phldrT="[Text]"/>
      <dgm:spPr/>
      <dgm:t>
        <a:bodyPr/>
        <a:lstStyle/>
        <a:p>
          <a:r>
            <a:rPr lang="en-US" dirty="0"/>
            <a:t>Using multiple cores to do multiple things at once.</a:t>
          </a:r>
        </a:p>
      </dgm:t>
    </dgm:pt>
    <dgm:pt modelId="{FF3FEA89-34E0-0040-910A-68C362A87B6A}" type="parTrans" cxnId="{C005D2E3-1AAB-B346-906A-94EB917FC885}">
      <dgm:prSet/>
      <dgm:spPr/>
      <dgm:t>
        <a:bodyPr/>
        <a:lstStyle/>
        <a:p>
          <a:endParaRPr lang="en-US"/>
        </a:p>
      </dgm:t>
    </dgm:pt>
    <dgm:pt modelId="{DA57D0C3-ABC2-7742-8E0C-A4C5A4A52B51}" type="sibTrans" cxnId="{C005D2E3-1AAB-B346-906A-94EB917FC885}">
      <dgm:prSet/>
      <dgm:spPr/>
      <dgm:t>
        <a:bodyPr/>
        <a:lstStyle/>
        <a:p>
          <a:endParaRPr lang="en-US"/>
        </a:p>
      </dgm:t>
    </dgm:pt>
    <dgm:pt modelId="{A3328367-6DCF-A341-8F46-CBB922E5FA85}">
      <dgm:prSet phldrT="[Text]"/>
      <dgm:spPr/>
      <dgm:t>
        <a:bodyPr/>
        <a:lstStyle/>
        <a:p>
          <a:r>
            <a:rPr lang="en-US" dirty="0"/>
            <a:t>Using multiple machines to do multiple things at once.</a:t>
          </a:r>
        </a:p>
      </dgm:t>
    </dgm:pt>
    <dgm:pt modelId="{8D1A990D-D75C-D245-BB40-D9722E0BF7DA}" type="parTrans" cxnId="{06B90416-1DE5-8543-AF31-F2F6328CB02A}">
      <dgm:prSet/>
      <dgm:spPr/>
      <dgm:t>
        <a:bodyPr/>
        <a:lstStyle/>
        <a:p>
          <a:endParaRPr lang="en-US"/>
        </a:p>
      </dgm:t>
    </dgm:pt>
    <dgm:pt modelId="{45A34477-A4F5-1049-A872-BC3A7BA66ED7}" type="sibTrans" cxnId="{06B90416-1DE5-8543-AF31-F2F6328CB02A}">
      <dgm:prSet/>
      <dgm:spPr/>
      <dgm:t>
        <a:bodyPr/>
        <a:lstStyle/>
        <a:p>
          <a:endParaRPr lang="en-US"/>
        </a:p>
      </dgm:t>
    </dgm:pt>
    <dgm:pt modelId="{E6ECABCE-6C58-754F-A2C6-D4F28CB782AB}" type="pres">
      <dgm:prSet presAssocID="{DD11570A-FEF4-FB4F-86EC-7BD697921DBE}" presName="linear" presStyleCnt="0">
        <dgm:presLayoutVars>
          <dgm:animLvl val="lvl"/>
          <dgm:resizeHandles val="exact"/>
        </dgm:presLayoutVars>
      </dgm:prSet>
      <dgm:spPr/>
    </dgm:pt>
    <dgm:pt modelId="{A0F14DA7-6C6C-D44E-9132-87AAC82AEDF0}" type="pres">
      <dgm:prSet presAssocID="{D47CFC59-FC18-F84C-A648-69F5BAB018DB}" presName="parentText" presStyleLbl="node1" presStyleIdx="0" presStyleCnt="3">
        <dgm:presLayoutVars>
          <dgm:chMax val="0"/>
          <dgm:bulletEnabled val="1"/>
        </dgm:presLayoutVars>
      </dgm:prSet>
      <dgm:spPr/>
    </dgm:pt>
    <dgm:pt modelId="{3AD16949-0F0B-6344-8B80-857AD0130EF0}" type="pres">
      <dgm:prSet presAssocID="{D47CFC59-FC18-F84C-A648-69F5BAB018DB}" presName="childText" presStyleLbl="revTx" presStyleIdx="0" presStyleCnt="3">
        <dgm:presLayoutVars>
          <dgm:bulletEnabled val="1"/>
        </dgm:presLayoutVars>
      </dgm:prSet>
      <dgm:spPr/>
    </dgm:pt>
    <dgm:pt modelId="{27748524-0C87-CA48-90B0-10F6FFC35EB7}" type="pres">
      <dgm:prSet presAssocID="{E2CCD21E-33D7-C94C-9D2F-83E1A8F2C4CD}" presName="parentText" presStyleLbl="node1" presStyleIdx="1" presStyleCnt="3">
        <dgm:presLayoutVars>
          <dgm:chMax val="0"/>
          <dgm:bulletEnabled val="1"/>
        </dgm:presLayoutVars>
      </dgm:prSet>
      <dgm:spPr/>
    </dgm:pt>
    <dgm:pt modelId="{E348D367-B60D-9247-82C9-670F4E6FA6B7}" type="pres">
      <dgm:prSet presAssocID="{E2CCD21E-33D7-C94C-9D2F-83E1A8F2C4CD}" presName="childText" presStyleLbl="revTx" presStyleIdx="1" presStyleCnt="3">
        <dgm:presLayoutVars>
          <dgm:bulletEnabled val="1"/>
        </dgm:presLayoutVars>
      </dgm:prSet>
      <dgm:spPr/>
    </dgm:pt>
    <dgm:pt modelId="{9296DEAF-E262-384B-869C-3B078995CF36}" type="pres">
      <dgm:prSet presAssocID="{3D6E2C5A-8C31-4A49-93B9-74713FFABBEC}" presName="parentText" presStyleLbl="node1" presStyleIdx="2" presStyleCnt="3">
        <dgm:presLayoutVars>
          <dgm:chMax val="0"/>
          <dgm:bulletEnabled val="1"/>
        </dgm:presLayoutVars>
      </dgm:prSet>
      <dgm:spPr/>
    </dgm:pt>
    <dgm:pt modelId="{2782E49F-B8EF-1F45-A18F-279069BD8D08}" type="pres">
      <dgm:prSet presAssocID="{3D6E2C5A-8C31-4A49-93B9-74713FFABBEC}" presName="childText" presStyleLbl="revTx" presStyleIdx="2" presStyleCnt="3">
        <dgm:presLayoutVars>
          <dgm:bulletEnabled val="1"/>
        </dgm:presLayoutVars>
      </dgm:prSet>
      <dgm:spPr/>
    </dgm:pt>
  </dgm:ptLst>
  <dgm:cxnLst>
    <dgm:cxn modelId="{508E1E0C-487A-A048-A689-BA5F687973AC}" type="presOf" srcId="{DC9498D2-2F36-F54F-8A9A-164B28ED0D69}" destId="{3AD16949-0F0B-6344-8B80-857AD0130EF0}" srcOrd="0" destOrd="0" presId="urn:microsoft.com/office/officeart/2005/8/layout/vList2"/>
    <dgm:cxn modelId="{06B90416-1DE5-8543-AF31-F2F6328CB02A}" srcId="{3D6E2C5A-8C31-4A49-93B9-74713FFABBEC}" destId="{A3328367-6DCF-A341-8F46-CBB922E5FA85}" srcOrd="0" destOrd="0" parTransId="{8D1A990D-D75C-D245-BB40-D9722E0BF7DA}" sibTransId="{45A34477-A4F5-1049-A872-BC3A7BA66ED7}"/>
    <dgm:cxn modelId="{F9DFE72B-D714-8E41-9AB1-44A14A40FE12}" type="presOf" srcId="{A3328367-6DCF-A341-8F46-CBB922E5FA85}" destId="{2782E49F-B8EF-1F45-A18F-279069BD8D08}" srcOrd="0" destOrd="0" presId="urn:microsoft.com/office/officeart/2005/8/layout/vList2"/>
    <dgm:cxn modelId="{93EDF244-6DD6-9544-A945-60CC2B67BC00}" srcId="{D47CFC59-FC18-F84C-A648-69F5BAB018DB}" destId="{DE91F923-1A4E-0048-AE84-EE46D93CFDC5}" srcOrd="1" destOrd="0" parTransId="{71A5E0B8-8DC1-FD47-99C9-FBB1050A5FFE}" sibTransId="{8F9A3E63-5731-F24F-A478-6B759DC77ED0}"/>
    <dgm:cxn modelId="{C3F65845-EE1B-0E44-B3D7-A4496B951AD0}" srcId="{D47CFC59-FC18-F84C-A648-69F5BAB018DB}" destId="{DC9498D2-2F36-F54F-8A9A-164B28ED0D69}" srcOrd="0" destOrd="0" parTransId="{79A2D881-719F-4943-89EB-E15D4C741AAC}" sibTransId="{31020C3B-882E-C84F-A134-6ED268E8C690}"/>
    <dgm:cxn modelId="{941AEB4B-579F-FF4F-B5DA-AC644DC09E23}" type="presOf" srcId="{DD11570A-FEF4-FB4F-86EC-7BD697921DBE}" destId="{E6ECABCE-6C58-754F-A2C6-D4F28CB782AB}" srcOrd="0" destOrd="0" presId="urn:microsoft.com/office/officeart/2005/8/layout/vList2"/>
    <dgm:cxn modelId="{214D5F65-ABFD-664D-8E19-8E00A822629D}" type="presOf" srcId="{E2CCD21E-33D7-C94C-9D2F-83E1A8F2C4CD}" destId="{27748524-0C87-CA48-90B0-10F6FFC35EB7}" srcOrd="0" destOrd="0" presId="urn:microsoft.com/office/officeart/2005/8/layout/vList2"/>
    <dgm:cxn modelId="{38367E6B-C01A-D94C-8DD6-DF19C22B8F2A}" type="presOf" srcId="{A4F2255E-6AF3-F242-8CB6-392A49DEC719}" destId="{2782E49F-B8EF-1F45-A18F-279069BD8D08}" srcOrd="0" destOrd="1" presId="urn:microsoft.com/office/officeart/2005/8/layout/vList2"/>
    <dgm:cxn modelId="{23E61872-36F3-6C43-8E8B-0E6A0CB89FD2}" srcId="{3D6E2C5A-8C31-4A49-93B9-74713FFABBEC}" destId="{A4F2255E-6AF3-F242-8CB6-392A49DEC719}" srcOrd="1" destOrd="0" parTransId="{2F9837AE-B4D5-9E46-8492-35A57B225ECE}" sibTransId="{C6EDB32F-3E6C-FA45-96BD-B6552DB78881}"/>
    <dgm:cxn modelId="{1C4E3A8A-3581-3046-8815-C87FE7D9D324}" type="presOf" srcId="{DE91F923-1A4E-0048-AE84-EE46D93CFDC5}" destId="{3AD16949-0F0B-6344-8B80-857AD0130EF0}" srcOrd="0" destOrd="1" presId="urn:microsoft.com/office/officeart/2005/8/layout/vList2"/>
    <dgm:cxn modelId="{3E648893-149D-D54D-BEED-0674FDD38172}" type="presOf" srcId="{5C8417E1-6753-0349-AA7C-968C766E4D0E}" destId="{E348D367-B60D-9247-82C9-670F4E6FA6B7}" srcOrd="0" destOrd="0" presId="urn:microsoft.com/office/officeart/2005/8/layout/vList2"/>
    <dgm:cxn modelId="{88B29593-EEA2-0D4A-A5DD-C4B6AB62652F}" srcId="{E2CCD21E-33D7-C94C-9D2F-83E1A8F2C4CD}" destId="{7890D19E-C760-B240-B1AC-C12618A25011}" srcOrd="1" destOrd="0" parTransId="{190971D3-F0BA-D242-B867-681270B1A843}" sibTransId="{118060D1-7353-664D-B4E0-5A13F7E38C68}"/>
    <dgm:cxn modelId="{C14A53A6-7FE8-E843-9366-CF80562FED83}" srcId="{DD11570A-FEF4-FB4F-86EC-7BD697921DBE}" destId="{D47CFC59-FC18-F84C-A648-69F5BAB018DB}" srcOrd="0" destOrd="0" parTransId="{51E13636-1096-E641-BD6D-F8B2CE134A2F}" sibTransId="{05A9890F-4FA4-CF43-BE8E-4DEF5FA8F4C5}"/>
    <dgm:cxn modelId="{50E166AC-BDEF-8246-8958-675B9044E0BD}" type="presOf" srcId="{D47CFC59-FC18-F84C-A648-69F5BAB018DB}" destId="{A0F14DA7-6C6C-D44E-9132-87AAC82AEDF0}" srcOrd="0" destOrd="0" presId="urn:microsoft.com/office/officeart/2005/8/layout/vList2"/>
    <dgm:cxn modelId="{268AA5C1-F684-C440-91BB-3E125791F655}" type="presOf" srcId="{7890D19E-C760-B240-B1AC-C12618A25011}" destId="{E348D367-B60D-9247-82C9-670F4E6FA6B7}" srcOrd="0" destOrd="1" presId="urn:microsoft.com/office/officeart/2005/8/layout/vList2"/>
    <dgm:cxn modelId="{C005D2E3-1AAB-B346-906A-94EB917FC885}" srcId="{E2CCD21E-33D7-C94C-9D2F-83E1A8F2C4CD}" destId="{5C8417E1-6753-0349-AA7C-968C766E4D0E}" srcOrd="0" destOrd="0" parTransId="{FF3FEA89-34E0-0040-910A-68C362A87B6A}" sibTransId="{DA57D0C3-ABC2-7742-8E0C-A4C5A4A52B51}"/>
    <dgm:cxn modelId="{C920C9E4-5256-1144-AFAC-12AA3EF3F855}" type="presOf" srcId="{3D6E2C5A-8C31-4A49-93B9-74713FFABBEC}" destId="{9296DEAF-E262-384B-869C-3B078995CF36}" srcOrd="0" destOrd="0" presId="urn:microsoft.com/office/officeart/2005/8/layout/vList2"/>
    <dgm:cxn modelId="{61DEE4E5-4B77-114F-B41F-91006F5C71FF}" srcId="{DD11570A-FEF4-FB4F-86EC-7BD697921DBE}" destId="{E2CCD21E-33D7-C94C-9D2F-83E1A8F2C4CD}" srcOrd="1" destOrd="0" parTransId="{DC0CD26C-1442-C340-9244-F77D380B5B38}" sibTransId="{3A721D53-3C4C-E044-B994-E61896CCE9C8}"/>
    <dgm:cxn modelId="{B70525E6-D683-B445-A73F-2B192A87C9EF}" srcId="{DD11570A-FEF4-FB4F-86EC-7BD697921DBE}" destId="{3D6E2C5A-8C31-4A49-93B9-74713FFABBEC}" srcOrd="2" destOrd="0" parTransId="{0B993FD2-35CA-3743-A45A-5C85C9746C01}" sibTransId="{DD02FF12-B7A9-5D46-9A54-4E3633037DC5}"/>
    <dgm:cxn modelId="{DA525E37-F4CD-A44B-96DD-99701F26406C}" type="presParOf" srcId="{E6ECABCE-6C58-754F-A2C6-D4F28CB782AB}" destId="{A0F14DA7-6C6C-D44E-9132-87AAC82AEDF0}" srcOrd="0" destOrd="0" presId="urn:microsoft.com/office/officeart/2005/8/layout/vList2"/>
    <dgm:cxn modelId="{849FEC6E-F4AC-0842-9F10-A21C9B961D4F}" type="presParOf" srcId="{E6ECABCE-6C58-754F-A2C6-D4F28CB782AB}" destId="{3AD16949-0F0B-6344-8B80-857AD0130EF0}" srcOrd="1" destOrd="0" presId="urn:microsoft.com/office/officeart/2005/8/layout/vList2"/>
    <dgm:cxn modelId="{57B5E8CF-E165-0C42-AFD5-F3627A8BAC73}" type="presParOf" srcId="{E6ECABCE-6C58-754F-A2C6-D4F28CB782AB}" destId="{27748524-0C87-CA48-90B0-10F6FFC35EB7}" srcOrd="2" destOrd="0" presId="urn:microsoft.com/office/officeart/2005/8/layout/vList2"/>
    <dgm:cxn modelId="{8D73622B-5263-6845-B4C5-F82D1564AEBA}" type="presParOf" srcId="{E6ECABCE-6C58-754F-A2C6-D4F28CB782AB}" destId="{E348D367-B60D-9247-82C9-670F4E6FA6B7}" srcOrd="3" destOrd="0" presId="urn:microsoft.com/office/officeart/2005/8/layout/vList2"/>
    <dgm:cxn modelId="{D594EC10-06E9-9B43-811B-D90E8B03A0DD}" type="presParOf" srcId="{E6ECABCE-6C58-754F-A2C6-D4F28CB782AB}" destId="{9296DEAF-E262-384B-869C-3B078995CF36}" srcOrd="4" destOrd="0" presId="urn:microsoft.com/office/officeart/2005/8/layout/vList2"/>
    <dgm:cxn modelId="{398B7258-4F9C-0D46-91D3-FE0F73B4A1FB}" type="presParOf" srcId="{E6ECABCE-6C58-754F-A2C6-D4F28CB782AB}" destId="{2782E49F-B8EF-1F45-A18F-279069BD8D0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98A7972-B786-4B69-9E7E-BA53A690E9D0}" type="presOf" srcId="{A0589EB2-684A-4614-A8DB-97B038888ED3}" destId="{650D0449-0118-4ED5-8E28-07BC9FB831A8}" srcOrd="0"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14DA7-6C6C-D44E-9132-87AAC82AEDF0}">
      <dsp:nvSpPr>
        <dsp:cNvPr id="0" name=""/>
        <dsp:cNvSpPr/>
      </dsp:nvSpPr>
      <dsp:spPr>
        <a:xfrm>
          <a:off x="0" y="77740"/>
          <a:ext cx="4342520" cy="4913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High Performance Computing</a:t>
          </a:r>
        </a:p>
      </dsp:txBody>
      <dsp:txXfrm>
        <a:off x="23988" y="101728"/>
        <a:ext cx="4294544" cy="443423"/>
      </dsp:txXfrm>
    </dsp:sp>
    <dsp:sp modelId="{3AD16949-0F0B-6344-8B80-857AD0130EF0}">
      <dsp:nvSpPr>
        <dsp:cNvPr id="0" name=""/>
        <dsp:cNvSpPr/>
      </dsp:nvSpPr>
      <dsp:spPr>
        <a:xfrm>
          <a:off x="0" y="56914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more powerful machines to do computations faster.</a:t>
          </a:r>
        </a:p>
        <a:p>
          <a:pPr marL="171450" lvl="1" indent="-171450" algn="l" defTabSz="711200">
            <a:lnSpc>
              <a:spcPct val="90000"/>
            </a:lnSpc>
            <a:spcBef>
              <a:spcPct val="0"/>
            </a:spcBef>
            <a:spcAft>
              <a:spcPct val="20000"/>
            </a:spcAft>
            <a:buChar char="•"/>
          </a:pPr>
          <a:r>
            <a:rPr lang="en-US" sz="1600" kern="1200" dirty="0"/>
            <a:t>Measured in FLOPS</a:t>
          </a:r>
        </a:p>
      </dsp:txBody>
      <dsp:txXfrm>
        <a:off x="0" y="569140"/>
        <a:ext cx="4342520" cy="738990"/>
      </dsp:txXfrm>
    </dsp:sp>
    <dsp:sp modelId="{27748524-0C87-CA48-90B0-10F6FFC35EB7}">
      <dsp:nvSpPr>
        <dsp:cNvPr id="0" name=""/>
        <dsp:cNvSpPr/>
      </dsp:nvSpPr>
      <dsp:spPr>
        <a:xfrm>
          <a:off x="0" y="1308129"/>
          <a:ext cx="4342520" cy="491399"/>
        </a:xfrm>
        <a:prstGeom prst="roundRect">
          <a:avLst/>
        </a:prstGeom>
        <a:solidFill>
          <a:schemeClr val="accent2">
            <a:hueOff val="1473771"/>
            <a:satOff val="6763"/>
            <a:lumOff val="9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Parallel Computing (c)</a:t>
          </a:r>
        </a:p>
      </dsp:txBody>
      <dsp:txXfrm>
        <a:off x="23988" y="1332117"/>
        <a:ext cx="4294544" cy="443423"/>
      </dsp:txXfrm>
    </dsp:sp>
    <dsp:sp modelId="{E348D367-B60D-9247-82C9-670F4E6FA6B7}">
      <dsp:nvSpPr>
        <dsp:cNvPr id="0" name=""/>
        <dsp:cNvSpPr/>
      </dsp:nvSpPr>
      <dsp:spPr>
        <a:xfrm>
          <a:off x="0" y="179953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cores to do multiple things at once.</a:t>
          </a:r>
        </a:p>
        <a:p>
          <a:pPr marL="171450" lvl="1" indent="-171450" algn="l" defTabSz="711200">
            <a:lnSpc>
              <a:spcPct val="90000"/>
            </a:lnSpc>
            <a:spcBef>
              <a:spcPct val="0"/>
            </a:spcBef>
            <a:spcAft>
              <a:spcPct val="20000"/>
            </a:spcAft>
            <a:buChar char="•"/>
          </a:pPr>
          <a:r>
            <a:rPr lang="en-US" sz="1600" kern="1200" dirty="0"/>
            <a:t>Measured in degree of parallelism</a:t>
          </a:r>
        </a:p>
      </dsp:txBody>
      <dsp:txXfrm>
        <a:off x="0" y="1799530"/>
        <a:ext cx="4342520" cy="738990"/>
      </dsp:txXfrm>
    </dsp:sp>
    <dsp:sp modelId="{9296DEAF-E262-384B-869C-3B078995CF36}">
      <dsp:nvSpPr>
        <dsp:cNvPr id="0" name=""/>
        <dsp:cNvSpPr/>
      </dsp:nvSpPr>
      <dsp:spPr>
        <a:xfrm>
          <a:off x="0" y="2538519"/>
          <a:ext cx="4342520" cy="491399"/>
        </a:xfrm>
        <a:prstGeom prst="roundRect">
          <a:avLst/>
        </a:prstGeom>
        <a:solidFill>
          <a:schemeClr val="accent2">
            <a:hueOff val="2947542"/>
            <a:satOff val="13526"/>
            <a:lumOff val="1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Computing (b) </a:t>
          </a:r>
        </a:p>
      </dsp:txBody>
      <dsp:txXfrm>
        <a:off x="23988" y="2562507"/>
        <a:ext cx="4294544" cy="443423"/>
      </dsp:txXfrm>
    </dsp:sp>
    <dsp:sp modelId="{2782E49F-B8EF-1F45-A18F-279069BD8D08}">
      <dsp:nvSpPr>
        <dsp:cNvPr id="0" name=""/>
        <dsp:cNvSpPr/>
      </dsp:nvSpPr>
      <dsp:spPr>
        <a:xfrm>
          <a:off x="0" y="3029920"/>
          <a:ext cx="434252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machines to do multiple things at once.</a:t>
          </a:r>
        </a:p>
        <a:p>
          <a:pPr marL="171450" lvl="1" indent="-171450" algn="l" defTabSz="711200">
            <a:lnSpc>
              <a:spcPct val="90000"/>
            </a:lnSpc>
            <a:spcBef>
              <a:spcPct val="0"/>
            </a:spcBef>
            <a:spcAft>
              <a:spcPct val="20000"/>
            </a:spcAft>
            <a:buChar char="•"/>
          </a:pPr>
          <a:r>
            <a:rPr lang="en-US" sz="1600" kern="1200" dirty="0"/>
            <a:t>Measured in degree of distribution and parallelism</a:t>
          </a:r>
        </a:p>
      </dsp:txBody>
      <dsp:txXfrm>
        <a:off x="0" y="3029920"/>
        <a:ext cx="4342520" cy="956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techopedia.com/2/31360/trends/big-data/how-apache-spark-helps-rapid-application-development" TargetMode="External"/><Relationship Id="rId3" Type="http://schemas.openxmlformats.org/officeDocument/2006/relationships/hyperlink" Target="https://www.techopedia.com/definition/24407/application-programming-interface-api" TargetMode="External"/><Relationship Id="rId7" Type="http://schemas.openxmlformats.org/officeDocument/2006/relationships/hyperlink" Target="https://www.techopedia.com/definition/1245/structured-query-language-sql" TargetMode="External"/><Relationship Id="rId12" Type="http://schemas.openxmlformats.org/officeDocument/2006/relationships/hyperlink" Target="https://www.techopedia.com/definition/5380/packe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techopedia.com/definition/3533/python" TargetMode="External"/><Relationship Id="rId11" Type="http://schemas.openxmlformats.org/officeDocument/2006/relationships/hyperlink" Target="https://www.techopedia.com/definition/5736/query" TargetMode="External"/><Relationship Id="rId5" Type="http://schemas.openxmlformats.org/officeDocument/2006/relationships/hyperlink" Target="https://www.techopedia.com/definition/3927/java" TargetMode="External"/><Relationship Id="rId10" Type="http://schemas.openxmlformats.org/officeDocument/2006/relationships/hyperlink" Target="https://www.techopedia.com/definition/5422/data-management" TargetMode="External"/><Relationship Id="rId4" Type="http://schemas.openxmlformats.org/officeDocument/2006/relationships/hyperlink" Target="https://www.techopedia.com/definition/27183/scala" TargetMode="External"/><Relationship Id="rId9" Type="http://schemas.openxmlformats.org/officeDocument/2006/relationships/hyperlink" Target="https://www.techopedia.com/definition/8181/machine-learn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33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12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14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13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it comes to ease of use, Spark again happens to be a lot better than Hadoop. Spark has </a:t>
            </a:r>
            <a:r>
              <a:rPr lang="en-US" sz="1200" b="0" i="0" u="sng" kern="1200" dirty="0">
                <a:solidFill>
                  <a:schemeClr val="tx1"/>
                </a:solidFill>
                <a:effectLst/>
                <a:latin typeface="+mn-lt"/>
                <a:ea typeface="+mn-ea"/>
                <a:cs typeface="+mn-cs"/>
                <a:hlinkClick r:id="rId3"/>
              </a:rPr>
              <a:t>APIs</a:t>
            </a:r>
            <a:r>
              <a:rPr lang="en-US" sz="1200" b="0" i="0" kern="1200" dirty="0">
                <a:solidFill>
                  <a:schemeClr val="tx1"/>
                </a:solidFill>
                <a:effectLst/>
                <a:latin typeface="+mn-lt"/>
                <a:ea typeface="+mn-ea"/>
                <a:cs typeface="+mn-cs"/>
              </a:rPr>
              <a:t> for several languages such as </a:t>
            </a:r>
            <a:r>
              <a:rPr lang="en-US" sz="1200" b="0" i="0" u="sng" kern="1200" dirty="0">
                <a:solidFill>
                  <a:schemeClr val="tx1"/>
                </a:solidFill>
                <a:effectLst/>
                <a:latin typeface="+mn-lt"/>
                <a:ea typeface="+mn-ea"/>
                <a:cs typeface="+mn-cs"/>
                <a:hlinkClick r:id="rId4"/>
              </a:rPr>
              <a:t>Scala</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Java</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6"/>
              </a:rPr>
              <a:t>Python</a:t>
            </a:r>
            <a:r>
              <a:rPr lang="en-US" sz="1200" b="0" i="0" kern="1200" dirty="0">
                <a:solidFill>
                  <a:schemeClr val="tx1"/>
                </a:solidFill>
                <a:effectLst/>
                <a:latin typeface="+mn-lt"/>
                <a:ea typeface="+mn-ea"/>
                <a:cs typeface="+mn-cs"/>
              </a:rPr>
              <a:t>, besides having the likes of Spark </a:t>
            </a:r>
            <a:r>
              <a:rPr lang="en-US" sz="1200" b="0" i="0" u="sng" kern="1200" dirty="0">
                <a:solidFill>
                  <a:schemeClr val="tx1"/>
                </a:solidFill>
                <a:effectLst/>
                <a:latin typeface="+mn-lt"/>
                <a:ea typeface="+mn-ea"/>
                <a:cs typeface="+mn-cs"/>
                <a:hlinkClick r:id="rId7"/>
              </a:rPr>
              <a:t>SQL</a:t>
            </a:r>
            <a:r>
              <a:rPr lang="en-US" sz="1200" b="0" i="0" kern="1200" dirty="0">
                <a:solidFill>
                  <a:schemeClr val="tx1"/>
                </a:solidFill>
                <a:effectLst/>
                <a:latin typeface="+mn-lt"/>
                <a:ea typeface="+mn-ea"/>
                <a:cs typeface="+mn-cs"/>
              </a:rPr>
              <a:t>. It is relatively simple to write user-defined functions. It also happens to boast an interactive mode for running commands. Hadoop, on the other hand, is written in Java and has earned the reputation of being pretty difficult to program, although it does have tools that assist in the process. (To learn more about Spark, see </a:t>
            </a:r>
            <a:r>
              <a:rPr lang="en-US" sz="1200" b="0" i="0" u="sng" kern="1200" dirty="0">
                <a:solidFill>
                  <a:schemeClr val="tx1"/>
                </a:solidFill>
                <a:effectLst/>
                <a:latin typeface="+mn-lt"/>
                <a:ea typeface="+mn-ea"/>
                <a:cs typeface="+mn-cs"/>
                <a:hlinkClick r:id="rId8"/>
              </a:rPr>
              <a:t>How Apache Spark Helps Rapid Application Development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In-Memory Technology</a:t>
            </a:r>
          </a:p>
          <a:p>
            <a:r>
              <a:rPr lang="en-US" sz="1200" b="0" i="0" kern="1200" dirty="0">
                <a:solidFill>
                  <a:schemeClr val="tx1"/>
                </a:solidFill>
                <a:effectLst/>
                <a:latin typeface="+mn-lt"/>
                <a:ea typeface="+mn-ea"/>
                <a:cs typeface="+mn-cs"/>
              </a:rPr>
              <a:t>One of the unique aspects of Apache Spark is its unique "in-memory" technology that allows it to be an extremely good data processing system. In this technology, Spark loads all of the data to the internal memory of the system and then unloads it on the disk later. This way, a user can save a part of the processed data on the internal memory and leave the remaining on the disk.</a:t>
            </a:r>
          </a:p>
          <a:p>
            <a:r>
              <a:rPr lang="en-US" sz="1200" b="0" i="0" kern="1200" dirty="0">
                <a:solidFill>
                  <a:schemeClr val="tx1"/>
                </a:solidFill>
                <a:effectLst/>
                <a:latin typeface="+mn-lt"/>
                <a:ea typeface="+mn-ea"/>
                <a:cs typeface="+mn-cs"/>
              </a:rPr>
              <a:t>Spark also has an innate ability to load necessary information to its core with the help of its </a:t>
            </a:r>
            <a:r>
              <a:rPr lang="en-US" sz="1200" b="0" i="0" u="sng" kern="1200" dirty="0">
                <a:solidFill>
                  <a:schemeClr val="tx1"/>
                </a:solidFill>
                <a:effectLst/>
                <a:latin typeface="+mn-lt"/>
                <a:ea typeface="+mn-ea"/>
                <a:cs typeface="+mn-cs"/>
                <a:hlinkClick r:id="rId9"/>
              </a:rPr>
              <a:t>machine </a:t>
            </a:r>
            <a:r>
              <a:rPr lang="en-US" sz="1200" b="0" i="0" u="sng" kern="1200" dirty="0">
                <a:solidFill>
                  <a:schemeClr val="tx1"/>
                </a:solidFill>
                <a:effectLst/>
                <a:latin typeface="+mn-lt"/>
                <a:ea typeface="+mn-ea"/>
                <a:cs typeface="+mn-cs"/>
              </a:rPr>
              <a:t>learning algorithms</a:t>
            </a:r>
            <a:r>
              <a:rPr lang="en-US" sz="1200" b="0" i="0" kern="1200" dirty="0">
                <a:solidFill>
                  <a:schemeClr val="tx1"/>
                </a:solidFill>
                <a:effectLst/>
                <a:latin typeface="+mn-lt"/>
                <a:ea typeface="+mn-ea"/>
                <a:cs typeface="+mn-cs"/>
              </a:rPr>
              <a:t>. This allows it to be extremely fast.</a:t>
            </a:r>
          </a:p>
          <a:p>
            <a:r>
              <a:rPr lang="en-US" sz="1200" b="1" i="0" kern="1200" dirty="0">
                <a:solidFill>
                  <a:schemeClr val="tx1"/>
                </a:solidFill>
                <a:effectLst/>
                <a:latin typeface="+mn-lt"/>
                <a:ea typeface="+mn-ea"/>
                <a:cs typeface="+mn-cs"/>
              </a:rPr>
              <a:t>Spark’s Core</a:t>
            </a:r>
          </a:p>
          <a:p>
            <a:r>
              <a:rPr lang="en-US" sz="1200" b="0" i="0" kern="1200" dirty="0">
                <a:solidFill>
                  <a:schemeClr val="tx1"/>
                </a:solidFill>
                <a:effectLst/>
                <a:latin typeface="+mn-lt"/>
                <a:ea typeface="+mn-ea"/>
                <a:cs typeface="+mn-cs"/>
              </a:rPr>
              <a:t>Spark’s core manages several important functions like setting tasks and interactions as well as producing input/output operations. It can be said to be an RDD, or resilient distributed dataset. Basically, this happens to be a mix of data that is spread across several machines connected via a network. The transformation of this data is created by a four-step method, comprised of mapping the data, sorting it, reducing it and then finally, joining the data.</a:t>
            </a:r>
          </a:p>
          <a:p>
            <a:r>
              <a:rPr lang="en-US" sz="1200" b="0" i="0" kern="1200" dirty="0">
                <a:solidFill>
                  <a:schemeClr val="tx1"/>
                </a:solidFill>
                <a:effectLst/>
                <a:latin typeface="+mn-lt"/>
                <a:ea typeface="+mn-ea"/>
                <a:cs typeface="+mn-cs"/>
              </a:rPr>
              <a:t>Following this step is the release of the RDD, which is done with support from an API. This API is a union of three languages: Scala, Java and Python.</a:t>
            </a:r>
          </a:p>
          <a:p>
            <a:r>
              <a:rPr lang="en-US" sz="1200" b="1" i="0" kern="1200" dirty="0">
                <a:solidFill>
                  <a:schemeClr val="tx1"/>
                </a:solidFill>
                <a:effectLst/>
                <a:latin typeface="+mn-lt"/>
                <a:ea typeface="+mn-ea"/>
                <a:cs typeface="+mn-cs"/>
              </a:rPr>
              <a:t>Spark’s SQL</a:t>
            </a:r>
          </a:p>
          <a:p>
            <a:r>
              <a:rPr lang="en-US" sz="1200" b="0" i="0" kern="1200" dirty="0">
                <a:solidFill>
                  <a:schemeClr val="tx1"/>
                </a:solidFill>
                <a:effectLst/>
                <a:latin typeface="+mn-lt"/>
                <a:ea typeface="+mn-ea"/>
                <a:cs typeface="+mn-cs"/>
              </a:rPr>
              <a:t>Apache Spark’s SQL has a relatively new </a:t>
            </a:r>
            <a:r>
              <a:rPr lang="en-US" sz="1200" b="0" i="0" u="sng" kern="1200" dirty="0">
                <a:solidFill>
                  <a:schemeClr val="tx1"/>
                </a:solidFill>
                <a:effectLst/>
                <a:latin typeface="+mn-lt"/>
                <a:ea typeface="+mn-ea"/>
                <a:cs typeface="+mn-cs"/>
                <a:hlinkClick r:id="rId10"/>
              </a:rPr>
              <a:t>data management</a:t>
            </a:r>
            <a:r>
              <a:rPr lang="en-US" sz="1200" b="0" i="0" kern="1200" dirty="0">
                <a:solidFill>
                  <a:schemeClr val="tx1"/>
                </a:solidFill>
                <a:effectLst/>
                <a:latin typeface="+mn-lt"/>
                <a:ea typeface="+mn-ea"/>
                <a:cs typeface="+mn-cs"/>
              </a:rPr>
              <a:t> solution called SchemaRDD. This allows the arrangement of data into many levels and can also </a:t>
            </a:r>
            <a:r>
              <a:rPr lang="en-US" sz="1200" b="0" i="0" u="sng" kern="1200" dirty="0">
                <a:solidFill>
                  <a:schemeClr val="tx1"/>
                </a:solidFill>
                <a:effectLst/>
                <a:latin typeface="+mn-lt"/>
                <a:ea typeface="+mn-ea"/>
                <a:cs typeface="+mn-cs"/>
                <a:hlinkClick r:id="rId11"/>
              </a:rPr>
              <a:t>query</a:t>
            </a:r>
            <a:r>
              <a:rPr lang="en-US" sz="1200" b="0" i="0" kern="1200" dirty="0">
                <a:solidFill>
                  <a:schemeClr val="tx1"/>
                </a:solidFill>
                <a:effectLst/>
                <a:latin typeface="+mn-lt"/>
                <a:ea typeface="+mn-ea"/>
                <a:cs typeface="+mn-cs"/>
              </a:rPr>
              <a:t> data via a specific language.</a:t>
            </a:r>
          </a:p>
          <a:p>
            <a:r>
              <a:rPr lang="en-US" sz="1200" b="1" i="0" kern="1200" dirty="0">
                <a:solidFill>
                  <a:schemeClr val="tx1"/>
                </a:solidFill>
                <a:effectLst/>
                <a:latin typeface="+mn-lt"/>
                <a:ea typeface="+mn-ea"/>
                <a:cs typeface="+mn-cs"/>
              </a:rPr>
              <a:t>Graphx Service</a:t>
            </a:r>
          </a:p>
          <a:p>
            <a:r>
              <a:rPr lang="en-US" sz="1200" b="0" i="0" kern="1200" dirty="0">
                <a:solidFill>
                  <a:schemeClr val="tx1"/>
                </a:solidFill>
                <a:effectLst/>
                <a:latin typeface="+mn-lt"/>
                <a:ea typeface="+mn-ea"/>
                <a:cs typeface="+mn-cs"/>
              </a:rPr>
              <a:t>Apache Spark comes with the ability to process graphs or even information that is graphical in nature, thus enabling the easy analysis with a lot of precision.</a:t>
            </a:r>
          </a:p>
          <a:p>
            <a:r>
              <a:rPr lang="en-US" sz="1200" b="1" i="0" kern="1200" dirty="0">
                <a:solidFill>
                  <a:schemeClr val="tx1"/>
                </a:solidFill>
                <a:effectLst/>
                <a:latin typeface="+mn-lt"/>
                <a:ea typeface="+mn-ea"/>
                <a:cs typeface="+mn-cs"/>
              </a:rPr>
              <a:t>Streaming</a:t>
            </a:r>
          </a:p>
          <a:p>
            <a:r>
              <a:rPr lang="en-US" sz="1200" b="0" i="0" kern="1200" dirty="0">
                <a:solidFill>
                  <a:schemeClr val="tx1"/>
                </a:solidFill>
                <a:effectLst/>
                <a:latin typeface="+mn-lt"/>
                <a:ea typeface="+mn-ea"/>
                <a:cs typeface="+mn-cs"/>
              </a:rPr>
              <a:t>This is a prime part of Spark that allows it to stream large chunks of data with help from the core. It does so by breaking the large data into smaller </a:t>
            </a:r>
            <a:r>
              <a:rPr lang="en-US" sz="1200" b="0" i="0" u="sng" kern="1200" dirty="0">
                <a:solidFill>
                  <a:schemeClr val="tx1"/>
                </a:solidFill>
                <a:effectLst/>
                <a:latin typeface="+mn-lt"/>
                <a:ea typeface="+mn-ea"/>
                <a:cs typeface="+mn-cs"/>
                <a:hlinkClick r:id="rId12"/>
              </a:rPr>
              <a:t>packets</a:t>
            </a:r>
            <a:r>
              <a:rPr lang="en-US" sz="1200" b="0" i="0" kern="1200" dirty="0">
                <a:solidFill>
                  <a:schemeClr val="tx1"/>
                </a:solidFill>
                <a:effectLst/>
                <a:latin typeface="+mn-lt"/>
                <a:ea typeface="+mn-ea"/>
                <a:cs typeface="+mn-cs"/>
              </a:rPr>
              <a:t> and then transforming them, thereby accelerating the creation of the RDD.</a:t>
            </a:r>
          </a:p>
          <a:p>
            <a:r>
              <a:rPr lang="en-US" sz="1200" b="1" i="0" kern="1200" dirty="0">
                <a:solidFill>
                  <a:schemeClr val="tx1"/>
                </a:solidFill>
                <a:effectLst/>
                <a:latin typeface="+mn-lt"/>
                <a:ea typeface="+mn-ea"/>
                <a:cs typeface="+mn-cs"/>
              </a:rPr>
              <a:t>MLib – Machine Learning Library</a:t>
            </a:r>
          </a:p>
          <a:p>
            <a:r>
              <a:rPr lang="en-US" sz="1200" b="0" i="0" kern="1200" dirty="0">
                <a:solidFill>
                  <a:schemeClr val="tx1"/>
                </a:solidFill>
                <a:effectLst/>
                <a:latin typeface="+mn-lt"/>
                <a:ea typeface="+mn-ea"/>
                <a:cs typeface="+mn-cs"/>
              </a:rPr>
              <a:t>Apache Spark has the MLib, which is a framework meant for structured machine learning. It is also predominantly faster in implementation than Hadoop. MLib is also capable of solving several problems, such as statistical reading, data sampling and premise testing, to name a few.</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25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61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205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10/16/19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10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D2E95-9E8E-43DF-8C23-5FE8184936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2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a:t>Serverless-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Serverless,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07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build-out of DMSA.  Supports hybrid\on-premises too through ADF \ Blob \ Stretch.</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10/16/19 8:45 AM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891883"/>
            <a:ext cx="8740142" cy="1987565"/>
          </a:xfrm>
        </p:spPr>
        <p:txBody>
          <a:bodyPr>
            <a:spAutoFit/>
          </a:bodyPr>
          <a:lstStyle>
            <a:lvl1pPr>
              <a:defRPr sz="1500"/>
            </a:lvl1pPr>
            <a:lvl2pPr>
              <a:defRPr sz="1200"/>
            </a:lvl2pPr>
            <a:lvl3pPr>
              <a:defRPr sz="1050"/>
            </a:lvl3pPr>
            <a:lvl4pPr>
              <a:defRPr sz="90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45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p>
        </p:txBody>
      </p:sp>
    </p:spTree>
    <p:extLst>
      <p:ext uri="{BB962C8B-B14F-4D97-AF65-F5344CB8AC3E}">
        <p14:creationId xmlns:p14="http://schemas.microsoft.com/office/powerpoint/2010/main" val="113572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891883"/>
            <a:ext cx="8740142" cy="2464875"/>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95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6"/>
            <a:ext cx="8741880" cy="464583"/>
          </a:xfrm>
        </p:spPr>
        <p:txBody>
          <a:bodyPr/>
          <a:lstStyle>
            <a:lvl1pPr algn="ctr">
              <a:defRPr lang="en-US" sz="1800" b="0" kern="1200" cap="all" spc="600" baseline="0" dirty="0">
                <a:ln w="3175">
                  <a:noFill/>
                </a:ln>
                <a:solidFill>
                  <a:schemeClr val="tx2"/>
                </a:solidFill>
                <a:effectLst/>
                <a:latin typeface="+mn-lt"/>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246262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01930" y="-406347"/>
            <a:ext cx="8742045" cy="263149"/>
          </a:xfrm>
        </p:spPr>
        <p:txBody>
          <a:bodyPr/>
          <a:lstStyle>
            <a:lvl1pPr>
              <a:defRPr sz="900" b="0" spc="225">
                <a:latin typeface="+mn-lt"/>
              </a:defRPr>
            </a:lvl1pPr>
          </a:lstStyle>
          <a:p>
            <a:pPr lvl="0"/>
            <a:r>
              <a:rPr lang="en-US" dirty="0"/>
              <a:t>SUBHEAD 16 PT</a:t>
            </a:r>
          </a:p>
        </p:txBody>
      </p:sp>
    </p:spTree>
    <p:extLst>
      <p:ext uri="{BB962C8B-B14F-4D97-AF65-F5344CB8AC3E}">
        <p14:creationId xmlns:p14="http://schemas.microsoft.com/office/powerpoint/2010/main" val="360086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54524" y="323412"/>
            <a:ext cx="8625525" cy="687611"/>
          </a:xfrm>
        </p:spPr>
        <p:txBody>
          <a:bodyPr>
            <a:normAutofit/>
          </a:bodyPr>
          <a:lstStyle>
            <a:lvl1pPr algn="ctr">
              <a:defRPr sz="3000" b="1" i="0" baseline="0"/>
            </a:lvl1pPr>
          </a:lstStyle>
          <a:p>
            <a:r>
              <a:rPr lang="en-US"/>
              <a:t>SECTION HEADER EXAMPLE</a:t>
            </a:r>
          </a:p>
        </p:txBody>
      </p:sp>
    </p:spTree>
    <p:extLst>
      <p:ext uri="{BB962C8B-B14F-4D97-AF65-F5344CB8AC3E}">
        <p14:creationId xmlns:p14="http://schemas.microsoft.com/office/powerpoint/2010/main" val="794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1"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1.png"/><Relationship Id="rId7" Type="http://schemas.openxmlformats.org/officeDocument/2006/relationships/image" Target="../media/image38.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ndex.php?title=File:Distributed-parallel.svg&amp;oldid=132972776" TargetMode="Externa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Parallel Computing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F561919B-4F6C-47CA-AB03-DD3825B3B318}"/>
              </a:ext>
            </a:extLst>
          </p:cNvPr>
          <p:cNvSpPr txBox="1"/>
          <p:nvPr/>
        </p:nvSpPr>
        <p:spPr>
          <a:xfrm>
            <a:off x="7426246" y="2914117"/>
            <a:ext cx="1453803" cy="219291"/>
          </a:xfrm>
          <a:prstGeom prst="rect">
            <a:avLst/>
          </a:prstGeom>
          <a:noFill/>
        </p:spPr>
        <p:txBody>
          <a:bodyPr wrap="square" rtlCol="0">
            <a:spAutoFit/>
          </a:bodyPr>
          <a:lstStyle/>
          <a:p>
            <a:pPr algn="ctr"/>
            <a:r>
              <a:rPr lang="en-US" sz="825" dirty="0">
                <a:solidFill>
                  <a:schemeClr val="bg1">
                    <a:lumMod val="95000"/>
                  </a:schemeClr>
                </a:solidFill>
              </a:rPr>
              <a:t>Power BI</a:t>
            </a:r>
          </a:p>
        </p:txBody>
      </p:sp>
      <p:pic>
        <p:nvPicPr>
          <p:cNvPr id="42" name="Picture 41">
            <a:extLst>
              <a:ext uri="{FF2B5EF4-FFF2-40B4-BE49-F238E27FC236}">
                <a16:creationId xmlns:a16="http://schemas.microsoft.com/office/drawing/2014/main" id="{4DE3A3F1-D3F9-49D1-9991-0AC46F628A76}"/>
              </a:ext>
            </a:extLst>
          </p:cNvPr>
          <p:cNvPicPr>
            <a:picLocks noChangeAspect="1"/>
          </p:cNvPicPr>
          <p:nvPr/>
        </p:nvPicPr>
        <p:blipFill>
          <a:blip r:embed="rId2"/>
          <a:stretch>
            <a:fillRect/>
          </a:stretch>
        </p:blipFill>
        <p:spPr>
          <a:xfrm>
            <a:off x="7923285" y="1426073"/>
            <a:ext cx="479082" cy="479082"/>
          </a:xfrm>
          <a:prstGeom prst="rect">
            <a:avLst/>
          </a:prstGeom>
        </p:spPr>
      </p:pic>
      <p:cxnSp>
        <p:nvCxnSpPr>
          <p:cNvPr id="44" name="Straight Connector 43">
            <a:extLst>
              <a:ext uri="{FF2B5EF4-FFF2-40B4-BE49-F238E27FC236}">
                <a16:creationId xmlns:a16="http://schemas.microsoft.com/office/drawing/2014/main" id="{F39B4668-6A72-4874-B5FA-3B04CF4354F1}"/>
              </a:ext>
            </a:extLst>
          </p:cNvPr>
          <p:cNvCxnSpPr/>
          <p:nvPr/>
        </p:nvCxnSpPr>
        <p:spPr>
          <a:xfrm>
            <a:off x="6778411" y="1742221"/>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0241D6A-6835-4167-9132-33E5225999FB}"/>
              </a:ext>
            </a:extLst>
          </p:cNvPr>
          <p:cNvSpPr txBox="1"/>
          <p:nvPr/>
        </p:nvSpPr>
        <p:spPr>
          <a:xfrm>
            <a:off x="7665971" y="1935736"/>
            <a:ext cx="993710" cy="219291"/>
          </a:xfrm>
          <a:prstGeom prst="rect">
            <a:avLst/>
          </a:prstGeom>
          <a:noFill/>
        </p:spPr>
        <p:txBody>
          <a:bodyPr wrap="square" rtlCol="0">
            <a:spAutoFit/>
          </a:bodyPr>
          <a:lstStyle/>
          <a:p>
            <a:pPr algn="ctr"/>
            <a:r>
              <a:rPr lang="en-US" sz="825" dirty="0">
                <a:solidFill>
                  <a:schemeClr val="bg1">
                    <a:lumMod val="95000"/>
                  </a:schemeClr>
                </a:solidFill>
              </a:rPr>
              <a:t>Data Factory</a:t>
            </a:r>
          </a:p>
        </p:txBody>
      </p:sp>
      <p:cxnSp>
        <p:nvCxnSpPr>
          <p:cNvPr id="46" name="Straight Connector 45">
            <a:extLst>
              <a:ext uri="{FF2B5EF4-FFF2-40B4-BE49-F238E27FC236}">
                <a16:creationId xmlns:a16="http://schemas.microsoft.com/office/drawing/2014/main" id="{FCC11356-B232-436F-B669-D316F10F487B}"/>
              </a:ext>
            </a:extLst>
          </p:cNvPr>
          <p:cNvCxnSpPr/>
          <p:nvPr/>
        </p:nvCxnSpPr>
        <p:spPr>
          <a:xfrm>
            <a:off x="6778410" y="2628230"/>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1D75AFD-D952-4C17-8A8D-B90671CF52AB}"/>
              </a:ext>
            </a:extLst>
          </p:cNvPr>
          <p:cNvPicPr>
            <a:picLocks noChangeAspect="1"/>
          </p:cNvPicPr>
          <p:nvPr/>
        </p:nvPicPr>
        <p:blipFill>
          <a:blip r:embed="rId3">
            <a:duotone>
              <a:schemeClr val="bg2">
                <a:shade val="45000"/>
                <a:satMod val="135000"/>
              </a:schemeClr>
              <a:prstClr val="white"/>
            </a:duotone>
          </a:blip>
          <a:stretch>
            <a:fillRect/>
          </a:stretch>
        </p:blipFill>
        <p:spPr>
          <a:xfrm>
            <a:off x="7863151" y="2300608"/>
            <a:ext cx="585218" cy="585218"/>
          </a:xfrm>
          <a:prstGeom prst="rect">
            <a:avLst/>
          </a:prstGeom>
        </p:spPr>
      </p:pic>
      <p:pic>
        <p:nvPicPr>
          <p:cNvPr id="30" name="Picture 12" descr="http://spark.apache.org/images/spark-stack.png">
            <a:extLst>
              <a:ext uri="{FF2B5EF4-FFF2-40B4-BE49-F238E27FC236}">
                <a16:creationId xmlns:a16="http://schemas.microsoft.com/office/drawing/2014/main" id="{30CFA0C4-CAC5-449D-B892-4AC4E623B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72EA78C-1AD4-4148-942D-C4CD8D948DBD}"/>
              </a:ext>
            </a:extLst>
          </p:cNvPr>
          <p:cNvPicPr>
            <a:picLocks noChangeAspect="1"/>
          </p:cNvPicPr>
          <p:nvPr/>
        </p:nvPicPr>
        <p:blipFill>
          <a:blip r:embed="rId5">
            <a:lum bright="70000" contrast="-70000"/>
          </a:blip>
          <a:stretch>
            <a:fillRect/>
          </a:stretch>
        </p:blipFill>
        <p:spPr>
          <a:xfrm>
            <a:off x="887912" y="1722413"/>
            <a:ext cx="997653" cy="530666"/>
          </a:xfrm>
          <a:prstGeom prst="rect">
            <a:avLst/>
          </a:prstGeom>
        </p:spPr>
      </p:pic>
      <p:sp>
        <p:nvSpPr>
          <p:cNvPr id="40" name="Thought Bubble: Cloud 39">
            <a:extLst>
              <a:ext uri="{FF2B5EF4-FFF2-40B4-BE49-F238E27FC236}">
                <a16:creationId xmlns:a16="http://schemas.microsoft.com/office/drawing/2014/main" id="{13EE72B0-C876-4184-918F-F88CF52BCA70}"/>
              </a:ext>
            </a:extLst>
          </p:cNvPr>
          <p:cNvSpPr/>
          <p:nvPr/>
        </p:nvSpPr>
        <p:spPr>
          <a:xfrm>
            <a:off x="359138" y="1437057"/>
            <a:ext cx="2197359" cy="1879643"/>
          </a:xfrm>
          <a:prstGeom prst="cloudCallout">
            <a:avLst>
              <a:gd name="adj1" fmla="val 73288"/>
              <a:gd name="adj2" fmla="val 1158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7"/>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8"/>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9"/>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10"/>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11"/>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3"/>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solidFill>
                  <a:schemeClr val="bg1">
                    <a:lumMod val="95000"/>
                  </a:schemeClr>
                </a:solidFill>
              </a:rPr>
              <a:t>Data Lake </a:t>
            </a:r>
          </a:p>
          <a:p>
            <a:pPr algn="ctr"/>
            <a:r>
              <a:rPr lang="en-US" sz="825" dirty="0">
                <a:solidFill>
                  <a:schemeClr val="bg1">
                    <a:lumMod val="95000"/>
                  </a:schemeClr>
                </a:solidFill>
              </a:rPr>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solidFill>
                  <a:schemeClr val="bg1">
                    <a:lumMod val="95000"/>
                  </a:schemeClr>
                </a:solidFill>
              </a:rPr>
              <a:t>Blob </a:t>
            </a:r>
          </a:p>
          <a:p>
            <a:pPr algn="ctr"/>
            <a:r>
              <a:rPr lang="en-US" sz="825" dirty="0">
                <a:solidFill>
                  <a:schemeClr val="bg1">
                    <a:lumMod val="95000"/>
                  </a:schemeClr>
                </a:solidFill>
              </a:rPr>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solidFill>
                  <a:schemeClr val="bg1">
                    <a:lumMod val="95000"/>
                  </a:schemeClr>
                </a:solidFill>
              </a:rPr>
              <a:t>SQL Data</a:t>
            </a:r>
          </a:p>
          <a:p>
            <a:pPr algn="ctr"/>
            <a:r>
              <a:rPr lang="en-US" sz="825" dirty="0">
                <a:solidFill>
                  <a:schemeClr val="bg1">
                    <a:lumMod val="95000"/>
                  </a:schemeClr>
                </a:solidFill>
              </a:rPr>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solidFill>
                  <a:schemeClr val="bg1">
                    <a:lumMod val="95000"/>
                  </a:schemeClr>
                </a:solidFill>
              </a:rPr>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solidFill>
                  <a:schemeClr val="bg1">
                    <a:lumMod val="95000"/>
                  </a:schemeClr>
                </a:solidFill>
              </a:rPr>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solidFill>
                  <a:schemeClr val="bg1">
                    <a:lumMod val="95000"/>
                  </a:schemeClr>
                </a:solidFill>
              </a:rPr>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solidFill>
                  <a:schemeClr val="bg1">
                    <a:lumMod val="95000"/>
                  </a:schemeClr>
                </a:solidFill>
              </a:rPr>
              <a:t>Kafka</a:t>
            </a:r>
          </a:p>
          <a:p>
            <a:pPr algn="ctr"/>
            <a:r>
              <a:rPr lang="en-US" sz="825" dirty="0">
                <a:solidFill>
                  <a:schemeClr val="bg1">
                    <a:lumMod val="95000"/>
                  </a:schemeClr>
                </a:solidFill>
              </a:rPr>
              <a:t>On HDInsight</a:t>
            </a:r>
          </a:p>
        </p:txBody>
      </p:sp>
      <p:sp>
        <p:nvSpPr>
          <p:cNvPr id="5" name="Rectangle 4">
            <a:extLst>
              <a:ext uri="{FF2B5EF4-FFF2-40B4-BE49-F238E27FC236}">
                <a16:creationId xmlns:a16="http://schemas.microsoft.com/office/drawing/2014/main" id="{5CD386BC-17BE-4B45-ADCC-C267DE9B13EE}"/>
              </a:ext>
            </a:extLst>
          </p:cNvPr>
          <p:cNvSpPr/>
          <p:nvPr/>
        </p:nvSpPr>
        <p:spPr>
          <a:xfrm>
            <a:off x="0" y="0"/>
            <a:ext cx="9144000" cy="5195681"/>
          </a:xfrm>
          <a:prstGeom prst="rect">
            <a:avLst/>
          </a:prstGeom>
          <a:solidFill>
            <a:schemeClr val="tx2">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3">
            <a:extLst>
              <a:ext uri="{FF2B5EF4-FFF2-40B4-BE49-F238E27FC236}">
                <a16:creationId xmlns:a16="http://schemas.microsoft.com/office/drawing/2014/main" id="{47EF637B-6315-43EC-B38E-986BC5D300D2}"/>
              </a:ext>
            </a:extLst>
          </p:cNvPr>
          <p:cNvSpPr/>
          <p:nvPr/>
        </p:nvSpPr>
        <p:spPr>
          <a:xfrm>
            <a:off x="2452481" y="1364146"/>
            <a:ext cx="4585899" cy="2847550"/>
          </a:xfrm>
          <a:prstGeom prst="rect">
            <a:avLst/>
          </a:prstGeom>
          <a:solidFill>
            <a:schemeClr val="tx1">
              <a:lumMod val="7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263" y="2494360"/>
            <a:ext cx="2927990" cy="13784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5">
            <a:lum bright="70000" contrast="-70000"/>
          </a:blip>
          <a:stretch>
            <a:fillRect/>
          </a:stretch>
        </p:blipFill>
        <p:spPr>
          <a:xfrm>
            <a:off x="4016917" y="1536215"/>
            <a:ext cx="1532725" cy="815279"/>
          </a:xfrm>
          <a:prstGeom prst="rect">
            <a:avLst/>
          </a:prstGeom>
        </p:spPr>
      </p:pic>
    </p:spTree>
    <p:extLst>
      <p:ext uri="{BB962C8B-B14F-4D97-AF65-F5344CB8AC3E}">
        <p14:creationId xmlns:p14="http://schemas.microsoft.com/office/powerpoint/2010/main" val="23049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627" r="16667" b="29721"/>
          <a:stretch/>
        </p:blipFill>
        <p:spPr>
          <a:xfrm>
            <a:off x="3293668" y="810790"/>
            <a:ext cx="2564892" cy="15666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0576" r="2460" b="29778"/>
          <a:stretch/>
        </p:blipFill>
        <p:spPr>
          <a:xfrm>
            <a:off x="386012" y="810790"/>
            <a:ext cx="2564892" cy="156011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26232" t="14392" r="9596" b="26814"/>
          <a:stretch/>
        </p:blipFill>
        <p:spPr>
          <a:xfrm>
            <a:off x="6200234" y="810789"/>
            <a:ext cx="2564892" cy="1566652"/>
          </a:xfrm>
          <a:prstGeom prst="rect">
            <a:avLst/>
          </a:prstGeom>
        </p:spPr>
      </p:pic>
      <p:sp>
        <p:nvSpPr>
          <p:cNvPr id="50" name="Rectangle 49">
            <a:extLst>
              <a:ext uri="{FF2B5EF4-FFF2-40B4-BE49-F238E27FC236}">
                <a16:creationId xmlns:a16="http://schemas.microsoft.com/office/drawing/2014/main" id="{C211FEFF-48D3-4467-8544-C21B18369323}"/>
              </a:ext>
            </a:extLst>
          </p:cNvPr>
          <p:cNvSpPr/>
          <p:nvPr/>
        </p:nvSpPr>
        <p:spPr>
          <a:xfrm>
            <a:off x="289726" y="164216"/>
            <a:ext cx="8446770" cy="600164"/>
          </a:xfrm>
          <a:prstGeom prst="rect">
            <a:avLst/>
          </a:prstGeom>
        </p:spPr>
        <p:txBody>
          <a:bodyPr wrap="square">
            <a:spAutoFit/>
          </a:bodyPr>
          <a:lstStyle/>
          <a:p>
            <a:pPr defTabSz="685800">
              <a:buClrTx/>
              <a:defRPr/>
            </a:pPr>
            <a:r>
              <a:rPr lang="en-US" sz="3300" kern="1200" dirty="0">
                <a:solidFill>
                  <a:schemeClr val="tx1"/>
                </a:solidFill>
                <a:latin typeface="Segoe UI" panose="020B0502040204020203" pitchFamily="34" charset="0"/>
                <a:ea typeface="+mn-ea"/>
                <a:cs typeface="Segoe UI" panose="020B0502040204020203" pitchFamily="34" charset="0"/>
              </a:rPr>
              <a:t>Azure Databricks key audiences &amp; benefits</a:t>
            </a:r>
          </a:p>
        </p:txBody>
      </p:sp>
      <p:cxnSp>
        <p:nvCxnSpPr>
          <p:cNvPr id="54" name="Straight Arrow Connector 53">
            <a:extLst>
              <a:ext uri="{FF2B5EF4-FFF2-40B4-BE49-F238E27FC236}">
                <a16:creationId xmlns:a16="http://schemas.microsoft.com/office/drawing/2014/main" id="{8F9D6C96-9414-417E-B562-D736C1992132}"/>
              </a:ext>
            </a:extLst>
          </p:cNvPr>
          <p:cNvCxnSpPr/>
          <p:nvPr/>
        </p:nvCxnSpPr>
        <p:spPr>
          <a:xfrm>
            <a:off x="395081" y="4816834"/>
            <a:ext cx="8341415" cy="0"/>
          </a:xfrm>
          <a:prstGeom prst="straightConnector1">
            <a:avLst/>
          </a:prstGeom>
          <a:ln w="12700">
            <a:solidFill>
              <a:schemeClr val="accent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1342E0F-5374-4A63-8C42-42008D0F780A}"/>
              </a:ext>
            </a:extLst>
          </p:cNvPr>
          <p:cNvSpPr/>
          <p:nvPr/>
        </p:nvSpPr>
        <p:spPr>
          <a:xfrm>
            <a:off x="3533711" y="4689877"/>
            <a:ext cx="2064155" cy="276999"/>
          </a:xfrm>
          <a:prstGeom prst="rect">
            <a:avLst/>
          </a:prstGeom>
          <a:solidFill>
            <a:schemeClr val="bg1"/>
          </a:solidFill>
        </p:spPr>
        <p:txBody>
          <a:bodyPr wrap="none">
            <a:spAutoFit/>
          </a:bodyPr>
          <a:lstStyle/>
          <a:p>
            <a:pPr algn="ctr" defTabSz="685800">
              <a:buClrTx/>
              <a:defRPr/>
            </a:pPr>
            <a:r>
              <a:rPr lang="en-US" sz="1200" b="1" kern="1200" dirty="0">
                <a:solidFill>
                  <a:schemeClr val="tx1"/>
                </a:solidFill>
                <a:latin typeface="Segoe UI Semibold" charset="0"/>
                <a:ea typeface="Segoe UI Semibold" charset="0"/>
                <a:cs typeface="Segoe UI Semibold" charset="0"/>
              </a:rPr>
              <a:t>Unified analytics platform</a:t>
            </a:r>
          </a:p>
        </p:txBody>
      </p:sp>
      <p:sp>
        <p:nvSpPr>
          <p:cNvPr id="9" name="Rectangle 8">
            <a:extLst>
              <a:ext uri="{FF2B5EF4-FFF2-40B4-BE49-F238E27FC236}">
                <a16:creationId xmlns:a16="http://schemas.microsoft.com/office/drawing/2014/main" id="{E6290500-71AB-415C-BFC9-02F68E07D7CB}"/>
              </a:ext>
            </a:extLst>
          </p:cNvPr>
          <p:cNvSpPr/>
          <p:nvPr/>
        </p:nvSpPr>
        <p:spPr>
          <a:xfrm>
            <a:off x="389441" y="2607582"/>
            <a:ext cx="2558034" cy="20170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cs typeface="Segoe UI Semibold" charset="0"/>
              </a:rPr>
              <a:t>Integrated workspace</a:t>
            </a:r>
          </a:p>
          <a:p>
            <a:pPr defTabSz="685800">
              <a:spcAft>
                <a:spcPts val="750"/>
              </a:spcAft>
              <a:buClrTx/>
              <a:defRPr/>
            </a:pPr>
            <a:r>
              <a:rPr lang="en-US" sz="900" b="1" kern="1200" dirty="0">
                <a:solidFill>
                  <a:srgbClr val="505050"/>
                </a:solidFill>
                <a:latin typeface="Segoe UI Semibold" charset="0"/>
                <a:cs typeface="Segoe UI Semibold" charset="0"/>
              </a:rPr>
              <a:t>Easy data exploration</a:t>
            </a:r>
          </a:p>
          <a:p>
            <a:pPr defTabSz="685800">
              <a:spcAft>
                <a:spcPts val="750"/>
              </a:spcAft>
              <a:buClrTx/>
              <a:defRPr/>
            </a:pPr>
            <a:r>
              <a:rPr lang="en-US" sz="900" b="1" kern="1200" dirty="0">
                <a:solidFill>
                  <a:srgbClr val="505050"/>
                </a:solidFill>
                <a:latin typeface="Segoe UI Semibold" charset="0"/>
                <a:cs typeface="Segoe UI Semibold" charset="0"/>
              </a:rPr>
              <a:t>Collaborative experience</a:t>
            </a:r>
          </a:p>
          <a:p>
            <a:pPr defTabSz="685800">
              <a:spcAft>
                <a:spcPts val="750"/>
              </a:spcAft>
              <a:buClrTx/>
              <a:defRPr/>
            </a:pPr>
            <a:r>
              <a:rPr lang="en-US" sz="900" b="1" kern="1200" dirty="0">
                <a:solidFill>
                  <a:srgbClr val="505050"/>
                </a:solidFill>
                <a:latin typeface="Segoe UI Semibold" charset="0"/>
                <a:cs typeface="Segoe UI Semibold" charset="0"/>
              </a:rPr>
              <a:t>Interactive dashboards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Faster insights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Best Spark &amp; serverless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Databricks managed Spark</a:t>
            </a:r>
          </a:p>
          <a:p>
            <a:pPr marL="557213" lvl="1"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defTabSz="685800">
              <a:spcAft>
                <a:spcPts val="750"/>
              </a:spcAft>
              <a:buClrTx/>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42" name="Rectangle 41">
            <a:extLst>
              <a:ext uri="{FF2B5EF4-FFF2-40B4-BE49-F238E27FC236}">
                <a16:creationId xmlns:a16="http://schemas.microsoft.com/office/drawing/2014/main" id="{4732BA7B-7F11-4827-9008-B1B172792573}"/>
              </a:ext>
            </a:extLst>
          </p:cNvPr>
          <p:cNvSpPr/>
          <p:nvPr/>
        </p:nvSpPr>
        <p:spPr>
          <a:xfrm>
            <a:off x="3297097" y="2607583"/>
            <a:ext cx="2558034" cy="201666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Improved ETL performance</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Zero management clusters, serverless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Easy to schedule jobs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Automated workflows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Enhanced monitoring &amp; troubleshooting</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Automated alerts &amp; easy access to logs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Zero Management Spark</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Cluster democratization (High-concurrency)</a:t>
            </a:r>
          </a:p>
        </p:txBody>
      </p:sp>
      <p:sp>
        <p:nvSpPr>
          <p:cNvPr id="43" name="Rectangle 42">
            <a:extLst>
              <a:ext uri="{FF2B5EF4-FFF2-40B4-BE49-F238E27FC236}">
                <a16:creationId xmlns:a16="http://schemas.microsoft.com/office/drawing/2014/main" id="{5DAFEC04-A886-4789-86B3-3377B7595779}"/>
              </a:ext>
            </a:extLst>
          </p:cNvPr>
          <p:cNvSpPr/>
          <p:nvPr/>
        </p:nvSpPr>
        <p:spPr>
          <a:xfrm>
            <a:off x="6203663" y="2607582"/>
            <a:ext cx="2558034" cy="20166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 collaborative analytics platform accelerating time to market</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No dev-ops required</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Enterprise grade security</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Encryption</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End-to-end auditing</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Role-based control</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Compliance</a:t>
            </a:r>
          </a:p>
          <a:p>
            <a:pPr marL="557213" lvl="1" indent="-214313" defTabSz="685800">
              <a:spcAft>
                <a:spcPts val="750"/>
              </a:spcAft>
              <a:buClrTx/>
              <a:buFont typeface="Arial" panose="020B0604020202020204" pitchFamily="34" charset="0"/>
              <a:buChar char="•"/>
              <a:defRPr/>
            </a:pPr>
            <a:endParaRPr lang="en-US" sz="900" kern="1200" spc="75" dirty="0">
              <a:solidFill>
                <a:srgbClr val="505050"/>
              </a:solidFill>
              <a:latin typeface="Segoe UI Semilight" charset="0"/>
              <a:ea typeface="Segoe UI Semilight" charset="0"/>
              <a:cs typeface="Segoe UI Semilight"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7" name="TextBox 6">
            <a:extLst>
              <a:ext uri="{FF2B5EF4-FFF2-40B4-BE49-F238E27FC236}">
                <a16:creationId xmlns:a16="http://schemas.microsoft.com/office/drawing/2014/main" id="{E283C150-1D83-4C51-9B03-8BAD658D964D}"/>
              </a:ext>
            </a:extLst>
          </p:cNvPr>
          <p:cNvSpPr txBox="1"/>
          <p:nvPr/>
        </p:nvSpPr>
        <p:spPr>
          <a:xfrm>
            <a:off x="389441"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scientist</a:t>
            </a:r>
          </a:p>
        </p:txBody>
      </p:sp>
      <p:sp>
        <p:nvSpPr>
          <p:cNvPr id="51" name="TextBox 50">
            <a:extLst>
              <a:ext uri="{FF2B5EF4-FFF2-40B4-BE49-F238E27FC236}">
                <a16:creationId xmlns:a16="http://schemas.microsoft.com/office/drawing/2014/main" id="{E283C150-1D83-4C51-9B03-8BAD658D964D}"/>
              </a:ext>
            </a:extLst>
          </p:cNvPr>
          <p:cNvSpPr txBox="1"/>
          <p:nvPr/>
        </p:nvSpPr>
        <p:spPr>
          <a:xfrm>
            <a:off x="3297097"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engineer</a:t>
            </a:r>
          </a:p>
        </p:txBody>
      </p:sp>
      <p:sp>
        <p:nvSpPr>
          <p:cNvPr id="53" name="TextBox 52">
            <a:extLst>
              <a:ext uri="{FF2B5EF4-FFF2-40B4-BE49-F238E27FC236}">
                <a16:creationId xmlns:a16="http://schemas.microsoft.com/office/drawing/2014/main" id="{E283C150-1D83-4C51-9B03-8BAD658D964D}"/>
              </a:ext>
            </a:extLst>
          </p:cNvPr>
          <p:cNvSpPr txBox="1"/>
          <p:nvPr/>
        </p:nvSpPr>
        <p:spPr>
          <a:xfrm>
            <a:off x="6203663"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CDO, VP of analytics</a:t>
            </a:r>
          </a:p>
        </p:txBody>
      </p:sp>
      <p:sp>
        <p:nvSpPr>
          <p:cNvPr id="17" name="TextBox 16">
            <a:extLst>
              <a:ext uri="{FF2B5EF4-FFF2-40B4-BE49-F238E27FC236}">
                <a16:creationId xmlns:a16="http://schemas.microsoft.com/office/drawing/2014/main" id="{08554F02-0070-4660-9867-DAF578194290}"/>
              </a:ext>
            </a:extLst>
          </p:cNvPr>
          <p:cNvSpPr txBox="1"/>
          <p:nvPr/>
        </p:nvSpPr>
        <p:spPr>
          <a:xfrm>
            <a:off x="18811" y="4849224"/>
            <a:ext cx="2962275" cy="261180"/>
          </a:xfrm>
          <a:prstGeom prst="rect">
            <a:avLst/>
          </a:prstGeom>
          <a:noFill/>
        </p:spPr>
        <p:txBody>
          <a:bodyPr wrap="square" lIns="137160" tIns="109728" rIns="137160" bIns="109728" rtlCol="0">
            <a:noAutofit/>
          </a:bodyPr>
          <a:lstStyle/>
          <a:p>
            <a:pPr defTabSz="685800">
              <a:lnSpc>
                <a:spcPct val="90000"/>
              </a:lnSpc>
              <a:buClrTx/>
              <a:defRPr/>
            </a:pPr>
            <a:r>
              <a:rPr lang="en-US" sz="750" dirty="0">
                <a:solidFill>
                  <a:srgbClr val="505050"/>
                </a:solidFill>
                <a:latin typeface="Segoe UI"/>
                <a:ea typeface="Segoe UI" charset="0"/>
                <a:cs typeface="Segoe UI" charset="0"/>
              </a:rPr>
              <a:t>Provided by Microsoft and Databricks under NDA</a:t>
            </a:r>
          </a:p>
        </p:txBody>
      </p:sp>
    </p:spTree>
    <p:extLst>
      <p:ext uri="{BB962C8B-B14F-4D97-AF65-F5344CB8AC3E}">
        <p14:creationId xmlns:p14="http://schemas.microsoft.com/office/powerpoint/2010/main" val="267079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055384" y="1016949"/>
            <a:ext cx="4919270" cy="3420481"/>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p:txBody>
      </p:sp>
      <p:sp>
        <p:nvSpPr>
          <p:cNvPr id="578" name="Freeform 4"/>
          <p:cNvSpPr>
            <a:spLocks noChangeArrowheads="1"/>
          </p:cNvSpPr>
          <p:nvPr/>
        </p:nvSpPr>
        <p:spPr bwMode="auto">
          <a:xfrm>
            <a:off x="2128049" y="3437283"/>
            <a:ext cx="4762500" cy="911004"/>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640" name="Group 639"/>
          <p:cNvGrpSpPr/>
          <p:nvPr/>
        </p:nvGrpSpPr>
        <p:grpSpPr>
          <a:xfrm>
            <a:off x="2678352" y="3726998"/>
            <a:ext cx="308269" cy="357441"/>
            <a:chOff x="1271588" y="5613400"/>
            <a:chExt cx="517525" cy="600076"/>
          </a:xfrm>
          <a:solidFill>
            <a:schemeClr val="tx2"/>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645" name="Freeform 86"/>
          <p:cNvSpPr>
            <a:spLocks noChangeArrowheads="1"/>
          </p:cNvSpPr>
          <p:nvPr/>
        </p:nvSpPr>
        <p:spPr bwMode="auto">
          <a:xfrm>
            <a:off x="4988514" y="3733528"/>
            <a:ext cx="457675" cy="295976"/>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159919" y="3443372"/>
            <a:ext cx="4577657" cy="253916"/>
          </a:xfrm>
          <a:prstGeom prst="rect">
            <a:avLst/>
          </a:prstGeom>
        </p:spPr>
        <p:txBody>
          <a:bodyPr wrap="square">
            <a:spAutoFit/>
          </a:bodyPr>
          <a:lstStyle/>
          <a:p>
            <a:pPr defTabSz="685800">
              <a:buClrTx/>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Optimized </a:t>
            </a: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2253451" y="4119884"/>
            <a:ext cx="1057405"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4651096" y="4053091"/>
            <a:ext cx="113993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HIGH-CONCURRENCY</a:t>
            </a:r>
          </a:p>
        </p:txBody>
      </p:sp>
      <p:sp>
        <p:nvSpPr>
          <p:cNvPr id="576" name="Freeform 2"/>
          <p:cNvSpPr>
            <a:spLocks noChangeArrowheads="1"/>
          </p:cNvSpPr>
          <p:nvPr/>
        </p:nvSpPr>
        <p:spPr bwMode="auto">
          <a:xfrm>
            <a:off x="2128049" y="2326809"/>
            <a:ext cx="4762500" cy="1034132"/>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159919" y="1298515"/>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Collaborative Workspace</a:t>
            </a:r>
          </a:p>
        </p:txBody>
      </p:sp>
      <p:sp>
        <p:nvSpPr>
          <p:cNvPr id="649" name="TextBox 648"/>
          <p:cNvSpPr txBox="1"/>
          <p:nvPr/>
        </p:nvSpPr>
        <p:spPr>
          <a:xfrm>
            <a:off x="520178" y="2596517"/>
            <a:ext cx="857182"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Cloud storage</a:t>
            </a:r>
          </a:p>
        </p:txBody>
      </p:sp>
      <p:sp>
        <p:nvSpPr>
          <p:cNvPr id="652" name="TextBox 651"/>
          <p:cNvSpPr txBox="1"/>
          <p:nvPr/>
        </p:nvSpPr>
        <p:spPr>
          <a:xfrm>
            <a:off x="397196" y="3307596"/>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sp>
        <p:nvSpPr>
          <p:cNvPr id="655" name="TextBox 654"/>
          <p:cNvSpPr txBox="1"/>
          <p:nvPr/>
        </p:nvSpPr>
        <p:spPr>
          <a:xfrm>
            <a:off x="425171" y="4045785"/>
            <a:ext cx="1047194"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Hadoop storage</a:t>
            </a:r>
          </a:p>
        </p:txBody>
      </p:sp>
      <p:sp>
        <p:nvSpPr>
          <p:cNvPr id="657" name="TextBox 656"/>
          <p:cNvSpPr txBox="1"/>
          <p:nvPr/>
        </p:nvSpPr>
        <p:spPr>
          <a:xfrm>
            <a:off x="397196" y="1793307"/>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5890410" y="4113166"/>
            <a:ext cx="91214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Rest APIs</a:t>
            </a:r>
          </a:p>
        </p:txBody>
      </p:sp>
      <p:sp>
        <p:nvSpPr>
          <p:cNvPr id="701" name="TextBox 700"/>
          <p:cNvSpPr txBox="1"/>
          <p:nvPr/>
        </p:nvSpPr>
        <p:spPr>
          <a:xfrm>
            <a:off x="7491696" y="1770381"/>
            <a:ext cx="1338072"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Machine learning models</a:t>
            </a:r>
          </a:p>
        </p:txBody>
      </p:sp>
      <p:sp>
        <p:nvSpPr>
          <p:cNvPr id="699" name="TextBox 698"/>
          <p:cNvSpPr txBox="1"/>
          <p:nvPr/>
        </p:nvSpPr>
        <p:spPr>
          <a:xfrm>
            <a:off x="7769975" y="2540975"/>
            <a:ext cx="810413"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BI tools</a:t>
            </a:r>
          </a:p>
        </p:txBody>
      </p:sp>
      <p:sp>
        <p:nvSpPr>
          <p:cNvPr id="700" name="TextBox 699"/>
          <p:cNvSpPr txBox="1"/>
          <p:nvPr/>
        </p:nvSpPr>
        <p:spPr>
          <a:xfrm>
            <a:off x="7706007" y="3451679"/>
            <a:ext cx="922674"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Data exports</a:t>
            </a:r>
          </a:p>
        </p:txBody>
      </p:sp>
      <p:grpSp>
        <p:nvGrpSpPr>
          <p:cNvPr id="12" name="Group 11"/>
          <p:cNvGrpSpPr/>
          <p:nvPr/>
        </p:nvGrpSpPr>
        <p:grpSpPr>
          <a:xfrm>
            <a:off x="7944946" y="3043920"/>
            <a:ext cx="444797" cy="387085"/>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771812" y="2330156"/>
            <a:ext cx="353914" cy="17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ource Sans Pro"/>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770218" y="2957995"/>
            <a:ext cx="357101" cy="350687"/>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grpSp>
        <p:nvGrpSpPr>
          <p:cNvPr id="213" name="Group 212"/>
          <p:cNvGrpSpPr/>
          <p:nvPr/>
        </p:nvGrpSpPr>
        <p:grpSpPr>
          <a:xfrm>
            <a:off x="793080" y="3781720"/>
            <a:ext cx="311376" cy="230816"/>
            <a:chOff x="-2575175" y="-1203589"/>
            <a:chExt cx="3082009" cy="2284626"/>
          </a:xfrm>
          <a:solidFill>
            <a:schemeClr val="tx2"/>
          </a:solidFill>
        </p:grpSpPr>
        <p:sp>
          <p:nvSpPr>
            <p:cNvPr id="214" name="Freeform 42"/>
            <p:cNvSpPr>
              <a:spLocks/>
            </p:cNvSpPr>
            <p:nvPr/>
          </p:nvSpPr>
          <p:spPr bwMode="auto">
            <a:xfrm>
              <a:off x="-2542326" y="188088"/>
              <a:ext cx="462894" cy="62118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5" name="Freeform 43"/>
            <p:cNvSpPr>
              <a:spLocks/>
            </p:cNvSpPr>
            <p:nvPr/>
          </p:nvSpPr>
          <p:spPr bwMode="auto">
            <a:xfrm>
              <a:off x="-986393" y="340397"/>
              <a:ext cx="477830" cy="65104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6" name="Freeform 44"/>
            <p:cNvSpPr>
              <a:spLocks noEditPoints="1"/>
            </p:cNvSpPr>
            <p:nvPr/>
          </p:nvSpPr>
          <p:spPr bwMode="auto">
            <a:xfrm>
              <a:off x="-2575175" y="-1203589"/>
              <a:ext cx="3082009" cy="2284626"/>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7" name="Freeform 45"/>
            <p:cNvSpPr>
              <a:spLocks/>
            </p:cNvSpPr>
            <p:nvPr/>
          </p:nvSpPr>
          <p:spPr bwMode="auto">
            <a:xfrm>
              <a:off x="-1422421" y="-770559"/>
              <a:ext cx="415116" cy="424070"/>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7988947" y="2200196"/>
            <a:ext cx="372467" cy="283547"/>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128049" y="1297774"/>
            <a:ext cx="4762500" cy="945449"/>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329" name="Group 328"/>
          <p:cNvGrpSpPr/>
          <p:nvPr/>
        </p:nvGrpSpPr>
        <p:grpSpPr>
          <a:xfrm rot="16200000">
            <a:off x="5862620" y="2709952"/>
            <a:ext cx="2926344" cy="350327"/>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489" y="3709738"/>
            <a:ext cx="600075" cy="313871"/>
          </a:xfrm>
          <a:prstGeom prst="rect">
            <a:avLst/>
          </a:prstGeom>
        </p:spPr>
      </p:pic>
      <p:grpSp>
        <p:nvGrpSpPr>
          <p:cNvPr id="357" name="Group 356"/>
          <p:cNvGrpSpPr/>
          <p:nvPr/>
        </p:nvGrpSpPr>
        <p:grpSpPr>
          <a:xfrm rot="16200000">
            <a:off x="231458" y="2633928"/>
            <a:ext cx="2960861" cy="350327"/>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grpSp>
        <p:nvGrpSpPr>
          <p:cNvPr id="10" name="Group 9"/>
          <p:cNvGrpSpPr/>
          <p:nvPr/>
        </p:nvGrpSpPr>
        <p:grpSpPr>
          <a:xfrm>
            <a:off x="602078" y="2211585"/>
            <a:ext cx="622230" cy="344822"/>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7553315" y="4252764"/>
            <a:ext cx="1213460"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7981494" y="3903162"/>
            <a:ext cx="357101" cy="350687"/>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2082545" y="1014148"/>
            <a:ext cx="1353256" cy="276999"/>
          </a:xfrm>
          <a:prstGeom prst="rect">
            <a:avLst/>
          </a:prstGeom>
          <a:noFill/>
        </p:spPr>
        <p:txBody>
          <a:bodyPr wrap="none" rtlCol="0">
            <a:spAutoFit/>
          </a:bodyPr>
          <a:lstStyle/>
          <a:p>
            <a:pPr defTabSz="685800">
              <a:buClrTx/>
              <a:defRPr/>
            </a:pPr>
            <a:r>
              <a:rPr lang="en-US" sz="1200" dirty="0"/>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297154" y="898939"/>
            <a:ext cx="8556705" cy="3712250"/>
          </a:xfrm>
          <a:prstGeom prst="rect">
            <a:avLst/>
          </a:prstGeom>
          <a:noFill/>
          <a:ln w="12700" cap="flat">
            <a:solidFill>
              <a:schemeClr val="tx2"/>
            </a:solidFill>
            <a:prstDash val="sysDash"/>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369234" y="4714530"/>
            <a:ext cx="1710148" cy="276999"/>
          </a:xfrm>
          <a:prstGeom prst="rect">
            <a:avLst/>
          </a:prstGeom>
          <a:noFill/>
        </p:spPr>
        <p:txBody>
          <a:bodyPr wrap="none" rtlCol="0">
            <a:spAutoFit/>
          </a:bodyPr>
          <a:lstStyle/>
          <a:p>
            <a:pPr algn="ctr" defTabSz="685800">
              <a:buClrTx/>
              <a:defRPr/>
            </a:pPr>
            <a:r>
              <a:rPr lang="en-US" sz="1200" b="1" kern="1200" dirty="0">
                <a:solidFill>
                  <a:srgbClr val="505050"/>
                </a:solidFill>
                <a:latin typeface="Segoe UI Semibold" panose="020B0702040204020203" pitchFamily="34" charset="0"/>
                <a:cs typeface="Segoe UI Semibold" panose="020B0702040204020203" pitchFamily="34" charset="0"/>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159919" y="2353577"/>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3518457" y="4119096"/>
            <a:ext cx="93375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2221223" y="3057086"/>
            <a:ext cx="1207206" cy="323165"/>
          </a:xfrm>
          <a:prstGeom prst="rect">
            <a:avLst/>
          </a:prstGeom>
        </p:spPr>
        <p:txBody>
          <a:bodyPr wrap="square">
            <a:spAutoFit/>
          </a:bodyPr>
          <a:lstStyle/>
          <a:p>
            <a:pPr algn="ctr" defTabSz="685800">
              <a:buClrTx/>
              <a:defRPr/>
            </a:pPr>
            <a:r>
              <a:rPr lang="en-US" sz="750" b="1" dirty="0">
                <a:solidFill>
                  <a:srgbClr val="505050"/>
                </a:solidFill>
                <a:latin typeface="Segoe UI Semibold" charset="0"/>
                <a:ea typeface="Segoe UI Semibold" charset="0"/>
                <a:cs typeface="Segoe UI Semibold" charset="0"/>
              </a:rPr>
              <a:t>MULTI-STAGE PIPELINES</a:t>
            </a:r>
            <a:endParaRPr lang="en-US" sz="750" b="1" kern="1200" dirty="0">
              <a:solidFill>
                <a:srgbClr val="505050"/>
              </a:solidFill>
              <a:latin typeface="Segoe UI Semibold" charset="0"/>
              <a:ea typeface="Segoe UI Semibold" charset="0"/>
              <a:cs typeface="Segoe UI Semibold" charset="0"/>
            </a:endParaRPr>
          </a:p>
        </p:txBody>
      </p:sp>
      <p:sp>
        <p:nvSpPr>
          <p:cNvPr id="189" name="Rectangle 188">
            <a:extLst>
              <a:ext uri="{FF2B5EF4-FFF2-40B4-BE49-F238E27FC236}">
                <a16:creationId xmlns:a16="http://schemas.microsoft.com/office/drawing/2014/main" id="{483AD615-61FF-4EE1-804B-D9DEC8C23CF7}"/>
              </a:ext>
            </a:extLst>
          </p:cNvPr>
          <p:cNvSpPr/>
          <p:nvPr/>
        </p:nvSpPr>
        <p:spPr>
          <a:xfrm>
            <a:off x="2384584" y="1972161"/>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2681795" y="1671148"/>
            <a:ext cx="381891" cy="299961"/>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dirty="0">
                <a:solidFill>
                  <a:sysClr val="windowText" lastClr="000000"/>
                </a:solidFill>
                <a:latin typeface="Segoe UI Semilight"/>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4280909" y="1713130"/>
            <a:ext cx="377190" cy="271019"/>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5983663" y="1675714"/>
            <a:ext cx="416001" cy="282878"/>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3310856" y="2041664"/>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4949156" y="2048900"/>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3813989" y="3117399"/>
            <a:ext cx="1207206"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5486149" y="3074539"/>
            <a:ext cx="120720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4038846" y="1981886"/>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5740261" y="1972160"/>
            <a:ext cx="106036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2314384"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5" name="Oval 234">
            <a:extLst>
              <a:ext uri="{FF2B5EF4-FFF2-40B4-BE49-F238E27FC236}">
                <a16:creationId xmlns:a16="http://schemas.microsoft.com/office/drawing/2014/main" id="{DC2C3294-024E-46E3-8278-479FA625786C}"/>
              </a:ext>
            </a:extLst>
          </p:cNvPr>
          <p:cNvSpPr/>
          <p:nvPr/>
        </p:nvSpPr>
        <p:spPr>
          <a:xfrm>
            <a:off x="2694876"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6" name="Oval 235">
            <a:extLst>
              <a:ext uri="{FF2B5EF4-FFF2-40B4-BE49-F238E27FC236}">
                <a16:creationId xmlns:a16="http://schemas.microsoft.com/office/drawing/2014/main" id="{C10FE34B-412D-4255-97F5-594A012EF537}"/>
              </a:ext>
            </a:extLst>
          </p:cNvPr>
          <p:cNvSpPr/>
          <p:nvPr/>
        </p:nvSpPr>
        <p:spPr>
          <a:xfrm>
            <a:off x="3075368"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2520904"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2901396"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10CEAE7D-7680-48CF-964E-5FB8BB311FF1}"/>
              </a:ext>
            </a:extLst>
          </p:cNvPr>
          <p:cNvSpPr txBox="1"/>
          <p:nvPr/>
        </p:nvSpPr>
        <p:spPr>
          <a:xfrm>
            <a:off x="3359085" y="4720507"/>
            <a:ext cx="2464137"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Build on secure &amp; trusted cloud</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163" name="TextBox 162">
            <a:extLst>
              <a:ext uri="{FF2B5EF4-FFF2-40B4-BE49-F238E27FC236}">
                <a16:creationId xmlns:a16="http://schemas.microsoft.com/office/drawing/2014/main" id="{0DC95295-3153-41CE-A498-01DB75AD0167}"/>
              </a:ext>
            </a:extLst>
          </p:cNvPr>
          <p:cNvSpPr txBox="1"/>
          <p:nvPr/>
        </p:nvSpPr>
        <p:spPr>
          <a:xfrm>
            <a:off x="7265298" y="4722478"/>
            <a:ext cx="1601722"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Scale without limits</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E3E83755-E6EE-4BD9-8BCF-D815709AAA34}"/>
              </a:ext>
            </a:extLst>
          </p:cNvPr>
          <p:cNvSpPr/>
          <p:nvPr/>
        </p:nvSpPr>
        <p:spPr>
          <a:xfrm>
            <a:off x="172651" y="4468581"/>
            <a:ext cx="8838191" cy="16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4473641" y="299150"/>
            <a:ext cx="203730" cy="8556704"/>
          </a:xfrm>
          <a:prstGeom prst="rightBrace">
            <a:avLst>
              <a:gd name="adj1" fmla="val 48460"/>
              <a:gd name="adj2" fmla="val 49841"/>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5" name="Title 14">
            <a:extLst>
              <a:ext uri="{FF2B5EF4-FFF2-40B4-BE49-F238E27FC236}">
                <a16:creationId xmlns:a16="http://schemas.microsoft.com/office/drawing/2014/main" id="{6371AFEF-9E5C-45FD-BA0F-C6C8163E5225}"/>
              </a:ext>
            </a:extLst>
          </p:cNvPr>
          <p:cNvSpPr>
            <a:spLocks noGrp="1"/>
          </p:cNvSpPr>
          <p:nvPr>
            <p:ph type="title"/>
          </p:nvPr>
        </p:nvSpPr>
        <p:spPr>
          <a:xfrm>
            <a:off x="2445175" y="219326"/>
            <a:ext cx="6321600" cy="635400"/>
          </a:xfrm>
        </p:spPr>
        <p:txBody>
          <a:bodyPr/>
          <a:lstStyle/>
          <a:p>
            <a:r>
              <a:rPr lang="en-US" dirty="0"/>
              <a:t>Azure Databricks</a:t>
            </a:r>
          </a:p>
        </p:txBody>
      </p:sp>
      <p:grpSp>
        <p:nvGrpSpPr>
          <p:cNvPr id="183" name="Group 182">
            <a:extLst>
              <a:ext uri="{FF2B5EF4-FFF2-40B4-BE49-F238E27FC236}">
                <a16:creationId xmlns:a16="http://schemas.microsoft.com/office/drawing/2014/main" id="{3036CF13-4259-4E09-ADAB-B09E53701652}"/>
              </a:ext>
            </a:extLst>
          </p:cNvPr>
          <p:cNvGrpSpPr/>
          <p:nvPr/>
        </p:nvGrpSpPr>
        <p:grpSpPr>
          <a:xfrm>
            <a:off x="760304" y="1424860"/>
            <a:ext cx="397868" cy="332808"/>
            <a:chOff x="2070200" y="2126344"/>
            <a:chExt cx="281519" cy="235486"/>
          </a:xfrm>
        </p:grpSpPr>
        <p:sp>
          <p:nvSpPr>
            <p:cNvPr id="184" name="Oval 183">
              <a:extLst>
                <a:ext uri="{FF2B5EF4-FFF2-40B4-BE49-F238E27FC236}">
                  <a16:creationId xmlns:a16="http://schemas.microsoft.com/office/drawing/2014/main" id="{70786E95-CBD6-433A-86D3-7F3022F2ECAD}"/>
                </a:ext>
              </a:extLst>
            </p:cNvPr>
            <p:cNvSpPr/>
            <p:nvPr/>
          </p:nvSpPr>
          <p:spPr>
            <a:xfrm rot="10800000" flipV="1">
              <a:off x="2167730" y="2275370"/>
              <a:ext cx="86458" cy="86460"/>
            </a:xfrm>
            <a:prstGeom prst="ellipse">
              <a:avLst/>
            </a:prstGeom>
            <a:noFill/>
            <a:ln w="12700" cap="flat" cmpd="sng" algn="ctr">
              <a:solidFill>
                <a:schemeClr val="tx1"/>
              </a:solidFill>
              <a:prstDash val="solid"/>
            </a:ln>
            <a:effectLst/>
          </p:spPr>
          <p:txBody>
            <a:bodyPr rtlCol="0" anchor="ctr"/>
            <a:lstStyle/>
            <a:p>
              <a:pPr algn="ctr" defTabSz="685800">
                <a:buClrTx/>
                <a:defRPr/>
              </a:pPr>
              <a:endParaRPr lang="en-US" sz="1350" dirty="0">
                <a:solidFill>
                  <a:srgbClr val="FFFFFF"/>
                </a:solidFill>
                <a:latin typeface="Calibri Light" panose="020F0302020204030204"/>
                <a:ea typeface=""/>
                <a:cs typeface=""/>
              </a:endParaRPr>
            </a:p>
          </p:txBody>
        </p:sp>
        <p:grpSp>
          <p:nvGrpSpPr>
            <p:cNvPr id="186" name="Group 185">
              <a:extLst>
                <a:ext uri="{FF2B5EF4-FFF2-40B4-BE49-F238E27FC236}">
                  <a16:creationId xmlns:a16="http://schemas.microsoft.com/office/drawing/2014/main" id="{CF5FE4AF-9231-4B00-90C0-A75ACDF09F9C}"/>
                </a:ext>
              </a:extLst>
            </p:cNvPr>
            <p:cNvGrpSpPr/>
            <p:nvPr/>
          </p:nvGrpSpPr>
          <p:grpSpPr>
            <a:xfrm>
              <a:off x="2070200" y="2126344"/>
              <a:ext cx="281519" cy="126591"/>
              <a:chOff x="2070200" y="2138317"/>
              <a:chExt cx="281519" cy="114618"/>
            </a:xfrm>
          </p:grpSpPr>
          <p:sp>
            <p:nvSpPr>
              <p:cNvPr id="187" name="Freeform: Shape 186">
                <a:extLst>
                  <a:ext uri="{FF2B5EF4-FFF2-40B4-BE49-F238E27FC236}">
                    <a16:creationId xmlns:a16="http://schemas.microsoft.com/office/drawing/2014/main" id="{4DEB34BF-97F4-438A-9797-E7AC8F615E9D}"/>
                  </a:ext>
                </a:extLst>
              </p:cNvPr>
              <p:cNvSpPr/>
              <p:nvPr/>
            </p:nvSpPr>
            <p:spPr bwMode="auto">
              <a:xfrm>
                <a:off x="2070200" y="2138317"/>
                <a:ext cx="281519" cy="58313"/>
              </a:xfrm>
              <a:custGeom>
                <a:avLst/>
                <a:gdLst>
                  <a:gd name="connsiteX0" fmla="*/ 140279 w 281519"/>
                  <a:gd name="connsiteY0" fmla="*/ 1 h 58313"/>
                  <a:gd name="connsiteX1" fmla="*/ 281519 w 281519"/>
                  <a:gd name="connsiteY1" fmla="*/ 58313 h 58313"/>
                  <a:gd name="connsiteX2" fmla="*/ 0 w 281519"/>
                  <a:gd name="connsiteY2" fmla="*/ 57473 h 58313"/>
                  <a:gd name="connsiteX3" fmla="*/ 140279 w 281519"/>
                  <a:gd name="connsiteY3" fmla="*/ 1 h 58313"/>
                  <a:gd name="connsiteX0" fmla="*/ 140279 w 281519"/>
                  <a:gd name="connsiteY0" fmla="*/ 1 h 60597"/>
                  <a:gd name="connsiteX1" fmla="*/ 281519 w 281519"/>
                  <a:gd name="connsiteY1" fmla="*/ 58313 h 60597"/>
                  <a:gd name="connsiteX2" fmla="*/ 165454 w 281519"/>
                  <a:gd name="connsiteY2" fmla="*/ 60597 h 60597"/>
                  <a:gd name="connsiteX3" fmla="*/ 0 w 281519"/>
                  <a:gd name="connsiteY3" fmla="*/ 57473 h 60597"/>
                  <a:gd name="connsiteX4" fmla="*/ 140279 w 281519"/>
                  <a:gd name="connsiteY4" fmla="*/ 1 h 60597"/>
                  <a:gd name="connsiteX0" fmla="*/ 165454 w 281519"/>
                  <a:gd name="connsiteY0" fmla="*/ 60597 h 152037"/>
                  <a:gd name="connsiteX1" fmla="*/ 0 w 281519"/>
                  <a:gd name="connsiteY1" fmla="*/ 57473 h 152037"/>
                  <a:gd name="connsiteX2" fmla="*/ 140279 w 281519"/>
                  <a:gd name="connsiteY2" fmla="*/ 1 h 152037"/>
                  <a:gd name="connsiteX3" fmla="*/ 281519 w 281519"/>
                  <a:gd name="connsiteY3" fmla="*/ 58313 h 152037"/>
                  <a:gd name="connsiteX4" fmla="*/ 256894 w 281519"/>
                  <a:gd name="connsiteY4" fmla="*/ 152037 h 152037"/>
                  <a:gd name="connsiteX0" fmla="*/ 165454 w 281519"/>
                  <a:gd name="connsiteY0" fmla="*/ 60597 h 60597"/>
                  <a:gd name="connsiteX1" fmla="*/ 0 w 281519"/>
                  <a:gd name="connsiteY1" fmla="*/ 57473 h 60597"/>
                  <a:gd name="connsiteX2" fmla="*/ 140279 w 281519"/>
                  <a:gd name="connsiteY2" fmla="*/ 1 h 60597"/>
                  <a:gd name="connsiteX3" fmla="*/ 281519 w 281519"/>
                  <a:gd name="connsiteY3" fmla="*/ 58313 h 60597"/>
                  <a:gd name="connsiteX0" fmla="*/ 0 w 281519"/>
                  <a:gd name="connsiteY0" fmla="*/ 57473 h 58313"/>
                  <a:gd name="connsiteX1" fmla="*/ 140279 w 281519"/>
                  <a:gd name="connsiteY1" fmla="*/ 1 h 58313"/>
                  <a:gd name="connsiteX2" fmla="*/ 281519 w 281519"/>
                  <a:gd name="connsiteY2" fmla="*/ 58313 h 58313"/>
                </a:gdLst>
                <a:ahLst/>
                <a:cxnLst>
                  <a:cxn ang="0">
                    <a:pos x="connsiteX0" y="connsiteY0"/>
                  </a:cxn>
                  <a:cxn ang="0">
                    <a:pos x="connsiteX1" y="connsiteY1"/>
                  </a:cxn>
                  <a:cxn ang="0">
                    <a:pos x="connsiteX2" y="connsiteY2"/>
                  </a:cxn>
                </a:cxnLst>
                <a:rect l="l" t="t" r="r" b="b"/>
                <a:pathLst>
                  <a:path w="281519" h="58313">
                    <a:moveTo>
                      <a:pt x="0" y="57473"/>
                    </a:moveTo>
                    <a:cubicBezTo>
                      <a:pt x="38274" y="19199"/>
                      <a:pt x="89197" y="-49"/>
                      <a:pt x="140279" y="1"/>
                    </a:cubicBezTo>
                    <a:cubicBezTo>
                      <a:pt x="191361" y="51"/>
                      <a:pt x="242604" y="19399"/>
                      <a:pt x="281519" y="58313"/>
                    </a:cubicBezTo>
                  </a:path>
                </a:pathLst>
              </a:custGeom>
              <a:noFill/>
              <a:ln w="12700" cap="flat">
                <a:solidFill>
                  <a:srgbClr val="0078D6"/>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endParaRPr lang="en-US" sz="707" dirty="0">
                  <a:solidFill>
                    <a:srgbClr val="505050"/>
                  </a:solidFill>
                  <a:latin typeface="Segoe UI Semilight"/>
                </a:endParaRPr>
              </a:p>
            </p:txBody>
          </p:sp>
          <p:sp>
            <p:nvSpPr>
              <p:cNvPr id="188" name="Freeform: Shape 187">
                <a:extLst>
                  <a:ext uri="{FF2B5EF4-FFF2-40B4-BE49-F238E27FC236}">
                    <a16:creationId xmlns:a16="http://schemas.microsoft.com/office/drawing/2014/main" id="{261A3159-04B8-4DBC-9AEF-CD79FB259B59}"/>
                  </a:ext>
                </a:extLst>
              </p:cNvPr>
              <p:cNvSpPr/>
              <p:nvPr/>
            </p:nvSpPr>
            <p:spPr bwMode="auto">
              <a:xfrm>
                <a:off x="2099613" y="2177958"/>
                <a:ext cx="224375" cy="47244"/>
              </a:xfrm>
              <a:custGeom>
                <a:avLst/>
                <a:gdLst>
                  <a:gd name="connsiteX0" fmla="*/ 111685 w 224375"/>
                  <a:gd name="connsiteY0" fmla="*/ 6 h 47244"/>
                  <a:gd name="connsiteX1" fmla="*/ 224375 w 224375"/>
                  <a:gd name="connsiteY1" fmla="*/ 46404 h 47244"/>
                  <a:gd name="connsiteX2" fmla="*/ 0 w 224375"/>
                  <a:gd name="connsiteY2" fmla="*/ 47244 h 47244"/>
                  <a:gd name="connsiteX3" fmla="*/ 111685 w 224375"/>
                  <a:gd name="connsiteY3" fmla="*/ 6 h 47244"/>
                  <a:gd name="connsiteX0" fmla="*/ 111685 w 224375"/>
                  <a:gd name="connsiteY0" fmla="*/ 6 h 336642"/>
                  <a:gd name="connsiteX1" fmla="*/ 224375 w 224375"/>
                  <a:gd name="connsiteY1" fmla="*/ 46404 h 336642"/>
                  <a:gd name="connsiteX2" fmla="*/ 170058 w 224375"/>
                  <a:gd name="connsiteY2" fmla="*/ 336642 h 336642"/>
                  <a:gd name="connsiteX3" fmla="*/ 0 w 224375"/>
                  <a:gd name="connsiteY3" fmla="*/ 47244 h 336642"/>
                  <a:gd name="connsiteX4" fmla="*/ 111685 w 224375"/>
                  <a:gd name="connsiteY4" fmla="*/ 6 h 336642"/>
                  <a:gd name="connsiteX0" fmla="*/ 170058 w 261498"/>
                  <a:gd name="connsiteY0" fmla="*/ 336642 h 428082"/>
                  <a:gd name="connsiteX1" fmla="*/ 0 w 261498"/>
                  <a:gd name="connsiteY1" fmla="*/ 47244 h 428082"/>
                  <a:gd name="connsiteX2" fmla="*/ 111685 w 261498"/>
                  <a:gd name="connsiteY2" fmla="*/ 6 h 428082"/>
                  <a:gd name="connsiteX3" fmla="*/ 224375 w 261498"/>
                  <a:gd name="connsiteY3" fmla="*/ 46404 h 428082"/>
                  <a:gd name="connsiteX4" fmla="*/ 261498 w 261498"/>
                  <a:gd name="connsiteY4" fmla="*/ 428082 h 428082"/>
                  <a:gd name="connsiteX0" fmla="*/ 170058 w 224375"/>
                  <a:gd name="connsiteY0" fmla="*/ 336642 h 336642"/>
                  <a:gd name="connsiteX1" fmla="*/ 0 w 224375"/>
                  <a:gd name="connsiteY1" fmla="*/ 47244 h 336642"/>
                  <a:gd name="connsiteX2" fmla="*/ 111685 w 224375"/>
                  <a:gd name="connsiteY2" fmla="*/ 6 h 336642"/>
                  <a:gd name="connsiteX3" fmla="*/ 224375 w 224375"/>
                  <a:gd name="connsiteY3" fmla="*/ 46404 h 336642"/>
                  <a:gd name="connsiteX0" fmla="*/ 0 w 224375"/>
                  <a:gd name="connsiteY0" fmla="*/ 47244 h 47244"/>
                  <a:gd name="connsiteX1" fmla="*/ 111685 w 224375"/>
                  <a:gd name="connsiteY1" fmla="*/ 6 h 47244"/>
                  <a:gd name="connsiteX2" fmla="*/ 224375 w 224375"/>
                  <a:gd name="connsiteY2" fmla="*/ 46404 h 47244"/>
                </a:gdLst>
                <a:ahLst/>
                <a:cxnLst>
                  <a:cxn ang="0">
                    <a:pos x="connsiteX0" y="connsiteY0"/>
                  </a:cxn>
                  <a:cxn ang="0">
                    <a:pos x="connsiteX1" y="connsiteY1"/>
                  </a:cxn>
                  <a:cxn ang="0">
                    <a:pos x="connsiteX2" y="connsiteY2"/>
                  </a:cxn>
                </a:cxnLst>
                <a:rect l="l" t="t" r="r" b="b"/>
                <a:pathLst>
                  <a:path w="224375" h="47244">
                    <a:moveTo>
                      <a:pt x="0" y="47244"/>
                    </a:moveTo>
                    <a:cubicBezTo>
                      <a:pt x="30877" y="16367"/>
                      <a:pt x="71197" y="384"/>
                      <a:pt x="111685" y="6"/>
                    </a:cubicBezTo>
                    <a:cubicBezTo>
                      <a:pt x="152173" y="-372"/>
                      <a:pt x="192828" y="14856"/>
                      <a:pt x="224375" y="46404"/>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sp>
            <p:nvSpPr>
              <p:cNvPr id="218" name="Freeform: Shape 217">
                <a:extLst>
                  <a:ext uri="{FF2B5EF4-FFF2-40B4-BE49-F238E27FC236}">
                    <a16:creationId xmlns:a16="http://schemas.microsoft.com/office/drawing/2014/main" id="{C0D8B164-BD56-42ED-8EFA-E3A44996FBB2}"/>
                  </a:ext>
                </a:extLst>
              </p:cNvPr>
              <p:cNvSpPr/>
              <p:nvPr/>
            </p:nvSpPr>
            <p:spPr bwMode="auto">
              <a:xfrm>
                <a:off x="2126504" y="2217780"/>
                <a:ext cx="168912" cy="35155"/>
              </a:xfrm>
              <a:custGeom>
                <a:avLst/>
                <a:gdLst>
                  <a:gd name="connsiteX0" fmla="*/ 83976 w 168912"/>
                  <a:gd name="connsiteY0" fmla="*/ 1 h 35155"/>
                  <a:gd name="connsiteX1" fmla="*/ 168912 w 168912"/>
                  <a:gd name="connsiteY1" fmla="*/ 35155 h 35155"/>
                  <a:gd name="connsiteX2" fmla="*/ 0 w 168912"/>
                  <a:gd name="connsiteY2" fmla="*/ 34314 h 35155"/>
                  <a:gd name="connsiteX3" fmla="*/ 83976 w 168912"/>
                  <a:gd name="connsiteY3" fmla="*/ 1 h 35155"/>
                  <a:gd name="connsiteX0" fmla="*/ 83976 w 168912"/>
                  <a:gd name="connsiteY0" fmla="*/ 1 h 456024"/>
                  <a:gd name="connsiteX1" fmla="*/ 168912 w 168912"/>
                  <a:gd name="connsiteY1" fmla="*/ 35155 h 456024"/>
                  <a:gd name="connsiteX2" fmla="*/ 141807 w 168912"/>
                  <a:gd name="connsiteY2" fmla="*/ 456024 h 456024"/>
                  <a:gd name="connsiteX3" fmla="*/ 0 w 168912"/>
                  <a:gd name="connsiteY3" fmla="*/ 34314 h 456024"/>
                  <a:gd name="connsiteX4" fmla="*/ 83976 w 168912"/>
                  <a:gd name="connsiteY4" fmla="*/ 1 h 456024"/>
                  <a:gd name="connsiteX0" fmla="*/ 141807 w 233247"/>
                  <a:gd name="connsiteY0" fmla="*/ 456024 h 547464"/>
                  <a:gd name="connsiteX1" fmla="*/ 0 w 233247"/>
                  <a:gd name="connsiteY1" fmla="*/ 34314 h 547464"/>
                  <a:gd name="connsiteX2" fmla="*/ 83976 w 233247"/>
                  <a:gd name="connsiteY2" fmla="*/ 1 h 547464"/>
                  <a:gd name="connsiteX3" fmla="*/ 168912 w 233247"/>
                  <a:gd name="connsiteY3" fmla="*/ 35155 h 547464"/>
                  <a:gd name="connsiteX4" fmla="*/ 233247 w 233247"/>
                  <a:gd name="connsiteY4" fmla="*/ 547464 h 547464"/>
                  <a:gd name="connsiteX0" fmla="*/ 141807 w 168912"/>
                  <a:gd name="connsiteY0" fmla="*/ 456024 h 456024"/>
                  <a:gd name="connsiteX1" fmla="*/ 0 w 168912"/>
                  <a:gd name="connsiteY1" fmla="*/ 34314 h 456024"/>
                  <a:gd name="connsiteX2" fmla="*/ 83976 w 168912"/>
                  <a:gd name="connsiteY2" fmla="*/ 1 h 456024"/>
                  <a:gd name="connsiteX3" fmla="*/ 168912 w 168912"/>
                  <a:gd name="connsiteY3" fmla="*/ 35155 h 456024"/>
                  <a:gd name="connsiteX0" fmla="*/ 0 w 168912"/>
                  <a:gd name="connsiteY0" fmla="*/ 34314 h 35155"/>
                  <a:gd name="connsiteX1" fmla="*/ 83976 w 168912"/>
                  <a:gd name="connsiteY1" fmla="*/ 1 h 35155"/>
                  <a:gd name="connsiteX2" fmla="*/ 168912 w 168912"/>
                  <a:gd name="connsiteY2" fmla="*/ 35155 h 35155"/>
                </a:gdLst>
                <a:ahLst/>
                <a:cxnLst>
                  <a:cxn ang="0">
                    <a:pos x="connsiteX0" y="connsiteY0"/>
                  </a:cxn>
                  <a:cxn ang="0">
                    <a:pos x="connsiteX1" y="connsiteY1"/>
                  </a:cxn>
                  <a:cxn ang="0">
                    <a:pos x="connsiteX2" y="connsiteY2"/>
                  </a:cxn>
                </a:cxnLst>
                <a:rect l="l" t="t" r="r" b="b"/>
                <a:pathLst>
                  <a:path w="168912" h="35155">
                    <a:moveTo>
                      <a:pt x="0" y="34314"/>
                    </a:moveTo>
                    <a:cubicBezTo>
                      <a:pt x="22836" y="11479"/>
                      <a:pt x="53326" y="-49"/>
                      <a:pt x="83976" y="1"/>
                    </a:cubicBezTo>
                    <a:cubicBezTo>
                      <a:pt x="114626" y="51"/>
                      <a:pt x="145436" y="11679"/>
                      <a:pt x="168912" y="35155"/>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grpSp>
      </p:grpSp>
      <p:grpSp>
        <p:nvGrpSpPr>
          <p:cNvPr id="249" name="Group 248">
            <a:extLst>
              <a:ext uri="{FF2B5EF4-FFF2-40B4-BE49-F238E27FC236}">
                <a16:creationId xmlns:a16="http://schemas.microsoft.com/office/drawing/2014/main" id="{D0F47A4B-29FB-47DF-B227-FEB6473D27D5}"/>
              </a:ext>
            </a:extLst>
          </p:cNvPr>
          <p:cNvGrpSpPr/>
          <p:nvPr/>
        </p:nvGrpSpPr>
        <p:grpSpPr>
          <a:xfrm>
            <a:off x="7940448" y="1418006"/>
            <a:ext cx="369336" cy="343590"/>
            <a:chOff x="4214813" y="1292225"/>
            <a:chExt cx="2573337" cy="2393950"/>
          </a:xfrm>
          <a:solidFill>
            <a:srgbClr val="0078D6"/>
          </a:solidFill>
        </p:grpSpPr>
        <p:sp>
          <p:nvSpPr>
            <p:cNvPr id="250" name="Freeform 1">
              <a:extLst>
                <a:ext uri="{FF2B5EF4-FFF2-40B4-BE49-F238E27FC236}">
                  <a16:creationId xmlns:a16="http://schemas.microsoft.com/office/drawing/2014/main" id="{F36159C1-5D69-426A-87CC-70B3856B0211}"/>
                </a:ext>
              </a:extLst>
            </p:cNvPr>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1" name="Freeform 2">
              <a:extLst>
                <a:ext uri="{FF2B5EF4-FFF2-40B4-BE49-F238E27FC236}">
                  <a16:creationId xmlns:a16="http://schemas.microsoft.com/office/drawing/2014/main" id="{D1A81BCD-9DAC-4475-B257-80340BF15352}"/>
                </a:ext>
              </a:extLst>
            </p:cNvPr>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rgbClr val="0078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2" name="Freeform 3">
              <a:extLst>
                <a:ext uri="{FF2B5EF4-FFF2-40B4-BE49-F238E27FC236}">
                  <a16:creationId xmlns:a16="http://schemas.microsoft.com/office/drawing/2014/main" id="{6A5175B6-2A2B-4316-9D1A-AD17F3C70450}"/>
                </a:ext>
              </a:extLst>
            </p:cNvPr>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3" name="Freeform 4">
              <a:extLst>
                <a:ext uri="{FF2B5EF4-FFF2-40B4-BE49-F238E27FC236}">
                  <a16:creationId xmlns:a16="http://schemas.microsoft.com/office/drawing/2014/main" id="{523B2C70-2892-443C-B248-BF9E0D84FB75}"/>
                </a:ext>
              </a:extLst>
            </p:cNvPr>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4" name="Freeform 5">
              <a:extLst>
                <a:ext uri="{FF2B5EF4-FFF2-40B4-BE49-F238E27FC236}">
                  <a16:creationId xmlns:a16="http://schemas.microsoft.com/office/drawing/2014/main" id="{805C937B-9A6B-49EB-912C-BB4BFD37DCC5}"/>
                </a:ext>
              </a:extLst>
            </p:cNvPr>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5" name="Freeform 6">
              <a:extLst>
                <a:ext uri="{FF2B5EF4-FFF2-40B4-BE49-F238E27FC236}">
                  <a16:creationId xmlns:a16="http://schemas.microsoft.com/office/drawing/2014/main" id="{E1CE8C7F-1869-4850-9429-970CF9D7A1ED}"/>
                </a:ext>
              </a:extLst>
            </p:cNvPr>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6" name="Freeform 7">
              <a:extLst>
                <a:ext uri="{FF2B5EF4-FFF2-40B4-BE49-F238E27FC236}">
                  <a16:creationId xmlns:a16="http://schemas.microsoft.com/office/drawing/2014/main" id="{30483119-9077-4F16-A6E3-4DA1AAFB3DD7}"/>
                </a:ext>
              </a:extLst>
            </p:cNvPr>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7" name="Freeform 8">
              <a:extLst>
                <a:ext uri="{FF2B5EF4-FFF2-40B4-BE49-F238E27FC236}">
                  <a16:creationId xmlns:a16="http://schemas.microsoft.com/office/drawing/2014/main" id="{4AC7595C-BDDF-41D6-B0CE-F1D3CD866E1F}"/>
                </a:ext>
              </a:extLst>
            </p:cNvPr>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8" name="Freeform 9">
              <a:extLst>
                <a:ext uri="{FF2B5EF4-FFF2-40B4-BE49-F238E27FC236}">
                  <a16:creationId xmlns:a16="http://schemas.microsoft.com/office/drawing/2014/main" id="{0DD96968-F239-41F1-BF6B-83C932C65AFA}"/>
                </a:ext>
              </a:extLst>
            </p:cNvPr>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9" name="Freeform 10">
              <a:extLst>
                <a:ext uri="{FF2B5EF4-FFF2-40B4-BE49-F238E27FC236}">
                  <a16:creationId xmlns:a16="http://schemas.microsoft.com/office/drawing/2014/main" id="{8544F730-EECB-447F-A369-1822D4220A4B}"/>
                </a:ext>
              </a:extLst>
            </p:cNvPr>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0" name="Freeform 11">
              <a:extLst>
                <a:ext uri="{FF2B5EF4-FFF2-40B4-BE49-F238E27FC236}">
                  <a16:creationId xmlns:a16="http://schemas.microsoft.com/office/drawing/2014/main" id="{29FFAEE5-960B-4054-B443-14610691DCFB}"/>
                </a:ext>
              </a:extLst>
            </p:cNvPr>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1" name="Freeform 12">
              <a:extLst>
                <a:ext uri="{FF2B5EF4-FFF2-40B4-BE49-F238E27FC236}">
                  <a16:creationId xmlns:a16="http://schemas.microsoft.com/office/drawing/2014/main" id="{5B8C5623-3477-4BC2-9EFD-49AF3AC0A9F8}"/>
                </a:ext>
              </a:extLst>
            </p:cNvPr>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2" name="Freeform 13">
              <a:extLst>
                <a:ext uri="{FF2B5EF4-FFF2-40B4-BE49-F238E27FC236}">
                  <a16:creationId xmlns:a16="http://schemas.microsoft.com/office/drawing/2014/main" id="{F71802B3-7A9F-45B8-8D5A-7C6E3FD9E75B}"/>
                </a:ext>
              </a:extLst>
            </p:cNvPr>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3" name="Freeform 14">
              <a:extLst>
                <a:ext uri="{FF2B5EF4-FFF2-40B4-BE49-F238E27FC236}">
                  <a16:creationId xmlns:a16="http://schemas.microsoft.com/office/drawing/2014/main" id="{091810FA-CF12-4A0D-845E-D7727EEBAF18}"/>
                </a:ext>
              </a:extLst>
            </p:cNvPr>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grpSp>
      <p:grpSp>
        <p:nvGrpSpPr>
          <p:cNvPr id="264" name="Group 263">
            <a:extLst>
              <a:ext uri="{FF2B5EF4-FFF2-40B4-BE49-F238E27FC236}">
                <a16:creationId xmlns:a16="http://schemas.microsoft.com/office/drawing/2014/main" id="{B5DAC5A1-0DCF-4F27-91D7-D4954A218416}"/>
              </a:ext>
            </a:extLst>
          </p:cNvPr>
          <p:cNvGrpSpPr/>
          <p:nvPr/>
        </p:nvGrpSpPr>
        <p:grpSpPr>
          <a:xfrm>
            <a:off x="4298543" y="2727823"/>
            <a:ext cx="300408" cy="300407"/>
            <a:chOff x="2335756" y="3558618"/>
            <a:chExt cx="318744" cy="318742"/>
          </a:xfrm>
        </p:grpSpPr>
        <p:sp>
          <p:nvSpPr>
            <p:cNvPr id="265" name="Freeform 22">
              <a:extLst>
                <a:ext uri="{FF2B5EF4-FFF2-40B4-BE49-F238E27FC236}">
                  <a16:creationId xmlns:a16="http://schemas.microsoft.com/office/drawing/2014/main" id="{0281BC68-0777-4BE8-B7E1-BC8F16D66FF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p:nvSpPr>
            <p:cNvPr id="266" name="Oval 265">
              <a:extLst>
                <a:ext uri="{FF2B5EF4-FFF2-40B4-BE49-F238E27FC236}">
                  <a16:creationId xmlns:a16="http://schemas.microsoft.com/office/drawing/2014/main" id="{403F9B13-1696-431B-959D-6929C7978092}"/>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grpSp>
        <p:nvGrpSpPr>
          <p:cNvPr id="267" name="Group 266">
            <a:extLst>
              <a:ext uri="{FF2B5EF4-FFF2-40B4-BE49-F238E27FC236}">
                <a16:creationId xmlns:a16="http://schemas.microsoft.com/office/drawing/2014/main" id="{6CC6C93F-4964-4CAF-B601-19A01833B70B}"/>
              </a:ext>
            </a:extLst>
          </p:cNvPr>
          <p:cNvGrpSpPr/>
          <p:nvPr/>
        </p:nvGrpSpPr>
        <p:grpSpPr>
          <a:xfrm>
            <a:off x="5919670" y="2729654"/>
            <a:ext cx="326400" cy="296747"/>
            <a:chOff x="4530976" y="2990126"/>
            <a:chExt cx="231285" cy="210274"/>
          </a:xfrm>
        </p:grpSpPr>
        <p:sp>
          <p:nvSpPr>
            <p:cNvPr id="268" name="Freeform 5">
              <a:extLst>
                <a:ext uri="{FF2B5EF4-FFF2-40B4-BE49-F238E27FC236}">
                  <a16:creationId xmlns:a16="http://schemas.microsoft.com/office/drawing/2014/main" id="{E2C8FB76-84CE-450B-BED4-3833ACCAC9B5}"/>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68580" tIns="34290" rIns="68580" bIns="34290" numCol="1" anchor="t" anchorCtr="0" compatLnSpc="1">
              <a:prstTxWarp prst="textNoShape">
                <a:avLst/>
              </a:prstTxWarp>
            </a:bodyPr>
            <a:lstStyle/>
            <a:p>
              <a:endParaRPr lang="en-US" sz="1050" dirty="0"/>
            </a:p>
          </p:txBody>
        </p:sp>
        <p:grpSp>
          <p:nvGrpSpPr>
            <p:cNvPr id="269" name="Group 268">
              <a:extLst>
                <a:ext uri="{FF2B5EF4-FFF2-40B4-BE49-F238E27FC236}">
                  <a16:creationId xmlns:a16="http://schemas.microsoft.com/office/drawing/2014/main" id="{ED37A98D-1659-4E81-B11B-6C3737AE3E0D}"/>
                </a:ext>
              </a:extLst>
            </p:cNvPr>
            <p:cNvGrpSpPr/>
            <p:nvPr/>
          </p:nvGrpSpPr>
          <p:grpSpPr>
            <a:xfrm>
              <a:off x="4646619" y="3052306"/>
              <a:ext cx="0" cy="122254"/>
              <a:chOff x="4791447" y="2616042"/>
              <a:chExt cx="0" cy="1427764"/>
            </a:xfrm>
          </p:grpSpPr>
          <p:cxnSp>
            <p:nvCxnSpPr>
              <p:cNvPr id="270" name="Straight Connector 269">
                <a:extLst>
                  <a:ext uri="{FF2B5EF4-FFF2-40B4-BE49-F238E27FC236}">
                    <a16:creationId xmlns:a16="http://schemas.microsoft.com/office/drawing/2014/main" id="{DBE4F3E0-016C-46AE-8920-5D9F056D1CC4}"/>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5BC486B-6846-4EDB-99F5-486658A03DFA}"/>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72" name="Group 271">
            <a:extLst>
              <a:ext uri="{FF2B5EF4-FFF2-40B4-BE49-F238E27FC236}">
                <a16:creationId xmlns:a16="http://schemas.microsoft.com/office/drawing/2014/main" id="{BD0BAFE0-4037-45A0-8361-2810A57C0A17}"/>
              </a:ext>
            </a:extLst>
          </p:cNvPr>
          <p:cNvGrpSpPr/>
          <p:nvPr/>
        </p:nvGrpSpPr>
        <p:grpSpPr>
          <a:xfrm>
            <a:off x="6109947" y="3699205"/>
            <a:ext cx="459555" cy="364773"/>
            <a:chOff x="4223626" y="2353385"/>
            <a:chExt cx="1173971" cy="931848"/>
          </a:xfrm>
        </p:grpSpPr>
        <p:grpSp>
          <p:nvGrpSpPr>
            <p:cNvPr id="273" name="Group 272">
              <a:extLst>
                <a:ext uri="{FF2B5EF4-FFF2-40B4-BE49-F238E27FC236}">
                  <a16:creationId xmlns:a16="http://schemas.microsoft.com/office/drawing/2014/main" id="{03DAE14E-9E1F-421C-A13D-1862D6D6B759}"/>
                </a:ext>
              </a:extLst>
            </p:cNvPr>
            <p:cNvGrpSpPr/>
            <p:nvPr/>
          </p:nvGrpSpPr>
          <p:grpSpPr>
            <a:xfrm>
              <a:off x="4273550" y="2402418"/>
              <a:ext cx="1079500" cy="840315"/>
              <a:chOff x="4273550" y="2402418"/>
              <a:chExt cx="1079500" cy="840315"/>
            </a:xfrm>
          </p:grpSpPr>
          <p:cxnSp>
            <p:nvCxnSpPr>
              <p:cNvPr id="282" name="Straight Connector 281">
                <a:extLst>
                  <a:ext uri="{FF2B5EF4-FFF2-40B4-BE49-F238E27FC236}">
                    <a16:creationId xmlns:a16="http://schemas.microsoft.com/office/drawing/2014/main" id="{FF55EC47-BC5D-447E-80F8-ABABEE6C8B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3" name="Straight Connector 282">
                <a:extLst>
                  <a:ext uri="{FF2B5EF4-FFF2-40B4-BE49-F238E27FC236}">
                    <a16:creationId xmlns:a16="http://schemas.microsoft.com/office/drawing/2014/main" id="{8F516592-3349-4B90-B9BE-23E548CC8BB1}"/>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4" name="Straight Connector 283">
                <a:extLst>
                  <a:ext uri="{FF2B5EF4-FFF2-40B4-BE49-F238E27FC236}">
                    <a16:creationId xmlns:a16="http://schemas.microsoft.com/office/drawing/2014/main" id="{E5FB8D1D-CF3D-4009-8AD2-A3EBB0FF1B58}"/>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5" name="Straight Connector 284">
                <a:extLst>
                  <a:ext uri="{FF2B5EF4-FFF2-40B4-BE49-F238E27FC236}">
                    <a16:creationId xmlns:a16="http://schemas.microsoft.com/office/drawing/2014/main" id="{ADC5C1D7-A05D-4EEA-B719-F432808BA566}"/>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6" name="Straight Connector 285">
                <a:extLst>
                  <a:ext uri="{FF2B5EF4-FFF2-40B4-BE49-F238E27FC236}">
                    <a16:creationId xmlns:a16="http://schemas.microsoft.com/office/drawing/2014/main" id="{27E1D2E8-F6A2-468F-9770-9066AC8AD3EF}"/>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7" name="Straight Connector 286">
                <a:extLst>
                  <a:ext uri="{FF2B5EF4-FFF2-40B4-BE49-F238E27FC236}">
                    <a16:creationId xmlns:a16="http://schemas.microsoft.com/office/drawing/2014/main" id="{FEA242D6-205D-4F4D-8B50-42FA6D33D1CD}"/>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8" name="Straight Connector 287">
                <a:extLst>
                  <a:ext uri="{FF2B5EF4-FFF2-40B4-BE49-F238E27FC236}">
                    <a16:creationId xmlns:a16="http://schemas.microsoft.com/office/drawing/2014/main" id="{FFA6D659-4A00-4DE1-AE47-8EC37682C2B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9" name="Straight Connector 288">
                <a:extLst>
                  <a:ext uri="{FF2B5EF4-FFF2-40B4-BE49-F238E27FC236}">
                    <a16:creationId xmlns:a16="http://schemas.microsoft.com/office/drawing/2014/main" id="{FFCE8B8D-5364-4D29-AC19-D858955B934F}"/>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0" name="Straight Connector 289">
                <a:extLst>
                  <a:ext uri="{FF2B5EF4-FFF2-40B4-BE49-F238E27FC236}">
                    <a16:creationId xmlns:a16="http://schemas.microsoft.com/office/drawing/2014/main" id="{A5EAEE32-ABDF-496E-9BAC-B16DE103E4C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1" name="Straight Connector 290">
                <a:extLst>
                  <a:ext uri="{FF2B5EF4-FFF2-40B4-BE49-F238E27FC236}">
                    <a16:creationId xmlns:a16="http://schemas.microsoft.com/office/drawing/2014/main" id="{1B60DD97-5CF8-4BE7-915C-3F93B61163C1}"/>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2" name="Straight Connector 291">
                <a:extLst>
                  <a:ext uri="{FF2B5EF4-FFF2-40B4-BE49-F238E27FC236}">
                    <a16:creationId xmlns:a16="http://schemas.microsoft.com/office/drawing/2014/main" id="{A2862EFB-2F24-4F3F-8EFF-3ED99CFBC32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3" name="Straight Connector 292">
                <a:extLst>
                  <a:ext uri="{FF2B5EF4-FFF2-40B4-BE49-F238E27FC236}">
                    <a16:creationId xmlns:a16="http://schemas.microsoft.com/office/drawing/2014/main" id="{8179D5C8-DF55-44AA-950C-965E642FF2B2}"/>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4" name="Straight Connector 293">
                <a:extLst>
                  <a:ext uri="{FF2B5EF4-FFF2-40B4-BE49-F238E27FC236}">
                    <a16:creationId xmlns:a16="http://schemas.microsoft.com/office/drawing/2014/main" id="{2DD1A083-0CA2-4485-B9BE-7E74BFFED5B2}"/>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5" name="Straight Connector 294">
                <a:extLst>
                  <a:ext uri="{FF2B5EF4-FFF2-40B4-BE49-F238E27FC236}">
                    <a16:creationId xmlns:a16="http://schemas.microsoft.com/office/drawing/2014/main" id="{BA35D161-BE97-4B0D-9674-977DB88732DF}"/>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74" name="Oval 19">
              <a:extLst>
                <a:ext uri="{FF2B5EF4-FFF2-40B4-BE49-F238E27FC236}">
                  <a16:creationId xmlns:a16="http://schemas.microsoft.com/office/drawing/2014/main" id="{97968D62-3A7D-4CAA-9126-6A5025384FD0}"/>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5" name="Oval 19">
              <a:extLst>
                <a:ext uri="{FF2B5EF4-FFF2-40B4-BE49-F238E27FC236}">
                  <a16:creationId xmlns:a16="http://schemas.microsoft.com/office/drawing/2014/main" id="{472FB06B-0E35-49C3-9E2B-72D0BA0625B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6" name="Oval 19">
              <a:extLst>
                <a:ext uri="{FF2B5EF4-FFF2-40B4-BE49-F238E27FC236}">
                  <a16:creationId xmlns:a16="http://schemas.microsoft.com/office/drawing/2014/main" id="{944E915E-F22C-460E-B16D-F3F1151A837B}"/>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7" name="Oval 19">
              <a:extLst>
                <a:ext uri="{FF2B5EF4-FFF2-40B4-BE49-F238E27FC236}">
                  <a16:creationId xmlns:a16="http://schemas.microsoft.com/office/drawing/2014/main" id="{AAD3ED21-C04D-457F-B2AE-20F1DAECAA5F}"/>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8" name="Oval 19">
              <a:extLst>
                <a:ext uri="{FF2B5EF4-FFF2-40B4-BE49-F238E27FC236}">
                  <a16:creationId xmlns:a16="http://schemas.microsoft.com/office/drawing/2014/main" id="{CE9C9FB8-2AE0-44A9-835A-B6EF2A291F4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9" name="Oval 19">
              <a:extLst>
                <a:ext uri="{FF2B5EF4-FFF2-40B4-BE49-F238E27FC236}">
                  <a16:creationId xmlns:a16="http://schemas.microsoft.com/office/drawing/2014/main" id="{AC22F11C-2317-4271-B684-B0D125AA54D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0" name="Oval 19">
              <a:extLst>
                <a:ext uri="{FF2B5EF4-FFF2-40B4-BE49-F238E27FC236}">
                  <a16:creationId xmlns:a16="http://schemas.microsoft.com/office/drawing/2014/main" id="{263128C5-053A-4B05-B870-A2039A85616F}"/>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1" name="Oval 19">
              <a:extLst>
                <a:ext uri="{FF2B5EF4-FFF2-40B4-BE49-F238E27FC236}">
                  <a16:creationId xmlns:a16="http://schemas.microsoft.com/office/drawing/2014/main" id="{12D1BE23-8990-4C36-BC5C-FDE8977E483C}"/>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51888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angle 206">
            <a:extLst>
              <a:ext uri="{FF2B5EF4-FFF2-40B4-BE49-F238E27FC236}">
                <a16:creationId xmlns:a16="http://schemas.microsoft.com/office/drawing/2014/main" id="{F6B680C1-1FAC-47B6-BD48-F1675E8601F4}"/>
              </a:ext>
            </a:extLst>
          </p:cNvPr>
          <p:cNvSpPr/>
          <p:nvPr/>
        </p:nvSpPr>
        <p:spPr bwMode="auto">
          <a:xfrm>
            <a:off x="4545994" y="2625577"/>
            <a:ext cx="612246" cy="143885"/>
          </a:xfrm>
          <a:prstGeom prst="rect">
            <a:avLst/>
          </a:prstGeom>
          <a:solidFill>
            <a:schemeClr val="tx2">
              <a:lumMod val="10000"/>
              <a:lumOff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Rectangle 86">
            <a:extLst>
              <a:ext uri="{FF2B5EF4-FFF2-40B4-BE49-F238E27FC236}">
                <a16:creationId xmlns:a16="http://schemas.microsoft.com/office/drawing/2014/main" id="{D899DF09-083F-4378-92F0-AF3C5EEF3B1D}"/>
              </a:ext>
            </a:extLst>
          </p:cNvPr>
          <p:cNvSpPr/>
          <p:nvPr/>
        </p:nvSpPr>
        <p:spPr bwMode="auto">
          <a:xfrm>
            <a:off x="1065831" y="1171677"/>
            <a:ext cx="6131578"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0" name="Rectangle 209"/>
          <p:cNvSpPr/>
          <p:nvPr/>
        </p:nvSpPr>
        <p:spPr bwMode="auto">
          <a:xfrm>
            <a:off x="5882604" y="1323736"/>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211" name="Rectangle 210"/>
          <p:cNvSpPr/>
          <p:nvPr/>
        </p:nvSpPr>
        <p:spPr bwMode="auto">
          <a:xfrm>
            <a:off x="4377337" y="132373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247" name="Rectangle 246"/>
          <p:cNvSpPr/>
          <p:nvPr/>
        </p:nvSpPr>
        <p:spPr>
          <a:xfrm>
            <a:off x="4514026" y="2478097"/>
            <a:ext cx="1036213" cy="577338"/>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DSVM</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HDInsight</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Lake Analytics</a:t>
            </a:r>
          </a:p>
        </p:txBody>
      </p:sp>
      <p:grpSp>
        <p:nvGrpSpPr>
          <p:cNvPr id="146" name="Group 145">
            <a:extLst>
              <a:ext uri="{FF2B5EF4-FFF2-40B4-BE49-F238E27FC236}">
                <a16:creationId xmlns:a16="http://schemas.microsoft.com/office/drawing/2014/main" id="{FD4F785E-13EE-401F-B737-01B931C8EA1B}"/>
              </a:ext>
            </a:extLst>
          </p:cNvPr>
          <p:cNvGrpSpPr/>
          <p:nvPr/>
        </p:nvGrpSpPr>
        <p:grpSpPr>
          <a:xfrm>
            <a:off x="1399375" y="1622111"/>
            <a:ext cx="5617730" cy="363782"/>
            <a:chOff x="7610409" y="2970243"/>
            <a:chExt cx="2834774" cy="181750"/>
          </a:xfrm>
        </p:grpSpPr>
        <p:sp>
          <p:nvSpPr>
            <p:cNvPr id="159" name="Cylinder 828">
              <a:extLst>
                <a:ext uri="{FF2B5EF4-FFF2-40B4-BE49-F238E27FC236}">
                  <a16:creationId xmlns:a16="http://schemas.microsoft.com/office/drawing/2014/main" id="{E385AFD8-155B-4B8D-A7D8-09EF70937F72}"/>
                </a:ext>
              </a:extLst>
            </p:cNvPr>
            <p:cNvSpPr/>
            <p:nvPr/>
          </p:nvSpPr>
          <p:spPr bwMode="auto">
            <a:xfrm rot="5400000">
              <a:off x="7563247" y="3017405"/>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0" name="Cylinder 828">
              <a:extLst>
                <a:ext uri="{FF2B5EF4-FFF2-40B4-BE49-F238E27FC236}">
                  <a16:creationId xmlns:a16="http://schemas.microsoft.com/office/drawing/2014/main" id="{78458FC6-2F78-4E6C-A659-7463EE1E81E4}"/>
                </a:ext>
              </a:extLst>
            </p:cNvPr>
            <p:cNvSpPr/>
            <p:nvPr/>
          </p:nvSpPr>
          <p:spPr bwMode="auto">
            <a:xfrm rot="5400000">
              <a:off x="8960965" y="1688423"/>
              <a:ext cx="155640" cy="2746360"/>
            </a:xfrm>
            <a:prstGeom prst="can">
              <a:avLst>
                <a:gd name="adj" fmla="val 17907"/>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6" name="Cylinder 828">
              <a:extLst>
                <a:ext uri="{FF2B5EF4-FFF2-40B4-BE49-F238E27FC236}">
                  <a16:creationId xmlns:a16="http://schemas.microsoft.com/office/drawing/2014/main" id="{C06923E3-0412-414A-992E-6EBE19F7BB92}"/>
                </a:ext>
              </a:extLst>
            </p:cNvPr>
            <p:cNvSpPr/>
            <p:nvPr/>
          </p:nvSpPr>
          <p:spPr bwMode="auto">
            <a:xfrm rot="5400000">
              <a:off x="10310597" y="3017407"/>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sp>
        <p:nvSpPr>
          <p:cNvPr id="258" name="TextBox 257"/>
          <p:cNvSpPr txBox="1"/>
          <p:nvPr/>
        </p:nvSpPr>
        <p:spPr>
          <a:xfrm>
            <a:off x="350488" y="2786715"/>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Custom</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sp>
        <p:nvSpPr>
          <p:cNvPr id="260" name="TextBox 259"/>
          <p:cNvSpPr txBox="1"/>
          <p:nvPr/>
        </p:nvSpPr>
        <p:spPr>
          <a:xfrm>
            <a:off x="350488" y="3742112"/>
            <a:ext cx="725564"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Sensors </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and devices</a:t>
            </a:r>
          </a:p>
        </p:txBody>
      </p:sp>
      <p:sp>
        <p:nvSpPr>
          <p:cNvPr id="266" name="Rectangle 265"/>
          <p:cNvSpPr/>
          <p:nvPr/>
        </p:nvSpPr>
        <p:spPr bwMode="auto">
          <a:xfrm>
            <a:off x="2844201" y="132373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285" name="Rectangle 284"/>
          <p:cNvSpPr/>
          <p:nvPr/>
        </p:nvSpPr>
        <p:spPr>
          <a:xfrm>
            <a:off x="3178838" y="2657705"/>
            <a:ext cx="645444" cy="33483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Blobs </a:t>
            </a:r>
          </a:p>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Lake</a:t>
            </a:r>
          </a:p>
        </p:txBody>
      </p:sp>
      <p:sp>
        <p:nvSpPr>
          <p:cNvPr id="293" name="Rectangle 292"/>
          <p:cNvSpPr/>
          <p:nvPr/>
        </p:nvSpPr>
        <p:spPr bwMode="auto">
          <a:xfrm>
            <a:off x="1377564" y="1323736"/>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296" name="Rectangle 295"/>
          <p:cNvSpPr/>
          <p:nvPr/>
        </p:nvSpPr>
        <p:spPr>
          <a:xfrm>
            <a:off x="1783008" y="1659739"/>
            <a:ext cx="2143986" cy="317459"/>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Factory</a:t>
            </a:r>
          </a:p>
          <a:p>
            <a:pPr defTabSz="685644">
              <a:buClrTx/>
              <a:defRPr/>
            </a:pPr>
            <a:r>
              <a:rPr lang="en-US" sz="675"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movement, pipelines &amp; orchestration)</a:t>
            </a:r>
          </a:p>
        </p:txBody>
      </p:sp>
      <p:sp>
        <p:nvSpPr>
          <p:cNvPr id="232" name="Rectangle 231"/>
          <p:cNvSpPr/>
          <p:nvPr/>
        </p:nvSpPr>
        <p:spPr>
          <a:xfrm>
            <a:off x="4517164" y="3450102"/>
            <a:ext cx="737973"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Machine Learning </a:t>
            </a:r>
          </a:p>
        </p:txBody>
      </p:sp>
      <p:sp>
        <p:nvSpPr>
          <p:cNvPr id="291" name="Rectangle 290"/>
          <p:cNvSpPr/>
          <p:nvPr/>
        </p:nvSpPr>
        <p:spPr>
          <a:xfrm>
            <a:off x="6167860" y="2197584"/>
            <a:ext cx="668405" cy="33483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Cosmos DB</a:t>
            </a:r>
          </a:p>
        </p:txBody>
      </p:sp>
      <p:sp>
        <p:nvSpPr>
          <p:cNvPr id="288" name="Rectangle 287"/>
          <p:cNvSpPr/>
          <p:nvPr/>
        </p:nvSpPr>
        <p:spPr>
          <a:xfrm>
            <a:off x="6167859" y="3181446"/>
            <a:ext cx="736219" cy="323165"/>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SQL Data Warehouse</a:t>
            </a:r>
          </a:p>
        </p:txBody>
      </p:sp>
      <p:sp>
        <p:nvSpPr>
          <p:cNvPr id="320" name="Rectangle 319"/>
          <p:cNvSpPr/>
          <p:nvPr/>
        </p:nvSpPr>
        <p:spPr>
          <a:xfrm>
            <a:off x="6167860" y="3756976"/>
            <a:ext cx="909668" cy="207749"/>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Analysis Services</a:t>
            </a:r>
          </a:p>
        </p:txBody>
      </p:sp>
      <p:cxnSp>
        <p:nvCxnSpPr>
          <p:cNvPr id="99" name="Straight Arrow Connector 98">
            <a:extLst>
              <a:ext uri="{FF2B5EF4-FFF2-40B4-BE49-F238E27FC236}">
                <a16:creationId xmlns:a16="http://schemas.microsoft.com/office/drawing/2014/main" id="{3DA45D05-3D3C-489C-B3FB-784A8CEE1315}"/>
              </a:ext>
            </a:extLst>
          </p:cNvPr>
          <p:cNvCxnSpPr>
            <a:cxnSpLocks/>
          </p:cNvCxnSpPr>
          <p:nvPr/>
        </p:nvCxnSpPr>
        <p:spPr>
          <a:xfrm>
            <a:off x="3768600" y="2807097"/>
            <a:ext cx="47419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13178E-3A1F-4BAA-933F-D0A7D111DCB2}"/>
              </a:ext>
            </a:extLst>
          </p:cNvPr>
          <p:cNvCxnSpPr>
            <a:cxnSpLocks/>
          </p:cNvCxnSpPr>
          <p:nvPr/>
        </p:nvCxnSpPr>
        <p:spPr>
          <a:xfrm>
            <a:off x="6904078" y="2303962"/>
            <a:ext cx="5535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4E24056-F253-428D-AE21-91B82ED3BE5F}"/>
              </a:ext>
            </a:extLst>
          </p:cNvPr>
          <p:cNvCxnSpPr>
            <a:cxnSpLocks/>
          </p:cNvCxnSpPr>
          <p:nvPr/>
        </p:nvCxnSpPr>
        <p:spPr>
          <a:xfrm>
            <a:off x="6419940" y="3528907"/>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9E508F-DB6A-4235-BEBE-08E3BBA79DB4}"/>
              </a:ext>
            </a:extLst>
          </p:cNvPr>
          <p:cNvCxnSpPr>
            <a:cxnSpLocks/>
          </p:cNvCxnSpPr>
          <p:nvPr/>
        </p:nvCxnSpPr>
        <p:spPr>
          <a:xfrm>
            <a:off x="7040772" y="3847167"/>
            <a:ext cx="41681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CBE449-AAD4-4EAA-A353-FB4F462B1CE8}"/>
              </a:ext>
            </a:extLst>
          </p:cNvPr>
          <p:cNvCxnSpPr>
            <a:cxnSpLocks/>
          </p:cNvCxnSpPr>
          <p:nvPr/>
        </p:nvCxnSpPr>
        <p:spPr>
          <a:xfrm>
            <a:off x="5158239" y="2807097"/>
            <a:ext cx="72436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9925AA2-C05D-4BCA-A21C-F20BF3DA8DF2}"/>
              </a:ext>
            </a:extLst>
          </p:cNvPr>
          <p:cNvGrpSpPr/>
          <p:nvPr/>
        </p:nvGrpSpPr>
        <p:grpSpPr>
          <a:xfrm>
            <a:off x="417955" y="3381234"/>
            <a:ext cx="396316" cy="303687"/>
            <a:chOff x="356915" y="4558566"/>
            <a:chExt cx="528421" cy="404916"/>
          </a:xfrm>
        </p:grpSpPr>
        <p:sp>
          <p:nvSpPr>
            <p:cNvPr id="128" name="Line 5">
              <a:extLst>
                <a:ext uri="{FF2B5EF4-FFF2-40B4-BE49-F238E27FC236}">
                  <a16:creationId xmlns:a16="http://schemas.microsoft.com/office/drawing/2014/main" id="{FE187F41-5AD2-4EF9-A467-9B8A656C9945}"/>
                </a:ext>
              </a:extLst>
            </p:cNvPr>
            <p:cNvSpPr>
              <a:spLocks noChangeShapeType="1"/>
            </p:cNvSpPr>
            <p:nvPr/>
          </p:nvSpPr>
          <p:spPr bwMode="auto">
            <a:xfrm>
              <a:off x="717724" y="4963482"/>
              <a:ext cx="106743"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1" name="Group 20">
              <a:extLst>
                <a:ext uri="{FF2B5EF4-FFF2-40B4-BE49-F238E27FC236}">
                  <a16:creationId xmlns:a16="http://schemas.microsoft.com/office/drawing/2014/main" id="{5057D5B9-03EE-46B5-AE73-3B35F381C832}"/>
                </a:ext>
              </a:extLst>
            </p:cNvPr>
            <p:cNvGrpSpPr/>
            <p:nvPr/>
          </p:nvGrpSpPr>
          <p:grpSpPr>
            <a:xfrm>
              <a:off x="397495" y="4784401"/>
              <a:ext cx="105861" cy="179081"/>
              <a:chOff x="397495" y="4784401"/>
              <a:chExt cx="105861" cy="179081"/>
            </a:xfrm>
          </p:grpSpPr>
          <p:sp>
            <p:nvSpPr>
              <p:cNvPr id="129" name="Freeform 6">
                <a:extLst>
                  <a:ext uri="{FF2B5EF4-FFF2-40B4-BE49-F238E27FC236}">
                    <a16:creationId xmlns:a16="http://schemas.microsoft.com/office/drawing/2014/main" id="{9CFD8E92-7BB9-4546-99CF-0715887D7420}"/>
                  </a:ext>
                </a:extLst>
              </p:cNvPr>
              <p:cNvSpPr>
                <a:spLocks/>
              </p:cNvSpPr>
              <p:nvPr/>
            </p:nvSpPr>
            <p:spPr bwMode="auto">
              <a:xfrm>
                <a:off x="397495" y="4784401"/>
                <a:ext cx="105861" cy="179081"/>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4" name="Line 9">
                <a:extLst>
                  <a:ext uri="{FF2B5EF4-FFF2-40B4-BE49-F238E27FC236}">
                    <a16:creationId xmlns:a16="http://schemas.microsoft.com/office/drawing/2014/main" id="{D6913242-6E80-4FA6-8846-2DC834FE3C35}"/>
                  </a:ext>
                </a:extLst>
              </p:cNvPr>
              <p:cNvSpPr>
                <a:spLocks noChangeShapeType="1"/>
              </p:cNvSpPr>
              <p:nvPr/>
            </p:nvSpPr>
            <p:spPr bwMode="auto">
              <a:xfrm flipH="1">
                <a:off x="438957"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sp>
          <p:nvSpPr>
            <p:cNvPr id="135" name="Freeform 10">
              <a:extLst>
                <a:ext uri="{FF2B5EF4-FFF2-40B4-BE49-F238E27FC236}">
                  <a16:creationId xmlns:a16="http://schemas.microsoft.com/office/drawing/2014/main" id="{520CC27B-4A27-41DF-9E10-2637EEAA6FDF}"/>
                </a:ext>
              </a:extLst>
            </p:cNvPr>
            <p:cNvSpPr>
              <a:spLocks/>
            </p:cNvSpPr>
            <p:nvPr/>
          </p:nvSpPr>
          <p:spPr bwMode="auto">
            <a:xfrm>
              <a:off x="356915" y="4558566"/>
              <a:ext cx="528421" cy="326403"/>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2" name="Group 21">
              <a:extLst>
                <a:ext uri="{FF2B5EF4-FFF2-40B4-BE49-F238E27FC236}">
                  <a16:creationId xmlns:a16="http://schemas.microsoft.com/office/drawing/2014/main" id="{886DF976-F8BF-471C-BBD4-A887E7A56A1A}"/>
                </a:ext>
              </a:extLst>
            </p:cNvPr>
            <p:cNvGrpSpPr/>
            <p:nvPr/>
          </p:nvGrpSpPr>
          <p:grpSpPr>
            <a:xfrm>
              <a:off x="356915" y="4685598"/>
              <a:ext cx="378452" cy="277884"/>
              <a:chOff x="356915" y="4685598"/>
              <a:chExt cx="378452" cy="277884"/>
            </a:xfrm>
          </p:grpSpPr>
          <p:sp>
            <p:nvSpPr>
              <p:cNvPr id="133" name="Freeform 7">
                <a:extLst>
                  <a:ext uri="{FF2B5EF4-FFF2-40B4-BE49-F238E27FC236}">
                    <a16:creationId xmlns:a16="http://schemas.microsoft.com/office/drawing/2014/main" id="{D10236BD-70B9-4B22-93D2-6BC7ADACF06C}"/>
                  </a:ext>
                </a:extLst>
              </p:cNvPr>
              <p:cNvSpPr>
                <a:spLocks/>
              </p:cNvSpPr>
              <p:nvPr/>
            </p:nvSpPr>
            <p:spPr bwMode="auto">
              <a:xfrm>
                <a:off x="356915" y="4685598"/>
                <a:ext cx="378452" cy="277884"/>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6" name="Line 9">
                <a:extLst>
                  <a:ext uri="{FF2B5EF4-FFF2-40B4-BE49-F238E27FC236}">
                    <a16:creationId xmlns:a16="http://schemas.microsoft.com/office/drawing/2014/main" id="{30745979-32A8-4669-99C8-46749D07BDD8}"/>
                  </a:ext>
                </a:extLst>
              </p:cNvPr>
              <p:cNvSpPr>
                <a:spLocks noChangeShapeType="1"/>
              </p:cNvSpPr>
              <p:nvPr/>
            </p:nvSpPr>
            <p:spPr bwMode="auto">
              <a:xfrm flipH="1">
                <a:off x="533790"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grpSp>
      <p:grpSp>
        <p:nvGrpSpPr>
          <p:cNvPr id="186" name="Group 185">
            <a:extLst>
              <a:ext uri="{FF2B5EF4-FFF2-40B4-BE49-F238E27FC236}">
                <a16:creationId xmlns:a16="http://schemas.microsoft.com/office/drawing/2014/main" id="{7A79524A-CDB1-416C-BC84-0830844D7619}"/>
              </a:ext>
            </a:extLst>
          </p:cNvPr>
          <p:cNvGrpSpPr/>
          <p:nvPr/>
        </p:nvGrpSpPr>
        <p:grpSpPr>
          <a:xfrm>
            <a:off x="417955" y="2460798"/>
            <a:ext cx="352303" cy="288866"/>
            <a:chOff x="1778647" y="1301093"/>
            <a:chExt cx="307813" cy="252387"/>
          </a:xfrm>
          <a:noFill/>
        </p:grpSpPr>
        <p:grpSp>
          <p:nvGrpSpPr>
            <p:cNvPr id="187" name="Group 186">
              <a:extLst>
                <a:ext uri="{FF2B5EF4-FFF2-40B4-BE49-F238E27FC236}">
                  <a16:creationId xmlns:a16="http://schemas.microsoft.com/office/drawing/2014/main" id="{68327355-F76B-4C67-97CA-7FD99C2F6579}"/>
                </a:ext>
              </a:extLst>
            </p:cNvPr>
            <p:cNvGrpSpPr/>
            <p:nvPr/>
          </p:nvGrpSpPr>
          <p:grpSpPr>
            <a:xfrm>
              <a:off x="1778647" y="1301093"/>
              <a:ext cx="307813" cy="252387"/>
              <a:chOff x="2107086" y="1452805"/>
              <a:chExt cx="307813" cy="252387"/>
            </a:xfrm>
            <a:grpFill/>
          </p:grpSpPr>
          <p:sp>
            <p:nvSpPr>
              <p:cNvPr id="190" name="Rectangle 189">
                <a:extLst>
                  <a:ext uri="{FF2B5EF4-FFF2-40B4-BE49-F238E27FC236}">
                    <a16:creationId xmlns:a16="http://schemas.microsoft.com/office/drawing/2014/main" id="{2CE6022C-915D-4DDA-BA96-C74A82DB6E2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1" name="Rectangle 190">
                <a:extLst>
                  <a:ext uri="{FF2B5EF4-FFF2-40B4-BE49-F238E27FC236}">
                    <a16:creationId xmlns:a16="http://schemas.microsoft.com/office/drawing/2014/main" id="{A25AA2D7-6EA3-4418-AE46-C81B7D117693}"/>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2" name="Rectangle 191">
                <a:extLst>
                  <a:ext uri="{FF2B5EF4-FFF2-40B4-BE49-F238E27FC236}">
                    <a16:creationId xmlns:a16="http://schemas.microsoft.com/office/drawing/2014/main" id="{C7D5D51B-B481-400C-995F-D96F516188A1}"/>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3" name="Rectangle 192">
                <a:extLst>
                  <a:ext uri="{FF2B5EF4-FFF2-40B4-BE49-F238E27FC236}">
                    <a16:creationId xmlns:a16="http://schemas.microsoft.com/office/drawing/2014/main" id="{14358BF0-FACD-44B0-BFB9-E392D7B20A5E}"/>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grpSp>
        <p:cxnSp>
          <p:nvCxnSpPr>
            <p:cNvPr id="188" name="Straight Connector 187">
              <a:extLst>
                <a:ext uri="{FF2B5EF4-FFF2-40B4-BE49-F238E27FC236}">
                  <a16:creationId xmlns:a16="http://schemas.microsoft.com/office/drawing/2014/main" id="{21A7CB8E-DD96-4C7B-92DD-CF7FF0C2C569}"/>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89" name="Straight Connector 188">
              <a:extLst>
                <a:ext uri="{FF2B5EF4-FFF2-40B4-BE49-F238E27FC236}">
                  <a16:creationId xmlns:a16="http://schemas.microsoft.com/office/drawing/2014/main" id="{9D3D50D1-623B-4B5D-86AA-7AC69EFEB8BA}"/>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06" name="Group 105"/>
          <p:cNvGrpSpPr/>
          <p:nvPr/>
        </p:nvGrpSpPr>
        <p:grpSpPr>
          <a:xfrm rot="16200000">
            <a:off x="-206596" y="2715747"/>
            <a:ext cx="2925846" cy="129584"/>
            <a:chOff x="3142887" y="5221476"/>
            <a:chExt cx="781948" cy="172778"/>
          </a:xfrm>
        </p:grpSpPr>
        <p:sp>
          <p:nvSpPr>
            <p:cNvPr id="107" name="Freeform 106"/>
            <p:cNvSpPr/>
            <p:nvPr/>
          </p:nvSpPr>
          <p:spPr bwMode="auto">
            <a:xfrm rot="16200000">
              <a:off x="3490047" y="4959466"/>
              <a:ext cx="87628" cy="78194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sp>
          <p:nvSpPr>
            <p:cNvPr id="112" name="Freeform 111"/>
            <p:cNvSpPr/>
            <p:nvPr/>
          </p:nvSpPr>
          <p:spPr bwMode="auto">
            <a:xfrm rot="16200000">
              <a:off x="3539973" y="5216947"/>
              <a:ext cx="81318" cy="90376"/>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grpSp>
      <p:cxnSp>
        <p:nvCxnSpPr>
          <p:cNvPr id="242" name="Straight Arrow Connector 241">
            <a:extLst>
              <a:ext uri="{FF2B5EF4-FFF2-40B4-BE49-F238E27FC236}">
                <a16:creationId xmlns:a16="http://schemas.microsoft.com/office/drawing/2014/main" id="{B1F83E43-B438-4CC2-9C70-2EA0E3C0D346}"/>
              </a:ext>
            </a:extLst>
          </p:cNvPr>
          <p:cNvCxnSpPr>
            <a:cxnSpLocks/>
          </p:cNvCxnSpPr>
          <p:nvPr/>
        </p:nvCxnSpPr>
        <p:spPr>
          <a:xfrm>
            <a:off x="6814923" y="3332765"/>
            <a:ext cx="6426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9E813E0-412C-4A79-92EA-2E01CAB62435}"/>
              </a:ext>
            </a:extLst>
          </p:cNvPr>
          <p:cNvCxnSpPr>
            <a:cxnSpLocks/>
          </p:cNvCxnSpPr>
          <p:nvPr/>
        </p:nvCxnSpPr>
        <p:spPr>
          <a:xfrm>
            <a:off x="4785965" y="3062672"/>
            <a:ext cx="0" cy="388578"/>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1234332F-CF2C-4E51-B83A-3F9A1E4F4E69}"/>
              </a:ext>
            </a:extLst>
          </p:cNvPr>
          <p:cNvSpPr/>
          <p:nvPr/>
        </p:nvSpPr>
        <p:spPr>
          <a:xfrm>
            <a:off x="1681823" y="3434684"/>
            <a:ext cx="728689"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Event Hub</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IoT Hub</a:t>
            </a:r>
          </a:p>
        </p:txBody>
      </p:sp>
      <p:cxnSp>
        <p:nvCxnSpPr>
          <p:cNvPr id="176" name="Straight Arrow Connector 175">
            <a:extLst>
              <a:ext uri="{FF2B5EF4-FFF2-40B4-BE49-F238E27FC236}">
                <a16:creationId xmlns:a16="http://schemas.microsoft.com/office/drawing/2014/main" id="{237BF570-83FA-45B2-9D97-83277C1D369D}"/>
              </a:ext>
            </a:extLst>
          </p:cNvPr>
          <p:cNvCxnSpPr>
            <a:cxnSpLocks/>
          </p:cNvCxnSpPr>
          <p:nvPr/>
        </p:nvCxnSpPr>
        <p:spPr>
          <a:xfrm>
            <a:off x="2080373" y="2818364"/>
            <a:ext cx="79538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9D79C7B-4D95-4676-AF76-A342F365709C}"/>
              </a:ext>
            </a:extLst>
          </p:cNvPr>
          <p:cNvSpPr/>
          <p:nvPr/>
        </p:nvSpPr>
        <p:spPr>
          <a:xfrm>
            <a:off x="6167859" y="2720794"/>
            <a:ext cx="872913" cy="21358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SQL Database</a:t>
            </a:r>
          </a:p>
        </p:txBody>
      </p:sp>
      <p:cxnSp>
        <p:nvCxnSpPr>
          <p:cNvPr id="183" name="Straight Arrow Connector 182">
            <a:extLst>
              <a:ext uri="{FF2B5EF4-FFF2-40B4-BE49-F238E27FC236}">
                <a16:creationId xmlns:a16="http://schemas.microsoft.com/office/drawing/2014/main" id="{9293B4D1-A604-4045-B92A-E8D9EBF0494D}"/>
              </a:ext>
            </a:extLst>
          </p:cNvPr>
          <p:cNvCxnSpPr>
            <a:cxnSpLocks/>
          </p:cNvCxnSpPr>
          <p:nvPr/>
        </p:nvCxnSpPr>
        <p:spPr>
          <a:xfrm>
            <a:off x="6957277" y="2818364"/>
            <a:ext cx="50030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5D8FE7D-B2EB-4D3C-95D3-25D5D1A49754}"/>
              </a:ext>
            </a:extLst>
          </p:cNvPr>
          <p:cNvCxnSpPr>
            <a:cxnSpLocks/>
          </p:cNvCxnSpPr>
          <p:nvPr/>
        </p:nvCxnSpPr>
        <p:spPr>
          <a:xfrm>
            <a:off x="6419940" y="2923330"/>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4A6BBE-8BF6-4DC6-B035-7DCE23D7EEB3}"/>
              </a:ext>
            </a:extLst>
          </p:cNvPr>
          <p:cNvCxnSpPr>
            <a:cxnSpLocks/>
          </p:cNvCxnSpPr>
          <p:nvPr/>
        </p:nvCxnSpPr>
        <p:spPr>
          <a:xfrm>
            <a:off x="6419940" y="2433925"/>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61C6692B-58A5-4E9B-A5CB-63A6E3C09744}"/>
              </a:ext>
            </a:extLst>
          </p:cNvPr>
          <p:cNvGrpSpPr/>
          <p:nvPr/>
        </p:nvGrpSpPr>
        <p:grpSpPr>
          <a:xfrm>
            <a:off x="7568954" y="1323736"/>
            <a:ext cx="1220974" cy="2866407"/>
            <a:chOff x="9888738" y="1697248"/>
            <a:chExt cx="1627965" cy="3821875"/>
          </a:xfrm>
        </p:grpSpPr>
        <p:grpSp>
          <p:nvGrpSpPr>
            <p:cNvPr id="277" name="Group 276">
              <a:extLst>
                <a:ext uri="{FF2B5EF4-FFF2-40B4-BE49-F238E27FC236}">
                  <a16:creationId xmlns:a16="http://schemas.microsoft.com/office/drawing/2014/main" id="{50E4ACD9-D4C9-4C86-AA94-F48231962823}"/>
                </a:ext>
              </a:extLst>
            </p:cNvPr>
            <p:cNvGrpSpPr/>
            <p:nvPr/>
          </p:nvGrpSpPr>
          <p:grpSpPr>
            <a:xfrm>
              <a:off x="9888738" y="2321508"/>
              <a:ext cx="1627965" cy="3197615"/>
              <a:chOff x="9890197" y="2012459"/>
              <a:chExt cx="1647758" cy="3499941"/>
            </a:xfrm>
          </p:grpSpPr>
          <p:sp>
            <p:nvSpPr>
              <p:cNvPr id="299" name="Shape 101"/>
              <p:cNvSpPr txBox="1"/>
              <p:nvPr/>
            </p:nvSpPr>
            <p:spPr>
              <a:xfrm>
                <a:off x="9950280" y="5234427"/>
                <a:ext cx="1534448" cy="277973"/>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sp>
            <p:nvSpPr>
              <p:cNvPr id="308" name="Shape 101"/>
              <p:cNvSpPr txBox="1"/>
              <p:nvPr/>
            </p:nvSpPr>
            <p:spPr>
              <a:xfrm>
                <a:off x="9890197" y="2997578"/>
                <a:ext cx="1647758" cy="277973"/>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Predictive apps</a:t>
                </a:r>
              </a:p>
            </p:txBody>
          </p:sp>
          <p:grpSp>
            <p:nvGrpSpPr>
              <p:cNvPr id="141" name="Group 140">
                <a:extLst>
                  <a:ext uri="{FF2B5EF4-FFF2-40B4-BE49-F238E27FC236}">
                    <a16:creationId xmlns:a16="http://schemas.microsoft.com/office/drawing/2014/main" id="{22E8DFDF-851C-4A6F-81C3-B619382A1014}"/>
                  </a:ext>
                </a:extLst>
              </p:cNvPr>
              <p:cNvGrpSpPr/>
              <p:nvPr/>
            </p:nvGrpSpPr>
            <p:grpSpPr>
              <a:xfrm>
                <a:off x="10295203" y="2012459"/>
                <a:ext cx="825028" cy="901901"/>
                <a:chOff x="9095124" y="3288299"/>
                <a:chExt cx="916056" cy="1001411"/>
              </a:xfrm>
            </p:grpSpPr>
            <p:grpSp>
              <p:nvGrpSpPr>
                <p:cNvPr id="142" name="Group 141">
                  <a:extLst>
                    <a:ext uri="{FF2B5EF4-FFF2-40B4-BE49-F238E27FC236}">
                      <a16:creationId xmlns:a16="http://schemas.microsoft.com/office/drawing/2014/main" id="{F697DCF1-93EF-4827-A8D8-C2A9855298C3}"/>
                    </a:ext>
                  </a:extLst>
                </p:cNvPr>
                <p:cNvGrpSpPr/>
                <p:nvPr/>
              </p:nvGrpSpPr>
              <p:grpSpPr>
                <a:xfrm>
                  <a:off x="9615713" y="3659076"/>
                  <a:ext cx="288492" cy="206742"/>
                  <a:chOff x="3751869" y="1754414"/>
                  <a:chExt cx="4688258" cy="3381830"/>
                </a:xfrm>
              </p:grpSpPr>
              <p:sp>
                <p:nvSpPr>
                  <p:cNvPr id="162" name="Freeform: Shape 132">
                    <a:extLst>
                      <a:ext uri="{FF2B5EF4-FFF2-40B4-BE49-F238E27FC236}">
                        <a16:creationId xmlns:a16="http://schemas.microsoft.com/office/drawing/2014/main" id="{7E447AF6-8D0A-4471-AEB3-C6EF097B2243}"/>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3" name="Freeform: Shape 133">
                    <a:extLst>
                      <a:ext uri="{FF2B5EF4-FFF2-40B4-BE49-F238E27FC236}">
                        <a16:creationId xmlns:a16="http://schemas.microsoft.com/office/drawing/2014/main" id="{EA62FB34-E7A9-46D8-BD2C-EA9A8BEF0171}"/>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4" name="Freeform: Shape 134">
                    <a:extLst>
                      <a:ext uri="{FF2B5EF4-FFF2-40B4-BE49-F238E27FC236}">
                        <a16:creationId xmlns:a16="http://schemas.microsoft.com/office/drawing/2014/main" id="{951E7792-D8A9-4F6C-A8ED-9ACF3688E6E2}"/>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5" name="Freeform: Shape 135">
                    <a:extLst>
                      <a:ext uri="{FF2B5EF4-FFF2-40B4-BE49-F238E27FC236}">
                        <a16:creationId xmlns:a16="http://schemas.microsoft.com/office/drawing/2014/main" id="{DB12C2FC-53B5-4533-964B-4FFA3F46AD5A}"/>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765AC8AD-A6DB-42E1-A88A-6136F61E9EF6}"/>
                    </a:ext>
                  </a:extLst>
                </p:cNvPr>
                <p:cNvGrpSpPr/>
                <p:nvPr/>
              </p:nvGrpSpPr>
              <p:grpSpPr>
                <a:xfrm>
                  <a:off x="9529086" y="3345220"/>
                  <a:ext cx="202925" cy="182040"/>
                  <a:chOff x="2974863" y="1824177"/>
                  <a:chExt cx="285701" cy="257980"/>
                </a:xfrm>
                <a:noFill/>
              </p:grpSpPr>
              <p:sp>
                <p:nvSpPr>
                  <p:cNvPr id="157" name="Rectangle 48">
                    <a:extLst>
                      <a:ext uri="{FF2B5EF4-FFF2-40B4-BE49-F238E27FC236}">
                        <a16:creationId xmlns:a16="http://schemas.microsoft.com/office/drawing/2014/main" id="{846B51E2-F4BD-4E4E-84D8-E30258A2040C}"/>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8" name="Freeform 49">
                    <a:extLst>
                      <a:ext uri="{FF2B5EF4-FFF2-40B4-BE49-F238E27FC236}">
                        <a16:creationId xmlns:a16="http://schemas.microsoft.com/office/drawing/2014/main" id="{8DE7FEB3-ACF2-460F-A271-A2BBA7F631B8}"/>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61" name="Oval 160">
                    <a:extLst>
                      <a:ext uri="{FF2B5EF4-FFF2-40B4-BE49-F238E27FC236}">
                        <a16:creationId xmlns:a16="http://schemas.microsoft.com/office/drawing/2014/main" id="{DD3FA9B3-6754-48CC-8D7C-C67C08C6F3E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44" name="Freeform 9">
                  <a:extLst>
                    <a:ext uri="{FF2B5EF4-FFF2-40B4-BE49-F238E27FC236}">
                      <a16:creationId xmlns:a16="http://schemas.microsoft.com/office/drawing/2014/main" id="{5754EDA7-6DCC-4DD7-BCB4-09104A48C13A}"/>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7" name="Freeform 448">
                  <a:extLst>
                    <a:ext uri="{FF2B5EF4-FFF2-40B4-BE49-F238E27FC236}">
                      <a16:creationId xmlns:a16="http://schemas.microsoft.com/office/drawing/2014/main" id="{6F05E337-A7C1-4B42-BD87-779E57B660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8" name="Freeform 5">
                  <a:extLst>
                    <a:ext uri="{FF2B5EF4-FFF2-40B4-BE49-F238E27FC236}">
                      <a16:creationId xmlns:a16="http://schemas.microsoft.com/office/drawing/2014/main" id="{EE6651DF-F377-40AC-99C6-D2914BF0CBD2}"/>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49" name="Group 148">
                  <a:extLst>
                    <a:ext uri="{FF2B5EF4-FFF2-40B4-BE49-F238E27FC236}">
                      <a16:creationId xmlns:a16="http://schemas.microsoft.com/office/drawing/2014/main" id="{D44B5479-DAD6-43B8-8D79-661AC7D5A4A0}"/>
                    </a:ext>
                  </a:extLst>
                </p:cNvPr>
                <p:cNvGrpSpPr/>
                <p:nvPr/>
              </p:nvGrpSpPr>
              <p:grpSpPr>
                <a:xfrm>
                  <a:off x="9528781" y="4077410"/>
                  <a:ext cx="97135" cy="181233"/>
                  <a:chOff x="4064485" y="1802065"/>
                  <a:chExt cx="240628" cy="227361"/>
                </a:xfrm>
                <a:noFill/>
              </p:grpSpPr>
              <p:sp>
                <p:nvSpPr>
                  <p:cNvPr id="154" name="Line 46">
                    <a:extLst>
                      <a:ext uri="{FF2B5EF4-FFF2-40B4-BE49-F238E27FC236}">
                        <a16:creationId xmlns:a16="http://schemas.microsoft.com/office/drawing/2014/main" id="{43779392-D854-4996-AF6F-147307963669}"/>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5" name="Line 47">
                    <a:extLst>
                      <a:ext uri="{FF2B5EF4-FFF2-40B4-BE49-F238E27FC236}">
                        <a16:creationId xmlns:a16="http://schemas.microsoft.com/office/drawing/2014/main" id="{2555A14C-24D9-4B02-801C-25FC0A837D9A}"/>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6" name="Line 54">
                    <a:extLst>
                      <a:ext uri="{FF2B5EF4-FFF2-40B4-BE49-F238E27FC236}">
                        <a16:creationId xmlns:a16="http://schemas.microsoft.com/office/drawing/2014/main" id="{CA5D1864-B8FE-496B-82AB-568FC6B88C22}"/>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50" name="Freeform: Shape 168">
                  <a:extLst>
                    <a:ext uri="{FF2B5EF4-FFF2-40B4-BE49-F238E27FC236}">
                      <a16:creationId xmlns:a16="http://schemas.microsoft.com/office/drawing/2014/main" id="{139D9A4F-93FF-4E72-9AFD-367A63FA433D}"/>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51" name="Group 150">
                  <a:extLst>
                    <a:ext uri="{FF2B5EF4-FFF2-40B4-BE49-F238E27FC236}">
                      <a16:creationId xmlns:a16="http://schemas.microsoft.com/office/drawing/2014/main" id="{DA2FE695-946F-4718-9A54-74BDF917701A}"/>
                    </a:ext>
                  </a:extLst>
                </p:cNvPr>
                <p:cNvGrpSpPr/>
                <p:nvPr/>
              </p:nvGrpSpPr>
              <p:grpSpPr>
                <a:xfrm>
                  <a:off x="9855639" y="3437294"/>
                  <a:ext cx="97133" cy="89562"/>
                  <a:chOff x="9766486" y="4221497"/>
                  <a:chExt cx="118215" cy="109717"/>
                </a:xfrm>
              </p:grpSpPr>
              <p:sp>
                <p:nvSpPr>
                  <p:cNvPr id="152" name="Line 47">
                    <a:extLst>
                      <a:ext uri="{FF2B5EF4-FFF2-40B4-BE49-F238E27FC236}">
                        <a16:creationId xmlns:a16="http://schemas.microsoft.com/office/drawing/2014/main" id="{0198489B-9170-4826-85D9-2BEC8C6FF9E4}"/>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3" name="Line 54">
                    <a:extLst>
                      <a:ext uri="{FF2B5EF4-FFF2-40B4-BE49-F238E27FC236}">
                        <a16:creationId xmlns:a16="http://schemas.microsoft.com/office/drawing/2014/main" id="{F701F9A3-75E6-423A-9A70-E79733C6611B}"/>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B9405865-ED16-4FD1-84FE-0C0FB359E8AA}"/>
                  </a:ext>
                </a:extLst>
              </p:cNvPr>
              <p:cNvGrpSpPr/>
              <p:nvPr/>
            </p:nvGrpSpPr>
            <p:grpSpPr>
              <a:xfrm>
                <a:off x="10362583" y="4585161"/>
                <a:ext cx="677513" cy="576345"/>
                <a:chOff x="10725498" y="5087603"/>
                <a:chExt cx="498940" cy="424437"/>
              </a:xfrm>
            </p:grpSpPr>
            <p:sp>
              <p:nvSpPr>
                <p:cNvPr id="194" name="graph_2">
                  <a:extLst>
                    <a:ext uri="{FF2B5EF4-FFF2-40B4-BE49-F238E27FC236}">
                      <a16:creationId xmlns:a16="http://schemas.microsoft.com/office/drawing/2014/main" id="{55D37732-EEBF-4B63-B2DB-EC15152E8E3E}"/>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 name="Group 23">
                  <a:extLst>
                    <a:ext uri="{FF2B5EF4-FFF2-40B4-BE49-F238E27FC236}">
                      <a16:creationId xmlns:a16="http://schemas.microsoft.com/office/drawing/2014/main" id="{F6BAF35B-F1C6-47AB-B29C-ED6C9DC63ED7}"/>
                    </a:ext>
                  </a:extLst>
                </p:cNvPr>
                <p:cNvGrpSpPr/>
                <p:nvPr/>
              </p:nvGrpSpPr>
              <p:grpSpPr>
                <a:xfrm>
                  <a:off x="10725498" y="5087603"/>
                  <a:ext cx="498940" cy="424437"/>
                  <a:chOff x="10725498" y="5087603"/>
                  <a:chExt cx="498940" cy="424437"/>
                </a:xfrm>
              </p:grpSpPr>
              <p:sp>
                <p:nvSpPr>
                  <p:cNvPr id="198" name="Rectangle 9">
                    <a:extLst>
                      <a:ext uri="{FF2B5EF4-FFF2-40B4-BE49-F238E27FC236}">
                        <a16:creationId xmlns:a16="http://schemas.microsoft.com/office/drawing/2014/main" id="{C94AE980-EB38-46BD-8FB2-9D3E3E57FD52}"/>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199" name="Line 10">
                    <a:extLst>
                      <a:ext uri="{FF2B5EF4-FFF2-40B4-BE49-F238E27FC236}">
                        <a16:creationId xmlns:a16="http://schemas.microsoft.com/office/drawing/2014/main" id="{0CD8DEDD-5B74-45A7-A005-61BFAD569DF3}"/>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0" name="Oval 11">
                    <a:extLst>
                      <a:ext uri="{FF2B5EF4-FFF2-40B4-BE49-F238E27FC236}">
                        <a16:creationId xmlns:a16="http://schemas.microsoft.com/office/drawing/2014/main" id="{DF3C3C4E-8CFF-4176-A7D9-971EDB16533A}"/>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1" name="Oval 12">
                    <a:extLst>
                      <a:ext uri="{FF2B5EF4-FFF2-40B4-BE49-F238E27FC236}">
                        <a16:creationId xmlns:a16="http://schemas.microsoft.com/office/drawing/2014/main" id="{F46D44F1-B6E5-4C02-80E4-0FF710690B3F}"/>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2" name="Oval 13">
                    <a:extLst>
                      <a:ext uri="{FF2B5EF4-FFF2-40B4-BE49-F238E27FC236}">
                        <a16:creationId xmlns:a16="http://schemas.microsoft.com/office/drawing/2014/main" id="{439A2BC6-7F24-4009-A587-F12B6D45166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sp>
            <p:nvSpPr>
              <p:cNvPr id="238" name="Shape 101">
                <a:extLst>
                  <a:ext uri="{FF2B5EF4-FFF2-40B4-BE49-F238E27FC236}">
                    <a16:creationId xmlns:a16="http://schemas.microsoft.com/office/drawing/2014/main" id="{B2737DD1-7D22-451D-A367-0EDC6532EE0B}"/>
                  </a:ext>
                </a:extLst>
              </p:cNvPr>
              <p:cNvSpPr txBox="1"/>
              <p:nvPr/>
            </p:nvSpPr>
            <p:spPr>
              <a:xfrm>
                <a:off x="9946442" y="4104918"/>
                <a:ext cx="1534448" cy="277973"/>
              </a:xfrm>
              <a:prstGeom prst="rect">
                <a:avLst/>
              </a:prstGeom>
              <a:noFill/>
              <a:ln>
                <a:noFill/>
              </a:ln>
            </p:spPr>
            <p:txBody>
              <a:bodyPr wrap="square"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Operational reports</a:t>
                </a:r>
              </a:p>
            </p:txBody>
          </p:sp>
          <p:grpSp>
            <p:nvGrpSpPr>
              <p:cNvPr id="28" name="Group 27">
                <a:extLst>
                  <a:ext uri="{FF2B5EF4-FFF2-40B4-BE49-F238E27FC236}">
                    <a16:creationId xmlns:a16="http://schemas.microsoft.com/office/drawing/2014/main" id="{1DD3BEF8-F2D3-4A68-9B30-12258C9969AC}"/>
                  </a:ext>
                </a:extLst>
              </p:cNvPr>
              <p:cNvGrpSpPr/>
              <p:nvPr/>
            </p:nvGrpSpPr>
            <p:grpSpPr>
              <a:xfrm>
                <a:off x="10349269" y="3465702"/>
                <a:ext cx="677513" cy="576345"/>
                <a:chOff x="10295202" y="3465702"/>
                <a:chExt cx="677513" cy="576345"/>
              </a:xfrm>
            </p:grpSpPr>
            <p:grpSp>
              <p:nvGrpSpPr>
                <p:cNvPr id="231" name="Group 230">
                  <a:extLst>
                    <a:ext uri="{FF2B5EF4-FFF2-40B4-BE49-F238E27FC236}">
                      <a16:creationId xmlns:a16="http://schemas.microsoft.com/office/drawing/2014/main" id="{2B6089EC-A82E-4D63-94B4-56F7B0236774}"/>
                    </a:ext>
                  </a:extLst>
                </p:cNvPr>
                <p:cNvGrpSpPr/>
                <p:nvPr/>
              </p:nvGrpSpPr>
              <p:grpSpPr>
                <a:xfrm>
                  <a:off x="10295202" y="3465702"/>
                  <a:ext cx="677513" cy="576345"/>
                  <a:chOff x="10725498" y="5087603"/>
                  <a:chExt cx="498940" cy="424437"/>
                </a:xfrm>
              </p:grpSpPr>
              <p:sp>
                <p:nvSpPr>
                  <p:cNvPr id="233" name="Rectangle 9">
                    <a:extLst>
                      <a:ext uri="{FF2B5EF4-FFF2-40B4-BE49-F238E27FC236}">
                        <a16:creationId xmlns:a16="http://schemas.microsoft.com/office/drawing/2014/main" id="{64DF5A8B-8562-43DF-A75F-01BE6030547D}"/>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4" name="Line 10">
                    <a:extLst>
                      <a:ext uri="{FF2B5EF4-FFF2-40B4-BE49-F238E27FC236}">
                        <a16:creationId xmlns:a16="http://schemas.microsoft.com/office/drawing/2014/main" id="{55D2C6BD-31EC-43D4-8BD4-3D073D4A0B42}"/>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5" name="Oval 11">
                    <a:extLst>
                      <a:ext uri="{FF2B5EF4-FFF2-40B4-BE49-F238E27FC236}">
                        <a16:creationId xmlns:a16="http://schemas.microsoft.com/office/drawing/2014/main" id="{2FB7F8B0-3B91-4436-BCE0-C9174BA3C4C6}"/>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6" name="Oval 12">
                    <a:extLst>
                      <a:ext uri="{FF2B5EF4-FFF2-40B4-BE49-F238E27FC236}">
                        <a16:creationId xmlns:a16="http://schemas.microsoft.com/office/drawing/2014/main" id="{F482BAFD-6614-47C8-A692-AEF4463D03B6}"/>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7" name="Oval 13">
                    <a:extLst>
                      <a:ext uri="{FF2B5EF4-FFF2-40B4-BE49-F238E27FC236}">
                        <a16:creationId xmlns:a16="http://schemas.microsoft.com/office/drawing/2014/main" id="{64AAA125-35D5-4E98-8591-D42E30551362}"/>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sp>
              <p:nvSpPr>
                <p:cNvPr id="239" name="Rectangle 6">
                  <a:extLst>
                    <a:ext uri="{FF2B5EF4-FFF2-40B4-BE49-F238E27FC236}">
                      <a16:creationId xmlns:a16="http://schemas.microsoft.com/office/drawing/2014/main" id="{E5E9C6B9-DE53-4643-9C4A-7728FC14FABF}"/>
                    </a:ext>
                  </a:extLst>
                </p:cNvPr>
                <p:cNvSpPr>
                  <a:spLocks noChangeArrowheads="1"/>
                </p:cNvSpPr>
                <p:nvPr/>
              </p:nvSpPr>
              <p:spPr bwMode="auto">
                <a:xfrm>
                  <a:off x="10521830" y="3822836"/>
                  <a:ext cx="52858" cy="175091"/>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0" name="Rectangle 7">
                  <a:extLst>
                    <a:ext uri="{FF2B5EF4-FFF2-40B4-BE49-F238E27FC236}">
                      <a16:creationId xmlns:a16="http://schemas.microsoft.com/office/drawing/2014/main" id="{ACD3FB5E-29BB-4681-A71E-6B9903AD0E39}"/>
                    </a:ext>
                  </a:extLst>
                </p:cNvPr>
                <p:cNvSpPr>
                  <a:spLocks noChangeArrowheads="1"/>
                </p:cNvSpPr>
                <p:nvPr/>
              </p:nvSpPr>
              <p:spPr bwMode="auto">
                <a:xfrm>
                  <a:off x="10625894" y="3669218"/>
                  <a:ext cx="54510" cy="328709"/>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1" name="Rectangle 8">
                  <a:extLst>
                    <a:ext uri="{FF2B5EF4-FFF2-40B4-BE49-F238E27FC236}">
                      <a16:creationId xmlns:a16="http://schemas.microsoft.com/office/drawing/2014/main" id="{9D3E2615-C536-4356-B157-AC746377EE72}"/>
                    </a:ext>
                  </a:extLst>
                </p:cNvPr>
                <p:cNvSpPr>
                  <a:spLocks noChangeArrowheads="1"/>
                </p:cNvSpPr>
                <p:nvPr/>
              </p:nvSpPr>
              <p:spPr bwMode="auto">
                <a:xfrm>
                  <a:off x="10731610" y="3736942"/>
                  <a:ext cx="54510" cy="260985"/>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grpSp>
        <p:sp>
          <p:nvSpPr>
            <p:cNvPr id="196" name="Rectangle 195">
              <a:extLst>
                <a:ext uri="{FF2B5EF4-FFF2-40B4-BE49-F238E27FC236}">
                  <a16:creationId xmlns:a16="http://schemas.microsoft.com/office/drawing/2014/main" id="{95611ECB-8432-467F-832C-AF9FA82323EC}"/>
                </a:ext>
              </a:extLst>
            </p:cNvPr>
            <p:cNvSpPr/>
            <p:nvPr/>
          </p:nvSpPr>
          <p:spPr bwMode="auto">
            <a:xfrm>
              <a:off x="9960535" y="1697248"/>
              <a:ext cx="1432897" cy="307776"/>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grpSp>
      <p:sp>
        <p:nvSpPr>
          <p:cNvPr id="3" name="Title 2">
            <a:extLst>
              <a:ext uri="{FF2B5EF4-FFF2-40B4-BE49-F238E27FC236}">
                <a16:creationId xmlns:a16="http://schemas.microsoft.com/office/drawing/2014/main" id="{26F7D452-0040-4DAD-BA87-7BE5B8388923}"/>
              </a:ext>
            </a:extLst>
          </p:cNvPr>
          <p:cNvSpPr>
            <a:spLocks noGrp="1"/>
          </p:cNvSpPr>
          <p:nvPr>
            <p:ph type="title"/>
          </p:nvPr>
        </p:nvSpPr>
        <p:spPr/>
        <p:txBody>
          <a:bodyPr/>
          <a:lstStyle/>
          <a:p>
            <a:pPr defTabSz="685800"/>
            <a:r>
              <a:rPr lang="en-US" sz="2100" spc="375" dirty="0">
                <a:solidFill>
                  <a:srgbClr val="0078D7"/>
                </a:solidFill>
                <a:latin typeface="Segoe UI Semilight" charset="0"/>
                <a:ea typeface=""/>
                <a:cs typeface="Segoe UI Semilight" charset="0"/>
              </a:rPr>
              <a:t>Big Data &amp; Advanced Analytics at a glance</a:t>
            </a:r>
            <a:endParaRPr lang="en-US" sz="2100" spc="375" dirty="0">
              <a:solidFill>
                <a:srgbClr val="0078D7"/>
              </a:solidFill>
              <a:latin typeface="Segoe UI Semilight" charset="0"/>
              <a:cs typeface="Segoe UI Semilight" charset="0"/>
            </a:endParaRPr>
          </a:p>
        </p:txBody>
      </p:sp>
      <p:cxnSp>
        <p:nvCxnSpPr>
          <p:cNvPr id="10" name="Connector: Elbow 9">
            <a:extLst>
              <a:ext uri="{FF2B5EF4-FFF2-40B4-BE49-F238E27FC236}">
                <a16:creationId xmlns:a16="http://schemas.microsoft.com/office/drawing/2014/main" id="{BD3EE901-8B1D-4515-8F43-40D02C09AC24}"/>
              </a:ext>
            </a:extLst>
          </p:cNvPr>
          <p:cNvCxnSpPr>
            <a:cxnSpLocks/>
          </p:cNvCxnSpPr>
          <p:nvPr/>
        </p:nvCxnSpPr>
        <p:spPr>
          <a:xfrm rot="10800000" flipV="1">
            <a:off x="5847984" y="2292802"/>
            <a:ext cx="9525" cy="1038685"/>
          </a:xfrm>
          <a:prstGeom prst="bentConnector3">
            <a:avLst>
              <a:gd name="adj1" fmla="val 1800000"/>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57DD79A-C5E6-4E07-8EFA-42AB880854A1}"/>
              </a:ext>
            </a:extLst>
          </p:cNvPr>
          <p:cNvGrpSpPr>
            <a:grpSpLocks noChangeAspect="1"/>
          </p:cNvGrpSpPr>
          <p:nvPr/>
        </p:nvGrpSpPr>
        <p:grpSpPr bwMode="auto">
          <a:xfrm>
            <a:off x="434968" y="1211166"/>
            <a:ext cx="312147" cy="304715"/>
            <a:chOff x="1759" y="236"/>
            <a:chExt cx="252" cy="246"/>
          </a:xfrm>
          <a:noFill/>
        </p:grpSpPr>
        <p:sp>
          <p:nvSpPr>
            <p:cNvPr id="168" name="Freeform 106">
              <a:extLst>
                <a:ext uri="{FF2B5EF4-FFF2-40B4-BE49-F238E27FC236}">
                  <a16:creationId xmlns:a16="http://schemas.microsoft.com/office/drawing/2014/main" id="{2C21B8F4-D961-4AAE-BD18-A747067D6B97}"/>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69" name="Rectangle 168">
              <a:extLst>
                <a:ext uri="{FF2B5EF4-FFF2-40B4-BE49-F238E27FC236}">
                  <a16:creationId xmlns:a16="http://schemas.microsoft.com/office/drawing/2014/main" id="{032F3A4B-33C1-45CB-A0F0-210E799046FE}"/>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88761354-A028-4A1B-8B85-CABA5C5B18CF}"/>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8" name="Rectangle 177">
              <a:extLst>
                <a:ext uri="{FF2B5EF4-FFF2-40B4-BE49-F238E27FC236}">
                  <a16:creationId xmlns:a16="http://schemas.microsoft.com/office/drawing/2014/main" id="{FD585D5E-4C4B-4E11-9D00-DE4F413DDDC8}"/>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grpSp>
      <p:sp>
        <p:nvSpPr>
          <p:cNvPr id="179" name="TextBox 178">
            <a:extLst>
              <a:ext uri="{FF2B5EF4-FFF2-40B4-BE49-F238E27FC236}">
                <a16:creationId xmlns:a16="http://schemas.microsoft.com/office/drawing/2014/main" id="{30693531-66D0-45AA-B0FD-1BDFD5C1056A}"/>
              </a:ext>
            </a:extLst>
          </p:cNvPr>
          <p:cNvSpPr txBox="1"/>
          <p:nvPr/>
        </p:nvSpPr>
        <p:spPr>
          <a:xfrm>
            <a:off x="350488" y="1555889"/>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Business</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grpSp>
        <p:nvGrpSpPr>
          <p:cNvPr id="121" name="Group 120">
            <a:extLst>
              <a:ext uri="{FF2B5EF4-FFF2-40B4-BE49-F238E27FC236}">
                <a16:creationId xmlns:a16="http://schemas.microsoft.com/office/drawing/2014/main" id="{5897BC48-3227-4115-B75F-6883BF73317A}"/>
              </a:ext>
            </a:extLst>
          </p:cNvPr>
          <p:cNvGrpSpPr/>
          <p:nvPr/>
        </p:nvGrpSpPr>
        <p:grpSpPr>
          <a:xfrm>
            <a:off x="1609678" y="1715829"/>
            <a:ext cx="173402" cy="174158"/>
            <a:chOff x="5279190" y="5401430"/>
            <a:chExt cx="1101836" cy="1106637"/>
          </a:xfrm>
        </p:grpSpPr>
        <p:sp>
          <p:nvSpPr>
            <p:cNvPr id="122" name="Freeform: Shape 815">
              <a:extLst>
                <a:ext uri="{FF2B5EF4-FFF2-40B4-BE49-F238E27FC236}">
                  <a16:creationId xmlns:a16="http://schemas.microsoft.com/office/drawing/2014/main" id="{01BD0F51-1A3F-43E4-AC48-CFF2C9E8C28D}"/>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3" name="Freeform: Shape 816">
              <a:extLst>
                <a:ext uri="{FF2B5EF4-FFF2-40B4-BE49-F238E27FC236}">
                  <a16:creationId xmlns:a16="http://schemas.microsoft.com/office/drawing/2014/main" id="{EEE7910A-EB26-46F9-A48E-7AD7497142E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4" name="Freeform: Shape 817">
              <a:extLst>
                <a:ext uri="{FF2B5EF4-FFF2-40B4-BE49-F238E27FC236}">
                  <a16:creationId xmlns:a16="http://schemas.microsoft.com/office/drawing/2014/main" id="{5939A067-0BC1-4F76-9BFE-9BC592C09A6D}"/>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5" name="Freeform: Shape 818">
              <a:extLst>
                <a:ext uri="{FF2B5EF4-FFF2-40B4-BE49-F238E27FC236}">
                  <a16:creationId xmlns:a16="http://schemas.microsoft.com/office/drawing/2014/main" id="{0F6D1B4C-5DF2-4346-A194-3D43D4800F1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126" name="Freeform: Shape 819">
              <a:extLst>
                <a:ext uri="{FF2B5EF4-FFF2-40B4-BE49-F238E27FC236}">
                  <a16:creationId xmlns:a16="http://schemas.microsoft.com/office/drawing/2014/main" id="{9A8C1A94-2668-4A35-91C0-77DA46B7CCB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grpSp>
        <p:nvGrpSpPr>
          <p:cNvPr id="127" name="Group 126">
            <a:extLst>
              <a:ext uri="{FF2B5EF4-FFF2-40B4-BE49-F238E27FC236}">
                <a16:creationId xmlns:a16="http://schemas.microsoft.com/office/drawing/2014/main" id="{6CF4A718-DEEA-42A8-98B4-2FBF865A2C02}"/>
              </a:ext>
            </a:extLst>
          </p:cNvPr>
          <p:cNvGrpSpPr/>
          <p:nvPr/>
        </p:nvGrpSpPr>
        <p:grpSpPr>
          <a:xfrm>
            <a:off x="5910496" y="3192481"/>
            <a:ext cx="252018" cy="247493"/>
            <a:chOff x="2549926" y="1227604"/>
            <a:chExt cx="5177116" cy="5084148"/>
          </a:xfrm>
        </p:grpSpPr>
        <p:sp>
          <p:nvSpPr>
            <p:cNvPr id="130" name="Freeform: Shape 821">
              <a:extLst>
                <a:ext uri="{FF2B5EF4-FFF2-40B4-BE49-F238E27FC236}">
                  <a16:creationId xmlns:a16="http://schemas.microsoft.com/office/drawing/2014/main" id="{A65B318A-6090-4EF1-AB51-9F62861083E3}"/>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64AF47D1-0876-4616-B3B7-D9F02C6B2266}"/>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2C4FDB89-B67C-4C6B-ADC2-16F19F904BCB}"/>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158C6DFD-5891-443D-AA58-E77A406A7025}"/>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a:extLst>
                <a:ext uri="{FF2B5EF4-FFF2-40B4-BE49-F238E27FC236}">
                  <a16:creationId xmlns:a16="http://schemas.microsoft.com/office/drawing/2014/main" id="{436CF3E6-8A70-4CE5-BF4B-8C6312C3656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EDB9BEAC-440E-471C-B1A6-215773C9EEF6}"/>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0" name="Rectangle 169">
              <a:extLst>
                <a:ext uri="{FF2B5EF4-FFF2-40B4-BE49-F238E27FC236}">
                  <a16:creationId xmlns:a16="http://schemas.microsoft.com/office/drawing/2014/main" id="{0896F17E-58CE-40F4-B8AB-2041951EEB84}"/>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1" name="Cylinder 828">
              <a:extLst>
                <a:ext uri="{FF2B5EF4-FFF2-40B4-BE49-F238E27FC236}">
                  <a16:creationId xmlns:a16="http://schemas.microsoft.com/office/drawing/2014/main" id="{8B3D60E1-1E16-4F9F-99CB-F45A1F6DBEE6}"/>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65F9CE2A-AE67-4255-8FCC-BD6DC7AB1B9C}"/>
              </a:ext>
            </a:extLst>
          </p:cNvPr>
          <p:cNvGrpSpPr/>
          <p:nvPr/>
        </p:nvGrpSpPr>
        <p:grpSpPr>
          <a:xfrm>
            <a:off x="2980727" y="2715769"/>
            <a:ext cx="231615" cy="206537"/>
            <a:chOff x="2922017" y="3436258"/>
            <a:chExt cx="1405852" cy="1211942"/>
          </a:xfrm>
        </p:grpSpPr>
        <p:sp>
          <p:nvSpPr>
            <p:cNvPr id="177" name="Hexagon 176">
              <a:extLst>
                <a:ext uri="{FF2B5EF4-FFF2-40B4-BE49-F238E27FC236}">
                  <a16:creationId xmlns:a16="http://schemas.microsoft.com/office/drawing/2014/main" id="{3DD86084-8BAC-4BEE-955F-47B0A90240EC}"/>
                </a:ext>
              </a:extLst>
            </p:cNvPr>
            <p:cNvSpPr/>
            <p:nvPr/>
          </p:nvSpPr>
          <p:spPr bwMode="auto">
            <a:xfrm>
              <a:off x="2922017" y="3436258"/>
              <a:ext cx="1405852" cy="1211942"/>
            </a:xfrm>
            <a:prstGeom prst="hex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80" name="Group 179">
              <a:extLst>
                <a:ext uri="{FF2B5EF4-FFF2-40B4-BE49-F238E27FC236}">
                  <a16:creationId xmlns:a16="http://schemas.microsoft.com/office/drawing/2014/main" id="{C28C3048-B948-48E5-A3FC-D2A153713599}"/>
                </a:ext>
              </a:extLst>
            </p:cNvPr>
            <p:cNvGrpSpPr/>
            <p:nvPr/>
          </p:nvGrpSpPr>
          <p:grpSpPr>
            <a:xfrm flipH="1">
              <a:off x="3278165" y="3687836"/>
              <a:ext cx="693555" cy="708785"/>
              <a:chOff x="590959" y="3692672"/>
              <a:chExt cx="693555" cy="708785"/>
            </a:xfrm>
          </p:grpSpPr>
          <p:sp>
            <p:nvSpPr>
              <p:cNvPr id="182" name="Snip Single Corner Rectangle 26">
                <a:extLst>
                  <a:ext uri="{FF2B5EF4-FFF2-40B4-BE49-F238E27FC236}">
                    <a16:creationId xmlns:a16="http://schemas.microsoft.com/office/drawing/2014/main" id="{8F238A17-C9AB-48E1-9288-B5296FE19587}"/>
                  </a:ext>
                </a:extLst>
              </p:cNvPr>
              <p:cNvSpPr/>
              <p:nvPr/>
            </p:nvSpPr>
            <p:spPr bwMode="auto">
              <a:xfrm flipH="1">
                <a:off x="590959" y="3692672"/>
                <a:ext cx="693555" cy="708785"/>
              </a:xfrm>
              <a:prstGeom prst="snip1Rect">
                <a:avLst>
                  <a:gd name="adj" fmla="val 28736"/>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10</a:t>
                </a:r>
                <a:br>
                  <a:rPr lang="en-US" sz="375" b="1" kern="1200" dirty="0">
                    <a:solidFill>
                      <a:srgbClr val="505050"/>
                    </a:solidFill>
                    <a:latin typeface="Segoe UI Semibold" charset="0"/>
                    <a:ea typeface="Segoe UI Semibold" charset="0"/>
                    <a:cs typeface="Segoe UI Semibold" charset="0"/>
                  </a:rPr>
                </a:br>
                <a:r>
                  <a:rPr lang="en-US" sz="375" b="1" kern="1200" dirty="0">
                    <a:solidFill>
                      <a:srgbClr val="505050"/>
                    </a:solidFill>
                    <a:latin typeface="Segoe UI Semibold" charset="0"/>
                    <a:ea typeface="Segoe UI Semibold" charset="0"/>
                    <a:cs typeface="Segoe UI Semibold" charset="0"/>
                  </a:rPr>
                  <a:t>01</a:t>
                </a:r>
              </a:p>
            </p:txBody>
          </p:sp>
          <p:sp>
            <p:nvSpPr>
              <p:cNvPr id="184" name="Triangle 27">
                <a:extLst>
                  <a:ext uri="{FF2B5EF4-FFF2-40B4-BE49-F238E27FC236}">
                    <a16:creationId xmlns:a16="http://schemas.microsoft.com/office/drawing/2014/main" id="{C2550049-2B35-4674-BA3D-DC5E93833388}"/>
                  </a:ext>
                </a:extLst>
              </p:cNvPr>
              <p:cNvSpPr/>
              <p:nvPr/>
            </p:nvSpPr>
            <p:spPr bwMode="auto">
              <a:xfrm rot="8100000">
                <a:off x="605734" y="3761863"/>
                <a:ext cx="275229" cy="116186"/>
              </a:xfrm>
              <a:prstGeom prs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97" name="Group 196">
            <a:extLst>
              <a:ext uri="{FF2B5EF4-FFF2-40B4-BE49-F238E27FC236}">
                <a16:creationId xmlns:a16="http://schemas.microsoft.com/office/drawing/2014/main" id="{2A0E6F24-23F5-43D6-A1F2-A55E118BF181}"/>
              </a:ext>
            </a:extLst>
          </p:cNvPr>
          <p:cNvGrpSpPr/>
          <p:nvPr/>
        </p:nvGrpSpPr>
        <p:grpSpPr>
          <a:xfrm>
            <a:off x="5897880" y="2203577"/>
            <a:ext cx="263247" cy="226899"/>
            <a:chOff x="8376458" y="5925518"/>
            <a:chExt cx="1045926" cy="901512"/>
          </a:xfrm>
        </p:grpSpPr>
        <p:sp>
          <p:nvSpPr>
            <p:cNvPr id="203" name="Star: 4 Points 8">
              <a:extLst>
                <a:ext uri="{FF2B5EF4-FFF2-40B4-BE49-F238E27FC236}">
                  <a16:creationId xmlns:a16="http://schemas.microsoft.com/office/drawing/2014/main" id="{3C4CF94E-29D1-4AAF-8904-424D1E08ACC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4" name="Star: 4 Points 8">
              <a:extLst>
                <a:ext uri="{FF2B5EF4-FFF2-40B4-BE49-F238E27FC236}">
                  <a16:creationId xmlns:a16="http://schemas.microsoft.com/office/drawing/2014/main" id="{EB14D03C-53B6-4AEA-9D85-C0C4A596870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5" name="Oval 204">
              <a:extLst>
                <a:ext uri="{FF2B5EF4-FFF2-40B4-BE49-F238E27FC236}">
                  <a16:creationId xmlns:a16="http://schemas.microsoft.com/office/drawing/2014/main" id="{34747AA4-2F0B-48D3-ABA4-847E1488BD4E}"/>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6" name="Oval 9">
              <a:extLst>
                <a:ext uri="{FF2B5EF4-FFF2-40B4-BE49-F238E27FC236}">
                  <a16:creationId xmlns:a16="http://schemas.microsoft.com/office/drawing/2014/main" id="{B10D5F37-DD05-42FE-83BA-BF6A05DD34F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14" name="Group 213">
            <a:extLst>
              <a:ext uri="{FF2B5EF4-FFF2-40B4-BE49-F238E27FC236}">
                <a16:creationId xmlns:a16="http://schemas.microsoft.com/office/drawing/2014/main" id="{49B4B3CE-35DC-44A1-9394-C811B17B443D}"/>
              </a:ext>
            </a:extLst>
          </p:cNvPr>
          <p:cNvGrpSpPr/>
          <p:nvPr/>
        </p:nvGrpSpPr>
        <p:grpSpPr>
          <a:xfrm>
            <a:off x="5949631" y="2697821"/>
            <a:ext cx="225578" cy="231918"/>
            <a:chOff x="2776302" y="4657642"/>
            <a:chExt cx="1550488" cy="1594059"/>
          </a:xfrm>
        </p:grpSpPr>
        <p:sp>
          <p:nvSpPr>
            <p:cNvPr id="215" name="Cylinder 812">
              <a:extLst>
                <a:ext uri="{FF2B5EF4-FFF2-40B4-BE49-F238E27FC236}">
                  <a16:creationId xmlns:a16="http://schemas.microsoft.com/office/drawing/2014/main" id="{97C68356-76ED-4307-828B-F8E97423BE48}"/>
                </a:ext>
              </a:extLst>
            </p:cNvPr>
            <p:cNvSpPr/>
            <p:nvPr/>
          </p:nvSpPr>
          <p:spPr bwMode="auto">
            <a:xfrm>
              <a:off x="2776302" y="4657642"/>
              <a:ext cx="1043832" cy="1371349"/>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SQL</a:t>
              </a:r>
            </a:p>
          </p:txBody>
        </p:sp>
        <p:sp>
          <p:nvSpPr>
            <p:cNvPr id="216" name="Freeform 146">
              <a:extLst>
                <a:ext uri="{FF2B5EF4-FFF2-40B4-BE49-F238E27FC236}">
                  <a16:creationId xmlns:a16="http://schemas.microsoft.com/office/drawing/2014/main" id="{CDF4159D-F9A6-4FB6-A04C-CAB107EC8B1C}"/>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217" name="Group 216">
            <a:extLst>
              <a:ext uri="{FF2B5EF4-FFF2-40B4-BE49-F238E27FC236}">
                <a16:creationId xmlns:a16="http://schemas.microsoft.com/office/drawing/2014/main" id="{359ECD34-5349-4A01-8B12-4716D4AD09EF}"/>
              </a:ext>
            </a:extLst>
          </p:cNvPr>
          <p:cNvGrpSpPr/>
          <p:nvPr/>
        </p:nvGrpSpPr>
        <p:grpSpPr>
          <a:xfrm>
            <a:off x="5930799" y="3786645"/>
            <a:ext cx="221019" cy="172079"/>
            <a:chOff x="2062250" y="1828801"/>
            <a:chExt cx="438091" cy="341085"/>
          </a:xfrm>
        </p:grpSpPr>
        <p:grpSp>
          <p:nvGrpSpPr>
            <p:cNvPr id="218" name="Group 217">
              <a:extLst>
                <a:ext uri="{FF2B5EF4-FFF2-40B4-BE49-F238E27FC236}">
                  <a16:creationId xmlns:a16="http://schemas.microsoft.com/office/drawing/2014/main" id="{214F52F9-C31C-4581-A7A0-869CE47FABE7}"/>
                </a:ext>
              </a:extLst>
            </p:cNvPr>
            <p:cNvGrpSpPr/>
            <p:nvPr/>
          </p:nvGrpSpPr>
          <p:grpSpPr>
            <a:xfrm>
              <a:off x="2062250" y="1828801"/>
              <a:ext cx="180067" cy="140947"/>
              <a:chOff x="2438399" y="1828800"/>
              <a:chExt cx="1923143" cy="1799771"/>
            </a:xfrm>
            <a:noFill/>
          </p:grpSpPr>
          <p:sp>
            <p:nvSpPr>
              <p:cNvPr id="246" name="Rectangle 245">
                <a:extLst>
                  <a:ext uri="{FF2B5EF4-FFF2-40B4-BE49-F238E27FC236}">
                    <a16:creationId xmlns:a16="http://schemas.microsoft.com/office/drawing/2014/main" id="{1D9F5E26-DEC6-4861-AE78-6320594614D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8" name="Straight Connector 247">
                <a:extLst>
                  <a:ext uri="{FF2B5EF4-FFF2-40B4-BE49-F238E27FC236}">
                    <a16:creationId xmlns:a16="http://schemas.microsoft.com/office/drawing/2014/main" id="{3C48D113-A7EA-46F2-92F1-74F35C5AE3AB}"/>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CC6DBDA0-BE55-451E-AC0A-5F9089758D69}"/>
                </a:ext>
              </a:extLst>
            </p:cNvPr>
            <p:cNvGrpSpPr/>
            <p:nvPr/>
          </p:nvGrpSpPr>
          <p:grpSpPr>
            <a:xfrm>
              <a:off x="2093480" y="2028939"/>
              <a:ext cx="180067" cy="140947"/>
              <a:chOff x="2438399" y="1828800"/>
              <a:chExt cx="1923143" cy="1799771"/>
            </a:xfrm>
            <a:noFill/>
          </p:grpSpPr>
          <p:sp>
            <p:nvSpPr>
              <p:cNvPr id="230" name="Rectangle 229">
                <a:extLst>
                  <a:ext uri="{FF2B5EF4-FFF2-40B4-BE49-F238E27FC236}">
                    <a16:creationId xmlns:a16="http://schemas.microsoft.com/office/drawing/2014/main" id="{5DF8F080-AEB8-43A1-9E04-5524CC17E71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4" name="Straight Connector 243">
                <a:extLst>
                  <a:ext uri="{FF2B5EF4-FFF2-40B4-BE49-F238E27FC236}">
                    <a16:creationId xmlns:a16="http://schemas.microsoft.com/office/drawing/2014/main" id="{0B515CC7-3D8D-435E-AD2E-790630E2ED11}"/>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D6757B6C-E89B-44ED-9280-204CD272AE8B}"/>
                </a:ext>
              </a:extLst>
            </p:cNvPr>
            <p:cNvGrpSpPr/>
            <p:nvPr/>
          </p:nvGrpSpPr>
          <p:grpSpPr>
            <a:xfrm>
              <a:off x="2320274" y="1907031"/>
              <a:ext cx="180067" cy="140947"/>
              <a:chOff x="2438399" y="1828800"/>
              <a:chExt cx="1923143" cy="1799771"/>
            </a:xfrm>
            <a:noFill/>
          </p:grpSpPr>
          <p:sp>
            <p:nvSpPr>
              <p:cNvPr id="228" name="Rectangle 227">
                <a:extLst>
                  <a:ext uri="{FF2B5EF4-FFF2-40B4-BE49-F238E27FC236}">
                    <a16:creationId xmlns:a16="http://schemas.microsoft.com/office/drawing/2014/main" id="{82A20462-5D81-4B20-9A1E-F90E8324A66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9" name="Straight Connector 228">
                <a:extLst>
                  <a:ext uri="{FF2B5EF4-FFF2-40B4-BE49-F238E27FC236}">
                    <a16:creationId xmlns:a16="http://schemas.microsoft.com/office/drawing/2014/main" id="{687507D5-9C09-49BB-9D6E-ED4AE035AC6E}"/>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2484B5-6AEE-43EF-AAE1-E8210FF183F4}"/>
                </a:ext>
              </a:extLst>
            </p:cNvPr>
            <p:cNvGrpSpPr/>
            <p:nvPr/>
          </p:nvGrpSpPr>
          <p:grpSpPr>
            <a:xfrm>
              <a:off x="2129218" y="1891046"/>
              <a:ext cx="303775" cy="247510"/>
              <a:chOff x="2129218" y="1898304"/>
              <a:chExt cx="303775" cy="247510"/>
            </a:xfrm>
          </p:grpSpPr>
          <p:sp>
            <p:nvSpPr>
              <p:cNvPr id="222" name="Oval 221">
                <a:extLst>
                  <a:ext uri="{FF2B5EF4-FFF2-40B4-BE49-F238E27FC236}">
                    <a16:creationId xmlns:a16="http://schemas.microsoft.com/office/drawing/2014/main" id="{099C6926-26DD-4125-AA1B-FD0CBB2662D2}"/>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79989885-6F8B-4CEA-BD32-A8FE79FECE54}"/>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Oval 223">
                <a:extLst>
                  <a:ext uri="{FF2B5EF4-FFF2-40B4-BE49-F238E27FC236}">
                    <a16:creationId xmlns:a16="http://schemas.microsoft.com/office/drawing/2014/main" id="{C24F9069-4069-469C-9A4D-A88F0960CAB1}"/>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EC37D056-9751-41C1-8B75-2552FDB76182}"/>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79106BF-BE4E-4D22-B4A6-0141C6DF662B}"/>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8B11CF3-40E4-45F6-81B4-5DB6279BCA29}"/>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9" name="Group 248">
            <a:extLst>
              <a:ext uri="{FF2B5EF4-FFF2-40B4-BE49-F238E27FC236}">
                <a16:creationId xmlns:a16="http://schemas.microsoft.com/office/drawing/2014/main" id="{C62A5D0A-5A16-4B10-86C8-A4B018550094}"/>
              </a:ext>
            </a:extLst>
          </p:cNvPr>
          <p:cNvGrpSpPr/>
          <p:nvPr/>
        </p:nvGrpSpPr>
        <p:grpSpPr>
          <a:xfrm>
            <a:off x="1515665" y="3493642"/>
            <a:ext cx="186591" cy="192866"/>
            <a:chOff x="6175919" y="4051028"/>
            <a:chExt cx="248788" cy="257154"/>
          </a:xfrm>
        </p:grpSpPr>
        <p:sp>
          <p:nvSpPr>
            <p:cNvPr id="250" name="Freeform: Shape 526">
              <a:extLst>
                <a:ext uri="{FF2B5EF4-FFF2-40B4-BE49-F238E27FC236}">
                  <a16:creationId xmlns:a16="http://schemas.microsoft.com/office/drawing/2014/main" id="{A7ED6772-FFA1-4345-A3EE-67E7B1DFD61A}"/>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1" name="Freeform: Shape 527">
              <a:extLst>
                <a:ext uri="{FF2B5EF4-FFF2-40B4-BE49-F238E27FC236}">
                  <a16:creationId xmlns:a16="http://schemas.microsoft.com/office/drawing/2014/main" id="{9168C00A-FA61-4768-BD76-63CE285012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Freeform: Shape 529">
              <a:extLst>
                <a:ext uri="{FF2B5EF4-FFF2-40B4-BE49-F238E27FC236}">
                  <a16:creationId xmlns:a16="http://schemas.microsoft.com/office/drawing/2014/main" id="{378F6618-6B12-4B45-BD73-E0BD8650B7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4" name="Freeform: Shape 530">
              <a:extLst>
                <a:ext uri="{FF2B5EF4-FFF2-40B4-BE49-F238E27FC236}">
                  <a16:creationId xmlns:a16="http://schemas.microsoft.com/office/drawing/2014/main" id="{AA4EDA8B-B55A-4B33-AFE0-7567D323FD32}"/>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5" name="Freeform: Shape 531">
              <a:extLst>
                <a:ext uri="{FF2B5EF4-FFF2-40B4-BE49-F238E27FC236}">
                  <a16:creationId xmlns:a16="http://schemas.microsoft.com/office/drawing/2014/main" id="{1CDBE46B-5A64-46EF-8BD6-7FB6548FD95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6" name="Freeform: Shape 532">
              <a:extLst>
                <a:ext uri="{FF2B5EF4-FFF2-40B4-BE49-F238E27FC236}">
                  <a16:creationId xmlns:a16="http://schemas.microsoft.com/office/drawing/2014/main" id="{86736F08-776C-45D6-AD4E-38CFBEA5C8C1}"/>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524">
              <a:extLst>
                <a:ext uri="{FF2B5EF4-FFF2-40B4-BE49-F238E27FC236}">
                  <a16:creationId xmlns:a16="http://schemas.microsoft.com/office/drawing/2014/main" id="{72DB13E8-4BA8-4C0B-BFC4-51126B4C0F0E}"/>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533">
              <a:extLst>
                <a:ext uri="{FF2B5EF4-FFF2-40B4-BE49-F238E27FC236}">
                  <a16:creationId xmlns:a16="http://schemas.microsoft.com/office/drawing/2014/main" id="{6FAAEB38-1056-470F-95CC-241CA54FD3CB}"/>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61" name="Rectangle 260"/>
          <p:cNvSpPr/>
          <p:nvPr/>
        </p:nvSpPr>
        <p:spPr>
          <a:xfrm>
            <a:off x="1686537" y="2707083"/>
            <a:ext cx="645444" cy="21358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Kafka</a:t>
            </a:r>
          </a:p>
        </p:txBody>
      </p:sp>
      <p:grpSp>
        <p:nvGrpSpPr>
          <p:cNvPr id="263" name="Group 262"/>
          <p:cNvGrpSpPr/>
          <p:nvPr/>
        </p:nvGrpSpPr>
        <p:grpSpPr>
          <a:xfrm>
            <a:off x="1567213" y="2689429"/>
            <a:ext cx="128540" cy="218363"/>
            <a:chOff x="10668000" y="1393825"/>
            <a:chExt cx="527050" cy="895350"/>
          </a:xfrm>
        </p:grpSpPr>
        <p:sp>
          <p:nvSpPr>
            <p:cNvPr id="265" name="Oval 264"/>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Oval 266"/>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Oval 267"/>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9" name="Oval 268"/>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0" name="Oval 269"/>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71" name="Straight Connector 270"/>
            <p:cNvCxnSpPr/>
            <p:nvPr/>
          </p:nvCxnSpPr>
          <p:spPr>
            <a:xfrm>
              <a:off x="10791825" y="1597025"/>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91825" y="1966190"/>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10895906" y="1717148"/>
              <a:ext cx="109141" cy="6141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905558" y="1903102"/>
              <a:ext cx="101228" cy="5696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9" name="Graphic 8" descr="Gears">
            <a:extLst>
              <a:ext uri="{FF2B5EF4-FFF2-40B4-BE49-F238E27FC236}">
                <a16:creationId xmlns:a16="http://schemas.microsoft.com/office/drawing/2014/main" id="{A982612A-8544-4616-AD27-E295720C71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0991" y="2638303"/>
            <a:ext cx="335297" cy="335297"/>
          </a:xfrm>
          <a:prstGeom prst="rect">
            <a:avLst/>
          </a:prstGeom>
        </p:spPr>
      </p:pic>
      <p:grpSp>
        <p:nvGrpSpPr>
          <p:cNvPr id="208" name="Group 11">
            <a:extLst>
              <a:ext uri="{FF2B5EF4-FFF2-40B4-BE49-F238E27FC236}">
                <a16:creationId xmlns:a16="http://schemas.microsoft.com/office/drawing/2014/main" id="{80D4BD31-643D-4C8C-8BE9-C522C5C8BFC8}"/>
              </a:ext>
            </a:extLst>
          </p:cNvPr>
          <p:cNvGrpSpPr>
            <a:grpSpLocks noChangeAspect="1"/>
          </p:cNvGrpSpPr>
          <p:nvPr/>
        </p:nvGrpSpPr>
        <p:grpSpPr bwMode="auto">
          <a:xfrm>
            <a:off x="4335382" y="3517774"/>
            <a:ext cx="161336" cy="175742"/>
            <a:chOff x="3861" y="4291602"/>
            <a:chExt cx="112" cy="244433"/>
          </a:xfrm>
        </p:grpSpPr>
        <p:sp>
          <p:nvSpPr>
            <p:cNvPr id="209" name="Freeform 12">
              <a:extLst>
                <a:ext uri="{FF2B5EF4-FFF2-40B4-BE49-F238E27FC236}">
                  <a16:creationId xmlns:a16="http://schemas.microsoft.com/office/drawing/2014/main" id="{C510F963-63DC-4E37-A7E4-87995035FED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2" name="Line 13">
              <a:extLst>
                <a:ext uri="{FF2B5EF4-FFF2-40B4-BE49-F238E27FC236}">
                  <a16:creationId xmlns:a16="http://schemas.microsoft.com/office/drawing/2014/main" id="{BE72AFEB-8F89-4A03-B20A-C18C28F6769C}"/>
                </a:ext>
              </a:extLst>
            </p:cNvPr>
            <p:cNvSpPr>
              <a:spLocks noChangeShapeType="1"/>
            </p:cNvSpPr>
            <p:nvPr/>
          </p:nvSpPr>
          <p:spPr bwMode="auto">
            <a:xfrm>
              <a:off x="3874" y="4469918"/>
              <a:ext cx="8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3" name="Line 14">
              <a:extLst>
                <a:ext uri="{FF2B5EF4-FFF2-40B4-BE49-F238E27FC236}">
                  <a16:creationId xmlns:a16="http://schemas.microsoft.com/office/drawing/2014/main" id="{A0597469-5FEB-4766-BEB0-C5675E7331A5}"/>
                </a:ext>
              </a:extLst>
            </p:cNvPr>
            <p:cNvSpPr>
              <a:spLocks noChangeShapeType="1"/>
            </p:cNvSpPr>
            <p:nvPr/>
          </p:nvSpPr>
          <p:spPr bwMode="auto">
            <a:xfrm>
              <a:off x="3923" y="4335680"/>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43" name="Line 15">
              <a:extLst>
                <a:ext uri="{FF2B5EF4-FFF2-40B4-BE49-F238E27FC236}">
                  <a16:creationId xmlns:a16="http://schemas.microsoft.com/office/drawing/2014/main" id="{52622AA2-2972-4B51-BCEC-F1C9B3D42805}"/>
                </a:ext>
              </a:extLst>
            </p:cNvPr>
            <p:cNvSpPr>
              <a:spLocks noChangeShapeType="1"/>
            </p:cNvSpPr>
            <p:nvPr/>
          </p:nvSpPr>
          <p:spPr bwMode="auto">
            <a:xfrm>
              <a:off x="3923" y="4379758"/>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5" name="Line 16">
              <a:extLst>
                <a:ext uri="{FF2B5EF4-FFF2-40B4-BE49-F238E27FC236}">
                  <a16:creationId xmlns:a16="http://schemas.microsoft.com/office/drawing/2014/main" id="{63059627-DA07-43A3-B996-9F93AEF85387}"/>
                </a:ext>
              </a:extLst>
            </p:cNvPr>
            <p:cNvSpPr>
              <a:spLocks noChangeShapeType="1"/>
            </p:cNvSpPr>
            <p:nvPr/>
          </p:nvSpPr>
          <p:spPr bwMode="auto">
            <a:xfrm>
              <a:off x="3923" y="4425840"/>
              <a:ext cx="2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6" name="Line 17">
              <a:extLst>
                <a:ext uri="{FF2B5EF4-FFF2-40B4-BE49-F238E27FC236}">
                  <a16:creationId xmlns:a16="http://schemas.microsoft.com/office/drawing/2014/main" id="{EB7F23CE-1FC9-43FA-B246-F2EB088337AD}"/>
                </a:ext>
              </a:extLst>
            </p:cNvPr>
            <p:cNvSpPr>
              <a:spLocks noChangeShapeType="1"/>
            </p:cNvSpPr>
            <p:nvPr/>
          </p:nvSpPr>
          <p:spPr bwMode="auto">
            <a:xfrm>
              <a:off x="3883" y="4291602"/>
              <a:ext cx="68"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grpSp>
    </p:spTree>
    <p:extLst>
      <p:ext uri="{BB962C8B-B14F-4D97-AF65-F5344CB8AC3E}">
        <p14:creationId xmlns:p14="http://schemas.microsoft.com/office/powerpoint/2010/main" val="425819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379113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Advanced Analytics on Big Data</a:t>
            </a:r>
          </a:p>
        </p:txBody>
      </p:sp>
      <p:sp>
        <p:nvSpPr>
          <p:cNvPr id="98" name="Shape 101">
            <a:extLst>
              <a:ext uri="{FF2B5EF4-FFF2-40B4-BE49-F238E27FC236}">
                <a16:creationId xmlns:a16="http://schemas.microsoft.com/office/drawing/2014/main" id="{A5431729-A8D3-407B-8DE0-5B7777CE924D}"/>
              </a:ext>
            </a:extLst>
          </p:cNvPr>
          <p:cNvSpPr txBox="1"/>
          <p:nvPr/>
        </p:nvSpPr>
        <p:spPr>
          <a:xfrm>
            <a:off x="7714233" y="2328856"/>
            <a:ext cx="1220974" cy="190471"/>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Web &amp; mobile apps</a:t>
            </a:r>
          </a:p>
        </p:txBody>
      </p:sp>
      <p:grpSp>
        <p:nvGrpSpPr>
          <p:cNvPr id="99" name="Group 98">
            <a:extLst>
              <a:ext uri="{FF2B5EF4-FFF2-40B4-BE49-F238E27FC236}">
                <a16:creationId xmlns:a16="http://schemas.microsoft.com/office/drawing/2014/main" id="{D3172A0F-11F1-4EEF-820E-DE5FDEB59900}"/>
              </a:ext>
            </a:extLst>
          </p:cNvPr>
          <p:cNvGrpSpPr/>
          <p:nvPr/>
        </p:nvGrpSpPr>
        <p:grpSpPr>
          <a:xfrm>
            <a:off x="8019050" y="1682745"/>
            <a:ext cx="611339" cy="617996"/>
            <a:chOff x="9095124" y="3288299"/>
            <a:chExt cx="916056" cy="1001411"/>
          </a:xfrm>
        </p:grpSpPr>
        <p:grpSp>
          <p:nvGrpSpPr>
            <p:cNvPr id="100" name="Group 99">
              <a:extLst>
                <a:ext uri="{FF2B5EF4-FFF2-40B4-BE49-F238E27FC236}">
                  <a16:creationId xmlns:a16="http://schemas.microsoft.com/office/drawing/2014/main" id="{A9C76790-9254-4F15-B8D4-3F55FC0456F6}"/>
                </a:ext>
              </a:extLst>
            </p:cNvPr>
            <p:cNvGrpSpPr/>
            <p:nvPr/>
          </p:nvGrpSpPr>
          <p:grpSpPr>
            <a:xfrm>
              <a:off x="9615713" y="3659076"/>
              <a:ext cx="288492" cy="206742"/>
              <a:chOff x="3751869" y="1754414"/>
              <a:chExt cx="4688258" cy="3381830"/>
            </a:xfrm>
          </p:grpSpPr>
          <p:sp>
            <p:nvSpPr>
              <p:cNvPr id="116" name="Freeform: Shape 132">
                <a:extLst>
                  <a:ext uri="{FF2B5EF4-FFF2-40B4-BE49-F238E27FC236}">
                    <a16:creationId xmlns:a16="http://schemas.microsoft.com/office/drawing/2014/main" id="{B3AE1FCF-0564-46CC-92DB-D0F48762E680}"/>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7" name="Freeform: Shape 133">
                <a:extLst>
                  <a:ext uri="{FF2B5EF4-FFF2-40B4-BE49-F238E27FC236}">
                    <a16:creationId xmlns:a16="http://schemas.microsoft.com/office/drawing/2014/main" id="{705C9345-1C79-4A10-84FE-D17DE5D94230}"/>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8" name="Freeform: Shape 134">
                <a:extLst>
                  <a:ext uri="{FF2B5EF4-FFF2-40B4-BE49-F238E27FC236}">
                    <a16:creationId xmlns:a16="http://schemas.microsoft.com/office/drawing/2014/main" id="{C8D0F6E6-CC47-460F-934A-ECC570F60ADA}"/>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9" name="Freeform: Shape 135">
                <a:extLst>
                  <a:ext uri="{FF2B5EF4-FFF2-40B4-BE49-F238E27FC236}">
                    <a16:creationId xmlns:a16="http://schemas.microsoft.com/office/drawing/2014/main" id="{84E92819-8672-4616-B948-430538A0FBF2}"/>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01" name="Group 100">
              <a:extLst>
                <a:ext uri="{FF2B5EF4-FFF2-40B4-BE49-F238E27FC236}">
                  <a16:creationId xmlns:a16="http://schemas.microsoft.com/office/drawing/2014/main" id="{5B3C593B-CABD-4DB0-8A3E-170583EC01FB}"/>
                </a:ext>
              </a:extLst>
            </p:cNvPr>
            <p:cNvGrpSpPr/>
            <p:nvPr/>
          </p:nvGrpSpPr>
          <p:grpSpPr>
            <a:xfrm>
              <a:off x="9529086" y="3345220"/>
              <a:ext cx="202925" cy="182040"/>
              <a:chOff x="2974863" y="1824177"/>
              <a:chExt cx="285701" cy="257980"/>
            </a:xfrm>
            <a:noFill/>
          </p:grpSpPr>
          <p:sp>
            <p:nvSpPr>
              <p:cNvPr id="113" name="Rectangle 48">
                <a:extLst>
                  <a:ext uri="{FF2B5EF4-FFF2-40B4-BE49-F238E27FC236}">
                    <a16:creationId xmlns:a16="http://schemas.microsoft.com/office/drawing/2014/main" id="{A69CA661-2D34-45FF-AB50-8F34B38B04F1}"/>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4" name="Freeform 49">
                <a:extLst>
                  <a:ext uri="{FF2B5EF4-FFF2-40B4-BE49-F238E27FC236}">
                    <a16:creationId xmlns:a16="http://schemas.microsoft.com/office/drawing/2014/main" id="{19CC14DD-3A33-4953-907B-7AC114E7CF49}"/>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5" name="Oval 114">
                <a:extLst>
                  <a:ext uri="{FF2B5EF4-FFF2-40B4-BE49-F238E27FC236}">
                    <a16:creationId xmlns:a16="http://schemas.microsoft.com/office/drawing/2014/main" id="{1786C25E-44C5-473F-A8CF-3B3B9222093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2" name="Freeform 9">
              <a:extLst>
                <a:ext uri="{FF2B5EF4-FFF2-40B4-BE49-F238E27FC236}">
                  <a16:creationId xmlns:a16="http://schemas.microsoft.com/office/drawing/2014/main" id="{403445BA-77A4-412A-81EA-75F2E3DE3240}"/>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3" name="Freeform 448">
              <a:extLst>
                <a:ext uri="{FF2B5EF4-FFF2-40B4-BE49-F238E27FC236}">
                  <a16:creationId xmlns:a16="http://schemas.microsoft.com/office/drawing/2014/main" id="{5650E165-13B6-4F4B-9D4A-65C8CFDF06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4" name="Freeform 5">
              <a:extLst>
                <a:ext uri="{FF2B5EF4-FFF2-40B4-BE49-F238E27FC236}">
                  <a16:creationId xmlns:a16="http://schemas.microsoft.com/office/drawing/2014/main" id="{6ACCBB94-E9C2-4809-8C13-B93C0BBE912B}"/>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05" name="Group 104">
              <a:extLst>
                <a:ext uri="{FF2B5EF4-FFF2-40B4-BE49-F238E27FC236}">
                  <a16:creationId xmlns:a16="http://schemas.microsoft.com/office/drawing/2014/main" id="{455CB632-F101-41B3-952F-9F82848EEC15}"/>
                </a:ext>
              </a:extLst>
            </p:cNvPr>
            <p:cNvGrpSpPr/>
            <p:nvPr/>
          </p:nvGrpSpPr>
          <p:grpSpPr>
            <a:xfrm>
              <a:off x="9528781" y="4077410"/>
              <a:ext cx="97135" cy="181233"/>
              <a:chOff x="4064485" y="1802065"/>
              <a:chExt cx="240628" cy="227361"/>
            </a:xfrm>
            <a:noFill/>
          </p:grpSpPr>
          <p:sp>
            <p:nvSpPr>
              <p:cNvPr id="110" name="Line 46">
                <a:extLst>
                  <a:ext uri="{FF2B5EF4-FFF2-40B4-BE49-F238E27FC236}">
                    <a16:creationId xmlns:a16="http://schemas.microsoft.com/office/drawing/2014/main" id="{986DF2AE-E79B-450E-93A0-D924F5B06D6D}"/>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1" name="Line 47">
                <a:extLst>
                  <a:ext uri="{FF2B5EF4-FFF2-40B4-BE49-F238E27FC236}">
                    <a16:creationId xmlns:a16="http://schemas.microsoft.com/office/drawing/2014/main" id="{1A90E5FA-94AF-41E2-8720-EC7ED5F62FF4}"/>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2" name="Line 54">
                <a:extLst>
                  <a:ext uri="{FF2B5EF4-FFF2-40B4-BE49-F238E27FC236}">
                    <a16:creationId xmlns:a16="http://schemas.microsoft.com/office/drawing/2014/main" id="{CE127571-27A6-4CEE-9CD1-4C706BB373DF}"/>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6" name="Freeform: Shape 168">
              <a:extLst>
                <a:ext uri="{FF2B5EF4-FFF2-40B4-BE49-F238E27FC236}">
                  <a16:creationId xmlns:a16="http://schemas.microsoft.com/office/drawing/2014/main" id="{1929426B-414F-40E7-ABBB-530E7F80D587}"/>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07" name="Group 106">
              <a:extLst>
                <a:ext uri="{FF2B5EF4-FFF2-40B4-BE49-F238E27FC236}">
                  <a16:creationId xmlns:a16="http://schemas.microsoft.com/office/drawing/2014/main" id="{D0F47FB3-4648-4029-A367-55B1AB226F93}"/>
                </a:ext>
              </a:extLst>
            </p:cNvPr>
            <p:cNvGrpSpPr/>
            <p:nvPr/>
          </p:nvGrpSpPr>
          <p:grpSpPr>
            <a:xfrm>
              <a:off x="9855639" y="3437294"/>
              <a:ext cx="97133" cy="89562"/>
              <a:chOff x="9766486" y="4221497"/>
              <a:chExt cx="118215" cy="109717"/>
            </a:xfrm>
          </p:grpSpPr>
          <p:sp>
            <p:nvSpPr>
              <p:cNvPr id="108" name="Line 47">
                <a:extLst>
                  <a:ext uri="{FF2B5EF4-FFF2-40B4-BE49-F238E27FC236}">
                    <a16:creationId xmlns:a16="http://schemas.microsoft.com/office/drawing/2014/main" id="{008C9F09-7EF2-4373-B876-EFA4B04BDE6D}"/>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9" name="Line 54">
                <a:extLst>
                  <a:ext uri="{FF2B5EF4-FFF2-40B4-BE49-F238E27FC236}">
                    <a16:creationId xmlns:a16="http://schemas.microsoft.com/office/drawing/2014/main" id="{60D40EC9-6CB9-450B-A31E-C643F939E614}"/>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120" name="Group 119">
            <a:extLst>
              <a:ext uri="{FF2B5EF4-FFF2-40B4-BE49-F238E27FC236}">
                <a16:creationId xmlns:a16="http://schemas.microsoft.com/office/drawing/2014/main" id="{C68771BA-E22C-464C-8FFA-FCC2CFBEBC61}"/>
              </a:ext>
            </a:extLst>
          </p:cNvPr>
          <p:cNvGrpSpPr/>
          <p:nvPr/>
        </p:nvGrpSpPr>
        <p:grpSpPr>
          <a:xfrm>
            <a:off x="6366036" y="1826756"/>
            <a:ext cx="567380" cy="489039"/>
            <a:chOff x="8376458" y="5925518"/>
            <a:chExt cx="1045926" cy="901512"/>
          </a:xfrm>
        </p:grpSpPr>
        <p:sp>
          <p:nvSpPr>
            <p:cNvPr id="121" name="Star: 4 Points 8">
              <a:extLst>
                <a:ext uri="{FF2B5EF4-FFF2-40B4-BE49-F238E27FC236}">
                  <a16:creationId xmlns:a16="http://schemas.microsoft.com/office/drawing/2014/main" id="{8B8BAA94-E6F7-4733-A71F-9F57968D86E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Star: 4 Points 8">
              <a:extLst>
                <a:ext uri="{FF2B5EF4-FFF2-40B4-BE49-F238E27FC236}">
                  <a16:creationId xmlns:a16="http://schemas.microsoft.com/office/drawing/2014/main" id="{AAA214C0-79F7-4874-8AB9-A9C4C9CDF0B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10B0D336-4193-4D52-9740-A6755E1F826B}"/>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Oval 9">
              <a:extLst>
                <a:ext uri="{FF2B5EF4-FFF2-40B4-BE49-F238E27FC236}">
                  <a16:creationId xmlns:a16="http://schemas.microsoft.com/office/drawing/2014/main" id="{14B5F71B-5884-4E29-8C00-250038C79D4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50" name="Rectangle 149">
            <a:extLst>
              <a:ext uri="{FF2B5EF4-FFF2-40B4-BE49-F238E27FC236}">
                <a16:creationId xmlns:a16="http://schemas.microsoft.com/office/drawing/2014/main" id="{D4E19F47-58D1-4B76-BDB8-7D5BC5F6521C}"/>
              </a:ext>
            </a:extLst>
          </p:cNvPr>
          <p:cNvSpPr/>
          <p:nvPr/>
        </p:nvSpPr>
        <p:spPr>
          <a:xfrm>
            <a:off x="4882735" y="2330902"/>
            <a:ext cx="1071449" cy="433004"/>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 MLlib, SparkR, </a:t>
            </a:r>
            <a:r>
              <a:rPr lang="en-US" sz="788" dirty="0">
                <a:solidFill>
                  <a:srgbClr val="505050"/>
                </a:solidFill>
                <a:latin typeface="Segoe UI Semibold" panose="020B0702040204020203" pitchFamily="34" charset="0"/>
                <a:cs typeface="Segoe UI Semibold" panose="020B0702040204020203" pitchFamily="34" charset="0"/>
              </a:rPr>
              <a:t>s</a:t>
            </a:r>
            <a:r>
              <a:rPr lang="en-US" sz="788" dirty="0">
                <a:solidFill>
                  <a:srgbClr val="505050"/>
                </a:solidFill>
                <a:latin typeface="Segoe UI Semibold" panose="020B0702040204020203" pitchFamily="34" charset="0"/>
                <a:ea typeface="+mn-ea"/>
                <a:cs typeface="Segoe UI Semibold" panose="020B0702040204020203" pitchFamily="34" charset="0"/>
              </a:rPr>
              <a:t>parklyr)</a:t>
            </a:r>
          </a:p>
        </p:txBody>
      </p:sp>
      <p:cxnSp>
        <p:nvCxnSpPr>
          <p:cNvPr id="227" name="Straight Arrow Connector 226">
            <a:extLst>
              <a:ext uri="{FF2B5EF4-FFF2-40B4-BE49-F238E27FC236}">
                <a16:creationId xmlns:a16="http://schemas.microsoft.com/office/drawing/2014/main" id="{58D045B2-835A-4280-B3A3-951850C61A84}"/>
              </a:ext>
            </a:extLst>
          </p:cNvPr>
          <p:cNvCxnSpPr>
            <a:cxnSpLocks/>
          </p:cNvCxnSpPr>
          <p:nvPr/>
        </p:nvCxnSpPr>
        <p:spPr>
          <a:xfrm>
            <a:off x="5736779" y="2112230"/>
            <a:ext cx="54661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C01F62E-2B5C-4AD5-87B8-58BA1D823520}"/>
              </a:ext>
            </a:extLst>
          </p:cNvPr>
          <p:cNvCxnSpPr>
            <a:cxnSpLocks/>
          </p:cNvCxnSpPr>
          <p:nvPr/>
        </p:nvCxnSpPr>
        <p:spPr>
          <a:xfrm>
            <a:off x="6967734" y="2112230"/>
            <a:ext cx="71719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70A32036-1B51-4A92-9005-120E5F5B086E}"/>
              </a:ext>
            </a:extLst>
          </p:cNvPr>
          <p:cNvSpPr/>
          <p:nvPr/>
        </p:nvSpPr>
        <p:spPr>
          <a:xfrm>
            <a:off x="6085607" y="2330902"/>
            <a:ext cx="1071449"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Cosmos DB</a:t>
            </a:r>
          </a:p>
        </p:txBody>
      </p:sp>
      <p:cxnSp>
        <p:nvCxnSpPr>
          <p:cNvPr id="18" name="Connector: Elbow 17">
            <a:extLst>
              <a:ext uri="{FF2B5EF4-FFF2-40B4-BE49-F238E27FC236}">
                <a16:creationId xmlns:a16="http://schemas.microsoft.com/office/drawing/2014/main" id="{1A796BA6-8B26-4959-BD97-E319DC662487}"/>
              </a:ext>
            </a:extLst>
          </p:cNvPr>
          <p:cNvCxnSpPr>
            <a:cxnSpLocks/>
            <a:endCxn id="290" idx="0"/>
          </p:cNvCxnSpPr>
          <p:nvPr/>
        </p:nvCxnSpPr>
        <p:spPr>
          <a:xfrm>
            <a:off x="5418461" y="3024499"/>
            <a:ext cx="2912622" cy="41938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Right Bracket 126">
            <a:extLst>
              <a:ext uri="{FF2B5EF4-FFF2-40B4-BE49-F238E27FC236}">
                <a16:creationId xmlns:a16="http://schemas.microsoft.com/office/drawing/2014/main" id="{8BE40FD8-9DDF-42F7-B481-F26112A4D836}"/>
              </a:ext>
            </a:extLst>
          </p:cNvPr>
          <p:cNvSpPr/>
          <p:nvPr/>
        </p:nvSpPr>
        <p:spPr>
          <a:xfrm>
            <a:off x="1667365" y="1761755"/>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128" name="TextBox 127">
            <a:extLst>
              <a:ext uri="{FF2B5EF4-FFF2-40B4-BE49-F238E27FC236}">
                <a16:creationId xmlns:a16="http://schemas.microsoft.com/office/drawing/2014/main" id="{7799A20C-30AD-4AB8-B2E4-8EB7A53138D2}"/>
              </a:ext>
            </a:extLst>
          </p:cNvPr>
          <p:cNvSpPr txBox="1"/>
          <p:nvPr/>
        </p:nvSpPr>
        <p:spPr>
          <a:xfrm>
            <a:off x="201931" y="362794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29" name="TextBox 128">
            <a:extLst>
              <a:ext uri="{FF2B5EF4-FFF2-40B4-BE49-F238E27FC236}">
                <a16:creationId xmlns:a16="http://schemas.microsoft.com/office/drawing/2014/main" id="{62CA1D24-4E6F-40C7-B93E-A770E73F33E3}"/>
              </a:ext>
            </a:extLst>
          </p:cNvPr>
          <p:cNvSpPr txBox="1"/>
          <p:nvPr/>
        </p:nvSpPr>
        <p:spPr>
          <a:xfrm>
            <a:off x="201931" y="1930544"/>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130" name="Straight Arrow Connector 129">
            <a:extLst>
              <a:ext uri="{FF2B5EF4-FFF2-40B4-BE49-F238E27FC236}">
                <a16:creationId xmlns:a16="http://schemas.microsoft.com/office/drawing/2014/main" id="{FB355658-0832-4050-B2C6-51F63E503AC4}"/>
              </a:ext>
            </a:extLst>
          </p:cNvPr>
          <p:cNvCxnSpPr>
            <a:cxnSpLocks/>
          </p:cNvCxnSpPr>
          <p:nvPr/>
        </p:nvCxnSpPr>
        <p:spPr>
          <a:xfrm flipV="1">
            <a:off x="3732936" y="2112231"/>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38656B-DCC4-456A-B809-2BDB887F38A4}"/>
              </a:ext>
            </a:extLst>
          </p:cNvPr>
          <p:cNvCxnSpPr>
            <a:cxnSpLocks/>
          </p:cNvCxnSpPr>
          <p:nvPr/>
        </p:nvCxnSpPr>
        <p:spPr>
          <a:xfrm>
            <a:off x="7098304" y="3681465"/>
            <a:ext cx="92074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0C9D130-A07F-462B-8B9A-E6630374A46C}"/>
              </a:ext>
            </a:extLst>
          </p:cNvPr>
          <p:cNvSpPr/>
          <p:nvPr/>
        </p:nvSpPr>
        <p:spPr>
          <a:xfrm>
            <a:off x="3009016" y="2330902"/>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133" name="Rectangle 132">
            <a:extLst>
              <a:ext uri="{FF2B5EF4-FFF2-40B4-BE49-F238E27FC236}">
                <a16:creationId xmlns:a16="http://schemas.microsoft.com/office/drawing/2014/main" id="{991F45A1-38F6-4686-B361-DAFBA45B6969}"/>
              </a:ext>
            </a:extLst>
          </p:cNvPr>
          <p:cNvSpPr/>
          <p:nvPr/>
        </p:nvSpPr>
        <p:spPr>
          <a:xfrm>
            <a:off x="3450307" y="3617883"/>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134" name="Rectangle 133">
            <a:extLst>
              <a:ext uri="{FF2B5EF4-FFF2-40B4-BE49-F238E27FC236}">
                <a16:creationId xmlns:a16="http://schemas.microsoft.com/office/drawing/2014/main" id="{977DD768-FD47-48CD-85E6-8CAADDA0BD91}"/>
              </a:ext>
            </a:extLst>
          </p:cNvPr>
          <p:cNvSpPr/>
          <p:nvPr/>
        </p:nvSpPr>
        <p:spPr>
          <a:xfrm>
            <a:off x="5930017" y="3912009"/>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135" name="Rectangle 134">
            <a:extLst>
              <a:ext uri="{FF2B5EF4-FFF2-40B4-BE49-F238E27FC236}">
                <a16:creationId xmlns:a16="http://schemas.microsoft.com/office/drawing/2014/main" id="{2A60D9C0-1C6A-4F86-87B0-C4E861CF1695}"/>
              </a:ext>
            </a:extLst>
          </p:cNvPr>
          <p:cNvSpPr/>
          <p:nvPr/>
        </p:nvSpPr>
        <p:spPr>
          <a:xfrm>
            <a:off x="2010274" y="2330902"/>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136" name="Rectangle 135">
            <a:extLst>
              <a:ext uri="{FF2B5EF4-FFF2-40B4-BE49-F238E27FC236}">
                <a16:creationId xmlns:a16="http://schemas.microsoft.com/office/drawing/2014/main" id="{3B040615-B322-4A1E-8096-3710539AB451}"/>
              </a:ext>
            </a:extLst>
          </p:cNvPr>
          <p:cNvSpPr/>
          <p:nvPr/>
        </p:nvSpPr>
        <p:spPr>
          <a:xfrm>
            <a:off x="2010274" y="378614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grpSp>
        <p:nvGrpSpPr>
          <p:cNvPr id="138" name="Group 137">
            <a:extLst>
              <a:ext uri="{FF2B5EF4-FFF2-40B4-BE49-F238E27FC236}">
                <a16:creationId xmlns:a16="http://schemas.microsoft.com/office/drawing/2014/main" id="{2173EC3D-7FD8-4974-9C6B-276CBA483EA7}"/>
              </a:ext>
            </a:extLst>
          </p:cNvPr>
          <p:cNvGrpSpPr/>
          <p:nvPr/>
        </p:nvGrpSpPr>
        <p:grpSpPr>
          <a:xfrm>
            <a:off x="399222" y="3253337"/>
            <a:ext cx="798578" cy="304715"/>
            <a:chOff x="579957" y="1614888"/>
            <a:chExt cx="1064771" cy="406286"/>
          </a:xfrm>
        </p:grpSpPr>
        <p:grpSp>
          <p:nvGrpSpPr>
            <p:cNvPr id="139" name="Group 138">
              <a:extLst>
                <a:ext uri="{FF2B5EF4-FFF2-40B4-BE49-F238E27FC236}">
                  <a16:creationId xmlns:a16="http://schemas.microsoft.com/office/drawing/2014/main" id="{53CFD7F8-9ACC-4BE2-8061-7CD9E918A5BC}"/>
                </a:ext>
              </a:extLst>
            </p:cNvPr>
            <p:cNvGrpSpPr/>
            <p:nvPr/>
          </p:nvGrpSpPr>
          <p:grpSpPr>
            <a:xfrm>
              <a:off x="1174991" y="1632049"/>
              <a:ext cx="469737" cy="385154"/>
              <a:chOff x="1778647" y="1301093"/>
              <a:chExt cx="307813" cy="252387"/>
            </a:xfrm>
            <a:noFill/>
          </p:grpSpPr>
          <p:grpSp>
            <p:nvGrpSpPr>
              <p:cNvPr id="145" name="Group 144">
                <a:extLst>
                  <a:ext uri="{FF2B5EF4-FFF2-40B4-BE49-F238E27FC236}">
                    <a16:creationId xmlns:a16="http://schemas.microsoft.com/office/drawing/2014/main" id="{14F39183-2089-481B-8DCD-4B5F7EFBC411}"/>
                  </a:ext>
                </a:extLst>
              </p:cNvPr>
              <p:cNvGrpSpPr/>
              <p:nvPr/>
            </p:nvGrpSpPr>
            <p:grpSpPr>
              <a:xfrm>
                <a:off x="1778647" y="1301093"/>
                <a:ext cx="307813" cy="252387"/>
                <a:chOff x="2107086" y="1452805"/>
                <a:chExt cx="307813" cy="252387"/>
              </a:xfrm>
              <a:grpFill/>
            </p:grpSpPr>
            <p:sp>
              <p:nvSpPr>
                <p:cNvPr id="197" name="Rectangle 196">
                  <a:extLst>
                    <a:ext uri="{FF2B5EF4-FFF2-40B4-BE49-F238E27FC236}">
                      <a16:creationId xmlns:a16="http://schemas.microsoft.com/office/drawing/2014/main" id="{0D55CF74-A336-46C7-B61F-911601461AE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8" name="Rectangle 197">
                  <a:extLst>
                    <a:ext uri="{FF2B5EF4-FFF2-40B4-BE49-F238E27FC236}">
                      <a16:creationId xmlns:a16="http://schemas.microsoft.com/office/drawing/2014/main" id="{C88FA3F8-CC1B-4F0E-BDAC-BFBB3876D2DD}"/>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9" name="Rectangle 198">
                  <a:extLst>
                    <a:ext uri="{FF2B5EF4-FFF2-40B4-BE49-F238E27FC236}">
                      <a16:creationId xmlns:a16="http://schemas.microsoft.com/office/drawing/2014/main" id="{F0D4458E-1274-49FF-A1E2-7F3819E035AA}"/>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200" name="Rectangle 199">
                  <a:extLst>
                    <a:ext uri="{FF2B5EF4-FFF2-40B4-BE49-F238E27FC236}">
                      <a16:creationId xmlns:a16="http://schemas.microsoft.com/office/drawing/2014/main" id="{A0A086C4-1DA4-4A04-810B-CA9F038B7104}"/>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95" name="Straight Connector 194">
                <a:extLst>
                  <a:ext uri="{FF2B5EF4-FFF2-40B4-BE49-F238E27FC236}">
                    <a16:creationId xmlns:a16="http://schemas.microsoft.com/office/drawing/2014/main" id="{6A6C164E-1188-4E76-B28F-46B1955767E8}"/>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96" name="Straight Connector 195">
                <a:extLst>
                  <a:ext uri="{FF2B5EF4-FFF2-40B4-BE49-F238E27FC236}">
                    <a16:creationId xmlns:a16="http://schemas.microsoft.com/office/drawing/2014/main" id="{6A249B1D-3D01-4F8D-99F0-2439B988FCA8}"/>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40" name="Group 139">
              <a:extLst>
                <a:ext uri="{FF2B5EF4-FFF2-40B4-BE49-F238E27FC236}">
                  <a16:creationId xmlns:a16="http://schemas.microsoft.com/office/drawing/2014/main" id="{985E77FD-831D-42B5-8C25-60D6B806A506}"/>
                </a:ext>
              </a:extLst>
            </p:cNvPr>
            <p:cNvGrpSpPr>
              <a:grpSpLocks noChangeAspect="1"/>
            </p:cNvGrpSpPr>
            <p:nvPr/>
          </p:nvGrpSpPr>
          <p:grpSpPr bwMode="auto">
            <a:xfrm>
              <a:off x="579957" y="1614888"/>
              <a:ext cx="416196" cy="406286"/>
              <a:chOff x="1759" y="236"/>
              <a:chExt cx="252" cy="246"/>
            </a:xfrm>
            <a:noFill/>
          </p:grpSpPr>
          <p:sp>
            <p:nvSpPr>
              <p:cNvPr id="141" name="Freeform 106">
                <a:extLst>
                  <a:ext uri="{FF2B5EF4-FFF2-40B4-BE49-F238E27FC236}">
                    <a16:creationId xmlns:a16="http://schemas.microsoft.com/office/drawing/2014/main" id="{883B8021-1CF5-4345-9AF1-6F38FC91B84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2" name="Rectangle 141">
                <a:extLst>
                  <a:ext uri="{FF2B5EF4-FFF2-40B4-BE49-F238E27FC236}">
                    <a16:creationId xmlns:a16="http://schemas.microsoft.com/office/drawing/2014/main" id="{D8178B51-0B70-49CD-B4DC-2C9EFCA5AA5F}"/>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3" name="Rectangle 142">
                <a:extLst>
                  <a:ext uri="{FF2B5EF4-FFF2-40B4-BE49-F238E27FC236}">
                    <a16:creationId xmlns:a16="http://schemas.microsoft.com/office/drawing/2014/main" id="{34309D14-CE2F-4618-8D23-9C15C0318E40}"/>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4" name="Rectangle 143">
                <a:extLst>
                  <a:ext uri="{FF2B5EF4-FFF2-40B4-BE49-F238E27FC236}">
                    <a16:creationId xmlns:a16="http://schemas.microsoft.com/office/drawing/2014/main" id="{35716B5C-2CE4-4832-B3DE-5CA18E7C9564}"/>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201" name="Group 200">
            <a:extLst>
              <a:ext uri="{FF2B5EF4-FFF2-40B4-BE49-F238E27FC236}">
                <a16:creationId xmlns:a16="http://schemas.microsoft.com/office/drawing/2014/main" id="{2CE67B40-FF62-4874-8B1A-7B0A69F109C8}"/>
              </a:ext>
            </a:extLst>
          </p:cNvPr>
          <p:cNvGrpSpPr/>
          <p:nvPr/>
        </p:nvGrpSpPr>
        <p:grpSpPr>
          <a:xfrm>
            <a:off x="354722" y="1611526"/>
            <a:ext cx="875364" cy="261540"/>
            <a:chOff x="1555307" y="5853300"/>
            <a:chExt cx="1271350" cy="379852"/>
          </a:xfrm>
        </p:grpSpPr>
        <p:grpSp>
          <p:nvGrpSpPr>
            <p:cNvPr id="202" name="Group 4">
              <a:extLst>
                <a:ext uri="{FF2B5EF4-FFF2-40B4-BE49-F238E27FC236}">
                  <a16:creationId xmlns:a16="http://schemas.microsoft.com/office/drawing/2014/main" id="{EA32234B-721F-4877-972D-F804DC14F59B}"/>
                </a:ext>
              </a:extLst>
            </p:cNvPr>
            <p:cNvGrpSpPr>
              <a:grpSpLocks noChangeAspect="1"/>
            </p:cNvGrpSpPr>
            <p:nvPr/>
          </p:nvGrpSpPr>
          <p:grpSpPr bwMode="auto">
            <a:xfrm>
              <a:off x="1555307" y="5853300"/>
              <a:ext cx="259568" cy="379852"/>
              <a:chOff x="3526" y="3353"/>
              <a:chExt cx="164" cy="240"/>
            </a:xfrm>
          </p:grpSpPr>
          <p:sp>
            <p:nvSpPr>
              <p:cNvPr id="248" name="Freeform 5">
                <a:extLst>
                  <a:ext uri="{FF2B5EF4-FFF2-40B4-BE49-F238E27FC236}">
                    <a16:creationId xmlns:a16="http://schemas.microsoft.com/office/drawing/2014/main" id="{39E9B47C-7313-4EF0-A42B-3574A6FFAC12}"/>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49" name="Freeform 6">
                <a:extLst>
                  <a:ext uri="{FF2B5EF4-FFF2-40B4-BE49-F238E27FC236}">
                    <a16:creationId xmlns:a16="http://schemas.microsoft.com/office/drawing/2014/main" id="{4C221524-915E-405C-94F5-5F3674A41102}"/>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50" name="Freeform 7">
                <a:extLst>
                  <a:ext uri="{FF2B5EF4-FFF2-40B4-BE49-F238E27FC236}">
                    <a16:creationId xmlns:a16="http://schemas.microsoft.com/office/drawing/2014/main" id="{9E4EEE56-A4A0-4217-A80B-E3FC1216CE65}"/>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203" name="Group 202">
              <a:extLst>
                <a:ext uri="{FF2B5EF4-FFF2-40B4-BE49-F238E27FC236}">
                  <a16:creationId xmlns:a16="http://schemas.microsoft.com/office/drawing/2014/main" id="{25B32F5E-5488-41FA-8722-208C1FD47D34}"/>
                </a:ext>
              </a:extLst>
            </p:cNvPr>
            <p:cNvGrpSpPr/>
            <p:nvPr/>
          </p:nvGrpSpPr>
          <p:grpSpPr>
            <a:xfrm>
              <a:off x="1984596" y="5863452"/>
              <a:ext cx="293717" cy="359549"/>
              <a:chOff x="965200" y="3436897"/>
              <a:chExt cx="528881" cy="647424"/>
            </a:xfrm>
          </p:grpSpPr>
          <p:grpSp>
            <p:nvGrpSpPr>
              <p:cNvPr id="234" name="Group 233">
                <a:extLst>
                  <a:ext uri="{FF2B5EF4-FFF2-40B4-BE49-F238E27FC236}">
                    <a16:creationId xmlns:a16="http://schemas.microsoft.com/office/drawing/2014/main" id="{D9CB8003-0D1F-4931-BCD0-252068DAA94E}"/>
                  </a:ext>
                </a:extLst>
              </p:cNvPr>
              <p:cNvGrpSpPr/>
              <p:nvPr/>
            </p:nvGrpSpPr>
            <p:grpSpPr>
              <a:xfrm flipH="1">
                <a:off x="965200" y="3436897"/>
                <a:ext cx="528881" cy="647424"/>
                <a:chOff x="3003960" y="3685414"/>
                <a:chExt cx="403310" cy="493707"/>
              </a:xfrm>
            </p:grpSpPr>
            <p:sp>
              <p:nvSpPr>
                <p:cNvPr id="239" name="Snip Single Corner Rectangle 26">
                  <a:extLst>
                    <a:ext uri="{FF2B5EF4-FFF2-40B4-BE49-F238E27FC236}">
                      <a16:creationId xmlns:a16="http://schemas.microsoft.com/office/drawing/2014/main" id="{5B632CBD-97D9-4AE1-9273-5F1C08E33C0C}"/>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0" name="Triangle 27">
                  <a:extLst>
                    <a:ext uri="{FF2B5EF4-FFF2-40B4-BE49-F238E27FC236}">
                      <a16:creationId xmlns:a16="http://schemas.microsoft.com/office/drawing/2014/main" id="{3449DFC3-D0D2-4F0D-887A-106B03C711C6}"/>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35" name="Straight Connector 234">
                <a:extLst>
                  <a:ext uri="{FF2B5EF4-FFF2-40B4-BE49-F238E27FC236}">
                    <a16:creationId xmlns:a16="http://schemas.microsoft.com/office/drawing/2014/main" id="{1A75BF32-896D-4158-A60C-01435F503CDA}"/>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1797FB9-B00C-4CFB-BFA3-31B9F0BB2355}"/>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33AB265-ADA8-45EE-BBE7-B5D91FEA8B7E}"/>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FAE8F34-2812-44DB-B896-8044D6A012DA}"/>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15AE8827-05EF-41B7-8649-9A20D02AA5C8}"/>
                </a:ext>
              </a:extLst>
            </p:cNvPr>
            <p:cNvGrpSpPr/>
            <p:nvPr/>
          </p:nvGrpSpPr>
          <p:grpSpPr>
            <a:xfrm>
              <a:off x="2448035" y="5853915"/>
              <a:ext cx="378622" cy="378622"/>
              <a:chOff x="1658620" y="1705294"/>
              <a:chExt cx="326376" cy="326376"/>
            </a:xfrm>
          </p:grpSpPr>
          <p:sp>
            <p:nvSpPr>
              <p:cNvPr id="232" name="Oval 231">
                <a:extLst>
                  <a:ext uri="{FF2B5EF4-FFF2-40B4-BE49-F238E27FC236}">
                    <a16:creationId xmlns:a16="http://schemas.microsoft.com/office/drawing/2014/main" id="{F2AD5E02-1573-4720-B6E5-BF49318DAEC7}"/>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Isosceles Triangle 232">
                <a:extLst>
                  <a:ext uri="{FF2B5EF4-FFF2-40B4-BE49-F238E27FC236}">
                    <a16:creationId xmlns:a16="http://schemas.microsoft.com/office/drawing/2014/main" id="{AE499BAB-0D58-4B5C-A291-A006FE0F4C2F}"/>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251" name="Group 250">
            <a:extLst>
              <a:ext uri="{FF2B5EF4-FFF2-40B4-BE49-F238E27FC236}">
                <a16:creationId xmlns:a16="http://schemas.microsoft.com/office/drawing/2014/main" id="{C2591351-721A-44E8-93AC-76469730164F}"/>
              </a:ext>
            </a:extLst>
          </p:cNvPr>
          <p:cNvGrpSpPr/>
          <p:nvPr/>
        </p:nvGrpSpPr>
        <p:grpSpPr>
          <a:xfrm>
            <a:off x="3212413" y="1928772"/>
            <a:ext cx="415670" cy="370665"/>
            <a:chOff x="2488012" y="1320237"/>
            <a:chExt cx="4696415" cy="4187934"/>
          </a:xfrm>
        </p:grpSpPr>
        <p:sp>
          <p:nvSpPr>
            <p:cNvPr id="252" name="Hexagon 251">
              <a:extLst>
                <a:ext uri="{FF2B5EF4-FFF2-40B4-BE49-F238E27FC236}">
                  <a16:creationId xmlns:a16="http://schemas.microsoft.com/office/drawing/2014/main" id="{D80401EE-5F7D-4E2F-A751-7F98A1650FC1}"/>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Snip Single Corner Rectangle 26">
              <a:extLst>
                <a:ext uri="{FF2B5EF4-FFF2-40B4-BE49-F238E27FC236}">
                  <a16:creationId xmlns:a16="http://schemas.microsoft.com/office/drawing/2014/main" id="{911AA44E-6458-4C18-88E2-003BAADBBE3E}"/>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BC9F11D1-5060-4005-88A6-378274BFE3B2}"/>
                </a:ext>
              </a:extLst>
            </p:cNvPr>
            <p:cNvGrpSpPr/>
            <p:nvPr/>
          </p:nvGrpSpPr>
          <p:grpSpPr>
            <a:xfrm>
              <a:off x="4271145" y="2716507"/>
              <a:ext cx="790235" cy="1472560"/>
              <a:chOff x="4917030" y="1019829"/>
              <a:chExt cx="123056" cy="229308"/>
            </a:xfrm>
          </p:grpSpPr>
          <p:sp>
            <p:nvSpPr>
              <p:cNvPr id="256" name="Freeform: Shape 255">
                <a:extLst>
                  <a:ext uri="{FF2B5EF4-FFF2-40B4-BE49-F238E27FC236}">
                    <a16:creationId xmlns:a16="http://schemas.microsoft.com/office/drawing/2014/main" id="{B5275153-8F1F-4D6C-8782-F4FA3AD9425D}"/>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256">
                <a:extLst>
                  <a:ext uri="{FF2B5EF4-FFF2-40B4-BE49-F238E27FC236}">
                    <a16:creationId xmlns:a16="http://schemas.microsoft.com/office/drawing/2014/main" id="{E29CAC3F-D6A9-41AA-9869-960AD662F7E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8" name="Freeform: Shape 257">
                <a:extLst>
                  <a:ext uri="{FF2B5EF4-FFF2-40B4-BE49-F238E27FC236}">
                    <a16:creationId xmlns:a16="http://schemas.microsoft.com/office/drawing/2014/main" id="{84DCA092-640C-49D0-8A6B-9F842DE08B81}"/>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258">
                <a:extLst>
                  <a:ext uri="{FF2B5EF4-FFF2-40B4-BE49-F238E27FC236}">
                    <a16:creationId xmlns:a16="http://schemas.microsoft.com/office/drawing/2014/main" id="{F8BB8DFD-606E-47E8-B931-933D3720CE8A}"/>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55" name="Right Triangle 254">
              <a:extLst>
                <a:ext uri="{FF2B5EF4-FFF2-40B4-BE49-F238E27FC236}">
                  <a16:creationId xmlns:a16="http://schemas.microsoft.com/office/drawing/2014/main" id="{B0ADE9A0-28CB-4078-B1D4-0C577EF401F6}"/>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260" name="Group 259">
            <a:extLst>
              <a:ext uri="{FF2B5EF4-FFF2-40B4-BE49-F238E27FC236}">
                <a16:creationId xmlns:a16="http://schemas.microsoft.com/office/drawing/2014/main" id="{19CDC3A5-FE65-4BE5-8230-DA3132EAC02A}"/>
              </a:ext>
            </a:extLst>
          </p:cNvPr>
          <p:cNvGrpSpPr/>
          <p:nvPr/>
        </p:nvGrpSpPr>
        <p:grpSpPr>
          <a:xfrm>
            <a:off x="6422525" y="3311810"/>
            <a:ext cx="549234" cy="539370"/>
            <a:chOff x="2549926" y="1227604"/>
            <a:chExt cx="5177116" cy="5084148"/>
          </a:xfrm>
        </p:grpSpPr>
        <p:sp>
          <p:nvSpPr>
            <p:cNvPr id="261" name="Freeform: Shape 821">
              <a:extLst>
                <a:ext uri="{FF2B5EF4-FFF2-40B4-BE49-F238E27FC236}">
                  <a16:creationId xmlns:a16="http://schemas.microsoft.com/office/drawing/2014/main" id="{0BE6646D-57C6-4B6D-AD1F-4D6508C9F4A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2" name="Rectangle 261">
              <a:extLst>
                <a:ext uri="{FF2B5EF4-FFF2-40B4-BE49-F238E27FC236}">
                  <a16:creationId xmlns:a16="http://schemas.microsoft.com/office/drawing/2014/main" id="{1854309C-C0C3-4F85-B3F0-2BC7638801F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3" name="Rectangle 262">
              <a:extLst>
                <a:ext uri="{FF2B5EF4-FFF2-40B4-BE49-F238E27FC236}">
                  <a16:creationId xmlns:a16="http://schemas.microsoft.com/office/drawing/2014/main" id="{63AAD5B1-E4B0-4163-A3AC-E482D20FFC70}"/>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4" name="Rectangle 263">
              <a:extLst>
                <a:ext uri="{FF2B5EF4-FFF2-40B4-BE49-F238E27FC236}">
                  <a16:creationId xmlns:a16="http://schemas.microsoft.com/office/drawing/2014/main" id="{C9153303-2ACB-4B7F-92EB-3C27C33AD8F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5" name="Rectangle 264">
              <a:extLst>
                <a:ext uri="{FF2B5EF4-FFF2-40B4-BE49-F238E27FC236}">
                  <a16:creationId xmlns:a16="http://schemas.microsoft.com/office/drawing/2014/main" id="{D6652899-8041-40BF-9F31-F56CE157105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6" name="Rectangle 265">
              <a:extLst>
                <a:ext uri="{FF2B5EF4-FFF2-40B4-BE49-F238E27FC236}">
                  <a16:creationId xmlns:a16="http://schemas.microsoft.com/office/drawing/2014/main" id="{C163A984-2262-496D-A58F-4674DF18871F}"/>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Rectangle 266">
              <a:extLst>
                <a:ext uri="{FF2B5EF4-FFF2-40B4-BE49-F238E27FC236}">
                  <a16:creationId xmlns:a16="http://schemas.microsoft.com/office/drawing/2014/main" id="{93CE3E34-91FF-4E88-83BE-478929BA2DFA}"/>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Cylinder 828">
              <a:extLst>
                <a:ext uri="{FF2B5EF4-FFF2-40B4-BE49-F238E27FC236}">
                  <a16:creationId xmlns:a16="http://schemas.microsoft.com/office/drawing/2014/main" id="{41DD7FDC-FD0B-4337-B4F9-B042E2DAED8E}"/>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69" name="Group 268">
            <a:extLst>
              <a:ext uri="{FF2B5EF4-FFF2-40B4-BE49-F238E27FC236}">
                <a16:creationId xmlns:a16="http://schemas.microsoft.com/office/drawing/2014/main" id="{8A7938DD-2D5A-4E8C-B680-43D391EC1321}"/>
              </a:ext>
            </a:extLst>
          </p:cNvPr>
          <p:cNvGrpSpPr/>
          <p:nvPr/>
        </p:nvGrpSpPr>
        <p:grpSpPr>
          <a:xfrm>
            <a:off x="2220928" y="1933848"/>
            <a:ext cx="364003" cy="365590"/>
            <a:chOff x="5279190" y="5401430"/>
            <a:chExt cx="1101836" cy="1106637"/>
          </a:xfrm>
        </p:grpSpPr>
        <p:sp>
          <p:nvSpPr>
            <p:cNvPr id="270" name="Freeform: Shape 815">
              <a:extLst>
                <a:ext uri="{FF2B5EF4-FFF2-40B4-BE49-F238E27FC236}">
                  <a16:creationId xmlns:a16="http://schemas.microsoft.com/office/drawing/2014/main" id="{DA1648E0-3A60-4650-B7CF-23054B62F97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1" name="Freeform: Shape 816">
              <a:extLst>
                <a:ext uri="{FF2B5EF4-FFF2-40B4-BE49-F238E27FC236}">
                  <a16:creationId xmlns:a16="http://schemas.microsoft.com/office/drawing/2014/main" id="{D4F6E75C-DD83-4089-961E-7A40F851AF7D}"/>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2" name="Freeform: Shape 817">
              <a:extLst>
                <a:ext uri="{FF2B5EF4-FFF2-40B4-BE49-F238E27FC236}">
                  <a16:creationId xmlns:a16="http://schemas.microsoft.com/office/drawing/2014/main" id="{C921A04C-9F4B-4946-9646-F83776D74ACA}"/>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3" name="Freeform: Shape 818">
              <a:extLst>
                <a:ext uri="{FF2B5EF4-FFF2-40B4-BE49-F238E27FC236}">
                  <a16:creationId xmlns:a16="http://schemas.microsoft.com/office/drawing/2014/main" id="{CF2E6F4B-D82F-40FD-8BE4-5E3DA170EB2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74" name="Freeform: Shape 819">
              <a:extLst>
                <a:ext uri="{FF2B5EF4-FFF2-40B4-BE49-F238E27FC236}">
                  <a16:creationId xmlns:a16="http://schemas.microsoft.com/office/drawing/2014/main" id="{7EDD171B-5689-4D25-BAA7-6B6995636D95}"/>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275" name="Connector: Elbow 274">
            <a:extLst>
              <a:ext uri="{FF2B5EF4-FFF2-40B4-BE49-F238E27FC236}">
                <a16:creationId xmlns:a16="http://schemas.microsoft.com/office/drawing/2014/main" id="{D135C077-4264-46FE-A482-130D0AC4FF71}"/>
              </a:ext>
            </a:extLst>
          </p:cNvPr>
          <p:cNvCxnSpPr>
            <a:cxnSpLocks/>
            <a:stCxn id="132" idx="2"/>
          </p:cNvCxnSpPr>
          <p:nvPr/>
        </p:nvCxnSpPr>
        <p:spPr>
          <a:xfrm rot="16200000" flipH="1">
            <a:off x="4350054" y="1591596"/>
            <a:ext cx="980590" cy="2840203"/>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A79151F-AC57-4F9F-A84C-82290222FC9B}"/>
              </a:ext>
            </a:extLst>
          </p:cNvPr>
          <p:cNvCxnSpPr>
            <a:cxnSpLocks/>
          </p:cNvCxnSpPr>
          <p:nvPr/>
        </p:nvCxnSpPr>
        <p:spPr>
          <a:xfrm>
            <a:off x="2684982" y="3620541"/>
            <a:ext cx="3575470" cy="431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3539552E-D8BC-4FB1-A59E-B1CE53E3A05C}"/>
              </a:ext>
            </a:extLst>
          </p:cNvPr>
          <p:cNvCxnSpPr>
            <a:cxnSpLocks/>
          </p:cNvCxnSpPr>
          <p:nvPr/>
        </p:nvCxnSpPr>
        <p:spPr>
          <a:xfrm>
            <a:off x="2684981" y="2114105"/>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A24FA076-358E-4843-9781-C70483AC463F}"/>
              </a:ext>
            </a:extLst>
          </p:cNvPr>
          <p:cNvCxnSpPr>
            <a:cxnSpLocks/>
          </p:cNvCxnSpPr>
          <p:nvPr/>
        </p:nvCxnSpPr>
        <p:spPr>
          <a:xfrm>
            <a:off x="1743399" y="2114105"/>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64A9D75F-3D72-43D0-87DC-E4AC9C88F31E}"/>
              </a:ext>
            </a:extLst>
          </p:cNvPr>
          <p:cNvCxnSpPr>
            <a:cxnSpLocks/>
          </p:cNvCxnSpPr>
          <p:nvPr/>
        </p:nvCxnSpPr>
        <p:spPr>
          <a:xfrm>
            <a:off x="1743399" y="3619292"/>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FFB3A8DF-6449-473B-9978-C590CC3E4AE9}"/>
              </a:ext>
            </a:extLst>
          </p:cNvPr>
          <p:cNvGrpSpPr/>
          <p:nvPr/>
        </p:nvGrpSpPr>
        <p:grpSpPr>
          <a:xfrm>
            <a:off x="2220928" y="3382428"/>
            <a:ext cx="364003" cy="365590"/>
            <a:chOff x="5279190" y="5401430"/>
            <a:chExt cx="1101836" cy="1106637"/>
          </a:xfrm>
        </p:grpSpPr>
        <p:sp>
          <p:nvSpPr>
            <p:cNvPr id="281" name="Freeform: Shape 815">
              <a:extLst>
                <a:ext uri="{FF2B5EF4-FFF2-40B4-BE49-F238E27FC236}">
                  <a16:creationId xmlns:a16="http://schemas.microsoft.com/office/drawing/2014/main" id="{08E8CE52-394B-4414-A2CB-CAE27B60C85B}"/>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2" name="Freeform: Shape 816">
              <a:extLst>
                <a:ext uri="{FF2B5EF4-FFF2-40B4-BE49-F238E27FC236}">
                  <a16:creationId xmlns:a16="http://schemas.microsoft.com/office/drawing/2014/main" id="{2C7A6C1A-2F82-4904-A937-7D6D044F345F}"/>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3" name="Freeform: Shape 817">
              <a:extLst>
                <a:ext uri="{FF2B5EF4-FFF2-40B4-BE49-F238E27FC236}">
                  <a16:creationId xmlns:a16="http://schemas.microsoft.com/office/drawing/2014/main" id="{EDAB799D-1669-4641-957A-5ABDA4EC027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4" name="Freeform: Shape 818">
              <a:extLst>
                <a:ext uri="{FF2B5EF4-FFF2-40B4-BE49-F238E27FC236}">
                  <a16:creationId xmlns:a16="http://schemas.microsoft.com/office/drawing/2014/main" id="{ED44ACEC-3474-4ED3-8DBF-0977CCA59E0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85" name="Freeform: Shape 819">
              <a:extLst>
                <a:ext uri="{FF2B5EF4-FFF2-40B4-BE49-F238E27FC236}">
                  <a16:creationId xmlns:a16="http://schemas.microsoft.com/office/drawing/2014/main" id="{22210C4D-3BDF-44F1-A3B2-2BB04D9293C2}"/>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86" name="Shape 101">
            <a:extLst>
              <a:ext uri="{FF2B5EF4-FFF2-40B4-BE49-F238E27FC236}">
                <a16:creationId xmlns:a16="http://schemas.microsoft.com/office/drawing/2014/main" id="{617D3C2E-358C-4E40-91F2-80B0A7CC9BAD}"/>
              </a:ext>
            </a:extLst>
          </p:cNvPr>
          <p:cNvSpPr txBox="1"/>
          <p:nvPr/>
        </p:nvSpPr>
        <p:spPr>
          <a:xfrm>
            <a:off x="7774555" y="3971853"/>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87" name="Group 286">
            <a:extLst>
              <a:ext uri="{FF2B5EF4-FFF2-40B4-BE49-F238E27FC236}">
                <a16:creationId xmlns:a16="http://schemas.microsoft.com/office/drawing/2014/main" id="{4A01181E-132C-4B0E-A69A-0AE411B2AB7B}"/>
              </a:ext>
            </a:extLst>
          </p:cNvPr>
          <p:cNvGrpSpPr/>
          <p:nvPr/>
        </p:nvGrpSpPr>
        <p:grpSpPr>
          <a:xfrm>
            <a:off x="8080068" y="3443879"/>
            <a:ext cx="502031" cy="394920"/>
            <a:chOff x="10725498" y="5087603"/>
            <a:chExt cx="498940" cy="424437"/>
          </a:xfrm>
        </p:grpSpPr>
        <p:sp>
          <p:nvSpPr>
            <p:cNvPr id="288" name="graph_2">
              <a:extLst>
                <a:ext uri="{FF2B5EF4-FFF2-40B4-BE49-F238E27FC236}">
                  <a16:creationId xmlns:a16="http://schemas.microsoft.com/office/drawing/2014/main" id="{006321BD-22B2-47C7-A8B9-A24442E07547}"/>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89" name="Group 288">
              <a:extLst>
                <a:ext uri="{FF2B5EF4-FFF2-40B4-BE49-F238E27FC236}">
                  <a16:creationId xmlns:a16="http://schemas.microsoft.com/office/drawing/2014/main" id="{A1EDE6CB-8AE6-4180-AFA1-A64397FA37E6}"/>
                </a:ext>
              </a:extLst>
            </p:cNvPr>
            <p:cNvGrpSpPr/>
            <p:nvPr/>
          </p:nvGrpSpPr>
          <p:grpSpPr>
            <a:xfrm>
              <a:off x="10725498" y="5087603"/>
              <a:ext cx="498940" cy="424437"/>
              <a:chOff x="10725498" y="5087603"/>
              <a:chExt cx="498940" cy="424437"/>
            </a:xfrm>
          </p:grpSpPr>
          <p:sp>
            <p:nvSpPr>
              <p:cNvPr id="290" name="Rectangle 9">
                <a:extLst>
                  <a:ext uri="{FF2B5EF4-FFF2-40B4-BE49-F238E27FC236}">
                    <a16:creationId xmlns:a16="http://schemas.microsoft.com/office/drawing/2014/main" id="{557933C3-091F-4A43-866B-9723F33FF15C}"/>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1" name="Line 10">
                <a:extLst>
                  <a:ext uri="{FF2B5EF4-FFF2-40B4-BE49-F238E27FC236}">
                    <a16:creationId xmlns:a16="http://schemas.microsoft.com/office/drawing/2014/main" id="{CE43244E-06DC-4E24-8532-8A0249DB282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2" name="Oval 11">
                <a:extLst>
                  <a:ext uri="{FF2B5EF4-FFF2-40B4-BE49-F238E27FC236}">
                    <a16:creationId xmlns:a16="http://schemas.microsoft.com/office/drawing/2014/main" id="{E46913B5-4AA2-49A4-A6BC-91920064721C}"/>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3" name="Oval 12">
                <a:extLst>
                  <a:ext uri="{FF2B5EF4-FFF2-40B4-BE49-F238E27FC236}">
                    <a16:creationId xmlns:a16="http://schemas.microsoft.com/office/drawing/2014/main" id="{10B4F785-CF43-4C07-80A1-20F95D123D63}"/>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4" name="Oval 13">
                <a:extLst>
                  <a:ext uri="{FF2B5EF4-FFF2-40B4-BE49-F238E27FC236}">
                    <a16:creationId xmlns:a16="http://schemas.microsoft.com/office/drawing/2014/main" id="{1F5EDE16-A4AF-4788-9CC9-41A0ADC8632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95" name="Group 294">
            <a:extLst>
              <a:ext uri="{FF2B5EF4-FFF2-40B4-BE49-F238E27FC236}">
                <a16:creationId xmlns:a16="http://schemas.microsoft.com/office/drawing/2014/main" id="{694A7AED-B74B-4DEA-819B-127F13E820B0}"/>
              </a:ext>
            </a:extLst>
          </p:cNvPr>
          <p:cNvGrpSpPr/>
          <p:nvPr/>
        </p:nvGrpSpPr>
        <p:grpSpPr>
          <a:xfrm>
            <a:off x="5195232" y="1955491"/>
            <a:ext cx="446456" cy="364251"/>
            <a:chOff x="5818113" y="2550840"/>
            <a:chExt cx="529278" cy="431824"/>
          </a:xfrm>
        </p:grpSpPr>
        <p:sp>
          <p:nvSpPr>
            <p:cNvPr id="296" name="Diamond 295">
              <a:extLst>
                <a:ext uri="{FF2B5EF4-FFF2-40B4-BE49-F238E27FC236}">
                  <a16:creationId xmlns:a16="http://schemas.microsoft.com/office/drawing/2014/main" id="{E6898C5A-989D-4B67-A948-BE73BE950E8F}"/>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7" name="Freeform: Shape 296">
              <a:extLst>
                <a:ext uri="{FF2B5EF4-FFF2-40B4-BE49-F238E27FC236}">
                  <a16:creationId xmlns:a16="http://schemas.microsoft.com/office/drawing/2014/main" id="{EF3E5805-9EF1-4307-9BF1-79050A842420}"/>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25" name="Rectangle 124">
            <a:extLst>
              <a:ext uri="{FF2B5EF4-FFF2-40B4-BE49-F238E27FC236}">
                <a16:creationId xmlns:a16="http://schemas.microsoft.com/office/drawing/2014/main" id="{AC98D5C9-20B4-4563-BDC8-433DC28288C6}"/>
              </a:ext>
            </a:extLst>
          </p:cNvPr>
          <p:cNvSpPr/>
          <p:nvPr/>
        </p:nvSpPr>
        <p:spPr bwMode="auto">
          <a:xfrm>
            <a:off x="1458059"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7FC472A-AF82-4DA6-A978-6CEF99DA6321}"/>
              </a:ext>
            </a:extLst>
          </p:cNvPr>
          <p:cNvSpPr/>
          <p:nvPr/>
        </p:nvSpPr>
        <p:spPr bwMode="auto">
          <a:xfrm>
            <a:off x="6198331" y="1335554"/>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146" name="Rectangle 145">
            <a:extLst>
              <a:ext uri="{FF2B5EF4-FFF2-40B4-BE49-F238E27FC236}">
                <a16:creationId xmlns:a16="http://schemas.microsoft.com/office/drawing/2014/main" id="{B7C45157-789E-44BB-800C-2552958F4025}"/>
              </a:ext>
            </a:extLst>
          </p:cNvPr>
          <p:cNvSpPr/>
          <p:nvPr/>
        </p:nvSpPr>
        <p:spPr bwMode="auto">
          <a:xfrm>
            <a:off x="4827551" y="132196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147" name="Rectangle 146">
            <a:extLst>
              <a:ext uri="{FF2B5EF4-FFF2-40B4-BE49-F238E27FC236}">
                <a16:creationId xmlns:a16="http://schemas.microsoft.com/office/drawing/2014/main" id="{AD39F9EA-CDE5-4C9C-8AE7-B3E88F6D08B9}"/>
              </a:ext>
            </a:extLst>
          </p:cNvPr>
          <p:cNvSpPr/>
          <p:nvPr/>
        </p:nvSpPr>
        <p:spPr bwMode="auto">
          <a:xfrm>
            <a:off x="2924394" y="1328024"/>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148" name="Rectangle 147">
            <a:extLst>
              <a:ext uri="{FF2B5EF4-FFF2-40B4-BE49-F238E27FC236}">
                <a16:creationId xmlns:a16="http://schemas.microsoft.com/office/drawing/2014/main" id="{39F48E1F-82AA-4F74-9B7D-CD0965C4618A}"/>
              </a:ext>
            </a:extLst>
          </p:cNvPr>
          <p:cNvSpPr/>
          <p:nvPr/>
        </p:nvSpPr>
        <p:spPr bwMode="auto">
          <a:xfrm>
            <a:off x="1834687" y="1321967"/>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149" name="Rectangle 148">
            <a:extLst>
              <a:ext uri="{FF2B5EF4-FFF2-40B4-BE49-F238E27FC236}">
                <a16:creationId xmlns:a16="http://schemas.microsoft.com/office/drawing/2014/main" id="{487D2C92-841C-451A-849E-4DEB9D37D615}"/>
              </a:ext>
            </a:extLst>
          </p:cNvPr>
          <p:cNvSpPr/>
          <p:nvPr/>
        </p:nvSpPr>
        <p:spPr bwMode="auto">
          <a:xfrm>
            <a:off x="7802901" y="133395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
        <p:nvSpPr>
          <p:cNvPr id="156" name="Rectangle 155">
            <a:extLst>
              <a:ext uri="{FF2B5EF4-FFF2-40B4-BE49-F238E27FC236}">
                <a16:creationId xmlns:a16="http://schemas.microsoft.com/office/drawing/2014/main" id="{675D7A7D-2A56-46A3-BC2D-2A3CB9338B00}"/>
              </a:ext>
            </a:extLst>
          </p:cNvPr>
          <p:cNvSpPr/>
          <p:nvPr/>
        </p:nvSpPr>
        <p:spPr bwMode="auto">
          <a:xfrm>
            <a:off x="1464004"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4" name="Connector: Elbow 163">
            <a:extLst>
              <a:ext uri="{FF2B5EF4-FFF2-40B4-BE49-F238E27FC236}">
                <a16:creationId xmlns:a16="http://schemas.microsoft.com/office/drawing/2014/main" id="{A4A18B1D-E920-4322-9E74-0D8D7C8EB785}"/>
              </a:ext>
            </a:extLst>
          </p:cNvPr>
          <p:cNvCxnSpPr>
            <a:cxnSpLocks/>
          </p:cNvCxnSpPr>
          <p:nvPr/>
        </p:nvCxnSpPr>
        <p:spPr>
          <a:xfrm>
            <a:off x="5390575" y="2755231"/>
            <a:ext cx="869878" cy="647245"/>
          </a:xfrm>
          <a:prstGeom prst="bentConnector3">
            <a:avLst>
              <a:gd name="adj1" fmla="val 117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5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96C56-C5C1-448F-8C3E-0B0105275E75}"/>
              </a:ext>
            </a:extLst>
          </p:cNvPr>
          <p:cNvSpPr/>
          <p:nvPr/>
        </p:nvSpPr>
        <p:spPr bwMode="auto">
          <a:xfrm>
            <a:off x="6137009" y="3059138"/>
            <a:ext cx="2599991" cy="187903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endParaRPr lang="en-US" sz="1200" dirty="0">
              <a:solidFill>
                <a:srgbClr val="0078D7"/>
              </a:solidFill>
              <a:latin typeface="Segoe UI Semibold" panose="020B0702040204020203" pitchFamily="34" charset="0"/>
              <a:ea typeface="+mn-ea"/>
              <a:cs typeface="Segoe UI Semibold" panose="020B0702040204020203" pitchFamily="34" charset="0"/>
            </a:endParaRPr>
          </a:p>
        </p:txBody>
      </p:sp>
      <p:sp>
        <p:nvSpPr>
          <p:cNvPr id="4" name="Rectangle 3">
            <a:extLst>
              <a:ext uri="{FF2B5EF4-FFF2-40B4-BE49-F238E27FC236}">
                <a16:creationId xmlns:a16="http://schemas.microsoft.com/office/drawing/2014/main" id="{93E54556-BBC2-4EE0-8DD0-E317E52A714D}"/>
              </a:ext>
            </a:extLst>
          </p:cNvPr>
          <p:cNvSpPr/>
          <p:nvPr/>
        </p:nvSpPr>
        <p:spPr bwMode="auto">
          <a:xfrm>
            <a:off x="6122287" y="884901"/>
            <a:ext cx="2599991" cy="213078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Serve</a:t>
            </a:r>
          </a:p>
        </p:txBody>
      </p:sp>
      <p:sp>
        <p:nvSpPr>
          <p:cNvPr id="5" name="Rectangle 4">
            <a:extLst>
              <a:ext uri="{FF2B5EF4-FFF2-40B4-BE49-F238E27FC236}">
                <a16:creationId xmlns:a16="http://schemas.microsoft.com/office/drawing/2014/main" id="{6B6DF486-B953-4EF1-B27D-97531249711C}"/>
              </a:ext>
            </a:extLst>
          </p:cNvPr>
          <p:cNvSpPr/>
          <p:nvPr/>
        </p:nvSpPr>
        <p:spPr bwMode="auto">
          <a:xfrm>
            <a:off x="2788408" y="894342"/>
            <a:ext cx="1292492"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Store</a:t>
            </a:r>
          </a:p>
        </p:txBody>
      </p:sp>
      <p:sp>
        <p:nvSpPr>
          <p:cNvPr id="6" name="Rectangle 5">
            <a:extLst>
              <a:ext uri="{FF2B5EF4-FFF2-40B4-BE49-F238E27FC236}">
                <a16:creationId xmlns:a16="http://schemas.microsoft.com/office/drawing/2014/main" id="{8BFA2F9D-4098-4830-957E-89988256ACD4}"/>
              </a:ext>
            </a:extLst>
          </p:cNvPr>
          <p:cNvSpPr/>
          <p:nvPr/>
        </p:nvSpPr>
        <p:spPr bwMode="auto">
          <a:xfrm>
            <a:off x="4142168" y="894342"/>
            <a:ext cx="1915977"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Prep and train</a:t>
            </a:r>
          </a:p>
        </p:txBody>
      </p:sp>
      <p:sp>
        <p:nvSpPr>
          <p:cNvPr id="7" name="Rectangle 6">
            <a:extLst>
              <a:ext uri="{FF2B5EF4-FFF2-40B4-BE49-F238E27FC236}">
                <a16:creationId xmlns:a16="http://schemas.microsoft.com/office/drawing/2014/main" id="{D085DED7-6ADA-4219-9C8E-7D161103356E}"/>
              </a:ext>
            </a:extLst>
          </p:cNvPr>
          <p:cNvSpPr/>
          <p:nvPr/>
        </p:nvSpPr>
        <p:spPr bwMode="auto">
          <a:xfrm>
            <a:off x="1441265" y="897338"/>
            <a:ext cx="1289356"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Ingest</a:t>
            </a:r>
          </a:p>
        </p:txBody>
      </p:sp>
      <p:sp>
        <p:nvSpPr>
          <p:cNvPr id="8" name="Title 1">
            <a:extLst>
              <a:ext uri="{FF2B5EF4-FFF2-40B4-BE49-F238E27FC236}">
                <a16:creationId xmlns:a16="http://schemas.microsoft.com/office/drawing/2014/main" id="{C836D797-2E42-4B64-952E-090B04F6C779}"/>
              </a:ext>
            </a:extLst>
          </p:cNvPr>
          <p:cNvSpPr>
            <a:spLocks noGrp="1"/>
          </p:cNvSpPr>
          <p:nvPr>
            <p:ph type="title"/>
          </p:nvPr>
        </p:nvSpPr>
        <p:spPr>
          <a:xfrm>
            <a:off x="1" y="342900"/>
            <a:ext cx="9143999" cy="415499"/>
          </a:xfrm>
        </p:spPr>
        <p:txBody>
          <a:bodyPr>
            <a:normAutofit fontScale="90000"/>
          </a:bodyPr>
          <a:lstStyle/>
          <a:p>
            <a:r>
              <a:rPr lang="en-US" dirty="0"/>
              <a:t>Modern Data Platform with Azure Databricks</a:t>
            </a:r>
          </a:p>
        </p:txBody>
      </p:sp>
      <p:sp>
        <p:nvSpPr>
          <p:cNvPr id="9" name="Shape 101">
            <a:extLst>
              <a:ext uri="{FF2B5EF4-FFF2-40B4-BE49-F238E27FC236}">
                <a16:creationId xmlns:a16="http://schemas.microsoft.com/office/drawing/2014/main" id="{B2C542D4-F90D-4A8E-8606-643980748B25}"/>
              </a:ext>
            </a:extLst>
          </p:cNvPr>
          <p:cNvSpPr txBox="1"/>
          <p:nvPr/>
        </p:nvSpPr>
        <p:spPr>
          <a:xfrm>
            <a:off x="200060" y="4398809"/>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Batch data</a:t>
            </a:r>
          </a:p>
        </p:txBody>
      </p:sp>
      <p:sp>
        <p:nvSpPr>
          <p:cNvPr id="10" name="Shape 101">
            <a:extLst>
              <a:ext uri="{FF2B5EF4-FFF2-40B4-BE49-F238E27FC236}">
                <a16:creationId xmlns:a16="http://schemas.microsoft.com/office/drawing/2014/main" id="{BFDA978A-03DE-4B13-AE7F-5CF1720689CD}"/>
              </a:ext>
            </a:extLst>
          </p:cNvPr>
          <p:cNvSpPr txBox="1"/>
          <p:nvPr/>
        </p:nvSpPr>
        <p:spPr>
          <a:xfrm>
            <a:off x="200060" y="2112598"/>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Streaming data</a:t>
            </a:r>
          </a:p>
        </p:txBody>
      </p:sp>
      <p:sp>
        <p:nvSpPr>
          <p:cNvPr id="11" name="Shape 101">
            <a:extLst>
              <a:ext uri="{FF2B5EF4-FFF2-40B4-BE49-F238E27FC236}">
                <a16:creationId xmlns:a16="http://schemas.microsoft.com/office/drawing/2014/main" id="{5F33C812-9AF3-4B8B-9FA5-62899901CCCC}"/>
              </a:ext>
            </a:extLst>
          </p:cNvPr>
          <p:cNvSpPr txBox="1"/>
          <p:nvPr/>
        </p:nvSpPr>
        <p:spPr>
          <a:xfrm>
            <a:off x="6290924" y="1682044"/>
            <a:ext cx="867618"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Kubernetes service</a:t>
            </a:r>
          </a:p>
        </p:txBody>
      </p:sp>
      <p:sp>
        <p:nvSpPr>
          <p:cNvPr id="12" name="Shape 101">
            <a:extLst>
              <a:ext uri="{FF2B5EF4-FFF2-40B4-BE49-F238E27FC236}">
                <a16:creationId xmlns:a16="http://schemas.microsoft.com/office/drawing/2014/main" id="{57872767-6FEA-4563-AE10-979D69BF6CBB}"/>
              </a:ext>
            </a:extLst>
          </p:cNvPr>
          <p:cNvSpPr txBox="1"/>
          <p:nvPr/>
        </p:nvSpPr>
        <p:spPr>
          <a:xfrm>
            <a:off x="8170379" y="3481895"/>
            <a:ext cx="389530" cy="121252"/>
          </a:xfrm>
          <a:prstGeom prst="rect">
            <a:avLst/>
          </a:prstGeom>
          <a:noFill/>
          <a:ln>
            <a:noFill/>
          </a:ln>
        </p:spPr>
        <p:txBody>
          <a:bodyPr wrap="non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Power BI</a:t>
            </a:r>
          </a:p>
        </p:txBody>
      </p:sp>
      <p:sp>
        <p:nvSpPr>
          <p:cNvPr id="13" name="Shape 101">
            <a:extLst>
              <a:ext uri="{FF2B5EF4-FFF2-40B4-BE49-F238E27FC236}">
                <a16:creationId xmlns:a16="http://schemas.microsoft.com/office/drawing/2014/main" id="{A2060C5D-D803-4BE4-872A-BD85384D9966}"/>
              </a:ext>
            </a:extLst>
          </p:cNvPr>
          <p:cNvSpPr txBox="1"/>
          <p:nvPr/>
        </p:nvSpPr>
        <p:spPr>
          <a:xfrm>
            <a:off x="7902562" y="4476363"/>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analysis services</a:t>
            </a:r>
          </a:p>
        </p:txBody>
      </p:sp>
      <p:sp>
        <p:nvSpPr>
          <p:cNvPr id="14" name="Shape 101">
            <a:extLst>
              <a:ext uri="{FF2B5EF4-FFF2-40B4-BE49-F238E27FC236}">
                <a16:creationId xmlns:a16="http://schemas.microsoft.com/office/drawing/2014/main" id="{7EA9FF5B-0699-4AFB-8B12-FA28BFAE97FD}"/>
              </a:ext>
            </a:extLst>
          </p:cNvPr>
          <p:cNvSpPr txBox="1"/>
          <p:nvPr/>
        </p:nvSpPr>
        <p:spPr>
          <a:xfrm>
            <a:off x="6219486" y="4502905"/>
            <a:ext cx="817123" cy="314273"/>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pPr defTabSz="699448">
              <a:defRPr/>
            </a:pPr>
            <a:r>
              <a:rPr lang="en-US" sz="788" dirty="0">
                <a:ea typeface="+mn-ea"/>
                <a:sym typeface="Calibri"/>
              </a:rPr>
              <a:t>Azure SQL data warehouse</a:t>
            </a:r>
          </a:p>
        </p:txBody>
      </p:sp>
      <p:sp>
        <p:nvSpPr>
          <p:cNvPr id="15" name="Shape 101">
            <a:extLst>
              <a:ext uri="{FF2B5EF4-FFF2-40B4-BE49-F238E27FC236}">
                <a16:creationId xmlns:a16="http://schemas.microsoft.com/office/drawing/2014/main" id="{45F29A9A-AA94-49C7-AE4C-C52229FF3DC1}"/>
              </a:ext>
            </a:extLst>
          </p:cNvPr>
          <p:cNvSpPr txBox="1"/>
          <p:nvPr/>
        </p:nvSpPr>
        <p:spPr>
          <a:xfrm>
            <a:off x="6289181" y="2665106"/>
            <a:ext cx="907795" cy="214614"/>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Cosmos DB, SQL DB</a:t>
            </a:r>
          </a:p>
        </p:txBody>
      </p:sp>
      <p:sp>
        <p:nvSpPr>
          <p:cNvPr id="16" name="Shape 101">
            <a:extLst>
              <a:ext uri="{FF2B5EF4-FFF2-40B4-BE49-F238E27FC236}">
                <a16:creationId xmlns:a16="http://schemas.microsoft.com/office/drawing/2014/main" id="{5FD8EE8B-3CF3-4AD5-BA67-CBB4422198F4}"/>
              </a:ext>
            </a:extLst>
          </p:cNvPr>
          <p:cNvSpPr txBox="1"/>
          <p:nvPr/>
        </p:nvSpPr>
        <p:spPr>
          <a:xfrm>
            <a:off x="2899928" y="4593174"/>
            <a:ext cx="1095816"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Lake Storage</a:t>
            </a:r>
          </a:p>
        </p:txBody>
      </p:sp>
      <p:sp>
        <p:nvSpPr>
          <p:cNvPr id="17" name="Shape 101">
            <a:extLst>
              <a:ext uri="{FF2B5EF4-FFF2-40B4-BE49-F238E27FC236}">
                <a16:creationId xmlns:a16="http://schemas.microsoft.com/office/drawing/2014/main" id="{6675A04D-142C-4E66-9C3A-AF1B0C77DBAB}"/>
              </a:ext>
            </a:extLst>
          </p:cNvPr>
          <p:cNvSpPr txBox="1"/>
          <p:nvPr/>
        </p:nvSpPr>
        <p:spPr>
          <a:xfrm>
            <a:off x="1454945" y="4528338"/>
            <a:ext cx="1000527"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Factory</a:t>
            </a:r>
          </a:p>
        </p:txBody>
      </p:sp>
      <p:sp>
        <p:nvSpPr>
          <p:cNvPr id="18" name="Shape 101">
            <a:extLst>
              <a:ext uri="{FF2B5EF4-FFF2-40B4-BE49-F238E27FC236}">
                <a16:creationId xmlns:a16="http://schemas.microsoft.com/office/drawing/2014/main" id="{6F22ED2C-9E43-4CE0-ABBD-2ED6BE8E5748}"/>
              </a:ext>
            </a:extLst>
          </p:cNvPr>
          <p:cNvSpPr txBox="1"/>
          <p:nvPr/>
        </p:nvSpPr>
        <p:spPr>
          <a:xfrm>
            <a:off x="1910469" y="1850128"/>
            <a:ext cx="754961" cy="258058"/>
          </a:xfrm>
          <a:prstGeom prst="rect">
            <a:avLst/>
          </a:prstGeom>
          <a:noFill/>
          <a:ln>
            <a:noFill/>
          </a:ln>
        </p:spPr>
        <p:txBody>
          <a:bodyPr wrap="square" lIns="0" tIns="0" rIns="0" bIns="0" anchor="t" anchorCtr="0">
            <a:noAutofit/>
          </a:bodyPr>
          <a:lstStyle/>
          <a:p>
            <a:pPr defTabSz="699448">
              <a:buClrTx/>
              <a:defRPr/>
            </a:pPr>
            <a:r>
              <a:rPr lang="en-US" sz="788" dirty="0">
                <a:latin typeface="Segoe UI"/>
                <a:ea typeface="+mn-ea"/>
                <a:cs typeface="Segoe UI Semibold" panose="020B0702040204020203" pitchFamily="34" charset="0"/>
                <a:sym typeface="Calibri"/>
              </a:rPr>
              <a:t>Azure Event Hubs</a:t>
            </a:r>
          </a:p>
        </p:txBody>
      </p:sp>
      <p:cxnSp>
        <p:nvCxnSpPr>
          <p:cNvPr id="19" name="Straight Connector 18">
            <a:extLst>
              <a:ext uri="{FF2B5EF4-FFF2-40B4-BE49-F238E27FC236}">
                <a16:creationId xmlns:a16="http://schemas.microsoft.com/office/drawing/2014/main" id="{AF803D45-F0BA-4317-9423-7BB8BF75B507}"/>
              </a:ext>
            </a:extLst>
          </p:cNvPr>
          <p:cNvCxnSpPr>
            <a:cxnSpLocks/>
          </p:cNvCxnSpPr>
          <p:nvPr/>
        </p:nvCxnSpPr>
        <p:spPr>
          <a:xfrm flipH="1" flipV="1">
            <a:off x="8382701" y="3646531"/>
            <a:ext cx="1282" cy="400518"/>
          </a:xfrm>
          <a:prstGeom prst="line">
            <a:avLst/>
          </a:prstGeom>
          <a:noFill/>
          <a:ln w="19050" cap="flat" cmpd="sng" algn="ctr">
            <a:solidFill>
              <a:schemeClr val="accent1"/>
            </a:solidFill>
            <a:prstDash val="sysDash"/>
            <a:headEnd type="none" w="med" len="med"/>
            <a:tailEnd type="triangle" w="med" len="med"/>
          </a:ln>
          <a:effectLst/>
        </p:spPr>
      </p:cxnSp>
      <p:cxnSp>
        <p:nvCxnSpPr>
          <p:cNvPr id="20" name="Straight Connector 19">
            <a:extLst>
              <a:ext uri="{FF2B5EF4-FFF2-40B4-BE49-F238E27FC236}">
                <a16:creationId xmlns:a16="http://schemas.microsoft.com/office/drawing/2014/main" id="{D1AFB769-C57A-440A-882F-7FFB1E5C0D77}"/>
              </a:ext>
            </a:extLst>
          </p:cNvPr>
          <p:cNvCxnSpPr>
            <a:cxnSpLocks/>
          </p:cNvCxnSpPr>
          <p:nvPr/>
        </p:nvCxnSpPr>
        <p:spPr>
          <a:xfrm>
            <a:off x="6901714" y="4268248"/>
            <a:ext cx="1057658" cy="1367"/>
          </a:xfrm>
          <a:prstGeom prst="line">
            <a:avLst/>
          </a:prstGeom>
          <a:noFill/>
          <a:ln w="19050" cap="flat" cmpd="sng" algn="ctr">
            <a:solidFill>
              <a:schemeClr val="accent1"/>
            </a:solidFill>
            <a:prstDash val="sysDash"/>
            <a:headEnd type="none" w="med" len="med"/>
            <a:tailEnd type="triangle" w="med" len="med"/>
          </a:ln>
          <a:effectLst/>
        </p:spPr>
      </p:cxnSp>
      <p:cxnSp>
        <p:nvCxnSpPr>
          <p:cNvPr id="21" name="Straight Connector 20">
            <a:extLst>
              <a:ext uri="{FF2B5EF4-FFF2-40B4-BE49-F238E27FC236}">
                <a16:creationId xmlns:a16="http://schemas.microsoft.com/office/drawing/2014/main" id="{5F7C7E65-FEC7-46DF-91EB-A69F8AABCED7}"/>
              </a:ext>
            </a:extLst>
          </p:cNvPr>
          <p:cNvCxnSpPr>
            <a:cxnSpLocks/>
          </p:cNvCxnSpPr>
          <p:nvPr/>
        </p:nvCxnSpPr>
        <p:spPr>
          <a:xfrm>
            <a:off x="3902698" y="4242064"/>
            <a:ext cx="2330807" cy="6821"/>
          </a:xfrm>
          <a:prstGeom prst="line">
            <a:avLst/>
          </a:prstGeom>
          <a:noFill/>
          <a:ln w="19050" cap="flat" cmpd="sng" algn="ctr">
            <a:solidFill>
              <a:schemeClr val="accent1"/>
            </a:solidFill>
            <a:prstDash val="sysDash"/>
            <a:headEnd type="none" w="med" len="med"/>
            <a:tailEnd type="triangle" w="med" len="med"/>
          </a:ln>
          <a:effectLst/>
        </p:spPr>
      </p:cxnSp>
      <p:sp>
        <p:nvSpPr>
          <p:cNvPr id="22" name="Freeform: Shape 21">
            <a:extLst>
              <a:ext uri="{FF2B5EF4-FFF2-40B4-BE49-F238E27FC236}">
                <a16:creationId xmlns:a16="http://schemas.microsoft.com/office/drawing/2014/main" id="{8F0A98D4-C226-4EC2-B67C-1676E83F9CE8}"/>
              </a:ext>
            </a:extLst>
          </p:cNvPr>
          <p:cNvSpPr/>
          <p:nvPr/>
        </p:nvSpPr>
        <p:spPr bwMode="auto">
          <a:xfrm>
            <a:off x="5052232" y="3525195"/>
            <a:ext cx="1181273" cy="621268"/>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342900">
              <a:buClrTx/>
              <a:defRPr/>
            </a:pPr>
            <a:endParaRPr lang="en-IN" sz="2400" dirty="0">
              <a:solidFill>
                <a:srgbClr val="505050"/>
              </a:solidFill>
              <a:latin typeface="Segoe UI"/>
              <a:ea typeface="+mn-ea"/>
              <a:cs typeface="+mn-cs"/>
            </a:endParaRPr>
          </a:p>
        </p:txBody>
      </p:sp>
      <p:cxnSp>
        <p:nvCxnSpPr>
          <p:cNvPr id="23" name="Straight Connector 22">
            <a:extLst>
              <a:ext uri="{FF2B5EF4-FFF2-40B4-BE49-F238E27FC236}">
                <a16:creationId xmlns:a16="http://schemas.microsoft.com/office/drawing/2014/main" id="{D66AEEAC-49B3-45CC-98EE-F724E4E1722D}"/>
              </a:ext>
            </a:extLst>
          </p:cNvPr>
          <p:cNvCxnSpPr>
            <a:cxnSpLocks/>
          </p:cNvCxnSpPr>
          <p:nvPr/>
        </p:nvCxnSpPr>
        <p:spPr>
          <a:xfrm>
            <a:off x="2307679" y="4242064"/>
            <a:ext cx="824168" cy="5054"/>
          </a:xfrm>
          <a:prstGeom prst="line">
            <a:avLst/>
          </a:prstGeom>
          <a:noFill/>
          <a:ln w="19050" cap="flat" cmpd="sng" algn="ctr">
            <a:solidFill>
              <a:schemeClr val="accent1"/>
            </a:solidFill>
            <a:prstDash val="sysDash"/>
            <a:headEnd type="none" w="med" len="med"/>
            <a:tailEnd type="triangle" w="med" len="med"/>
          </a:ln>
          <a:effectLst/>
        </p:spPr>
      </p:cxnSp>
      <p:cxnSp>
        <p:nvCxnSpPr>
          <p:cNvPr id="24" name="Straight Connector 23">
            <a:extLst>
              <a:ext uri="{FF2B5EF4-FFF2-40B4-BE49-F238E27FC236}">
                <a16:creationId xmlns:a16="http://schemas.microsoft.com/office/drawing/2014/main" id="{1C6A13A8-2DCA-4A68-B48F-5E8B1AA9EE15}"/>
              </a:ext>
            </a:extLst>
          </p:cNvPr>
          <p:cNvCxnSpPr>
            <a:cxnSpLocks/>
          </p:cNvCxnSpPr>
          <p:nvPr/>
        </p:nvCxnSpPr>
        <p:spPr>
          <a:xfrm flipV="1">
            <a:off x="1012372" y="4242064"/>
            <a:ext cx="617170" cy="6821"/>
          </a:xfrm>
          <a:prstGeom prst="line">
            <a:avLst/>
          </a:prstGeom>
          <a:noFill/>
          <a:ln w="19050" cap="flat" cmpd="sng" algn="ctr">
            <a:solidFill>
              <a:schemeClr val="accent1"/>
            </a:solidFill>
            <a:prstDash val="sysDash"/>
            <a:headEnd type="none" w="med" len="med"/>
            <a:tailEnd type="triangle" w="med" len="med"/>
          </a:ln>
          <a:effectLst/>
        </p:spPr>
      </p:cxnSp>
      <p:cxnSp>
        <p:nvCxnSpPr>
          <p:cNvPr id="25" name="Straight Connector 24">
            <a:extLst>
              <a:ext uri="{FF2B5EF4-FFF2-40B4-BE49-F238E27FC236}">
                <a16:creationId xmlns:a16="http://schemas.microsoft.com/office/drawing/2014/main" id="{C7ADD2A3-E7DB-4660-B8BB-0F367FDE1D52}"/>
              </a:ext>
            </a:extLst>
          </p:cNvPr>
          <p:cNvCxnSpPr>
            <a:cxnSpLocks/>
          </p:cNvCxnSpPr>
          <p:nvPr/>
        </p:nvCxnSpPr>
        <p:spPr>
          <a:xfrm>
            <a:off x="3344158" y="3025129"/>
            <a:ext cx="20492" cy="992822"/>
          </a:xfrm>
          <a:prstGeom prst="line">
            <a:avLst/>
          </a:prstGeom>
          <a:noFill/>
          <a:ln w="19050" cap="flat" cmpd="sng" algn="ctr">
            <a:solidFill>
              <a:schemeClr val="accent1"/>
            </a:solidFill>
            <a:prstDash val="sysDash"/>
            <a:headEnd type="none" w="med" len="med"/>
            <a:tailEnd type="triangle" w="med" len="med"/>
          </a:ln>
          <a:effectLst/>
        </p:spPr>
      </p:cxnSp>
      <p:cxnSp>
        <p:nvCxnSpPr>
          <p:cNvPr id="26" name="Straight Connector 25">
            <a:extLst>
              <a:ext uri="{FF2B5EF4-FFF2-40B4-BE49-F238E27FC236}">
                <a16:creationId xmlns:a16="http://schemas.microsoft.com/office/drawing/2014/main" id="{799B1C12-33C2-4A97-9063-E6C8F414B54D}"/>
              </a:ext>
            </a:extLst>
          </p:cNvPr>
          <p:cNvCxnSpPr>
            <a:cxnSpLocks/>
          </p:cNvCxnSpPr>
          <p:nvPr/>
        </p:nvCxnSpPr>
        <p:spPr>
          <a:xfrm flipV="1">
            <a:off x="1210389" y="1986531"/>
            <a:ext cx="337964" cy="1"/>
          </a:xfrm>
          <a:prstGeom prst="line">
            <a:avLst/>
          </a:prstGeom>
          <a:noFill/>
          <a:ln w="19050" cap="flat" cmpd="sng" algn="ctr">
            <a:solidFill>
              <a:schemeClr val="accent1"/>
            </a:solidFill>
            <a:prstDash val="sysDash"/>
            <a:headEnd type="none" w="med" len="med"/>
            <a:tailEnd type="triangle" w="med" len="med"/>
          </a:ln>
          <a:effectLst/>
        </p:spPr>
      </p:cxnSp>
      <p:sp>
        <p:nvSpPr>
          <p:cNvPr id="27" name="Freeform: Shape 26">
            <a:extLst>
              <a:ext uri="{FF2B5EF4-FFF2-40B4-BE49-F238E27FC236}">
                <a16:creationId xmlns:a16="http://schemas.microsoft.com/office/drawing/2014/main" id="{7C47FA00-D0C6-451E-B1F9-C8AE83BA0DD4}"/>
              </a:ext>
            </a:extLst>
          </p:cNvPr>
          <p:cNvSpPr/>
          <p:nvPr/>
        </p:nvSpPr>
        <p:spPr bwMode="auto">
          <a:xfrm>
            <a:off x="5021155" y="1572769"/>
            <a:ext cx="1212350" cy="665022"/>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685800">
              <a:buClrTx/>
              <a:defRPr/>
            </a:pPr>
            <a:endParaRPr lang="en-IN" sz="1350" dirty="0">
              <a:solidFill>
                <a:srgbClr val="505050"/>
              </a:solidFill>
              <a:latin typeface="Segoe UI Semilight"/>
              <a:ea typeface="+mn-ea"/>
              <a:cs typeface="+mn-cs"/>
            </a:endParaRPr>
          </a:p>
        </p:txBody>
      </p:sp>
      <p:sp>
        <p:nvSpPr>
          <p:cNvPr id="28" name="Freeform: Shape 27">
            <a:extLst>
              <a:ext uri="{FF2B5EF4-FFF2-40B4-BE49-F238E27FC236}">
                <a16:creationId xmlns:a16="http://schemas.microsoft.com/office/drawing/2014/main" id="{7C017B7A-8AA0-4D0D-A7F0-93E6A1CE088D}"/>
              </a:ext>
            </a:extLst>
          </p:cNvPr>
          <p:cNvSpPr/>
          <p:nvPr/>
        </p:nvSpPr>
        <p:spPr bwMode="auto">
          <a:xfrm>
            <a:off x="2544498" y="1983535"/>
            <a:ext cx="1747179" cy="1041595"/>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chemeClr val="accent1"/>
            </a:solidFill>
            <a:prstDash val="sysDash"/>
            <a:headEnd type="none" w="med" len="med"/>
            <a:tailEnd type="triangle" w="med" len="med"/>
          </a:ln>
          <a:effectLst/>
        </p:spPr>
        <p:txBody>
          <a:bodyPr rtlCol="0" anchor="ctr"/>
          <a:lstStyle/>
          <a:p>
            <a:pPr algn="ctr" defTabSz="685800">
              <a:buClrTx/>
              <a:defRPr/>
            </a:pPr>
            <a:endParaRPr lang="en-IN" sz="1350" kern="1200" dirty="0">
              <a:solidFill>
                <a:srgbClr val="505050"/>
              </a:solidFill>
              <a:latin typeface="Segoe UI Semilight"/>
              <a:ea typeface="+mn-ea"/>
              <a:cs typeface="+mn-cs"/>
            </a:endParaRPr>
          </a:p>
        </p:txBody>
      </p:sp>
      <p:grpSp>
        <p:nvGrpSpPr>
          <p:cNvPr id="29" name="Group 28">
            <a:extLst>
              <a:ext uri="{FF2B5EF4-FFF2-40B4-BE49-F238E27FC236}">
                <a16:creationId xmlns:a16="http://schemas.microsoft.com/office/drawing/2014/main" id="{D4FE2444-7D5D-41E1-ADCD-39BEB7EDF924}"/>
              </a:ext>
            </a:extLst>
          </p:cNvPr>
          <p:cNvGrpSpPr/>
          <p:nvPr/>
        </p:nvGrpSpPr>
        <p:grpSpPr>
          <a:xfrm>
            <a:off x="8145292" y="4059928"/>
            <a:ext cx="432840" cy="336001"/>
            <a:chOff x="9971054" y="1093656"/>
            <a:chExt cx="429171" cy="333150"/>
          </a:xfrm>
          <a:solidFill>
            <a:schemeClr val="accent2"/>
          </a:solidFill>
        </p:grpSpPr>
        <p:sp>
          <p:nvSpPr>
            <p:cNvPr id="30" name="Freeform: Shape 571">
              <a:extLst>
                <a:ext uri="{FF2B5EF4-FFF2-40B4-BE49-F238E27FC236}">
                  <a16:creationId xmlns:a16="http://schemas.microsoft.com/office/drawing/2014/main" id="{558C677D-BFE4-4CAD-93CD-6DA4DE180922}"/>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1" name="Freeform: Shape 572">
              <a:extLst>
                <a:ext uri="{FF2B5EF4-FFF2-40B4-BE49-F238E27FC236}">
                  <a16:creationId xmlns:a16="http://schemas.microsoft.com/office/drawing/2014/main" id="{C82522BF-1240-477C-8133-56881AB2278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2" name="Freeform: Shape 573">
              <a:extLst>
                <a:ext uri="{FF2B5EF4-FFF2-40B4-BE49-F238E27FC236}">
                  <a16:creationId xmlns:a16="http://schemas.microsoft.com/office/drawing/2014/main" id="{126A37C4-1807-401D-8E50-0A7502537C6C}"/>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3" name="Freeform: Shape 574">
              <a:extLst>
                <a:ext uri="{FF2B5EF4-FFF2-40B4-BE49-F238E27FC236}">
                  <a16:creationId xmlns:a16="http://schemas.microsoft.com/office/drawing/2014/main" id="{8668A71C-B6B8-40EC-AF31-43C50EED8304}"/>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4" name="Freeform: Shape 575">
              <a:extLst>
                <a:ext uri="{FF2B5EF4-FFF2-40B4-BE49-F238E27FC236}">
                  <a16:creationId xmlns:a16="http://schemas.microsoft.com/office/drawing/2014/main" id="{A2299A40-D525-4357-91B5-A5D0BF59BF60}"/>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5" name="Freeform: Shape 576">
              <a:extLst>
                <a:ext uri="{FF2B5EF4-FFF2-40B4-BE49-F238E27FC236}">
                  <a16:creationId xmlns:a16="http://schemas.microsoft.com/office/drawing/2014/main" id="{0A8AB775-306E-4093-B32A-D192BAAFE71F}"/>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6" name="Freeform: Shape 577">
              <a:extLst>
                <a:ext uri="{FF2B5EF4-FFF2-40B4-BE49-F238E27FC236}">
                  <a16:creationId xmlns:a16="http://schemas.microsoft.com/office/drawing/2014/main" id="{3CDF476E-E1AC-4B13-8EBE-4A230EA74C4D}"/>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grpSp>
      <p:sp>
        <p:nvSpPr>
          <p:cNvPr id="37" name="Freeform: Shape 282">
            <a:extLst>
              <a:ext uri="{FF2B5EF4-FFF2-40B4-BE49-F238E27FC236}">
                <a16:creationId xmlns:a16="http://schemas.microsoft.com/office/drawing/2014/main" id="{B72A4C73-AE5B-409E-B36B-A7102740708F}"/>
              </a:ext>
            </a:extLst>
          </p:cNvPr>
          <p:cNvSpPr/>
          <p:nvPr/>
        </p:nvSpPr>
        <p:spPr>
          <a:xfrm>
            <a:off x="8189141" y="3169872"/>
            <a:ext cx="352004" cy="260483"/>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accent2"/>
          </a:solidFill>
          <a:ln w="9525" cap="flat">
            <a:noFill/>
            <a:prstDash val="solid"/>
            <a:miter/>
          </a:ln>
        </p:spPr>
        <p:txBody>
          <a:bodyPr rtlCol="0" anchor="ctr"/>
          <a:lstStyle/>
          <a:p>
            <a:pPr defTabSz="685800">
              <a:buClrTx/>
              <a:defRPr/>
            </a:pPr>
            <a:endParaRPr lang="en-US" sz="1350" dirty="0">
              <a:latin typeface="Segoe UI Semilight"/>
              <a:ea typeface="+mn-ea"/>
              <a:cs typeface="+mn-cs"/>
            </a:endParaRPr>
          </a:p>
        </p:txBody>
      </p:sp>
      <p:grpSp>
        <p:nvGrpSpPr>
          <p:cNvPr id="38" name="Group 37">
            <a:extLst>
              <a:ext uri="{FF2B5EF4-FFF2-40B4-BE49-F238E27FC236}">
                <a16:creationId xmlns:a16="http://schemas.microsoft.com/office/drawing/2014/main" id="{15C19C37-53E1-4EF5-BB66-C2AE62662D67}"/>
              </a:ext>
            </a:extLst>
          </p:cNvPr>
          <p:cNvGrpSpPr>
            <a:grpSpLocks noChangeAspect="1"/>
          </p:cNvGrpSpPr>
          <p:nvPr/>
        </p:nvGrpSpPr>
        <p:grpSpPr>
          <a:xfrm>
            <a:off x="1576987" y="1739126"/>
            <a:ext cx="291221" cy="480060"/>
            <a:chOff x="2397618" y="3224414"/>
            <a:chExt cx="395274" cy="642676"/>
          </a:xfrm>
          <a:solidFill>
            <a:schemeClr val="accent2"/>
          </a:solidFill>
        </p:grpSpPr>
        <p:sp>
          <p:nvSpPr>
            <p:cNvPr id="39" name="Circle: Hollow 284">
              <a:extLst>
                <a:ext uri="{FF2B5EF4-FFF2-40B4-BE49-F238E27FC236}">
                  <a16:creationId xmlns:a16="http://schemas.microsoft.com/office/drawing/2014/main" id="{694ECBC4-48C6-406E-B08D-4F7B462E379E}"/>
                </a:ext>
              </a:extLst>
            </p:cNvPr>
            <p:cNvSpPr/>
            <p:nvPr/>
          </p:nvSpPr>
          <p:spPr bwMode="auto">
            <a:xfrm>
              <a:off x="2421425" y="32244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0" name="Circle: Hollow 285">
              <a:extLst>
                <a:ext uri="{FF2B5EF4-FFF2-40B4-BE49-F238E27FC236}">
                  <a16:creationId xmlns:a16="http://schemas.microsoft.com/office/drawing/2014/main" id="{F3A89E88-0C79-4F11-966B-8F688AFD0390}"/>
                </a:ext>
              </a:extLst>
            </p:cNvPr>
            <p:cNvSpPr/>
            <p:nvPr/>
          </p:nvSpPr>
          <p:spPr bwMode="auto">
            <a:xfrm>
              <a:off x="2421425" y="36943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1" name="Circle: Hollow 286">
              <a:extLst>
                <a:ext uri="{FF2B5EF4-FFF2-40B4-BE49-F238E27FC236}">
                  <a16:creationId xmlns:a16="http://schemas.microsoft.com/office/drawing/2014/main" id="{F5014AAD-7DC2-4C5E-BD67-65DCF2BB0E8B}"/>
                </a:ext>
              </a:extLst>
            </p:cNvPr>
            <p:cNvSpPr/>
            <p:nvPr/>
          </p:nvSpPr>
          <p:spPr bwMode="auto">
            <a:xfrm>
              <a:off x="2620116" y="357329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2" name="Circle: Hollow 287">
              <a:extLst>
                <a:ext uri="{FF2B5EF4-FFF2-40B4-BE49-F238E27FC236}">
                  <a16:creationId xmlns:a16="http://schemas.microsoft.com/office/drawing/2014/main" id="{F48FA871-B79D-49F7-9D46-36A95443DFA1}"/>
                </a:ext>
              </a:extLst>
            </p:cNvPr>
            <p:cNvSpPr/>
            <p:nvPr/>
          </p:nvSpPr>
          <p:spPr bwMode="auto">
            <a:xfrm>
              <a:off x="2620116" y="334215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3" name="Circle: Hollow 288">
              <a:extLst>
                <a:ext uri="{FF2B5EF4-FFF2-40B4-BE49-F238E27FC236}">
                  <a16:creationId xmlns:a16="http://schemas.microsoft.com/office/drawing/2014/main" id="{D6670E39-5C76-4DE3-82F7-FA84033D9FFE}"/>
                </a:ext>
              </a:extLst>
            </p:cNvPr>
            <p:cNvSpPr/>
            <p:nvPr/>
          </p:nvSpPr>
          <p:spPr bwMode="auto">
            <a:xfrm>
              <a:off x="2397618" y="3437210"/>
              <a:ext cx="215310" cy="215310"/>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A6B36695-0F40-45F8-9EED-3D64C25E33B1}"/>
                </a:ext>
              </a:extLst>
            </p:cNvPr>
            <p:cNvSpPr/>
            <p:nvPr/>
          </p:nvSpPr>
          <p:spPr bwMode="auto">
            <a:xfrm>
              <a:off x="2484888" y="3388463"/>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F1CECFA6-3FFC-418E-8004-49BF7B5A1A17}"/>
                </a:ext>
              </a:extLst>
            </p:cNvPr>
            <p:cNvSpPr/>
            <p:nvPr/>
          </p:nvSpPr>
          <p:spPr bwMode="auto">
            <a:xfrm>
              <a:off x="2484888" y="3641828"/>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AA8A91FB-B79C-4443-B9AB-8A2AB8698BC6}"/>
                </a:ext>
              </a:extLst>
            </p:cNvPr>
            <p:cNvSpPr/>
            <p:nvPr/>
          </p:nvSpPr>
          <p:spPr bwMode="auto">
            <a:xfrm rot="18182441">
              <a:off x="2593341" y="3577846"/>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EA512F2-DAD6-45F2-8C1F-E8FB512BE67F}"/>
                </a:ext>
              </a:extLst>
            </p:cNvPr>
            <p:cNvSpPr/>
            <p:nvPr/>
          </p:nvSpPr>
          <p:spPr bwMode="auto">
            <a:xfrm rot="3417559" flipV="1">
              <a:off x="2593341" y="3450211"/>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grpSp>
      <p:pic>
        <p:nvPicPr>
          <p:cNvPr id="48" name="Graphic 30">
            <a:extLst>
              <a:ext uri="{FF2B5EF4-FFF2-40B4-BE49-F238E27FC236}">
                <a16:creationId xmlns:a16="http://schemas.microsoft.com/office/drawing/2014/main" id="{E34F10EC-B1F3-4834-8E4F-87BD2ACD0BE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90011" y="3318314"/>
            <a:ext cx="146874" cy="146874"/>
          </a:xfrm>
          <a:prstGeom prst="rect">
            <a:avLst/>
          </a:prstGeom>
        </p:spPr>
      </p:pic>
      <p:grpSp>
        <p:nvGrpSpPr>
          <p:cNvPr id="49" name="Group 48">
            <a:extLst>
              <a:ext uri="{FF2B5EF4-FFF2-40B4-BE49-F238E27FC236}">
                <a16:creationId xmlns:a16="http://schemas.microsoft.com/office/drawing/2014/main" id="{293A5315-F127-4B46-9656-C4B9BE7DD0A7}"/>
              </a:ext>
            </a:extLst>
          </p:cNvPr>
          <p:cNvGrpSpPr>
            <a:grpSpLocks noChangeAspect="1"/>
          </p:cNvGrpSpPr>
          <p:nvPr/>
        </p:nvGrpSpPr>
        <p:grpSpPr>
          <a:xfrm>
            <a:off x="6559162" y="1433231"/>
            <a:ext cx="267968" cy="198948"/>
            <a:chOff x="-219366" y="4364127"/>
            <a:chExt cx="678219" cy="503526"/>
          </a:xfrm>
          <a:solidFill>
            <a:schemeClr val="accent2"/>
          </a:solidFill>
        </p:grpSpPr>
        <p:sp>
          <p:nvSpPr>
            <p:cNvPr id="50" name="Freeform: Shape 361">
              <a:extLst>
                <a:ext uri="{FF2B5EF4-FFF2-40B4-BE49-F238E27FC236}">
                  <a16:creationId xmlns:a16="http://schemas.microsoft.com/office/drawing/2014/main" id="{763A16A2-C310-4893-B6C4-A27DDFF77680}"/>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1" name="Freeform: Shape 362">
              <a:extLst>
                <a:ext uri="{FF2B5EF4-FFF2-40B4-BE49-F238E27FC236}">
                  <a16:creationId xmlns:a16="http://schemas.microsoft.com/office/drawing/2014/main" id="{DD1F6FBF-E862-4BC6-99F8-A2AA4999EE3B}"/>
                </a:ext>
              </a:extLst>
            </p:cNvPr>
            <p:cNvSpPr/>
            <p:nvPr/>
          </p:nvSpPr>
          <p:spPr>
            <a:xfrm>
              <a:off x="-108042"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2" name="Freeform: Shape 363">
              <a:extLst>
                <a:ext uri="{FF2B5EF4-FFF2-40B4-BE49-F238E27FC236}">
                  <a16:creationId xmlns:a16="http://schemas.microsoft.com/office/drawing/2014/main" id="{BEEFAC0C-788D-492E-97BD-BCA1C8F29650}"/>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3" name="Freeform: Shape 364">
              <a:extLst>
                <a:ext uri="{FF2B5EF4-FFF2-40B4-BE49-F238E27FC236}">
                  <a16:creationId xmlns:a16="http://schemas.microsoft.com/office/drawing/2014/main" id="{89089D19-2358-4DE3-971A-1846C3511F7E}"/>
                </a:ext>
              </a:extLst>
            </p:cNvPr>
            <p:cNvSpPr/>
            <p:nvPr/>
          </p:nvSpPr>
          <p:spPr>
            <a:xfrm>
              <a:off x="132874"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4" name="Freeform: Shape 365">
              <a:extLst>
                <a:ext uri="{FF2B5EF4-FFF2-40B4-BE49-F238E27FC236}">
                  <a16:creationId xmlns:a16="http://schemas.microsoft.com/office/drawing/2014/main" id="{DA2228CF-00B9-4776-9B07-D73078D8A543}"/>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5" name="Freeform: Shape 366">
              <a:extLst>
                <a:ext uri="{FF2B5EF4-FFF2-40B4-BE49-F238E27FC236}">
                  <a16:creationId xmlns:a16="http://schemas.microsoft.com/office/drawing/2014/main" id="{B049B9E2-6C0A-44E7-992C-57D11E6D6636}"/>
                </a:ext>
              </a:extLst>
            </p:cNvPr>
            <p:cNvSpPr/>
            <p:nvPr/>
          </p:nvSpPr>
          <p:spPr>
            <a:xfrm>
              <a:off x="-108042"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6" name="Freeform: Shape 367">
              <a:extLst>
                <a:ext uri="{FF2B5EF4-FFF2-40B4-BE49-F238E27FC236}">
                  <a16:creationId xmlns:a16="http://schemas.microsoft.com/office/drawing/2014/main" id="{4E0B65E2-FE1E-4907-94D1-B41897F911FF}"/>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7" name="Freeform: Shape 368">
              <a:extLst>
                <a:ext uri="{FF2B5EF4-FFF2-40B4-BE49-F238E27FC236}">
                  <a16:creationId xmlns:a16="http://schemas.microsoft.com/office/drawing/2014/main" id="{826E736D-C9A5-4768-81D3-E2F3C6F12EF1}"/>
                </a:ext>
              </a:extLst>
            </p:cNvPr>
            <p:cNvSpPr/>
            <p:nvPr/>
          </p:nvSpPr>
          <p:spPr>
            <a:xfrm>
              <a:off x="132874"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8" name="Freeform: Shape 369">
              <a:extLst>
                <a:ext uri="{FF2B5EF4-FFF2-40B4-BE49-F238E27FC236}">
                  <a16:creationId xmlns:a16="http://schemas.microsoft.com/office/drawing/2014/main" id="{191B38E3-6294-4BA6-A2E4-0ABAA36C75DD}"/>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9" name="Freeform: Shape 370">
              <a:extLst>
                <a:ext uri="{FF2B5EF4-FFF2-40B4-BE49-F238E27FC236}">
                  <a16:creationId xmlns:a16="http://schemas.microsoft.com/office/drawing/2014/main" id="{E83705A6-A8F8-47D8-A102-932E7191C30A}"/>
                </a:ext>
              </a:extLst>
            </p:cNvPr>
            <p:cNvSpPr/>
            <p:nvPr/>
          </p:nvSpPr>
          <p:spPr>
            <a:xfrm>
              <a:off x="19837"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0" name="Freeform: Shape 371">
              <a:extLst>
                <a:ext uri="{FF2B5EF4-FFF2-40B4-BE49-F238E27FC236}">
                  <a16:creationId xmlns:a16="http://schemas.microsoft.com/office/drawing/2014/main" id="{BBA5527C-A29D-492D-9C13-11869BDE03C6}"/>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1" name="Freeform: Shape 372">
              <a:extLst>
                <a:ext uri="{FF2B5EF4-FFF2-40B4-BE49-F238E27FC236}">
                  <a16:creationId xmlns:a16="http://schemas.microsoft.com/office/drawing/2014/main" id="{5C8F66D3-349C-4B60-AD6D-BB92DED47FF9}"/>
                </a:ext>
              </a:extLst>
            </p:cNvPr>
            <p:cNvSpPr/>
            <p:nvPr/>
          </p:nvSpPr>
          <p:spPr>
            <a:xfrm>
              <a:off x="-21936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2" name="Freeform: Shape 373">
              <a:extLst>
                <a:ext uri="{FF2B5EF4-FFF2-40B4-BE49-F238E27FC236}">
                  <a16:creationId xmlns:a16="http://schemas.microsoft.com/office/drawing/2014/main" id="{59B09F19-DE59-4815-85E9-0608D98C7FE7}"/>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3" name="Freeform: Shape 374">
              <a:extLst>
                <a:ext uri="{FF2B5EF4-FFF2-40B4-BE49-F238E27FC236}">
                  <a16:creationId xmlns:a16="http://schemas.microsoft.com/office/drawing/2014/main" id="{D6AF9C56-14CB-4A72-88AC-48E6217C2F3E}"/>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4" name="Freeform: Shape 375">
              <a:extLst>
                <a:ext uri="{FF2B5EF4-FFF2-40B4-BE49-F238E27FC236}">
                  <a16:creationId xmlns:a16="http://schemas.microsoft.com/office/drawing/2014/main" id="{D7354082-4990-489A-9AA0-A8F0215902C3}"/>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5" name="Freeform: Shape 376">
              <a:extLst>
                <a:ext uri="{FF2B5EF4-FFF2-40B4-BE49-F238E27FC236}">
                  <a16:creationId xmlns:a16="http://schemas.microsoft.com/office/drawing/2014/main" id="{0239CF44-EED5-40A0-AD42-40E3EFE9C9FA}"/>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6" name="Freeform: Shape 377">
              <a:extLst>
                <a:ext uri="{FF2B5EF4-FFF2-40B4-BE49-F238E27FC236}">
                  <a16:creationId xmlns:a16="http://schemas.microsoft.com/office/drawing/2014/main" id="{87CFF5FA-D180-4562-AE64-1B297013C928}"/>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7" name="Freeform: Shape 378">
              <a:extLst>
                <a:ext uri="{FF2B5EF4-FFF2-40B4-BE49-F238E27FC236}">
                  <a16:creationId xmlns:a16="http://schemas.microsoft.com/office/drawing/2014/main" id="{A6F50227-199C-4BF1-8B94-AB9705372F90}"/>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8" name="Freeform: Shape 379">
              <a:extLst>
                <a:ext uri="{FF2B5EF4-FFF2-40B4-BE49-F238E27FC236}">
                  <a16:creationId xmlns:a16="http://schemas.microsoft.com/office/drawing/2014/main" id="{8A54F0FA-4333-43C8-BF10-18AD12D2DBA9}"/>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9" name="Freeform: Shape 380">
              <a:extLst>
                <a:ext uri="{FF2B5EF4-FFF2-40B4-BE49-F238E27FC236}">
                  <a16:creationId xmlns:a16="http://schemas.microsoft.com/office/drawing/2014/main" id="{20357B2E-F21B-48B4-A61E-0DFAF884987A}"/>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70" name="Freeform: Shape 381">
              <a:extLst>
                <a:ext uri="{FF2B5EF4-FFF2-40B4-BE49-F238E27FC236}">
                  <a16:creationId xmlns:a16="http://schemas.microsoft.com/office/drawing/2014/main" id="{3DD0EC22-B8FC-4F90-B9B5-25BAB80C345C}"/>
                </a:ext>
              </a:extLst>
            </p:cNvPr>
            <p:cNvSpPr/>
            <p:nvPr/>
          </p:nvSpPr>
          <p:spPr>
            <a:xfrm>
              <a:off x="25618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grpSp>
      <p:sp>
        <p:nvSpPr>
          <p:cNvPr id="71" name="Freeform 184">
            <a:extLst>
              <a:ext uri="{FF2B5EF4-FFF2-40B4-BE49-F238E27FC236}">
                <a16:creationId xmlns:a16="http://schemas.microsoft.com/office/drawing/2014/main" id="{2A9C7268-6307-41C6-A0F6-0B30BFE12697}"/>
              </a:ext>
            </a:extLst>
          </p:cNvPr>
          <p:cNvSpPr/>
          <p:nvPr/>
        </p:nvSpPr>
        <p:spPr bwMode="auto">
          <a:xfrm>
            <a:off x="1768487" y="4017951"/>
            <a:ext cx="379455" cy="378220"/>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Semibold"/>
              <a:ea typeface="Segoe UI" pitchFamily="34" charset="0"/>
              <a:cs typeface="Segoe UI" pitchFamily="34" charset="0"/>
            </a:endParaRPr>
          </a:p>
        </p:txBody>
      </p:sp>
      <p:sp>
        <p:nvSpPr>
          <p:cNvPr id="72" name="Freeform 5">
            <a:extLst>
              <a:ext uri="{FF2B5EF4-FFF2-40B4-BE49-F238E27FC236}">
                <a16:creationId xmlns:a16="http://schemas.microsoft.com/office/drawing/2014/main" id="{0FA016AC-60CC-4362-9BA4-1AE6C82B1466}"/>
              </a:ext>
            </a:extLst>
          </p:cNvPr>
          <p:cNvSpPr>
            <a:spLocks noEditPoints="1"/>
          </p:cNvSpPr>
          <p:nvPr/>
        </p:nvSpPr>
        <p:spPr bwMode="auto">
          <a:xfrm>
            <a:off x="3238018" y="4089713"/>
            <a:ext cx="429985" cy="338395"/>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chemeClr val="accent2"/>
          </a:solidFill>
          <a:ln w="0">
            <a:noFill/>
            <a:prstDash val="solid"/>
            <a:round/>
            <a:headEnd/>
            <a:tailEnd/>
          </a:ln>
        </p:spPr>
        <p:txBody>
          <a:bodyPr vert="horz" wrap="square" lIns="56027" tIns="28013" rIns="56027" bIns="28013" numCol="1" anchor="t" anchorCtr="0" compatLnSpc="1">
            <a:prstTxWarp prst="textNoShape">
              <a:avLst/>
            </a:prstTxWarp>
          </a:bodyPr>
          <a:lstStyle/>
          <a:p>
            <a:pPr defTabSz="672263" fontAlgn="base">
              <a:spcBef>
                <a:spcPct val="0"/>
              </a:spcBef>
              <a:spcAft>
                <a:spcPct val="0"/>
              </a:spcAft>
              <a:buClrTx/>
              <a:defRPr/>
            </a:pPr>
            <a:endParaRPr lang="en-US" sz="1765" kern="1200" dirty="0">
              <a:solidFill>
                <a:prstClr val="white"/>
              </a:solidFill>
              <a:latin typeface="Segoe UI"/>
              <a:ea typeface="+mn-ea"/>
              <a:cs typeface="+mn-cs"/>
            </a:endParaRPr>
          </a:p>
        </p:txBody>
      </p:sp>
      <p:sp>
        <p:nvSpPr>
          <p:cNvPr id="73" name="Freeform: Shape 72">
            <a:extLst>
              <a:ext uri="{FF2B5EF4-FFF2-40B4-BE49-F238E27FC236}">
                <a16:creationId xmlns:a16="http://schemas.microsoft.com/office/drawing/2014/main" id="{D182DFAC-92EA-4DEA-A693-97BB973B72A5}"/>
              </a:ext>
            </a:extLst>
          </p:cNvPr>
          <p:cNvSpPr/>
          <p:nvPr/>
        </p:nvSpPr>
        <p:spPr bwMode="auto">
          <a:xfrm>
            <a:off x="6621687" y="2457449"/>
            <a:ext cx="226375" cy="209635"/>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4" name="Group 73">
            <a:extLst>
              <a:ext uri="{FF2B5EF4-FFF2-40B4-BE49-F238E27FC236}">
                <a16:creationId xmlns:a16="http://schemas.microsoft.com/office/drawing/2014/main" id="{A911DFC3-4E41-4652-803A-DF459F458C91}"/>
              </a:ext>
            </a:extLst>
          </p:cNvPr>
          <p:cNvGrpSpPr/>
          <p:nvPr/>
        </p:nvGrpSpPr>
        <p:grpSpPr>
          <a:xfrm>
            <a:off x="508882" y="4037470"/>
            <a:ext cx="296691" cy="303548"/>
            <a:chOff x="9811238" y="3590465"/>
            <a:chExt cx="319867" cy="327259"/>
          </a:xfrm>
          <a:solidFill>
            <a:schemeClr val="accent2"/>
          </a:solidFill>
        </p:grpSpPr>
        <p:sp>
          <p:nvSpPr>
            <p:cNvPr id="75" name="Freeform: Shape 74">
              <a:extLst>
                <a:ext uri="{FF2B5EF4-FFF2-40B4-BE49-F238E27FC236}">
                  <a16:creationId xmlns:a16="http://schemas.microsoft.com/office/drawing/2014/main" id="{9839E0A7-4D81-442A-A4BE-B8D11B8CF9F2}"/>
                </a:ext>
              </a:extLst>
            </p:cNvPr>
            <p:cNvSpPr/>
            <p:nvPr/>
          </p:nvSpPr>
          <p:spPr>
            <a:xfrm>
              <a:off x="9811238" y="3590465"/>
              <a:ext cx="174717" cy="288955"/>
            </a:xfrm>
            <a:custGeom>
              <a:avLst/>
              <a:gdLst>
                <a:gd name="connsiteX0" fmla="*/ 3554 w 174717"/>
                <a:gd name="connsiteY0" fmla="*/ 3554 h 288955"/>
                <a:gd name="connsiteX1" fmla="*/ 3554 w 174717"/>
                <a:gd name="connsiteY1" fmla="*/ 289149 h 288955"/>
                <a:gd name="connsiteX2" fmla="*/ 69408 w 174717"/>
                <a:gd name="connsiteY2" fmla="*/ 289149 h 288955"/>
                <a:gd name="connsiteX3" fmla="*/ 69408 w 174717"/>
                <a:gd name="connsiteY3" fmla="*/ 35809 h 288955"/>
                <a:gd name="connsiteX4" fmla="*/ 175583 w 174717"/>
                <a:gd name="connsiteY4" fmla="*/ 35809 h 288955"/>
                <a:gd name="connsiteX5" fmla="*/ 152063 w 174717"/>
                <a:gd name="connsiteY5" fmla="*/ 3554 h 2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717" h="288955">
                  <a:moveTo>
                    <a:pt x="3554" y="3554"/>
                  </a:moveTo>
                  <a:lnTo>
                    <a:pt x="3554" y="289149"/>
                  </a:lnTo>
                  <a:lnTo>
                    <a:pt x="69408" y="289149"/>
                  </a:lnTo>
                  <a:lnTo>
                    <a:pt x="69408" y="35809"/>
                  </a:lnTo>
                  <a:lnTo>
                    <a:pt x="175583" y="35809"/>
                  </a:lnTo>
                  <a:lnTo>
                    <a:pt x="152063"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76" name="Freeform: Shape 75">
              <a:extLst>
                <a:ext uri="{FF2B5EF4-FFF2-40B4-BE49-F238E27FC236}">
                  <a16:creationId xmlns:a16="http://schemas.microsoft.com/office/drawing/2014/main" id="{C6904FF7-CC85-497E-88E5-B43E033B1006}"/>
                </a:ext>
              </a:extLst>
            </p:cNvPr>
            <p:cNvSpPr/>
            <p:nvPr/>
          </p:nvSpPr>
          <p:spPr>
            <a:xfrm>
              <a:off x="9902628" y="3648928"/>
              <a:ext cx="228477" cy="268796"/>
            </a:xfrm>
            <a:custGeom>
              <a:avLst/>
              <a:gdLst>
                <a:gd name="connsiteX0" fmla="*/ 29761 w 228476"/>
                <a:gd name="connsiteY0" fmla="*/ 214558 h 268795"/>
                <a:gd name="connsiteX1" fmla="*/ 201119 w 228476"/>
                <a:gd name="connsiteY1" fmla="*/ 214558 h 268795"/>
                <a:gd name="connsiteX2" fmla="*/ 201119 w 228476"/>
                <a:gd name="connsiteY2" fmla="*/ 240766 h 268795"/>
                <a:gd name="connsiteX3" fmla="*/ 29761 w 228476"/>
                <a:gd name="connsiteY3" fmla="*/ 240766 h 268795"/>
                <a:gd name="connsiteX4" fmla="*/ 29761 w 228476"/>
                <a:gd name="connsiteY4" fmla="*/ 214558 h 268795"/>
                <a:gd name="connsiteX5" fmla="*/ 29761 w 228476"/>
                <a:gd name="connsiteY5" fmla="*/ 161471 h 268795"/>
                <a:gd name="connsiteX6" fmla="*/ 201119 w 228476"/>
                <a:gd name="connsiteY6" fmla="*/ 161471 h 268795"/>
                <a:gd name="connsiteX7" fmla="*/ 201119 w 228476"/>
                <a:gd name="connsiteY7" fmla="*/ 187679 h 268795"/>
                <a:gd name="connsiteX8" fmla="*/ 29761 w 228476"/>
                <a:gd name="connsiteY8" fmla="*/ 187679 h 268795"/>
                <a:gd name="connsiteX9" fmla="*/ 29761 w 228476"/>
                <a:gd name="connsiteY9" fmla="*/ 161471 h 268795"/>
                <a:gd name="connsiteX10" fmla="*/ 29761 w 228476"/>
                <a:gd name="connsiteY10" fmla="*/ 109728 h 268795"/>
                <a:gd name="connsiteX11" fmla="*/ 201119 w 228476"/>
                <a:gd name="connsiteY11" fmla="*/ 109728 h 268795"/>
                <a:gd name="connsiteX12" fmla="*/ 201119 w 228476"/>
                <a:gd name="connsiteY12" fmla="*/ 135935 h 268795"/>
                <a:gd name="connsiteX13" fmla="*/ 29761 w 228476"/>
                <a:gd name="connsiteY13" fmla="*/ 135935 h 268795"/>
                <a:gd name="connsiteX14" fmla="*/ 29761 w 228476"/>
                <a:gd name="connsiteY14" fmla="*/ 109728 h 268795"/>
                <a:gd name="connsiteX15" fmla="*/ 29761 w 228476"/>
                <a:gd name="connsiteY15" fmla="*/ 56641 h 268795"/>
                <a:gd name="connsiteX16" fmla="*/ 96288 w 228476"/>
                <a:gd name="connsiteY16" fmla="*/ 56641 h 268795"/>
                <a:gd name="connsiteX17" fmla="*/ 96288 w 228476"/>
                <a:gd name="connsiteY17" fmla="*/ 82848 h 268795"/>
                <a:gd name="connsiteX18" fmla="*/ 29761 w 228476"/>
                <a:gd name="connsiteY18" fmla="*/ 82848 h 268795"/>
                <a:gd name="connsiteX19" fmla="*/ 29761 w 228476"/>
                <a:gd name="connsiteY19" fmla="*/ 56641 h 268795"/>
                <a:gd name="connsiteX20" fmla="*/ 95616 w 228476"/>
                <a:gd name="connsiteY20" fmla="*/ 3554 h 268795"/>
                <a:gd name="connsiteX21" fmla="*/ 3554 w 228476"/>
                <a:gd name="connsiteY21" fmla="*/ 3554 h 268795"/>
                <a:gd name="connsiteX22" fmla="*/ 3554 w 228476"/>
                <a:gd name="connsiteY22" fmla="*/ 267645 h 268795"/>
                <a:gd name="connsiteX23" fmla="*/ 226654 w 228476"/>
                <a:gd name="connsiteY23" fmla="*/ 267645 h 268795"/>
                <a:gd name="connsiteX24" fmla="*/ 229342 w 228476"/>
                <a:gd name="connsiteY24" fmla="*/ 19009 h 268795"/>
                <a:gd name="connsiteX25" fmla="*/ 213887 w 228476"/>
                <a:gd name="connsiteY25" fmla="*/ 3554 h 268795"/>
                <a:gd name="connsiteX26" fmla="*/ 95616 w 228476"/>
                <a:gd name="connsiteY26" fmla="*/ 3554 h 26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476" h="268795">
                  <a:moveTo>
                    <a:pt x="29761" y="214558"/>
                  </a:moveTo>
                  <a:lnTo>
                    <a:pt x="201119" y="214558"/>
                  </a:lnTo>
                  <a:lnTo>
                    <a:pt x="201119" y="240766"/>
                  </a:lnTo>
                  <a:lnTo>
                    <a:pt x="29761" y="240766"/>
                  </a:lnTo>
                  <a:lnTo>
                    <a:pt x="29761" y="214558"/>
                  </a:lnTo>
                  <a:close/>
                  <a:moveTo>
                    <a:pt x="29761" y="161471"/>
                  </a:moveTo>
                  <a:lnTo>
                    <a:pt x="201119" y="161471"/>
                  </a:lnTo>
                  <a:lnTo>
                    <a:pt x="201119" y="187679"/>
                  </a:lnTo>
                  <a:lnTo>
                    <a:pt x="29761" y="187679"/>
                  </a:lnTo>
                  <a:lnTo>
                    <a:pt x="29761" y="161471"/>
                  </a:lnTo>
                  <a:close/>
                  <a:moveTo>
                    <a:pt x="29761" y="109728"/>
                  </a:moveTo>
                  <a:lnTo>
                    <a:pt x="201119" y="109728"/>
                  </a:lnTo>
                  <a:lnTo>
                    <a:pt x="201119" y="135935"/>
                  </a:lnTo>
                  <a:lnTo>
                    <a:pt x="29761" y="135935"/>
                  </a:lnTo>
                  <a:lnTo>
                    <a:pt x="29761" y="109728"/>
                  </a:lnTo>
                  <a:close/>
                  <a:moveTo>
                    <a:pt x="29761" y="56641"/>
                  </a:moveTo>
                  <a:lnTo>
                    <a:pt x="96288" y="56641"/>
                  </a:lnTo>
                  <a:lnTo>
                    <a:pt x="96288" y="82848"/>
                  </a:lnTo>
                  <a:lnTo>
                    <a:pt x="29761" y="82848"/>
                  </a:lnTo>
                  <a:lnTo>
                    <a:pt x="29761" y="56641"/>
                  </a:lnTo>
                  <a:close/>
                  <a:moveTo>
                    <a:pt x="95616" y="3554"/>
                  </a:moveTo>
                  <a:lnTo>
                    <a:pt x="3554" y="3554"/>
                  </a:lnTo>
                  <a:lnTo>
                    <a:pt x="3554" y="267645"/>
                  </a:lnTo>
                  <a:lnTo>
                    <a:pt x="226654" y="267645"/>
                  </a:lnTo>
                  <a:lnTo>
                    <a:pt x="229342" y="19009"/>
                  </a:lnTo>
                  <a:lnTo>
                    <a:pt x="213887" y="3554"/>
                  </a:lnTo>
                  <a:lnTo>
                    <a:pt x="95616"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7" name="Group 76">
            <a:extLst>
              <a:ext uri="{FF2B5EF4-FFF2-40B4-BE49-F238E27FC236}">
                <a16:creationId xmlns:a16="http://schemas.microsoft.com/office/drawing/2014/main" id="{26C137C1-09D6-4AC5-BE4C-F53DF98C16BC}"/>
              </a:ext>
            </a:extLst>
          </p:cNvPr>
          <p:cNvGrpSpPr/>
          <p:nvPr/>
        </p:nvGrpSpPr>
        <p:grpSpPr>
          <a:xfrm>
            <a:off x="420193" y="1758687"/>
            <a:ext cx="530503" cy="282689"/>
            <a:chOff x="720608" y="2584475"/>
            <a:chExt cx="707337" cy="376918"/>
          </a:xfrm>
          <a:solidFill>
            <a:schemeClr val="accent2"/>
          </a:solidFill>
        </p:grpSpPr>
        <p:grpSp>
          <p:nvGrpSpPr>
            <p:cNvPr id="78" name="Group 77">
              <a:extLst>
                <a:ext uri="{FF2B5EF4-FFF2-40B4-BE49-F238E27FC236}">
                  <a16:creationId xmlns:a16="http://schemas.microsoft.com/office/drawing/2014/main" id="{6DE0D572-1770-4DA4-BC94-2A3E3215FA59}"/>
                </a:ext>
              </a:extLst>
            </p:cNvPr>
            <p:cNvGrpSpPr/>
            <p:nvPr/>
          </p:nvGrpSpPr>
          <p:grpSpPr>
            <a:xfrm>
              <a:off x="1163839" y="2690586"/>
              <a:ext cx="264106" cy="175844"/>
              <a:chOff x="6762375" y="3829434"/>
              <a:chExt cx="264106" cy="175844"/>
            </a:xfrm>
            <a:grpFill/>
          </p:grpSpPr>
          <p:sp>
            <p:nvSpPr>
              <p:cNvPr id="84" name="Freeform: Shape 83">
                <a:extLst>
                  <a:ext uri="{FF2B5EF4-FFF2-40B4-BE49-F238E27FC236}">
                    <a16:creationId xmlns:a16="http://schemas.microsoft.com/office/drawing/2014/main" id="{DC6F905F-A7AF-412E-A591-4983039AC7D9}"/>
                  </a:ext>
                </a:extLst>
              </p:cNvPr>
              <p:cNvSpPr/>
              <p:nvPr/>
            </p:nvSpPr>
            <p:spPr>
              <a:xfrm>
                <a:off x="6762375" y="3829434"/>
                <a:ext cx="135787" cy="149366"/>
              </a:xfrm>
              <a:custGeom>
                <a:avLst/>
                <a:gdLst>
                  <a:gd name="connsiteX0" fmla="*/ 82490 w 135787"/>
                  <a:gd name="connsiteY0" fmla="*/ 146311 h 149365"/>
                  <a:gd name="connsiteX1" fmla="*/ 82490 w 135787"/>
                  <a:gd name="connsiteY1" fmla="*/ 57370 h 149365"/>
                  <a:gd name="connsiteX2" fmla="*/ 113722 w 135787"/>
                  <a:gd name="connsiteY2" fmla="*/ 87922 h 149365"/>
                  <a:gd name="connsiteX3" fmla="*/ 132732 w 135787"/>
                  <a:gd name="connsiteY3" fmla="*/ 68912 h 149365"/>
                  <a:gd name="connsiteX4" fmla="*/ 112364 w 135787"/>
                  <a:gd name="connsiteY4" fmla="*/ 48544 h 149365"/>
                  <a:gd name="connsiteX5" fmla="*/ 68912 w 135787"/>
                  <a:gd name="connsiteY5" fmla="*/ 5092 h 149365"/>
                  <a:gd name="connsiteX6" fmla="*/ 25460 w 135787"/>
                  <a:gd name="connsiteY6" fmla="*/ 48544 h 149365"/>
                  <a:gd name="connsiteX7" fmla="*/ 5092 w 135787"/>
                  <a:gd name="connsiteY7" fmla="*/ 68912 h 149365"/>
                  <a:gd name="connsiteX8" fmla="*/ 24102 w 135787"/>
                  <a:gd name="connsiteY8" fmla="*/ 87922 h 149365"/>
                  <a:gd name="connsiteX9" fmla="*/ 55333 w 135787"/>
                  <a:gd name="connsiteY9" fmla="*/ 57370 h 149365"/>
                  <a:gd name="connsiteX10" fmla="*/ 55333 w 135787"/>
                  <a:gd name="connsiteY10" fmla="*/ 146311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0" y="146311"/>
                    </a:moveTo>
                    <a:lnTo>
                      <a:pt x="82490" y="57370"/>
                    </a:lnTo>
                    <a:lnTo>
                      <a:pt x="113722" y="87922"/>
                    </a:lnTo>
                    <a:lnTo>
                      <a:pt x="132732" y="68912"/>
                    </a:lnTo>
                    <a:lnTo>
                      <a:pt x="112364" y="48544"/>
                    </a:lnTo>
                    <a:lnTo>
                      <a:pt x="68912" y="5092"/>
                    </a:lnTo>
                    <a:lnTo>
                      <a:pt x="25460" y="48544"/>
                    </a:lnTo>
                    <a:lnTo>
                      <a:pt x="5092" y="68912"/>
                    </a:lnTo>
                    <a:lnTo>
                      <a:pt x="24102" y="87922"/>
                    </a:lnTo>
                    <a:lnTo>
                      <a:pt x="55333" y="57370"/>
                    </a:lnTo>
                    <a:lnTo>
                      <a:pt x="55333" y="146311"/>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5" name="Freeform: Shape 84">
                <a:extLst>
                  <a:ext uri="{FF2B5EF4-FFF2-40B4-BE49-F238E27FC236}">
                    <a16:creationId xmlns:a16="http://schemas.microsoft.com/office/drawing/2014/main" id="{BCAEA64A-BC68-4B72-902C-60B2AF176497}"/>
                  </a:ext>
                </a:extLst>
              </p:cNvPr>
              <p:cNvSpPr/>
              <p:nvPr/>
            </p:nvSpPr>
            <p:spPr>
              <a:xfrm>
                <a:off x="6890694" y="3855912"/>
                <a:ext cx="135787" cy="149366"/>
              </a:xfrm>
              <a:custGeom>
                <a:avLst/>
                <a:gdLst>
                  <a:gd name="connsiteX0" fmla="*/ 82491 w 135787"/>
                  <a:gd name="connsiteY0" fmla="*/ 5092 h 149365"/>
                  <a:gd name="connsiteX1" fmla="*/ 55333 w 135787"/>
                  <a:gd name="connsiteY1" fmla="*/ 5092 h 149365"/>
                  <a:gd name="connsiteX2" fmla="*/ 55333 w 135787"/>
                  <a:gd name="connsiteY2" fmla="*/ 22065 h 149365"/>
                  <a:gd name="connsiteX3" fmla="*/ 55333 w 135787"/>
                  <a:gd name="connsiteY3" fmla="*/ 94033 h 149365"/>
                  <a:gd name="connsiteX4" fmla="*/ 24102 w 135787"/>
                  <a:gd name="connsiteY4" fmla="*/ 63481 h 149365"/>
                  <a:gd name="connsiteX5" fmla="*/ 5092 w 135787"/>
                  <a:gd name="connsiteY5" fmla="*/ 82491 h 149365"/>
                  <a:gd name="connsiteX6" fmla="*/ 68912 w 135787"/>
                  <a:gd name="connsiteY6" fmla="*/ 146311 h 149365"/>
                  <a:gd name="connsiteX7" fmla="*/ 132732 w 135787"/>
                  <a:gd name="connsiteY7" fmla="*/ 82491 h 149365"/>
                  <a:gd name="connsiteX8" fmla="*/ 113722 w 135787"/>
                  <a:gd name="connsiteY8" fmla="*/ 63481 h 149365"/>
                  <a:gd name="connsiteX9" fmla="*/ 82491 w 135787"/>
                  <a:gd name="connsiteY9" fmla="*/ 94033 h 149365"/>
                  <a:gd name="connsiteX10" fmla="*/ 82491 w 135787"/>
                  <a:gd name="connsiteY10" fmla="*/ 22065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1" y="5092"/>
                    </a:moveTo>
                    <a:lnTo>
                      <a:pt x="55333" y="5092"/>
                    </a:lnTo>
                    <a:lnTo>
                      <a:pt x="55333" y="22065"/>
                    </a:lnTo>
                    <a:lnTo>
                      <a:pt x="55333" y="94033"/>
                    </a:lnTo>
                    <a:lnTo>
                      <a:pt x="24102" y="63481"/>
                    </a:lnTo>
                    <a:lnTo>
                      <a:pt x="5092" y="82491"/>
                    </a:lnTo>
                    <a:lnTo>
                      <a:pt x="68912" y="146311"/>
                    </a:lnTo>
                    <a:lnTo>
                      <a:pt x="132732" y="82491"/>
                    </a:lnTo>
                    <a:lnTo>
                      <a:pt x="113722" y="63481"/>
                    </a:lnTo>
                    <a:lnTo>
                      <a:pt x="82491" y="94033"/>
                    </a:lnTo>
                    <a:lnTo>
                      <a:pt x="82491" y="22065"/>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9" name="Group 78">
              <a:extLst>
                <a:ext uri="{FF2B5EF4-FFF2-40B4-BE49-F238E27FC236}">
                  <a16:creationId xmlns:a16="http://schemas.microsoft.com/office/drawing/2014/main" id="{3A00486F-98DC-4307-AA77-7FEB1D7E9864}"/>
                </a:ext>
              </a:extLst>
            </p:cNvPr>
            <p:cNvGrpSpPr/>
            <p:nvPr/>
          </p:nvGrpSpPr>
          <p:grpSpPr>
            <a:xfrm>
              <a:off x="720608" y="2584475"/>
              <a:ext cx="342218" cy="376918"/>
              <a:chOff x="9770267" y="4455546"/>
              <a:chExt cx="342218" cy="376918"/>
            </a:xfrm>
            <a:grpFill/>
          </p:grpSpPr>
          <p:sp>
            <p:nvSpPr>
              <p:cNvPr id="80" name="Freeform: Shape 79">
                <a:extLst>
                  <a:ext uri="{FF2B5EF4-FFF2-40B4-BE49-F238E27FC236}">
                    <a16:creationId xmlns:a16="http://schemas.microsoft.com/office/drawing/2014/main" id="{0333F46B-0BB1-41B7-82A9-5BFDDBA9AD12}"/>
                  </a:ext>
                </a:extLst>
              </p:cNvPr>
              <p:cNvSpPr/>
              <p:nvPr/>
            </p:nvSpPr>
            <p:spPr>
              <a:xfrm>
                <a:off x="9771627" y="4730410"/>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4 w 340178"/>
                  <a:gd name="connsiteY14" fmla="*/ 96271 h 102053"/>
                  <a:gd name="connsiteX15" fmla="*/ 171110 w 340178"/>
                  <a:gd name="connsiteY15" fmla="*/ 96951 h 102053"/>
                  <a:gd name="connsiteX16" fmla="*/ 201726 w 340178"/>
                  <a:gd name="connsiteY16" fmla="*/ 96271 h 102053"/>
                  <a:gd name="connsiteX17" fmla="*/ 233702 w 340178"/>
                  <a:gd name="connsiteY17" fmla="*/ 93549 h 102053"/>
                  <a:gd name="connsiteX18" fmla="*/ 265680 w 340178"/>
                  <a:gd name="connsiteY18" fmla="*/ 88106 h 102053"/>
                  <a:gd name="connsiteX19" fmla="*/ 294934 w 340178"/>
                  <a:gd name="connsiteY19" fmla="*/ 7994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6874"/>
                      <a:pt x="56129" y="24153"/>
                      <a:pt x="42522" y="20071"/>
                    </a:cubicBezTo>
                    <a:cubicBezTo>
                      <a:pt x="28915" y="15988"/>
                      <a:pt x="15988" y="11226"/>
                      <a:pt x="5103" y="5103"/>
                    </a:cubicBezTo>
                    <a:lnTo>
                      <a:pt x="5103" y="51367"/>
                    </a:lnTo>
                    <a:cubicBezTo>
                      <a:pt x="5103" y="54769"/>
                      <a:pt x="6463" y="58170"/>
                      <a:pt x="9865" y="60892"/>
                    </a:cubicBezTo>
                    <a:cubicBezTo>
                      <a:pt x="13267" y="63613"/>
                      <a:pt x="17349" y="67015"/>
                      <a:pt x="21431" y="69056"/>
                    </a:cubicBezTo>
                    <a:cubicBezTo>
                      <a:pt x="26194" y="71778"/>
                      <a:pt x="30957" y="73819"/>
                      <a:pt x="35719" y="75860"/>
                    </a:cubicBezTo>
                    <a:cubicBezTo>
                      <a:pt x="40481" y="77901"/>
                      <a:pt x="44564" y="79262"/>
                      <a:pt x="47284" y="79942"/>
                    </a:cubicBezTo>
                    <a:cubicBezTo>
                      <a:pt x="56129" y="83344"/>
                      <a:pt x="66335" y="86065"/>
                      <a:pt x="76540" y="88106"/>
                    </a:cubicBezTo>
                    <a:cubicBezTo>
                      <a:pt x="86745" y="90147"/>
                      <a:pt x="97631" y="92188"/>
                      <a:pt x="108517" y="93549"/>
                    </a:cubicBezTo>
                    <a:cubicBezTo>
                      <a:pt x="119403" y="94910"/>
                      <a:pt x="130288" y="95590"/>
                      <a:pt x="140494" y="96271"/>
                    </a:cubicBezTo>
                    <a:cubicBezTo>
                      <a:pt x="151379" y="96951"/>
                      <a:pt x="161585" y="96951"/>
                      <a:pt x="171110" y="96951"/>
                    </a:cubicBezTo>
                    <a:cubicBezTo>
                      <a:pt x="180635" y="96951"/>
                      <a:pt x="191521" y="96951"/>
                      <a:pt x="201726" y="96271"/>
                    </a:cubicBezTo>
                    <a:cubicBezTo>
                      <a:pt x="212611" y="95590"/>
                      <a:pt x="223497" y="94910"/>
                      <a:pt x="233702" y="93549"/>
                    </a:cubicBezTo>
                    <a:cubicBezTo>
                      <a:pt x="244588" y="92188"/>
                      <a:pt x="254793" y="90827"/>
                      <a:pt x="265680" y="88106"/>
                    </a:cubicBezTo>
                    <a:cubicBezTo>
                      <a:pt x="275885" y="86065"/>
                      <a:pt x="286090" y="83344"/>
                      <a:pt x="294934" y="79942"/>
                    </a:cubicBezTo>
                    <a:cubicBezTo>
                      <a:pt x="297656" y="79262"/>
                      <a:pt x="301738" y="77220"/>
                      <a:pt x="306501" y="75860"/>
                    </a:cubicBezTo>
                    <a:cubicBezTo>
                      <a:pt x="311263" y="73819"/>
                      <a:pt x="316025" y="71778"/>
                      <a:pt x="320788" y="69056"/>
                    </a:cubicBezTo>
                    <a:cubicBezTo>
                      <a:pt x="325551" y="66335"/>
                      <a:pt x="329633" y="63613"/>
                      <a:pt x="332354" y="60892"/>
                    </a:cubicBezTo>
                    <a:cubicBezTo>
                      <a:pt x="335756" y="58170"/>
                      <a:pt x="337117" y="54769"/>
                      <a:pt x="337117" y="51367"/>
                    </a:cubicBezTo>
                    <a:lnTo>
                      <a:pt x="337117" y="5103"/>
                    </a:lnTo>
                    <a:cubicBezTo>
                      <a:pt x="326231" y="11226"/>
                      <a:pt x="313985" y="15988"/>
                      <a:pt x="299697" y="20071"/>
                    </a:cubicBezTo>
                    <a:cubicBezTo>
                      <a:pt x="286090" y="23472"/>
                      <a:pt x="271802" y="26874"/>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1" name="Freeform: Shape 80">
                <a:extLst>
                  <a:ext uri="{FF2B5EF4-FFF2-40B4-BE49-F238E27FC236}">
                    <a16:creationId xmlns:a16="http://schemas.microsoft.com/office/drawing/2014/main" id="{92B96765-512E-45AE-8C68-1B5F93434912}"/>
                  </a:ext>
                </a:extLst>
              </p:cNvPr>
              <p:cNvSpPr/>
              <p:nvPr/>
            </p:nvSpPr>
            <p:spPr>
              <a:xfrm>
                <a:off x="9770267" y="4546033"/>
                <a:ext cx="340178" cy="102054"/>
              </a:xfrm>
              <a:custGeom>
                <a:avLst/>
                <a:gdLst>
                  <a:gd name="connsiteX0" fmla="*/ 258195 w 340178"/>
                  <a:gd name="connsiteY0" fmla="*/ 29596 h 102053"/>
                  <a:gd name="connsiteX1" fmla="*/ 213292 w 340178"/>
                  <a:gd name="connsiteY1" fmla="*/ 35038 h 102053"/>
                  <a:gd name="connsiteX2" fmla="*/ 171790 w 340178"/>
                  <a:gd name="connsiteY2" fmla="*/ 36399 h 102053"/>
                  <a:gd name="connsiteX3" fmla="*/ 130288 w 340178"/>
                  <a:gd name="connsiteY3" fmla="*/ 35038 h 102053"/>
                  <a:gd name="connsiteX4" fmla="*/ 85384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3 w 340178"/>
                  <a:gd name="connsiteY14" fmla="*/ 96270 h 102053"/>
                  <a:gd name="connsiteX15" fmla="*/ 171109 w 340178"/>
                  <a:gd name="connsiteY15" fmla="*/ 96951 h 102053"/>
                  <a:gd name="connsiteX16" fmla="*/ 201725 w 340178"/>
                  <a:gd name="connsiteY16" fmla="*/ 96270 h 102053"/>
                  <a:gd name="connsiteX17" fmla="*/ 233702 w 340178"/>
                  <a:gd name="connsiteY17" fmla="*/ 93549 h 102053"/>
                  <a:gd name="connsiteX18" fmla="*/ 265679 w 340178"/>
                  <a:gd name="connsiteY18" fmla="*/ 88106 h 102053"/>
                  <a:gd name="connsiteX19" fmla="*/ 294934 w 340178"/>
                  <a:gd name="connsiteY19" fmla="*/ 79942 h 102053"/>
                  <a:gd name="connsiteX20" fmla="*/ 306500 w 340178"/>
                  <a:gd name="connsiteY20" fmla="*/ 75860 h 102053"/>
                  <a:gd name="connsiteX21" fmla="*/ 320788 w 340178"/>
                  <a:gd name="connsiteY21" fmla="*/ 69056 h 102053"/>
                  <a:gd name="connsiteX22" fmla="*/ 332354 w 340178"/>
                  <a:gd name="connsiteY22" fmla="*/ 60892 h 102053"/>
                  <a:gd name="connsiteX23" fmla="*/ 337116 w 340178"/>
                  <a:gd name="connsiteY23" fmla="*/ 51367 h 102053"/>
                  <a:gd name="connsiteX24" fmla="*/ 337116 w 340178"/>
                  <a:gd name="connsiteY24" fmla="*/ 5103 h 102053"/>
                  <a:gd name="connsiteX25" fmla="*/ 299697 w 340178"/>
                  <a:gd name="connsiteY25" fmla="*/ 20071 h 102053"/>
                  <a:gd name="connsiteX26" fmla="*/ 25819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8195" y="29596"/>
                    </a:moveTo>
                    <a:cubicBezTo>
                      <a:pt x="243228" y="32317"/>
                      <a:pt x="228259" y="33678"/>
                      <a:pt x="213292" y="35038"/>
                    </a:cubicBezTo>
                    <a:cubicBezTo>
                      <a:pt x="198323" y="36399"/>
                      <a:pt x="184716" y="36399"/>
                      <a:pt x="171790" y="36399"/>
                    </a:cubicBezTo>
                    <a:cubicBezTo>
                      <a:pt x="158863" y="36399"/>
                      <a:pt x="145256" y="35719"/>
                      <a:pt x="130288" y="35038"/>
                    </a:cubicBezTo>
                    <a:cubicBezTo>
                      <a:pt x="115320" y="33678"/>
                      <a:pt x="100353" y="32317"/>
                      <a:pt x="85384" y="29596"/>
                    </a:cubicBezTo>
                    <a:cubicBezTo>
                      <a:pt x="70417" y="26874"/>
                      <a:pt x="56129" y="24153"/>
                      <a:pt x="42522" y="20071"/>
                    </a:cubicBezTo>
                    <a:cubicBezTo>
                      <a:pt x="28915" y="15988"/>
                      <a:pt x="16668" y="11226"/>
                      <a:pt x="5103" y="5103"/>
                    </a:cubicBezTo>
                    <a:lnTo>
                      <a:pt x="5103" y="51367"/>
                    </a:lnTo>
                    <a:cubicBezTo>
                      <a:pt x="5103" y="54769"/>
                      <a:pt x="6463" y="57490"/>
                      <a:pt x="9865" y="60892"/>
                    </a:cubicBezTo>
                    <a:cubicBezTo>
                      <a:pt x="13267" y="64294"/>
                      <a:pt x="17349" y="67015"/>
                      <a:pt x="21431" y="69056"/>
                    </a:cubicBezTo>
                    <a:cubicBezTo>
                      <a:pt x="26194" y="71778"/>
                      <a:pt x="30956" y="73819"/>
                      <a:pt x="35719" y="75860"/>
                    </a:cubicBezTo>
                    <a:cubicBezTo>
                      <a:pt x="40481" y="77901"/>
                      <a:pt x="44563" y="79262"/>
                      <a:pt x="47284" y="79942"/>
                    </a:cubicBezTo>
                    <a:cubicBezTo>
                      <a:pt x="56810" y="83344"/>
                      <a:pt x="66335" y="86065"/>
                      <a:pt x="76540" y="88106"/>
                    </a:cubicBezTo>
                    <a:cubicBezTo>
                      <a:pt x="86745" y="90147"/>
                      <a:pt x="97631" y="92188"/>
                      <a:pt x="108517" y="93549"/>
                    </a:cubicBezTo>
                    <a:cubicBezTo>
                      <a:pt x="119402" y="94910"/>
                      <a:pt x="129607" y="95590"/>
                      <a:pt x="140493" y="96270"/>
                    </a:cubicBezTo>
                    <a:cubicBezTo>
                      <a:pt x="151379" y="96951"/>
                      <a:pt x="161585" y="96951"/>
                      <a:pt x="171109" y="96951"/>
                    </a:cubicBezTo>
                    <a:cubicBezTo>
                      <a:pt x="181314" y="96951"/>
                      <a:pt x="191520" y="96951"/>
                      <a:pt x="201725" y="96270"/>
                    </a:cubicBezTo>
                    <a:cubicBezTo>
                      <a:pt x="212611" y="95590"/>
                      <a:pt x="222817" y="94910"/>
                      <a:pt x="233702" y="93549"/>
                    </a:cubicBezTo>
                    <a:cubicBezTo>
                      <a:pt x="244588" y="92188"/>
                      <a:pt x="254793" y="90147"/>
                      <a:pt x="265679" y="88106"/>
                    </a:cubicBezTo>
                    <a:cubicBezTo>
                      <a:pt x="275884" y="86065"/>
                      <a:pt x="286090" y="83344"/>
                      <a:pt x="294934" y="79942"/>
                    </a:cubicBezTo>
                    <a:cubicBezTo>
                      <a:pt x="297656" y="79262"/>
                      <a:pt x="301738" y="77221"/>
                      <a:pt x="306500" y="75860"/>
                    </a:cubicBezTo>
                    <a:cubicBezTo>
                      <a:pt x="311263" y="73819"/>
                      <a:pt x="316025" y="71778"/>
                      <a:pt x="320788" y="69056"/>
                    </a:cubicBezTo>
                    <a:cubicBezTo>
                      <a:pt x="325551" y="66335"/>
                      <a:pt x="329633" y="63613"/>
                      <a:pt x="332354" y="60892"/>
                    </a:cubicBezTo>
                    <a:cubicBezTo>
                      <a:pt x="335756" y="57490"/>
                      <a:pt x="337116" y="54769"/>
                      <a:pt x="337116" y="51367"/>
                    </a:cubicBezTo>
                    <a:lnTo>
                      <a:pt x="337116" y="5103"/>
                    </a:lnTo>
                    <a:cubicBezTo>
                      <a:pt x="326231" y="11226"/>
                      <a:pt x="313984" y="15988"/>
                      <a:pt x="299697" y="20071"/>
                    </a:cubicBezTo>
                    <a:cubicBezTo>
                      <a:pt x="287451" y="24153"/>
                      <a:pt x="273163" y="27555"/>
                      <a:pt x="25819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2" name="Freeform: Shape 81">
                <a:extLst>
                  <a:ext uri="{FF2B5EF4-FFF2-40B4-BE49-F238E27FC236}">
                    <a16:creationId xmlns:a16="http://schemas.microsoft.com/office/drawing/2014/main" id="{76583F04-6130-4270-BF52-849E0C663C0D}"/>
                  </a:ext>
                </a:extLst>
              </p:cNvPr>
              <p:cNvSpPr/>
              <p:nvPr/>
            </p:nvSpPr>
            <p:spPr>
              <a:xfrm>
                <a:off x="9772307" y="4455546"/>
                <a:ext cx="340178" cy="95250"/>
              </a:xfrm>
              <a:custGeom>
                <a:avLst/>
                <a:gdLst>
                  <a:gd name="connsiteX0" fmla="*/ 320108 w 340178"/>
                  <a:gd name="connsiteY0" fmla="*/ 32317 h 95249"/>
                  <a:gd name="connsiteX1" fmla="*/ 305821 w 340178"/>
                  <a:gd name="connsiteY1" fmla="*/ 25513 h 95249"/>
                  <a:gd name="connsiteX2" fmla="*/ 294254 w 340178"/>
                  <a:gd name="connsiteY2" fmla="*/ 21431 h 95249"/>
                  <a:gd name="connsiteX3" fmla="*/ 264999 w 340178"/>
                  <a:gd name="connsiteY3" fmla="*/ 13947 h 95249"/>
                  <a:gd name="connsiteX4" fmla="*/ 233022 w 340178"/>
                  <a:gd name="connsiteY4" fmla="*/ 8504 h 95249"/>
                  <a:gd name="connsiteX5" fmla="*/ 201046 w 340178"/>
                  <a:gd name="connsiteY5" fmla="*/ 5783 h 95249"/>
                  <a:gd name="connsiteX6" fmla="*/ 170430 w 340178"/>
                  <a:gd name="connsiteY6" fmla="*/ 5103 h 95249"/>
                  <a:gd name="connsiteX7" fmla="*/ 139814 w 340178"/>
                  <a:gd name="connsiteY7" fmla="*/ 5783 h 95249"/>
                  <a:gd name="connsiteX8" fmla="*/ 107836 w 340178"/>
                  <a:gd name="connsiteY8" fmla="*/ 8504 h 95249"/>
                  <a:gd name="connsiteX9" fmla="*/ 76540 w 340178"/>
                  <a:gd name="connsiteY9" fmla="*/ 13947 h 95249"/>
                  <a:gd name="connsiteX10" fmla="*/ 47285 w 340178"/>
                  <a:gd name="connsiteY10" fmla="*/ 21431 h 95249"/>
                  <a:gd name="connsiteX11" fmla="*/ 35719 w 340178"/>
                  <a:gd name="connsiteY11" fmla="*/ 25513 h 95249"/>
                  <a:gd name="connsiteX12" fmla="*/ 21431 w 340178"/>
                  <a:gd name="connsiteY12" fmla="*/ 32317 h 95249"/>
                  <a:gd name="connsiteX13" fmla="*/ 9866 w 340178"/>
                  <a:gd name="connsiteY13" fmla="*/ 40481 h 95249"/>
                  <a:gd name="connsiteX14" fmla="*/ 5103 w 340178"/>
                  <a:gd name="connsiteY14" fmla="*/ 50006 h 95249"/>
                  <a:gd name="connsiteX15" fmla="*/ 5783 w 340178"/>
                  <a:gd name="connsiteY15" fmla="*/ 53408 h 95249"/>
                  <a:gd name="connsiteX16" fmla="*/ 7824 w 340178"/>
                  <a:gd name="connsiteY16" fmla="*/ 56810 h 95249"/>
                  <a:gd name="connsiteX17" fmla="*/ 25513 w 340178"/>
                  <a:gd name="connsiteY17" fmla="*/ 70417 h 95249"/>
                  <a:gd name="connsiteX18" fmla="*/ 51367 w 340178"/>
                  <a:gd name="connsiteY18" fmla="*/ 80622 h 95249"/>
                  <a:gd name="connsiteX19" fmla="*/ 81983 w 340178"/>
                  <a:gd name="connsiteY19" fmla="*/ 88106 h 95249"/>
                  <a:gd name="connsiteX20" fmla="*/ 114640 w 340178"/>
                  <a:gd name="connsiteY20" fmla="*/ 92869 h 95249"/>
                  <a:gd name="connsiteX21" fmla="*/ 145256 w 340178"/>
                  <a:gd name="connsiteY21" fmla="*/ 95590 h 95249"/>
                  <a:gd name="connsiteX22" fmla="*/ 171790 w 340178"/>
                  <a:gd name="connsiteY22" fmla="*/ 96270 h 95249"/>
                  <a:gd name="connsiteX23" fmla="*/ 198324 w 340178"/>
                  <a:gd name="connsiteY23" fmla="*/ 95590 h 95249"/>
                  <a:gd name="connsiteX24" fmla="*/ 228940 w 340178"/>
                  <a:gd name="connsiteY24" fmla="*/ 92869 h 95249"/>
                  <a:gd name="connsiteX25" fmla="*/ 261598 w 340178"/>
                  <a:gd name="connsiteY25" fmla="*/ 88106 h 95249"/>
                  <a:gd name="connsiteX26" fmla="*/ 292214 w 340178"/>
                  <a:gd name="connsiteY26" fmla="*/ 80622 h 95249"/>
                  <a:gd name="connsiteX27" fmla="*/ 318067 w 340178"/>
                  <a:gd name="connsiteY27" fmla="*/ 70417 h 95249"/>
                  <a:gd name="connsiteX28" fmla="*/ 335756 w 340178"/>
                  <a:gd name="connsiteY28" fmla="*/ 56810 h 95249"/>
                  <a:gd name="connsiteX29" fmla="*/ 337797 w 340178"/>
                  <a:gd name="connsiteY29" fmla="*/ 53408 h 95249"/>
                  <a:gd name="connsiteX30" fmla="*/ 338477 w 340178"/>
                  <a:gd name="connsiteY30" fmla="*/ 50006 h 95249"/>
                  <a:gd name="connsiteX31" fmla="*/ 333715 w 340178"/>
                  <a:gd name="connsiteY31" fmla="*/ 40481 h 95249"/>
                  <a:gd name="connsiteX32" fmla="*/ 320108 w 340178"/>
                  <a:gd name="connsiteY32" fmla="*/ 32317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0178" h="95249">
                    <a:moveTo>
                      <a:pt x="320108" y="32317"/>
                    </a:moveTo>
                    <a:cubicBezTo>
                      <a:pt x="315345" y="29596"/>
                      <a:pt x="310583" y="27554"/>
                      <a:pt x="305821" y="25513"/>
                    </a:cubicBezTo>
                    <a:cubicBezTo>
                      <a:pt x="301058" y="23472"/>
                      <a:pt x="296976" y="22112"/>
                      <a:pt x="294254" y="21431"/>
                    </a:cubicBezTo>
                    <a:cubicBezTo>
                      <a:pt x="284729" y="18710"/>
                      <a:pt x="275205" y="15988"/>
                      <a:pt x="264999" y="13947"/>
                    </a:cubicBezTo>
                    <a:cubicBezTo>
                      <a:pt x="254794" y="11906"/>
                      <a:pt x="243908" y="9865"/>
                      <a:pt x="233022" y="8504"/>
                    </a:cubicBezTo>
                    <a:cubicBezTo>
                      <a:pt x="222137" y="7144"/>
                      <a:pt x="211931" y="6463"/>
                      <a:pt x="201046" y="5783"/>
                    </a:cubicBezTo>
                    <a:cubicBezTo>
                      <a:pt x="190160" y="5103"/>
                      <a:pt x="179955" y="5103"/>
                      <a:pt x="170430" y="5103"/>
                    </a:cubicBezTo>
                    <a:cubicBezTo>
                      <a:pt x="160905" y="5103"/>
                      <a:pt x="150019" y="5103"/>
                      <a:pt x="139814" y="5783"/>
                    </a:cubicBezTo>
                    <a:cubicBezTo>
                      <a:pt x="128928" y="6463"/>
                      <a:pt x="118723" y="7144"/>
                      <a:pt x="107836" y="8504"/>
                    </a:cubicBezTo>
                    <a:cubicBezTo>
                      <a:pt x="96951" y="9865"/>
                      <a:pt x="86745" y="11906"/>
                      <a:pt x="76540" y="13947"/>
                    </a:cubicBezTo>
                    <a:cubicBezTo>
                      <a:pt x="66335" y="15988"/>
                      <a:pt x="56129" y="18710"/>
                      <a:pt x="47285" y="21431"/>
                    </a:cubicBezTo>
                    <a:cubicBezTo>
                      <a:pt x="44564" y="22112"/>
                      <a:pt x="40482" y="24153"/>
                      <a:pt x="35719" y="25513"/>
                    </a:cubicBezTo>
                    <a:cubicBezTo>
                      <a:pt x="30957" y="27554"/>
                      <a:pt x="26194" y="29596"/>
                      <a:pt x="21431" y="32317"/>
                    </a:cubicBezTo>
                    <a:cubicBezTo>
                      <a:pt x="16669" y="35038"/>
                      <a:pt x="12586" y="37760"/>
                      <a:pt x="9866" y="40481"/>
                    </a:cubicBezTo>
                    <a:cubicBezTo>
                      <a:pt x="6464" y="43883"/>
                      <a:pt x="5103" y="46604"/>
                      <a:pt x="5103" y="50006"/>
                    </a:cubicBezTo>
                    <a:cubicBezTo>
                      <a:pt x="5103" y="51367"/>
                      <a:pt x="5103" y="52728"/>
                      <a:pt x="5783" y="53408"/>
                    </a:cubicBezTo>
                    <a:cubicBezTo>
                      <a:pt x="6464" y="54769"/>
                      <a:pt x="7144" y="55449"/>
                      <a:pt x="7824" y="56810"/>
                    </a:cubicBezTo>
                    <a:cubicBezTo>
                      <a:pt x="11906" y="62253"/>
                      <a:pt x="18030" y="66335"/>
                      <a:pt x="25513" y="70417"/>
                    </a:cubicBezTo>
                    <a:cubicBezTo>
                      <a:pt x="32997" y="74499"/>
                      <a:pt x="41842" y="77901"/>
                      <a:pt x="51367" y="80622"/>
                    </a:cubicBezTo>
                    <a:cubicBezTo>
                      <a:pt x="60892" y="83344"/>
                      <a:pt x="71098" y="86065"/>
                      <a:pt x="81983" y="88106"/>
                    </a:cubicBezTo>
                    <a:cubicBezTo>
                      <a:pt x="92869" y="90147"/>
                      <a:pt x="103754" y="91508"/>
                      <a:pt x="114640" y="92869"/>
                    </a:cubicBezTo>
                    <a:cubicBezTo>
                      <a:pt x="125526" y="94229"/>
                      <a:pt x="135732" y="94910"/>
                      <a:pt x="145256" y="95590"/>
                    </a:cubicBezTo>
                    <a:cubicBezTo>
                      <a:pt x="154781" y="96270"/>
                      <a:pt x="163626" y="96270"/>
                      <a:pt x="171790" y="96270"/>
                    </a:cubicBezTo>
                    <a:cubicBezTo>
                      <a:pt x="179274" y="96270"/>
                      <a:pt x="188119" y="96270"/>
                      <a:pt x="198324" y="95590"/>
                    </a:cubicBezTo>
                    <a:cubicBezTo>
                      <a:pt x="207849" y="94910"/>
                      <a:pt x="218735" y="94229"/>
                      <a:pt x="228940" y="92869"/>
                    </a:cubicBezTo>
                    <a:cubicBezTo>
                      <a:pt x="239826" y="91508"/>
                      <a:pt x="250711" y="90147"/>
                      <a:pt x="261598" y="88106"/>
                    </a:cubicBezTo>
                    <a:cubicBezTo>
                      <a:pt x="272483" y="86065"/>
                      <a:pt x="282689" y="83344"/>
                      <a:pt x="292214" y="80622"/>
                    </a:cubicBezTo>
                    <a:cubicBezTo>
                      <a:pt x="301738" y="77901"/>
                      <a:pt x="310583" y="74499"/>
                      <a:pt x="318067" y="70417"/>
                    </a:cubicBezTo>
                    <a:cubicBezTo>
                      <a:pt x="325551" y="66335"/>
                      <a:pt x="331674" y="62253"/>
                      <a:pt x="335756" y="56810"/>
                    </a:cubicBezTo>
                    <a:cubicBezTo>
                      <a:pt x="336437" y="55449"/>
                      <a:pt x="337797" y="54769"/>
                      <a:pt x="337797" y="53408"/>
                    </a:cubicBezTo>
                    <a:cubicBezTo>
                      <a:pt x="338477" y="52047"/>
                      <a:pt x="338477" y="51367"/>
                      <a:pt x="338477" y="50006"/>
                    </a:cubicBezTo>
                    <a:cubicBezTo>
                      <a:pt x="338477" y="46604"/>
                      <a:pt x="337117" y="43883"/>
                      <a:pt x="333715" y="40481"/>
                    </a:cubicBezTo>
                    <a:cubicBezTo>
                      <a:pt x="328272" y="37760"/>
                      <a:pt x="324190" y="35038"/>
                      <a:pt x="320108" y="32317"/>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3" name="Freeform: Shape 82">
                <a:extLst>
                  <a:ext uri="{FF2B5EF4-FFF2-40B4-BE49-F238E27FC236}">
                    <a16:creationId xmlns:a16="http://schemas.microsoft.com/office/drawing/2014/main" id="{4CBB09D7-5303-4376-9B7D-52EC590E14DE}"/>
                  </a:ext>
                </a:extLst>
              </p:cNvPr>
              <p:cNvSpPr/>
              <p:nvPr/>
            </p:nvSpPr>
            <p:spPr>
              <a:xfrm>
                <a:off x="9771627" y="4637881"/>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80622 h 102053"/>
                  <a:gd name="connsiteX12" fmla="*/ 76540 w 340178"/>
                  <a:gd name="connsiteY12" fmla="*/ 88787 h 102053"/>
                  <a:gd name="connsiteX13" fmla="*/ 108517 w 340178"/>
                  <a:gd name="connsiteY13" fmla="*/ 94229 h 102053"/>
                  <a:gd name="connsiteX14" fmla="*/ 140494 w 340178"/>
                  <a:gd name="connsiteY14" fmla="*/ 96951 h 102053"/>
                  <a:gd name="connsiteX15" fmla="*/ 171110 w 340178"/>
                  <a:gd name="connsiteY15" fmla="*/ 97631 h 102053"/>
                  <a:gd name="connsiteX16" fmla="*/ 201726 w 340178"/>
                  <a:gd name="connsiteY16" fmla="*/ 96951 h 102053"/>
                  <a:gd name="connsiteX17" fmla="*/ 233702 w 340178"/>
                  <a:gd name="connsiteY17" fmla="*/ 94229 h 102053"/>
                  <a:gd name="connsiteX18" fmla="*/ 265680 w 340178"/>
                  <a:gd name="connsiteY18" fmla="*/ 88787 h 102053"/>
                  <a:gd name="connsiteX19" fmla="*/ 294934 w 340178"/>
                  <a:gd name="connsiteY19" fmla="*/ 8062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7555"/>
                      <a:pt x="56129" y="24153"/>
                      <a:pt x="42522" y="20071"/>
                    </a:cubicBezTo>
                    <a:cubicBezTo>
                      <a:pt x="28915" y="15988"/>
                      <a:pt x="15988" y="11226"/>
                      <a:pt x="5103" y="5103"/>
                    </a:cubicBezTo>
                    <a:lnTo>
                      <a:pt x="5103" y="51367"/>
                    </a:lnTo>
                    <a:cubicBezTo>
                      <a:pt x="5103" y="54769"/>
                      <a:pt x="6463" y="58171"/>
                      <a:pt x="9865" y="60892"/>
                    </a:cubicBezTo>
                    <a:cubicBezTo>
                      <a:pt x="13267" y="63613"/>
                      <a:pt x="17349" y="67015"/>
                      <a:pt x="21431" y="69056"/>
                    </a:cubicBezTo>
                    <a:cubicBezTo>
                      <a:pt x="26194" y="71778"/>
                      <a:pt x="30957" y="73819"/>
                      <a:pt x="35719" y="75860"/>
                    </a:cubicBezTo>
                    <a:cubicBezTo>
                      <a:pt x="40481" y="77901"/>
                      <a:pt x="44564" y="79262"/>
                      <a:pt x="47284" y="80622"/>
                    </a:cubicBezTo>
                    <a:cubicBezTo>
                      <a:pt x="56129" y="84024"/>
                      <a:pt x="66335" y="86745"/>
                      <a:pt x="76540" y="88787"/>
                    </a:cubicBezTo>
                    <a:cubicBezTo>
                      <a:pt x="86745" y="90828"/>
                      <a:pt x="97631" y="92869"/>
                      <a:pt x="108517" y="94229"/>
                    </a:cubicBezTo>
                    <a:cubicBezTo>
                      <a:pt x="119403" y="95590"/>
                      <a:pt x="130288" y="96270"/>
                      <a:pt x="140494" y="96951"/>
                    </a:cubicBezTo>
                    <a:cubicBezTo>
                      <a:pt x="151379" y="97631"/>
                      <a:pt x="161585" y="97631"/>
                      <a:pt x="171110" y="97631"/>
                    </a:cubicBezTo>
                    <a:cubicBezTo>
                      <a:pt x="180635" y="97631"/>
                      <a:pt x="191521" y="97631"/>
                      <a:pt x="201726" y="96951"/>
                    </a:cubicBezTo>
                    <a:cubicBezTo>
                      <a:pt x="212611" y="96270"/>
                      <a:pt x="223497" y="95590"/>
                      <a:pt x="233702" y="94229"/>
                    </a:cubicBezTo>
                    <a:cubicBezTo>
                      <a:pt x="244588" y="92869"/>
                      <a:pt x="254793" y="90828"/>
                      <a:pt x="265680" y="88787"/>
                    </a:cubicBezTo>
                    <a:cubicBezTo>
                      <a:pt x="275885" y="86745"/>
                      <a:pt x="286090" y="84024"/>
                      <a:pt x="294934" y="80622"/>
                    </a:cubicBezTo>
                    <a:cubicBezTo>
                      <a:pt x="297656" y="79942"/>
                      <a:pt x="301738" y="77901"/>
                      <a:pt x="306501" y="75860"/>
                    </a:cubicBezTo>
                    <a:cubicBezTo>
                      <a:pt x="311263" y="73819"/>
                      <a:pt x="316025" y="71778"/>
                      <a:pt x="320788" y="69056"/>
                    </a:cubicBezTo>
                    <a:cubicBezTo>
                      <a:pt x="325551" y="66335"/>
                      <a:pt x="329633" y="63613"/>
                      <a:pt x="332354" y="60892"/>
                    </a:cubicBezTo>
                    <a:cubicBezTo>
                      <a:pt x="335756" y="58171"/>
                      <a:pt x="337117" y="54769"/>
                      <a:pt x="337117" y="51367"/>
                    </a:cubicBezTo>
                    <a:lnTo>
                      <a:pt x="337117" y="5103"/>
                    </a:lnTo>
                    <a:cubicBezTo>
                      <a:pt x="326231" y="11226"/>
                      <a:pt x="313985" y="15988"/>
                      <a:pt x="299697" y="20071"/>
                    </a:cubicBezTo>
                    <a:cubicBezTo>
                      <a:pt x="286090" y="24153"/>
                      <a:pt x="271802" y="27555"/>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grpSp>
        <p:nvGrpSpPr>
          <p:cNvPr id="86" name="Group 85">
            <a:extLst>
              <a:ext uri="{FF2B5EF4-FFF2-40B4-BE49-F238E27FC236}">
                <a16:creationId xmlns:a16="http://schemas.microsoft.com/office/drawing/2014/main" id="{665C0E06-756C-4692-83BE-6F8781617335}"/>
              </a:ext>
            </a:extLst>
          </p:cNvPr>
          <p:cNvGrpSpPr/>
          <p:nvPr/>
        </p:nvGrpSpPr>
        <p:grpSpPr>
          <a:xfrm>
            <a:off x="8154370" y="1847506"/>
            <a:ext cx="485186" cy="283685"/>
            <a:chOff x="3604308" y="4850892"/>
            <a:chExt cx="394800" cy="230838"/>
          </a:xfrm>
          <a:solidFill>
            <a:schemeClr val="accent2"/>
          </a:solidFill>
        </p:grpSpPr>
        <p:sp>
          <p:nvSpPr>
            <p:cNvPr id="87" name="Freeform: Shape 86">
              <a:extLst>
                <a:ext uri="{FF2B5EF4-FFF2-40B4-BE49-F238E27FC236}">
                  <a16:creationId xmlns:a16="http://schemas.microsoft.com/office/drawing/2014/main" id="{221249D8-8CFD-4D47-9C1A-65B9047F3983}"/>
                </a:ext>
              </a:extLst>
            </p:cNvPr>
            <p:cNvSpPr/>
            <p:nvPr/>
          </p:nvSpPr>
          <p:spPr>
            <a:xfrm>
              <a:off x="3649456" y="4976835"/>
              <a:ext cx="54315" cy="101840"/>
            </a:xfrm>
            <a:custGeom>
              <a:avLst/>
              <a:gdLst>
                <a:gd name="connsiteX0" fmla="*/ 54654 w 54314"/>
                <a:gd name="connsiteY0" fmla="*/ 5092 h 101840"/>
                <a:gd name="connsiteX1" fmla="*/ 5092 w 54314"/>
                <a:gd name="connsiteY1" fmla="*/ 5092 h 101840"/>
                <a:gd name="connsiteX2" fmla="*/ 5092 w 54314"/>
                <a:gd name="connsiteY2" fmla="*/ 98106 h 101840"/>
                <a:gd name="connsiteX3" fmla="*/ 54654 w 54314"/>
                <a:gd name="connsiteY3" fmla="*/ 98106 h 101840"/>
                <a:gd name="connsiteX4" fmla="*/ 54654 w 54314"/>
                <a:gd name="connsiteY4" fmla="*/ 5092 h 101840"/>
                <a:gd name="connsiteX5" fmla="*/ 22744 w 54314"/>
                <a:gd name="connsiteY5" fmla="*/ 64838 h 101840"/>
                <a:gd name="connsiteX6" fmla="*/ 36323 w 54314"/>
                <a:gd name="connsiteY6" fmla="*/ 64838 h 101840"/>
                <a:gd name="connsiteX7" fmla="*/ 36323 w 54314"/>
                <a:gd name="connsiteY7" fmla="*/ 78417 h 101840"/>
                <a:gd name="connsiteX8" fmla="*/ 22744 w 54314"/>
                <a:gd name="connsiteY8" fmla="*/ 78417 h 101840"/>
                <a:gd name="connsiteX9" fmla="*/ 22744 w 54314"/>
                <a:gd name="connsiteY9" fmla="*/ 64838 h 1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14" h="10184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8" name="Freeform: Shape 87">
              <a:extLst>
                <a:ext uri="{FF2B5EF4-FFF2-40B4-BE49-F238E27FC236}">
                  <a16:creationId xmlns:a16="http://schemas.microsoft.com/office/drawing/2014/main" id="{0F998614-8AFE-4B61-828F-239C84BE37AE}"/>
                </a:ext>
              </a:extLst>
            </p:cNvPr>
            <p:cNvSpPr/>
            <p:nvPr/>
          </p:nvSpPr>
          <p:spPr>
            <a:xfrm>
              <a:off x="3604308" y="4850892"/>
              <a:ext cx="307558" cy="230838"/>
            </a:xfrm>
            <a:custGeom>
              <a:avLst/>
              <a:gdLst>
                <a:gd name="connsiteX0" fmla="*/ 199268 w 312310"/>
                <a:gd name="connsiteY0" fmla="*/ 182294 h 237627"/>
                <a:gd name="connsiteX1" fmla="*/ 199268 w 312310"/>
                <a:gd name="connsiteY1" fmla="*/ 115759 h 237627"/>
                <a:gd name="connsiteX2" fmla="*/ 201304 w 312310"/>
                <a:gd name="connsiteY2" fmla="*/ 106932 h 237627"/>
                <a:gd name="connsiteX3" fmla="*/ 206736 w 312310"/>
                <a:gd name="connsiteY3" fmla="*/ 100143 h 237627"/>
                <a:gd name="connsiteX4" fmla="*/ 214204 w 312310"/>
                <a:gd name="connsiteY4" fmla="*/ 95391 h 237627"/>
                <a:gd name="connsiteX5" fmla="*/ 223030 w 312310"/>
                <a:gd name="connsiteY5" fmla="*/ 94033 h 237627"/>
                <a:gd name="connsiteX6" fmla="*/ 312650 w 312310"/>
                <a:gd name="connsiteY6" fmla="*/ 94033 h 237627"/>
                <a:gd name="connsiteX7" fmla="*/ 312650 w 312310"/>
                <a:gd name="connsiteY7" fmla="*/ 5092 h 237627"/>
                <a:gd name="connsiteX8" fmla="*/ 105574 w 312310"/>
                <a:gd name="connsiteY8" fmla="*/ 5092 h 237627"/>
                <a:gd name="connsiteX9" fmla="*/ 105574 w 312310"/>
                <a:gd name="connsiteY9" fmla="*/ 17992 h 237627"/>
                <a:gd name="connsiteX10" fmla="*/ 56012 w 312310"/>
                <a:gd name="connsiteY10" fmla="*/ 17992 h 237627"/>
                <a:gd name="connsiteX11" fmla="*/ 56012 w 312310"/>
                <a:gd name="connsiteY11" fmla="*/ 5092 h 237627"/>
                <a:gd name="connsiteX12" fmla="*/ 5092 w 312310"/>
                <a:gd name="connsiteY12" fmla="*/ 5092 h 237627"/>
                <a:gd name="connsiteX13" fmla="*/ 5092 w 312310"/>
                <a:gd name="connsiteY13" fmla="*/ 182294 h 237627"/>
                <a:gd name="connsiteX14" fmla="*/ 39718 w 312310"/>
                <a:gd name="connsiteY14" fmla="*/ 182294 h 237627"/>
                <a:gd name="connsiteX15" fmla="*/ 39718 w 312310"/>
                <a:gd name="connsiteY15" fmla="*/ 134769 h 237627"/>
                <a:gd name="connsiteX16" fmla="*/ 41076 w 312310"/>
                <a:gd name="connsiteY16" fmla="*/ 129337 h 237627"/>
                <a:gd name="connsiteX17" fmla="*/ 43791 w 312310"/>
                <a:gd name="connsiteY17" fmla="*/ 124585 h 237627"/>
                <a:gd name="connsiteX18" fmla="*/ 48544 w 312310"/>
                <a:gd name="connsiteY18" fmla="*/ 121190 h 237627"/>
                <a:gd name="connsiteX19" fmla="*/ 53975 w 312310"/>
                <a:gd name="connsiteY19" fmla="*/ 119832 h 237627"/>
                <a:gd name="connsiteX20" fmla="*/ 106253 w 312310"/>
                <a:gd name="connsiteY20" fmla="*/ 119832 h 237627"/>
                <a:gd name="connsiteX21" fmla="*/ 111685 w 312310"/>
                <a:gd name="connsiteY21" fmla="*/ 121190 h 237627"/>
                <a:gd name="connsiteX22" fmla="*/ 116437 w 312310"/>
                <a:gd name="connsiteY22" fmla="*/ 124585 h 237627"/>
                <a:gd name="connsiteX23" fmla="*/ 119153 w 312310"/>
                <a:gd name="connsiteY23" fmla="*/ 129337 h 237627"/>
                <a:gd name="connsiteX24" fmla="*/ 120511 w 312310"/>
                <a:gd name="connsiteY24" fmla="*/ 134769 h 237627"/>
                <a:gd name="connsiteX25" fmla="*/ 120511 w 312310"/>
                <a:gd name="connsiteY25" fmla="*/ 181615 h 237627"/>
                <a:gd name="connsiteX26" fmla="*/ 140200 w 312310"/>
                <a:gd name="connsiteY26" fmla="*/ 181615 h 237627"/>
                <a:gd name="connsiteX27" fmla="*/ 140200 w 312310"/>
                <a:gd name="connsiteY27" fmla="*/ 208773 h 237627"/>
                <a:gd name="connsiteX28" fmla="*/ 120511 w 312310"/>
                <a:gd name="connsiteY28" fmla="*/ 208773 h 237627"/>
                <a:gd name="connsiteX29" fmla="*/ 120511 w 312310"/>
                <a:gd name="connsiteY29" fmla="*/ 229141 h 237627"/>
                <a:gd name="connsiteX30" fmla="*/ 119153 w 312310"/>
                <a:gd name="connsiteY30" fmla="*/ 234572 h 237627"/>
                <a:gd name="connsiteX31" fmla="*/ 118474 w 312310"/>
                <a:gd name="connsiteY31" fmla="*/ 235930 h 237627"/>
                <a:gd name="connsiteX32" fmla="*/ 206057 w 312310"/>
                <a:gd name="connsiteY32" fmla="*/ 235930 h 237627"/>
                <a:gd name="connsiteX33" fmla="*/ 201304 w 312310"/>
                <a:gd name="connsiteY33" fmla="*/ 229820 h 237627"/>
                <a:gd name="connsiteX34" fmla="*/ 199268 w 312310"/>
                <a:gd name="connsiteY34" fmla="*/ 220994 h 237627"/>
                <a:gd name="connsiteX35" fmla="*/ 199268 w 312310"/>
                <a:gd name="connsiteY35" fmla="*/ 209452 h 237627"/>
                <a:gd name="connsiteX36" fmla="*/ 166679 w 312310"/>
                <a:gd name="connsiteY36" fmla="*/ 209452 h 237627"/>
                <a:gd name="connsiteX37" fmla="*/ 166679 w 312310"/>
                <a:gd name="connsiteY37" fmla="*/ 182294 h 237627"/>
                <a:gd name="connsiteX38" fmla="*/ 199268 w 312310"/>
                <a:gd name="connsiteY38" fmla="*/ 182294 h 237627"/>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100482 w 307558"/>
                <a:gd name="connsiteY9" fmla="*/ 12900 h 230838"/>
                <a:gd name="connsiteX10" fmla="*/ 50920 w 307558"/>
                <a:gd name="connsiteY10" fmla="*/ 0 h 230838"/>
                <a:gd name="connsiteX11" fmla="*/ 0 w 307558"/>
                <a:gd name="connsiteY11" fmla="*/ 0 h 230838"/>
                <a:gd name="connsiteX12" fmla="*/ 0 w 307558"/>
                <a:gd name="connsiteY12" fmla="*/ 177202 h 230838"/>
                <a:gd name="connsiteX13" fmla="*/ 34626 w 307558"/>
                <a:gd name="connsiteY13" fmla="*/ 177202 h 230838"/>
                <a:gd name="connsiteX14" fmla="*/ 34626 w 307558"/>
                <a:gd name="connsiteY14" fmla="*/ 129677 h 230838"/>
                <a:gd name="connsiteX15" fmla="*/ 35984 w 307558"/>
                <a:gd name="connsiteY15" fmla="*/ 124245 h 230838"/>
                <a:gd name="connsiteX16" fmla="*/ 38699 w 307558"/>
                <a:gd name="connsiteY16" fmla="*/ 119493 h 230838"/>
                <a:gd name="connsiteX17" fmla="*/ 43452 w 307558"/>
                <a:gd name="connsiteY17" fmla="*/ 116098 h 230838"/>
                <a:gd name="connsiteX18" fmla="*/ 48883 w 307558"/>
                <a:gd name="connsiteY18" fmla="*/ 114740 h 230838"/>
                <a:gd name="connsiteX19" fmla="*/ 101161 w 307558"/>
                <a:gd name="connsiteY19" fmla="*/ 114740 h 230838"/>
                <a:gd name="connsiteX20" fmla="*/ 106593 w 307558"/>
                <a:gd name="connsiteY20" fmla="*/ 116098 h 230838"/>
                <a:gd name="connsiteX21" fmla="*/ 111345 w 307558"/>
                <a:gd name="connsiteY21" fmla="*/ 119493 h 230838"/>
                <a:gd name="connsiteX22" fmla="*/ 114061 w 307558"/>
                <a:gd name="connsiteY22" fmla="*/ 124245 h 230838"/>
                <a:gd name="connsiteX23" fmla="*/ 115419 w 307558"/>
                <a:gd name="connsiteY23" fmla="*/ 129677 h 230838"/>
                <a:gd name="connsiteX24" fmla="*/ 115419 w 307558"/>
                <a:gd name="connsiteY24" fmla="*/ 176523 h 230838"/>
                <a:gd name="connsiteX25" fmla="*/ 135108 w 307558"/>
                <a:gd name="connsiteY25" fmla="*/ 176523 h 230838"/>
                <a:gd name="connsiteX26" fmla="*/ 135108 w 307558"/>
                <a:gd name="connsiteY26" fmla="*/ 203681 h 230838"/>
                <a:gd name="connsiteX27" fmla="*/ 115419 w 307558"/>
                <a:gd name="connsiteY27" fmla="*/ 203681 h 230838"/>
                <a:gd name="connsiteX28" fmla="*/ 115419 w 307558"/>
                <a:gd name="connsiteY28" fmla="*/ 224049 h 230838"/>
                <a:gd name="connsiteX29" fmla="*/ 114061 w 307558"/>
                <a:gd name="connsiteY29" fmla="*/ 229480 h 230838"/>
                <a:gd name="connsiteX30" fmla="*/ 113382 w 307558"/>
                <a:gd name="connsiteY30" fmla="*/ 230838 h 230838"/>
                <a:gd name="connsiteX31" fmla="*/ 200965 w 307558"/>
                <a:gd name="connsiteY31" fmla="*/ 230838 h 230838"/>
                <a:gd name="connsiteX32" fmla="*/ 196212 w 307558"/>
                <a:gd name="connsiteY32" fmla="*/ 224728 h 230838"/>
                <a:gd name="connsiteX33" fmla="*/ 194176 w 307558"/>
                <a:gd name="connsiteY33" fmla="*/ 215902 h 230838"/>
                <a:gd name="connsiteX34" fmla="*/ 194176 w 307558"/>
                <a:gd name="connsiteY34" fmla="*/ 204360 h 230838"/>
                <a:gd name="connsiteX35" fmla="*/ 161587 w 307558"/>
                <a:gd name="connsiteY35" fmla="*/ 204360 h 230838"/>
                <a:gd name="connsiteX36" fmla="*/ 161587 w 307558"/>
                <a:gd name="connsiteY36" fmla="*/ 177202 h 230838"/>
                <a:gd name="connsiteX37" fmla="*/ 194176 w 307558"/>
                <a:gd name="connsiteY37"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50920 w 307558"/>
                <a:gd name="connsiteY9" fmla="*/ 0 h 230838"/>
                <a:gd name="connsiteX10" fmla="*/ 0 w 307558"/>
                <a:gd name="connsiteY10" fmla="*/ 0 h 230838"/>
                <a:gd name="connsiteX11" fmla="*/ 0 w 307558"/>
                <a:gd name="connsiteY11" fmla="*/ 177202 h 230838"/>
                <a:gd name="connsiteX12" fmla="*/ 34626 w 307558"/>
                <a:gd name="connsiteY12" fmla="*/ 177202 h 230838"/>
                <a:gd name="connsiteX13" fmla="*/ 34626 w 307558"/>
                <a:gd name="connsiteY13" fmla="*/ 129677 h 230838"/>
                <a:gd name="connsiteX14" fmla="*/ 35984 w 307558"/>
                <a:gd name="connsiteY14" fmla="*/ 124245 h 230838"/>
                <a:gd name="connsiteX15" fmla="*/ 38699 w 307558"/>
                <a:gd name="connsiteY15" fmla="*/ 119493 h 230838"/>
                <a:gd name="connsiteX16" fmla="*/ 43452 w 307558"/>
                <a:gd name="connsiteY16" fmla="*/ 116098 h 230838"/>
                <a:gd name="connsiteX17" fmla="*/ 48883 w 307558"/>
                <a:gd name="connsiteY17" fmla="*/ 114740 h 230838"/>
                <a:gd name="connsiteX18" fmla="*/ 101161 w 307558"/>
                <a:gd name="connsiteY18" fmla="*/ 114740 h 230838"/>
                <a:gd name="connsiteX19" fmla="*/ 106593 w 307558"/>
                <a:gd name="connsiteY19" fmla="*/ 116098 h 230838"/>
                <a:gd name="connsiteX20" fmla="*/ 111345 w 307558"/>
                <a:gd name="connsiteY20" fmla="*/ 119493 h 230838"/>
                <a:gd name="connsiteX21" fmla="*/ 114061 w 307558"/>
                <a:gd name="connsiteY21" fmla="*/ 124245 h 230838"/>
                <a:gd name="connsiteX22" fmla="*/ 115419 w 307558"/>
                <a:gd name="connsiteY22" fmla="*/ 129677 h 230838"/>
                <a:gd name="connsiteX23" fmla="*/ 115419 w 307558"/>
                <a:gd name="connsiteY23" fmla="*/ 176523 h 230838"/>
                <a:gd name="connsiteX24" fmla="*/ 135108 w 307558"/>
                <a:gd name="connsiteY24" fmla="*/ 176523 h 230838"/>
                <a:gd name="connsiteX25" fmla="*/ 135108 w 307558"/>
                <a:gd name="connsiteY25" fmla="*/ 203681 h 230838"/>
                <a:gd name="connsiteX26" fmla="*/ 115419 w 307558"/>
                <a:gd name="connsiteY26" fmla="*/ 203681 h 230838"/>
                <a:gd name="connsiteX27" fmla="*/ 115419 w 307558"/>
                <a:gd name="connsiteY27" fmla="*/ 224049 h 230838"/>
                <a:gd name="connsiteX28" fmla="*/ 114061 w 307558"/>
                <a:gd name="connsiteY28" fmla="*/ 229480 h 230838"/>
                <a:gd name="connsiteX29" fmla="*/ 113382 w 307558"/>
                <a:gd name="connsiteY29" fmla="*/ 230838 h 230838"/>
                <a:gd name="connsiteX30" fmla="*/ 200965 w 307558"/>
                <a:gd name="connsiteY30" fmla="*/ 230838 h 230838"/>
                <a:gd name="connsiteX31" fmla="*/ 196212 w 307558"/>
                <a:gd name="connsiteY31" fmla="*/ 224728 h 230838"/>
                <a:gd name="connsiteX32" fmla="*/ 194176 w 307558"/>
                <a:gd name="connsiteY32" fmla="*/ 215902 h 230838"/>
                <a:gd name="connsiteX33" fmla="*/ 194176 w 307558"/>
                <a:gd name="connsiteY33" fmla="*/ 204360 h 230838"/>
                <a:gd name="connsiteX34" fmla="*/ 161587 w 307558"/>
                <a:gd name="connsiteY34" fmla="*/ 204360 h 230838"/>
                <a:gd name="connsiteX35" fmla="*/ 161587 w 307558"/>
                <a:gd name="connsiteY35" fmla="*/ 177202 h 230838"/>
                <a:gd name="connsiteX36" fmla="*/ 194176 w 307558"/>
                <a:gd name="connsiteY36"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50920 w 307558"/>
                <a:gd name="connsiteY8" fmla="*/ 0 h 230838"/>
                <a:gd name="connsiteX9" fmla="*/ 0 w 307558"/>
                <a:gd name="connsiteY9" fmla="*/ 0 h 230838"/>
                <a:gd name="connsiteX10" fmla="*/ 0 w 307558"/>
                <a:gd name="connsiteY10" fmla="*/ 177202 h 230838"/>
                <a:gd name="connsiteX11" fmla="*/ 34626 w 307558"/>
                <a:gd name="connsiteY11" fmla="*/ 177202 h 230838"/>
                <a:gd name="connsiteX12" fmla="*/ 34626 w 307558"/>
                <a:gd name="connsiteY12" fmla="*/ 129677 h 230838"/>
                <a:gd name="connsiteX13" fmla="*/ 35984 w 307558"/>
                <a:gd name="connsiteY13" fmla="*/ 124245 h 230838"/>
                <a:gd name="connsiteX14" fmla="*/ 38699 w 307558"/>
                <a:gd name="connsiteY14" fmla="*/ 119493 h 230838"/>
                <a:gd name="connsiteX15" fmla="*/ 43452 w 307558"/>
                <a:gd name="connsiteY15" fmla="*/ 116098 h 230838"/>
                <a:gd name="connsiteX16" fmla="*/ 48883 w 307558"/>
                <a:gd name="connsiteY16" fmla="*/ 114740 h 230838"/>
                <a:gd name="connsiteX17" fmla="*/ 101161 w 307558"/>
                <a:gd name="connsiteY17" fmla="*/ 114740 h 230838"/>
                <a:gd name="connsiteX18" fmla="*/ 106593 w 307558"/>
                <a:gd name="connsiteY18" fmla="*/ 116098 h 230838"/>
                <a:gd name="connsiteX19" fmla="*/ 111345 w 307558"/>
                <a:gd name="connsiteY19" fmla="*/ 119493 h 230838"/>
                <a:gd name="connsiteX20" fmla="*/ 114061 w 307558"/>
                <a:gd name="connsiteY20" fmla="*/ 124245 h 230838"/>
                <a:gd name="connsiteX21" fmla="*/ 115419 w 307558"/>
                <a:gd name="connsiteY21" fmla="*/ 129677 h 230838"/>
                <a:gd name="connsiteX22" fmla="*/ 115419 w 307558"/>
                <a:gd name="connsiteY22" fmla="*/ 176523 h 230838"/>
                <a:gd name="connsiteX23" fmla="*/ 135108 w 307558"/>
                <a:gd name="connsiteY23" fmla="*/ 176523 h 230838"/>
                <a:gd name="connsiteX24" fmla="*/ 135108 w 307558"/>
                <a:gd name="connsiteY24" fmla="*/ 203681 h 230838"/>
                <a:gd name="connsiteX25" fmla="*/ 115419 w 307558"/>
                <a:gd name="connsiteY25" fmla="*/ 203681 h 230838"/>
                <a:gd name="connsiteX26" fmla="*/ 115419 w 307558"/>
                <a:gd name="connsiteY26" fmla="*/ 224049 h 230838"/>
                <a:gd name="connsiteX27" fmla="*/ 114061 w 307558"/>
                <a:gd name="connsiteY27" fmla="*/ 229480 h 230838"/>
                <a:gd name="connsiteX28" fmla="*/ 113382 w 307558"/>
                <a:gd name="connsiteY28" fmla="*/ 230838 h 230838"/>
                <a:gd name="connsiteX29" fmla="*/ 200965 w 307558"/>
                <a:gd name="connsiteY29" fmla="*/ 230838 h 230838"/>
                <a:gd name="connsiteX30" fmla="*/ 196212 w 307558"/>
                <a:gd name="connsiteY30" fmla="*/ 224728 h 230838"/>
                <a:gd name="connsiteX31" fmla="*/ 194176 w 307558"/>
                <a:gd name="connsiteY31" fmla="*/ 215902 h 230838"/>
                <a:gd name="connsiteX32" fmla="*/ 194176 w 307558"/>
                <a:gd name="connsiteY32" fmla="*/ 204360 h 230838"/>
                <a:gd name="connsiteX33" fmla="*/ 161587 w 307558"/>
                <a:gd name="connsiteY33" fmla="*/ 204360 h 230838"/>
                <a:gd name="connsiteX34" fmla="*/ 161587 w 307558"/>
                <a:gd name="connsiteY34" fmla="*/ 177202 h 230838"/>
                <a:gd name="connsiteX35" fmla="*/ 194176 w 307558"/>
                <a:gd name="connsiteY35"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0 w 307558"/>
                <a:gd name="connsiteY8" fmla="*/ 0 h 230838"/>
                <a:gd name="connsiteX9" fmla="*/ 0 w 307558"/>
                <a:gd name="connsiteY9" fmla="*/ 177202 h 230838"/>
                <a:gd name="connsiteX10" fmla="*/ 34626 w 307558"/>
                <a:gd name="connsiteY10" fmla="*/ 177202 h 230838"/>
                <a:gd name="connsiteX11" fmla="*/ 34626 w 307558"/>
                <a:gd name="connsiteY11" fmla="*/ 129677 h 230838"/>
                <a:gd name="connsiteX12" fmla="*/ 35984 w 307558"/>
                <a:gd name="connsiteY12" fmla="*/ 124245 h 230838"/>
                <a:gd name="connsiteX13" fmla="*/ 38699 w 307558"/>
                <a:gd name="connsiteY13" fmla="*/ 119493 h 230838"/>
                <a:gd name="connsiteX14" fmla="*/ 43452 w 307558"/>
                <a:gd name="connsiteY14" fmla="*/ 116098 h 230838"/>
                <a:gd name="connsiteX15" fmla="*/ 48883 w 307558"/>
                <a:gd name="connsiteY15" fmla="*/ 114740 h 230838"/>
                <a:gd name="connsiteX16" fmla="*/ 101161 w 307558"/>
                <a:gd name="connsiteY16" fmla="*/ 114740 h 230838"/>
                <a:gd name="connsiteX17" fmla="*/ 106593 w 307558"/>
                <a:gd name="connsiteY17" fmla="*/ 116098 h 230838"/>
                <a:gd name="connsiteX18" fmla="*/ 111345 w 307558"/>
                <a:gd name="connsiteY18" fmla="*/ 119493 h 230838"/>
                <a:gd name="connsiteX19" fmla="*/ 114061 w 307558"/>
                <a:gd name="connsiteY19" fmla="*/ 124245 h 230838"/>
                <a:gd name="connsiteX20" fmla="*/ 115419 w 307558"/>
                <a:gd name="connsiteY20" fmla="*/ 129677 h 230838"/>
                <a:gd name="connsiteX21" fmla="*/ 115419 w 307558"/>
                <a:gd name="connsiteY21" fmla="*/ 176523 h 230838"/>
                <a:gd name="connsiteX22" fmla="*/ 135108 w 307558"/>
                <a:gd name="connsiteY22" fmla="*/ 176523 h 230838"/>
                <a:gd name="connsiteX23" fmla="*/ 135108 w 307558"/>
                <a:gd name="connsiteY23" fmla="*/ 203681 h 230838"/>
                <a:gd name="connsiteX24" fmla="*/ 115419 w 307558"/>
                <a:gd name="connsiteY24" fmla="*/ 203681 h 230838"/>
                <a:gd name="connsiteX25" fmla="*/ 115419 w 307558"/>
                <a:gd name="connsiteY25" fmla="*/ 224049 h 230838"/>
                <a:gd name="connsiteX26" fmla="*/ 114061 w 307558"/>
                <a:gd name="connsiteY26" fmla="*/ 229480 h 230838"/>
                <a:gd name="connsiteX27" fmla="*/ 113382 w 307558"/>
                <a:gd name="connsiteY27" fmla="*/ 230838 h 230838"/>
                <a:gd name="connsiteX28" fmla="*/ 200965 w 307558"/>
                <a:gd name="connsiteY28" fmla="*/ 230838 h 230838"/>
                <a:gd name="connsiteX29" fmla="*/ 196212 w 307558"/>
                <a:gd name="connsiteY29" fmla="*/ 224728 h 230838"/>
                <a:gd name="connsiteX30" fmla="*/ 194176 w 307558"/>
                <a:gd name="connsiteY30" fmla="*/ 215902 h 230838"/>
                <a:gd name="connsiteX31" fmla="*/ 194176 w 307558"/>
                <a:gd name="connsiteY31" fmla="*/ 204360 h 230838"/>
                <a:gd name="connsiteX32" fmla="*/ 161587 w 307558"/>
                <a:gd name="connsiteY32" fmla="*/ 204360 h 230838"/>
                <a:gd name="connsiteX33" fmla="*/ 161587 w 307558"/>
                <a:gd name="connsiteY33" fmla="*/ 177202 h 230838"/>
                <a:gd name="connsiteX34" fmla="*/ 194176 w 307558"/>
                <a:gd name="connsiteY34" fmla="*/ 177202 h 23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7558" h="230838">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9" name="Freeform: Shape 88">
              <a:extLst>
                <a:ext uri="{FF2B5EF4-FFF2-40B4-BE49-F238E27FC236}">
                  <a16:creationId xmlns:a16="http://schemas.microsoft.com/office/drawing/2014/main" id="{37FA9C7B-99EA-4F6E-8428-C746E5C98E6E}"/>
                </a:ext>
              </a:extLst>
            </p:cNvPr>
            <p:cNvSpPr/>
            <p:nvPr/>
          </p:nvSpPr>
          <p:spPr>
            <a:xfrm>
              <a:off x="3809006" y="4950356"/>
              <a:ext cx="190102" cy="128998"/>
            </a:xfrm>
            <a:custGeom>
              <a:avLst/>
              <a:gdLst>
                <a:gd name="connsiteX0" fmla="*/ 7129 w 190101"/>
                <a:gd name="connsiteY0" fmla="*/ 121869 h 128997"/>
                <a:gd name="connsiteX1" fmla="*/ 9845 w 190101"/>
                <a:gd name="connsiteY1" fmla="*/ 123227 h 128997"/>
                <a:gd name="connsiteX2" fmla="*/ 13239 w 190101"/>
                <a:gd name="connsiteY2" fmla="*/ 123906 h 128997"/>
                <a:gd name="connsiteX3" fmla="*/ 182973 w 190101"/>
                <a:gd name="connsiteY3" fmla="*/ 123906 h 128997"/>
                <a:gd name="connsiteX4" fmla="*/ 186368 w 190101"/>
                <a:gd name="connsiteY4" fmla="*/ 123227 h 128997"/>
                <a:gd name="connsiteX5" fmla="*/ 189084 w 190101"/>
                <a:gd name="connsiteY5" fmla="*/ 121869 h 128997"/>
                <a:gd name="connsiteX6" fmla="*/ 190442 w 190101"/>
                <a:gd name="connsiteY6" fmla="*/ 119832 h 128997"/>
                <a:gd name="connsiteX7" fmla="*/ 191120 w 190101"/>
                <a:gd name="connsiteY7" fmla="*/ 117796 h 128997"/>
                <a:gd name="connsiteX8" fmla="*/ 191120 w 190101"/>
                <a:gd name="connsiteY8" fmla="*/ 11203 h 128997"/>
                <a:gd name="connsiteX9" fmla="*/ 190442 w 190101"/>
                <a:gd name="connsiteY9" fmla="*/ 9166 h 128997"/>
                <a:gd name="connsiteX10" fmla="*/ 189084 w 190101"/>
                <a:gd name="connsiteY10" fmla="*/ 7129 h 128997"/>
                <a:gd name="connsiteX11" fmla="*/ 186368 w 190101"/>
                <a:gd name="connsiteY11" fmla="*/ 5771 h 128997"/>
                <a:gd name="connsiteX12" fmla="*/ 182973 w 190101"/>
                <a:gd name="connsiteY12" fmla="*/ 5092 h 128997"/>
                <a:gd name="connsiteX13" fmla="*/ 13239 w 190101"/>
                <a:gd name="connsiteY13" fmla="*/ 5092 h 128997"/>
                <a:gd name="connsiteX14" fmla="*/ 9845 w 190101"/>
                <a:gd name="connsiteY14" fmla="*/ 5771 h 128997"/>
                <a:gd name="connsiteX15" fmla="*/ 7129 w 190101"/>
                <a:gd name="connsiteY15" fmla="*/ 7129 h 128997"/>
                <a:gd name="connsiteX16" fmla="*/ 5771 w 190101"/>
                <a:gd name="connsiteY16" fmla="*/ 9166 h 128997"/>
                <a:gd name="connsiteX17" fmla="*/ 5092 w 190101"/>
                <a:gd name="connsiteY17" fmla="*/ 11203 h 128997"/>
                <a:gd name="connsiteX18" fmla="*/ 5092 w 190101"/>
                <a:gd name="connsiteY18" fmla="*/ 117796 h 128997"/>
                <a:gd name="connsiteX19" fmla="*/ 5771 w 190101"/>
                <a:gd name="connsiteY19" fmla="*/ 119832 h 128997"/>
                <a:gd name="connsiteX20" fmla="*/ 7129 w 190101"/>
                <a:gd name="connsiteY20" fmla="*/ 121869 h 128997"/>
                <a:gd name="connsiteX21" fmla="*/ 82491 w 190101"/>
                <a:gd name="connsiteY21" fmla="*/ 89959 h 128997"/>
                <a:gd name="connsiteX22" fmla="*/ 113722 w 190101"/>
                <a:gd name="connsiteY22" fmla="*/ 89959 h 128997"/>
                <a:gd name="connsiteX23" fmla="*/ 113722 w 190101"/>
                <a:gd name="connsiteY23" fmla="*/ 110327 h 128997"/>
                <a:gd name="connsiteX24" fmla="*/ 82491 w 190101"/>
                <a:gd name="connsiteY24" fmla="*/ 110327 h 128997"/>
                <a:gd name="connsiteX25" fmla="*/ 82491 w 190101"/>
                <a:gd name="connsiteY25" fmla="*/ 89959 h 12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101" h="128997">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sp>
        <p:nvSpPr>
          <p:cNvPr id="90" name="Freeform 182">
            <a:extLst>
              <a:ext uri="{FF2B5EF4-FFF2-40B4-BE49-F238E27FC236}">
                <a16:creationId xmlns:a16="http://schemas.microsoft.com/office/drawing/2014/main" id="{E1072EE7-85F2-4D84-B582-88315EB876C0}"/>
              </a:ext>
            </a:extLst>
          </p:cNvPr>
          <p:cNvSpPr/>
          <p:nvPr/>
        </p:nvSpPr>
        <p:spPr bwMode="auto">
          <a:xfrm flipH="1">
            <a:off x="6425184" y="4029113"/>
            <a:ext cx="420815" cy="387555"/>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Light"/>
              <a:ea typeface="Segoe UI" pitchFamily="34" charset="0"/>
              <a:cs typeface="Segoe UI" pitchFamily="34" charset="0"/>
            </a:endParaRPr>
          </a:p>
        </p:txBody>
      </p:sp>
      <p:sp>
        <p:nvSpPr>
          <p:cNvPr id="91" name="Rectangle: Rounded Corners 91">
            <a:extLst>
              <a:ext uri="{FF2B5EF4-FFF2-40B4-BE49-F238E27FC236}">
                <a16:creationId xmlns:a16="http://schemas.microsoft.com/office/drawing/2014/main" id="{6E6A8236-D85C-4FA3-9FC4-31F4C3C11E0F}"/>
              </a:ext>
            </a:extLst>
          </p:cNvPr>
          <p:cNvSpPr/>
          <p:nvPr/>
        </p:nvSpPr>
        <p:spPr bwMode="auto">
          <a:xfrm>
            <a:off x="4380388" y="2417190"/>
            <a:ext cx="1267061" cy="954935"/>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92" name="Oval 91">
            <a:extLst>
              <a:ext uri="{FF2B5EF4-FFF2-40B4-BE49-F238E27FC236}">
                <a16:creationId xmlns:a16="http://schemas.microsoft.com/office/drawing/2014/main" id="{8A218497-3442-4744-B3D9-76260F247E4D}"/>
              </a:ext>
            </a:extLst>
          </p:cNvPr>
          <p:cNvSpPr/>
          <p:nvPr/>
        </p:nvSpPr>
        <p:spPr bwMode="auto">
          <a:xfrm>
            <a:off x="4541971"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93" name="Group 92">
            <a:extLst>
              <a:ext uri="{FF2B5EF4-FFF2-40B4-BE49-F238E27FC236}">
                <a16:creationId xmlns:a16="http://schemas.microsoft.com/office/drawing/2014/main" id="{263A69A8-F3A1-4E09-BBF5-9AF78B8A12D7}"/>
              </a:ext>
            </a:extLst>
          </p:cNvPr>
          <p:cNvGrpSpPr/>
          <p:nvPr/>
        </p:nvGrpSpPr>
        <p:grpSpPr>
          <a:xfrm>
            <a:off x="4572772" y="2388007"/>
            <a:ext cx="185339" cy="68534"/>
            <a:chOff x="7120912" y="3104359"/>
            <a:chExt cx="440033" cy="162713"/>
          </a:xfrm>
        </p:grpSpPr>
        <p:sp>
          <p:nvSpPr>
            <p:cNvPr id="94" name="Freeform: Shape 93">
              <a:extLst>
                <a:ext uri="{FF2B5EF4-FFF2-40B4-BE49-F238E27FC236}">
                  <a16:creationId xmlns:a16="http://schemas.microsoft.com/office/drawing/2014/main" id="{AF5CF231-2085-4EEB-8D17-6C8D3DB507B0}"/>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E87F4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5" name="Freeform: Shape 94">
              <a:extLst>
                <a:ext uri="{FF2B5EF4-FFF2-40B4-BE49-F238E27FC236}">
                  <a16:creationId xmlns:a16="http://schemas.microsoft.com/office/drawing/2014/main" id="{AF9E7CB9-7D02-498F-AA58-A6911D348946}"/>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6" name="Freeform: Shape 95">
              <a:extLst>
                <a:ext uri="{FF2B5EF4-FFF2-40B4-BE49-F238E27FC236}">
                  <a16:creationId xmlns:a16="http://schemas.microsoft.com/office/drawing/2014/main" id="{E6254EEA-B0EB-41A2-972D-F4B427DF04DC}"/>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7" name="Freeform: Shape 96">
              <a:extLst>
                <a:ext uri="{FF2B5EF4-FFF2-40B4-BE49-F238E27FC236}">
                  <a16:creationId xmlns:a16="http://schemas.microsoft.com/office/drawing/2014/main" id="{CCDA3E30-7F06-4D86-9E23-BCBA1D7B05AB}"/>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8" name="Freeform: Shape 97">
              <a:extLst>
                <a:ext uri="{FF2B5EF4-FFF2-40B4-BE49-F238E27FC236}">
                  <a16:creationId xmlns:a16="http://schemas.microsoft.com/office/drawing/2014/main" id="{C5993255-6A27-4855-BA1F-B7D97B7730AF}"/>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9" name="Freeform: Shape 98">
              <a:extLst>
                <a:ext uri="{FF2B5EF4-FFF2-40B4-BE49-F238E27FC236}">
                  <a16:creationId xmlns:a16="http://schemas.microsoft.com/office/drawing/2014/main" id="{09359F1B-17C5-41FA-9269-C857CD4EE4D1}"/>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0" name="Freeform: Shape 99">
              <a:extLst>
                <a:ext uri="{FF2B5EF4-FFF2-40B4-BE49-F238E27FC236}">
                  <a16:creationId xmlns:a16="http://schemas.microsoft.com/office/drawing/2014/main" id="{9F00E362-E687-4374-852F-F6B9C18EF3E5}"/>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1" name="Freeform: Shape 100">
              <a:extLst>
                <a:ext uri="{FF2B5EF4-FFF2-40B4-BE49-F238E27FC236}">
                  <a16:creationId xmlns:a16="http://schemas.microsoft.com/office/drawing/2014/main" id="{1DB0E338-9236-4C93-B53C-59A403685E05}"/>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2" name="Freeform: Shape 101">
              <a:extLst>
                <a:ext uri="{FF2B5EF4-FFF2-40B4-BE49-F238E27FC236}">
                  <a16:creationId xmlns:a16="http://schemas.microsoft.com/office/drawing/2014/main" id="{91C3F0F6-1C9A-4B9A-BC4B-7F3EC0029DF9}"/>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3" name="Freeform: Shape 102">
              <a:extLst>
                <a:ext uri="{FF2B5EF4-FFF2-40B4-BE49-F238E27FC236}">
                  <a16:creationId xmlns:a16="http://schemas.microsoft.com/office/drawing/2014/main" id="{5B160141-6563-40C9-8B36-EC3709CED71A}"/>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4" name="Freeform: Shape 103">
              <a:extLst>
                <a:ext uri="{FF2B5EF4-FFF2-40B4-BE49-F238E27FC236}">
                  <a16:creationId xmlns:a16="http://schemas.microsoft.com/office/drawing/2014/main" id="{4CE56204-E040-40A5-82F0-4B12B9BE30AE}"/>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5" name="Freeform: Shape 104">
              <a:extLst>
                <a:ext uri="{FF2B5EF4-FFF2-40B4-BE49-F238E27FC236}">
                  <a16:creationId xmlns:a16="http://schemas.microsoft.com/office/drawing/2014/main" id="{AB2B2EC9-3AF9-4E0C-BDA4-737C67A12DA7}"/>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grpSp>
      <p:sp>
        <p:nvSpPr>
          <p:cNvPr id="106" name="Oval 105">
            <a:extLst>
              <a:ext uri="{FF2B5EF4-FFF2-40B4-BE49-F238E27FC236}">
                <a16:creationId xmlns:a16="http://schemas.microsoft.com/office/drawing/2014/main" id="{139F5F3F-EBE8-4AB3-AFA8-D89E3E169B2E}"/>
              </a:ext>
            </a:extLst>
          </p:cNvPr>
          <p:cNvSpPr/>
          <p:nvPr/>
        </p:nvSpPr>
        <p:spPr bwMode="auto">
          <a:xfrm>
            <a:off x="4898230" y="2299319"/>
            <a:ext cx="245912" cy="245910"/>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sp>
        <p:nvSpPr>
          <p:cNvPr id="107" name="Oval 106">
            <a:extLst>
              <a:ext uri="{FF2B5EF4-FFF2-40B4-BE49-F238E27FC236}">
                <a16:creationId xmlns:a16="http://schemas.microsoft.com/office/drawing/2014/main" id="{93B8E595-EB8B-44BA-9295-75D8EED6E11C}"/>
              </a:ext>
            </a:extLst>
          </p:cNvPr>
          <p:cNvSpPr/>
          <p:nvPr/>
        </p:nvSpPr>
        <p:spPr bwMode="auto">
          <a:xfrm>
            <a:off x="5252537"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08" name="Group 107">
            <a:extLst>
              <a:ext uri="{FF2B5EF4-FFF2-40B4-BE49-F238E27FC236}">
                <a16:creationId xmlns:a16="http://schemas.microsoft.com/office/drawing/2014/main" id="{0EF2A02A-1D80-4C84-937C-33B0E709C593}"/>
              </a:ext>
            </a:extLst>
          </p:cNvPr>
          <p:cNvGrpSpPr/>
          <p:nvPr/>
        </p:nvGrpSpPr>
        <p:grpSpPr>
          <a:xfrm>
            <a:off x="4541971" y="3230803"/>
            <a:ext cx="957455" cy="246888"/>
            <a:chOff x="7415520" y="4333844"/>
            <a:chExt cx="1276606" cy="329184"/>
          </a:xfrm>
        </p:grpSpPr>
        <p:sp>
          <p:nvSpPr>
            <p:cNvPr id="109" name="Oval 108">
              <a:extLst>
                <a:ext uri="{FF2B5EF4-FFF2-40B4-BE49-F238E27FC236}">
                  <a16:creationId xmlns:a16="http://schemas.microsoft.com/office/drawing/2014/main" id="{08C3AAFF-A1B9-4A86-B412-CC46DAE5B2D9}"/>
                </a:ext>
              </a:extLst>
            </p:cNvPr>
            <p:cNvSpPr/>
            <p:nvPr/>
          </p:nvSpPr>
          <p:spPr bwMode="auto">
            <a:xfrm>
              <a:off x="7415520"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5A4F1264-86AB-44C7-AB71-CD19CA021422}"/>
                </a:ext>
              </a:extLst>
            </p:cNvPr>
            <p:cNvGrpSpPr/>
            <p:nvPr/>
          </p:nvGrpSpPr>
          <p:grpSpPr>
            <a:xfrm>
              <a:off x="7889231" y="4333844"/>
              <a:ext cx="329184" cy="329184"/>
              <a:chOff x="7811848" y="4354440"/>
              <a:chExt cx="586168" cy="586166"/>
            </a:xfrm>
          </p:grpSpPr>
          <p:sp>
            <p:nvSpPr>
              <p:cNvPr id="114" name="Oval 113">
                <a:extLst>
                  <a:ext uri="{FF2B5EF4-FFF2-40B4-BE49-F238E27FC236}">
                    <a16:creationId xmlns:a16="http://schemas.microsoft.com/office/drawing/2014/main" id="{85B7E3C9-14C4-492C-8504-43784D9F136D}"/>
                  </a:ext>
                </a:extLst>
              </p:cNvPr>
              <p:cNvSpPr/>
              <p:nvPr/>
            </p:nvSpPr>
            <p:spPr bwMode="auto">
              <a:xfrm>
                <a:off x="781184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5" name="Picture 114">
                <a:extLst>
                  <a:ext uri="{FF2B5EF4-FFF2-40B4-BE49-F238E27FC236}">
                    <a16:creationId xmlns:a16="http://schemas.microsoft.com/office/drawing/2014/main" id="{8FAFCA27-F64B-43CE-8A68-0D0B89D6EA4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9790" y="4462335"/>
                <a:ext cx="230286" cy="370378"/>
              </a:xfrm>
              <a:prstGeom prst="rect">
                <a:avLst/>
              </a:prstGeom>
              <a:noFill/>
              <a:ln>
                <a:noFill/>
              </a:ln>
            </p:spPr>
          </p:pic>
        </p:grpSp>
        <p:grpSp>
          <p:nvGrpSpPr>
            <p:cNvPr id="111" name="Group 110">
              <a:extLst>
                <a:ext uri="{FF2B5EF4-FFF2-40B4-BE49-F238E27FC236}">
                  <a16:creationId xmlns:a16="http://schemas.microsoft.com/office/drawing/2014/main" id="{DC729B89-BBC0-4869-9BBF-0F853E6DCC3E}"/>
                </a:ext>
              </a:extLst>
            </p:cNvPr>
            <p:cNvGrpSpPr/>
            <p:nvPr/>
          </p:nvGrpSpPr>
          <p:grpSpPr>
            <a:xfrm>
              <a:off x="8362942" y="4333844"/>
              <a:ext cx="329184" cy="329184"/>
              <a:chOff x="8581979" y="4354440"/>
              <a:chExt cx="586168" cy="586166"/>
            </a:xfrm>
          </p:grpSpPr>
          <p:sp>
            <p:nvSpPr>
              <p:cNvPr id="112" name="Oval 111">
                <a:extLst>
                  <a:ext uri="{FF2B5EF4-FFF2-40B4-BE49-F238E27FC236}">
                    <a16:creationId xmlns:a16="http://schemas.microsoft.com/office/drawing/2014/main" id="{71318361-37E5-44F8-9862-FCB7715143AB}"/>
                  </a:ext>
                </a:extLst>
              </p:cNvPr>
              <p:cNvSpPr/>
              <p:nvPr/>
            </p:nvSpPr>
            <p:spPr bwMode="auto">
              <a:xfrm>
                <a:off x="8581979"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3" name="Picture 112">
                <a:extLst>
                  <a:ext uri="{FF2B5EF4-FFF2-40B4-BE49-F238E27FC236}">
                    <a16:creationId xmlns:a16="http://schemas.microsoft.com/office/drawing/2014/main" id="{768D41A4-74EA-46E0-946D-58608505592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73044" y="4520199"/>
                <a:ext cx="404038" cy="254648"/>
              </a:xfrm>
              <a:prstGeom prst="rect">
                <a:avLst/>
              </a:prstGeom>
              <a:noFill/>
              <a:ln>
                <a:noFill/>
              </a:ln>
            </p:spPr>
          </p:pic>
        </p:grpSp>
      </p:grpSp>
      <p:pic>
        <p:nvPicPr>
          <p:cNvPr id="116" name="Picture 8" descr="Image result for tensorflow logo png">
            <a:extLst>
              <a:ext uri="{FF2B5EF4-FFF2-40B4-BE49-F238E27FC236}">
                <a16:creationId xmlns:a16="http://schemas.microsoft.com/office/drawing/2014/main" id="{6CA6441A-F534-4366-B62E-DEBEBD01406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945228" y="2335570"/>
            <a:ext cx="158336" cy="16935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Image result for Cognitive toolkit Logo Png">
            <a:extLst>
              <a:ext uri="{FF2B5EF4-FFF2-40B4-BE49-F238E27FC236}">
                <a16:creationId xmlns:a16="http://schemas.microsoft.com/office/drawing/2014/main" id="{1491889E-DC74-445E-B3BF-331FCFD9D3C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5320781" y="2345066"/>
            <a:ext cx="114843" cy="170415"/>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30">
            <a:extLst>
              <a:ext uri="{FF2B5EF4-FFF2-40B4-BE49-F238E27FC236}">
                <a16:creationId xmlns:a16="http://schemas.microsoft.com/office/drawing/2014/main" id="{AAE3F9DE-FA1D-4925-8BB5-D496B3293E0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0011" y="3280809"/>
            <a:ext cx="146874" cy="146874"/>
          </a:xfrm>
          <a:prstGeom prst="rect">
            <a:avLst/>
          </a:prstGeom>
        </p:spPr>
      </p:pic>
      <p:sp>
        <p:nvSpPr>
          <p:cNvPr id="119" name="Shape 101">
            <a:extLst>
              <a:ext uri="{FF2B5EF4-FFF2-40B4-BE49-F238E27FC236}">
                <a16:creationId xmlns:a16="http://schemas.microsoft.com/office/drawing/2014/main" id="{7A274934-14F9-4048-AC98-8FAFF1C3CD70}"/>
              </a:ext>
            </a:extLst>
          </p:cNvPr>
          <p:cNvSpPr txBox="1"/>
          <p:nvPr/>
        </p:nvSpPr>
        <p:spPr>
          <a:xfrm>
            <a:off x="4607771" y="2992058"/>
            <a:ext cx="979892" cy="121252"/>
          </a:xfrm>
          <a:prstGeom prst="rect">
            <a:avLst/>
          </a:prstGeom>
          <a:noFill/>
          <a:ln>
            <a:noFill/>
          </a:ln>
        </p:spPr>
        <p:txBody>
          <a:bodyPr wrap="squar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Azure Databricks</a:t>
            </a:r>
          </a:p>
        </p:txBody>
      </p:sp>
      <p:pic>
        <p:nvPicPr>
          <p:cNvPr id="120" name="Picture 119">
            <a:extLst>
              <a:ext uri="{FF2B5EF4-FFF2-40B4-BE49-F238E27FC236}">
                <a16:creationId xmlns:a16="http://schemas.microsoft.com/office/drawing/2014/main" id="{55613432-E2FB-436E-B6D6-6E5E798D13E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33140" y="1280294"/>
            <a:ext cx="236182" cy="256223"/>
          </a:xfrm>
          <a:prstGeom prst="rect">
            <a:avLst/>
          </a:prstGeom>
        </p:spPr>
      </p:pic>
      <p:sp>
        <p:nvSpPr>
          <p:cNvPr id="121" name="Rectangle 120">
            <a:extLst>
              <a:ext uri="{FF2B5EF4-FFF2-40B4-BE49-F238E27FC236}">
                <a16:creationId xmlns:a16="http://schemas.microsoft.com/office/drawing/2014/main" id="{820C3D24-D155-4E2F-8C1A-17F03B6E9B71}"/>
              </a:ext>
            </a:extLst>
          </p:cNvPr>
          <p:cNvSpPr/>
          <p:nvPr/>
        </p:nvSpPr>
        <p:spPr>
          <a:xfrm>
            <a:off x="5025537" y="1567333"/>
            <a:ext cx="819958" cy="279307"/>
          </a:xfrm>
          <a:prstGeom prst="rect">
            <a:avLst/>
          </a:prstGeom>
        </p:spPr>
        <p:txBody>
          <a:bodyPr wrap="square">
            <a:spAutoFit/>
          </a:bodyPr>
          <a:lstStyle/>
          <a:p>
            <a:pPr algn="ctr" defTabSz="698684">
              <a:lnSpc>
                <a:spcPct val="90000"/>
              </a:lnSpc>
              <a:spcBef>
                <a:spcPts val="750"/>
              </a:spcBef>
              <a:buClrTx/>
              <a:defRPr/>
            </a:pPr>
            <a:r>
              <a:rPr lang="en-US" sz="675" dirty="0">
                <a:latin typeface="Segoe UI"/>
                <a:ea typeface="+mn-ea"/>
                <a:cs typeface="Segoe UI Semibold" panose="020B0702040204020203" pitchFamily="34" charset="0"/>
              </a:rPr>
              <a:t>Azure Machine </a:t>
            </a:r>
            <a:br>
              <a:rPr lang="en-US" sz="675" dirty="0">
                <a:latin typeface="Segoe UI"/>
                <a:ea typeface="+mn-ea"/>
                <a:cs typeface="Segoe UI Semibold" panose="020B0702040204020203" pitchFamily="34" charset="0"/>
              </a:rPr>
            </a:br>
            <a:r>
              <a:rPr lang="en-US" sz="675" dirty="0">
                <a:latin typeface="Segoe UI"/>
                <a:ea typeface="+mn-ea"/>
                <a:cs typeface="Segoe UI Semibold" panose="020B0702040204020203" pitchFamily="34" charset="0"/>
              </a:rPr>
              <a:t>Learning service</a:t>
            </a:r>
          </a:p>
        </p:txBody>
      </p:sp>
      <p:grpSp>
        <p:nvGrpSpPr>
          <p:cNvPr id="122" name="Group 121">
            <a:extLst>
              <a:ext uri="{FF2B5EF4-FFF2-40B4-BE49-F238E27FC236}">
                <a16:creationId xmlns:a16="http://schemas.microsoft.com/office/drawing/2014/main" id="{2F482AE4-EFD1-4243-B63C-102841AEE7DB}"/>
              </a:ext>
            </a:extLst>
          </p:cNvPr>
          <p:cNvGrpSpPr/>
          <p:nvPr/>
        </p:nvGrpSpPr>
        <p:grpSpPr>
          <a:xfrm>
            <a:off x="4915012" y="2646114"/>
            <a:ext cx="244634" cy="271869"/>
            <a:chOff x="2924028" y="5536385"/>
            <a:chExt cx="554846" cy="616619"/>
          </a:xfrm>
          <a:solidFill>
            <a:schemeClr val="tx1"/>
          </a:solidFill>
        </p:grpSpPr>
        <p:sp>
          <p:nvSpPr>
            <p:cNvPr id="123" name="Freeform: Shape 122">
              <a:extLst>
                <a:ext uri="{FF2B5EF4-FFF2-40B4-BE49-F238E27FC236}">
                  <a16:creationId xmlns:a16="http://schemas.microsoft.com/office/drawing/2014/main" id="{01653C14-8AE7-43FA-A92E-80498A2553E4}"/>
                </a:ext>
              </a:extLst>
            </p:cNvPr>
            <p:cNvSpPr/>
            <p:nvPr/>
          </p:nvSpPr>
          <p:spPr>
            <a:xfrm>
              <a:off x="2924955" y="5536385"/>
              <a:ext cx="553919" cy="312541"/>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4" name="Freeform: Shape 123">
              <a:extLst>
                <a:ext uri="{FF2B5EF4-FFF2-40B4-BE49-F238E27FC236}">
                  <a16:creationId xmlns:a16="http://schemas.microsoft.com/office/drawing/2014/main" id="{F38E6377-0D11-42F9-90CA-0AD534658FF5}"/>
                </a:ext>
              </a:extLst>
            </p:cNvPr>
            <p:cNvSpPr/>
            <p:nvPr/>
          </p:nvSpPr>
          <p:spPr>
            <a:xfrm>
              <a:off x="2924336" y="5843249"/>
              <a:ext cx="553919" cy="210423"/>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5" name="Freeform: Shape 124">
              <a:extLst>
                <a:ext uri="{FF2B5EF4-FFF2-40B4-BE49-F238E27FC236}">
                  <a16:creationId xmlns:a16="http://schemas.microsoft.com/office/drawing/2014/main" id="{99F84912-F77B-43F3-907F-DE0EF7C5695F}"/>
                </a:ext>
              </a:extLst>
            </p:cNvPr>
            <p:cNvSpPr/>
            <p:nvPr/>
          </p:nvSpPr>
          <p:spPr>
            <a:xfrm>
              <a:off x="3199749" y="5896164"/>
              <a:ext cx="278506" cy="256840"/>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6" name="Freeform: Shape 125">
              <a:extLst>
                <a:ext uri="{FF2B5EF4-FFF2-40B4-BE49-F238E27FC236}">
                  <a16:creationId xmlns:a16="http://schemas.microsoft.com/office/drawing/2014/main" id="{C4F294C5-7303-4D8E-AAF5-13FD5AD995EB}"/>
                </a:ext>
              </a:extLst>
            </p:cNvPr>
            <p:cNvSpPr/>
            <p:nvPr/>
          </p:nvSpPr>
          <p:spPr>
            <a:xfrm>
              <a:off x="3199131" y="5691930"/>
              <a:ext cx="278506" cy="256840"/>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7" name="Freeform: Shape 126">
              <a:extLst>
                <a:ext uri="{FF2B5EF4-FFF2-40B4-BE49-F238E27FC236}">
                  <a16:creationId xmlns:a16="http://schemas.microsoft.com/office/drawing/2014/main" id="{99A3E02E-696D-42E4-AD2C-3EDB7C56CC1F}"/>
                </a:ext>
              </a:extLst>
            </p:cNvPr>
            <p:cNvSpPr/>
            <p:nvPr/>
          </p:nvSpPr>
          <p:spPr>
            <a:xfrm>
              <a:off x="2924028" y="5896164"/>
              <a:ext cx="278506" cy="256840"/>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8" name="Freeform: Shape 127">
              <a:extLst>
                <a:ext uri="{FF2B5EF4-FFF2-40B4-BE49-F238E27FC236}">
                  <a16:creationId xmlns:a16="http://schemas.microsoft.com/office/drawing/2014/main" id="{DB4A5721-7140-4FE6-9D2B-5A4B80C4E02E}"/>
                </a:ext>
              </a:extLst>
            </p:cNvPr>
            <p:cNvSpPr/>
            <p:nvPr/>
          </p:nvSpPr>
          <p:spPr>
            <a:xfrm>
              <a:off x="2924028" y="5692240"/>
              <a:ext cx="278506" cy="256840"/>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grpSp>
      <p:sp>
        <p:nvSpPr>
          <p:cNvPr id="129" name="Shape 101">
            <a:extLst>
              <a:ext uri="{FF2B5EF4-FFF2-40B4-BE49-F238E27FC236}">
                <a16:creationId xmlns:a16="http://schemas.microsoft.com/office/drawing/2014/main" id="{4D25554C-A280-4F2C-AAFD-CED46889ECEA}"/>
              </a:ext>
            </a:extLst>
          </p:cNvPr>
          <p:cNvSpPr txBox="1"/>
          <p:nvPr/>
        </p:nvSpPr>
        <p:spPr>
          <a:xfrm>
            <a:off x="7974140" y="2160324"/>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Apps</a:t>
            </a:r>
          </a:p>
        </p:txBody>
      </p:sp>
      <p:sp>
        <p:nvSpPr>
          <p:cNvPr id="130" name="Rectangle: Rounded Corners 91">
            <a:extLst>
              <a:ext uri="{FF2B5EF4-FFF2-40B4-BE49-F238E27FC236}">
                <a16:creationId xmlns:a16="http://schemas.microsoft.com/office/drawing/2014/main" id="{65C5FD6E-8193-45AA-BA70-85C44F0F3C17}"/>
              </a:ext>
            </a:extLst>
          </p:cNvPr>
          <p:cNvSpPr/>
          <p:nvPr/>
        </p:nvSpPr>
        <p:spPr bwMode="auto">
          <a:xfrm>
            <a:off x="6261042" y="1247711"/>
            <a:ext cx="915932" cy="706669"/>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1" name="Rectangle: Rounded Corners 91">
            <a:extLst>
              <a:ext uri="{FF2B5EF4-FFF2-40B4-BE49-F238E27FC236}">
                <a16:creationId xmlns:a16="http://schemas.microsoft.com/office/drawing/2014/main" id="{D0FBB555-E928-4149-8A74-DC778B9328EF}"/>
              </a:ext>
            </a:extLst>
          </p:cNvPr>
          <p:cNvSpPr/>
          <p:nvPr/>
        </p:nvSpPr>
        <p:spPr bwMode="auto">
          <a:xfrm>
            <a:off x="6289180" y="2189944"/>
            <a:ext cx="907795" cy="650500"/>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2" name="Shape 101">
            <a:extLst>
              <a:ext uri="{FF2B5EF4-FFF2-40B4-BE49-F238E27FC236}">
                <a16:creationId xmlns:a16="http://schemas.microsoft.com/office/drawing/2014/main" id="{3C942C10-880B-4D86-B406-0DC2DB0CF5B5}"/>
              </a:ext>
            </a:extLst>
          </p:cNvPr>
          <p:cNvSpPr txBox="1"/>
          <p:nvPr/>
        </p:nvSpPr>
        <p:spPr>
          <a:xfrm>
            <a:off x="6279947" y="1249460"/>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Model Serving</a:t>
            </a:r>
          </a:p>
        </p:txBody>
      </p:sp>
      <p:sp>
        <p:nvSpPr>
          <p:cNvPr id="133" name="Shape 101">
            <a:extLst>
              <a:ext uri="{FF2B5EF4-FFF2-40B4-BE49-F238E27FC236}">
                <a16:creationId xmlns:a16="http://schemas.microsoft.com/office/drawing/2014/main" id="{1B39AE02-52D3-415A-93C6-2A2676D89BC9}"/>
              </a:ext>
            </a:extLst>
          </p:cNvPr>
          <p:cNvSpPr txBox="1"/>
          <p:nvPr/>
        </p:nvSpPr>
        <p:spPr>
          <a:xfrm>
            <a:off x="6309062" y="3384953"/>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Ad-hoc Analysis</a:t>
            </a:r>
          </a:p>
        </p:txBody>
      </p:sp>
      <p:cxnSp>
        <p:nvCxnSpPr>
          <p:cNvPr id="134" name="Connector: Elbow 133">
            <a:extLst>
              <a:ext uri="{FF2B5EF4-FFF2-40B4-BE49-F238E27FC236}">
                <a16:creationId xmlns:a16="http://schemas.microsoft.com/office/drawing/2014/main" id="{B10C441B-AA05-4BB4-B58C-EDF50AF1F573}"/>
              </a:ext>
            </a:extLst>
          </p:cNvPr>
          <p:cNvCxnSpPr>
            <a:cxnSpLocks/>
          </p:cNvCxnSpPr>
          <p:nvPr/>
        </p:nvCxnSpPr>
        <p:spPr>
          <a:xfrm>
            <a:off x="5806632" y="2927081"/>
            <a:ext cx="2259700" cy="442106"/>
          </a:xfrm>
          <a:prstGeom prst="bentConnector3">
            <a:avLst>
              <a:gd name="adj1" fmla="val 9952"/>
            </a:avLst>
          </a:prstGeom>
          <a:noFill/>
          <a:ln w="19050" cap="flat" cmpd="sng" algn="ctr">
            <a:solidFill>
              <a:schemeClr val="accent1"/>
            </a:solidFill>
            <a:prstDash val="sysDash"/>
            <a:headEnd type="none" w="med" len="med"/>
            <a:tailEnd type="triangle" w="med" len="med"/>
          </a:ln>
          <a:effectLst/>
        </p:spPr>
      </p:cxnSp>
      <p:sp>
        <p:nvSpPr>
          <p:cNvPr id="135" name="Shape 101">
            <a:extLst>
              <a:ext uri="{FF2B5EF4-FFF2-40B4-BE49-F238E27FC236}">
                <a16:creationId xmlns:a16="http://schemas.microsoft.com/office/drawing/2014/main" id="{E8566819-01BF-4590-89BD-75C7E301333B}"/>
              </a:ext>
            </a:extLst>
          </p:cNvPr>
          <p:cNvSpPr txBox="1"/>
          <p:nvPr/>
        </p:nvSpPr>
        <p:spPr>
          <a:xfrm>
            <a:off x="6302489" y="2198068"/>
            <a:ext cx="907562" cy="230832"/>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Operational Databases</a:t>
            </a:r>
          </a:p>
        </p:txBody>
      </p:sp>
      <p:cxnSp>
        <p:nvCxnSpPr>
          <p:cNvPr id="136" name="Connector: Elbow 135">
            <a:extLst>
              <a:ext uri="{FF2B5EF4-FFF2-40B4-BE49-F238E27FC236}">
                <a16:creationId xmlns:a16="http://schemas.microsoft.com/office/drawing/2014/main" id="{4863ACAE-7A7B-478C-9E96-07C83AF0527F}"/>
              </a:ext>
            </a:extLst>
          </p:cNvPr>
          <p:cNvCxnSpPr>
            <a:cxnSpLocks/>
          </p:cNvCxnSpPr>
          <p:nvPr/>
        </p:nvCxnSpPr>
        <p:spPr>
          <a:xfrm>
            <a:off x="7170722" y="1513620"/>
            <a:ext cx="843012" cy="407676"/>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7" name="Connector: Elbow 136">
            <a:extLst>
              <a:ext uri="{FF2B5EF4-FFF2-40B4-BE49-F238E27FC236}">
                <a16:creationId xmlns:a16="http://schemas.microsoft.com/office/drawing/2014/main" id="{EA92671D-0C87-4C56-AC8D-D29D0ABC3128}"/>
              </a:ext>
            </a:extLst>
          </p:cNvPr>
          <p:cNvCxnSpPr>
            <a:cxnSpLocks/>
          </p:cNvCxnSpPr>
          <p:nvPr/>
        </p:nvCxnSpPr>
        <p:spPr>
          <a:xfrm flipV="1">
            <a:off x="7257344" y="2062092"/>
            <a:ext cx="756391" cy="412505"/>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8" name="Connector: Elbow 137">
            <a:extLst>
              <a:ext uri="{FF2B5EF4-FFF2-40B4-BE49-F238E27FC236}">
                <a16:creationId xmlns:a16="http://schemas.microsoft.com/office/drawing/2014/main" id="{FE168FEC-D2A1-4ACF-B256-8D64AF13AAF7}"/>
              </a:ext>
            </a:extLst>
          </p:cNvPr>
          <p:cNvCxnSpPr>
            <a:cxnSpLocks/>
          </p:cNvCxnSpPr>
          <p:nvPr/>
        </p:nvCxnSpPr>
        <p:spPr>
          <a:xfrm flipV="1">
            <a:off x="5804104" y="2445873"/>
            <a:ext cx="475844" cy="335538"/>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spTree>
    <p:extLst>
      <p:ext uri="{BB962C8B-B14F-4D97-AF65-F5344CB8AC3E}">
        <p14:creationId xmlns:p14="http://schemas.microsoft.com/office/powerpoint/2010/main" val="94575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251258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54524" y="293595"/>
            <a:ext cx="8625525" cy="687611"/>
          </a:xfrm>
        </p:spPr>
        <p:txBody>
          <a:bodyPr/>
          <a:lstStyle/>
          <a:p>
            <a:r>
              <a:rPr lang="en-US" dirty="0"/>
              <a:t>Real-time analytics on Big Data</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135831" y="2354379"/>
            <a:ext cx="1106304" cy="190501"/>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Unstructured data</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a:off x="2589316" y="2146867"/>
            <a:ext cx="2468336"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256074" y="3728660"/>
            <a:ext cx="80727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2986547" y="3941683"/>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4030986" y="3728660"/>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058034" y="3913317"/>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1909537" y="2365539"/>
            <a:ext cx="941037"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HDInsight (Kafka)</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684691" y="2139551"/>
            <a:ext cx="2737874" cy="134101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59861" y="2365539"/>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186" name="Group 185">
            <a:extLst>
              <a:ext uri="{FF2B5EF4-FFF2-40B4-BE49-F238E27FC236}">
                <a16:creationId xmlns:a16="http://schemas.microsoft.com/office/drawing/2014/main" id="{0BB6CEC0-A098-427D-843C-6473E9BDCCEB}"/>
              </a:ext>
            </a:extLst>
          </p:cNvPr>
          <p:cNvGrpSpPr/>
          <p:nvPr/>
        </p:nvGrpSpPr>
        <p:grpSpPr>
          <a:xfrm>
            <a:off x="3189538" y="3450592"/>
            <a:ext cx="456049" cy="406673"/>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550542" y="3313118"/>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3702379" y="3717740"/>
            <a:ext cx="26089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26" name="Shape 101">
            <a:extLst>
              <a:ext uri="{FF2B5EF4-FFF2-40B4-BE49-F238E27FC236}">
                <a16:creationId xmlns:a16="http://schemas.microsoft.com/office/drawing/2014/main" id="{7B4DF503-F480-496E-A733-DD9FAD666D7B}"/>
              </a:ext>
            </a:extLst>
          </p:cNvPr>
          <p:cNvSpPr txBox="1"/>
          <p:nvPr/>
        </p:nvSpPr>
        <p:spPr>
          <a:xfrm>
            <a:off x="7866036" y="4008536"/>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71549" y="3480562"/>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72358" y="1990127"/>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96" name="Group 95">
            <a:extLst>
              <a:ext uri="{FF2B5EF4-FFF2-40B4-BE49-F238E27FC236}">
                <a16:creationId xmlns:a16="http://schemas.microsoft.com/office/drawing/2014/main" id="{AA536B0C-838D-4F81-8308-144C9388A3B1}"/>
              </a:ext>
            </a:extLst>
          </p:cNvPr>
          <p:cNvGrpSpPr/>
          <p:nvPr/>
        </p:nvGrpSpPr>
        <p:grpSpPr>
          <a:xfrm>
            <a:off x="2264871" y="1937308"/>
            <a:ext cx="250617" cy="425748"/>
            <a:chOff x="10668000" y="1393825"/>
            <a:chExt cx="527050" cy="895350"/>
          </a:xfrm>
        </p:grpSpPr>
        <p:sp>
          <p:nvSpPr>
            <p:cNvPr id="97" name="Oval 96">
              <a:extLst>
                <a:ext uri="{FF2B5EF4-FFF2-40B4-BE49-F238E27FC236}">
                  <a16:creationId xmlns:a16="http://schemas.microsoft.com/office/drawing/2014/main" id="{4A45EA6D-8ACB-40FE-AA24-DC36B2E010DD}"/>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 name="Oval 97">
              <a:extLst>
                <a:ext uri="{FF2B5EF4-FFF2-40B4-BE49-F238E27FC236}">
                  <a16:creationId xmlns:a16="http://schemas.microsoft.com/office/drawing/2014/main" id="{561E4854-49B4-4332-AA8F-12927DBAFD4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05AE392D-CBB4-47A3-BC04-B4E935C61D65}"/>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712B7532-754F-44FF-B55F-13300ABA8F30}"/>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Oval 100">
              <a:extLst>
                <a:ext uri="{FF2B5EF4-FFF2-40B4-BE49-F238E27FC236}">
                  <a16:creationId xmlns:a16="http://schemas.microsoft.com/office/drawing/2014/main" id="{90AF3B1C-AD6E-46F3-AEC8-C7BE164A65DE}"/>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02" name="Straight Connector 101">
              <a:extLst>
                <a:ext uri="{FF2B5EF4-FFF2-40B4-BE49-F238E27FC236}">
                  <a16:creationId xmlns:a16="http://schemas.microsoft.com/office/drawing/2014/main" id="{48CB9863-A91F-4052-AB07-B3499BAF5737}"/>
                </a:ext>
              </a:extLst>
            </p:cNvPr>
            <p:cNvCxnSpPr/>
            <p:nvPr/>
          </p:nvCxnSpPr>
          <p:spPr>
            <a:xfrm>
              <a:off x="10791825" y="1597025"/>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74191A-6032-4A2F-AD3A-E7F4CB530FF2}"/>
                </a:ext>
              </a:extLst>
            </p:cNvPr>
            <p:cNvCxnSpPr/>
            <p:nvPr/>
          </p:nvCxnSpPr>
          <p:spPr>
            <a:xfrm>
              <a:off x="10791825" y="1966190"/>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D16606-B7DB-4163-AF8E-D877A49CEDAD}"/>
                </a:ext>
              </a:extLst>
            </p:cNvPr>
            <p:cNvCxnSpPr/>
            <p:nvPr/>
          </p:nvCxnSpPr>
          <p:spPr>
            <a:xfrm flipH="1">
              <a:off x="10895906" y="1717148"/>
              <a:ext cx="109141" cy="614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ECF7EF-C5BF-4AA4-BE49-CEED4A48FEA5}"/>
                </a:ext>
              </a:extLst>
            </p:cNvPr>
            <p:cNvCxnSpPr/>
            <p:nvPr/>
          </p:nvCxnSpPr>
          <p:spPr>
            <a:xfrm>
              <a:off x="10905558" y="1903102"/>
              <a:ext cx="101228" cy="569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Connector: Elbow 11">
            <a:extLst>
              <a:ext uri="{FF2B5EF4-FFF2-40B4-BE49-F238E27FC236}">
                <a16:creationId xmlns:a16="http://schemas.microsoft.com/office/drawing/2014/main" id="{0B6D4FFC-53BC-4C83-A078-AB7AA1B33ED7}"/>
              </a:ext>
            </a:extLst>
          </p:cNvPr>
          <p:cNvCxnSpPr>
            <a:cxnSpLocks/>
          </p:cNvCxnSpPr>
          <p:nvPr/>
        </p:nvCxnSpPr>
        <p:spPr>
          <a:xfrm flipV="1">
            <a:off x="3690154" y="2266995"/>
            <a:ext cx="1367498" cy="1335514"/>
          </a:xfrm>
          <a:prstGeom prst="bentConnector3">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0BE6D00-2D29-46F1-8156-86179B13CFC9}"/>
              </a:ext>
            </a:extLst>
          </p:cNvPr>
          <p:cNvGrpSpPr/>
          <p:nvPr/>
        </p:nvGrpSpPr>
        <p:grpSpPr>
          <a:xfrm>
            <a:off x="244057" y="1926148"/>
            <a:ext cx="889853" cy="332042"/>
            <a:chOff x="887161" y="2379412"/>
            <a:chExt cx="1005759" cy="375291"/>
          </a:xfrm>
        </p:grpSpPr>
        <p:grpSp>
          <p:nvGrpSpPr>
            <p:cNvPr id="232" name="Group 231">
              <a:extLst>
                <a:ext uri="{FF2B5EF4-FFF2-40B4-BE49-F238E27FC236}">
                  <a16:creationId xmlns:a16="http://schemas.microsoft.com/office/drawing/2014/main" id="{09EECB5D-474F-4A1E-8B32-77D1B6AF91AC}"/>
                </a:ext>
              </a:extLst>
            </p:cNvPr>
            <p:cNvGrpSpPr/>
            <p:nvPr/>
          </p:nvGrpSpPr>
          <p:grpSpPr>
            <a:xfrm>
              <a:off x="887161" y="2493977"/>
              <a:ext cx="263350" cy="260726"/>
              <a:chOff x="5439748" y="810062"/>
              <a:chExt cx="3414577" cy="3380554"/>
            </a:xfrm>
          </p:grpSpPr>
          <p:sp>
            <p:nvSpPr>
              <p:cNvPr id="233" name="Rectangle 232">
                <a:extLst>
                  <a:ext uri="{FF2B5EF4-FFF2-40B4-BE49-F238E27FC236}">
                    <a16:creationId xmlns:a16="http://schemas.microsoft.com/office/drawing/2014/main" id="{4E9C608E-39F7-4A70-8D38-9EFF5CA56891}"/>
                  </a:ext>
                </a:extLst>
              </p:cNvPr>
              <p:cNvSpPr/>
              <p:nvPr/>
            </p:nvSpPr>
            <p:spPr bwMode="auto">
              <a:xfrm>
                <a:off x="5439749" y="810066"/>
                <a:ext cx="3414576" cy="3380548"/>
              </a:xfrm>
              <a:prstGeom prst="rect">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34" name="Connector: Elbow 602">
                <a:extLst>
                  <a:ext uri="{FF2B5EF4-FFF2-40B4-BE49-F238E27FC236}">
                    <a16:creationId xmlns:a16="http://schemas.microsoft.com/office/drawing/2014/main" id="{E2BDFFFA-77FE-4199-BD7F-56FD0957C7E6}"/>
                  </a:ext>
                </a:extLst>
              </p:cNvPr>
              <p:cNvCxnSpPr>
                <a:cxnSpLocks/>
              </p:cNvCxnSpPr>
              <p:nvPr/>
            </p:nvCxnSpPr>
            <p:spPr>
              <a:xfrm rot="16200000" flipH="1">
                <a:off x="5052795" y="2336624"/>
                <a:ext cx="2240945" cy="1467039"/>
              </a:xfrm>
              <a:prstGeom prst="bentConnector3">
                <a:avLst>
                  <a:gd name="adj1" fmla="val -97"/>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Connector: Elbow 603">
                <a:extLst>
                  <a:ext uri="{FF2B5EF4-FFF2-40B4-BE49-F238E27FC236}">
                    <a16:creationId xmlns:a16="http://schemas.microsoft.com/office/drawing/2014/main" id="{434C0AA6-5991-447C-A855-F2E534D8BA6A}"/>
                  </a:ext>
                </a:extLst>
              </p:cNvPr>
              <p:cNvCxnSpPr>
                <a:cxnSpLocks/>
              </p:cNvCxnSpPr>
              <p:nvPr/>
            </p:nvCxnSpPr>
            <p:spPr>
              <a:xfrm>
                <a:off x="6149878" y="2721162"/>
                <a:ext cx="263642" cy="1469451"/>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6" name="Connector: Elbow 604">
                <a:extLst>
                  <a:ext uri="{FF2B5EF4-FFF2-40B4-BE49-F238E27FC236}">
                    <a16:creationId xmlns:a16="http://schemas.microsoft.com/office/drawing/2014/main" id="{EC5B474B-5BEB-4F3B-965C-A86344127E18}"/>
                  </a:ext>
                </a:extLst>
              </p:cNvPr>
              <p:cNvCxnSpPr>
                <a:cxnSpLocks/>
              </p:cNvCxnSpPr>
              <p:nvPr/>
            </p:nvCxnSpPr>
            <p:spPr>
              <a:xfrm>
                <a:off x="6634344" y="1280527"/>
                <a:ext cx="718930" cy="291008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7" name="Connector: Elbow 605">
                <a:extLst>
                  <a:ext uri="{FF2B5EF4-FFF2-40B4-BE49-F238E27FC236}">
                    <a16:creationId xmlns:a16="http://schemas.microsoft.com/office/drawing/2014/main" id="{EB44C59B-5B9C-4D86-80F0-A71476AD003A}"/>
                  </a:ext>
                </a:extLst>
              </p:cNvPr>
              <p:cNvCxnSpPr>
                <a:cxnSpLocks/>
              </p:cNvCxnSpPr>
              <p:nvPr/>
            </p:nvCxnSpPr>
            <p:spPr>
              <a:xfrm rot="16200000" flipH="1">
                <a:off x="7309507" y="1381112"/>
                <a:ext cx="1419382" cy="277282"/>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8" name="Connector: Elbow 606">
                <a:extLst>
                  <a:ext uri="{FF2B5EF4-FFF2-40B4-BE49-F238E27FC236}">
                    <a16:creationId xmlns:a16="http://schemas.microsoft.com/office/drawing/2014/main" id="{3C37D923-872D-48E8-8A39-CE6217B578C0}"/>
                  </a:ext>
                </a:extLst>
              </p:cNvPr>
              <p:cNvCxnSpPr>
                <a:cxnSpLocks/>
              </p:cNvCxnSpPr>
              <p:nvPr/>
            </p:nvCxnSpPr>
            <p:spPr>
              <a:xfrm rot="10800000" flipV="1">
                <a:off x="7880561" y="2962587"/>
                <a:ext cx="277279" cy="122802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A19703-61D3-4100-B21A-A5CC5EB11E64}"/>
                  </a:ext>
                </a:extLst>
              </p:cNvPr>
              <p:cNvSpPr/>
              <p:nvPr/>
            </p:nvSpPr>
            <p:spPr bwMode="auto">
              <a:xfrm>
                <a:off x="6192695" y="105970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0" name="Oval 239">
                <a:extLst>
                  <a:ext uri="{FF2B5EF4-FFF2-40B4-BE49-F238E27FC236}">
                    <a16:creationId xmlns:a16="http://schemas.microsoft.com/office/drawing/2014/main" id="{A6B78D66-1BC3-459D-8B71-2858466E9C5F}"/>
                  </a:ext>
                </a:extLst>
              </p:cNvPr>
              <p:cNvSpPr/>
              <p:nvPr/>
            </p:nvSpPr>
            <p:spPr bwMode="auto">
              <a:xfrm>
                <a:off x="5708229" y="2500337"/>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8" name="Oval 247">
                <a:extLst>
                  <a:ext uri="{FF2B5EF4-FFF2-40B4-BE49-F238E27FC236}">
                    <a16:creationId xmlns:a16="http://schemas.microsoft.com/office/drawing/2014/main" id="{41BC7F01-9636-4479-815B-704252D72D69}"/>
                  </a:ext>
                </a:extLst>
              </p:cNvPr>
              <p:cNvSpPr/>
              <p:nvPr/>
            </p:nvSpPr>
            <p:spPr bwMode="auto">
              <a:xfrm>
                <a:off x="8157839" y="2008619"/>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9" name="Oval 248">
                <a:extLst>
                  <a:ext uri="{FF2B5EF4-FFF2-40B4-BE49-F238E27FC236}">
                    <a16:creationId xmlns:a16="http://schemas.microsoft.com/office/drawing/2014/main" id="{F3BF1DC5-E0AB-4C22-8E6C-2D1C5BBF7346}"/>
                  </a:ext>
                </a:extLst>
              </p:cNvPr>
              <p:cNvSpPr/>
              <p:nvPr/>
            </p:nvSpPr>
            <p:spPr bwMode="auto">
              <a:xfrm>
                <a:off x="8157839" y="274176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grpSp>
        <p:sp>
          <p:nvSpPr>
            <p:cNvPr id="250" name="Freeform 9">
              <a:extLst>
                <a:ext uri="{FF2B5EF4-FFF2-40B4-BE49-F238E27FC236}">
                  <a16:creationId xmlns:a16="http://schemas.microsoft.com/office/drawing/2014/main" id="{A7CAAD0E-3976-4993-AE66-CE2C677B242B}"/>
                </a:ext>
              </a:extLst>
            </p:cNvPr>
            <p:cNvSpPr>
              <a:spLocks noEditPoints="1"/>
            </p:cNvSpPr>
            <p:nvPr/>
          </p:nvSpPr>
          <p:spPr bwMode="auto">
            <a:xfrm>
              <a:off x="1211572" y="2379412"/>
              <a:ext cx="467331" cy="3739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505050"/>
                </a:solidFill>
                <a:latin typeface="Segoe UI Semilight"/>
                <a:ea typeface="+mn-ea"/>
                <a:cs typeface="+mn-cs"/>
              </a:endParaRPr>
            </a:p>
          </p:txBody>
        </p:sp>
        <p:sp>
          <p:nvSpPr>
            <p:cNvPr id="251" name="Freeform 5">
              <a:extLst>
                <a:ext uri="{FF2B5EF4-FFF2-40B4-BE49-F238E27FC236}">
                  <a16:creationId xmlns:a16="http://schemas.microsoft.com/office/drawing/2014/main" id="{46050FB7-2716-4C44-AF7F-AC2E97CE5DD9}"/>
                </a:ext>
              </a:extLst>
            </p:cNvPr>
            <p:cNvSpPr>
              <a:spLocks noEditPoints="1"/>
            </p:cNvSpPr>
            <p:nvPr/>
          </p:nvSpPr>
          <p:spPr bwMode="auto">
            <a:xfrm>
              <a:off x="1746943" y="2510596"/>
              <a:ext cx="145977" cy="24278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a:solidFill>
                  <a:sysClr val="windowText" lastClr="000000"/>
                </a:solidFill>
                <a:latin typeface="Segoe UI Semilight"/>
              </a:endParaRPr>
            </a:p>
          </p:txBody>
        </p:sp>
      </p:grpSp>
      <p:cxnSp>
        <p:nvCxnSpPr>
          <p:cNvPr id="253" name="Straight Arrow Connector 252">
            <a:extLst>
              <a:ext uri="{FF2B5EF4-FFF2-40B4-BE49-F238E27FC236}">
                <a16:creationId xmlns:a16="http://schemas.microsoft.com/office/drawing/2014/main" id="{FA3D49AA-1309-49C8-904F-41F035D17C36}"/>
              </a:ext>
            </a:extLst>
          </p:cNvPr>
          <p:cNvCxnSpPr>
            <a:cxnSpLocks/>
          </p:cNvCxnSpPr>
          <p:nvPr/>
        </p:nvCxnSpPr>
        <p:spPr>
          <a:xfrm>
            <a:off x="1589622" y="2146867"/>
            <a:ext cx="582533"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D259988-8CF1-4F8F-A381-7F0D26D376C9}"/>
              </a:ext>
            </a:extLst>
          </p:cNvPr>
          <p:cNvSpPr/>
          <p:nvPr/>
        </p:nvSpPr>
        <p:spPr bwMode="auto">
          <a:xfrm>
            <a:off x="1441130" y="1187498"/>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Rectangle 74">
            <a:extLst>
              <a:ext uri="{FF2B5EF4-FFF2-40B4-BE49-F238E27FC236}">
                <a16:creationId xmlns:a16="http://schemas.microsoft.com/office/drawing/2014/main" id="{1F14F2D1-1347-4D16-9E62-7538C78EED52}"/>
              </a:ext>
            </a:extLst>
          </p:cNvPr>
          <p:cNvSpPr/>
          <p:nvPr/>
        </p:nvSpPr>
        <p:spPr bwMode="auto">
          <a:xfrm>
            <a:off x="6181401" y="1370190"/>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76" name="Rectangle 75">
            <a:extLst>
              <a:ext uri="{FF2B5EF4-FFF2-40B4-BE49-F238E27FC236}">
                <a16:creationId xmlns:a16="http://schemas.microsoft.com/office/drawing/2014/main" id="{F08449EF-E4A0-4446-B3DC-46D39BE6657E}"/>
              </a:ext>
            </a:extLst>
          </p:cNvPr>
          <p:cNvSpPr/>
          <p:nvPr/>
        </p:nvSpPr>
        <p:spPr bwMode="auto">
          <a:xfrm>
            <a:off x="4826193" y="1356602"/>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77" name="Rectangle 76">
            <a:extLst>
              <a:ext uri="{FF2B5EF4-FFF2-40B4-BE49-F238E27FC236}">
                <a16:creationId xmlns:a16="http://schemas.microsoft.com/office/drawing/2014/main" id="{B176C94E-EFBD-4911-88DE-67BFB51663A6}"/>
              </a:ext>
            </a:extLst>
          </p:cNvPr>
          <p:cNvSpPr/>
          <p:nvPr/>
        </p:nvSpPr>
        <p:spPr bwMode="auto">
          <a:xfrm>
            <a:off x="2933659" y="136091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78" name="Rectangle 77">
            <a:extLst>
              <a:ext uri="{FF2B5EF4-FFF2-40B4-BE49-F238E27FC236}">
                <a16:creationId xmlns:a16="http://schemas.microsoft.com/office/drawing/2014/main" id="{607D8584-59F9-4FA6-8B3D-9329A1727FD2}"/>
              </a:ext>
            </a:extLst>
          </p:cNvPr>
          <p:cNvSpPr/>
          <p:nvPr/>
        </p:nvSpPr>
        <p:spPr bwMode="auto">
          <a:xfrm>
            <a:off x="1817757" y="1356603"/>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79" name="Rectangle 78">
            <a:extLst>
              <a:ext uri="{FF2B5EF4-FFF2-40B4-BE49-F238E27FC236}">
                <a16:creationId xmlns:a16="http://schemas.microsoft.com/office/drawing/2014/main" id="{C2361FC6-92E8-4D85-81EE-81EC79D44317}"/>
              </a:ext>
            </a:extLst>
          </p:cNvPr>
          <p:cNvSpPr/>
          <p:nvPr/>
        </p:nvSpPr>
        <p:spPr bwMode="auto">
          <a:xfrm>
            <a:off x="7785971" y="1368595"/>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cxnSp>
        <p:nvCxnSpPr>
          <p:cNvPr id="87" name="Connector: Elbow 86">
            <a:extLst>
              <a:ext uri="{FF2B5EF4-FFF2-40B4-BE49-F238E27FC236}">
                <a16:creationId xmlns:a16="http://schemas.microsoft.com/office/drawing/2014/main" id="{1D68754E-F027-4095-A74A-D50C5902ADE3}"/>
              </a:ext>
            </a:extLst>
          </p:cNvPr>
          <p:cNvCxnSpPr>
            <a:cxnSpLocks/>
          </p:cNvCxnSpPr>
          <p:nvPr/>
        </p:nvCxnSpPr>
        <p:spPr>
          <a:xfrm>
            <a:off x="5407196" y="2760224"/>
            <a:ext cx="904086" cy="736468"/>
          </a:xfrm>
          <a:prstGeom prst="bentConnector3">
            <a:avLst>
              <a:gd name="adj1" fmla="val 8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10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575425" y="941724"/>
            <a:ext cx="6344080" cy="325826"/>
            <a:chOff x="821550" y="364537"/>
            <a:chExt cx="7313575" cy="442424"/>
          </a:xfrm>
          <a:solidFill>
            <a:schemeClr val="tx2"/>
          </a:solidFill>
        </p:grpSpPr>
        <p:sp>
          <p:nvSpPr>
            <p:cNvPr id="38" name="Pentagon 63"/>
            <p:cNvSpPr/>
            <p:nvPr/>
          </p:nvSpPr>
          <p:spPr bwMode="auto">
            <a:xfrm>
              <a:off x="4179199" y="364537"/>
              <a:ext cx="3955926"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39" name="Pentagon 64"/>
            <p:cNvSpPr/>
            <p:nvPr/>
          </p:nvSpPr>
          <p:spPr bwMode="auto">
            <a:xfrm flipH="1">
              <a:off x="821550" y="364537"/>
              <a:ext cx="3357649"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40" name="TextBox 39"/>
            <p:cNvSpPr txBox="1"/>
            <p:nvPr/>
          </p:nvSpPr>
          <p:spPr>
            <a:xfrm>
              <a:off x="982392" y="461920"/>
              <a:ext cx="2481944" cy="272830"/>
            </a:xfrm>
            <a:prstGeom prst="rect">
              <a:avLst/>
            </a:prstGeom>
            <a:grpFill/>
          </p:spPr>
          <p:txBody>
            <a:bodyPr wrap="square" lIns="137141" tIns="109713" rIns="137141" bIns="109713" rtlCol="0" anchor="ctr">
              <a:noAutofit/>
            </a:bodyPr>
            <a:lstStyle/>
            <a:p>
              <a:pP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CONTROL</a:t>
              </a:r>
            </a:p>
          </p:txBody>
        </p:sp>
        <p:sp>
          <p:nvSpPr>
            <p:cNvPr id="41" name="TextBox 40"/>
            <p:cNvSpPr txBox="1"/>
            <p:nvPr/>
          </p:nvSpPr>
          <p:spPr>
            <a:xfrm>
              <a:off x="4515157" y="451240"/>
              <a:ext cx="3423678" cy="294190"/>
            </a:xfrm>
            <a:prstGeom prst="rect">
              <a:avLst/>
            </a:prstGeom>
            <a:grpFill/>
          </p:spPr>
          <p:txBody>
            <a:bodyPr wrap="square" lIns="137141" tIns="109713" rIns="137141" bIns="109713" rtlCol="0" anchor="ctr">
              <a:noAutofit/>
            </a:bodyPr>
            <a:lstStyle/>
            <a:p>
              <a:pPr algn="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EASE OF USE</a:t>
              </a:r>
            </a:p>
          </p:txBody>
        </p:sp>
      </p:grpSp>
      <p:sp>
        <p:nvSpPr>
          <p:cNvPr id="12" name="Rectangle 11"/>
          <p:cNvSpPr/>
          <p:nvPr/>
        </p:nvSpPr>
        <p:spPr>
          <a:xfrm>
            <a:off x="4652155" y="3579175"/>
            <a:ext cx="1264964" cy="330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050" kern="1200" dirty="0">
                <a:solidFill>
                  <a:prstClr val="white"/>
                </a:solidFill>
                <a:latin typeface="Segoe UI" panose="020B0502040204020203" pitchFamily="34" charset="0"/>
                <a:cs typeface="Segoe UI" panose="020B0502040204020203" pitchFamily="34" charset="0"/>
              </a:rPr>
              <a:t>Azure Data Lake Analytics</a:t>
            </a:r>
          </a:p>
        </p:txBody>
      </p:sp>
      <p:grpSp>
        <p:nvGrpSpPr>
          <p:cNvPr id="9" name="Group 8"/>
          <p:cNvGrpSpPr/>
          <p:nvPr/>
        </p:nvGrpSpPr>
        <p:grpSpPr>
          <a:xfrm>
            <a:off x="1736118" y="3797432"/>
            <a:ext cx="5815830" cy="852366"/>
            <a:chOff x="2657138" y="4258826"/>
            <a:chExt cx="7754440" cy="1136488"/>
          </a:xfrm>
        </p:grpSpPr>
        <p:sp>
          <p:nvSpPr>
            <p:cNvPr id="13" name="Rectangle 12"/>
            <p:cNvSpPr/>
            <p:nvPr/>
          </p:nvSpPr>
          <p:spPr>
            <a:xfrm>
              <a:off x="2657138" y="4258826"/>
              <a:ext cx="7754439" cy="548640"/>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Data Lake Store</a:t>
              </a:r>
            </a:p>
          </p:txBody>
        </p:sp>
        <p:sp>
          <p:nvSpPr>
            <p:cNvPr id="15" name="Rectangle 14"/>
            <p:cNvSpPr/>
            <p:nvPr/>
          </p:nvSpPr>
          <p:spPr>
            <a:xfrm>
              <a:off x="2657138" y="4846674"/>
              <a:ext cx="7754440" cy="548640"/>
            </a:xfrm>
            <a:prstGeom prst="rect">
              <a:avLst/>
            </a:prstGeom>
            <a:solidFill>
              <a:schemeClr val="bg1">
                <a:lumMod val="95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Storage</a:t>
              </a:r>
            </a:p>
          </p:txBody>
        </p:sp>
      </p:grpSp>
      <p:sp>
        <p:nvSpPr>
          <p:cNvPr id="16" name="Rectangle 15"/>
          <p:cNvSpPr/>
          <p:nvPr/>
        </p:nvSpPr>
        <p:spPr>
          <a:xfrm>
            <a:off x="1647851" y="3724384"/>
            <a:ext cx="5989569" cy="1010857"/>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grpSp>
        <p:nvGrpSpPr>
          <p:cNvPr id="8" name="Group 7"/>
          <p:cNvGrpSpPr/>
          <p:nvPr/>
        </p:nvGrpSpPr>
        <p:grpSpPr>
          <a:xfrm>
            <a:off x="1567028" y="1640140"/>
            <a:ext cx="5777190" cy="2034679"/>
            <a:chOff x="2374847" y="1242869"/>
            <a:chExt cx="5984246" cy="2712905"/>
          </a:xfrm>
        </p:grpSpPr>
        <p:sp>
          <p:nvSpPr>
            <p:cNvPr id="4" name="Rectangle 3"/>
            <p:cNvSpPr/>
            <p:nvPr/>
          </p:nvSpPr>
          <p:spPr>
            <a:xfrm>
              <a:off x="2657138" y="2370011"/>
              <a:ext cx="1642118" cy="115092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50" kern="1200" dirty="0">
                  <a:solidFill>
                    <a:srgbClr val="505050"/>
                  </a:solidFill>
                  <a:latin typeface="Segoe UI" panose="020B0502040204020203" pitchFamily="34" charset="0"/>
                  <a:cs typeface="Segoe UI" panose="020B0502040204020203" pitchFamily="34" charset="0"/>
                </a:rPr>
                <a:t>Any Hadoop technology, any distribution</a:t>
              </a:r>
            </a:p>
          </p:txBody>
        </p:sp>
        <p:sp>
          <p:nvSpPr>
            <p:cNvPr id="5" name="Rectangle 4"/>
            <p:cNvSpPr/>
            <p:nvPr/>
          </p:nvSpPr>
          <p:spPr>
            <a:xfrm>
              <a:off x="4513033" y="1747770"/>
              <a:ext cx="1818806" cy="177960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Workload optimized, managed clusters</a:t>
              </a:r>
            </a:p>
          </p:txBody>
        </p:sp>
        <p:sp>
          <p:nvSpPr>
            <p:cNvPr id="10" name="Rectangle 9"/>
            <p:cNvSpPr/>
            <p:nvPr/>
          </p:nvSpPr>
          <p:spPr>
            <a:xfrm>
              <a:off x="2374847" y="2291959"/>
              <a:ext cx="2099448" cy="446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68580" rIns="0" bIns="0" rtlCol="0" anchor="ctr">
              <a:spAutoFit/>
            </a:bodyPr>
            <a:lstStyle/>
            <a:p>
              <a:pPr algn="ctr" defTabSz="685800">
                <a:buClrTx/>
                <a:defRPr/>
              </a:pPr>
              <a:r>
                <a:rPr lang="en-US" sz="900" b="1" kern="1200" dirty="0">
                  <a:solidFill>
                    <a:srgbClr val="0078D7"/>
                  </a:solidFill>
                  <a:latin typeface="Segoe UI" panose="020B0502040204020203" pitchFamily="34" charset="0"/>
                  <a:cs typeface="Segoe UI" panose="020B0502040204020203" pitchFamily="34" charset="0"/>
                </a:rPr>
                <a:t>Azure Marketplace</a:t>
              </a:r>
            </a:p>
            <a:p>
              <a:pPr algn="ctr" defTabSz="685800">
                <a:buClrTx/>
                <a:defRPr/>
              </a:pPr>
              <a:r>
                <a:rPr lang="en-US" sz="825" kern="1200" dirty="0">
                  <a:solidFill>
                    <a:srgbClr val="0078D7"/>
                  </a:solidFill>
                  <a:latin typeface="Segoe UI" panose="020B0502040204020203" pitchFamily="34" charset="0"/>
                  <a:cs typeface="Segoe UI" panose="020B0502040204020203" pitchFamily="34" charset="0"/>
                </a:rPr>
                <a:t>HDP | CDH | MapR</a:t>
              </a:r>
            </a:p>
          </p:txBody>
        </p:sp>
        <p:sp>
          <p:nvSpPr>
            <p:cNvPr id="48" name="Rectangle 47"/>
            <p:cNvSpPr/>
            <p:nvPr/>
          </p:nvSpPr>
          <p:spPr bwMode="auto">
            <a:xfrm>
              <a:off x="2389955" y="3498344"/>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IaaS Clusters</a:t>
              </a:r>
            </a:p>
          </p:txBody>
        </p:sp>
        <p:sp>
          <p:nvSpPr>
            <p:cNvPr id="54" name="Rectangle 53"/>
            <p:cNvSpPr/>
            <p:nvPr/>
          </p:nvSpPr>
          <p:spPr bwMode="auto">
            <a:xfrm>
              <a:off x="5407710" y="3520551"/>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Managed Clusters</a:t>
              </a:r>
            </a:p>
          </p:txBody>
        </p:sp>
        <p:sp>
          <p:nvSpPr>
            <p:cNvPr id="56" name="Rectangle 55"/>
            <p:cNvSpPr/>
            <p:nvPr/>
          </p:nvSpPr>
          <p:spPr>
            <a:xfrm>
              <a:off x="4580382" y="1742783"/>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HDInsight</a:t>
              </a:r>
            </a:p>
          </p:txBody>
        </p:sp>
        <p:sp>
          <p:nvSpPr>
            <p:cNvPr id="36" name="Rectangle 35">
              <a:extLst>
                <a:ext uri="{FF2B5EF4-FFF2-40B4-BE49-F238E27FC236}">
                  <a16:creationId xmlns:a16="http://schemas.microsoft.com/office/drawing/2014/main" id="{8A47707E-4F5F-4018-9010-548F5A4DBD98}"/>
                </a:ext>
              </a:extLst>
            </p:cNvPr>
            <p:cNvSpPr/>
            <p:nvPr/>
          </p:nvSpPr>
          <p:spPr>
            <a:xfrm>
              <a:off x="6540287" y="1270504"/>
              <a:ext cx="1818806" cy="223893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Frictionless &amp; Optimized Spark clusters</a:t>
              </a:r>
            </a:p>
          </p:txBody>
        </p:sp>
        <p:sp>
          <p:nvSpPr>
            <p:cNvPr id="42" name="Rectangle 41">
              <a:extLst>
                <a:ext uri="{FF2B5EF4-FFF2-40B4-BE49-F238E27FC236}">
                  <a16:creationId xmlns:a16="http://schemas.microsoft.com/office/drawing/2014/main" id="{567A21CE-8837-49AC-9D4B-E0F089F05E09}"/>
                </a:ext>
              </a:extLst>
            </p:cNvPr>
            <p:cNvSpPr/>
            <p:nvPr/>
          </p:nvSpPr>
          <p:spPr>
            <a:xfrm>
              <a:off x="6611452" y="1242869"/>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Databricks</a:t>
              </a:r>
            </a:p>
          </p:txBody>
        </p:sp>
      </p:grpSp>
      <p:sp>
        <p:nvSpPr>
          <p:cNvPr id="3" name="TextBox 2"/>
          <p:cNvSpPr txBox="1"/>
          <p:nvPr/>
        </p:nvSpPr>
        <p:spPr>
          <a:xfrm rot="16200000">
            <a:off x="7335147" y="3994364"/>
            <a:ext cx="1010857"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STORAGE</a:t>
            </a:r>
          </a:p>
        </p:txBody>
      </p:sp>
      <p:sp>
        <p:nvSpPr>
          <p:cNvPr id="24" name="TextBox 23"/>
          <p:cNvSpPr txBox="1"/>
          <p:nvPr/>
        </p:nvSpPr>
        <p:spPr>
          <a:xfrm rot="16200000">
            <a:off x="6882691" y="2460056"/>
            <a:ext cx="1915768"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a:t>
            </a:r>
            <a:br>
              <a:rPr lang="en-US" sz="900" b="1" kern="1200" dirty="0">
                <a:solidFill>
                  <a:srgbClr val="505050"/>
                </a:solidFill>
                <a:latin typeface="Segoe UI"/>
                <a:ea typeface="Segoe UI" pitchFamily="34" charset="0"/>
                <a:cs typeface="Segoe UI" pitchFamily="34" charset="0"/>
              </a:rPr>
            </a:br>
            <a:r>
              <a:rPr lang="en-US" sz="900" b="1" kern="1200" dirty="0">
                <a:solidFill>
                  <a:srgbClr val="505050"/>
                </a:solidFill>
                <a:latin typeface="Segoe UI"/>
                <a:ea typeface="Segoe UI" pitchFamily="34" charset="0"/>
                <a:cs typeface="Segoe UI" pitchFamily="34" charset="0"/>
              </a:rPr>
              <a:t>ANALYTICS</a:t>
            </a:r>
          </a:p>
        </p:txBody>
      </p:sp>
      <p:sp>
        <p:nvSpPr>
          <p:cNvPr id="25" name="Rectangle 24"/>
          <p:cNvSpPr/>
          <p:nvPr/>
        </p:nvSpPr>
        <p:spPr>
          <a:xfrm>
            <a:off x="1647851" y="1313499"/>
            <a:ext cx="5989569" cy="2321254"/>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sp>
        <p:nvSpPr>
          <p:cNvPr id="29" name="Pentagon 63"/>
          <p:cNvSpPr/>
          <p:nvPr/>
        </p:nvSpPr>
        <p:spPr bwMode="auto">
          <a:xfrm rot="16200000">
            <a:off x="172423" y="2257342"/>
            <a:ext cx="2428996" cy="325826"/>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r" defTabSz="699220" fontAlgn="base">
              <a:lnSpc>
                <a:spcPct val="90000"/>
              </a:lnSpc>
              <a:spcBef>
                <a:spcPct val="0"/>
              </a:spcBef>
              <a:spcAft>
                <a:spcPct val="0"/>
              </a:spcAft>
              <a:buClrTx/>
              <a:defRPr/>
            </a:pPr>
            <a:r>
              <a:rPr lang="en-US" sz="1050" b="1" dirty="0">
                <a:solidFill>
                  <a:srgbClr val="FFFFFF"/>
                </a:solidFill>
                <a:latin typeface="Segoe UI"/>
                <a:ea typeface="Segoe UI" pitchFamily="34" charset="0"/>
                <a:cs typeface="Segoe UI Semibold" panose="020B0702040204020203" pitchFamily="34" charset="0"/>
              </a:rPr>
              <a:t>Reduced Administration</a:t>
            </a:r>
          </a:p>
        </p:txBody>
      </p:sp>
      <p:sp>
        <p:nvSpPr>
          <p:cNvPr id="27" name="Title 3"/>
          <p:cNvSpPr txBox="1">
            <a:spLocks/>
          </p:cNvSpPr>
          <p:nvPr/>
        </p:nvSpPr>
        <p:spPr>
          <a:xfrm>
            <a:off x="70091" y="-54336"/>
            <a:ext cx="8741880" cy="674749"/>
          </a:xfrm>
          <a:prstGeom prst="rect">
            <a:avLst/>
          </a:prstGeom>
        </p:spPr>
        <p:txBody>
          <a:bodyPr vert="horz" wrap="square" lIns="109728" tIns="68580" rIns="109728" bIns="68580" rtlCol="0" anchor="t">
            <a:normAutofit fontScale="97500"/>
          </a:bodyPr>
          <a:lstStyle>
            <a:lvl1pPr algn="l" defTabSz="914367" rtl="0" eaLnBrk="1" latinLnBrk="0" hangingPunct="1">
              <a:lnSpc>
                <a:spcPct val="90000"/>
              </a:lnSpc>
              <a:spcBef>
                <a:spcPct val="0"/>
              </a:spcBef>
              <a:buNone/>
              <a:defRPr lang="en-US" sz="4400" b="0" kern="1200" cap="none" spc="-100" baseline="0">
                <a:ln w="3175">
                  <a:noFill/>
                </a:ln>
                <a:solidFill>
                  <a:schemeClr val="bg1"/>
                </a:solidFill>
                <a:effectLst/>
                <a:latin typeface="+mj-lt"/>
                <a:ea typeface="+mn-ea"/>
                <a:cs typeface="Segoe UI" pitchFamily="34" charset="0"/>
              </a:defRPr>
            </a:lvl1pPr>
          </a:lstStyle>
          <a:p>
            <a:pPr defTabSz="685775">
              <a:lnSpc>
                <a:spcPct val="100000"/>
              </a:lnSpc>
              <a:spcBef>
                <a:spcPts val="0"/>
              </a:spcBef>
              <a:buClrTx/>
              <a:defRPr/>
            </a:pPr>
            <a:endParaRPr lang="en-US" sz="3300" spc="-75" dirty="0">
              <a:solidFill>
                <a:srgbClr val="505050"/>
              </a:solidFill>
              <a:latin typeface="Segoe UI Light"/>
            </a:endParaRPr>
          </a:p>
        </p:txBody>
      </p:sp>
      <p:sp>
        <p:nvSpPr>
          <p:cNvPr id="2" name="Text Placeholder 1">
            <a:extLst>
              <a:ext uri="{FF2B5EF4-FFF2-40B4-BE49-F238E27FC236}">
                <a16:creationId xmlns:a16="http://schemas.microsoft.com/office/drawing/2014/main" id="{434F770F-8BD8-40AF-91FF-015B10FCBEB4}"/>
              </a:ext>
            </a:extLst>
          </p:cNvPr>
          <p:cNvSpPr>
            <a:spLocks noGrp="1"/>
          </p:cNvSpPr>
          <p:nvPr>
            <p:ph type="body" sz="quarter" idx="11"/>
          </p:nvPr>
        </p:nvSpPr>
        <p:spPr/>
        <p:txBody>
          <a:bodyPr/>
          <a:lstStyle/>
          <a:p>
            <a:r>
              <a:rPr lang="en-US" dirty="0"/>
              <a:t>POSITIONING THE DIFFERENT BIG DATA SOLUTIONS</a:t>
            </a:r>
          </a:p>
        </p:txBody>
      </p:sp>
      <p:pic>
        <p:nvPicPr>
          <p:cNvPr id="14" name="Picture 13">
            <a:extLst>
              <a:ext uri="{FF2B5EF4-FFF2-40B4-BE49-F238E27FC236}">
                <a16:creationId xmlns:a16="http://schemas.microsoft.com/office/drawing/2014/main" id="{8A2DB137-D386-461C-84A4-CBC41773D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511" y="3847273"/>
            <a:ext cx="338684" cy="338684"/>
          </a:xfrm>
          <a:prstGeom prst="rect">
            <a:avLst/>
          </a:prstGeom>
        </p:spPr>
      </p:pic>
      <p:sp>
        <p:nvSpPr>
          <p:cNvPr id="20" name="Freeform: Shape 19">
            <a:extLst>
              <a:ext uri="{FF2B5EF4-FFF2-40B4-BE49-F238E27FC236}">
                <a16:creationId xmlns:a16="http://schemas.microsoft.com/office/drawing/2014/main" id="{B5FECA09-3268-4F4D-B90C-3CF0F10B4BD3}"/>
              </a:ext>
            </a:extLst>
          </p:cNvPr>
          <p:cNvSpPr/>
          <p:nvPr/>
        </p:nvSpPr>
        <p:spPr>
          <a:xfrm>
            <a:off x="2774258" y="4337448"/>
            <a:ext cx="357188" cy="307181"/>
          </a:xfrm>
          <a:custGeom>
            <a:avLst/>
            <a:gdLst/>
            <a:ahLst/>
            <a:cxnLst/>
            <a:rect l="0" t="0" r="0" b="0"/>
            <a:pathLst>
              <a:path w="476250" h="409575">
                <a:moveTo>
                  <a:pt x="407670" y="160972"/>
                </a:moveTo>
                <a:lnTo>
                  <a:pt x="376238" y="160972"/>
                </a:lnTo>
                <a:lnTo>
                  <a:pt x="376238" y="14288"/>
                </a:lnTo>
                <a:cubicBezTo>
                  <a:pt x="376238" y="6668"/>
                  <a:pt x="369570" y="0"/>
                  <a:pt x="361950" y="0"/>
                </a:cubicBezTo>
                <a:lnTo>
                  <a:pt x="14288" y="0"/>
                </a:lnTo>
                <a:cubicBezTo>
                  <a:pt x="6668" y="0"/>
                  <a:pt x="0" y="6668"/>
                  <a:pt x="0" y="14288"/>
                </a:cubicBezTo>
                <a:lnTo>
                  <a:pt x="0" y="306705"/>
                </a:lnTo>
                <a:cubicBezTo>
                  <a:pt x="0" y="314325"/>
                  <a:pt x="6668" y="320993"/>
                  <a:pt x="14288" y="320993"/>
                </a:cubicBezTo>
                <a:lnTo>
                  <a:pt x="211455" y="320993"/>
                </a:lnTo>
                <a:lnTo>
                  <a:pt x="262890" y="410528"/>
                </a:lnTo>
                <a:lnTo>
                  <a:pt x="406718" y="410528"/>
                </a:lnTo>
                <a:lnTo>
                  <a:pt x="478155" y="285750"/>
                </a:lnTo>
                <a:lnTo>
                  <a:pt x="407670" y="160972"/>
                </a:lnTo>
                <a:close/>
                <a:moveTo>
                  <a:pt x="279083" y="83820"/>
                </a:moveTo>
                <a:lnTo>
                  <a:pt x="348615" y="83820"/>
                </a:lnTo>
                <a:lnTo>
                  <a:pt x="348615" y="125730"/>
                </a:lnTo>
                <a:lnTo>
                  <a:pt x="279083" y="125730"/>
                </a:lnTo>
                <a:lnTo>
                  <a:pt x="279083" y="83820"/>
                </a:lnTo>
                <a:close/>
                <a:moveTo>
                  <a:pt x="348615" y="140018"/>
                </a:moveTo>
                <a:lnTo>
                  <a:pt x="348615" y="160972"/>
                </a:lnTo>
                <a:lnTo>
                  <a:pt x="279083" y="160972"/>
                </a:lnTo>
                <a:lnTo>
                  <a:pt x="279083" y="140018"/>
                </a:lnTo>
                <a:lnTo>
                  <a:pt x="348615" y="140018"/>
                </a:lnTo>
                <a:close/>
                <a:moveTo>
                  <a:pt x="195263" y="83820"/>
                </a:moveTo>
                <a:lnTo>
                  <a:pt x="264795" y="83820"/>
                </a:lnTo>
                <a:lnTo>
                  <a:pt x="264795" y="125730"/>
                </a:lnTo>
                <a:lnTo>
                  <a:pt x="195263" y="125730"/>
                </a:lnTo>
                <a:lnTo>
                  <a:pt x="195263" y="83820"/>
                </a:lnTo>
                <a:close/>
                <a:moveTo>
                  <a:pt x="195263" y="140018"/>
                </a:moveTo>
                <a:lnTo>
                  <a:pt x="264795" y="140018"/>
                </a:lnTo>
                <a:lnTo>
                  <a:pt x="264795" y="160972"/>
                </a:lnTo>
                <a:lnTo>
                  <a:pt x="262890" y="160972"/>
                </a:lnTo>
                <a:lnTo>
                  <a:pt x="250508" y="181927"/>
                </a:lnTo>
                <a:lnTo>
                  <a:pt x="194310" y="181927"/>
                </a:lnTo>
                <a:lnTo>
                  <a:pt x="194310" y="140018"/>
                </a:lnTo>
                <a:close/>
                <a:moveTo>
                  <a:pt x="195263" y="195263"/>
                </a:moveTo>
                <a:lnTo>
                  <a:pt x="242888" y="195263"/>
                </a:lnTo>
                <a:lnTo>
                  <a:pt x="219075" y="237172"/>
                </a:lnTo>
                <a:lnTo>
                  <a:pt x="195263" y="237172"/>
                </a:lnTo>
                <a:lnTo>
                  <a:pt x="195263" y="195263"/>
                </a:lnTo>
                <a:close/>
                <a:moveTo>
                  <a:pt x="211455" y="250508"/>
                </a:moveTo>
                <a:lnTo>
                  <a:pt x="195263" y="278130"/>
                </a:lnTo>
                <a:lnTo>
                  <a:pt x="195263" y="250508"/>
                </a:lnTo>
                <a:lnTo>
                  <a:pt x="211455" y="250508"/>
                </a:lnTo>
                <a:close/>
                <a:moveTo>
                  <a:pt x="98107" y="292418"/>
                </a:moveTo>
                <a:lnTo>
                  <a:pt x="28575" y="292418"/>
                </a:lnTo>
                <a:lnTo>
                  <a:pt x="28575" y="250508"/>
                </a:lnTo>
                <a:lnTo>
                  <a:pt x="98107" y="250508"/>
                </a:lnTo>
                <a:lnTo>
                  <a:pt x="98107" y="292418"/>
                </a:lnTo>
                <a:close/>
                <a:moveTo>
                  <a:pt x="98107" y="237172"/>
                </a:moveTo>
                <a:lnTo>
                  <a:pt x="28575" y="237172"/>
                </a:lnTo>
                <a:lnTo>
                  <a:pt x="28575" y="195263"/>
                </a:lnTo>
                <a:lnTo>
                  <a:pt x="98107" y="195263"/>
                </a:lnTo>
                <a:lnTo>
                  <a:pt x="98107" y="237172"/>
                </a:lnTo>
                <a:close/>
                <a:moveTo>
                  <a:pt x="98107" y="180975"/>
                </a:moveTo>
                <a:lnTo>
                  <a:pt x="28575" y="180975"/>
                </a:lnTo>
                <a:lnTo>
                  <a:pt x="28575" y="139065"/>
                </a:lnTo>
                <a:lnTo>
                  <a:pt x="98107" y="139065"/>
                </a:lnTo>
                <a:lnTo>
                  <a:pt x="98107" y="180975"/>
                </a:lnTo>
                <a:close/>
                <a:moveTo>
                  <a:pt x="98107" y="125730"/>
                </a:moveTo>
                <a:lnTo>
                  <a:pt x="28575" y="125730"/>
                </a:lnTo>
                <a:lnTo>
                  <a:pt x="28575" y="83820"/>
                </a:lnTo>
                <a:lnTo>
                  <a:pt x="98107" y="83820"/>
                </a:lnTo>
                <a:lnTo>
                  <a:pt x="98107" y="125730"/>
                </a:lnTo>
                <a:close/>
                <a:moveTo>
                  <a:pt x="181928" y="292418"/>
                </a:moveTo>
                <a:lnTo>
                  <a:pt x="112395" y="292418"/>
                </a:lnTo>
                <a:lnTo>
                  <a:pt x="112395" y="250508"/>
                </a:lnTo>
                <a:lnTo>
                  <a:pt x="181928" y="250508"/>
                </a:lnTo>
                <a:lnTo>
                  <a:pt x="181928" y="292418"/>
                </a:lnTo>
                <a:close/>
                <a:moveTo>
                  <a:pt x="181928" y="237172"/>
                </a:moveTo>
                <a:lnTo>
                  <a:pt x="112395" y="237172"/>
                </a:lnTo>
                <a:lnTo>
                  <a:pt x="112395" y="195263"/>
                </a:lnTo>
                <a:lnTo>
                  <a:pt x="181928" y="195263"/>
                </a:lnTo>
                <a:lnTo>
                  <a:pt x="181928" y="237172"/>
                </a:lnTo>
                <a:close/>
                <a:moveTo>
                  <a:pt x="181928" y="180975"/>
                </a:moveTo>
                <a:lnTo>
                  <a:pt x="112395" y="180975"/>
                </a:lnTo>
                <a:lnTo>
                  <a:pt x="112395" y="139065"/>
                </a:lnTo>
                <a:lnTo>
                  <a:pt x="181928" y="139065"/>
                </a:lnTo>
                <a:lnTo>
                  <a:pt x="181928" y="180975"/>
                </a:lnTo>
                <a:close/>
                <a:moveTo>
                  <a:pt x="181928" y="125730"/>
                </a:moveTo>
                <a:lnTo>
                  <a:pt x="112395" y="125730"/>
                </a:lnTo>
                <a:lnTo>
                  <a:pt x="112395" y="83820"/>
                </a:lnTo>
                <a:lnTo>
                  <a:pt x="181928" y="83820"/>
                </a:lnTo>
                <a:lnTo>
                  <a:pt x="181928" y="125730"/>
                </a:lnTo>
                <a:close/>
                <a:moveTo>
                  <a:pt x="195263" y="292418"/>
                </a:moveTo>
                <a:lnTo>
                  <a:pt x="195263" y="291465"/>
                </a:lnTo>
                <a:lnTo>
                  <a:pt x="195263" y="292418"/>
                </a:lnTo>
                <a:lnTo>
                  <a:pt x="195263" y="292418"/>
                </a:lnTo>
                <a:close/>
              </a:path>
            </a:pathLst>
          </a:custGeom>
          <a:solidFill>
            <a:srgbClr val="0078D7"/>
          </a:solidFill>
          <a:ln w="9525" cap="flat">
            <a:noFill/>
            <a:prstDash val="solid"/>
            <a:miter/>
          </a:ln>
        </p:spPr>
        <p:txBody>
          <a:bodyPr/>
          <a:lstStyle/>
          <a:p>
            <a:pPr defTabSz="685800">
              <a:buClrTx/>
              <a:defRPr/>
            </a:pPr>
            <a:endParaRPr lang="en-US" sz="1350" kern="1200" dirty="0">
              <a:solidFill>
                <a:srgbClr val="505050"/>
              </a:solidFill>
              <a:latin typeface="Segoe UI"/>
              <a:ea typeface="+mn-ea"/>
              <a:cs typeface="+mn-cs"/>
            </a:endParaRPr>
          </a:p>
        </p:txBody>
      </p:sp>
      <p:pic>
        <p:nvPicPr>
          <p:cNvPr id="22" name="Graphic 21">
            <a:extLst>
              <a:ext uri="{FF2B5EF4-FFF2-40B4-BE49-F238E27FC236}">
                <a16:creationId xmlns:a16="http://schemas.microsoft.com/office/drawing/2014/main" id="{B66793F1-1CA2-4963-9028-C2C1B3830C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9182" y="2458014"/>
            <a:ext cx="445601" cy="445601"/>
          </a:xfrm>
          <a:prstGeom prst="rect">
            <a:avLst/>
          </a:prstGeom>
        </p:spPr>
      </p:pic>
      <p:pic>
        <p:nvPicPr>
          <p:cNvPr id="34" name="Graphic 33">
            <a:extLst>
              <a:ext uri="{FF2B5EF4-FFF2-40B4-BE49-F238E27FC236}">
                <a16:creationId xmlns:a16="http://schemas.microsoft.com/office/drawing/2014/main" id="{9441363C-A32C-4657-9D55-038B651E9A9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44992" y="2794047"/>
            <a:ext cx="232324" cy="232324"/>
          </a:xfrm>
          <a:prstGeom prst="rect">
            <a:avLst/>
          </a:prstGeom>
        </p:spPr>
      </p:pic>
      <p:pic>
        <p:nvPicPr>
          <p:cNvPr id="43" name="Picture 42">
            <a:extLst>
              <a:ext uri="{FF2B5EF4-FFF2-40B4-BE49-F238E27FC236}">
                <a16:creationId xmlns:a16="http://schemas.microsoft.com/office/drawing/2014/main" id="{922BA05C-6146-4814-A942-67A1298C2B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7515" y="2159529"/>
            <a:ext cx="619408" cy="619408"/>
          </a:xfrm>
          <a:prstGeom prst="rect">
            <a:avLst/>
          </a:prstGeom>
        </p:spPr>
      </p:pic>
      <p:sp>
        <p:nvSpPr>
          <p:cNvPr id="44" name="Title 1">
            <a:extLst>
              <a:ext uri="{FF2B5EF4-FFF2-40B4-BE49-F238E27FC236}">
                <a16:creationId xmlns:a16="http://schemas.microsoft.com/office/drawing/2014/main" id="{158760C6-E8FD-4864-B22A-6DC5DD5500C6}"/>
              </a:ext>
            </a:extLst>
          </p:cNvPr>
          <p:cNvSpPr txBox="1">
            <a:spLocks/>
          </p:cNvSpPr>
          <p:nvPr/>
        </p:nvSpPr>
        <p:spPr>
          <a:xfrm>
            <a:off x="201060" y="208272"/>
            <a:ext cx="8741880" cy="674749"/>
          </a:xfrm>
          <a:prstGeom prst="rect">
            <a:avLst/>
          </a:prstGeom>
        </p:spPr>
        <p:txBody>
          <a:bodyPr vert="horz" wrap="square" lIns="109728" tIns="68580" rIns="109728" bIns="68580" rtlCol="0" anchor="ctr">
            <a:norm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685775" fontAlgn="base">
              <a:spcAft>
                <a:spcPct val="0"/>
              </a:spcAft>
            </a:pPr>
            <a:r>
              <a:rPr lang="en-US" sz="1800" cap="all" spc="600" dirty="0">
                <a:solidFill>
                  <a:schemeClr val="tx1"/>
                </a:solidFill>
                <a:latin typeface="Segoe UI Light" charset="0"/>
                <a:cs typeface="Segoe UI Light" charset="0"/>
              </a:rPr>
              <a:t>KNOWING THE VARIOUS BIG DATA SOLUTIONS</a:t>
            </a:r>
          </a:p>
        </p:txBody>
      </p:sp>
    </p:spTree>
    <p:extLst>
      <p:ext uri="{BB962C8B-B14F-4D97-AF65-F5344CB8AC3E}">
        <p14:creationId xmlns:p14="http://schemas.microsoft.com/office/powerpoint/2010/main" val="349254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buNone/>
            </a:pPr>
            <a:r>
              <a:rPr lang="en-US" sz="1400" b="1" dirty="0"/>
              <a:t>Terms</a:t>
            </a:r>
          </a:p>
          <a:p>
            <a:pPr marL="0" indent="0">
              <a:buNone/>
            </a:pPr>
            <a:endParaRPr lang="en-US" sz="1400" b="1" dirty="0"/>
          </a:p>
          <a:p>
            <a:pPr marL="0" indent="0">
              <a:buNone/>
            </a:pPr>
            <a:r>
              <a:rPr lang="en-US" sz="1400" b="1" dirty="0"/>
              <a:t>History of Parallel Computing</a:t>
            </a:r>
          </a:p>
          <a:p>
            <a:pPr marL="0" indent="0">
              <a:buNone/>
            </a:pPr>
            <a:endParaRPr lang="en-US" sz="1400" b="1" dirty="0"/>
          </a:p>
          <a:p>
            <a:pPr marL="0" indent="0">
              <a:buNone/>
            </a:pPr>
            <a:r>
              <a:rPr lang="en-US" sz="1400" b="1" dirty="0"/>
              <a:t>Intro to Apache 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249B-21DB-A844-9F8C-CA734764DABD}"/>
              </a:ext>
            </a:extLst>
          </p:cNvPr>
          <p:cNvSpPr>
            <a:spLocks noGrp="1"/>
          </p:cNvSpPr>
          <p:nvPr>
            <p:ph type="title"/>
          </p:nvPr>
        </p:nvSpPr>
        <p:spPr>
          <a:xfrm>
            <a:off x="229480" y="115033"/>
            <a:ext cx="6321600" cy="635400"/>
          </a:xfrm>
        </p:spPr>
        <p:txBody>
          <a:bodyPr/>
          <a:lstStyle/>
          <a:p>
            <a:r>
              <a:rPr lang="en-US" dirty="0"/>
              <a:t>Terms</a:t>
            </a:r>
          </a:p>
        </p:txBody>
      </p:sp>
      <p:graphicFrame>
        <p:nvGraphicFramePr>
          <p:cNvPr id="3" name="Diagram 2">
            <a:extLst>
              <a:ext uri="{FF2B5EF4-FFF2-40B4-BE49-F238E27FC236}">
                <a16:creationId xmlns:a16="http://schemas.microsoft.com/office/drawing/2014/main" id="{F58D219E-7852-D744-8B26-63E4BF15695F}"/>
              </a:ext>
            </a:extLst>
          </p:cNvPr>
          <p:cNvGraphicFramePr/>
          <p:nvPr>
            <p:extLst>
              <p:ext uri="{D42A27DB-BD31-4B8C-83A1-F6EECF244321}">
                <p14:modId xmlns:p14="http://schemas.microsoft.com/office/powerpoint/2010/main" val="884046096"/>
              </p:ext>
            </p:extLst>
          </p:nvPr>
        </p:nvGraphicFramePr>
        <p:xfrm>
          <a:off x="229481" y="871344"/>
          <a:ext cx="43425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DA581DAB-26AA-AF45-8461-FC79702A763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9223"/>
          <a:stretch/>
        </p:blipFill>
        <p:spPr bwMode="auto">
          <a:xfrm>
            <a:off x="5169606" y="334535"/>
            <a:ext cx="3744913" cy="4154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FD0D1C-14EF-CB4E-90D4-6AEF420E5A83}"/>
              </a:ext>
            </a:extLst>
          </p:cNvPr>
          <p:cNvSpPr/>
          <p:nvPr/>
        </p:nvSpPr>
        <p:spPr>
          <a:xfrm>
            <a:off x="5401885" y="4547355"/>
            <a:ext cx="3512634" cy="523220"/>
          </a:xfrm>
          <a:prstGeom prst="rect">
            <a:avLst/>
          </a:prstGeom>
        </p:spPr>
        <p:txBody>
          <a:bodyPr wrap="square">
            <a:spAutoFit/>
          </a:bodyPr>
          <a:lstStyle/>
          <a:p>
            <a:r>
              <a:rPr lang="en-US" sz="700" dirty="0" err="1"/>
              <a:t>File:Distributed-parallel.svg</a:t>
            </a:r>
            <a:r>
              <a:rPr lang="en-US" sz="700" dirty="0"/>
              <a:t>. (2014, August 28). </a:t>
            </a:r>
            <a:r>
              <a:rPr lang="en-US" sz="700" i="1" dirty="0"/>
              <a:t>Wikimedia Commons, the free media repository</a:t>
            </a:r>
            <a:r>
              <a:rPr lang="en-US" sz="700" dirty="0"/>
              <a:t>. Retrieved 15:47, October 16, 2019 from </a:t>
            </a:r>
            <a:r>
              <a:rPr lang="en-US" sz="700" dirty="0">
                <a:hlinkClick r:id="rId8"/>
              </a:rPr>
              <a:t>https://commons.wikimedia.org/w/index.php?title=File:Distributed-parallel.svg&amp;oldid=132972776</a:t>
            </a:r>
            <a:r>
              <a:rPr lang="en-US" sz="700" dirty="0"/>
              <a:t>. </a:t>
            </a:r>
          </a:p>
        </p:txBody>
      </p:sp>
    </p:spTree>
    <p:extLst>
      <p:ext uri="{BB962C8B-B14F-4D97-AF65-F5344CB8AC3E}">
        <p14:creationId xmlns:p14="http://schemas.microsoft.com/office/powerpoint/2010/main" val="333359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5A25-BC6B-3842-A5C8-EA97A1CCF88B}"/>
              </a:ext>
            </a:extLst>
          </p:cNvPr>
          <p:cNvSpPr>
            <a:spLocks noGrp="1"/>
          </p:cNvSpPr>
          <p:nvPr>
            <p:ph type="title"/>
          </p:nvPr>
        </p:nvSpPr>
        <p:spPr/>
        <p:txBody>
          <a:bodyPr/>
          <a:lstStyle/>
          <a:p>
            <a:r>
              <a:rPr lang="en-US" dirty="0"/>
              <a:t>Technology Pipeline</a:t>
            </a:r>
          </a:p>
        </p:txBody>
      </p:sp>
      <p:pic>
        <p:nvPicPr>
          <p:cNvPr id="3074" name="Picture 2">
            <a:extLst>
              <a:ext uri="{FF2B5EF4-FFF2-40B4-BE49-F238E27FC236}">
                <a16:creationId xmlns:a16="http://schemas.microsoft.com/office/drawing/2014/main" id="{5F3C54D8-BE9C-E64F-B263-E058C1D8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050" y="2288165"/>
            <a:ext cx="1619000" cy="1086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AB8D2D-4A87-8248-9636-7290A808E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541" y="2288165"/>
            <a:ext cx="2087776" cy="10869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8801AA-9DC5-A541-A1DF-4B627F90ADFB}"/>
              </a:ext>
            </a:extLst>
          </p:cNvPr>
          <p:cNvSpPr/>
          <p:nvPr/>
        </p:nvSpPr>
        <p:spPr>
          <a:xfrm>
            <a:off x="360519" y="1544032"/>
            <a:ext cx="2993127" cy="2585323"/>
          </a:xfrm>
          <a:prstGeom prst="rect">
            <a:avLst/>
          </a:prstGeom>
          <a:noFill/>
        </p:spPr>
        <p:txBody>
          <a:bodyPr wrap="none" lIns="91440" tIns="45720" rIns="91440" bIns="45720">
            <a:spAutoFit/>
          </a:bodyPr>
          <a:lstStyle/>
          <a:p>
            <a:pPr algn="ctr"/>
            <a:r>
              <a:rPr lang="en-US" sz="5400" b="0" cap="none" spc="0" dirty="0">
                <a:ln w="0"/>
                <a:solidFill>
                  <a:schemeClr val="accent4"/>
                </a:solidFill>
              </a:rPr>
              <a:t>Multicore</a:t>
            </a:r>
          </a:p>
          <a:p>
            <a:pPr algn="ctr"/>
            <a:r>
              <a:rPr lang="en-US" sz="5400" b="0" cap="none" spc="0" dirty="0">
                <a:ln w="0"/>
                <a:solidFill>
                  <a:schemeClr val="tx1"/>
                </a:solidFill>
              </a:rPr>
              <a:t>MPI</a:t>
            </a:r>
          </a:p>
          <a:p>
            <a:pPr algn="ctr"/>
            <a:r>
              <a:rPr lang="en-US" sz="5400" dirty="0">
                <a:ln w="0"/>
                <a:solidFill>
                  <a:schemeClr val="accent6">
                    <a:lumMod val="75000"/>
                  </a:schemeClr>
                </a:solidFill>
              </a:rPr>
              <a:t>SNOW</a:t>
            </a:r>
            <a:endParaRPr lang="en-US" sz="5400" b="0" cap="none" spc="0" dirty="0">
              <a:ln w="0"/>
              <a:solidFill>
                <a:schemeClr val="accent6">
                  <a:lumMod val="75000"/>
                </a:schemeClr>
              </a:solidFill>
            </a:endParaRPr>
          </a:p>
        </p:txBody>
      </p:sp>
      <p:cxnSp>
        <p:nvCxnSpPr>
          <p:cNvPr id="5" name="Straight Arrow Connector 4">
            <a:extLst>
              <a:ext uri="{FF2B5EF4-FFF2-40B4-BE49-F238E27FC236}">
                <a16:creationId xmlns:a16="http://schemas.microsoft.com/office/drawing/2014/main" id="{DBCA7F78-8FD8-774A-8FA9-CFF68E0EFF08}"/>
              </a:ext>
            </a:extLst>
          </p:cNvPr>
          <p:cNvCxnSpPr>
            <a:stCxn id="3" idx="3"/>
            <a:endCxn id="3074" idx="1"/>
          </p:cNvCxnSpPr>
          <p:nvPr/>
        </p:nvCxnSpPr>
        <p:spPr>
          <a:xfrm flipV="1">
            <a:off x="3353646" y="2831632"/>
            <a:ext cx="588404" cy="506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148596-4EA5-7C41-92A6-2BB81FA1400A}"/>
              </a:ext>
            </a:extLst>
          </p:cNvPr>
          <p:cNvCxnSpPr>
            <a:cxnSpLocks/>
            <a:stCxn id="3074" idx="3"/>
            <a:endCxn id="3076" idx="1"/>
          </p:cNvCxnSpPr>
          <p:nvPr/>
        </p:nvCxnSpPr>
        <p:spPr>
          <a:xfrm>
            <a:off x="5561050" y="2831632"/>
            <a:ext cx="457491"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0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1086515"/>
            <a:ext cx="8740142" cy="4431952"/>
          </a:xfrm>
        </p:spPr>
        <p:txBody>
          <a:bodyPr/>
          <a:lstStyle/>
          <a:p>
            <a:pPr>
              <a:lnSpc>
                <a:spcPct val="100000"/>
              </a:lnSpc>
              <a:spcBef>
                <a:spcPts val="450"/>
              </a:spcBef>
              <a:spcAft>
                <a:spcPts val="450"/>
              </a:spcAft>
            </a:pPr>
            <a:r>
              <a:rPr lang="en-US" dirty="0"/>
              <a:t>Open-source data processing engine built around </a:t>
            </a:r>
            <a:r>
              <a:rPr lang="en-US" dirty="0">
                <a:latin typeface="Segoe UI Semibold" panose="020B0702040204020203" pitchFamily="34" charset="0"/>
                <a:cs typeface="Segoe UI Semibold" panose="020B0702040204020203" pitchFamily="34" charset="0"/>
              </a:rPr>
              <a:t>speed, ease of use, and sophisticated analytics</a:t>
            </a:r>
            <a:endParaRPr lang="en-US" dirty="0"/>
          </a:p>
          <a:p>
            <a:pPr>
              <a:lnSpc>
                <a:spcPct val="100000"/>
              </a:lnSpc>
              <a:spcBef>
                <a:spcPts val="450"/>
              </a:spcBef>
              <a:spcAft>
                <a:spcPts val="450"/>
              </a:spcAft>
            </a:pPr>
            <a:r>
              <a:rPr lang="en-US" dirty="0"/>
              <a:t>In memory engine that is up to </a:t>
            </a:r>
            <a:r>
              <a:rPr lang="en-US" dirty="0">
                <a:latin typeface="Segoe UI Semibold" panose="020B0702040204020203" pitchFamily="34" charset="0"/>
                <a:cs typeface="Segoe UI Semibold" panose="020B0702040204020203" pitchFamily="34" charset="0"/>
              </a:rPr>
              <a:t>100 times faster than Hadoop</a:t>
            </a:r>
            <a:endParaRPr lang="en-US" dirty="0"/>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Largest open-source data project </a:t>
            </a:r>
            <a:r>
              <a:rPr lang="en-US" dirty="0"/>
              <a:t>with 1000+ contributors</a:t>
            </a:r>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Highly extensible </a:t>
            </a:r>
            <a:r>
              <a:rPr lang="en-US" dirty="0"/>
              <a:t>with support for Scala, Java and Python alongside Spark SQL, GraphX, Streaming and Machine Learning Library (MLlib)</a:t>
            </a:r>
          </a:p>
          <a:p>
            <a:pPr marL="0" indent="0">
              <a:lnSpc>
                <a:spcPct val="100000"/>
              </a:lnSpc>
              <a:spcBef>
                <a:spcPts val="450"/>
              </a:spcBef>
              <a:spcAft>
                <a:spcPts val="900"/>
              </a:spcAft>
              <a:buNone/>
            </a:pPr>
            <a:r>
              <a:rPr lang="en-US" sz="3600" b="1" spc="-75" dirty="0">
                <a:ln w="3175">
                  <a:noFill/>
                </a:ln>
                <a:solidFill>
                  <a:schemeClr val="tx1"/>
                </a:solidFill>
                <a:latin typeface="Segoe UI Light"/>
                <a:cs typeface="Segoe UI" pitchFamily="34" charset="0"/>
              </a:rPr>
              <a:t>Why Databricks?</a:t>
            </a:r>
            <a:endParaRPr lang="en-US" sz="3300" dirty="0">
              <a:solidFill>
                <a:schemeClr val="tx1"/>
              </a:solidFill>
            </a:endParaRPr>
          </a:p>
          <a:p>
            <a:pPr>
              <a:lnSpc>
                <a:spcPct val="100000"/>
              </a:lnSpc>
              <a:spcBef>
                <a:spcPts val="450"/>
              </a:spcBef>
              <a:spcAft>
                <a:spcPts val="450"/>
              </a:spcAft>
            </a:pPr>
            <a:r>
              <a:rPr lang="en-US" dirty="0"/>
              <a:t>Databricks is the premium version of Spark available in the market </a:t>
            </a:r>
          </a:p>
          <a:p>
            <a:pPr>
              <a:lnSpc>
                <a:spcPct val="100000"/>
              </a:lnSpc>
              <a:spcBef>
                <a:spcPts val="450"/>
              </a:spcBef>
              <a:spcAft>
                <a:spcPts val="450"/>
              </a:spcAft>
            </a:pPr>
            <a:r>
              <a:rPr lang="en-US" dirty="0"/>
              <a:t>Spark founders created Databricks</a:t>
            </a:r>
          </a:p>
          <a:p>
            <a:pPr>
              <a:lnSpc>
                <a:spcPct val="100000"/>
              </a:lnSpc>
              <a:spcBef>
                <a:spcPts val="450"/>
              </a:spcBef>
              <a:spcAft>
                <a:spcPts val="450"/>
              </a:spcAft>
            </a:pPr>
            <a:r>
              <a:rPr lang="en-US" dirty="0"/>
              <a:t>Spark is the dominant workload in Hadoop</a:t>
            </a:r>
          </a:p>
          <a:p>
            <a:pPr>
              <a:lnSpc>
                <a:spcPct val="100000"/>
              </a:lnSpc>
              <a:spcBef>
                <a:spcPts val="450"/>
              </a:spcBef>
              <a:spcAft>
                <a:spcPts val="450"/>
              </a:spcAft>
            </a:pPr>
            <a:r>
              <a:rPr lang="en-US" b="1" dirty="0"/>
              <a:t>Databricks commits 75% of the code to Open Source Spark</a:t>
            </a:r>
            <a:r>
              <a:rPr lang="en-US" dirty="0"/>
              <a:t> </a:t>
            </a:r>
          </a:p>
          <a:p>
            <a:pPr marL="0" indent="0">
              <a:lnSpc>
                <a:spcPct val="100000"/>
              </a:lnSpc>
              <a:spcBef>
                <a:spcPts val="450"/>
              </a:spcBef>
              <a:spcAft>
                <a:spcPts val="900"/>
              </a:spcAft>
              <a:buNone/>
            </a:pPr>
            <a:endParaRPr lang="en-US" dirty="0"/>
          </a:p>
        </p:txBody>
      </p:sp>
      <p:sp>
        <p:nvSpPr>
          <p:cNvPr id="8" name="Title 7">
            <a:extLst>
              <a:ext uri="{FF2B5EF4-FFF2-40B4-BE49-F238E27FC236}">
                <a16:creationId xmlns:a16="http://schemas.microsoft.com/office/drawing/2014/main" id="{748A2243-DD3F-4662-85FD-5046957E3FAE}"/>
              </a:ext>
            </a:extLst>
          </p:cNvPr>
          <p:cNvSpPr>
            <a:spLocks noGrp="1"/>
          </p:cNvSpPr>
          <p:nvPr>
            <p:ph type="title"/>
          </p:nvPr>
        </p:nvSpPr>
        <p:spPr>
          <a:xfrm>
            <a:off x="350332" y="306117"/>
            <a:ext cx="7886700" cy="994172"/>
          </a:xfrm>
        </p:spPr>
        <p:txBody>
          <a:bodyPr/>
          <a:lstStyle/>
          <a:p>
            <a:r>
              <a:rPr lang="en-US" b="1" dirty="0"/>
              <a:t>Why Spark?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9434" y="175006"/>
            <a:ext cx="1115197" cy="565739"/>
          </a:xfrm>
          <a:prstGeom prst="rect">
            <a:avLst/>
          </a:prstGeom>
        </p:spPr>
      </p:pic>
    </p:spTree>
    <p:extLst>
      <p:ext uri="{BB962C8B-B14F-4D97-AF65-F5344CB8AC3E}">
        <p14:creationId xmlns:p14="http://schemas.microsoft.com/office/powerpoint/2010/main" val="199215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9650" y="263364"/>
            <a:ext cx="6321600" cy="635400"/>
          </a:xfrm>
        </p:spPr>
        <p:txBody>
          <a:bodyPr/>
          <a:lstStyle/>
          <a:p>
            <a:r>
              <a:rPr lang="en-US" dirty="0"/>
              <a:t>Hadoop MapReduce </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30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chemeClr val="tx1"/>
                </a:solidFill>
                <a:latin typeface="Segoe UI Semilight"/>
                <a:ea typeface="+mn-ea"/>
                <a:cs typeface="+mn-cs"/>
              </a:rPr>
              <a:t>MapReduce in Hadoop </a:t>
            </a:r>
          </a:p>
        </p:txBody>
      </p:sp>
      <p:grpSp>
        <p:nvGrpSpPr>
          <p:cNvPr id="31" name="Group 30">
            <a:extLst>
              <a:ext uri="{FF2B5EF4-FFF2-40B4-BE49-F238E27FC236}">
                <a16:creationId xmlns:a16="http://schemas.microsoft.com/office/drawing/2014/main" id="{003A1FFB-BCFD-4C92-A7E8-B0BECAA7BFB3}"/>
              </a:ext>
            </a:extLst>
          </p:cNvPr>
          <p:cNvGrpSpPr/>
          <p:nvPr/>
        </p:nvGrpSpPr>
        <p:grpSpPr>
          <a:xfrm>
            <a:off x="1308464" y="3914183"/>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512629" y="3846125"/>
            <a:ext cx="7218621" cy="661591"/>
          </a:xfrm>
          <a:prstGeom prst="rect">
            <a:avLst/>
          </a:prstGeom>
        </p:spPr>
        <p:txBody>
          <a:bodyPr wrap="square" numCol="1">
            <a:spAutoFit/>
          </a:bodyPr>
          <a:lstStyle/>
          <a:p>
            <a:pPr>
              <a:lnSpc>
                <a:spcPct val="150000"/>
              </a:lnSpc>
              <a:spcAft>
                <a:spcPts val="1350"/>
              </a:spcAft>
              <a:defRPr/>
            </a:pPr>
            <a:r>
              <a:rPr lang="en-US" sz="900" kern="1200" spc="75" dirty="0">
                <a:solidFill>
                  <a:srgbClr val="505050"/>
                </a:solidFill>
                <a:latin typeface="Segoe UI Semibold" panose="020B0702040204020203" pitchFamily="34" charset="0"/>
                <a:ea typeface="+mn-ea"/>
                <a:cs typeface="Segoe UI" charset="0"/>
              </a:rPr>
              <a:t>Azure Storage</a:t>
            </a:r>
            <a:r>
              <a:rPr lang="en-US" sz="900" spc="75" dirty="0">
                <a:solidFill>
                  <a:srgbClr val="505050"/>
                </a:solidFill>
                <a:latin typeface="Segoe UI Semibold" panose="020B0702040204020203" pitchFamily="34" charset="0"/>
                <a:cs typeface="Segoe UI" charset="0"/>
              </a:rPr>
              <a:t> &gt; Driver &gt; VM/Parallelization &gt;  write to Disk &gt; VM/Parallelization &gt; write to disk &gt; repeat…  </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Writing to disk takes time… every time you run this process in MapReduce </a:t>
            </a:r>
          </a:p>
        </p:txBody>
      </p:sp>
      <p:grpSp>
        <p:nvGrpSpPr>
          <p:cNvPr id="59" name="Group 58">
            <a:extLst>
              <a:ext uri="{FF2B5EF4-FFF2-40B4-BE49-F238E27FC236}">
                <a16:creationId xmlns:a16="http://schemas.microsoft.com/office/drawing/2014/main" id="{F8A2F201-7A5C-4157-9C92-5E2C7FA1AB2A}"/>
              </a:ext>
            </a:extLst>
          </p:cNvPr>
          <p:cNvGrpSpPr/>
          <p:nvPr/>
        </p:nvGrpSpPr>
        <p:grpSpPr>
          <a:xfrm rot="20700000">
            <a:off x="1234350" y="4308917"/>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grpSp>
        <p:nvGrpSpPr>
          <p:cNvPr id="165" name="Group 164"/>
          <p:cNvGrpSpPr/>
          <p:nvPr/>
        </p:nvGrpSpPr>
        <p:grpSpPr>
          <a:xfrm>
            <a:off x="838058" y="1469368"/>
            <a:ext cx="7357994" cy="2008772"/>
            <a:chOff x="1117410" y="1959158"/>
            <a:chExt cx="9810659" cy="2678362"/>
          </a:xfrm>
        </p:grpSpPr>
        <p:sp>
          <p:nvSpPr>
            <p:cNvPr id="2" name="Flowchart: Magnetic Disk 1"/>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 name="Rectangle 2"/>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6" name="Rectangle 15"/>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Rectangle 16"/>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8" name="Rectangle 17"/>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Flowchart: Magnetic Disk 22"/>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29" name="Flowchart: Magnetic Disk 28"/>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0" name="Rectangle 29"/>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6" name="Rectangle 35"/>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7" name="Rectangle 36"/>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8" name="Rectangle 37"/>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5" name="Rectangle 44"/>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6" name="Rectangle 45"/>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7" name="Rectangle 46"/>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8" name="Rectangle 47"/>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5" name="Straight Connector 4"/>
            <p:cNvCxnSpPr>
              <a:stCxn id="23" idx="4"/>
              <a:endCxn id="15"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18" idx="1"/>
              <a:endCxn id="15"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5" idx="3"/>
              <a:endCxn id="16"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3" name="Straight Connector 52"/>
            <p:cNvCxnSpPr>
              <a:stCxn id="15" idx="3"/>
              <a:endCxn id="17"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6" name="Straight Connector 55"/>
            <p:cNvCxnSpPr>
              <a:stCxn id="15" idx="3"/>
              <a:endCxn id="3"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59"/>
            <p:cNvCxnSpPr>
              <a:stCxn id="2" idx="2"/>
              <a:endCxn id="18"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2" name="Straight Connector 61"/>
            <p:cNvCxnSpPr>
              <a:stCxn id="2" idx="2"/>
              <a:endCxn id="16"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64"/>
            <p:cNvCxnSpPr>
              <a:stCxn id="17" idx="3"/>
              <a:endCxn id="2"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8" name="Straight Connector 67"/>
            <p:cNvCxnSpPr>
              <a:stCxn id="3" idx="3"/>
              <a:endCxn id="2"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a:stCxn id="2"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6" name="Straight Connector 75"/>
            <p:cNvCxnSpPr>
              <a:stCxn id="2" idx="4"/>
              <a:endCxn id="36"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7" name="Straight Connector 76"/>
            <p:cNvCxnSpPr>
              <a:stCxn id="37" idx="3"/>
              <a:endCxn id="29"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8" name="Straight Connector 77"/>
            <p:cNvCxnSpPr>
              <a:stCxn id="2" idx="4"/>
              <a:endCxn id="30"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9" name="Straight Connector 78"/>
            <p:cNvCxnSpPr>
              <a:stCxn id="2" idx="4"/>
              <a:endCxn id="38"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0" name="Straight Connector 79"/>
            <p:cNvCxnSpPr>
              <a:stCxn id="2" idx="4"/>
              <a:endCxn id="37"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1" name="Straight Connector 80"/>
            <p:cNvCxnSpPr>
              <a:stCxn id="36" idx="3"/>
              <a:endCxn id="29"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2" name="Straight Connector 81"/>
            <p:cNvCxnSpPr>
              <a:stCxn id="38" idx="3"/>
              <a:endCxn id="29"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1" name="Straight Connector 110"/>
            <p:cNvCxnSpPr>
              <a:stCxn id="30" idx="3"/>
              <a:endCxn id="29"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4" name="Straight Connector 113"/>
            <p:cNvCxnSpPr>
              <a:stCxn id="45" idx="1"/>
              <a:endCxn id="29"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7" name="Straight Connector 116"/>
            <p:cNvCxnSpPr>
              <a:stCxn id="29" idx="4"/>
              <a:endCxn id="47"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0" name="Straight Connector 119"/>
            <p:cNvCxnSpPr>
              <a:stCxn id="46" idx="1"/>
              <a:endCxn id="29"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3" name="Straight Connector 122"/>
            <p:cNvCxnSpPr>
              <a:stCxn id="29" idx="4"/>
              <a:endCxn id="48"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277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22739" y="245820"/>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Apache® Spark™ is FASTER and EASIER than MapReduce in Hadoop </a:t>
            </a:r>
          </a:p>
        </p:txBody>
      </p:sp>
      <p:sp>
        <p:nvSpPr>
          <p:cNvPr id="35" name="Rectangle 34">
            <a:extLst>
              <a:ext uri="{FF2B5EF4-FFF2-40B4-BE49-F238E27FC236}">
                <a16:creationId xmlns:a16="http://schemas.microsoft.com/office/drawing/2014/main" id="{8268176A-969E-4C64-8146-2B5181CCD420}"/>
              </a:ext>
            </a:extLst>
          </p:cNvPr>
          <p:cNvSpPr/>
          <p:nvPr/>
        </p:nvSpPr>
        <p:spPr>
          <a:xfrm>
            <a:off x="1300550" y="3904218"/>
            <a:ext cx="6980304" cy="1048877"/>
          </a:xfrm>
          <a:prstGeom prst="rect">
            <a:avLst/>
          </a:prstGeom>
        </p:spPr>
        <p:txBody>
          <a:bodyPr wrap="square" numCol="1">
            <a:spAutoFit/>
          </a:bodyPr>
          <a:lstStyle/>
          <a:p>
            <a:pPr defTabSz="685800">
              <a:lnSpc>
                <a:spcPct val="150000"/>
              </a:lnSpc>
              <a:spcAft>
                <a:spcPts val="1350"/>
              </a:spcAft>
              <a:buClrTx/>
              <a:defRPr/>
            </a:pPr>
            <a:r>
              <a:rPr lang="en-US" sz="900" spc="75" dirty="0">
                <a:solidFill>
                  <a:srgbClr val="505050"/>
                </a:solidFill>
                <a:latin typeface="Segoe UI Semibold" panose="020B0702040204020203" pitchFamily="34" charset="0"/>
                <a:cs typeface="Segoe UI" charset="0"/>
              </a:rPr>
              <a:t>Faster – In Spark data stays in cache this give Spark the speed over MapReduce (writing to disk)</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Easier – You can</a:t>
            </a:r>
            <a:r>
              <a:rPr lang="en-US" sz="900" spc="75" dirty="0">
                <a:solidFill>
                  <a:srgbClr val="505050"/>
                </a:solidFill>
                <a:latin typeface="Segoe UI Semibold" panose="020B0702040204020203" pitchFamily="34" charset="0"/>
                <a:cs typeface="Segoe UI" charset="0"/>
              </a:rPr>
              <a:t> use the language you are most comfortable with in Spark (Python, Scala, R, SQL)</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endParaRPr lang="en-US" sz="900" kern="1200" spc="75" dirty="0">
              <a:solidFill>
                <a:srgbClr val="505050"/>
              </a:solidFill>
              <a:latin typeface="Segoe UI Semibold" panose="020B0702040204020203" pitchFamily="34" charset="0"/>
              <a:ea typeface="+mn-ea"/>
              <a:cs typeface="Segoe UI" charset="0"/>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4325338"/>
            <a:ext cx="326319" cy="170682"/>
          </a:xfrm>
          <a:prstGeom prst="rect">
            <a:avLst/>
          </a:prstGeom>
        </p:spPr>
      </p:pic>
      <p:pic>
        <p:nvPicPr>
          <p:cNvPr id="36" name="Picture 35">
            <a:extLst>
              <a:ext uri="{FF2B5EF4-FFF2-40B4-BE49-F238E27FC236}">
                <a16:creationId xmlns:a16="http://schemas.microsoft.com/office/drawing/2014/main" id="{2030F3CF-2A5F-40AE-A931-3E2EA0F8494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3948588"/>
            <a:ext cx="326319" cy="170682"/>
          </a:xfrm>
          <a:prstGeom prst="rect">
            <a:avLst/>
          </a:prstGeom>
        </p:spPr>
      </p:pic>
      <p:grpSp>
        <p:nvGrpSpPr>
          <p:cNvPr id="8" name="Group 7"/>
          <p:cNvGrpSpPr/>
          <p:nvPr/>
        </p:nvGrpSpPr>
        <p:grpSpPr>
          <a:xfrm>
            <a:off x="1021288" y="1562164"/>
            <a:ext cx="7357994" cy="2008772"/>
            <a:chOff x="1117410" y="1959158"/>
            <a:chExt cx="9810659" cy="2678362"/>
          </a:xfrm>
        </p:grpSpPr>
        <p:sp>
          <p:nvSpPr>
            <p:cNvPr id="10" name="Flowchart: Magnetic Disk 9"/>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1" name="Rectangle 10"/>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2" name="Rectangle 11"/>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4" name="Rectangle 13"/>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6" name="Rectangle 15"/>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Flowchart: Magnetic Disk 16"/>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18" name="Flowchart: Magnetic Disk 17"/>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9" name="Rectangle 18"/>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0" name="Rectangle 19"/>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1" name="Rectangle 20"/>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2" name="Rectangle 21"/>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Rectangle 22"/>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4" name="Rectangle 23"/>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5" name="Rectangle 24"/>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6" name="Rectangle 25"/>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27" name="Straight Connector 26"/>
            <p:cNvCxnSpPr>
              <a:stCxn id="17" idx="4"/>
              <a:endCxn id="12"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a:stCxn id="16" idx="1"/>
              <a:endCxn id="12"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a:stCxn id="12" idx="3"/>
              <a:endCxn id="14"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a:stCxn id="12" idx="3"/>
              <a:endCxn id="15"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1" name="Straight Connector 30"/>
            <p:cNvCxnSpPr>
              <a:stCxn id="12" idx="3"/>
              <a:endCxn id="11"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2" name="Straight Connector 31"/>
            <p:cNvCxnSpPr>
              <a:stCxn id="10" idx="2"/>
              <a:endCxn id="16"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3" name="Straight Connector 32"/>
            <p:cNvCxnSpPr>
              <a:stCxn id="10" idx="2"/>
              <a:endCxn id="14"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4" name="Straight Connector 33"/>
            <p:cNvCxnSpPr>
              <a:stCxn id="15" idx="3"/>
              <a:endCxn id="10"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7" name="Straight Connector 36"/>
            <p:cNvCxnSpPr>
              <a:stCxn id="11" idx="3"/>
              <a:endCxn id="10"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8" name="Straight Connector 37"/>
            <p:cNvCxnSpPr>
              <a:stCxn id="10"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9" name="Straight Connector 38"/>
            <p:cNvCxnSpPr>
              <a:stCxn id="10" idx="4"/>
              <a:endCxn id="20"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a:stCxn id="21" idx="3"/>
              <a:endCxn id="18"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1" name="Straight Connector 40"/>
            <p:cNvCxnSpPr>
              <a:stCxn id="10" idx="4"/>
              <a:endCxn id="19"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22"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3" name="Straight Connector 42"/>
            <p:cNvCxnSpPr>
              <a:stCxn id="10" idx="4"/>
              <a:endCxn id="21"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4" name="Straight Connector 43"/>
            <p:cNvCxnSpPr>
              <a:stCxn id="20" idx="3"/>
              <a:endCxn id="18"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a:stCxn id="22" idx="3"/>
              <a:endCxn id="18"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a:stCxn id="19" idx="3"/>
              <a:endCxn id="18"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a:stCxn id="23" idx="1"/>
              <a:endCxn id="18"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8" name="Straight Connector 47"/>
            <p:cNvCxnSpPr>
              <a:stCxn id="18" idx="4"/>
              <a:endCxn id="25"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24" idx="1"/>
              <a:endCxn id="18"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8" idx="4"/>
              <a:endCxn id="26"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4743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0250" y="252996"/>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 fast, easy and collaborative Apache® Spark™ based analytics platform optimized for Azure</a:t>
            </a:r>
          </a:p>
        </p:txBody>
      </p:sp>
      <p:sp>
        <p:nvSpPr>
          <p:cNvPr id="2" name="Rectangle 1">
            <a:extLst>
              <a:ext uri="{FF2B5EF4-FFF2-40B4-BE49-F238E27FC236}">
                <a16:creationId xmlns:a16="http://schemas.microsoft.com/office/drawing/2014/main" id="{0730C4D4-8026-4A51-85FA-B8D97A3F8243}"/>
              </a:ext>
            </a:extLst>
          </p:cNvPr>
          <p:cNvSpPr/>
          <p:nvPr/>
        </p:nvSpPr>
        <p:spPr bwMode="auto">
          <a:xfrm>
            <a:off x="1867988" y="1957663"/>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dirty="0">
                <a:solidFill>
                  <a:srgbClr val="505050"/>
                </a:solidFill>
                <a:latin typeface="Segoe UI" charset="0"/>
                <a:ea typeface="Segoe UI" charset="0"/>
                <a:cs typeface="Segoe UI" charset="0"/>
              </a:rPr>
              <a:t>Best</a:t>
            </a:r>
            <a:r>
              <a:rPr lang="en-US" sz="1800" kern="1200" spc="75" dirty="0">
                <a:solidFill>
                  <a:srgbClr val="505050"/>
                </a:solidFill>
                <a:latin typeface="Segoe UI" charset="0"/>
                <a:ea typeface="Segoe UI" charset="0"/>
                <a:cs typeface="Segoe UI" charset="0"/>
              </a:rPr>
              <a:t> of Databricks</a:t>
            </a:r>
          </a:p>
        </p:txBody>
      </p:sp>
      <p:sp>
        <p:nvSpPr>
          <p:cNvPr id="26" name="Rectangle 25">
            <a:extLst>
              <a:ext uri="{FF2B5EF4-FFF2-40B4-BE49-F238E27FC236}">
                <a16:creationId xmlns:a16="http://schemas.microsoft.com/office/drawing/2014/main" id="{C7BB06E3-5823-4AEF-840B-58A2DCC295FE}"/>
              </a:ext>
            </a:extLst>
          </p:cNvPr>
          <p:cNvSpPr/>
          <p:nvPr/>
        </p:nvSpPr>
        <p:spPr bwMode="auto">
          <a:xfrm>
            <a:off x="4973444" y="1981429"/>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spc="75" dirty="0">
                <a:solidFill>
                  <a:srgbClr val="505050"/>
                </a:solidFill>
                <a:latin typeface="Segoe UI" charset="0"/>
                <a:ea typeface="Segoe UI" charset="0"/>
                <a:cs typeface="Segoe UI" charset="0"/>
              </a:rPr>
              <a:t>Best of Microsoft</a:t>
            </a:r>
          </a:p>
        </p:txBody>
      </p:sp>
      <p:sp>
        <p:nvSpPr>
          <p:cNvPr id="3" name="Plus Sign 2">
            <a:extLst>
              <a:ext uri="{FF2B5EF4-FFF2-40B4-BE49-F238E27FC236}">
                <a16:creationId xmlns:a16="http://schemas.microsoft.com/office/drawing/2014/main" id="{E91BE767-79CE-4F6A-BE3B-75F5245B0E72}"/>
              </a:ext>
            </a:extLst>
          </p:cNvPr>
          <p:cNvSpPr/>
          <p:nvPr/>
        </p:nvSpPr>
        <p:spPr bwMode="auto">
          <a:xfrm>
            <a:off x="4430832" y="1813746"/>
            <a:ext cx="300443" cy="287834"/>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069" y="1746911"/>
            <a:ext cx="893318" cy="328601"/>
          </a:xfrm>
          <a:prstGeom prst="rect">
            <a:avLst/>
          </a:prstGeom>
        </p:spPr>
      </p:pic>
      <p:pic>
        <p:nvPicPr>
          <p:cNvPr id="14" name="Picture 2" descr="Image result for databricks logo">
            <a:extLst>
              <a:ext uri="{FF2B5EF4-FFF2-40B4-BE49-F238E27FC236}">
                <a16:creationId xmlns:a16="http://schemas.microsoft.com/office/drawing/2014/main" id="{4F242AB5-5E3A-45AC-A792-DB0CB845AF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222" y="1819436"/>
            <a:ext cx="800100" cy="136017"/>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a:extLst>
              <a:ext uri="{FF2B5EF4-FFF2-40B4-BE49-F238E27FC236}">
                <a16:creationId xmlns:a16="http://schemas.microsoft.com/office/drawing/2014/main" id="{90BD1FFC-3EC0-4F73-9A24-5AE57DD0CC7B}"/>
              </a:ext>
            </a:extLst>
          </p:cNvPr>
          <p:cNvGrpSpPr/>
          <p:nvPr/>
        </p:nvGrpSpPr>
        <p:grpSpPr>
          <a:xfrm>
            <a:off x="1867989" y="2216878"/>
            <a:ext cx="5322727" cy="559780"/>
            <a:chOff x="3487386" y="2755027"/>
            <a:chExt cx="5217226" cy="438116"/>
          </a:xfrm>
        </p:grpSpPr>
        <p:sp>
          <p:nvSpPr>
            <p:cNvPr id="4" name="Freeform 3"/>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cxnSp>
          <p:nvCxnSpPr>
            <p:cNvPr id="17" name="Straight Arrow Connector 16">
              <a:extLst>
                <a:ext uri="{FF2B5EF4-FFF2-40B4-BE49-F238E27FC236}">
                  <a16:creationId xmlns:a16="http://schemas.microsoft.com/office/drawing/2014/main" id="{8F5740C7-A75C-4E6C-AE70-984D5766D9CF}"/>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003A1FFB-BCFD-4C92-A7E8-B0BECAA7BFB3}"/>
              </a:ext>
            </a:extLst>
          </p:cNvPr>
          <p:cNvGrpSpPr/>
          <p:nvPr/>
        </p:nvGrpSpPr>
        <p:grpSpPr>
          <a:xfrm>
            <a:off x="1077454" y="3447454"/>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350857" y="3041157"/>
            <a:ext cx="6980304" cy="1823448"/>
          </a:xfrm>
          <a:prstGeom prst="rect">
            <a:avLst/>
          </a:prstGeom>
        </p:spPr>
        <p:txBody>
          <a:bodyPr wrap="square" numCol="1">
            <a:spAutoFit/>
          </a:bodyPr>
          <a:lstStyle/>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Designed in collaboration with the founders of Apache Spark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One-click set up; streamlined workflows</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Interactive workspace that enables collaboration between data scientists, data engineers, and business analysts.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Native integration with Azure services (Power BI, SQL DW, Cosmos DB, Blob Storage)</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Enterprise-grade Azure security (Active Directory integration, compliance, enterprise-grade SLAs)</a:t>
            </a:r>
          </a:p>
        </p:txBody>
      </p:sp>
      <p:grpSp>
        <p:nvGrpSpPr>
          <p:cNvPr id="37" name="Group 4">
            <a:extLst>
              <a:ext uri="{FF2B5EF4-FFF2-40B4-BE49-F238E27FC236}">
                <a16:creationId xmlns:a16="http://schemas.microsoft.com/office/drawing/2014/main" id="{E279EF13-B380-43AC-9BCD-E446BBF01F70}"/>
              </a:ext>
            </a:extLst>
          </p:cNvPr>
          <p:cNvGrpSpPr>
            <a:grpSpLocks noChangeAspect="1"/>
          </p:cNvGrpSpPr>
          <p:nvPr/>
        </p:nvGrpSpPr>
        <p:grpSpPr bwMode="auto">
          <a:xfrm>
            <a:off x="1038550" y="3827719"/>
            <a:ext cx="248339" cy="233114"/>
            <a:chOff x="2065" y="3150"/>
            <a:chExt cx="734" cy="689"/>
          </a:xfrm>
          <a:noFill/>
        </p:grpSpPr>
        <p:sp>
          <p:nvSpPr>
            <p:cNvPr id="38" name="Freeform 5">
              <a:extLst>
                <a:ext uri="{FF2B5EF4-FFF2-40B4-BE49-F238E27FC236}">
                  <a16:creationId xmlns:a16="http://schemas.microsoft.com/office/drawing/2014/main" id="{266EF2AD-3FD7-4F54-B6BF-7882492E665B}"/>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39" name="Freeform 6">
              <a:extLst>
                <a:ext uri="{FF2B5EF4-FFF2-40B4-BE49-F238E27FC236}">
                  <a16:creationId xmlns:a16="http://schemas.microsoft.com/office/drawing/2014/main" id="{F70081FB-C55B-44A7-B03F-ABD8887E3C95}"/>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r>
                <a:rPr lang="en-US" sz="1350" kern="1200" dirty="0">
                  <a:solidFill>
                    <a:srgbClr val="505050"/>
                  </a:solidFill>
                  <a:latin typeface="Segoe UI Semilight"/>
                  <a:ea typeface="+mn-ea"/>
                  <a:cs typeface="+mn-cs"/>
                </a:rPr>
                <a:t> </a:t>
              </a:r>
            </a:p>
          </p:txBody>
        </p:sp>
        <p:sp>
          <p:nvSpPr>
            <p:cNvPr id="40" name="Freeform 7">
              <a:extLst>
                <a:ext uri="{FF2B5EF4-FFF2-40B4-BE49-F238E27FC236}">
                  <a16:creationId xmlns:a16="http://schemas.microsoft.com/office/drawing/2014/main" id="{62CAA7E8-CA4B-44B6-B84F-75B891221223}"/>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1" name="Oval 8">
              <a:extLst>
                <a:ext uri="{FF2B5EF4-FFF2-40B4-BE49-F238E27FC236}">
                  <a16:creationId xmlns:a16="http://schemas.microsoft.com/office/drawing/2014/main" id="{691A1EE5-0DDE-4B72-9FAE-45FF5C65583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2" name="Oval 9">
              <a:extLst>
                <a:ext uri="{FF2B5EF4-FFF2-40B4-BE49-F238E27FC236}">
                  <a16:creationId xmlns:a16="http://schemas.microsoft.com/office/drawing/2014/main" id="{D9DC223E-5A98-4479-AA47-9CADA85686CD}"/>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3" name="Oval 10">
              <a:extLst>
                <a:ext uri="{FF2B5EF4-FFF2-40B4-BE49-F238E27FC236}">
                  <a16:creationId xmlns:a16="http://schemas.microsoft.com/office/drawing/2014/main" id="{7BCE9545-689C-4F5D-9410-8AE7F83012A5}"/>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4" name="Oval 11">
              <a:extLst>
                <a:ext uri="{FF2B5EF4-FFF2-40B4-BE49-F238E27FC236}">
                  <a16:creationId xmlns:a16="http://schemas.microsoft.com/office/drawing/2014/main" id="{98FDA9A5-6F0B-4919-BE39-ABEC0FEC9BDE}"/>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5" name="Freeform 12">
              <a:extLst>
                <a:ext uri="{FF2B5EF4-FFF2-40B4-BE49-F238E27FC236}">
                  <a16:creationId xmlns:a16="http://schemas.microsoft.com/office/drawing/2014/main" id="{75B853E7-0E81-45A5-8DC8-F6D390171D95}"/>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6" name="Freeform 13">
              <a:extLst>
                <a:ext uri="{FF2B5EF4-FFF2-40B4-BE49-F238E27FC236}">
                  <a16:creationId xmlns:a16="http://schemas.microsoft.com/office/drawing/2014/main" id="{63DBD92A-4B67-4FA1-90BE-773F013C6091}"/>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grpSp>
      <p:sp>
        <p:nvSpPr>
          <p:cNvPr id="47" name="key">
            <a:extLst>
              <a:ext uri="{FF2B5EF4-FFF2-40B4-BE49-F238E27FC236}">
                <a16:creationId xmlns:a16="http://schemas.microsoft.com/office/drawing/2014/main" id="{2172B368-D2F2-4246-8D44-E66F0A8FD03A}"/>
              </a:ext>
            </a:extLst>
          </p:cNvPr>
          <p:cNvSpPr>
            <a:spLocks noChangeAspect="1" noEditPoints="1"/>
          </p:cNvSpPr>
          <p:nvPr/>
        </p:nvSpPr>
        <p:spPr bwMode="auto">
          <a:xfrm>
            <a:off x="1078996" y="4623250"/>
            <a:ext cx="221555" cy="2204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99385" y="3084083"/>
            <a:ext cx="326319" cy="170682"/>
          </a:xfrm>
          <a:prstGeom prst="rect">
            <a:avLst/>
          </a:prstGeom>
        </p:spPr>
      </p:pic>
      <p:grpSp>
        <p:nvGrpSpPr>
          <p:cNvPr id="59" name="Group 58">
            <a:extLst>
              <a:ext uri="{FF2B5EF4-FFF2-40B4-BE49-F238E27FC236}">
                <a16:creationId xmlns:a16="http://schemas.microsoft.com/office/drawing/2014/main" id="{F8A2F201-7A5C-4157-9C92-5E2C7FA1AB2A}"/>
              </a:ext>
            </a:extLst>
          </p:cNvPr>
          <p:cNvGrpSpPr/>
          <p:nvPr/>
        </p:nvGrpSpPr>
        <p:grpSpPr>
          <a:xfrm rot="20700000">
            <a:off x="1037694" y="4257164"/>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spTree>
    <p:extLst>
      <p:ext uri="{BB962C8B-B14F-4D97-AF65-F5344CB8AC3E}">
        <p14:creationId xmlns:p14="http://schemas.microsoft.com/office/powerpoint/2010/main" val="123130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hought Bubble: Cloud 31">
            <a:extLst>
              <a:ext uri="{FF2B5EF4-FFF2-40B4-BE49-F238E27FC236}">
                <a16:creationId xmlns:a16="http://schemas.microsoft.com/office/drawing/2014/main" id="{E60489BE-BCA7-47B2-9D97-A4F19CCD5672}"/>
              </a:ext>
            </a:extLst>
          </p:cNvPr>
          <p:cNvSpPr/>
          <p:nvPr/>
        </p:nvSpPr>
        <p:spPr>
          <a:xfrm>
            <a:off x="359138" y="1437057"/>
            <a:ext cx="2197359" cy="1879643"/>
          </a:xfrm>
          <a:prstGeom prst="cloudCallout">
            <a:avLst>
              <a:gd name="adj1" fmla="val 73288"/>
              <a:gd name="adj2" fmla="val 11580"/>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B820223-93A9-4450-B829-1F1E9759FFD4}"/>
              </a:ext>
            </a:extLst>
          </p:cNvPr>
          <p:cNvPicPr>
            <a:picLocks noChangeAspect="1"/>
          </p:cNvPicPr>
          <p:nvPr/>
        </p:nvPicPr>
        <p:blipFill>
          <a:blip r:embed="rId3"/>
          <a:stretch>
            <a:fillRect/>
          </a:stretch>
        </p:blipFill>
        <p:spPr>
          <a:xfrm>
            <a:off x="7923285" y="1426073"/>
            <a:ext cx="479082" cy="479082"/>
          </a:xfrm>
          <a:prstGeom prst="rect">
            <a:avLst/>
          </a:prstGeom>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4"/>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5"/>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6"/>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7"/>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8"/>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FD1C9A44-1808-439D-AA7F-E8C000B29FC3}"/>
              </a:ext>
            </a:extLst>
          </p:cNvPr>
          <p:cNvCxnSpPr/>
          <p:nvPr/>
        </p:nvCxnSpPr>
        <p:spPr>
          <a:xfrm>
            <a:off x="6778411" y="1742221"/>
            <a:ext cx="933340" cy="0"/>
          </a:xfrm>
          <a:prstGeom prst="line">
            <a:avLst/>
          </a:prstGeom>
          <a:ln/>
        </p:spPr>
        <p:style>
          <a:lnRef idx="1">
            <a:schemeClr val="dk1"/>
          </a:lnRef>
          <a:fillRef idx="0">
            <a:schemeClr val="dk1"/>
          </a:fillRef>
          <a:effectRef idx="0">
            <a:schemeClr val="dk1"/>
          </a:effectRef>
          <a:fontRef idx="minor">
            <a:schemeClr val="tx1"/>
          </a:fontRef>
        </p:style>
      </p:cxnSp>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0"/>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t>Data Lake </a:t>
            </a:r>
          </a:p>
          <a:p>
            <a:pPr algn="ctr"/>
            <a:r>
              <a:rPr lang="en-US" sz="825" dirty="0"/>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t>Blob </a:t>
            </a:r>
          </a:p>
          <a:p>
            <a:pPr algn="ctr"/>
            <a:r>
              <a:rPr lang="en-US" sz="825" dirty="0"/>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t>SQL Data</a:t>
            </a:r>
          </a:p>
          <a:p>
            <a:pPr algn="ctr"/>
            <a:r>
              <a:rPr lang="en-US" sz="825" dirty="0"/>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t>Kafka</a:t>
            </a:r>
          </a:p>
          <a:p>
            <a:pPr algn="ctr"/>
            <a:r>
              <a:rPr lang="en-US" sz="825" dirty="0"/>
              <a:t>On HDInsight</a:t>
            </a:r>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13"/>
          <a:stretch>
            <a:fillRect/>
          </a:stretch>
        </p:blipFill>
        <p:spPr>
          <a:xfrm>
            <a:off x="887912" y="1722413"/>
            <a:ext cx="997653" cy="530666"/>
          </a:xfrm>
          <a:prstGeom prst="rect">
            <a:avLst/>
          </a:prstGeom>
        </p:spPr>
      </p:pic>
      <p:sp>
        <p:nvSpPr>
          <p:cNvPr id="43" name="TextBox 42">
            <a:extLst>
              <a:ext uri="{FF2B5EF4-FFF2-40B4-BE49-F238E27FC236}">
                <a16:creationId xmlns:a16="http://schemas.microsoft.com/office/drawing/2014/main" id="{0158095C-1B7B-40E0-8944-22A84096F039}"/>
              </a:ext>
            </a:extLst>
          </p:cNvPr>
          <p:cNvSpPr txBox="1"/>
          <p:nvPr/>
        </p:nvSpPr>
        <p:spPr>
          <a:xfrm>
            <a:off x="7665971" y="1935736"/>
            <a:ext cx="993710" cy="219291"/>
          </a:xfrm>
          <a:prstGeom prst="rect">
            <a:avLst/>
          </a:prstGeom>
          <a:noFill/>
        </p:spPr>
        <p:txBody>
          <a:bodyPr wrap="square" rtlCol="0">
            <a:spAutoFit/>
          </a:bodyPr>
          <a:lstStyle/>
          <a:p>
            <a:pPr algn="ctr"/>
            <a:r>
              <a:rPr lang="en-US" sz="825" dirty="0"/>
              <a:t>Data Factory</a:t>
            </a:r>
          </a:p>
        </p:txBody>
      </p:sp>
      <p:sp>
        <p:nvSpPr>
          <p:cNvPr id="28" name="Oval 27">
            <a:extLst>
              <a:ext uri="{FF2B5EF4-FFF2-40B4-BE49-F238E27FC236}">
                <a16:creationId xmlns:a16="http://schemas.microsoft.com/office/drawing/2014/main" id="{0BB3A4DE-DA2A-4031-8361-89B6522F9498}"/>
              </a:ext>
            </a:extLst>
          </p:cNvPr>
          <p:cNvSpPr/>
          <p:nvPr/>
        </p:nvSpPr>
        <p:spPr>
          <a:xfrm>
            <a:off x="467019" y="142112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30" name="Oval 29">
            <a:extLst>
              <a:ext uri="{FF2B5EF4-FFF2-40B4-BE49-F238E27FC236}">
                <a16:creationId xmlns:a16="http://schemas.microsoft.com/office/drawing/2014/main" id="{8144D46E-1DA7-4D9E-9154-BA154E77A5A9}"/>
              </a:ext>
            </a:extLst>
          </p:cNvPr>
          <p:cNvSpPr/>
          <p:nvPr/>
        </p:nvSpPr>
        <p:spPr>
          <a:xfrm>
            <a:off x="6336899" y="118214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39" name="Oval 38">
            <a:extLst>
              <a:ext uri="{FF2B5EF4-FFF2-40B4-BE49-F238E27FC236}">
                <a16:creationId xmlns:a16="http://schemas.microsoft.com/office/drawing/2014/main" id="{D4F6AF79-E03C-43BA-89CC-AAF54A5950F3}"/>
              </a:ext>
            </a:extLst>
          </p:cNvPr>
          <p:cNvSpPr/>
          <p:nvPr/>
        </p:nvSpPr>
        <p:spPr>
          <a:xfrm>
            <a:off x="7314919" y="3078015"/>
            <a:ext cx="222653"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cxnSp>
        <p:nvCxnSpPr>
          <p:cNvPr id="40" name="Straight Connector 39">
            <a:extLst>
              <a:ext uri="{FF2B5EF4-FFF2-40B4-BE49-F238E27FC236}">
                <a16:creationId xmlns:a16="http://schemas.microsoft.com/office/drawing/2014/main" id="{95F7E43E-FDCF-4F74-9F48-451A2586239E}"/>
              </a:ext>
            </a:extLst>
          </p:cNvPr>
          <p:cNvCxnSpPr/>
          <p:nvPr/>
        </p:nvCxnSpPr>
        <p:spPr>
          <a:xfrm>
            <a:off x="6778410" y="2628230"/>
            <a:ext cx="933340" cy="0"/>
          </a:xfrm>
          <a:prstGeom prst="line">
            <a:avLst/>
          </a:prstGeom>
          <a:ln/>
        </p:spPr>
        <p:style>
          <a:lnRef idx="1">
            <a:schemeClr val="dk1"/>
          </a:lnRef>
          <a:fillRef idx="0">
            <a:schemeClr val="dk1"/>
          </a:fillRef>
          <a:effectRef idx="0">
            <a:schemeClr val="dk1"/>
          </a:effectRef>
          <a:fontRef idx="minor">
            <a:schemeClr val="tx1"/>
          </a:fontRef>
        </p:style>
      </p:cxnSp>
      <p:pic>
        <p:nvPicPr>
          <p:cNvPr id="41" name="Picture 40">
            <a:extLst>
              <a:ext uri="{FF2B5EF4-FFF2-40B4-BE49-F238E27FC236}">
                <a16:creationId xmlns:a16="http://schemas.microsoft.com/office/drawing/2014/main" id="{DA5EA43F-0FE5-4E3B-ADA8-24A554D20D00}"/>
              </a:ext>
            </a:extLst>
          </p:cNvPr>
          <p:cNvPicPr>
            <a:picLocks noChangeAspect="1"/>
          </p:cNvPicPr>
          <p:nvPr/>
        </p:nvPicPr>
        <p:blipFill>
          <a:blip r:embed="rId14">
            <a:duotone>
              <a:schemeClr val="bg2">
                <a:shade val="45000"/>
                <a:satMod val="135000"/>
              </a:schemeClr>
              <a:prstClr val="white"/>
            </a:duotone>
          </a:blip>
          <a:stretch>
            <a:fillRect/>
          </a:stretch>
        </p:blipFill>
        <p:spPr>
          <a:xfrm>
            <a:off x="7863151" y="2300608"/>
            <a:ext cx="585218" cy="585218"/>
          </a:xfrm>
          <a:prstGeom prst="rect">
            <a:avLst/>
          </a:prstGeom>
        </p:spPr>
      </p:pic>
      <p:sp>
        <p:nvSpPr>
          <p:cNvPr id="42" name="TextBox 41">
            <a:extLst>
              <a:ext uri="{FF2B5EF4-FFF2-40B4-BE49-F238E27FC236}">
                <a16:creationId xmlns:a16="http://schemas.microsoft.com/office/drawing/2014/main" id="{B4EF5226-2420-4F1D-A43B-C04F40670C0E}"/>
              </a:ext>
            </a:extLst>
          </p:cNvPr>
          <p:cNvSpPr txBox="1"/>
          <p:nvPr/>
        </p:nvSpPr>
        <p:spPr>
          <a:xfrm>
            <a:off x="7426246" y="2914117"/>
            <a:ext cx="1453803" cy="219291"/>
          </a:xfrm>
          <a:prstGeom prst="rect">
            <a:avLst/>
          </a:prstGeom>
          <a:noFill/>
        </p:spPr>
        <p:txBody>
          <a:bodyPr wrap="square" rtlCol="0">
            <a:spAutoFit/>
          </a:bodyPr>
          <a:lstStyle/>
          <a:p>
            <a:pPr algn="ctr"/>
            <a:r>
              <a:rPr lang="en-US" sz="825" dirty="0"/>
              <a:t>Power BI</a:t>
            </a:r>
          </a:p>
        </p:txBody>
      </p:sp>
    </p:spTree>
    <p:extLst>
      <p:ext uri="{BB962C8B-B14F-4D97-AF65-F5344CB8AC3E}">
        <p14:creationId xmlns:p14="http://schemas.microsoft.com/office/powerpoint/2010/main" val="2166091345"/>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1639</TotalTime>
  <Words>2332</Words>
  <Application>Microsoft Macintosh PowerPoint</Application>
  <PresentationFormat>On-screen Show (16:9)</PresentationFormat>
  <Paragraphs>456</Paragraphs>
  <Slides>20</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Segoe UI Semibold</vt:lpstr>
      <vt:lpstr>Wingdings 3</vt:lpstr>
      <vt:lpstr>Lato</vt:lpstr>
      <vt:lpstr>Source Sans Pro</vt:lpstr>
      <vt:lpstr>Segoe UI Semilight</vt:lpstr>
      <vt:lpstr>Segoe UI Light</vt:lpstr>
      <vt:lpstr>Calibri</vt:lpstr>
      <vt:lpstr>Arial</vt:lpstr>
      <vt:lpstr>Segoe UI</vt:lpstr>
      <vt:lpstr>Calibri Light</vt:lpstr>
      <vt:lpstr>Raleway</vt:lpstr>
      <vt:lpstr>Swiss</vt:lpstr>
      <vt:lpstr>Parallel Computing</vt:lpstr>
      <vt:lpstr>Overview</vt:lpstr>
      <vt:lpstr>Terms</vt:lpstr>
      <vt:lpstr>Technology Pipeline</vt:lpstr>
      <vt:lpstr>Why Spark?</vt:lpstr>
      <vt:lpstr>Hadoop MapReduce </vt:lpstr>
      <vt:lpstr>What is Azure Databricks?</vt:lpstr>
      <vt:lpstr>What is Azure Databricks?</vt:lpstr>
      <vt:lpstr>What’s Under the Hood?</vt:lpstr>
      <vt:lpstr>What’s Under the Hood?</vt:lpstr>
      <vt:lpstr>PowerPoint Presentation</vt:lpstr>
      <vt:lpstr>Azure Databricks</vt:lpstr>
      <vt:lpstr>Big Data &amp; Advanced Analytics at a glance</vt:lpstr>
      <vt:lpstr>Modern Big Data Warehouse</vt:lpstr>
      <vt:lpstr>Advanced Analytics on Big Data</vt:lpstr>
      <vt:lpstr>Modern Data Platform with Azure Databricks</vt:lpstr>
      <vt:lpstr>Modern Big Data Warehouse</vt:lpstr>
      <vt:lpstr>Real-time analytics on Big Data</vt:lpstr>
      <vt:lpstr>PowerPoint Presentation</vt:lpstr>
      <vt:lpstr>Cluster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Ford, Colby</cp:lastModifiedBy>
  <cp:revision>137</cp:revision>
  <dcterms:created xsi:type="dcterms:W3CDTF">2019-01-02T02:35:54Z</dcterms:created>
  <dcterms:modified xsi:type="dcterms:W3CDTF">2019-10-16T15:48:46Z</dcterms:modified>
</cp:coreProperties>
</file>