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60" r:id="rId4"/>
    <p:sldId id="278" r:id="rId5"/>
    <p:sldId id="284" r:id="rId6"/>
    <p:sldId id="285" r:id="rId7"/>
    <p:sldId id="279" r:id="rId8"/>
    <p:sldId id="282" r:id="rId9"/>
    <p:sldId id="283" r:id="rId10"/>
    <p:sldId id="280" r:id="rId11"/>
    <p:sldId id="462" r:id="rId12"/>
    <p:sldId id="463" r:id="rId13"/>
    <p:sldId id="281" r:id="rId14"/>
    <p:sldId id="286" r:id="rId15"/>
    <p:sldId id="289" r:id="rId16"/>
    <p:sldId id="287" r:id="rId17"/>
    <p:sldId id="446" r:id="rId18"/>
    <p:sldId id="447" r:id="rId19"/>
    <p:sldId id="448" r:id="rId20"/>
    <p:sldId id="453" r:id="rId21"/>
    <p:sldId id="455" r:id="rId22"/>
    <p:sldId id="454" r:id="rId23"/>
    <p:sldId id="288" r:id="rId24"/>
    <p:sldId id="290" r:id="rId25"/>
    <p:sldId id="456" r:id="rId26"/>
    <p:sldId id="457" r:id="rId27"/>
    <p:sldId id="460" r:id="rId28"/>
    <p:sldId id="458" r:id="rId29"/>
    <p:sldId id="461" r:id="rId30"/>
    <p:sldId id="459" r:id="rId31"/>
    <p:sldId id="467" r:id="rId32"/>
    <p:sldId id="464" r:id="rId33"/>
    <p:sldId id="466" r:id="rId34"/>
    <p:sldId id="465" r:id="rId35"/>
  </p:sldIdLst>
  <p:sldSz cx="9144000" cy="5143500" type="screen16x9"/>
  <p:notesSz cx="6858000" cy="9144000"/>
  <p:embeddedFontLst>
    <p:embeddedFont>
      <p:font typeface="Cambria" panose="02040503050406030204" pitchFamily="18" charset="0"/>
      <p:regular r:id="rId37"/>
      <p:bold r:id="rId38"/>
      <p:italic r:id="rId39"/>
      <p:boldItalic r:id="rId40"/>
    </p:embeddedFont>
    <p:embeddedFont>
      <p:font typeface="Cambria Math" panose="02040503050406030204" pitchFamily="18" charset="0"/>
      <p:regular r:id="rId41"/>
    </p:embeddedFont>
    <p:embeddedFont>
      <p:font typeface="Consolas" panose="020B0609020204030204" pitchFamily="49" charset="0"/>
      <p:regular r:id="rId42"/>
      <p:bold r:id="rId43"/>
      <p:italic r:id="rId44"/>
      <p:boldItalic r:id="rId45"/>
    </p:embeddedFont>
    <p:embeddedFont>
      <p:font typeface="Lato" panose="020F0502020204030203" pitchFamily="34" charset="0"/>
      <p:regular r:id="rId46"/>
      <p:bold r:id="rId47"/>
      <p:italic r:id="rId48"/>
      <p:boldItalic r:id="rId49"/>
    </p:embeddedFont>
    <p:embeddedFont>
      <p:font typeface="Raleway" pitchFamily="2" charset="77"/>
      <p:regular r:id="rId50"/>
      <p:bold r:id="rId51"/>
      <p:italic r:id="rId52"/>
      <p:boldItalic r:id="rId53"/>
    </p:embeddedFont>
    <p:embeddedFont>
      <p:font typeface="Segoe UI" panose="020B0502040204020203"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144" d="100"/>
          <a:sy n="144"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98A7972-B786-4B69-9E7E-BA53A690E9D0}" type="presOf" srcId="{A0589EB2-684A-4614-A8DB-97B038888ED3}" destId="{650D0449-0118-4ED5-8E28-07BC9FB831A8}" srcOrd="0"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9/26/19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www-inst.eecs.berkeley.edu/~n252/paper/Amdahl.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nceas.github.io/oss-lessons/parallel-computing-in-r/parallel-computing-in-r.html" TargetMode="External"/><Relationship Id="rId2" Type="http://schemas.openxmlformats.org/officeDocument/2006/relationships/hyperlink" Target="https://cran.r-project.org/web/views/HighPerformanceComputing.html" TargetMode="External"/><Relationship Id="rId1" Type="http://schemas.openxmlformats.org/officeDocument/2006/relationships/slideLayout" Target="../slideLayouts/slideLayout4.xml"/><Relationship Id="rId5" Type="http://schemas.openxmlformats.org/officeDocument/2006/relationships/hyperlink" Target="https://nbviewer.jupyter.org/gist/ogrisel/5115540/Model%20Selection%20for%20the%20Nystroem%20Method.ipynb" TargetMode="External"/><Relationship Id="rId4" Type="http://schemas.openxmlformats.org/officeDocument/2006/relationships/hyperlink" Target="https://wiki.python.org/moin/ParallelProcessing" TargetMode="Externa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sup>
                              </m:sSup>
                              <m:r>
                                <a:rPr lang="en-US" i="1">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𝑌</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17</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18</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118"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119"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19</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42"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43"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20</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pPr marL="0" indent="0"/>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2396362"/>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SSError</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 ×</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0" smtClean="0">
                            <a:solidFill>
                              <a:schemeClr val="tx1"/>
                            </a:solidFill>
                            <a:latin typeface="Cambria Math" panose="02040503050406030204" pitchFamily="18" charset="0"/>
                            <a:ea typeface="Cambria Math" panose="02040503050406030204" pitchFamily="18" charset="0"/>
                          </a:rPr>
                          <m:t> </m:t>
                        </m:r>
                        <m:r>
                          <m:rPr>
                            <m:sty m:val="p"/>
                          </m:rPr>
                          <a:rPr lang="en-US" b="0" i="0" smtClean="0">
                            <a:solidFill>
                              <a:schemeClr val="tx1"/>
                            </a:solidFill>
                            <a:latin typeface="Cambria Math" panose="02040503050406030204" pitchFamily="18" charset="0"/>
                            <a:ea typeface="Cambria Math" panose="02040503050406030204" pitchFamily="18" charset="0"/>
                          </a:rPr>
                          <m:t>slope</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a:p>
                <a:pPr marL="285750" indent="-285750">
                  <a:buFont typeface="Arial" panose="020B0604020202020204" pitchFamily="34" charset="0"/>
                  <a:buChar char="•"/>
                </a:pPr>
                <a14:m>
                  <m:oMath xmlns:m="http://schemas.openxmlformats.org/officeDocument/2006/math">
                    <m:r>
                      <m:rPr>
                        <m:sty m:val="p"/>
                      </m:rPr>
                      <a:rPr lang="en-US" smtClean="0">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d>
                      <m:dPr>
                        <m:begChr m:val="|"/>
                        <m:endChr m:val="|"/>
                        <m:ctrlPr>
                          <a:rPr lang="en-US" i="1" smtClean="0">
                            <a:solidFill>
                              <a:schemeClr val="tx1"/>
                            </a:solidFill>
                            <a:latin typeface="Cambria Math" panose="02040503050406030204" pitchFamily="18" charset="0"/>
                            <a:ea typeface="Cambria Math" panose="02040503050406030204" pitchFamily="18" charset="0"/>
                          </a:rPr>
                        </m:ctrlPr>
                      </m:dPr>
                      <m:e>
                        <m:r>
                          <m:rPr>
                            <m:sty m:val="p"/>
                          </m:rPr>
                          <a:rPr lang="en-US" b="0" i="0" smtClean="0">
                            <a:solidFill>
                              <a:schemeClr val="tx1"/>
                            </a:solidFill>
                            <a:latin typeface="Cambria Math" panose="02040503050406030204" pitchFamily="18" charset="0"/>
                            <a:ea typeface="Cambria Math" panose="02040503050406030204" pitchFamily="18" charset="0"/>
                          </a:rPr>
                          <m:t>slope</m:t>
                        </m:r>
                      </m:e>
                    </m:d>
                    <m:r>
                      <a:rPr lang="en-US" i="1">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p:txBody>
          </p:sp>
        </mc:Choice>
        <mc:Fallback>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2396362"/>
              </a:xfrm>
              <a:prstGeom prst="rect">
                <a:avLst/>
              </a:prstGeom>
              <a:blipFill>
                <a:blip r:embed="rId9"/>
                <a:stretch>
                  <a:fillRect l="-240"/>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a:xfrm>
            <a:off x="5650572" y="1602675"/>
            <a:ext cx="3398178" cy="3002400"/>
          </a:xfrm>
        </p:spPr>
        <p:txBody>
          <a:bodyPr/>
          <a:lstStyle/>
          <a:p>
            <a:r>
              <a:rPr lang="en-US" dirty="0"/>
              <a:t>Regression and 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as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870"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dividing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E64E-B3EB-41A5-9356-03C57F86565C}"/>
              </a:ext>
            </a:extLst>
          </p:cNvPr>
          <p:cNvSpPr>
            <a:spLocks noGrp="1"/>
          </p:cNvSpPr>
          <p:nvPr>
            <p:ph type="title"/>
          </p:nvPr>
        </p:nvSpPr>
        <p:spPr/>
        <p:txBody>
          <a:bodyPr/>
          <a:lstStyle/>
          <a:p>
            <a:br>
              <a:rPr lang="en-US" dirty="0"/>
            </a:br>
            <a:r>
              <a:rPr lang="en-US" dirty="0"/>
              <a:t>When to parallelize?</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08D351D-39B3-4112-8E97-2E96BA61A8E5}"/>
                  </a:ext>
                </a:extLst>
              </p:cNvPr>
              <p:cNvSpPr>
                <a:spLocks noGrp="1"/>
              </p:cNvSpPr>
              <p:nvPr>
                <p:ph type="body" idx="1"/>
              </p:nvPr>
            </p:nvSpPr>
            <p:spPr>
              <a:xfrm>
                <a:off x="319500" y="1592580"/>
                <a:ext cx="2808000" cy="3060424"/>
              </a:xfrm>
            </p:spPr>
            <p:txBody>
              <a:bodyPr/>
              <a:lstStyle/>
              <a:p>
                <a:r>
                  <a:rPr lang="en-US" dirty="0"/>
                  <a:t>Adding processors may seem to help with processing times, but there is always overhead to running the parallelism that will reduce the speed gain.</a:t>
                </a:r>
              </a:p>
              <a:p>
                <a:endParaRPr lang="en-US" dirty="0"/>
              </a:p>
              <a:p>
                <a:endParaRPr lang="en-US" dirty="0"/>
              </a:p>
              <a:p>
                <a:pPr marL="152400" indent="0">
                  <a:buNone/>
                </a:pPr>
                <a:r>
                  <a:rPr lang="en-US" sz="1600" b="1" dirty="0">
                    <a:solidFill>
                      <a:schemeClr val="tx1"/>
                    </a:solidFill>
                  </a:rPr>
                  <a:t>Amdahl’s Law</a:t>
                </a:r>
                <a:r>
                  <a:rPr lang="en-US" dirty="0"/>
                  <a:t>:</a:t>
                </a:r>
              </a:p>
              <a:p>
                <a:pPr marL="609600" lvl="1" indent="0">
                  <a:buNone/>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Speedup</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𝑛</m:t>
                              </m:r>
                            </m:den>
                          </m:f>
                        </m:den>
                      </m:f>
                    </m:oMath>
                  </m:oMathPara>
                </a14:m>
                <a:endParaRPr lang="en-US" sz="1400" dirty="0"/>
              </a:p>
            </p:txBody>
          </p:sp>
        </mc:Choice>
        <mc:Fallback xmlns="">
          <p:sp>
            <p:nvSpPr>
              <p:cNvPr id="3" name="Text Placeholder 2">
                <a:extLst>
                  <a:ext uri="{FF2B5EF4-FFF2-40B4-BE49-F238E27FC236}">
                    <a16:creationId xmlns:a16="http://schemas.microsoft.com/office/drawing/2014/main" id="{A08D351D-39B3-4112-8E97-2E96BA61A8E5}"/>
                  </a:ext>
                </a:extLst>
              </p:cNvPr>
              <p:cNvSpPr>
                <a:spLocks noGrp="1" noRot="1" noChangeAspect="1" noMove="1" noResize="1" noEditPoints="1" noAdjustHandles="1" noChangeArrowheads="1" noChangeShapeType="1" noTextEdit="1"/>
              </p:cNvSpPr>
              <p:nvPr>
                <p:ph type="body" idx="1"/>
              </p:nvPr>
            </p:nvSpPr>
            <p:spPr>
              <a:xfrm>
                <a:off x="319500" y="1592580"/>
                <a:ext cx="2808000" cy="3060424"/>
              </a:xfrm>
              <a:blipFill>
                <a:blip r:embed="rId2"/>
                <a:stretch>
                  <a:fillRect r="-217"/>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F2C61AC2-84DE-4604-B9E1-4B731B238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560" y="419100"/>
            <a:ext cx="551051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DFC387-6994-407E-9CB4-9A4538A0432F}"/>
              </a:ext>
            </a:extLst>
          </p:cNvPr>
          <p:cNvSpPr/>
          <p:nvPr/>
        </p:nvSpPr>
        <p:spPr>
          <a:xfrm>
            <a:off x="3414560" y="4749514"/>
            <a:ext cx="5409940" cy="261610"/>
          </a:xfrm>
          <a:prstGeom prst="rect">
            <a:avLst/>
          </a:prstGeom>
        </p:spPr>
        <p:txBody>
          <a:bodyPr wrap="square">
            <a:spAutoFit/>
          </a:bodyPr>
          <a:lstStyle/>
          <a:p>
            <a:pPr algn="ctr"/>
            <a:r>
              <a:rPr lang="en-US" sz="1100" dirty="0">
                <a:hlinkClick r:id="rId4"/>
              </a:rPr>
              <a:t>http://www-inst.eecs.berkeley.edu/~n252/paper/Amdahl.pdf</a:t>
            </a:r>
            <a:endParaRPr lang="en-US" sz="1100" dirty="0"/>
          </a:p>
        </p:txBody>
      </p:sp>
      <p:sp>
        <p:nvSpPr>
          <p:cNvPr id="5" name="TextBox 4">
            <a:extLst>
              <a:ext uri="{FF2B5EF4-FFF2-40B4-BE49-F238E27FC236}">
                <a16:creationId xmlns:a16="http://schemas.microsoft.com/office/drawing/2014/main" id="{DFF1907D-C8FE-4BC8-A69B-FD5BBB57278E}"/>
              </a:ext>
            </a:extLst>
          </p:cNvPr>
          <p:cNvSpPr txBox="1"/>
          <p:nvPr/>
        </p:nvSpPr>
        <p:spPr>
          <a:xfrm>
            <a:off x="689874" y="4527342"/>
            <a:ext cx="2581156" cy="430887"/>
          </a:xfrm>
          <a:prstGeom prst="rect">
            <a:avLst/>
          </a:prstGeom>
          <a:noFill/>
        </p:spPr>
        <p:txBody>
          <a:bodyPr wrap="none" rtlCol="0">
            <a:spAutoFit/>
          </a:bodyPr>
          <a:lstStyle/>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s</a:t>
            </a:r>
            <a:r>
              <a:rPr lang="en-US" sz="1100" dirty="0"/>
              <a:t> = Ratio of program that is sequential</a:t>
            </a:r>
          </a:p>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p</a:t>
            </a:r>
            <a:r>
              <a:rPr lang="en-US" sz="1100" dirty="0"/>
              <a:t> = Ratio of program that is parallel</a:t>
            </a:r>
          </a:p>
        </p:txBody>
      </p:sp>
    </p:spTree>
    <p:extLst>
      <p:ext uri="{BB962C8B-B14F-4D97-AF65-F5344CB8AC3E}">
        <p14:creationId xmlns:p14="http://schemas.microsoft.com/office/powerpoint/2010/main" val="29316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6C1D-D1E3-4506-80F5-073119852021}"/>
              </a:ext>
            </a:extLst>
          </p:cNvPr>
          <p:cNvSpPr>
            <a:spLocks noGrp="1"/>
          </p:cNvSpPr>
          <p:nvPr>
            <p:ph type="title"/>
          </p:nvPr>
        </p:nvSpPr>
        <p:spPr/>
        <p:txBody>
          <a:bodyPr/>
          <a:lstStyle/>
          <a:p>
            <a:r>
              <a:rPr lang="en-US" dirty="0"/>
              <a:t>Training Parallelization </a:t>
            </a:r>
            <a:r>
              <a:rPr lang="en-US" sz="2400" dirty="0"/>
              <a:t>- Packages</a:t>
            </a:r>
            <a:endParaRPr lang="en-US" dirty="0"/>
          </a:p>
        </p:txBody>
      </p:sp>
      <p:sp>
        <p:nvSpPr>
          <p:cNvPr id="3" name="Text Placeholder 2">
            <a:extLst>
              <a:ext uri="{FF2B5EF4-FFF2-40B4-BE49-F238E27FC236}">
                <a16:creationId xmlns:a16="http://schemas.microsoft.com/office/drawing/2014/main" id="{0EA71ED9-8F79-47CD-87FC-1750AD66A6E8}"/>
              </a:ext>
            </a:extLst>
          </p:cNvPr>
          <p:cNvSpPr>
            <a:spLocks noGrp="1"/>
          </p:cNvSpPr>
          <p:nvPr>
            <p:ph type="body" idx="1"/>
          </p:nvPr>
        </p:nvSpPr>
        <p:spPr/>
        <p:txBody>
          <a:bodyPr/>
          <a:lstStyle/>
          <a:p>
            <a:r>
              <a:rPr lang="en-US" dirty="0"/>
              <a:t>In R</a:t>
            </a:r>
          </a:p>
          <a:p>
            <a:pPr lvl="1"/>
            <a:r>
              <a:rPr lang="en-US" dirty="0"/>
              <a:t>parallel, foreach, </a:t>
            </a:r>
            <a:r>
              <a:rPr lang="en-US" dirty="0" err="1"/>
              <a:t>doParallel</a:t>
            </a:r>
            <a:r>
              <a:rPr lang="en-US" dirty="0"/>
              <a:t>, </a:t>
            </a:r>
            <a:r>
              <a:rPr lang="en-US" dirty="0" err="1"/>
              <a:t>doMC</a:t>
            </a:r>
            <a:r>
              <a:rPr lang="en-US" dirty="0"/>
              <a:t>, </a:t>
            </a:r>
            <a:r>
              <a:rPr lang="en-US" dirty="0" err="1"/>
              <a:t>doSNOW</a:t>
            </a:r>
            <a:r>
              <a:rPr lang="en-US" dirty="0"/>
              <a:t>, </a:t>
            </a:r>
            <a:r>
              <a:rPr lang="en-US" dirty="0" err="1"/>
              <a:t>doMPI</a:t>
            </a:r>
            <a:endParaRPr lang="en-US" dirty="0"/>
          </a:p>
          <a:p>
            <a:pPr lvl="1"/>
            <a:r>
              <a:rPr lang="en-US" dirty="0">
                <a:hlinkClick r:id="rId2"/>
              </a:rPr>
              <a:t>https://cran.r-project.org/web/views/HighPerformanceComputing.html</a:t>
            </a:r>
            <a:endParaRPr lang="en-US" dirty="0"/>
          </a:p>
          <a:p>
            <a:pPr lvl="1"/>
            <a:r>
              <a:rPr lang="en-US" dirty="0"/>
              <a:t>Example: </a:t>
            </a:r>
            <a:r>
              <a:rPr lang="en-US" dirty="0">
                <a:hlinkClick r:id="rId3"/>
              </a:rPr>
              <a:t>https://nceas.github.io/oss-lessons/parallel-computing-in-r/parallel-computing-in-r.html</a:t>
            </a:r>
            <a:endParaRPr lang="en-US" dirty="0"/>
          </a:p>
        </p:txBody>
      </p:sp>
      <p:sp>
        <p:nvSpPr>
          <p:cNvPr id="4" name="Text Placeholder 3">
            <a:extLst>
              <a:ext uri="{FF2B5EF4-FFF2-40B4-BE49-F238E27FC236}">
                <a16:creationId xmlns:a16="http://schemas.microsoft.com/office/drawing/2014/main" id="{EC6BE4A9-F619-4E5B-8463-C2CC8C84FF55}"/>
              </a:ext>
            </a:extLst>
          </p:cNvPr>
          <p:cNvSpPr>
            <a:spLocks noGrp="1"/>
          </p:cNvSpPr>
          <p:nvPr>
            <p:ph type="body" idx="2"/>
          </p:nvPr>
        </p:nvSpPr>
        <p:spPr/>
        <p:txBody>
          <a:bodyPr/>
          <a:lstStyle/>
          <a:p>
            <a:r>
              <a:rPr lang="en-US" dirty="0"/>
              <a:t>In Python</a:t>
            </a:r>
          </a:p>
          <a:p>
            <a:pPr lvl="1"/>
            <a:r>
              <a:rPr lang="en-US" dirty="0"/>
              <a:t>multiprocessing, Dask, </a:t>
            </a:r>
            <a:r>
              <a:rPr lang="en-US" dirty="0" err="1"/>
              <a:t>Numba</a:t>
            </a:r>
            <a:r>
              <a:rPr lang="en-US" dirty="0"/>
              <a:t>, etc.</a:t>
            </a:r>
          </a:p>
          <a:p>
            <a:pPr lvl="1"/>
            <a:r>
              <a:rPr lang="en-US" dirty="0">
                <a:hlinkClick r:id="rId4"/>
              </a:rPr>
              <a:t>https://wiki.python.org/moin/ParallelProcessing</a:t>
            </a:r>
            <a:endParaRPr lang="en-US" dirty="0"/>
          </a:p>
          <a:p>
            <a:pPr lvl="1"/>
            <a:r>
              <a:rPr lang="en-US" dirty="0"/>
              <a:t>Example: </a:t>
            </a:r>
            <a:r>
              <a:rPr lang="en-US" dirty="0">
                <a:hlinkClick r:id="rId5"/>
              </a:rPr>
              <a:t>https://nbviewer.jupyter.org/gist/ogrisel/5115540/Model%20Selection%20for%20the%20Nystroem%20Method.ipynb</a:t>
            </a:r>
            <a:endParaRPr lang="en-US" dirty="0"/>
          </a:p>
        </p:txBody>
      </p:sp>
    </p:spTree>
    <p:extLst>
      <p:ext uri="{BB962C8B-B14F-4D97-AF65-F5344CB8AC3E}">
        <p14:creationId xmlns:p14="http://schemas.microsoft.com/office/powerpoint/2010/main" val="1044200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7B-DDFB-4963-AF35-84D6C5588FB0}"/>
              </a:ext>
            </a:extLst>
          </p:cNvPr>
          <p:cNvSpPr>
            <a:spLocks noGrp="1"/>
          </p:cNvSpPr>
          <p:nvPr>
            <p:ph type="title"/>
          </p:nvPr>
        </p:nvSpPr>
        <p:spPr>
          <a:xfrm>
            <a:off x="422150" y="575950"/>
            <a:ext cx="4149851" cy="635400"/>
          </a:xfrm>
        </p:spPr>
        <p:txBody>
          <a:bodyPr/>
          <a:lstStyle/>
          <a:p>
            <a:r>
              <a:rPr lang="en-US" sz="2400" dirty="0">
                <a:latin typeface="Consolas" panose="020B0609020204030204" pitchFamily="49" charset="0"/>
              </a:rPr>
              <a:t>caret</a:t>
            </a:r>
            <a:r>
              <a:rPr lang="en-US" sz="2400" dirty="0"/>
              <a:t> Example</a:t>
            </a:r>
          </a:p>
        </p:txBody>
      </p:sp>
      <p:sp>
        <p:nvSpPr>
          <p:cNvPr id="3" name="Text Placeholder 2">
            <a:extLst>
              <a:ext uri="{FF2B5EF4-FFF2-40B4-BE49-F238E27FC236}">
                <a16:creationId xmlns:a16="http://schemas.microsoft.com/office/drawing/2014/main" id="{28A0BEE5-F946-4119-B32D-24FD7DEB4681}"/>
              </a:ext>
            </a:extLst>
          </p:cNvPr>
          <p:cNvSpPr>
            <a:spLocks noGrp="1"/>
          </p:cNvSpPr>
          <p:nvPr>
            <p:ph type="body" idx="1"/>
          </p:nvPr>
        </p:nvSpPr>
        <p:spPr>
          <a:xfrm>
            <a:off x="0" y="1211350"/>
            <a:ext cx="4572001" cy="3393725"/>
          </a:xfrm>
        </p:spPr>
        <p:txBody>
          <a:bodyPr/>
          <a:lstStyle/>
          <a:p>
            <a:pPr marL="139700" indent="0">
              <a:buNone/>
            </a:pPr>
            <a:r>
              <a:rPr lang="en-US" sz="1100" dirty="0" err="1">
                <a:latin typeface="Consolas" panose="020B0609020204030204" pitchFamily="49" charset="0"/>
              </a:rPr>
              <a:t>fitControl</a:t>
            </a:r>
            <a:r>
              <a:rPr lang="en-US" sz="1100" dirty="0">
                <a:latin typeface="Consolas" panose="020B0609020204030204" pitchFamily="49" charset="0"/>
              </a:rPr>
              <a:t> &lt;- </a:t>
            </a:r>
            <a:r>
              <a:rPr lang="en-US" sz="1100" dirty="0" err="1">
                <a:latin typeface="Consolas" panose="020B0609020204030204" pitchFamily="49" charset="0"/>
              </a:rPr>
              <a:t>trainControl</a:t>
            </a:r>
            <a:r>
              <a:rPr lang="en-US" sz="1100" dirty="0">
                <a:latin typeface="Consolas" panose="020B0609020204030204" pitchFamily="49" charset="0"/>
              </a:rPr>
              <a:t>(## 10-fold CV</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repeatedcv</a:t>
            </a:r>
            <a:r>
              <a:rPr lang="en-US" sz="1100" dirty="0">
                <a:latin typeface="Consolas" panose="020B0609020204030204" pitchFamily="49" charset="0"/>
              </a:rPr>
              <a:t>",</a:t>
            </a:r>
          </a:p>
          <a:p>
            <a:pPr marL="139700" indent="0">
              <a:buNone/>
            </a:pPr>
            <a:r>
              <a:rPr lang="en-US" sz="1100" dirty="0">
                <a:latin typeface="Consolas" panose="020B0609020204030204" pitchFamily="49" charset="0"/>
              </a:rPr>
              <a:t>                           number = 10,</a:t>
            </a:r>
          </a:p>
          <a:p>
            <a:pPr marL="139700" indent="0">
              <a:buNone/>
            </a:pPr>
            <a:r>
              <a:rPr lang="en-US" sz="1100" dirty="0">
                <a:latin typeface="Consolas" panose="020B0609020204030204" pitchFamily="49" charset="0"/>
              </a:rPr>
              <a:t>                           ## repeated ten times</a:t>
            </a:r>
          </a:p>
          <a:p>
            <a:pPr marL="139700" indent="0">
              <a:buNone/>
            </a:pPr>
            <a:r>
              <a:rPr lang="en-US" sz="1100" dirty="0">
                <a:latin typeface="Consolas" panose="020B0609020204030204" pitchFamily="49" charset="0"/>
              </a:rPr>
              <a:t>                           repeats = 10)</a:t>
            </a:r>
          </a:p>
          <a:p>
            <a:pPr marL="139700" indent="0">
              <a:buNone/>
            </a:pPr>
            <a:endParaRPr lang="en-US" sz="1100" dirty="0">
              <a:latin typeface="Consolas" panose="020B0609020204030204" pitchFamily="49" charset="0"/>
            </a:endParaRPr>
          </a:p>
          <a:p>
            <a:pPr marL="139700" indent="0">
              <a:buNone/>
            </a:pPr>
            <a:r>
              <a:rPr lang="en-US" sz="1100" dirty="0" err="1">
                <a:latin typeface="Consolas" panose="020B0609020204030204" pitchFamily="49" charset="0"/>
              </a:rPr>
              <a:t>gbmGrid</a:t>
            </a:r>
            <a:r>
              <a:rPr lang="en-US" sz="1100" dirty="0">
                <a:latin typeface="Consolas" panose="020B0609020204030204" pitchFamily="49" charset="0"/>
              </a:rPr>
              <a:t> &lt;-  </a:t>
            </a:r>
            <a:r>
              <a:rPr lang="en-US" sz="1100" dirty="0" err="1">
                <a:latin typeface="Consolas" panose="020B0609020204030204" pitchFamily="49" charset="0"/>
              </a:rPr>
              <a:t>expand.grid</a:t>
            </a:r>
            <a:r>
              <a:rPr lang="en-US" sz="1100" dirty="0">
                <a:latin typeface="Consolas" panose="020B0609020204030204" pitchFamily="49" charset="0"/>
              </a:rPr>
              <a:t>(</a:t>
            </a:r>
            <a:r>
              <a:rPr lang="en-US" sz="1100" dirty="0" err="1">
                <a:latin typeface="Consolas" panose="020B0609020204030204" pitchFamily="49" charset="0"/>
              </a:rPr>
              <a:t>interaction.depth</a:t>
            </a:r>
            <a:r>
              <a:rPr lang="en-US" sz="1100" dirty="0">
                <a:latin typeface="Consolas" panose="020B0609020204030204" pitchFamily="49" charset="0"/>
              </a:rPr>
              <a:t> = c(1, 5, 9),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n.trees</a:t>
            </a:r>
            <a:r>
              <a:rPr lang="en-US" sz="1100" dirty="0">
                <a:latin typeface="Consolas" panose="020B0609020204030204" pitchFamily="49" charset="0"/>
              </a:rPr>
              <a:t> = (1:30)*50, </a:t>
            </a:r>
          </a:p>
          <a:p>
            <a:pPr marL="139700" indent="0">
              <a:buNone/>
            </a:pPr>
            <a:r>
              <a:rPr lang="en-US" sz="1100" dirty="0">
                <a:latin typeface="Consolas" panose="020B0609020204030204" pitchFamily="49" charset="0"/>
              </a:rPr>
              <a:t>                        shrinkage = 0.1,</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n.minobsinnode</a:t>
            </a:r>
            <a:r>
              <a:rPr lang="en-US" sz="1100" dirty="0">
                <a:latin typeface="Consolas" panose="020B0609020204030204" pitchFamily="49" charset="0"/>
              </a:rPr>
              <a:t> = 20)</a:t>
            </a:r>
          </a:p>
          <a:p>
            <a:pPr marL="139700" indent="0">
              <a:buNone/>
            </a:pPr>
            <a:r>
              <a:rPr lang="en-US" sz="1100" dirty="0">
                <a:latin typeface="Consolas" panose="020B0609020204030204" pitchFamily="49" charset="0"/>
              </a:rPr>
              <a:t>                        </a:t>
            </a:r>
          </a:p>
          <a:p>
            <a:pPr marL="139700" indent="0">
              <a:buNone/>
            </a:pPr>
            <a:r>
              <a:rPr lang="en-US" sz="1100" dirty="0" err="1">
                <a:latin typeface="Consolas" panose="020B0609020204030204" pitchFamily="49" charset="0"/>
              </a:rPr>
              <a:t>gbmFit</a:t>
            </a:r>
            <a:r>
              <a:rPr lang="en-US" sz="1100" dirty="0">
                <a:latin typeface="Consolas" panose="020B0609020204030204" pitchFamily="49" charset="0"/>
              </a:rPr>
              <a:t>  &lt;- train(Class ~ ., data = training, </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gbm</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trControl</a:t>
            </a:r>
            <a:r>
              <a:rPr lang="en-US" sz="1100" dirty="0">
                <a:latin typeface="Consolas" panose="020B0609020204030204" pitchFamily="49" charset="0"/>
              </a:rPr>
              <a:t> = </a:t>
            </a:r>
            <a:r>
              <a:rPr lang="en-US" sz="1100" dirty="0" err="1">
                <a:latin typeface="Consolas" panose="020B0609020204030204" pitchFamily="49" charset="0"/>
              </a:rPr>
              <a:t>fitControl</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verbose = FALSE,</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tuneGrid</a:t>
            </a:r>
            <a:r>
              <a:rPr lang="en-US" sz="1100" dirty="0">
                <a:latin typeface="Consolas" panose="020B0609020204030204" pitchFamily="49" charset="0"/>
              </a:rPr>
              <a:t> = </a:t>
            </a:r>
            <a:r>
              <a:rPr lang="en-US" sz="1100" dirty="0" err="1">
                <a:latin typeface="Consolas" panose="020B0609020204030204" pitchFamily="49" charset="0"/>
              </a:rPr>
              <a:t>gbmGrid</a:t>
            </a:r>
            <a:r>
              <a:rPr lang="en-US" sz="1100" dirty="0">
                <a:latin typeface="Consolas" panose="020B0609020204030204" pitchFamily="49" charset="0"/>
              </a:rPr>
              <a:t>)</a:t>
            </a:r>
          </a:p>
        </p:txBody>
      </p:sp>
      <p:sp>
        <p:nvSpPr>
          <p:cNvPr id="4" name="Text Placeholder 3">
            <a:extLst>
              <a:ext uri="{FF2B5EF4-FFF2-40B4-BE49-F238E27FC236}">
                <a16:creationId xmlns:a16="http://schemas.microsoft.com/office/drawing/2014/main" id="{002E2FB5-0824-46DF-B58A-E6D7293E6085}"/>
              </a:ext>
            </a:extLst>
          </p:cNvPr>
          <p:cNvSpPr>
            <a:spLocks noGrp="1"/>
          </p:cNvSpPr>
          <p:nvPr>
            <p:ph type="body" idx="2"/>
          </p:nvPr>
        </p:nvSpPr>
        <p:spPr>
          <a:xfrm>
            <a:off x="4571878" y="251460"/>
            <a:ext cx="4442582" cy="4640580"/>
          </a:xfrm>
          <a:solidFill>
            <a:schemeClr val="bg1"/>
          </a:solidFill>
          <a:ln>
            <a:solidFill>
              <a:schemeClr val="accent1"/>
            </a:solidFill>
          </a:ln>
        </p:spPr>
        <p:txBody>
          <a:bodyPr/>
          <a:lstStyle/>
          <a:p>
            <a:pPr marL="139700" indent="0">
              <a:buNone/>
            </a:pPr>
            <a:r>
              <a:rPr lang="en-US" sz="800" dirty="0">
                <a:latin typeface="Consolas" panose="020B0609020204030204" pitchFamily="49" charset="0"/>
              </a:rPr>
              <a:t>## Stochastic Gradient Boosting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157 samples</a:t>
            </a:r>
          </a:p>
          <a:p>
            <a:pPr marL="139700" indent="0">
              <a:buNone/>
            </a:pPr>
            <a:r>
              <a:rPr lang="en-US" sz="800" dirty="0">
                <a:latin typeface="Consolas" panose="020B0609020204030204" pitchFamily="49" charset="0"/>
              </a:rPr>
              <a:t>##  60 predictor</a:t>
            </a:r>
          </a:p>
          <a:p>
            <a:pPr marL="139700" indent="0">
              <a:buNone/>
            </a:pPr>
            <a:r>
              <a:rPr lang="en-US" sz="800" dirty="0">
                <a:latin typeface="Consolas" panose="020B0609020204030204" pitchFamily="49" charset="0"/>
              </a:rPr>
              <a:t>##   2 classes: 'M', 'R'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No pre-processing</a:t>
            </a:r>
          </a:p>
          <a:p>
            <a:pPr marL="139700" indent="0">
              <a:buNone/>
            </a:pPr>
            <a:r>
              <a:rPr lang="en-US" sz="800" dirty="0">
                <a:latin typeface="Consolas" panose="020B0609020204030204" pitchFamily="49" charset="0"/>
              </a:rPr>
              <a:t>## Resampling: Cross-Validated (10 fold, repeated 10 times) </a:t>
            </a:r>
          </a:p>
          <a:p>
            <a:pPr marL="139700" indent="0">
              <a:buNone/>
            </a:pPr>
            <a:r>
              <a:rPr lang="en-US" sz="800" dirty="0">
                <a:latin typeface="Consolas" panose="020B0609020204030204" pitchFamily="49" charset="0"/>
              </a:rPr>
              <a:t>## Summary of sample sizes: 141, 142, 141, 142, 141, 142, ... </a:t>
            </a:r>
          </a:p>
          <a:p>
            <a:pPr marL="139700" indent="0">
              <a:buNone/>
            </a:pPr>
            <a:r>
              <a:rPr lang="en-US" sz="800" dirty="0">
                <a:latin typeface="Consolas" panose="020B0609020204030204" pitchFamily="49" charset="0"/>
              </a:rPr>
              <a:t>## Resampling results across tuning parameters:</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a:t>
            </a:r>
            <a:r>
              <a:rPr lang="en-US" sz="800" dirty="0" err="1">
                <a:latin typeface="Consolas" panose="020B0609020204030204" pitchFamily="49" charset="0"/>
              </a:rPr>
              <a:t>n.trees</a:t>
            </a:r>
            <a:r>
              <a:rPr lang="en-US" sz="800" dirty="0">
                <a:latin typeface="Consolas" panose="020B0609020204030204" pitchFamily="49" charset="0"/>
              </a:rPr>
              <a:t>  Accuracy  Kappa</a:t>
            </a:r>
          </a:p>
          <a:p>
            <a:pPr marL="139700" indent="0">
              <a:buNone/>
            </a:pPr>
            <a:r>
              <a:rPr lang="en-US" sz="800" dirty="0">
                <a:latin typeface="Consolas" panose="020B0609020204030204" pitchFamily="49" charset="0"/>
              </a:rPr>
              <a:t>##   1                    50     0.78      0.56 </a:t>
            </a:r>
          </a:p>
          <a:p>
            <a:pPr marL="139700" indent="0">
              <a:buNone/>
            </a:pPr>
            <a:r>
              <a:rPr lang="en-US" sz="800" dirty="0">
                <a:latin typeface="Consolas" panose="020B0609020204030204" pitchFamily="49" charset="0"/>
              </a:rPr>
              <a:t>##   1                   100     0.81      0.61 </a:t>
            </a:r>
          </a:p>
          <a:p>
            <a:pPr marL="139700" indent="0">
              <a:buNone/>
            </a:pPr>
            <a:r>
              <a:rPr lang="en-US" sz="800" dirty="0">
                <a:latin typeface="Consolas" panose="020B0609020204030204" pitchFamily="49" charset="0"/>
              </a:rPr>
              <a:t>##   1                   150     0.82      0.63 </a:t>
            </a:r>
          </a:p>
          <a:p>
            <a:pPr marL="139700" indent="0">
              <a:buNone/>
            </a:pPr>
            <a:r>
              <a:rPr lang="en-US" sz="800" dirty="0">
                <a:latin typeface="Consolas" panose="020B0609020204030204" pitchFamily="49" charset="0"/>
              </a:rPr>
              <a:t>##   1                   200     0.83      0.65 </a:t>
            </a:r>
          </a:p>
          <a:p>
            <a:pPr marL="139700" indent="0">
              <a:buNone/>
            </a:pPr>
            <a:r>
              <a:rPr lang="en-US" sz="800" dirty="0">
                <a:latin typeface="Consolas" panose="020B0609020204030204" pitchFamily="49" charset="0"/>
              </a:rPr>
              <a:t>##   1                   250     0.82      0.65 </a:t>
            </a:r>
          </a:p>
          <a:p>
            <a:pPr marL="139700" indent="0">
              <a:buNone/>
            </a:pPr>
            <a:r>
              <a:rPr lang="en-US" sz="800" dirty="0">
                <a:latin typeface="Consolas" panose="020B0609020204030204" pitchFamily="49" charset="0"/>
              </a:rPr>
              <a:t>##   1                   300     0.83      0.65 </a:t>
            </a:r>
          </a:p>
          <a:p>
            <a:pPr marL="139700" indent="0">
              <a:buNone/>
            </a:pPr>
            <a:r>
              <a:rPr lang="en-US" sz="800" dirty="0">
                <a:latin typeface="Consolas" panose="020B0609020204030204" pitchFamily="49" charset="0"/>
              </a:rPr>
              <a:t>##   :                   :        :         : </a:t>
            </a:r>
          </a:p>
          <a:p>
            <a:pPr marL="139700" indent="0">
              <a:buNone/>
            </a:pPr>
            <a:r>
              <a:rPr lang="en-US" sz="800" dirty="0">
                <a:latin typeface="Consolas" panose="020B0609020204030204" pitchFamily="49" charset="0"/>
              </a:rPr>
              <a:t>##   9                  1350     0.85      0.69 </a:t>
            </a:r>
          </a:p>
          <a:p>
            <a:pPr marL="139700" indent="0">
              <a:buNone/>
            </a:pPr>
            <a:r>
              <a:rPr lang="en-US" sz="800" dirty="0">
                <a:latin typeface="Consolas" panose="020B0609020204030204" pitchFamily="49" charset="0"/>
              </a:rPr>
              <a:t>##   9                  1400     0.85      0.69 </a:t>
            </a:r>
          </a:p>
          <a:p>
            <a:pPr marL="139700" indent="0">
              <a:buNone/>
            </a:pPr>
            <a:r>
              <a:rPr lang="en-US" sz="800" dirty="0">
                <a:latin typeface="Consolas" panose="020B0609020204030204" pitchFamily="49" charset="0"/>
              </a:rPr>
              <a:t>##   9                  1450     0.85      0.69 </a:t>
            </a:r>
          </a:p>
          <a:p>
            <a:pPr marL="139700" indent="0">
              <a:buNone/>
            </a:pPr>
            <a:r>
              <a:rPr lang="en-US" sz="800" dirty="0">
                <a:latin typeface="Consolas" panose="020B0609020204030204" pitchFamily="49" charset="0"/>
              </a:rPr>
              <a:t>##   9                  1500     0.85      0.69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'shrinkage' was held constant at a value of 0.1</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a:t>
            </a:r>
            <a:r>
              <a:rPr lang="en-US" sz="800" dirty="0" err="1">
                <a:latin typeface="Consolas" panose="020B0609020204030204" pitchFamily="49" charset="0"/>
              </a:rPr>
              <a:t>n.minobsinnode</a:t>
            </a:r>
            <a:r>
              <a:rPr lang="en-US" sz="800" dirty="0">
                <a:latin typeface="Consolas" panose="020B0609020204030204" pitchFamily="49" charset="0"/>
              </a:rPr>
              <a:t>' was held constant at a value of 20</a:t>
            </a:r>
          </a:p>
          <a:p>
            <a:pPr marL="139700" indent="0">
              <a:buNone/>
            </a:pPr>
            <a:r>
              <a:rPr lang="en-US" sz="800" dirty="0">
                <a:latin typeface="Consolas" panose="020B0609020204030204" pitchFamily="49" charset="0"/>
              </a:rPr>
              <a:t>## Accuracy was used to select the optimal model using the largest value.</a:t>
            </a:r>
          </a:p>
          <a:p>
            <a:pPr marL="139700" indent="0">
              <a:buNone/>
            </a:pPr>
            <a:r>
              <a:rPr lang="en-US" sz="800" dirty="0">
                <a:latin typeface="Consolas" panose="020B0609020204030204" pitchFamily="49" charset="0"/>
              </a:rPr>
              <a:t>## The final values used for the model were </a:t>
            </a:r>
            <a:r>
              <a:rPr lang="en-US" sz="800" dirty="0" err="1">
                <a:latin typeface="Consolas" panose="020B0609020204030204" pitchFamily="49" charset="0"/>
              </a:rPr>
              <a:t>n.trees</a:t>
            </a:r>
            <a:r>
              <a:rPr lang="en-US" sz="800" dirty="0">
                <a:latin typeface="Consolas" panose="020B0609020204030204" pitchFamily="49" charset="0"/>
              </a:rPr>
              <a:t> = 1200,</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 9, shrinkage = 0.1 and </a:t>
            </a:r>
            <a:r>
              <a:rPr lang="en-US" sz="800" dirty="0" err="1">
                <a:latin typeface="Consolas" panose="020B0609020204030204" pitchFamily="49" charset="0"/>
              </a:rPr>
              <a:t>n.minobsinnode</a:t>
            </a:r>
            <a:r>
              <a:rPr lang="en-US" sz="800" dirty="0">
                <a:latin typeface="Consolas" panose="020B0609020204030204" pitchFamily="49" charset="0"/>
              </a:rPr>
              <a:t> = 20.</a:t>
            </a:r>
          </a:p>
        </p:txBody>
      </p:sp>
      <p:sp>
        <p:nvSpPr>
          <p:cNvPr id="9" name="Rectangle 8">
            <a:extLst>
              <a:ext uri="{FF2B5EF4-FFF2-40B4-BE49-F238E27FC236}">
                <a16:creationId xmlns:a16="http://schemas.microsoft.com/office/drawing/2014/main" id="{5218C53C-2391-4A4B-B92D-6BF5DDD6FB88}"/>
              </a:ext>
            </a:extLst>
          </p:cNvPr>
          <p:cNvSpPr/>
          <p:nvPr/>
        </p:nvSpPr>
        <p:spPr>
          <a:xfrm>
            <a:off x="129540" y="4773912"/>
            <a:ext cx="4572000" cy="261610"/>
          </a:xfrm>
          <a:prstGeom prst="rect">
            <a:avLst/>
          </a:prstGeom>
        </p:spPr>
        <p:txBody>
          <a:bodyPr>
            <a:spAutoFit/>
          </a:bodyPr>
          <a:lstStyle/>
          <a:p>
            <a:r>
              <a:rPr lang="en-US" sz="1100" dirty="0">
                <a:hlinkClick r:id="rId2"/>
              </a:rPr>
              <a:t>https://topepo.github.io/caret/model-training-and-tuning.html</a:t>
            </a:r>
            <a:endParaRPr lang="en-US" sz="1100" dirty="0"/>
          </a:p>
        </p:txBody>
      </p:sp>
    </p:spTree>
    <p:extLst>
      <p:ext uri="{BB962C8B-B14F-4D97-AF65-F5344CB8AC3E}">
        <p14:creationId xmlns:p14="http://schemas.microsoft.com/office/powerpoint/2010/main" val="37650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1608</TotalTime>
  <Words>2647</Words>
  <Application>Microsoft Macintosh PowerPoint</Application>
  <PresentationFormat>On-screen Show (16:9)</PresentationFormat>
  <Paragraphs>542</Paragraphs>
  <Slides>34</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Cambria Math</vt:lpstr>
      <vt:lpstr>Arial</vt:lpstr>
      <vt:lpstr>Wingdings</vt:lpstr>
      <vt:lpstr>Segoe UI</vt:lpstr>
      <vt:lpstr>Consolas</vt:lpstr>
      <vt:lpstr>Lato</vt:lpstr>
      <vt:lpstr>Cambria</vt:lpstr>
      <vt:lpstr>Raleway</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Automated Machine Learning (When you’re too lazy busy to do it yourself…)</vt:lpstr>
      <vt:lpstr>AutoML</vt:lpstr>
      <vt:lpstr>Picking the Best Model</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 When to parallelize? </vt:lpstr>
      <vt:lpstr>Training Parallelization - Packages</vt:lpstr>
      <vt:lpstr>Cluster Architecture</vt:lpstr>
      <vt:lpstr>caret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129</cp:revision>
  <dcterms:created xsi:type="dcterms:W3CDTF">2019-01-02T02:35:54Z</dcterms:created>
  <dcterms:modified xsi:type="dcterms:W3CDTF">2019-09-27T02:27:27Z</dcterms:modified>
</cp:coreProperties>
</file>