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60" r:id="rId4"/>
    <p:sldId id="278" r:id="rId5"/>
    <p:sldId id="284" r:id="rId6"/>
    <p:sldId id="285" r:id="rId7"/>
    <p:sldId id="279" r:id="rId8"/>
    <p:sldId id="282" r:id="rId9"/>
    <p:sldId id="283" r:id="rId10"/>
    <p:sldId id="280" r:id="rId11"/>
    <p:sldId id="281"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Raleway" panose="020B0604020202020204" charset="0"/>
      <p:regular r:id="rId18"/>
      <p:bold r:id="rId19"/>
      <p:italic r:id="rId20"/>
      <p:boldItalic r:id="rId21"/>
    </p:embeddedFont>
    <p:embeddedFont>
      <p:font typeface="Segoe UI" panose="020B05020402040202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varScale="1">
        <p:scale>
          <a:sx n="145" d="100"/>
          <a:sy n="145" d="100"/>
        </p:scale>
        <p:origin x="62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FD73BD-FE9E-47FE-BABD-098E82A1A76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3D23944D-84C3-4E77-B536-D140BD1804D8}">
      <dgm:prSet phldrT="[Text]"/>
      <dgm:spPr/>
      <dgm:t>
        <a:bodyPr/>
        <a:lstStyle/>
        <a:p>
          <a:r>
            <a:rPr lang="en-US" dirty="0"/>
            <a:t>Databricks</a:t>
          </a:r>
        </a:p>
      </dgm:t>
    </dgm:pt>
    <dgm:pt modelId="{A75C7274-A6C3-4BBD-BF7F-3E342A6E9A9D}" type="parTrans" cxnId="{E2ADBC33-72EB-458F-BE50-D507FA8D418B}">
      <dgm:prSet/>
      <dgm:spPr/>
      <dgm:t>
        <a:bodyPr/>
        <a:lstStyle/>
        <a:p>
          <a:endParaRPr lang="en-US"/>
        </a:p>
      </dgm:t>
    </dgm:pt>
    <dgm:pt modelId="{4F475249-E5B5-4055-9835-CCC0430EB4C5}" type="sibTrans" cxnId="{E2ADBC33-72EB-458F-BE50-D507FA8D418B}">
      <dgm:prSet/>
      <dgm:spPr/>
      <dgm:t>
        <a:bodyPr/>
        <a:lstStyle/>
        <a:p>
          <a:endParaRPr lang="en-US"/>
        </a:p>
      </dgm:t>
    </dgm:pt>
    <dgm:pt modelId="{A0C8ED22-504E-43B3-AB33-BF46FEE73EC2}">
      <dgm:prSet phldrT="[Text]"/>
      <dgm:spPr/>
      <dgm:t>
        <a:bodyPr/>
        <a:lstStyle/>
        <a:p>
          <a:r>
            <a:rPr lang="en-US" dirty="0"/>
            <a:t>Machine Learning Studio</a:t>
          </a:r>
        </a:p>
      </dgm:t>
    </dgm:pt>
    <dgm:pt modelId="{700A1660-969F-468C-898C-1B86C93E8332}" type="parTrans" cxnId="{EA9EB82E-7BF6-4435-9A63-46F8057D3154}">
      <dgm:prSet/>
      <dgm:spPr/>
      <dgm:t>
        <a:bodyPr/>
        <a:lstStyle/>
        <a:p>
          <a:endParaRPr lang="en-US"/>
        </a:p>
      </dgm:t>
    </dgm:pt>
    <dgm:pt modelId="{98DF427C-2A1E-461E-9CEA-D5AD67B5B773}" type="sibTrans" cxnId="{EA9EB82E-7BF6-4435-9A63-46F8057D3154}">
      <dgm:prSet/>
      <dgm:spPr/>
      <dgm:t>
        <a:bodyPr/>
        <a:lstStyle/>
        <a:p>
          <a:endParaRPr lang="en-US"/>
        </a:p>
      </dgm:t>
    </dgm:pt>
    <dgm:pt modelId="{DA63AFF0-3FBC-48FE-BE11-5E2C41FAC908}">
      <dgm:prSet phldrT="[Text]"/>
      <dgm:spPr/>
      <dgm:t>
        <a:bodyPr/>
        <a:lstStyle/>
        <a:p>
          <a:r>
            <a:rPr lang="en-US" dirty="0"/>
            <a:t>Machine Learning Services</a:t>
          </a:r>
        </a:p>
      </dgm:t>
    </dgm:pt>
    <dgm:pt modelId="{F9A790C4-0132-4F98-9A97-A9F76F9A5EEA}" type="parTrans" cxnId="{1FF98D3A-ED38-4686-B9ED-DB223AA7E311}">
      <dgm:prSet/>
      <dgm:spPr/>
      <dgm:t>
        <a:bodyPr/>
        <a:lstStyle/>
        <a:p>
          <a:endParaRPr lang="en-US"/>
        </a:p>
      </dgm:t>
    </dgm:pt>
    <dgm:pt modelId="{628A1DA9-E3E1-4979-8266-011AD057A72E}" type="sibTrans" cxnId="{1FF98D3A-ED38-4686-B9ED-DB223AA7E311}">
      <dgm:prSet/>
      <dgm:spPr/>
      <dgm:t>
        <a:bodyPr/>
        <a:lstStyle/>
        <a:p>
          <a:endParaRPr lang="en-US"/>
        </a:p>
      </dgm:t>
    </dgm:pt>
    <dgm:pt modelId="{5755B076-D0BC-4F25-AD1D-86929C8B4E7B}">
      <dgm:prSet phldrT="[Text]"/>
      <dgm:spPr/>
      <dgm:t>
        <a:bodyPr/>
        <a:lstStyle/>
        <a:p>
          <a:r>
            <a:rPr lang="en-US" dirty="0"/>
            <a:t>DSVM</a:t>
          </a:r>
        </a:p>
      </dgm:t>
    </dgm:pt>
    <dgm:pt modelId="{44C739A1-43B2-43E2-9587-0C40591DF5DF}" type="parTrans" cxnId="{A5ED55E5-3721-4055-81BA-F9E5121CC911}">
      <dgm:prSet/>
      <dgm:spPr/>
      <dgm:t>
        <a:bodyPr/>
        <a:lstStyle/>
        <a:p>
          <a:endParaRPr lang="en-US"/>
        </a:p>
      </dgm:t>
    </dgm:pt>
    <dgm:pt modelId="{59C72BA2-A41D-4754-BB08-E30FE8EB46F2}" type="sibTrans" cxnId="{A5ED55E5-3721-4055-81BA-F9E5121CC911}">
      <dgm:prSet/>
      <dgm:spPr/>
      <dgm:t>
        <a:bodyPr/>
        <a:lstStyle/>
        <a:p>
          <a:endParaRPr lang="en-US"/>
        </a:p>
      </dgm:t>
    </dgm:pt>
    <dgm:pt modelId="{B53A2C9C-A3AF-423B-A527-D500FA94B999}" type="pres">
      <dgm:prSet presAssocID="{42FD73BD-FE9E-47FE-BABD-098E82A1A76D}" presName="Name0" presStyleCnt="0">
        <dgm:presLayoutVars>
          <dgm:dir/>
          <dgm:resizeHandles val="exact"/>
        </dgm:presLayoutVars>
      </dgm:prSet>
      <dgm:spPr/>
    </dgm:pt>
    <dgm:pt modelId="{4392CE06-6C85-4D20-A95D-ABB3D59DD146}" type="pres">
      <dgm:prSet presAssocID="{3D23944D-84C3-4E77-B536-D140BD1804D8}" presName="compNode" presStyleCnt="0"/>
      <dgm:spPr/>
    </dgm:pt>
    <dgm:pt modelId="{F089DCA7-5F73-4590-8BDB-39B8A95F1658}" type="pres">
      <dgm:prSet presAssocID="{3D23944D-84C3-4E77-B536-D140BD1804D8}" presName="pictRect" presStyleLbl="nod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dgm:spPr>
    </dgm:pt>
    <dgm:pt modelId="{51B1661E-9A93-468A-B3EE-25D12D92B67B}" type="pres">
      <dgm:prSet presAssocID="{3D23944D-84C3-4E77-B536-D140BD1804D8}" presName="textRect" presStyleLbl="revTx" presStyleIdx="0" presStyleCnt="4">
        <dgm:presLayoutVars>
          <dgm:bulletEnabled val="1"/>
        </dgm:presLayoutVars>
      </dgm:prSet>
      <dgm:spPr/>
    </dgm:pt>
    <dgm:pt modelId="{A1AE36F9-67D6-4511-BA13-572592456B12}" type="pres">
      <dgm:prSet presAssocID="{4F475249-E5B5-4055-9835-CCC0430EB4C5}" presName="sibTrans" presStyleLbl="sibTrans2D1" presStyleIdx="0" presStyleCnt="0"/>
      <dgm:spPr/>
    </dgm:pt>
    <dgm:pt modelId="{D98C6495-DBA7-4799-8789-EE4F358362C6}" type="pres">
      <dgm:prSet presAssocID="{DA63AFF0-3FBC-48FE-BE11-5E2C41FAC908}" presName="compNode" presStyleCnt="0"/>
      <dgm:spPr/>
    </dgm:pt>
    <dgm:pt modelId="{7330D50A-07B5-4BD3-B091-B29B4595D399}" type="pres">
      <dgm:prSet presAssocID="{DA63AFF0-3FBC-48FE-BE11-5E2C41FAC908}" presName="pictRect" presStyleLbl="node1" presStyleIdx="1"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dgm:spPr>
    </dgm:pt>
    <dgm:pt modelId="{E5B204DB-B80C-46ED-B0C8-3033B53F7CFB}" type="pres">
      <dgm:prSet presAssocID="{DA63AFF0-3FBC-48FE-BE11-5E2C41FAC908}" presName="textRect" presStyleLbl="revTx" presStyleIdx="1" presStyleCnt="4">
        <dgm:presLayoutVars>
          <dgm:bulletEnabled val="1"/>
        </dgm:presLayoutVars>
      </dgm:prSet>
      <dgm:spPr/>
    </dgm:pt>
    <dgm:pt modelId="{2D8E3314-D276-4BBB-B8E2-5D5C8EF0AD27}" type="pres">
      <dgm:prSet presAssocID="{628A1DA9-E3E1-4979-8266-011AD057A72E}" presName="sibTrans" presStyleLbl="sibTrans2D1" presStyleIdx="0" presStyleCnt="0"/>
      <dgm:spPr/>
    </dgm:pt>
    <dgm:pt modelId="{21A11DAD-35E9-47FA-8F85-3B4E5EA67E5B}" type="pres">
      <dgm:prSet presAssocID="{5755B076-D0BC-4F25-AD1D-86929C8B4E7B}" presName="compNode" presStyleCnt="0"/>
      <dgm:spPr/>
    </dgm:pt>
    <dgm:pt modelId="{45173446-B786-4AEF-AF23-F359A8ECA551}" type="pres">
      <dgm:prSet presAssocID="{5755B076-D0BC-4F25-AD1D-86929C8B4E7B}" presName="pictRect" presStyleLbl="node1" presStyleIdx="2" presStyleCnt="4" custScaleX="100000" custScaleY="100000"/>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dgm:spPr>
    </dgm:pt>
    <dgm:pt modelId="{EF0E3F8C-BB0B-4512-AB31-BB7AC6F5695D}" type="pres">
      <dgm:prSet presAssocID="{5755B076-D0BC-4F25-AD1D-86929C8B4E7B}" presName="textRect" presStyleLbl="revTx" presStyleIdx="2" presStyleCnt="4">
        <dgm:presLayoutVars>
          <dgm:bulletEnabled val="1"/>
        </dgm:presLayoutVars>
      </dgm:prSet>
      <dgm:spPr/>
    </dgm:pt>
    <dgm:pt modelId="{15203AFD-2F13-4C8E-84BD-80C8934ABA85}" type="pres">
      <dgm:prSet presAssocID="{59C72BA2-A41D-4754-BB08-E30FE8EB46F2}" presName="sibTrans" presStyleLbl="sibTrans2D1" presStyleIdx="0" presStyleCnt="0"/>
      <dgm:spPr/>
    </dgm:pt>
    <dgm:pt modelId="{CD4B0F12-22D2-4CCF-BCBD-9C040AA9CF8E}" type="pres">
      <dgm:prSet presAssocID="{A0C8ED22-504E-43B3-AB33-BF46FEE73EC2}" presName="compNode" presStyleCnt="0"/>
      <dgm:spPr/>
    </dgm:pt>
    <dgm:pt modelId="{BB2366C4-4455-4B40-84F5-F058826842C4}" type="pres">
      <dgm:prSet presAssocID="{A0C8ED22-504E-43B3-AB33-BF46FEE73EC2}" presName="pictRect" presStyleLbl="node1" presStyleIdx="3" presStyleCnt="4"/>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dgm:spPr>
    </dgm:pt>
    <dgm:pt modelId="{F6FEDFE2-9830-42E6-A461-F62FAAF21269}" type="pres">
      <dgm:prSet presAssocID="{A0C8ED22-504E-43B3-AB33-BF46FEE73EC2}" presName="textRect" presStyleLbl="revTx" presStyleIdx="3" presStyleCnt="4">
        <dgm:presLayoutVars>
          <dgm:bulletEnabled val="1"/>
        </dgm:presLayoutVars>
      </dgm:prSet>
      <dgm:spPr/>
    </dgm:pt>
  </dgm:ptLst>
  <dgm:cxnLst>
    <dgm:cxn modelId="{7014ED27-50A9-4032-AF6D-24274BE7B5EA}" type="presOf" srcId="{4F475249-E5B5-4055-9835-CCC0430EB4C5}" destId="{A1AE36F9-67D6-4511-BA13-572592456B12}" srcOrd="0" destOrd="0" presId="urn:microsoft.com/office/officeart/2005/8/layout/pList1"/>
    <dgm:cxn modelId="{EA9EB82E-7BF6-4435-9A63-46F8057D3154}" srcId="{42FD73BD-FE9E-47FE-BABD-098E82A1A76D}" destId="{A0C8ED22-504E-43B3-AB33-BF46FEE73EC2}" srcOrd="3" destOrd="0" parTransId="{700A1660-969F-468C-898C-1B86C93E8332}" sibTransId="{98DF427C-2A1E-461E-9CEA-D5AD67B5B773}"/>
    <dgm:cxn modelId="{E2ADBC33-72EB-458F-BE50-D507FA8D418B}" srcId="{42FD73BD-FE9E-47FE-BABD-098E82A1A76D}" destId="{3D23944D-84C3-4E77-B536-D140BD1804D8}" srcOrd="0" destOrd="0" parTransId="{A75C7274-A6C3-4BBD-BF7F-3E342A6E9A9D}" sibTransId="{4F475249-E5B5-4055-9835-CCC0430EB4C5}"/>
    <dgm:cxn modelId="{1FF98D3A-ED38-4686-B9ED-DB223AA7E311}" srcId="{42FD73BD-FE9E-47FE-BABD-098E82A1A76D}" destId="{DA63AFF0-3FBC-48FE-BE11-5E2C41FAC908}" srcOrd="1" destOrd="0" parTransId="{F9A790C4-0132-4F98-9A97-A9F76F9A5EEA}" sibTransId="{628A1DA9-E3E1-4979-8266-011AD057A72E}"/>
    <dgm:cxn modelId="{739B7872-AC8C-4C45-BB9B-4EC3A95CD7A3}" type="presOf" srcId="{59C72BA2-A41D-4754-BB08-E30FE8EB46F2}" destId="{15203AFD-2F13-4C8E-84BD-80C8934ABA85}" srcOrd="0" destOrd="0" presId="urn:microsoft.com/office/officeart/2005/8/layout/pList1"/>
    <dgm:cxn modelId="{24879579-B87A-4EF3-B117-A9C80CCBADC2}" type="presOf" srcId="{A0C8ED22-504E-43B3-AB33-BF46FEE73EC2}" destId="{F6FEDFE2-9830-42E6-A461-F62FAAF21269}" srcOrd="0" destOrd="0" presId="urn:microsoft.com/office/officeart/2005/8/layout/pList1"/>
    <dgm:cxn modelId="{4B547987-D5F9-4CC7-AA1A-25AF97C8072A}" type="presOf" srcId="{628A1DA9-E3E1-4979-8266-011AD057A72E}" destId="{2D8E3314-D276-4BBB-B8E2-5D5C8EF0AD27}" srcOrd="0" destOrd="0" presId="urn:microsoft.com/office/officeart/2005/8/layout/pList1"/>
    <dgm:cxn modelId="{18D654C8-16E3-4353-974C-EA52760E40FB}" type="presOf" srcId="{5755B076-D0BC-4F25-AD1D-86929C8B4E7B}" destId="{EF0E3F8C-BB0B-4512-AB31-BB7AC6F5695D}" srcOrd="0" destOrd="0" presId="urn:microsoft.com/office/officeart/2005/8/layout/pList1"/>
    <dgm:cxn modelId="{29E7BDCA-6076-44A2-A793-C55681110B73}" type="presOf" srcId="{3D23944D-84C3-4E77-B536-D140BD1804D8}" destId="{51B1661E-9A93-468A-B3EE-25D12D92B67B}" srcOrd="0" destOrd="0" presId="urn:microsoft.com/office/officeart/2005/8/layout/pList1"/>
    <dgm:cxn modelId="{A5ED55E5-3721-4055-81BA-F9E5121CC911}" srcId="{42FD73BD-FE9E-47FE-BABD-098E82A1A76D}" destId="{5755B076-D0BC-4F25-AD1D-86929C8B4E7B}" srcOrd="2" destOrd="0" parTransId="{44C739A1-43B2-43E2-9587-0C40591DF5DF}" sibTransId="{59C72BA2-A41D-4754-BB08-E30FE8EB46F2}"/>
    <dgm:cxn modelId="{6CAEDBE6-859F-4085-9E8D-13B0DC37F58F}" type="presOf" srcId="{DA63AFF0-3FBC-48FE-BE11-5E2C41FAC908}" destId="{E5B204DB-B80C-46ED-B0C8-3033B53F7CFB}" srcOrd="0" destOrd="0" presId="urn:microsoft.com/office/officeart/2005/8/layout/pList1"/>
    <dgm:cxn modelId="{4DCC12F5-1FCA-43CD-9025-9AC9024ECA88}" type="presOf" srcId="{42FD73BD-FE9E-47FE-BABD-098E82A1A76D}" destId="{B53A2C9C-A3AF-423B-A527-D500FA94B999}" srcOrd="0" destOrd="0" presId="urn:microsoft.com/office/officeart/2005/8/layout/pList1"/>
    <dgm:cxn modelId="{FD1ECF6B-4D5A-4488-BC54-E8E02BEEA4E5}" type="presParOf" srcId="{B53A2C9C-A3AF-423B-A527-D500FA94B999}" destId="{4392CE06-6C85-4D20-A95D-ABB3D59DD146}" srcOrd="0" destOrd="0" presId="urn:microsoft.com/office/officeart/2005/8/layout/pList1"/>
    <dgm:cxn modelId="{5A60EDE0-0A8C-4453-B381-480643FAB959}" type="presParOf" srcId="{4392CE06-6C85-4D20-A95D-ABB3D59DD146}" destId="{F089DCA7-5F73-4590-8BDB-39B8A95F1658}" srcOrd="0" destOrd="0" presId="urn:microsoft.com/office/officeart/2005/8/layout/pList1"/>
    <dgm:cxn modelId="{F499BA18-1E72-47A8-BA34-16712072FCAF}" type="presParOf" srcId="{4392CE06-6C85-4D20-A95D-ABB3D59DD146}" destId="{51B1661E-9A93-468A-B3EE-25D12D92B67B}" srcOrd="1" destOrd="0" presId="urn:microsoft.com/office/officeart/2005/8/layout/pList1"/>
    <dgm:cxn modelId="{B0363EB5-5991-4A4F-B5ED-7D81F5BD6686}" type="presParOf" srcId="{B53A2C9C-A3AF-423B-A527-D500FA94B999}" destId="{A1AE36F9-67D6-4511-BA13-572592456B12}" srcOrd="1" destOrd="0" presId="urn:microsoft.com/office/officeart/2005/8/layout/pList1"/>
    <dgm:cxn modelId="{A3FC74B2-6432-4D31-8F9A-0523944DCC23}" type="presParOf" srcId="{B53A2C9C-A3AF-423B-A527-D500FA94B999}" destId="{D98C6495-DBA7-4799-8789-EE4F358362C6}" srcOrd="2" destOrd="0" presId="urn:microsoft.com/office/officeart/2005/8/layout/pList1"/>
    <dgm:cxn modelId="{849731BE-AC49-4A71-875C-C55DD1D268CD}" type="presParOf" srcId="{D98C6495-DBA7-4799-8789-EE4F358362C6}" destId="{7330D50A-07B5-4BD3-B091-B29B4595D399}" srcOrd="0" destOrd="0" presId="urn:microsoft.com/office/officeart/2005/8/layout/pList1"/>
    <dgm:cxn modelId="{D0E27D63-DFFA-423E-8766-7E6F6429D55A}" type="presParOf" srcId="{D98C6495-DBA7-4799-8789-EE4F358362C6}" destId="{E5B204DB-B80C-46ED-B0C8-3033B53F7CFB}" srcOrd="1" destOrd="0" presId="urn:microsoft.com/office/officeart/2005/8/layout/pList1"/>
    <dgm:cxn modelId="{47F889BF-781A-4315-A46F-26FC27CF0F53}" type="presParOf" srcId="{B53A2C9C-A3AF-423B-A527-D500FA94B999}" destId="{2D8E3314-D276-4BBB-B8E2-5D5C8EF0AD27}" srcOrd="3" destOrd="0" presId="urn:microsoft.com/office/officeart/2005/8/layout/pList1"/>
    <dgm:cxn modelId="{23A7BA76-F81A-4993-BAB3-0B26E5FD057A}" type="presParOf" srcId="{B53A2C9C-A3AF-423B-A527-D500FA94B999}" destId="{21A11DAD-35E9-47FA-8F85-3B4E5EA67E5B}" srcOrd="4" destOrd="0" presId="urn:microsoft.com/office/officeart/2005/8/layout/pList1"/>
    <dgm:cxn modelId="{33903839-DD4D-49B8-BF90-2F34591595DE}" type="presParOf" srcId="{21A11DAD-35E9-47FA-8F85-3B4E5EA67E5B}" destId="{45173446-B786-4AEF-AF23-F359A8ECA551}" srcOrd="0" destOrd="0" presId="urn:microsoft.com/office/officeart/2005/8/layout/pList1"/>
    <dgm:cxn modelId="{B4DC5B70-A81B-4F86-8FC0-249FAC4A3EAA}" type="presParOf" srcId="{21A11DAD-35E9-47FA-8F85-3B4E5EA67E5B}" destId="{EF0E3F8C-BB0B-4512-AB31-BB7AC6F5695D}" srcOrd="1" destOrd="0" presId="urn:microsoft.com/office/officeart/2005/8/layout/pList1"/>
    <dgm:cxn modelId="{B0D28EF1-FF78-4490-8B4F-471F4CEF0475}" type="presParOf" srcId="{B53A2C9C-A3AF-423B-A527-D500FA94B999}" destId="{15203AFD-2F13-4C8E-84BD-80C8934ABA85}" srcOrd="5" destOrd="0" presId="urn:microsoft.com/office/officeart/2005/8/layout/pList1"/>
    <dgm:cxn modelId="{779EAD5C-04E9-4C57-94A7-1F1DDD9F2EE1}" type="presParOf" srcId="{B53A2C9C-A3AF-423B-A527-D500FA94B999}" destId="{CD4B0F12-22D2-4CCF-BCBD-9C040AA9CF8E}" srcOrd="6" destOrd="0" presId="urn:microsoft.com/office/officeart/2005/8/layout/pList1"/>
    <dgm:cxn modelId="{14CC6372-7ECB-4201-BFF1-2E54E16F8613}" type="presParOf" srcId="{CD4B0F12-22D2-4CCF-BCBD-9C040AA9CF8E}" destId="{BB2366C4-4455-4B40-84F5-F058826842C4}" srcOrd="0" destOrd="0" presId="urn:microsoft.com/office/officeart/2005/8/layout/pList1"/>
    <dgm:cxn modelId="{BA13611F-EF4F-4D51-A5BD-A8104BDBF045}" type="presParOf" srcId="{CD4B0F12-22D2-4CCF-BCBD-9C040AA9CF8E}" destId="{F6FEDFE2-9830-42E6-A461-F62FAAF21269}"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9DCA7-5F73-4590-8BDB-39B8A95F1658}">
      <dsp:nvSpPr>
        <dsp:cNvPr id="0" name=""/>
        <dsp:cNvSpPr/>
      </dsp:nvSpPr>
      <dsp:spPr>
        <a:xfrm>
          <a:off x="484434" y="742"/>
          <a:ext cx="1963449" cy="1352816"/>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1661E-9A93-468A-B3EE-25D12D92B67B}">
      <dsp:nvSpPr>
        <dsp:cNvPr id="0" name=""/>
        <dsp:cNvSpPr/>
      </dsp:nvSpPr>
      <dsp:spPr>
        <a:xfrm>
          <a:off x="484434"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Databricks</a:t>
          </a:r>
        </a:p>
      </dsp:txBody>
      <dsp:txXfrm>
        <a:off x="484434" y="1353559"/>
        <a:ext cx="1963449" cy="728439"/>
      </dsp:txXfrm>
    </dsp:sp>
    <dsp:sp modelId="{7330D50A-07B5-4BD3-B091-B29B4595D399}">
      <dsp:nvSpPr>
        <dsp:cNvPr id="0" name=""/>
        <dsp:cNvSpPr/>
      </dsp:nvSpPr>
      <dsp:spPr>
        <a:xfrm>
          <a:off x="2644311" y="742"/>
          <a:ext cx="1963449" cy="1352816"/>
        </a:xfrm>
        <a:prstGeom prst="round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B204DB-B80C-46ED-B0C8-3033B53F7CFB}">
      <dsp:nvSpPr>
        <dsp:cNvPr id="0" name=""/>
        <dsp:cNvSpPr/>
      </dsp:nvSpPr>
      <dsp:spPr>
        <a:xfrm>
          <a:off x="2644311"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Services</a:t>
          </a:r>
        </a:p>
      </dsp:txBody>
      <dsp:txXfrm>
        <a:off x="2644311" y="1353559"/>
        <a:ext cx="1963449" cy="728439"/>
      </dsp:txXfrm>
    </dsp:sp>
    <dsp:sp modelId="{45173446-B786-4AEF-AF23-F359A8ECA551}">
      <dsp:nvSpPr>
        <dsp:cNvPr id="0" name=""/>
        <dsp:cNvSpPr/>
      </dsp:nvSpPr>
      <dsp:spPr>
        <a:xfrm>
          <a:off x="484434" y="2278344"/>
          <a:ext cx="1963449" cy="1352816"/>
        </a:xfrm>
        <a:prstGeom prst="round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0E3F8C-BB0B-4512-AB31-BB7AC6F5695D}">
      <dsp:nvSpPr>
        <dsp:cNvPr id="0" name=""/>
        <dsp:cNvSpPr/>
      </dsp:nvSpPr>
      <dsp:spPr>
        <a:xfrm>
          <a:off x="484434"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DSVM</a:t>
          </a:r>
        </a:p>
      </dsp:txBody>
      <dsp:txXfrm>
        <a:off x="484434" y="3631161"/>
        <a:ext cx="1963449" cy="728439"/>
      </dsp:txXfrm>
    </dsp:sp>
    <dsp:sp modelId="{BB2366C4-4455-4B40-84F5-F058826842C4}">
      <dsp:nvSpPr>
        <dsp:cNvPr id="0" name=""/>
        <dsp:cNvSpPr/>
      </dsp:nvSpPr>
      <dsp:spPr>
        <a:xfrm>
          <a:off x="2644311" y="2278344"/>
          <a:ext cx="1963449" cy="1352816"/>
        </a:xfrm>
        <a:prstGeom prst="round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FEDFE2-9830-42E6-A461-F62FAAF21269}">
      <dsp:nvSpPr>
        <dsp:cNvPr id="0" name=""/>
        <dsp:cNvSpPr/>
      </dsp:nvSpPr>
      <dsp:spPr>
        <a:xfrm>
          <a:off x="2644311"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Studio</a:t>
          </a:r>
        </a:p>
      </dsp:txBody>
      <dsp:txXfrm>
        <a:off x="2644311" y="3631161"/>
        <a:ext cx="1963449" cy="728439"/>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2944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0" r:id="rId4"/>
    <p:sldLayoutId id="2147483661" r:id="rId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services/machine-learning-service/"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services/cognitive-services/"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solutions/architecture/image-classification-with-convolutional-neural-networks/" TargetMode="Externa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solutions/architecture/defect-prevention-with-predictive-maintenance/" TargetMode="Externa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solutions/architecture/information-discovery-with-deep-learning-and-nlp/" TargetMode="External"/><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Machine Learning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6190-U91 | Colby T. Ford, Ph.D.</a:t>
            </a:r>
            <a:endParaRPr dirty="0"/>
          </a:p>
        </p:txBody>
      </p:sp>
      <p:pic>
        <p:nvPicPr>
          <p:cNvPr id="3" name="Picture 2" descr="A close up of a sign&#10;&#10;Description automatically generated">
            <a:extLst>
              <a:ext uri="{FF2B5EF4-FFF2-40B4-BE49-F238E27FC236}">
                <a16:creationId xmlns:a16="http://schemas.microsoft.com/office/drawing/2014/main" id="{DBB79DA9-E528-4E11-A659-9FECE294BE36}"/>
              </a:ext>
            </a:extLst>
          </p:cNvPr>
          <p:cNvPicPr>
            <a:picLocks noChangeAspect="1"/>
          </p:cNvPicPr>
          <p:nvPr/>
        </p:nvPicPr>
        <p:blipFill>
          <a:blip r:embed="rId3">
            <a:biLevel thresh="25000"/>
          </a:blip>
          <a:stretch>
            <a:fillRect/>
          </a:stretch>
        </p:blipFill>
        <p:spPr>
          <a:xfrm>
            <a:off x="422233" y="3151559"/>
            <a:ext cx="1728167" cy="13285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DE8B-3DCD-40AA-ABA0-E40A81007FF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5049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716964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200722"/>
            <a:ext cx="3837000" cy="4218578"/>
          </a:xfrm>
          <a:prstGeom prst="rect">
            <a:avLst/>
          </a:prstGeom>
        </p:spPr>
        <p:txBody>
          <a:bodyPr spcFirstLastPara="1" wrap="square" lIns="91425" tIns="91425" rIns="91425" bIns="91425" anchor="ctr" anchorCtr="0">
            <a:noAutofit/>
          </a:bodyPr>
          <a:lstStyle/>
          <a:p>
            <a:pPr marL="0" indent="0">
              <a:spcBef>
                <a:spcPts val="1600"/>
              </a:spcBef>
              <a:buNone/>
            </a:pPr>
            <a:r>
              <a:rPr lang="en-US" b="1" dirty="0"/>
              <a:t>Intro to Machine Learning</a:t>
            </a:r>
          </a:p>
          <a:p>
            <a:pPr marL="0" indent="0">
              <a:buNone/>
            </a:pPr>
            <a:r>
              <a:rPr lang="en-US" b="1" dirty="0"/>
              <a:t>Machine Learning in the Cloud</a:t>
            </a:r>
          </a:p>
          <a:p>
            <a:pPr marL="0" indent="0">
              <a:buNone/>
            </a:pPr>
            <a:r>
              <a:rPr lang="en-US" b="1" dirty="0"/>
              <a:t>Cognitive Services</a:t>
            </a:r>
          </a:p>
          <a:p>
            <a:pPr marL="0" indent="0">
              <a:spcBef>
                <a:spcPts val="1600"/>
              </a:spcBef>
              <a:buNone/>
            </a:pPr>
            <a:r>
              <a:rPr lang="en-US" b="1" dirty="0"/>
              <a:t>Basics of Algorithms</a:t>
            </a:r>
          </a:p>
          <a:p>
            <a:pPr marL="285750" indent="-285750"/>
            <a:r>
              <a:rPr lang="en-US" b="1" dirty="0"/>
              <a:t>Regression</a:t>
            </a:r>
          </a:p>
          <a:p>
            <a:pPr marL="285750" indent="-285750"/>
            <a:r>
              <a:rPr lang="en-US" b="1" dirty="0"/>
              <a:t>Classification</a:t>
            </a:r>
          </a:p>
          <a:p>
            <a:pPr marL="285750" indent="-285750"/>
            <a:r>
              <a:rPr lang="en-US" b="1" dirty="0"/>
              <a:t>Clustering</a:t>
            </a:r>
          </a:p>
          <a:p>
            <a:pPr marL="0" indent="0">
              <a:spcBef>
                <a:spcPts val="1600"/>
              </a:spcBef>
              <a:buNone/>
            </a:pPr>
            <a:r>
              <a:rPr lang="en-US" b="1" dirty="0"/>
              <a:t>Scaling Up with Parallelization</a:t>
            </a:r>
          </a:p>
          <a:p>
            <a:pPr marL="285750" indent="-285750"/>
            <a:r>
              <a:rPr lang="en-US" b="1" dirty="0"/>
              <a:t>Training</a:t>
            </a:r>
          </a:p>
          <a:p>
            <a:pPr marL="285750" indent="-285750"/>
            <a:r>
              <a:rPr lang="en-US" b="1" dirty="0"/>
              <a:t>Cross-Validation</a:t>
            </a:r>
          </a:p>
          <a:p>
            <a:pPr marL="285750" indent="-285750"/>
            <a:r>
              <a:rPr lang="en-US" b="1" dirty="0"/>
              <a:t>Parameter Tuning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 to Machine Learning</a:t>
            </a:r>
            <a:endParaRPr dirty="0"/>
          </a:p>
        </p:txBody>
      </p:sp>
      <p:pic>
        <p:nvPicPr>
          <p:cNvPr id="3" name="Graphic 2">
            <a:extLst>
              <a:ext uri="{FF2B5EF4-FFF2-40B4-BE49-F238E27FC236}">
                <a16:creationId xmlns:a16="http://schemas.microsoft.com/office/drawing/2014/main" id="{78C8C304-C32B-473B-9148-F975AB8B26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9875" y="1867003"/>
            <a:ext cx="1047750" cy="1133475"/>
          </a:xfrm>
          <a:prstGeom prst="rect">
            <a:avLst/>
          </a:prstGeom>
        </p:spPr>
      </p:pic>
      <p:pic>
        <p:nvPicPr>
          <p:cNvPr id="5" name="Graphic 4">
            <a:extLst>
              <a:ext uri="{FF2B5EF4-FFF2-40B4-BE49-F238E27FC236}">
                <a16:creationId xmlns:a16="http://schemas.microsoft.com/office/drawing/2014/main" id="{59B15D61-728B-4CD1-B6B9-F6FF91B69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19550" y="1857478"/>
            <a:ext cx="1104900" cy="1143000"/>
          </a:xfrm>
          <a:prstGeom prst="rect">
            <a:avLst/>
          </a:prstGeom>
        </p:spPr>
      </p:pic>
      <p:pic>
        <p:nvPicPr>
          <p:cNvPr id="8" name="Graphic 7">
            <a:extLst>
              <a:ext uri="{FF2B5EF4-FFF2-40B4-BE49-F238E27FC236}">
                <a16:creationId xmlns:a16="http://schemas.microsoft.com/office/drawing/2014/main" id="{FE6071CA-2A64-493D-991D-9F2BC26A20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6375" y="1852716"/>
            <a:ext cx="1143000" cy="1143000"/>
          </a:xfrm>
          <a:prstGeom prst="rect">
            <a:avLst/>
          </a:prstGeom>
        </p:spPr>
      </p:pic>
      <p:sp>
        <p:nvSpPr>
          <p:cNvPr id="9" name="TextBox 8">
            <a:extLst>
              <a:ext uri="{FF2B5EF4-FFF2-40B4-BE49-F238E27FC236}">
                <a16:creationId xmlns:a16="http://schemas.microsoft.com/office/drawing/2014/main" id="{91DF9330-039A-4F13-8D49-1DCD1A798668}"/>
              </a:ext>
            </a:extLst>
          </p:cNvPr>
          <p:cNvSpPr txBox="1"/>
          <p:nvPr/>
        </p:nvSpPr>
        <p:spPr>
          <a:xfrm>
            <a:off x="1539875" y="3094141"/>
            <a:ext cx="1047750" cy="261610"/>
          </a:xfrm>
          <a:prstGeom prst="rect">
            <a:avLst/>
          </a:prstGeom>
          <a:noFill/>
        </p:spPr>
        <p:txBody>
          <a:bodyPr wrap="square" rtlCol="0">
            <a:spAutoFit/>
          </a:bodyPr>
          <a:lstStyle/>
          <a:p>
            <a:pPr algn="ctr"/>
            <a:r>
              <a:rPr lang="en-US" sz="1100" b="1" dirty="0"/>
              <a:t>Prepare Data</a:t>
            </a:r>
          </a:p>
        </p:txBody>
      </p:sp>
      <p:sp>
        <p:nvSpPr>
          <p:cNvPr id="11" name="TextBox 10">
            <a:extLst>
              <a:ext uri="{FF2B5EF4-FFF2-40B4-BE49-F238E27FC236}">
                <a16:creationId xmlns:a16="http://schemas.microsoft.com/office/drawing/2014/main" id="{AE5883D3-CF3B-4C5A-B81B-9250E92B2F3D}"/>
              </a:ext>
            </a:extLst>
          </p:cNvPr>
          <p:cNvSpPr txBox="1"/>
          <p:nvPr/>
        </p:nvSpPr>
        <p:spPr>
          <a:xfrm>
            <a:off x="4067175" y="3094141"/>
            <a:ext cx="1104900" cy="261610"/>
          </a:xfrm>
          <a:prstGeom prst="rect">
            <a:avLst/>
          </a:prstGeom>
          <a:noFill/>
        </p:spPr>
        <p:txBody>
          <a:bodyPr wrap="square" rtlCol="0">
            <a:spAutoFit/>
          </a:bodyPr>
          <a:lstStyle/>
          <a:p>
            <a:pPr algn="ctr"/>
            <a:r>
              <a:rPr lang="en-US" sz="1100" b="1" dirty="0"/>
              <a:t>Build &amp; Train</a:t>
            </a:r>
          </a:p>
        </p:txBody>
      </p:sp>
      <p:sp>
        <p:nvSpPr>
          <p:cNvPr id="12" name="TextBox 11">
            <a:extLst>
              <a:ext uri="{FF2B5EF4-FFF2-40B4-BE49-F238E27FC236}">
                <a16:creationId xmlns:a16="http://schemas.microsoft.com/office/drawing/2014/main" id="{40662C72-0E90-44C7-9621-AD55CA9014E1}"/>
              </a:ext>
            </a:extLst>
          </p:cNvPr>
          <p:cNvSpPr txBox="1"/>
          <p:nvPr/>
        </p:nvSpPr>
        <p:spPr>
          <a:xfrm>
            <a:off x="6575425" y="3063651"/>
            <a:ext cx="1104900" cy="261610"/>
          </a:xfrm>
          <a:prstGeom prst="rect">
            <a:avLst/>
          </a:prstGeom>
          <a:noFill/>
        </p:spPr>
        <p:txBody>
          <a:bodyPr wrap="square" rtlCol="0">
            <a:spAutoFit/>
          </a:bodyPr>
          <a:lstStyle/>
          <a:p>
            <a:pPr algn="ctr"/>
            <a:r>
              <a:rPr lang="en-US" sz="1100" b="1" dirty="0"/>
              <a:t>Deploy</a:t>
            </a:r>
          </a:p>
        </p:txBody>
      </p:sp>
      <p:sp>
        <p:nvSpPr>
          <p:cNvPr id="10" name="TextBox 9">
            <a:extLst>
              <a:ext uri="{FF2B5EF4-FFF2-40B4-BE49-F238E27FC236}">
                <a16:creationId xmlns:a16="http://schemas.microsoft.com/office/drawing/2014/main" id="{D3A76173-9DBF-4A7A-8E89-A8C62D35FC07}"/>
              </a:ext>
            </a:extLst>
          </p:cNvPr>
          <p:cNvSpPr txBox="1"/>
          <p:nvPr/>
        </p:nvSpPr>
        <p:spPr>
          <a:xfrm>
            <a:off x="1539875" y="3355751"/>
            <a:ext cx="1047750" cy="507831"/>
          </a:xfrm>
          <a:prstGeom prst="rect">
            <a:avLst/>
          </a:prstGeom>
          <a:noFill/>
        </p:spPr>
        <p:txBody>
          <a:bodyPr wrap="square" rtlCol="0">
            <a:spAutoFit/>
          </a:bodyPr>
          <a:lstStyle/>
          <a:p>
            <a:pPr algn="ctr"/>
            <a:r>
              <a:rPr lang="en-US" sz="900" dirty="0"/>
              <a:t>Connect to various sources to ingest data</a:t>
            </a:r>
          </a:p>
        </p:txBody>
      </p:sp>
      <p:sp>
        <p:nvSpPr>
          <p:cNvPr id="14" name="TextBox 13">
            <a:extLst>
              <a:ext uri="{FF2B5EF4-FFF2-40B4-BE49-F238E27FC236}">
                <a16:creationId xmlns:a16="http://schemas.microsoft.com/office/drawing/2014/main" id="{C05B552E-81DC-4FEC-A143-5C0747DC664E}"/>
              </a:ext>
            </a:extLst>
          </p:cNvPr>
          <p:cNvSpPr txBox="1"/>
          <p:nvPr/>
        </p:nvSpPr>
        <p:spPr>
          <a:xfrm>
            <a:off x="4095750" y="3355751"/>
            <a:ext cx="1047750" cy="507831"/>
          </a:xfrm>
          <a:prstGeom prst="rect">
            <a:avLst/>
          </a:prstGeom>
          <a:noFill/>
        </p:spPr>
        <p:txBody>
          <a:bodyPr wrap="square" rtlCol="0">
            <a:spAutoFit/>
          </a:bodyPr>
          <a:lstStyle/>
          <a:p>
            <a:pPr algn="ctr"/>
            <a:r>
              <a:rPr lang="en-US" sz="900" dirty="0"/>
              <a:t>Train with the data to establish a model</a:t>
            </a:r>
          </a:p>
        </p:txBody>
      </p:sp>
      <p:sp>
        <p:nvSpPr>
          <p:cNvPr id="15" name="TextBox 14">
            <a:extLst>
              <a:ext uri="{FF2B5EF4-FFF2-40B4-BE49-F238E27FC236}">
                <a16:creationId xmlns:a16="http://schemas.microsoft.com/office/drawing/2014/main" id="{80729A86-9638-44D5-8C10-6F278DF707AD}"/>
              </a:ext>
            </a:extLst>
          </p:cNvPr>
          <p:cNvSpPr txBox="1"/>
          <p:nvPr/>
        </p:nvSpPr>
        <p:spPr>
          <a:xfrm>
            <a:off x="6604000" y="3355751"/>
            <a:ext cx="1047750" cy="507831"/>
          </a:xfrm>
          <a:prstGeom prst="rect">
            <a:avLst/>
          </a:prstGeom>
          <a:noFill/>
        </p:spPr>
        <p:txBody>
          <a:bodyPr wrap="square" rtlCol="0">
            <a:spAutoFit/>
          </a:bodyPr>
          <a:lstStyle/>
          <a:p>
            <a:pPr algn="ctr"/>
            <a:r>
              <a:rPr lang="en-US" sz="900" dirty="0"/>
              <a:t>Deploy the model and track performance</a:t>
            </a:r>
          </a:p>
        </p:txBody>
      </p:sp>
      <p:pic>
        <p:nvPicPr>
          <p:cNvPr id="16" name="Graphic 15" descr="Play">
            <a:extLst>
              <a:ext uri="{FF2B5EF4-FFF2-40B4-BE49-F238E27FC236}">
                <a16:creationId xmlns:a16="http://schemas.microsoft.com/office/drawing/2014/main" id="{49536FD1-4803-4922-96C8-044C3502FE5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1308" y="2091937"/>
            <a:ext cx="664558" cy="664558"/>
          </a:xfrm>
          <a:prstGeom prst="rect">
            <a:avLst/>
          </a:prstGeom>
        </p:spPr>
      </p:pic>
      <p:pic>
        <p:nvPicPr>
          <p:cNvPr id="18" name="Graphic 17" descr="Play">
            <a:extLst>
              <a:ext uri="{FF2B5EF4-FFF2-40B4-BE49-F238E27FC236}">
                <a16:creationId xmlns:a16="http://schemas.microsoft.com/office/drawing/2014/main" id="{D4A64896-F3E4-4705-A9C5-AD8C4F02BC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08133" y="2091937"/>
            <a:ext cx="664558" cy="6645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9D4C-7BE9-457B-A7DB-92C376C5059A}"/>
              </a:ext>
            </a:extLst>
          </p:cNvPr>
          <p:cNvSpPr>
            <a:spLocks noGrp="1"/>
          </p:cNvSpPr>
          <p:nvPr>
            <p:ph type="title"/>
          </p:nvPr>
        </p:nvSpPr>
        <p:spPr>
          <a:xfrm>
            <a:off x="319500" y="936600"/>
            <a:ext cx="3903250" cy="755700"/>
          </a:xfrm>
        </p:spPr>
        <p:txBody>
          <a:bodyPr/>
          <a:lstStyle/>
          <a:p>
            <a:r>
              <a:rPr lang="en-US" dirty="0"/>
              <a:t>Machine Learning Options in the Cloud</a:t>
            </a:r>
          </a:p>
        </p:txBody>
      </p:sp>
      <p:graphicFrame>
        <p:nvGraphicFramePr>
          <p:cNvPr id="7" name="Diagram 6">
            <a:extLst>
              <a:ext uri="{FF2B5EF4-FFF2-40B4-BE49-F238E27FC236}">
                <a16:creationId xmlns:a16="http://schemas.microsoft.com/office/drawing/2014/main" id="{9B643453-A36E-496F-9BE6-0F0550C2C091}"/>
              </a:ext>
            </a:extLst>
          </p:cNvPr>
          <p:cNvGraphicFramePr/>
          <p:nvPr>
            <p:extLst>
              <p:ext uri="{D42A27DB-BD31-4B8C-83A1-F6EECF244321}">
                <p14:modId xmlns:p14="http://schemas.microsoft.com/office/powerpoint/2010/main" val="2383545696"/>
              </p:ext>
            </p:extLst>
          </p:nvPr>
        </p:nvGraphicFramePr>
        <p:xfrm>
          <a:off x="3695387" y="431711"/>
          <a:ext cx="5092196" cy="4360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50DD596D-68F3-4A20-888F-4AB1E9C698B9}"/>
              </a:ext>
            </a:extLst>
          </p:cNvPr>
          <p:cNvPicPr>
            <a:picLocks noChangeAspect="1"/>
          </p:cNvPicPr>
          <p:nvPr/>
        </p:nvPicPr>
        <p:blipFill>
          <a:blip r:embed="rId7"/>
          <a:stretch>
            <a:fillRect/>
          </a:stretch>
        </p:blipFill>
        <p:spPr>
          <a:xfrm>
            <a:off x="321071" y="4042566"/>
            <a:ext cx="955889" cy="955889"/>
          </a:xfrm>
          <a:prstGeom prst="rect">
            <a:avLst/>
          </a:prstGeom>
        </p:spPr>
      </p:pic>
      <p:sp>
        <p:nvSpPr>
          <p:cNvPr id="10" name="Speech Bubble: Rectangle with Corners Rounded 9">
            <a:extLst>
              <a:ext uri="{FF2B5EF4-FFF2-40B4-BE49-F238E27FC236}">
                <a16:creationId xmlns:a16="http://schemas.microsoft.com/office/drawing/2014/main" id="{A6029DDE-0025-4C50-B95C-97B1B064AFA6}"/>
              </a:ext>
            </a:extLst>
          </p:cNvPr>
          <p:cNvSpPr/>
          <p:nvPr/>
        </p:nvSpPr>
        <p:spPr>
          <a:xfrm>
            <a:off x="1544482" y="3829106"/>
            <a:ext cx="914400" cy="612648"/>
          </a:xfrm>
          <a:prstGeom prst="wedgeRoundRectCallout">
            <a:avLst>
              <a:gd name="adj1" fmla="val -79826"/>
              <a:gd name="adj2" fmla="val 4532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Me, too!</a:t>
            </a:r>
          </a:p>
        </p:txBody>
      </p:sp>
    </p:spTree>
    <p:extLst>
      <p:ext uri="{BB962C8B-B14F-4D97-AF65-F5344CB8AC3E}">
        <p14:creationId xmlns:p14="http://schemas.microsoft.com/office/powerpoint/2010/main" val="81842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D73D-0754-4EEE-9672-573C08A655F4}"/>
              </a:ext>
            </a:extLst>
          </p:cNvPr>
          <p:cNvSpPr>
            <a:spLocks noGrp="1"/>
          </p:cNvSpPr>
          <p:nvPr>
            <p:ph type="title"/>
          </p:nvPr>
        </p:nvSpPr>
        <p:spPr>
          <a:xfrm>
            <a:off x="319500" y="565744"/>
            <a:ext cx="2808000" cy="894665"/>
          </a:xfrm>
        </p:spPr>
        <p:txBody>
          <a:bodyPr/>
          <a:lstStyle/>
          <a:p>
            <a:r>
              <a:rPr lang="en-US" dirty="0"/>
              <a:t>Azure Machine Learning Services</a:t>
            </a:r>
          </a:p>
        </p:txBody>
      </p:sp>
      <p:pic>
        <p:nvPicPr>
          <p:cNvPr id="4" name="Picture 3">
            <a:extLst>
              <a:ext uri="{FF2B5EF4-FFF2-40B4-BE49-F238E27FC236}">
                <a16:creationId xmlns:a16="http://schemas.microsoft.com/office/drawing/2014/main" id="{FB2774EB-D60C-47EA-B681-47D8AFFFBB10}"/>
              </a:ext>
            </a:extLst>
          </p:cNvPr>
          <p:cNvPicPr>
            <a:picLocks noChangeAspect="1"/>
          </p:cNvPicPr>
          <p:nvPr/>
        </p:nvPicPr>
        <p:blipFill>
          <a:blip r:embed="rId2"/>
          <a:stretch>
            <a:fillRect/>
          </a:stretch>
        </p:blipFill>
        <p:spPr>
          <a:xfrm>
            <a:off x="0" y="1460409"/>
            <a:ext cx="9144000" cy="3521529"/>
          </a:xfrm>
          <a:prstGeom prst="rect">
            <a:avLst/>
          </a:prstGeom>
        </p:spPr>
      </p:pic>
      <p:sp>
        <p:nvSpPr>
          <p:cNvPr id="5" name="TextBox 4">
            <a:extLst>
              <a:ext uri="{FF2B5EF4-FFF2-40B4-BE49-F238E27FC236}">
                <a16:creationId xmlns:a16="http://schemas.microsoft.com/office/drawing/2014/main" id="{CF7B0A50-4CE2-4371-A957-B9B6CC4231EC}"/>
              </a:ext>
            </a:extLst>
          </p:cNvPr>
          <p:cNvSpPr txBox="1"/>
          <p:nvPr/>
        </p:nvSpPr>
        <p:spPr>
          <a:xfrm>
            <a:off x="3861530" y="253660"/>
            <a:ext cx="5025911" cy="1200329"/>
          </a:xfrm>
          <a:prstGeom prst="rect">
            <a:avLst/>
          </a:prstGeom>
          <a:noFill/>
        </p:spPr>
        <p:txBody>
          <a:bodyPr wrap="square" rtlCol="0">
            <a:spAutoFit/>
          </a:bodyPr>
          <a:lstStyle/>
          <a:p>
            <a:r>
              <a:rPr lang="en-US" sz="1200" dirty="0"/>
              <a:t>Simplify and accelerate the building, training, and deployment of your machine learning models. Use automated machine learning to identify suitable algorithms and tune hyperparameters faster. Improve productivity and reduce costs with autoscaling compute and DevOps for machine learning. Seamlessly deploy to the cloud and the edge with one click.</a:t>
            </a:r>
          </a:p>
        </p:txBody>
      </p:sp>
      <p:sp>
        <p:nvSpPr>
          <p:cNvPr id="6" name="Rectangle 5">
            <a:extLst>
              <a:ext uri="{FF2B5EF4-FFF2-40B4-BE49-F238E27FC236}">
                <a16:creationId xmlns:a16="http://schemas.microsoft.com/office/drawing/2014/main" id="{2AE219AF-AAB5-43F9-8FFF-425B7BBBAFDA}"/>
              </a:ext>
            </a:extLst>
          </p:cNvPr>
          <p:cNvSpPr/>
          <p:nvPr/>
        </p:nvSpPr>
        <p:spPr>
          <a:xfrm>
            <a:off x="0" y="4881890"/>
            <a:ext cx="4572000" cy="253916"/>
          </a:xfrm>
          <a:prstGeom prst="rect">
            <a:avLst/>
          </a:prstGeom>
        </p:spPr>
        <p:txBody>
          <a:bodyPr>
            <a:spAutoFit/>
          </a:bodyPr>
          <a:lstStyle/>
          <a:p>
            <a:r>
              <a:rPr lang="en-US" sz="1050" dirty="0">
                <a:hlinkClick r:id="rId3"/>
              </a:rPr>
              <a:t>https://azure.microsoft.com/en-us/services/machine-learning-service/</a:t>
            </a:r>
            <a:endParaRPr lang="en-US" sz="1050" dirty="0"/>
          </a:p>
        </p:txBody>
      </p:sp>
    </p:spTree>
    <p:extLst>
      <p:ext uri="{BB962C8B-B14F-4D97-AF65-F5344CB8AC3E}">
        <p14:creationId xmlns:p14="http://schemas.microsoft.com/office/powerpoint/2010/main" val="131288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1483-9F9C-41A8-97CD-D62E444B2816}"/>
              </a:ext>
            </a:extLst>
          </p:cNvPr>
          <p:cNvSpPr>
            <a:spLocks noGrp="1"/>
          </p:cNvSpPr>
          <p:nvPr>
            <p:ph type="title"/>
          </p:nvPr>
        </p:nvSpPr>
        <p:spPr>
          <a:xfrm>
            <a:off x="319499" y="936600"/>
            <a:ext cx="3002601" cy="755700"/>
          </a:xfrm>
        </p:spPr>
        <p:txBody>
          <a:bodyPr/>
          <a:lstStyle/>
          <a:p>
            <a:r>
              <a:rPr lang="en-US" dirty="0"/>
              <a:t>Microsoft Cognitive Services</a:t>
            </a:r>
          </a:p>
        </p:txBody>
      </p:sp>
      <p:pic>
        <p:nvPicPr>
          <p:cNvPr id="4" name="Picture 3">
            <a:extLst>
              <a:ext uri="{FF2B5EF4-FFF2-40B4-BE49-F238E27FC236}">
                <a16:creationId xmlns:a16="http://schemas.microsoft.com/office/drawing/2014/main" id="{67D44F40-88C3-4EF2-A93B-93EF91C86EF3}"/>
              </a:ext>
            </a:extLst>
          </p:cNvPr>
          <p:cNvPicPr>
            <a:picLocks noChangeAspect="1"/>
          </p:cNvPicPr>
          <p:nvPr/>
        </p:nvPicPr>
        <p:blipFill>
          <a:blip r:embed="rId2"/>
          <a:stretch>
            <a:fillRect/>
          </a:stretch>
        </p:blipFill>
        <p:spPr>
          <a:xfrm>
            <a:off x="696041" y="1491580"/>
            <a:ext cx="1902434" cy="1902434"/>
          </a:xfrm>
          <a:prstGeom prst="rect">
            <a:avLst/>
          </a:prstGeom>
        </p:spPr>
      </p:pic>
      <p:sp>
        <p:nvSpPr>
          <p:cNvPr id="5" name="Rectangle 4">
            <a:extLst>
              <a:ext uri="{FF2B5EF4-FFF2-40B4-BE49-F238E27FC236}">
                <a16:creationId xmlns:a16="http://schemas.microsoft.com/office/drawing/2014/main" id="{80769920-45D1-4B9A-AF46-161797BAC152}"/>
              </a:ext>
            </a:extLst>
          </p:cNvPr>
          <p:cNvSpPr/>
          <p:nvPr/>
        </p:nvSpPr>
        <p:spPr>
          <a:xfrm>
            <a:off x="0" y="4889584"/>
            <a:ext cx="4572000" cy="253916"/>
          </a:xfrm>
          <a:prstGeom prst="rect">
            <a:avLst/>
          </a:prstGeom>
        </p:spPr>
        <p:txBody>
          <a:bodyPr>
            <a:spAutoFit/>
          </a:bodyPr>
          <a:lstStyle/>
          <a:p>
            <a:r>
              <a:rPr lang="en-US" sz="1050" dirty="0">
                <a:hlinkClick r:id="rId3"/>
              </a:rPr>
              <a:t>https://azure.microsoft.com/en-us/services/cognitive-services/</a:t>
            </a:r>
            <a:endParaRPr lang="en-US" sz="1050" dirty="0"/>
          </a:p>
        </p:txBody>
      </p:sp>
      <p:sp>
        <p:nvSpPr>
          <p:cNvPr id="6" name="Rectangle 5">
            <a:extLst>
              <a:ext uri="{FF2B5EF4-FFF2-40B4-BE49-F238E27FC236}">
                <a16:creationId xmlns:a16="http://schemas.microsoft.com/office/drawing/2014/main" id="{E49A9E6C-C4A7-465D-9E7B-D9435617039F}"/>
              </a:ext>
            </a:extLst>
          </p:cNvPr>
          <p:cNvSpPr/>
          <p:nvPr/>
        </p:nvSpPr>
        <p:spPr>
          <a:xfrm>
            <a:off x="319499" y="3193293"/>
            <a:ext cx="3002601" cy="1169551"/>
          </a:xfrm>
          <a:prstGeom prst="rect">
            <a:avLst/>
          </a:prstGeom>
        </p:spPr>
        <p:txBody>
          <a:bodyPr wrap="square">
            <a:spAutoFit/>
          </a:bodyPr>
          <a:lstStyle/>
          <a:p>
            <a:r>
              <a:rPr lang="en-US" dirty="0">
                <a:solidFill>
                  <a:schemeClr val="bg2"/>
                </a:solidFill>
                <a:latin typeface="Segoe UI" panose="020B0502040204020203" pitchFamily="34" charset="0"/>
              </a:rPr>
              <a:t>Infuse your apps, websites and bots with intelligent algorithms to see, hear, speak, understand and interpret your user needs through natural methods of communication.</a:t>
            </a:r>
            <a:endParaRPr lang="en-US" dirty="0">
              <a:solidFill>
                <a:schemeClr val="bg2"/>
              </a:solidFill>
            </a:endParaRPr>
          </a:p>
        </p:txBody>
      </p:sp>
      <p:pic>
        <p:nvPicPr>
          <p:cNvPr id="7" name="Picture 6">
            <a:extLst>
              <a:ext uri="{FF2B5EF4-FFF2-40B4-BE49-F238E27FC236}">
                <a16:creationId xmlns:a16="http://schemas.microsoft.com/office/drawing/2014/main" id="{A6319205-1001-4CAC-AF96-C16E8301B09A}"/>
              </a:ext>
            </a:extLst>
          </p:cNvPr>
          <p:cNvPicPr>
            <a:picLocks noChangeAspect="1"/>
          </p:cNvPicPr>
          <p:nvPr/>
        </p:nvPicPr>
        <p:blipFill>
          <a:blip r:embed="rId4"/>
          <a:stretch>
            <a:fillRect/>
          </a:stretch>
        </p:blipFill>
        <p:spPr>
          <a:xfrm>
            <a:off x="4146989" y="190742"/>
            <a:ext cx="4076033" cy="3003116"/>
          </a:xfrm>
          <a:prstGeom prst="rect">
            <a:avLst/>
          </a:prstGeom>
        </p:spPr>
      </p:pic>
      <p:pic>
        <p:nvPicPr>
          <p:cNvPr id="8" name="Picture 7">
            <a:extLst>
              <a:ext uri="{FF2B5EF4-FFF2-40B4-BE49-F238E27FC236}">
                <a16:creationId xmlns:a16="http://schemas.microsoft.com/office/drawing/2014/main" id="{545F35BE-A1D7-4764-A06B-5A0C19C46FB6}"/>
              </a:ext>
            </a:extLst>
          </p:cNvPr>
          <p:cNvPicPr>
            <a:picLocks noChangeAspect="1"/>
          </p:cNvPicPr>
          <p:nvPr/>
        </p:nvPicPr>
        <p:blipFill rotWithShape="1">
          <a:blip r:embed="rId5"/>
          <a:srcRect t="8275" b="15608"/>
          <a:stretch/>
        </p:blipFill>
        <p:spPr>
          <a:xfrm>
            <a:off x="3990769" y="3106452"/>
            <a:ext cx="4779944" cy="1902434"/>
          </a:xfrm>
          <a:prstGeom prst="rect">
            <a:avLst/>
          </a:prstGeom>
        </p:spPr>
      </p:pic>
    </p:spTree>
    <p:extLst>
      <p:ext uri="{BB962C8B-B14F-4D97-AF65-F5344CB8AC3E}">
        <p14:creationId xmlns:p14="http://schemas.microsoft.com/office/powerpoint/2010/main" val="52995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9AB44-E06F-4F8B-9C5B-38CE13347196}"/>
              </a:ext>
            </a:extLst>
          </p:cNvPr>
          <p:cNvPicPr>
            <a:picLocks noChangeAspect="1"/>
          </p:cNvPicPr>
          <p:nvPr/>
        </p:nvPicPr>
        <p:blipFill>
          <a:blip r:embed="rId2"/>
          <a:stretch>
            <a:fillRect/>
          </a:stretch>
        </p:blipFill>
        <p:spPr>
          <a:xfrm>
            <a:off x="3042527" y="234708"/>
            <a:ext cx="5900822" cy="4550031"/>
          </a:xfrm>
          <a:prstGeom prst="rect">
            <a:avLst/>
          </a:prstGeom>
        </p:spPr>
      </p:pic>
      <p:sp>
        <p:nvSpPr>
          <p:cNvPr id="6" name="Rectangle 5">
            <a:extLst>
              <a:ext uri="{FF2B5EF4-FFF2-40B4-BE49-F238E27FC236}">
                <a16:creationId xmlns:a16="http://schemas.microsoft.com/office/drawing/2014/main" id="{6FC93F0A-1231-4F1D-8AFE-BE3964B909ED}"/>
              </a:ext>
            </a:extLst>
          </p:cNvPr>
          <p:cNvSpPr/>
          <p:nvPr/>
        </p:nvSpPr>
        <p:spPr>
          <a:xfrm>
            <a:off x="0" y="4392028"/>
            <a:ext cx="2078780" cy="738664"/>
          </a:xfrm>
          <a:prstGeom prst="rect">
            <a:avLst/>
          </a:prstGeom>
        </p:spPr>
        <p:txBody>
          <a:bodyPr wrap="square">
            <a:spAutoFit/>
          </a:bodyPr>
          <a:lstStyle/>
          <a:p>
            <a:r>
              <a:rPr lang="en-US" sz="1050" dirty="0">
                <a:hlinkClick r:id="rId3"/>
              </a:rPr>
              <a:t>https://azure.microsoft.com/en-us/solutions/architecture/image-classification-with-convolutional-neural-networks/</a:t>
            </a:r>
            <a:endParaRPr lang="en-US" sz="1050" dirty="0"/>
          </a:p>
        </p:txBody>
      </p:sp>
    </p:spTree>
    <p:extLst>
      <p:ext uri="{BB962C8B-B14F-4D97-AF65-F5344CB8AC3E}">
        <p14:creationId xmlns:p14="http://schemas.microsoft.com/office/powerpoint/2010/main" val="200097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E7853-7B88-4BBA-B504-0B43FAFBD658}"/>
              </a:ext>
            </a:extLst>
          </p:cNvPr>
          <p:cNvPicPr>
            <a:picLocks noChangeAspect="1"/>
          </p:cNvPicPr>
          <p:nvPr/>
        </p:nvPicPr>
        <p:blipFill>
          <a:blip r:embed="rId2"/>
          <a:stretch>
            <a:fillRect/>
          </a:stretch>
        </p:blipFill>
        <p:spPr>
          <a:xfrm>
            <a:off x="325385" y="0"/>
            <a:ext cx="8493230" cy="5143500"/>
          </a:xfrm>
          <a:prstGeom prst="rect">
            <a:avLst/>
          </a:prstGeom>
        </p:spPr>
      </p:pic>
      <p:sp>
        <p:nvSpPr>
          <p:cNvPr id="6" name="Rectangle 5">
            <a:extLst>
              <a:ext uri="{FF2B5EF4-FFF2-40B4-BE49-F238E27FC236}">
                <a16:creationId xmlns:a16="http://schemas.microsoft.com/office/drawing/2014/main" id="{DE11953D-8AE5-4F73-A705-D0AA6B5C357B}"/>
              </a:ext>
            </a:extLst>
          </p:cNvPr>
          <p:cNvSpPr/>
          <p:nvPr/>
        </p:nvSpPr>
        <p:spPr>
          <a:xfrm>
            <a:off x="0" y="4404836"/>
            <a:ext cx="2072201" cy="738664"/>
          </a:xfrm>
          <a:prstGeom prst="rect">
            <a:avLst/>
          </a:prstGeom>
        </p:spPr>
        <p:txBody>
          <a:bodyPr wrap="square">
            <a:spAutoFit/>
          </a:bodyPr>
          <a:lstStyle/>
          <a:p>
            <a:r>
              <a:rPr lang="en-US" sz="1050" dirty="0">
                <a:hlinkClick r:id="rId3"/>
              </a:rPr>
              <a:t>https://azure.microsoft.com/en-us/solutions/architecture/defect-prevention-with-predictive-maintenance/</a:t>
            </a:r>
            <a:endParaRPr lang="en-US" sz="1050" dirty="0"/>
          </a:p>
        </p:txBody>
      </p:sp>
    </p:spTree>
    <p:extLst>
      <p:ext uri="{BB962C8B-B14F-4D97-AF65-F5344CB8AC3E}">
        <p14:creationId xmlns:p14="http://schemas.microsoft.com/office/powerpoint/2010/main" val="144141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2A32C-C11E-4EA0-A556-F8DE01BBC378}"/>
              </a:ext>
            </a:extLst>
          </p:cNvPr>
          <p:cNvPicPr>
            <a:picLocks noChangeAspect="1"/>
          </p:cNvPicPr>
          <p:nvPr/>
        </p:nvPicPr>
        <p:blipFill>
          <a:blip r:embed="rId2"/>
          <a:stretch>
            <a:fillRect/>
          </a:stretch>
        </p:blipFill>
        <p:spPr>
          <a:xfrm>
            <a:off x="1609882" y="0"/>
            <a:ext cx="7384646" cy="5143500"/>
          </a:xfrm>
          <a:prstGeom prst="rect">
            <a:avLst/>
          </a:prstGeom>
        </p:spPr>
      </p:pic>
      <p:sp>
        <p:nvSpPr>
          <p:cNvPr id="6" name="Rectangle 5">
            <a:extLst>
              <a:ext uri="{FF2B5EF4-FFF2-40B4-BE49-F238E27FC236}">
                <a16:creationId xmlns:a16="http://schemas.microsoft.com/office/drawing/2014/main" id="{9969BAF7-FB7F-420E-ABAC-A4669F8AA7E5}"/>
              </a:ext>
            </a:extLst>
          </p:cNvPr>
          <p:cNvSpPr/>
          <p:nvPr/>
        </p:nvSpPr>
        <p:spPr>
          <a:xfrm>
            <a:off x="59206" y="4345631"/>
            <a:ext cx="2141275" cy="738664"/>
          </a:xfrm>
          <a:prstGeom prst="rect">
            <a:avLst/>
          </a:prstGeom>
        </p:spPr>
        <p:txBody>
          <a:bodyPr wrap="square">
            <a:spAutoFit/>
          </a:bodyPr>
          <a:lstStyle/>
          <a:p>
            <a:r>
              <a:rPr lang="en-US" sz="1050" dirty="0">
                <a:hlinkClick r:id="rId3"/>
              </a:rPr>
              <a:t>https://azure.microsoft.com/en-us/solutions/architecture/information-discovery-with-deep-learning-and-nlp/</a:t>
            </a:r>
            <a:endParaRPr lang="en-US" sz="1050" dirty="0"/>
          </a:p>
        </p:txBody>
      </p:sp>
    </p:spTree>
    <p:extLst>
      <p:ext uri="{BB962C8B-B14F-4D97-AF65-F5344CB8AC3E}">
        <p14:creationId xmlns:p14="http://schemas.microsoft.com/office/powerpoint/2010/main" val="3036685691"/>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554</TotalTime>
  <Words>256</Words>
  <Application>Microsoft Office PowerPoint</Application>
  <PresentationFormat>On-screen Show (16:9)</PresentationFormat>
  <Paragraphs>36</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Raleway</vt:lpstr>
      <vt:lpstr>Segoe UI</vt:lpstr>
      <vt:lpstr>Arial</vt:lpstr>
      <vt:lpstr>Lato</vt:lpstr>
      <vt:lpstr>Swiss</vt:lpstr>
      <vt:lpstr>Machine Learning</vt:lpstr>
      <vt:lpstr>Overview</vt:lpstr>
      <vt:lpstr>Intro to Machine Learning</vt:lpstr>
      <vt:lpstr>Machine Learning Options in the Cloud</vt:lpstr>
      <vt:lpstr>Azure Machine Learning Services</vt:lpstr>
      <vt:lpstr>Microsoft Cognitive Services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Windows User</cp:lastModifiedBy>
  <cp:revision>69</cp:revision>
  <dcterms:created xsi:type="dcterms:W3CDTF">2019-01-02T02:35:54Z</dcterms:created>
  <dcterms:modified xsi:type="dcterms:W3CDTF">2019-01-28T19:46:38Z</dcterms:modified>
</cp:coreProperties>
</file>