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8"/>
  </p:notesMasterIdLst>
  <p:sldIdLst>
    <p:sldId id="256" r:id="rId2"/>
    <p:sldId id="257" r:id="rId3"/>
    <p:sldId id="260" r:id="rId4"/>
    <p:sldId id="278" r:id="rId5"/>
    <p:sldId id="285" r:id="rId6"/>
    <p:sldId id="284" r:id="rId7"/>
    <p:sldId id="469" r:id="rId8"/>
    <p:sldId id="283" r:id="rId9"/>
    <p:sldId id="282" r:id="rId10"/>
    <p:sldId id="279" r:id="rId11"/>
    <p:sldId id="280" r:id="rId12"/>
    <p:sldId id="462" r:id="rId13"/>
    <p:sldId id="463" r:id="rId14"/>
    <p:sldId id="470" r:id="rId15"/>
    <p:sldId id="281" r:id="rId16"/>
    <p:sldId id="286" r:id="rId17"/>
    <p:sldId id="289" r:id="rId18"/>
    <p:sldId id="287" r:id="rId19"/>
    <p:sldId id="446" r:id="rId20"/>
    <p:sldId id="447" r:id="rId21"/>
    <p:sldId id="448" r:id="rId22"/>
    <p:sldId id="453" r:id="rId23"/>
    <p:sldId id="455" r:id="rId24"/>
    <p:sldId id="454" r:id="rId25"/>
    <p:sldId id="288" r:id="rId26"/>
    <p:sldId id="290" r:id="rId27"/>
    <p:sldId id="456" r:id="rId28"/>
    <p:sldId id="457" r:id="rId29"/>
    <p:sldId id="460" r:id="rId30"/>
    <p:sldId id="458" r:id="rId31"/>
    <p:sldId id="461" r:id="rId32"/>
    <p:sldId id="459" r:id="rId33"/>
    <p:sldId id="467" r:id="rId34"/>
    <p:sldId id="464" r:id="rId35"/>
    <p:sldId id="466" r:id="rId36"/>
    <p:sldId id="465" r:id="rId37"/>
  </p:sldIdLst>
  <p:sldSz cx="9144000" cy="5143500" type="screen16x9"/>
  <p:notesSz cx="6858000" cy="9144000"/>
  <p:embeddedFontLst>
    <p:embeddedFont>
      <p:font typeface="Cambria" panose="02040503050406030204" pitchFamily="18" charset="0"/>
      <p:regular r:id="rId39"/>
      <p:bold r:id="rId40"/>
      <p:italic r:id="rId41"/>
      <p:boldItalic r:id="rId42"/>
    </p:embeddedFont>
    <p:embeddedFont>
      <p:font typeface="Cambria Math" panose="02040503050406030204" pitchFamily="18" charset="0"/>
      <p:regular r:id="rId43"/>
    </p:embeddedFont>
    <p:embeddedFont>
      <p:font typeface="Consolas" panose="020B0609020204030204" pitchFamily="49" charset="0"/>
      <p:regular r:id="rId44"/>
      <p:bold r:id="rId45"/>
      <p:italic r:id="rId46"/>
      <p:boldItalic r:id="rId47"/>
    </p:embeddedFont>
    <p:embeddedFont>
      <p:font typeface="Lato" panose="020B0604020202020204" charset="0"/>
      <p:regular r:id="rId48"/>
      <p:bold r:id="rId49"/>
      <p:italic r:id="rId50"/>
      <p:boldItalic r:id="rId51"/>
    </p:embeddedFont>
    <p:embeddedFont>
      <p:font typeface="Raleway" panose="020B0604020202020204" charset="0"/>
      <p:regular r:id="rId52"/>
      <p:bold r:id="rId53"/>
      <p:italic r:id="rId54"/>
      <p:boldItalic r:id="rId55"/>
    </p:embeddedFont>
    <p:embeddedFont>
      <p:font typeface="Segoe UI" panose="020B0502040204020203"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0"/>
    <p:restoredTop sz="94694"/>
  </p:normalViewPr>
  <p:slideViewPr>
    <p:cSldViewPr snapToGrid="0" snapToObjects="1">
      <p:cViewPr varScale="1">
        <p:scale>
          <a:sx n="146" d="100"/>
          <a:sy n="146" d="100"/>
        </p:scale>
        <p:origin x="51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font" Target="fonts/font17.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font" Target="fonts/font15.fntdata"/><Relationship Id="rId58"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font" Target="fonts/font18.fntdata"/><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59"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font" Target="fonts/font16.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 Id="rId57" Type="http://schemas.openxmlformats.org/officeDocument/2006/relationships/font" Target="fonts/font1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0F19C-9AF8-455E-BB49-82795D97D9E4}" type="doc">
      <dgm:prSet loTypeId="urn:microsoft.com/office/officeart/2005/8/layout/bProcess3" loCatId="process" qsTypeId="urn:microsoft.com/office/officeart/2005/8/quickstyle/simple1" qsCatId="simple" csTypeId="urn:microsoft.com/office/officeart/2005/8/colors/colorful3" csCatId="colorful" phldr="1"/>
      <dgm:spPr/>
    </dgm:pt>
    <dgm:pt modelId="{D1424278-B4BF-48FD-BD7F-43BB4198C45E}">
      <dgm:prSet phldrT="[Text]" custT="1"/>
      <dgm:spPr/>
      <dgm:t>
        <a:bodyPr anchor="ctr"/>
        <a:lstStyle/>
        <a:p>
          <a:pPr algn="l"/>
          <a:r>
            <a:rPr lang="en-US" sz="1400" dirty="0"/>
            <a:t>The ML </a:t>
          </a:r>
          <a:r>
            <a:rPr lang="en-US" sz="1400" b="1" dirty="0"/>
            <a:t>experiment</a:t>
          </a:r>
          <a:r>
            <a:rPr lang="en-US" sz="1400" dirty="0"/>
            <a:t> is defined</a:t>
          </a:r>
        </a:p>
      </dgm:t>
    </dgm:pt>
    <dgm:pt modelId="{025DF95C-27A1-4271-B7CB-6128AB8017B1}" type="parTrans" cxnId="{C4537042-B14B-47D2-94A6-4A6A4F576A77}">
      <dgm:prSet/>
      <dgm:spPr/>
      <dgm:t>
        <a:bodyPr/>
        <a:lstStyle/>
        <a:p>
          <a:endParaRPr lang="en-US" sz="3200"/>
        </a:p>
      </dgm:t>
    </dgm:pt>
    <dgm:pt modelId="{5E3834B2-A93D-4F9F-A3C4-748C7BCCDB2D}" type="sibTrans" cxnId="{C4537042-B14B-47D2-94A6-4A6A4F576A77}">
      <dgm:prSet custT="1"/>
      <dgm:spPr>
        <a:ln w="38100" cap="rnd">
          <a:solidFill>
            <a:schemeClr val="accent3"/>
          </a:solidFill>
          <a:round/>
          <a:headEnd type="oval" w="sm" len="sm"/>
          <a:tailEnd type="triangle"/>
        </a:ln>
      </dgm:spPr>
      <dgm:t>
        <a:bodyPr/>
        <a:lstStyle/>
        <a:p>
          <a:endParaRPr lang="en-US" sz="900"/>
        </a:p>
      </dgm:t>
    </dgm:pt>
    <dgm:pt modelId="{0C7CBAC5-3B93-4226-9C7C-524F05CDC9C2}">
      <dgm:prSet phldrT="[Text]" custT="1"/>
      <dgm:spPr/>
      <dgm:t>
        <a:bodyPr anchor="ctr"/>
        <a:lstStyle/>
        <a:p>
          <a:pPr algn="l"/>
          <a:r>
            <a:rPr lang="en-US" sz="1400" dirty="0"/>
            <a:t>ML models are </a:t>
          </a:r>
          <a:r>
            <a:rPr lang="en-US" sz="1400" b="1" dirty="0"/>
            <a:t>trained</a:t>
          </a:r>
          <a:r>
            <a:rPr lang="en-US" sz="1400" dirty="0"/>
            <a:t> under the experiment (using a registered dataset) and a Run is defined</a:t>
          </a:r>
        </a:p>
      </dgm:t>
    </dgm:pt>
    <dgm:pt modelId="{C17DD012-30AF-447D-AB9A-118012DBFCD7}" type="parTrans" cxnId="{C464BCC0-37A4-4871-B1BA-FB6B42DD6488}">
      <dgm:prSet/>
      <dgm:spPr/>
      <dgm:t>
        <a:bodyPr/>
        <a:lstStyle/>
        <a:p>
          <a:endParaRPr lang="en-US" sz="3200"/>
        </a:p>
      </dgm:t>
    </dgm:pt>
    <dgm:pt modelId="{002B7378-1D44-4A2E-9313-C8753BDC6B7C}" type="sibTrans" cxnId="{C464BCC0-37A4-4871-B1BA-FB6B42DD6488}">
      <dgm:prSet custT="1"/>
      <dgm:spPr>
        <a:ln w="38100" cap="rnd">
          <a:solidFill>
            <a:schemeClr val="accent3"/>
          </a:solidFill>
          <a:round/>
          <a:headEnd type="oval" w="sm" len="sm"/>
          <a:tailEnd type="triangle"/>
        </a:ln>
      </dgm:spPr>
      <dgm:t>
        <a:bodyPr/>
        <a:lstStyle/>
        <a:p>
          <a:endParaRPr lang="en-US" sz="900"/>
        </a:p>
      </dgm:t>
    </dgm:pt>
    <dgm:pt modelId="{BEE22CC3-71A8-4FE2-A916-4C37F1A89AFD}">
      <dgm:prSet phldrT="[Text]" custT="1"/>
      <dgm:spPr/>
      <dgm:t>
        <a:bodyPr anchor="ctr"/>
        <a:lstStyle/>
        <a:p>
          <a:pPr algn="l"/>
          <a:r>
            <a:rPr lang="en-US" sz="1400" dirty="0"/>
            <a:t>The Data Lake is defined as a </a:t>
          </a:r>
          <a:r>
            <a:rPr lang="en-US" sz="1400" b="1" dirty="0"/>
            <a:t>Datastore</a:t>
          </a:r>
        </a:p>
      </dgm:t>
    </dgm:pt>
    <dgm:pt modelId="{0D3FA5E1-6F04-4794-B618-8583A1F33BB7}" type="parTrans" cxnId="{656A68F4-5DEF-43B8-A6F9-5CBD4F488489}">
      <dgm:prSet/>
      <dgm:spPr/>
      <dgm:t>
        <a:bodyPr/>
        <a:lstStyle/>
        <a:p>
          <a:endParaRPr lang="en-US" sz="3200"/>
        </a:p>
      </dgm:t>
    </dgm:pt>
    <dgm:pt modelId="{12429059-AE68-44B6-A08A-166C2A6F1376}" type="sibTrans" cxnId="{656A68F4-5DEF-43B8-A6F9-5CBD4F488489}">
      <dgm:prSet custT="1"/>
      <dgm:spPr>
        <a:ln w="38100" cap="rnd">
          <a:solidFill>
            <a:schemeClr val="accent3"/>
          </a:solidFill>
          <a:round/>
          <a:headEnd type="oval" w="sm" len="sm"/>
          <a:tailEnd type="triangle"/>
        </a:ln>
      </dgm:spPr>
      <dgm:t>
        <a:bodyPr/>
        <a:lstStyle/>
        <a:p>
          <a:endParaRPr lang="en-US" sz="900"/>
        </a:p>
      </dgm:t>
    </dgm:pt>
    <dgm:pt modelId="{5C60A8DE-8E6B-48E8-B16A-DDDEA8EB18E1}">
      <dgm:prSet phldrT="[Text]" custT="1"/>
      <dgm:spPr/>
      <dgm:t>
        <a:bodyPr anchor="ctr"/>
        <a:lstStyle/>
        <a:p>
          <a:pPr algn="l"/>
          <a:r>
            <a:rPr lang="en-US" sz="1400" dirty="0"/>
            <a:t>A file from the Datastore is registered as a </a:t>
          </a:r>
          <a:r>
            <a:rPr lang="en-US" sz="1400" b="1" dirty="0"/>
            <a:t>Data Asset</a:t>
          </a:r>
          <a:r>
            <a:rPr lang="en-US" sz="1400" dirty="0"/>
            <a:t> and versioned</a:t>
          </a:r>
        </a:p>
      </dgm:t>
    </dgm:pt>
    <dgm:pt modelId="{7BBFBABF-6BA4-41E2-951D-E2AB414E5AF3}" type="parTrans" cxnId="{ECB0C953-D608-4EF9-AA43-696CEE105F7F}">
      <dgm:prSet/>
      <dgm:spPr/>
      <dgm:t>
        <a:bodyPr/>
        <a:lstStyle/>
        <a:p>
          <a:endParaRPr lang="en-US" sz="3200"/>
        </a:p>
      </dgm:t>
    </dgm:pt>
    <dgm:pt modelId="{4AF74A3F-7DDF-4BAC-8116-E32C06B2F2CC}" type="sibTrans" cxnId="{ECB0C953-D608-4EF9-AA43-696CEE105F7F}">
      <dgm:prSet custT="1"/>
      <dgm:spPr>
        <a:ln w="38100" cap="rnd">
          <a:solidFill>
            <a:schemeClr val="accent3"/>
          </a:solidFill>
          <a:round/>
          <a:headEnd type="oval" w="sm" len="sm"/>
          <a:tailEnd type="triangle"/>
        </a:ln>
      </dgm:spPr>
      <dgm:t>
        <a:bodyPr/>
        <a:lstStyle/>
        <a:p>
          <a:endParaRPr lang="en-US" sz="900"/>
        </a:p>
      </dgm:t>
    </dgm:pt>
    <dgm:pt modelId="{A53F8EA2-6990-4944-837A-8A05BF1AA3F9}">
      <dgm:prSet phldrT="[Text]" custT="1"/>
      <dgm:spPr/>
      <dgm:t>
        <a:bodyPr anchor="ctr"/>
        <a:lstStyle/>
        <a:p>
          <a:pPr algn="l"/>
          <a:r>
            <a:rPr lang="en-US" sz="1400" dirty="0"/>
            <a:t>The best model is </a:t>
          </a:r>
          <a:r>
            <a:rPr lang="en-US" sz="1400" b="1" dirty="0"/>
            <a:t>registered</a:t>
          </a:r>
          <a:r>
            <a:rPr lang="en-US" sz="1400" dirty="0"/>
            <a:t> and versioned</a:t>
          </a:r>
        </a:p>
      </dgm:t>
    </dgm:pt>
    <dgm:pt modelId="{10A6CFDD-9455-49A2-8EB1-83EE6F5B2A2B}" type="parTrans" cxnId="{CE465203-94E5-41A6-A479-C7488B642787}">
      <dgm:prSet/>
      <dgm:spPr/>
      <dgm:t>
        <a:bodyPr/>
        <a:lstStyle/>
        <a:p>
          <a:endParaRPr lang="en-US" sz="3200"/>
        </a:p>
      </dgm:t>
    </dgm:pt>
    <dgm:pt modelId="{E5FC531C-8865-4E2F-A01F-40309BF4A491}" type="sibTrans" cxnId="{CE465203-94E5-41A6-A479-C7488B642787}">
      <dgm:prSet custT="1"/>
      <dgm:spPr>
        <a:ln w="38100" cap="rnd">
          <a:solidFill>
            <a:schemeClr val="accent3"/>
          </a:solidFill>
          <a:round/>
          <a:headEnd type="oval" w="sm" len="sm"/>
          <a:tailEnd type="triangle"/>
        </a:ln>
      </dgm:spPr>
      <dgm:t>
        <a:bodyPr/>
        <a:lstStyle/>
        <a:p>
          <a:endParaRPr lang="en-US" sz="900"/>
        </a:p>
      </dgm:t>
    </dgm:pt>
    <dgm:pt modelId="{57731373-C80E-4E09-AE92-8009F2922300}">
      <dgm:prSet phldrT="[Text]" custT="1"/>
      <dgm:spPr/>
      <dgm:t>
        <a:bodyPr anchor="ctr"/>
        <a:lstStyle/>
        <a:p>
          <a:pPr algn="l"/>
          <a:r>
            <a:rPr lang="en-US" sz="1400" dirty="0"/>
            <a:t>The registered model is </a:t>
          </a:r>
          <a:r>
            <a:rPr lang="en-US" sz="1400" b="1" dirty="0"/>
            <a:t>deployed</a:t>
          </a:r>
          <a:r>
            <a:rPr lang="en-US" sz="1400" dirty="0"/>
            <a:t> as a webservice</a:t>
          </a:r>
        </a:p>
      </dgm:t>
    </dgm:pt>
    <dgm:pt modelId="{013B1CA8-BB4E-4DEE-87FD-32BFB3E7CA2B}" type="parTrans" cxnId="{ABAB24A6-740E-4084-B4A3-B50015E076CA}">
      <dgm:prSet/>
      <dgm:spPr/>
      <dgm:t>
        <a:bodyPr/>
        <a:lstStyle/>
        <a:p>
          <a:endParaRPr lang="en-US" sz="3200"/>
        </a:p>
      </dgm:t>
    </dgm:pt>
    <dgm:pt modelId="{6353064C-C095-4BD2-86C8-CCA4CC1A7966}" type="sibTrans" cxnId="{ABAB24A6-740E-4084-B4A3-B50015E076CA}">
      <dgm:prSet/>
      <dgm:spPr/>
      <dgm:t>
        <a:bodyPr/>
        <a:lstStyle/>
        <a:p>
          <a:endParaRPr lang="en-US" sz="3200"/>
        </a:p>
      </dgm:t>
    </dgm:pt>
    <dgm:pt modelId="{4C1C69C1-DAA9-4E29-A4CE-7C992F91D42F}" type="pres">
      <dgm:prSet presAssocID="{4410F19C-9AF8-455E-BB49-82795D97D9E4}" presName="Name0" presStyleCnt="0">
        <dgm:presLayoutVars>
          <dgm:dir/>
          <dgm:resizeHandles val="exact"/>
        </dgm:presLayoutVars>
      </dgm:prSet>
      <dgm:spPr/>
    </dgm:pt>
    <dgm:pt modelId="{26C05194-595E-44D1-84CB-2197238A83C4}" type="pres">
      <dgm:prSet presAssocID="{BEE22CC3-71A8-4FE2-A916-4C37F1A89AFD}" presName="node" presStyleLbl="node1" presStyleIdx="0" presStyleCnt="6">
        <dgm:presLayoutVars>
          <dgm:bulletEnabled val="1"/>
        </dgm:presLayoutVars>
      </dgm:prSet>
      <dgm:spPr/>
    </dgm:pt>
    <dgm:pt modelId="{27649699-B745-4AC1-9D9D-D35BEE6C4113}" type="pres">
      <dgm:prSet presAssocID="{12429059-AE68-44B6-A08A-166C2A6F1376}" presName="sibTrans" presStyleLbl="sibTrans1D1" presStyleIdx="0" presStyleCnt="5"/>
      <dgm:spPr/>
    </dgm:pt>
    <dgm:pt modelId="{A1A56B5A-CA55-4D26-9AAF-EBDFDA3696DD}" type="pres">
      <dgm:prSet presAssocID="{12429059-AE68-44B6-A08A-166C2A6F1376}" presName="connectorText" presStyleLbl="sibTrans1D1" presStyleIdx="0" presStyleCnt="5"/>
      <dgm:spPr/>
    </dgm:pt>
    <dgm:pt modelId="{A9BC978D-AED0-4E09-BF79-F26E8D1CF4A1}" type="pres">
      <dgm:prSet presAssocID="{5C60A8DE-8E6B-48E8-B16A-DDDEA8EB18E1}" presName="node" presStyleLbl="node1" presStyleIdx="1" presStyleCnt="6">
        <dgm:presLayoutVars>
          <dgm:bulletEnabled val="1"/>
        </dgm:presLayoutVars>
      </dgm:prSet>
      <dgm:spPr/>
    </dgm:pt>
    <dgm:pt modelId="{517F039B-46A4-4CED-9BE1-83705535D140}" type="pres">
      <dgm:prSet presAssocID="{4AF74A3F-7DDF-4BAC-8116-E32C06B2F2CC}" presName="sibTrans" presStyleLbl="sibTrans1D1" presStyleIdx="1" presStyleCnt="5"/>
      <dgm:spPr/>
    </dgm:pt>
    <dgm:pt modelId="{87AADF7E-62D6-4428-9714-F8C6A8B78AFA}" type="pres">
      <dgm:prSet presAssocID="{4AF74A3F-7DDF-4BAC-8116-E32C06B2F2CC}" presName="connectorText" presStyleLbl="sibTrans1D1" presStyleIdx="1" presStyleCnt="5"/>
      <dgm:spPr/>
    </dgm:pt>
    <dgm:pt modelId="{1F977013-8D01-457C-BF74-0007130FF42E}" type="pres">
      <dgm:prSet presAssocID="{D1424278-B4BF-48FD-BD7F-43BB4198C45E}" presName="node" presStyleLbl="node1" presStyleIdx="2" presStyleCnt="6">
        <dgm:presLayoutVars>
          <dgm:bulletEnabled val="1"/>
        </dgm:presLayoutVars>
      </dgm:prSet>
      <dgm:spPr/>
    </dgm:pt>
    <dgm:pt modelId="{058BA394-4F29-4EF1-ABF8-0419C44C1287}" type="pres">
      <dgm:prSet presAssocID="{5E3834B2-A93D-4F9F-A3C4-748C7BCCDB2D}" presName="sibTrans" presStyleLbl="sibTrans1D1" presStyleIdx="2" presStyleCnt="5"/>
      <dgm:spPr/>
    </dgm:pt>
    <dgm:pt modelId="{766094CA-2905-4E67-8970-87C58DD13910}" type="pres">
      <dgm:prSet presAssocID="{5E3834B2-A93D-4F9F-A3C4-748C7BCCDB2D}" presName="connectorText" presStyleLbl="sibTrans1D1" presStyleIdx="2" presStyleCnt="5"/>
      <dgm:spPr/>
    </dgm:pt>
    <dgm:pt modelId="{DC176FE8-EBD1-4E58-B8DE-9A628B1067C4}" type="pres">
      <dgm:prSet presAssocID="{0C7CBAC5-3B93-4226-9C7C-524F05CDC9C2}" presName="node" presStyleLbl="node1" presStyleIdx="3" presStyleCnt="6">
        <dgm:presLayoutVars>
          <dgm:bulletEnabled val="1"/>
        </dgm:presLayoutVars>
      </dgm:prSet>
      <dgm:spPr/>
    </dgm:pt>
    <dgm:pt modelId="{1616C7BD-4700-4B40-9DC1-FC4704F28B81}" type="pres">
      <dgm:prSet presAssocID="{002B7378-1D44-4A2E-9313-C8753BDC6B7C}" presName="sibTrans" presStyleLbl="sibTrans1D1" presStyleIdx="3" presStyleCnt="5"/>
      <dgm:spPr/>
    </dgm:pt>
    <dgm:pt modelId="{65F2B20B-A30C-42CC-A62D-787D9307324F}" type="pres">
      <dgm:prSet presAssocID="{002B7378-1D44-4A2E-9313-C8753BDC6B7C}" presName="connectorText" presStyleLbl="sibTrans1D1" presStyleIdx="3" presStyleCnt="5"/>
      <dgm:spPr/>
    </dgm:pt>
    <dgm:pt modelId="{C9CDB5AA-AFA6-4E60-8069-F7AB9EF42501}" type="pres">
      <dgm:prSet presAssocID="{A53F8EA2-6990-4944-837A-8A05BF1AA3F9}" presName="node" presStyleLbl="node1" presStyleIdx="4" presStyleCnt="6">
        <dgm:presLayoutVars>
          <dgm:bulletEnabled val="1"/>
        </dgm:presLayoutVars>
      </dgm:prSet>
      <dgm:spPr/>
    </dgm:pt>
    <dgm:pt modelId="{FC9A3AA5-D906-45CE-82DB-2B5D69081942}" type="pres">
      <dgm:prSet presAssocID="{E5FC531C-8865-4E2F-A01F-40309BF4A491}" presName="sibTrans" presStyleLbl="sibTrans1D1" presStyleIdx="4" presStyleCnt="5"/>
      <dgm:spPr/>
    </dgm:pt>
    <dgm:pt modelId="{D058FE29-7F42-400C-A266-F0C72530FEA6}" type="pres">
      <dgm:prSet presAssocID="{E5FC531C-8865-4E2F-A01F-40309BF4A491}" presName="connectorText" presStyleLbl="sibTrans1D1" presStyleIdx="4" presStyleCnt="5"/>
      <dgm:spPr/>
    </dgm:pt>
    <dgm:pt modelId="{25062737-8A56-4984-94AB-53248B63EA16}" type="pres">
      <dgm:prSet presAssocID="{57731373-C80E-4E09-AE92-8009F2922300}" presName="node" presStyleLbl="node1" presStyleIdx="5" presStyleCnt="6">
        <dgm:presLayoutVars>
          <dgm:bulletEnabled val="1"/>
        </dgm:presLayoutVars>
      </dgm:prSet>
      <dgm:spPr/>
    </dgm:pt>
  </dgm:ptLst>
  <dgm:cxnLst>
    <dgm:cxn modelId="{78AB7800-11F9-4216-8E78-0DF7821CE9E7}" type="presOf" srcId="{E5FC531C-8865-4E2F-A01F-40309BF4A491}" destId="{FC9A3AA5-D906-45CE-82DB-2B5D69081942}" srcOrd="0" destOrd="0" presId="urn:microsoft.com/office/officeart/2005/8/layout/bProcess3"/>
    <dgm:cxn modelId="{CE465203-94E5-41A6-A479-C7488B642787}" srcId="{4410F19C-9AF8-455E-BB49-82795D97D9E4}" destId="{A53F8EA2-6990-4944-837A-8A05BF1AA3F9}" srcOrd="4" destOrd="0" parTransId="{10A6CFDD-9455-49A2-8EB1-83EE6F5B2A2B}" sibTransId="{E5FC531C-8865-4E2F-A01F-40309BF4A491}"/>
    <dgm:cxn modelId="{D2F4520B-D08F-4F6D-9E32-012DA6BFF693}" type="presOf" srcId="{002B7378-1D44-4A2E-9313-C8753BDC6B7C}" destId="{1616C7BD-4700-4B40-9DC1-FC4704F28B81}" srcOrd="0" destOrd="0" presId="urn:microsoft.com/office/officeart/2005/8/layout/bProcess3"/>
    <dgm:cxn modelId="{111EAF16-773C-4123-9728-30D18E46A816}" type="presOf" srcId="{002B7378-1D44-4A2E-9313-C8753BDC6B7C}" destId="{65F2B20B-A30C-42CC-A62D-787D9307324F}" srcOrd="1" destOrd="0" presId="urn:microsoft.com/office/officeart/2005/8/layout/bProcess3"/>
    <dgm:cxn modelId="{A63ECC29-2820-4062-B1BC-1C91FC33E551}" type="presOf" srcId="{57731373-C80E-4E09-AE92-8009F2922300}" destId="{25062737-8A56-4984-94AB-53248B63EA16}" srcOrd="0" destOrd="0" presId="urn:microsoft.com/office/officeart/2005/8/layout/bProcess3"/>
    <dgm:cxn modelId="{D14D1936-FA5E-4C62-BB7E-035C9D60EFEA}" type="presOf" srcId="{5C60A8DE-8E6B-48E8-B16A-DDDEA8EB18E1}" destId="{A9BC978D-AED0-4E09-BF79-F26E8D1CF4A1}" srcOrd="0" destOrd="0" presId="urn:microsoft.com/office/officeart/2005/8/layout/bProcess3"/>
    <dgm:cxn modelId="{EEE3B83B-8554-467E-A752-7DC252304D85}" type="presOf" srcId="{12429059-AE68-44B6-A08A-166C2A6F1376}" destId="{27649699-B745-4AC1-9D9D-D35BEE6C4113}" srcOrd="0" destOrd="0" presId="urn:microsoft.com/office/officeart/2005/8/layout/bProcess3"/>
    <dgm:cxn modelId="{4098195F-3CE7-430D-8206-B59D789E3FD7}" type="presOf" srcId="{BEE22CC3-71A8-4FE2-A916-4C37F1A89AFD}" destId="{26C05194-595E-44D1-84CB-2197238A83C4}" srcOrd="0" destOrd="0" presId="urn:microsoft.com/office/officeart/2005/8/layout/bProcess3"/>
    <dgm:cxn modelId="{C4537042-B14B-47D2-94A6-4A6A4F576A77}" srcId="{4410F19C-9AF8-455E-BB49-82795D97D9E4}" destId="{D1424278-B4BF-48FD-BD7F-43BB4198C45E}" srcOrd="2" destOrd="0" parTransId="{025DF95C-27A1-4271-B7CB-6128AB8017B1}" sibTransId="{5E3834B2-A93D-4F9F-A3C4-748C7BCCDB2D}"/>
    <dgm:cxn modelId="{58D40353-3FDE-4676-AD8A-D9EB7DF093A7}" type="presOf" srcId="{4AF74A3F-7DDF-4BAC-8116-E32C06B2F2CC}" destId="{517F039B-46A4-4CED-9BE1-83705535D140}" srcOrd="0" destOrd="0" presId="urn:microsoft.com/office/officeart/2005/8/layout/bProcess3"/>
    <dgm:cxn modelId="{70881873-E84C-4789-B0ED-F788AC16ECE9}" type="presOf" srcId="{4AF74A3F-7DDF-4BAC-8116-E32C06B2F2CC}" destId="{87AADF7E-62D6-4428-9714-F8C6A8B78AFA}" srcOrd="1" destOrd="0" presId="urn:microsoft.com/office/officeart/2005/8/layout/bProcess3"/>
    <dgm:cxn modelId="{87637D53-BC00-4DB4-99FE-2B7428C56F3D}" type="presOf" srcId="{5E3834B2-A93D-4F9F-A3C4-748C7BCCDB2D}" destId="{058BA394-4F29-4EF1-ABF8-0419C44C1287}" srcOrd="0" destOrd="0" presId="urn:microsoft.com/office/officeart/2005/8/layout/bProcess3"/>
    <dgm:cxn modelId="{ECB0C953-D608-4EF9-AA43-696CEE105F7F}" srcId="{4410F19C-9AF8-455E-BB49-82795D97D9E4}" destId="{5C60A8DE-8E6B-48E8-B16A-DDDEA8EB18E1}" srcOrd="1" destOrd="0" parTransId="{7BBFBABF-6BA4-41E2-951D-E2AB414E5AF3}" sibTransId="{4AF74A3F-7DDF-4BAC-8116-E32C06B2F2CC}"/>
    <dgm:cxn modelId="{FBC47275-6E52-4518-B9C3-A01CA1F204D8}" type="presOf" srcId="{E5FC531C-8865-4E2F-A01F-40309BF4A491}" destId="{D058FE29-7F42-400C-A266-F0C72530FEA6}" srcOrd="1" destOrd="0" presId="urn:microsoft.com/office/officeart/2005/8/layout/bProcess3"/>
    <dgm:cxn modelId="{B48C5A82-F3B4-4A09-8C51-9CE26342DE78}" type="presOf" srcId="{4410F19C-9AF8-455E-BB49-82795D97D9E4}" destId="{4C1C69C1-DAA9-4E29-A4CE-7C992F91D42F}" srcOrd="0" destOrd="0" presId="urn:microsoft.com/office/officeart/2005/8/layout/bProcess3"/>
    <dgm:cxn modelId="{77661E93-7F63-43DB-8F70-F7627385C301}" type="presOf" srcId="{D1424278-B4BF-48FD-BD7F-43BB4198C45E}" destId="{1F977013-8D01-457C-BF74-0007130FF42E}" srcOrd="0" destOrd="0" presId="urn:microsoft.com/office/officeart/2005/8/layout/bProcess3"/>
    <dgm:cxn modelId="{533E73A3-D491-40A4-B837-A6E1E2AB1E26}" type="presOf" srcId="{12429059-AE68-44B6-A08A-166C2A6F1376}" destId="{A1A56B5A-CA55-4D26-9AAF-EBDFDA3696DD}" srcOrd="1" destOrd="0" presId="urn:microsoft.com/office/officeart/2005/8/layout/bProcess3"/>
    <dgm:cxn modelId="{ABAB24A6-740E-4084-B4A3-B50015E076CA}" srcId="{4410F19C-9AF8-455E-BB49-82795D97D9E4}" destId="{57731373-C80E-4E09-AE92-8009F2922300}" srcOrd="5" destOrd="0" parTransId="{013B1CA8-BB4E-4DEE-87FD-32BFB3E7CA2B}" sibTransId="{6353064C-C095-4BD2-86C8-CCA4CC1A7966}"/>
    <dgm:cxn modelId="{0B9464B0-A7D5-4E3F-B6C5-767D7F8955E7}" type="presOf" srcId="{A53F8EA2-6990-4944-837A-8A05BF1AA3F9}" destId="{C9CDB5AA-AFA6-4E60-8069-F7AB9EF42501}" srcOrd="0" destOrd="0" presId="urn:microsoft.com/office/officeart/2005/8/layout/bProcess3"/>
    <dgm:cxn modelId="{F7ADA3B0-8179-4460-AC1B-C99690DAB42D}" type="presOf" srcId="{5E3834B2-A93D-4F9F-A3C4-748C7BCCDB2D}" destId="{766094CA-2905-4E67-8970-87C58DD13910}" srcOrd="1" destOrd="0" presId="urn:microsoft.com/office/officeart/2005/8/layout/bProcess3"/>
    <dgm:cxn modelId="{C464BCC0-37A4-4871-B1BA-FB6B42DD6488}" srcId="{4410F19C-9AF8-455E-BB49-82795D97D9E4}" destId="{0C7CBAC5-3B93-4226-9C7C-524F05CDC9C2}" srcOrd="3" destOrd="0" parTransId="{C17DD012-30AF-447D-AB9A-118012DBFCD7}" sibTransId="{002B7378-1D44-4A2E-9313-C8753BDC6B7C}"/>
    <dgm:cxn modelId="{6082ABC2-B019-472C-A018-FAB8BD33B048}" type="presOf" srcId="{0C7CBAC5-3B93-4226-9C7C-524F05CDC9C2}" destId="{DC176FE8-EBD1-4E58-B8DE-9A628B1067C4}" srcOrd="0" destOrd="0" presId="urn:microsoft.com/office/officeart/2005/8/layout/bProcess3"/>
    <dgm:cxn modelId="{656A68F4-5DEF-43B8-A6F9-5CBD4F488489}" srcId="{4410F19C-9AF8-455E-BB49-82795D97D9E4}" destId="{BEE22CC3-71A8-4FE2-A916-4C37F1A89AFD}" srcOrd="0" destOrd="0" parTransId="{0D3FA5E1-6F04-4794-B618-8583A1F33BB7}" sibTransId="{12429059-AE68-44B6-A08A-166C2A6F1376}"/>
    <dgm:cxn modelId="{B57A58AD-6F14-4261-9274-1F0E4A8ED2F6}" type="presParOf" srcId="{4C1C69C1-DAA9-4E29-A4CE-7C992F91D42F}" destId="{26C05194-595E-44D1-84CB-2197238A83C4}" srcOrd="0" destOrd="0" presId="urn:microsoft.com/office/officeart/2005/8/layout/bProcess3"/>
    <dgm:cxn modelId="{A016F4A2-FF70-441F-828E-B77CE6F87A78}" type="presParOf" srcId="{4C1C69C1-DAA9-4E29-A4CE-7C992F91D42F}" destId="{27649699-B745-4AC1-9D9D-D35BEE6C4113}" srcOrd="1" destOrd="0" presId="urn:microsoft.com/office/officeart/2005/8/layout/bProcess3"/>
    <dgm:cxn modelId="{CF7A1DE2-EFA8-420E-B927-1CDDE1937022}" type="presParOf" srcId="{27649699-B745-4AC1-9D9D-D35BEE6C4113}" destId="{A1A56B5A-CA55-4D26-9AAF-EBDFDA3696DD}" srcOrd="0" destOrd="0" presId="urn:microsoft.com/office/officeart/2005/8/layout/bProcess3"/>
    <dgm:cxn modelId="{0DDDC4F4-42E1-4108-AED1-34590FC2A5C4}" type="presParOf" srcId="{4C1C69C1-DAA9-4E29-A4CE-7C992F91D42F}" destId="{A9BC978D-AED0-4E09-BF79-F26E8D1CF4A1}" srcOrd="2" destOrd="0" presId="urn:microsoft.com/office/officeart/2005/8/layout/bProcess3"/>
    <dgm:cxn modelId="{4CF5D583-5F30-421E-931D-7EE422D34D61}" type="presParOf" srcId="{4C1C69C1-DAA9-4E29-A4CE-7C992F91D42F}" destId="{517F039B-46A4-4CED-9BE1-83705535D140}" srcOrd="3" destOrd="0" presId="urn:microsoft.com/office/officeart/2005/8/layout/bProcess3"/>
    <dgm:cxn modelId="{687A4A47-3486-4C52-96CD-250EB5C7C2BC}" type="presParOf" srcId="{517F039B-46A4-4CED-9BE1-83705535D140}" destId="{87AADF7E-62D6-4428-9714-F8C6A8B78AFA}" srcOrd="0" destOrd="0" presId="urn:microsoft.com/office/officeart/2005/8/layout/bProcess3"/>
    <dgm:cxn modelId="{91718671-C5DF-4FA7-86BD-66596C296687}" type="presParOf" srcId="{4C1C69C1-DAA9-4E29-A4CE-7C992F91D42F}" destId="{1F977013-8D01-457C-BF74-0007130FF42E}" srcOrd="4" destOrd="0" presId="urn:microsoft.com/office/officeart/2005/8/layout/bProcess3"/>
    <dgm:cxn modelId="{ECBE473B-EED1-437C-B21F-2822A2F02712}" type="presParOf" srcId="{4C1C69C1-DAA9-4E29-A4CE-7C992F91D42F}" destId="{058BA394-4F29-4EF1-ABF8-0419C44C1287}" srcOrd="5" destOrd="0" presId="urn:microsoft.com/office/officeart/2005/8/layout/bProcess3"/>
    <dgm:cxn modelId="{4FA91E9F-5BE1-413E-9E6F-76AA674F46E7}" type="presParOf" srcId="{058BA394-4F29-4EF1-ABF8-0419C44C1287}" destId="{766094CA-2905-4E67-8970-87C58DD13910}" srcOrd="0" destOrd="0" presId="urn:microsoft.com/office/officeart/2005/8/layout/bProcess3"/>
    <dgm:cxn modelId="{56108A14-B393-42FB-8DE7-5651781EE301}" type="presParOf" srcId="{4C1C69C1-DAA9-4E29-A4CE-7C992F91D42F}" destId="{DC176FE8-EBD1-4E58-B8DE-9A628B1067C4}" srcOrd="6" destOrd="0" presId="urn:microsoft.com/office/officeart/2005/8/layout/bProcess3"/>
    <dgm:cxn modelId="{2C783FBD-DFE5-4B2A-9EF9-C7DBE7B6E2B3}" type="presParOf" srcId="{4C1C69C1-DAA9-4E29-A4CE-7C992F91D42F}" destId="{1616C7BD-4700-4B40-9DC1-FC4704F28B81}" srcOrd="7" destOrd="0" presId="urn:microsoft.com/office/officeart/2005/8/layout/bProcess3"/>
    <dgm:cxn modelId="{95A140C0-ECE4-4E9B-AC5A-BF5972BBBFCD}" type="presParOf" srcId="{1616C7BD-4700-4B40-9DC1-FC4704F28B81}" destId="{65F2B20B-A30C-42CC-A62D-787D9307324F}" srcOrd="0" destOrd="0" presId="urn:microsoft.com/office/officeart/2005/8/layout/bProcess3"/>
    <dgm:cxn modelId="{37276ED4-EB1F-4961-8A1E-712BC95FEC2B}" type="presParOf" srcId="{4C1C69C1-DAA9-4E29-A4CE-7C992F91D42F}" destId="{C9CDB5AA-AFA6-4E60-8069-F7AB9EF42501}" srcOrd="8" destOrd="0" presId="urn:microsoft.com/office/officeart/2005/8/layout/bProcess3"/>
    <dgm:cxn modelId="{90EB3993-E8F5-4FBC-9C3A-7169F7D5B019}" type="presParOf" srcId="{4C1C69C1-DAA9-4E29-A4CE-7C992F91D42F}" destId="{FC9A3AA5-D906-45CE-82DB-2B5D69081942}" srcOrd="9" destOrd="0" presId="urn:microsoft.com/office/officeart/2005/8/layout/bProcess3"/>
    <dgm:cxn modelId="{F2AC2D1D-922D-46FE-A897-55DDD28E17B8}" type="presParOf" srcId="{FC9A3AA5-D906-45CE-82DB-2B5D69081942}" destId="{D058FE29-7F42-400C-A266-F0C72530FEA6}" srcOrd="0" destOrd="0" presId="urn:microsoft.com/office/officeart/2005/8/layout/bProcess3"/>
    <dgm:cxn modelId="{3BB3BDF2-C234-42D1-8FF9-EB41864AD314}" type="presParOf" srcId="{4C1C69C1-DAA9-4E29-A4CE-7C992F91D42F}" destId="{25062737-8A56-4984-94AB-53248B63EA16}" srcOrd="10"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649699-B745-4AC1-9D9D-D35BEE6C4113}">
      <dsp:nvSpPr>
        <dsp:cNvPr id="0" name=""/>
        <dsp:cNvSpPr/>
      </dsp:nvSpPr>
      <dsp:spPr>
        <a:xfrm>
          <a:off x="2504607"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799080"/>
        <a:ext cx="28747" cy="5749"/>
      </dsp:txXfrm>
    </dsp:sp>
    <dsp:sp modelId="{26C05194-595E-44D1-84CB-2197238A83C4}">
      <dsp:nvSpPr>
        <dsp:cNvPr id="0" name=""/>
        <dsp:cNvSpPr/>
      </dsp:nvSpPr>
      <dsp:spPr>
        <a:xfrm>
          <a:off x="6640" y="52025"/>
          <a:ext cx="2499766" cy="1499859"/>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Data Lake is defined as a </a:t>
          </a:r>
          <a:r>
            <a:rPr lang="en-US" sz="1400" b="1" kern="1200" dirty="0"/>
            <a:t>Datastore</a:t>
          </a:r>
        </a:p>
      </dsp:txBody>
      <dsp:txXfrm>
        <a:off x="6640" y="52025"/>
        <a:ext cx="2499766" cy="1499859"/>
      </dsp:txXfrm>
    </dsp:sp>
    <dsp:sp modelId="{517F039B-46A4-4CED-9BE1-83705535D140}">
      <dsp:nvSpPr>
        <dsp:cNvPr id="0" name=""/>
        <dsp:cNvSpPr/>
      </dsp:nvSpPr>
      <dsp:spPr>
        <a:xfrm>
          <a:off x="5579319" y="756235"/>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799080"/>
        <a:ext cx="28747" cy="5749"/>
      </dsp:txXfrm>
    </dsp:sp>
    <dsp:sp modelId="{A9BC978D-AED0-4E09-BF79-F26E8D1CF4A1}">
      <dsp:nvSpPr>
        <dsp:cNvPr id="0" name=""/>
        <dsp:cNvSpPr/>
      </dsp:nvSpPr>
      <dsp:spPr>
        <a:xfrm>
          <a:off x="3081353" y="52025"/>
          <a:ext cx="2499766" cy="1499859"/>
        </a:xfrm>
        <a:prstGeom prst="rect">
          <a:avLst/>
        </a:prstGeom>
        <a:solidFill>
          <a:schemeClr val="accent3">
            <a:hueOff val="1661493"/>
            <a:satOff val="-5138"/>
            <a:lumOff val="235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A file from the Datastore is registered as a </a:t>
          </a:r>
          <a:r>
            <a:rPr lang="en-US" sz="1400" b="1" kern="1200" dirty="0"/>
            <a:t>Data Asset</a:t>
          </a:r>
          <a:r>
            <a:rPr lang="en-US" sz="1400" kern="1200" dirty="0"/>
            <a:t> and versioned</a:t>
          </a:r>
        </a:p>
      </dsp:txBody>
      <dsp:txXfrm>
        <a:off x="3081353" y="52025"/>
        <a:ext cx="2499766" cy="1499859"/>
      </dsp:txXfrm>
    </dsp:sp>
    <dsp:sp modelId="{058BA394-4F29-4EF1-ABF8-0419C44C1287}">
      <dsp:nvSpPr>
        <dsp:cNvPr id="0" name=""/>
        <dsp:cNvSpPr/>
      </dsp:nvSpPr>
      <dsp:spPr>
        <a:xfrm>
          <a:off x="1256523" y="1550085"/>
          <a:ext cx="6149425" cy="544346"/>
        </a:xfrm>
        <a:custGeom>
          <a:avLst/>
          <a:gdLst/>
          <a:ahLst/>
          <a:cxnLst/>
          <a:rect l="0" t="0" r="0" b="0"/>
          <a:pathLst>
            <a:path>
              <a:moveTo>
                <a:pt x="6149425" y="0"/>
              </a:moveTo>
              <a:lnTo>
                <a:pt x="6149425" y="289273"/>
              </a:lnTo>
              <a:lnTo>
                <a:pt x="0" y="289273"/>
              </a:lnTo>
              <a:lnTo>
                <a:pt x="0" y="544346"/>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4176830" y="1819383"/>
        <a:ext cx="308812" cy="5749"/>
      </dsp:txXfrm>
    </dsp:sp>
    <dsp:sp modelId="{1F977013-8D01-457C-BF74-0007130FF42E}">
      <dsp:nvSpPr>
        <dsp:cNvPr id="0" name=""/>
        <dsp:cNvSpPr/>
      </dsp:nvSpPr>
      <dsp:spPr>
        <a:xfrm>
          <a:off x="6156065" y="52025"/>
          <a:ext cx="2499766" cy="1499859"/>
        </a:xfrm>
        <a:prstGeom prst="rect">
          <a:avLst/>
        </a:prstGeom>
        <a:solidFill>
          <a:schemeClr val="accent3">
            <a:hueOff val="3322985"/>
            <a:satOff val="-10275"/>
            <a:lumOff val="47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ML </a:t>
          </a:r>
          <a:r>
            <a:rPr lang="en-US" sz="1400" b="1" kern="1200" dirty="0"/>
            <a:t>experiment</a:t>
          </a:r>
          <a:r>
            <a:rPr lang="en-US" sz="1400" kern="1200" dirty="0"/>
            <a:t> is defined</a:t>
          </a:r>
        </a:p>
      </dsp:txBody>
      <dsp:txXfrm>
        <a:off x="6156065" y="52025"/>
        <a:ext cx="2499766" cy="1499859"/>
      </dsp:txXfrm>
    </dsp:sp>
    <dsp:sp modelId="{1616C7BD-4700-4B40-9DC1-FC4704F28B81}">
      <dsp:nvSpPr>
        <dsp:cNvPr id="0" name=""/>
        <dsp:cNvSpPr/>
      </dsp:nvSpPr>
      <dsp:spPr>
        <a:xfrm>
          <a:off x="2504607"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2762406" y="2873886"/>
        <a:ext cx="28747" cy="5749"/>
      </dsp:txXfrm>
    </dsp:sp>
    <dsp:sp modelId="{DC176FE8-EBD1-4E58-B8DE-9A628B1067C4}">
      <dsp:nvSpPr>
        <dsp:cNvPr id="0" name=""/>
        <dsp:cNvSpPr/>
      </dsp:nvSpPr>
      <dsp:spPr>
        <a:xfrm>
          <a:off x="6640" y="2126831"/>
          <a:ext cx="2499766" cy="1499859"/>
        </a:xfrm>
        <a:prstGeom prst="rect">
          <a:avLst/>
        </a:prstGeom>
        <a:solidFill>
          <a:schemeClr val="accent3">
            <a:hueOff val="4984477"/>
            <a:satOff val="-15413"/>
            <a:lumOff val="70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ML models are </a:t>
          </a:r>
          <a:r>
            <a:rPr lang="en-US" sz="1400" b="1" kern="1200" dirty="0"/>
            <a:t>trained</a:t>
          </a:r>
          <a:r>
            <a:rPr lang="en-US" sz="1400" kern="1200" dirty="0"/>
            <a:t> under the experiment (using a registered dataset) and a Run is defined</a:t>
          </a:r>
        </a:p>
      </dsp:txBody>
      <dsp:txXfrm>
        <a:off x="6640" y="2126831"/>
        <a:ext cx="2499766" cy="1499859"/>
      </dsp:txXfrm>
    </dsp:sp>
    <dsp:sp modelId="{FC9A3AA5-D906-45CE-82DB-2B5D69081942}">
      <dsp:nvSpPr>
        <dsp:cNvPr id="0" name=""/>
        <dsp:cNvSpPr/>
      </dsp:nvSpPr>
      <dsp:spPr>
        <a:xfrm>
          <a:off x="5579319" y="2831041"/>
          <a:ext cx="544346" cy="91440"/>
        </a:xfrm>
        <a:custGeom>
          <a:avLst/>
          <a:gdLst/>
          <a:ahLst/>
          <a:cxnLst/>
          <a:rect l="0" t="0" r="0" b="0"/>
          <a:pathLst>
            <a:path>
              <a:moveTo>
                <a:pt x="0" y="45720"/>
              </a:moveTo>
              <a:lnTo>
                <a:pt x="544346" y="45720"/>
              </a:lnTo>
            </a:path>
          </a:pathLst>
        </a:custGeom>
        <a:noFill/>
        <a:ln w="38100" cap="rnd" cmpd="sng" algn="ctr">
          <a:solidFill>
            <a:schemeClr val="accent3"/>
          </a:solidFill>
          <a:prstDash val="solid"/>
          <a:round/>
          <a:headEnd type="oval" w="sm" len="sm"/>
          <a:tailEnd type="triangle"/>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400050">
            <a:lnSpc>
              <a:spcPct val="90000"/>
            </a:lnSpc>
            <a:spcBef>
              <a:spcPct val="0"/>
            </a:spcBef>
            <a:spcAft>
              <a:spcPct val="35000"/>
            </a:spcAft>
            <a:buNone/>
          </a:pPr>
          <a:endParaRPr lang="en-US" sz="900" kern="1200"/>
        </a:p>
      </dsp:txBody>
      <dsp:txXfrm>
        <a:off x="5837119" y="2873886"/>
        <a:ext cx="28747" cy="5749"/>
      </dsp:txXfrm>
    </dsp:sp>
    <dsp:sp modelId="{C9CDB5AA-AFA6-4E60-8069-F7AB9EF42501}">
      <dsp:nvSpPr>
        <dsp:cNvPr id="0" name=""/>
        <dsp:cNvSpPr/>
      </dsp:nvSpPr>
      <dsp:spPr>
        <a:xfrm>
          <a:off x="3081353" y="2126831"/>
          <a:ext cx="2499766" cy="1499859"/>
        </a:xfrm>
        <a:prstGeom prst="rect">
          <a:avLst/>
        </a:prstGeom>
        <a:solidFill>
          <a:schemeClr val="accent3">
            <a:hueOff val="6645970"/>
            <a:satOff val="-20550"/>
            <a:lumOff val="941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best model is </a:t>
          </a:r>
          <a:r>
            <a:rPr lang="en-US" sz="1400" b="1" kern="1200" dirty="0"/>
            <a:t>registered</a:t>
          </a:r>
          <a:r>
            <a:rPr lang="en-US" sz="1400" kern="1200" dirty="0"/>
            <a:t> and versioned</a:t>
          </a:r>
        </a:p>
      </dsp:txBody>
      <dsp:txXfrm>
        <a:off x="3081353" y="2126831"/>
        <a:ext cx="2499766" cy="1499859"/>
      </dsp:txXfrm>
    </dsp:sp>
    <dsp:sp modelId="{25062737-8A56-4984-94AB-53248B63EA16}">
      <dsp:nvSpPr>
        <dsp:cNvPr id="0" name=""/>
        <dsp:cNvSpPr/>
      </dsp:nvSpPr>
      <dsp:spPr>
        <a:xfrm>
          <a:off x="6156065" y="2126831"/>
          <a:ext cx="2499766" cy="1499859"/>
        </a:xfrm>
        <a:prstGeom prst="rect">
          <a:avLst/>
        </a:prstGeom>
        <a:solidFill>
          <a:schemeClr val="accent3">
            <a:hueOff val="8307462"/>
            <a:satOff val="-25688"/>
            <a:lumOff val="117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l" defTabSz="622300">
            <a:lnSpc>
              <a:spcPct val="90000"/>
            </a:lnSpc>
            <a:spcBef>
              <a:spcPct val="0"/>
            </a:spcBef>
            <a:spcAft>
              <a:spcPct val="35000"/>
            </a:spcAft>
            <a:buNone/>
          </a:pPr>
          <a:r>
            <a:rPr lang="en-US" sz="1400" kern="1200" dirty="0"/>
            <a:t>The registered model is </a:t>
          </a:r>
          <a:r>
            <a:rPr lang="en-US" sz="1400" b="1" kern="1200" dirty="0"/>
            <a:t>deployed</a:t>
          </a:r>
          <a:r>
            <a:rPr lang="en-US" sz="1400" kern="1200" dirty="0"/>
            <a:t> as a webservice</a:t>
          </a:r>
        </a:p>
      </dsp:txBody>
      <dsp:txXfrm>
        <a:off x="6156065" y="2126831"/>
        <a:ext cx="2499766" cy="14998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3/8/2023</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N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15596-955C-C54E-8EFA-F33D8B61FCB7}"/>
              </a:ext>
            </a:extLst>
          </p:cNvPr>
          <p:cNvSpPr>
            <a:spLocks noGrp="1"/>
          </p:cNvSpPr>
          <p:nvPr>
            <p:ph type="title" hasCustomPrompt="1"/>
          </p:nvPr>
        </p:nvSpPr>
        <p:spPr/>
        <p:txBody>
          <a:bodyPr>
            <a:normAutofit/>
          </a:bodyPr>
          <a:lstStyle>
            <a:lvl1pPr>
              <a:defRPr sz="2025"/>
            </a:lvl1pPr>
          </a:lstStyle>
          <a:p>
            <a:r>
              <a:rPr lang="en-US"/>
              <a:t>Click to edit Master title style: Arial, 20pt, Bold</a:t>
            </a:r>
          </a:p>
        </p:txBody>
      </p:sp>
      <p:sp>
        <p:nvSpPr>
          <p:cNvPr id="3" name="Slide Number Placeholder 2">
            <a:extLst>
              <a:ext uri="{FF2B5EF4-FFF2-40B4-BE49-F238E27FC236}">
                <a16:creationId xmlns:a16="http://schemas.microsoft.com/office/drawing/2014/main" id="{0E85263E-FBAE-7A45-AC9F-78A816F18B22}"/>
              </a:ext>
            </a:extLst>
          </p:cNvPr>
          <p:cNvSpPr>
            <a:spLocks noGrp="1"/>
          </p:cNvSpPr>
          <p:nvPr>
            <p:ph type="sldNum" sz="quarter" idx="20"/>
          </p:nvPr>
        </p:nvSpPr>
        <p:spPr/>
        <p:txBody>
          <a:bodyPr/>
          <a:lstStyle/>
          <a:p>
            <a:fld id="{F60BAC71-FF53-364F-93A1-30AE3AB4D6FB}" type="slidenum">
              <a:rPr lang="en-US" smtClean="0"/>
              <a:pPr/>
              <a:t>‹#›</a:t>
            </a:fld>
            <a:endParaRPr lang="en-US" sz="825"/>
          </a:p>
        </p:txBody>
      </p:sp>
    </p:spTree>
    <p:extLst>
      <p:ext uri="{BB962C8B-B14F-4D97-AF65-F5344CB8AC3E}">
        <p14:creationId xmlns:p14="http://schemas.microsoft.com/office/powerpoint/2010/main" val="392510986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 id="2147483663" r:id="rId7"/>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microsoft.com/en-us/azure/architecture/example-scenario/ai/predict-hospital-readmissions-machine-learning"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azure/machine-learning/how-to-train-scikit-learn"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9.wmf"/><Relationship Id="rId5" Type="http://schemas.openxmlformats.org/officeDocument/2006/relationships/oleObject" Target="../embeddings/oleObject2.bin"/><Relationship Id="rId4" Type="http://schemas.openxmlformats.org/officeDocument/2006/relationships/image" Target="../media/image28.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90.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www.thekerneltrip.com/machine/learning/computational-complexity-learning-algorithm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6.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1.svg"/><Relationship Id="rId2" Type="http://schemas.openxmlformats.org/officeDocument/2006/relationships/hyperlink" Target="https://azure.microsoft.com/en-us/services/cognitive-services/" TargetMode="Externa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diagramLayout" Target="../diagrams/layout1.xml"/><Relationship Id="rId7" Type="http://schemas.openxmlformats.org/officeDocument/2006/relationships/image" Target="../media/image20.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5" name="Picture 4" descr="Logo&#10;&#10;Description automatically generated">
            <a:extLst>
              <a:ext uri="{FF2B5EF4-FFF2-40B4-BE49-F238E27FC236}">
                <a16:creationId xmlns:a16="http://schemas.microsoft.com/office/drawing/2014/main" id="{CCF9A293-8E68-8648-98B7-7E7F4015C116}"/>
              </a:ext>
            </a:extLst>
          </p:cNvPr>
          <p:cNvPicPr>
            <a:picLocks noChangeAspect="1"/>
          </p:cNvPicPr>
          <p:nvPr/>
        </p:nvPicPr>
        <p:blipFill>
          <a:blip r:embed="rId3">
            <a:clrChange>
              <a:clrFrom>
                <a:srgbClr val="040707"/>
              </a:clrFrom>
              <a:clrTo>
                <a:srgbClr val="040707">
                  <a:alpha val="0"/>
                </a:srgbClr>
              </a:clrTo>
            </a:clrChange>
          </a:blip>
          <a:stretch>
            <a:fillRect/>
          </a:stretch>
        </p:blipFill>
        <p:spPr>
          <a:xfrm>
            <a:off x="422233" y="2776566"/>
            <a:ext cx="3386755" cy="190505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2B72C52-CAE9-BD4B-9B2D-48C2C7EBB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2808"/>
            <a:ext cx="7715250" cy="51435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900246"/>
          </a:xfrm>
          <a:prstGeom prst="rect">
            <a:avLst/>
          </a:prstGeom>
        </p:spPr>
        <p:txBody>
          <a:bodyPr wrap="square">
            <a:spAutoFit/>
          </a:bodyPr>
          <a:lstStyle/>
          <a:p>
            <a:r>
              <a:rPr lang="en-US" sz="1050" dirty="0">
                <a:hlinkClick r:id="rId3"/>
              </a:rPr>
              <a:t>https://docs.microsoft.com/en-us/azure/architecture/example-scenario/ai/predict-hospital-readmissions-machine-learning</a:t>
            </a:r>
            <a:endParaRPr lang="en-US" sz="1050" dirty="0"/>
          </a:p>
          <a:p>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25A46-9DA8-416A-9F05-8D4307462F08}"/>
              </a:ext>
            </a:extLst>
          </p:cNvPr>
          <p:cNvSpPr>
            <a:spLocks noGrp="1"/>
          </p:cNvSpPr>
          <p:nvPr>
            <p:ph type="title"/>
          </p:nvPr>
        </p:nvSpPr>
        <p:spPr/>
        <p:txBody>
          <a:bodyPr/>
          <a:lstStyle/>
          <a:p>
            <a:r>
              <a:rPr lang="en-US" dirty="0"/>
              <a:t>Tracking ML Experiments: Two Ways</a:t>
            </a:r>
          </a:p>
        </p:txBody>
      </p:sp>
      <p:sp>
        <p:nvSpPr>
          <p:cNvPr id="8" name="Rectangle 7">
            <a:extLst>
              <a:ext uri="{FF2B5EF4-FFF2-40B4-BE49-F238E27FC236}">
                <a16:creationId xmlns:a16="http://schemas.microsoft.com/office/drawing/2014/main" id="{D3E1171C-3862-4140-B248-A27893710230}"/>
              </a:ext>
            </a:extLst>
          </p:cNvPr>
          <p:cNvSpPr/>
          <p:nvPr/>
        </p:nvSpPr>
        <p:spPr>
          <a:xfrm>
            <a:off x="117348" y="975425"/>
            <a:ext cx="4454652" cy="44192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Train Inside the Compute Instance,</a:t>
            </a:r>
          </a:p>
          <a:p>
            <a:pPr algn="ctr"/>
            <a:r>
              <a:rPr lang="en-US" dirty="0"/>
              <a:t>Track Externally in Azure ML</a:t>
            </a:r>
          </a:p>
        </p:txBody>
      </p:sp>
      <p:sp>
        <p:nvSpPr>
          <p:cNvPr id="9" name="Rectangle 8">
            <a:extLst>
              <a:ext uri="{FF2B5EF4-FFF2-40B4-BE49-F238E27FC236}">
                <a16:creationId xmlns:a16="http://schemas.microsoft.com/office/drawing/2014/main" id="{D281EBFC-0A85-4BBA-A8BB-2AD6C2EEAF73}"/>
              </a:ext>
            </a:extLst>
          </p:cNvPr>
          <p:cNvSpPr/>
          <p:nvPr/>
        </p:nvSpPr>
        <p:spPr>
          <a:xfrm>
            <a:off x="4618721" y="975425"/>
            <a:ext cx="4454652" cy="4419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Train Externally in a Compute Cluster,</a:t>
            </a:r>
          </a:p>
          <a:p>
            <a:pPr algn="ctr"/>
            <a:r>
              <a:rPr lang="en-US" dirty="0"/>
              <a:t>Track Externally in Azure ML</a:t>
            </a:r>
          </a:p>
        </p:txBody>
      </p:sp>
      <p:sp>
        <p:nvSpPr>
          <p:cNvPr id="11" name="TextBox 10">
            <a:extLst>
              <a:ext uri="{FF2B5EF4-FFF2-40B4-BE49-F238E27FC236}">
                <a16:creationId xmlns:a16="http://schemas.microsoft.com/office/drawing/2014/main" id="{0AA2B8EB-7153-4B3A-9705-E76AC4BA0F3D}"/>
              </a:ext>
            </a:extLst>
          </p:cNvPr>
          <p:cNvSpPr txBox="1"/>
          <p:nvPr/>
        </p:nvSpPr>
        <p:spPr>
          <a:xfrm>
            <a:off x="6034112" y="784268"/>
            <a:ext cx="2992540" cy="184666"/>
          </a:xfrm>
          <a:prstGeom prst="rect">
            <a:avLst/>
          </a:prstGeom>
          <a:noFill/>
        </p:spPr>
        <p:txBody>
          <a:bodyPr wrap="square">
            <a:spAutoFit/>
          </a:bodyPr>
          <a:lstStyle/>
          <a:p>
            <a:pPr algn="ctr"/>
            <a:r>
              <a:rPr lang="en-US" sz="600" dirty="0">
                <a:hlinkClick r:id="rId2"/>
              </a:rPr>
              <a:t>https://docs.microsoft.com/en-us/azure/machine-learning/how-to-train-scikit-learn</a:t>
            </a:r>
            <a:endParaRPr lang="en-US" sz="600" dirty="0"/>
          </a:p>
        </p:txBody>
      </p:sp>
      <p:sp>
        <p:nvSpPr>
          <p:cNvPr id="12" name="TextBox 11">
            <a:extLst>
              <a:ext uri="{FF2B5EF4-FFF2-40B4-BE49-F238E27FC236}">
                <a16:creationId xmlns:a16="http://schemas.microsoft.com/office/drawing/2014/main" id="{830870C5-D1F5-4383-96C8-E370EA907F63}"/>
              </a:ext>
            </a:extLst>
          </p:cNvPr>
          <p:cNvSpPr txBox="1"/>
          <p:nvPr/>
        </p:nvSpPr>
        <p:spPr>
          <a:xfrm>
            <a:off x="117348" y="1614065"/>
            <a:ext cx="4454652" cy="2308324"/>
          </a:xfrm>
          <a:prstGeom prst="rect">
            <a:avLst/>
          </a:prstGeom>
          <a:solidFill>
            <a:schemeClr val="tx2"/>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dirty="0">
                <a:latin typeface="Consolas" panose="020B0609020204030204" pitchFamily="49" charset="0"/>
              </a:rPr>
              <a:t>## Create Run</a:t>
            </a:r>
          </a:p>
          <a:p>
            <a:r>
              <a:rPr lang="en-US" sz="900" dirty="0">
                <a:latin typeface="Consolas" panose="020B0609020204030204" pitchFamily="49" charset="0"/>
              </a:rPr>
              <a:t>run = </a:t>
            </a:r>
            <a:r>
              <a:rPr lang="en-US" sz="900" dirty="0" err="1">
                <a:latin typeface="Consolas" panose="020B0609020204030204" pitchFamily="49" charset="0"/>
              </a:rPr>
              <a:t>experiment.start_logging</a:t>
            </a:r>
            <a:r>
              <a:rPr lang="en-US" sz="900" dirty="0">
                <a:latin typeface="Consolas" panose="020B0609020204030204" pitchFamily="49" charset="0"/>
              </a:rPr>
              <a:t>(outputs=None, </a:t>
            </a:r>
            <a:r>
              <a:rPr lang="en-US" sz="900" dirty="0" err="1">
                <a:latin typeface="Consolas" panose="020B0609020204030204" pitchFamily="49" charset="0"/>
              </a:rPr>
              <a:t>snapshot_directory</a:t>
            </a:r>
            <a:r>
              <a:rPr lang="en-US" sz="900" dirty="0">
                <a:latin typeface="Consolas" panose="020B0609020204030204" pitchFamily="49" charset="0"/>
              </a:rPr>
              <a:t>=".", </a:t>
            </a:r>
            <a:r>
              <a:rPr lang="en-US" sz="900" dirty="0" err="1">
                <a:latin typeface="Consolas" panose="020B0609020204030204" pitchFamily="49" charset="0"/>
              </a:rPr>
              <a:t>display_name</a:t>
            </a:r>
            <a:r>
              <a:rPr lang="en-US" sz="900" dirty="0">
                <a:latin typeface="Consolas" panose="020B0609020204030204" pitchFamily="49" charset="0"/>
              </a:rPr>
              <a:t>="</a:t>
            </a:r>
            <a:r>
              <a:rPr lang="en-US" sz="900" dirty="0" err="1">
                <a:latin typeface="Consolas" panose="020B0609020204030204" pitchFamily="49" charset="0"/>
              </a:rPr>
              <a:t>run_name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b="1" i="1" dirty="0">
                <a:latin typeface="Consolas" panose="020B0609020204030204" pitchFamily="49" charset="0"/>
              </a:rPr>
              <a:t>&lt;ML STUFF HERE&gt;</a:t>
            </a:r>
          </a:p>
          <a:p>
            <a:endParaRPr lang="en-US" sz="900" dirty="0">
              <a:latin typeface="Consolas" panose="020B0609020204030204" pitchFamily="49" charset="0"/>
            </a:endParaRPr>
          </a:p>
          <a:p>
            <a:r>
              <a:rPr lang="en-US" sz="900" dirty="0">
                <a:latin typeface="Consolas" panose="020B0609020204030204" pitchFamily="49" charset="0"/>
              </a:rPr>
              <a:t>## Log Metrics</a:t>
            </a:r>
          </a:p>
          <a:p>
            <a:r>
              <a:rPr lang="en-US" sz="900" dirty="0">
                <a:latin typeface="Consolas" panose="020B0609020204030204" pitchFamily="49" charset="0"/>
              </a:rPr>
              <a:t>run.log('</a:t>
            </a:r>
            <a:r>
              <a:rPr lang="en-US" sz="900" dirty="0" err="1">
                <a:latin typeface="Consolas" panose="020B0609020204030204" pitchFamily="49" charset="0"/>
              </a:rPr>
              <a:t>auc_train</a:t>
            </a:r>
            <a:r>
              <a:rPr lang="en-US" sz="900" dirty="0">
                <a:latin typeface="Consolas" panose="020B0609020204030204" pitchFamily="49" charset="0"/>
              </a:rPr>
              <a:t>', 0.85)</a:t>
            </a:r>
          </a:p>
          <a:p>
            <a:r>
              <a:rPr lang="en-US" sz="900" dirty="0">
                <a:latin typeface="Consolas" panose="020B0609020204030204" pitchFamily="49" charset="0"/>
              </a:rPr>
              <a:t>run.log('</a:t>
            </a:r>
            <a:r>
              <a:rPr lang="en-US" sz="900" dirty="0" err="1">
                <a:latin typeface="Consolas" panose="020B0609020204030204" pitchFamily="49" charset="0"/>
              </a:rPr>
              <a:t>auc_test</a:t>
            </a:r>
            <a:r>
              <a:rPr lang="en-US" sz="900" dirty="0">
                <a:latin typeface="Consolas" panose="020B0609020204030204" pitchFamily="49" charset="0"/>
              </a:rPr>
              <a:t>', 0.82)</a:t>
            </a:r>
          </a:p>
          <a:p>
            <a:r>
              <a:rPr lang="en-US" sz="900" dirty="0" err="1">
                <a:latin typeface="Consolas" panose="020B0609020204030204" pitchFamily="49" charset="0"/>
              </a:rPr>
              <a:t>run.complete</a:t>
            </a:r>
            <a:r>
              <a:rPr lang="en-US" sz="900" dirty="0">
                <a:latin typeface="Consolas" panose="020B0609020204030204" pitchFamily="49" charset="0"/>
              </a:rPr>
              <a:t>()</a:t>
            </a:r>
          </a:p>
        </p:txBody>
      </p:sp>
      <p:sp>
        <p:nvSpPr>
          <p:cNvPr id="13" name="TextBox 12">
            <a:extLst>
              <a:ext uri="{FF2B5EF4-FFF2-40B4-BE49-F238E27FC236}">
                <a16:creationId xmlns:a16="http://schemas.microsoft.com/office/drawing/2014/main" id="{1A00D852-DD8C-4404-8BC3-66322F63A13F}"/>
              </a:ext>
            </a:extLst>
          </p:cNvPr>
          <p:cNvSpPr txBox="1"/>
          <p:nvPr/>
        </p:nvSpPr>
        <p:spPr>
          <a:xfrm>
            <a:off x="4618721" y="1598451"/>
            <a:ext cx="4454652" cy="3139321"/>
          </a:xfrm>
          <a:prstGeom prst="rect">
            <a:avLst/>
          </a:prstGeom>
          <a:solidFill>
            <a:schemeClr val="accent3">
              <a:lumMod val="20000"/>
              <a:lumOff val="80000"/>
            </a:schemeClr>
          </a:solidFill>
        </p:spPr>
        <p:txBody>
          <a:bodyPr wrap="square" rtlCol="0">
            <a:spAutoFit/>
          </a:bodyPr>
          <a:lstStyle/>
          <a:p>
            <a:r>
              <a:rPr lang="en-US" sz="900" dirty="0">
                <a:latin typeface="Consolas" panose="020B0609020204030204" pitchFamily="49" charset="0"/>
              </a:rPr>
              <a:t>## Connect to Workspace</a:t>
            </a:r>
          </a:p>
          <a:p>
            <a:r>
              <a:rPr lang="en-US" sz="900" dirty="0" err="1">
                <a:latin typeface="Consolas" panose="020B0609020204030204" pitchFamily="49" charset="0"/>
              </a:rPr>
              <a:t>ws</a:t>
            </a:r>
            <a:r>
              <a:rPr lang="en-US" sz="900" dirty="0">
                <a:latin typeface="Consolas" panose="020B0609020204030204" pitchFamily="49" charset="0"/>
              </a:rPr>
              <a:t> = </a:t>
            </a:r>
            <a:r>
              <a:rPr lang="en-US" sz="900" dirty="0" err="1">
                <a:latin typeface="Consolas" panose="020B0609020204030204" pitchFamily="49" charset="0"/>
              </a:rPr>
              <a:t>Workspace.from_config</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Experiment</a:t>
            </a:r>
          </a:p>
          <a:p>
            <a:r>
              <a:rPr lang="en-US" sz="900" dirty="0">
                <a:latin typeface="Consolas" panose="020B0609020204030204" pitchFamily="49" charset="0"/>
              </a:rPr>
              <a:t>experiment = Experiment(workspace = </a:t>
            </a:r>
            <a:r>
              <a:rPr lang="en-US" sz="900" dirty="0" err="1">
                <a:latin typeface="Consolas" panose="020B0609020204030204" pitchFamily="49" charset="0"/>
              </a:rPr>
              <a:t>ws</a:t>
            </a:r>
            <a:r>
              <a:rPr lang="en-US" sz="900" dirty="0">
                <a:latin typeface="Consolas" panose="020B0609020204030204" pitchFamily="49" charset="0"/>
              </a:rPr>
              <a:t>, name = '&lt;group&gt;_diabetes')</a:t>
            </a:r>
          </a:p>
          <a:p>
            <a:endParaRPr lang="en-US" sz="900" dirty="0">
              <a:latin typeface="Consolas" panose="020B0609020204030204" pitchFamily="49" charset="0"/>
            </a:endParaRPr>
          </a:p>
          <a:p>
            <a:r>
              <a:rPr lang="en-US" sz="900" b="1" i="1" dirty="0">
                <a:latin typeface="Consolas" panose="020B0609020204030204" pitchFamily="49" charset="0"/>
              </a:rPr>
              <a:t>&lt;ML STUFF in a train.py SCRIPT&gt;</a:t>
            </a:r>
          </a:p>
          <a:p>
            <a:endParaRPr lang="en-US" sz="900" dirty="0">
              <a:latin typeface="Consolas" panose="020B0609020204030204" pitchFamily="49" charset="0"/>
            </a:endParaRPr>
          </a:p>
          <a:p>
            <a:r>
              <a:rPr lang="en-US" sz="900" dirty="0">
                <a:latin typeface="Consolas" panose="020B0609020204030204" pitchFamily="49" charset="0"/>
              </a:rPr>
              <a:t>## Connect to Compute Target (Optional)</a:t>
            </a:r>
          </a:p>
          <a:p>
            <a:r>
              <a:rPr lang="en-US" sz="900" dirty="0" err="1">
                <a:latin typeface="Consolas" panose="020B0609020204030204" pitchFamily="49" charset="0"/>
              </a:rPr>
              <a:t>training_cluster</a:t>
            </a:r>
            <a:r>
              <a:rPr lang="en-US" sz="900" dirty="0">
                <a:latin typeface="Consolas" panose="020B0609020204030204" pitchFamily="49" charset="0"/>
              </a:rPr>
              <a:t> = </a:t>
            </a:r>
            <a:r>
              <a:rPr lang="en-US" sz="900" dirty="0" err="1">
                <a:latin typeface="Consolas" panose="020B0609020204030204" pitchFamily="49" charset="0"/>
              </a:rPr>
              <a:t>ComputeTarget</a:t>
            </a:r>
            <a:r>
              <a:rPr lang="en-US" sz="900" dirty="0">
                <a:latin typeface="Consolas" panose="020B0609020204030204" pitchFamily="49" charset="0"/>
              </a:rPr>
              <a:t>(workspace=</a:t>
            </a:r>
            <a:r>
              <a:rPr lang="en-US" sz="900" dirty="0" err="1">
                <a:latin typeface="Consolas" panose="020B0609020204030204" pitchFamily="49" charset="0"/>
              </a:rPr>
              <a:t>ws</a:t>
            </a:r>
            <a:r>
              <a:rPr lang="en-US" sz="900" dirty="0">
                <a:latin typeface="Consolas" panose="020B0609020204030204" pitchFamily="49" charset="0"/>
              </a:rPr>
              <a:t>, name=</a:t>
            </a:r>
            <a:r>
              <a:rPr lang="en-US" sz="900" dirty="0" err="1">
                <a:latin typeface="Consolas" panose="020B0609020204030204" pitchFamily="49" charset="0"/>
              </a:rPr>
              <a:t>cluster_name</a:t>
            </a:r>
            <a:r>
              <a:rPr lang="en-US" sz="900" dirty="0">
                <a:latin typeface="Consolas" panose="020B0609020204030204" pitchFamily="49" charset="0"/>
              </a:rPr>
              <a:t>)</a:t>
            </a:r>
          </a:p>
          <a:p>
            <a:endParaRPr lang="en-US" sz="900" dirty="0">
              <a:latin typeface="Consolas" panose="020B0609020204030204" pitchFamily="49" charset="0"/>
            </a:endParaRPr>
          </a:p>
          <a:p>
            <a:r>
              <a:rPr lang="en-US" sz="900" dirty="0">
                <a:latin typeface="Consolas" panose="020B0609020204030204" pitchFamily="49" charset="0"/>
              </a:rPr>
              <a:t>## Create Environment for </a:t>
            </a:r>
            <a:r>
              <a:rPr lang="en-US" sz="900" dirty="0" err="1">
                <a:latin typeface="Consolas" panose="020B0609020204030204" pitchFamily="49" charset="0"/>
              </a:rPr>
              <a:t>sklearn</a:t>
            </a:r>
            <a:endParaRPr lang="en-US" sz="900" dirty="0">
              <a:latin typeface="Consolas" panose="020B0609020204030204" pitchFamily="49" charset="0"/>
            </a:endParaRPr>
          </a:p>
          <a:p>
            <a:r>
              <a:rPr lang="en-US" sz="900" dirty="0" err="1">
                <a:latin typeface="Consolas" panose="020B0609020204030204" pitchFamily="49" charset="0"/>
              </a:rPr>
              <a:t>sklearn_env</a:t>
            </a:r>
            <a:r>
              <a:rPr lang="en-US" sz="900" dirty="0">
                <a:latin typeface="Consolas" panose="020B0609020204030204" pitchFamily="49" charset="0"/>
              </a:rPr>
              <a:t> = Environment("</a:t>
            </a:r>
            <a:r>
              <a:rPr lang="en-US" sz="900" dirty="0" err="1">
                <a:latin typeface="Consolas" panose="020B0609020204030204" pitchFamily="49" charset="0"/>
              </a:rPr>
              <a:t>sklearn</a:t>
            </a:r>
            <a:r>
              <a:rPr lang="en-US" sz="900" dirty="0">
                <a:latin typeface="Consolas" panose="020B0609020204030204" pitchFamily="49" charset="0"/>
              </a:rPr>
              <a:t>-env")</a:t>
            </a:r>
          </a:p>
          <a:p>
            <a:endParaRPr lang="en-US" sz="900" dirty="0">
              <a:latin typeface="Consolas" panose="020B0609020204030204" pitchFamily="49" charset="0"/>
            </a:endParaRPr>
          </a:p>
          <a:p>
            <a:r>
              <a:rPr lang="en-US" sz="900" dirty="0">
                <a:latin typeface="Consolas" panose="020B0609020204030204" pitchFamily="49" charset="0"/>
              </a:rPr>
              <a:t>## Create a script config</a:t>
            </a:r>
          </a:p>
          <a:p>
            <a:r>
              <a:rPr lang="en-US" sz="900" dirty="0" err="1">
                <a:latin typeface="Consolas" panose="020B0609020204030204" pitchFamily="49" charset="0"/>
              </a:rPr>
              <a:t>script_config</a:t>
            </a:r>
            <a:r>
              <a:rPr lang="en-US" sz="900" dirty="0">
                <a:latin typeface="Consolas" panose="020B0609020204030204" pitchFamily="49" charset="0"/>
              </a:rPr>
              <a:t> = </a:t>
            </a:r>
            <a:r>
              <a:rPr lang="en-US" sz="900" dirty="0" err="1">
                <a:latin typeface="Consolas" panose="020B0609020204030204" pitchFamily="49" charset="0"/>
              </a:rPr>
              <a:t>ScriptRunConfig</a:t>
            </a:r>
            <a:r>
              <a:rPr lang="en-US" sz="900" dirty="0">
                <a:latin typeface="Consolas" panose="020B0609020204030204" pitchFamily="49" charset="0"/>
              </a:rPr>
              <a:t>(</a:t>
            </a:r>
            <a:r>
              <a:rPr lang="en-US" sz="900" dirty="0" err="1">
                <a:latin typeface="Consolas" panose="020B0609020204030204" pitchFamily="49" charset="0"/>
              </a:rPr>
              <a:t>source_directory</a:t>
            </a:r>
            <a:r>
              <a:rPr lang="en-US" sz="900" dirty="0">
                <a:latin typeface="Consolas" panose="020B0609020204030204" pitchFamily="49" charset="0"/>
              </a:rPr>
              <a:t>='.',</a:t>
            </a:r>
          </a:p>
          <a:p>
            <a:r>
              <a:rPr lang="en-US" sz="900" dirty="0">
                <a:latin typeface="Consolas" panose="020B0609020204030204" pitchFamily="49" charset="0"/>
              </a:rPr>
              <a:t>                                script='train.py',</a:t>
            </a:r>
          </a:p>
          <a:p>
            <a:r>
              <a:rPr lang="en-US" sz="900" dirty="0">
                <a:latin typeface="Consolas" panose="020B0609020204030204" pitchFamily="49" charset="0"/>
              </a:rPr>
              <a:t>                                arguments = [],</a:t>
            </a:r>
          </a:p>
          <a:p>
            <a:r>
              <a:rPr lang="en-US" sz="900" dirty="0">
                <a:latin typeface="Consolas" panose="020B0609020204030204" pitchFamily="49" charset="0"/>
              </a:rPr>
              <a:t>                                </a:t>
            </a:r>
            <a:r>
              <a:rPr lang="en-US" sz="900" dirty="0" err="1">
                <a:latin typeface="Consolas" panose="020B0609020204030204" pitchFamily="49" charset="0"/>
              </a:rPr>
              <a:t>compute_target</a:t>
            </a:r>
            <a:r>
              <a:rPr lang="en-US" sz="900" dirty="0">
                <a:latin typeface="Consolas" panose="020B0609020204030204" pitchFamily="49" charset="0"/>
              </a:rPr>
              <a:t>=training_cluster,</a:t>
            </a:r>
          </a:p>
          <a:p>
            <a:r>
              <a:rPr lang="en-US" sz="900" dirty="0">
                <a:latin typeface="Consolas" panose="020B0609020204030204" pitchFamily="49" charset="0"/>
              </a:rPr>
              <a:t>                                environment=</a:t>
            </a:r>
            <a:r>
              <a:rPr lang="en-US" sz="900" dirty="0" err="1">
                <a:latin typeface="Consolas" panose="020B0609020204030204" pitchFamily="49" charset="0"/>
              </a:rPr>
              <a:t>sklearn_env</a:t>
            </a:r>
            <a:r>
              <a:rPr lang="en-US" sz="900" dirty="0">
                <a:latin typeface="Consolas" panose="020B0609020204030204" pitchFamily="49" charset="0"/>
              </a:rPr>
              <a:t>)</a:t>
            </a:r>
          </a:p>
          <a:p>
            <a:r>
              <a:rPr lang="en-US" sz="900" dirty="0">
                <a:latin typeface="Consolas" panose="020B0609020204030204" pitchFamily="49" charset="0"/>
              </a:rPr>
              <a:t>## Submit Experiment</a:t>
            </a:r>
          </a:p>
          <a:p>
            <a:r>
              <a:rPr lang="en-US" sz="900" dirty="0">
                <a:latin typeface="Consolas" panose="020B0609020204030204" pitchFamily="49" charset="0"/>
              </a:rPr>
              <a:t>run = </a:t>
            </a:r>
            <a:r>
              <a:rPr lang="en-US" sz="900" dirty="0" err="1">
                <a:latin typeface="Consolas" panose="020B0609020204030204" pitchFamily="49" charset="0"/>
              </a:rPr>
              <a:t>experiment.submit</a:t>
            </a:r>
            <a:r>
              <a:rPr lang="en-US" sz="900" dirty="0">
                <a:latin typeface="Consolas" panose="020B0609020204030204" pitchFamily="49" charset="0"/>
              </a:rPr>
              <a:t>(config = </a:t>
            </a:r>
            <a:r>
              <a:rPr lang="en-US" sz="900" dirty="0" err="1">
                <a:latin typeface="Consolas" panose="020B0609020204030204" pitchFamily="49" charset="0"/>
              </a:rPr>
              <a:t>script_config</a:t>
            </a:r>
            <a:r>
              <a:rPr lang="en-US" sz="900" dirty="0">
                <a:latin typeface="Consolas" panose="020B0609020204030204" pitchFamily="49" charset="0"/>
              </a:rPr>
              <a:t>)</a:t>
            </a:r>
          </a:p>
        </p:txBody>
      </p:sp>
    </p:spTree>
    <p:extLst>
      <p:ext uri="{BB962C8B-B14F-4D97-AF65-F5344CB8AC3E}">
        <p14:creationId xmlns:p14="http://schemas.microsoft.com/office/powerpoint/2010/main" val="2733519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𝑇</m:t>
                              </m:r>
                            </m:sup>
                          </m:sSup>
                          <m:r>
                            <a:rPr lang="en-US" i="1">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4060727"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19</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20</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42"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43"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21</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66"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67"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22</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40954" y="300546"/>
                <a:ext cx="5284498" cy="2611805"/>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a:solidFill>
                              <a:schemeClr val="tx1"/>
                            </a:solidFill>
                            <a:latin typeface="Cambria Math" panose="02040503050406030204" pitchFamily="18" charset="0"/>
                            <a:ea typeface="Cambria Math" panose="02040503050406030204" pitchFamily="18" charset="0"/>
                          </a:rPr>
                        </m:ctrlPr>
                      </m:dPr>
                      <m:e>
                        <m:r>
                          <m:rPr>
                            <m:sty m:val="p"/>
                          </m:rPr>
                          <a:rPr lang="en-US">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i="1">
                                        <a:latin typeface="Cambria Math" panose="02040503050406030204" pitchFamily="18" charset="0"/>
                                        <a:ea typeface="Cambria Math" panose="02040503050406030204" pitchFamily="18" charset="0"/>
                                      </a:rPr>
                                      <m:t>𝑝</m:t>
                                    </m:r>
                                  </m:sup>
                                </m:sSup>
                              </m:e>
                            </m:nary>
                          </m:e>
                        </m:d>
                      </m:e>
                      <m:sup>
                        <m:r>
                          <a:rPr lang="en-US" i="1">
                            <a:latin typeface="Cambria Math" panose="02040503050406030204" pitchFamily="18" charset="0"/>
                          </a:rPr>
                          <m:t>1/</m:t>
                        </m:r>
                        <m:r>
                          <a:rPr lang="en-US" i="1">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sSup>
                      <m:sSupPr>
                        <m:ctrlPr>
                          <a:rPr lang="en-US" i="1">
                            <a:solidFill>
                              <a:schemeClr val="tx1"/>
                            </a:solidFill>
                            <a:latin typeface="Cambria Math" panose="02040503050406030204" pitchFamily="18" charset="0"/>
                            <a:ea typeface="Cambria Math" panose="02040503050406030204" pitchFamily="18" charset="0"/>
                          </a:rPr>
                        </m:ctrlPr>
                      </m:sSupPr>
                      <m:e>
                        <m:r>
                          <a:rPr lang="en-US">
                            <a:solidFill>
                              <a:schemeClr val="tx1"/>
                            </a:solidFill>
                            <a:latin typeface="Cambria Math" panose="02040503050406030204" pitchFamily="18" charset="0"/>
                            <a:ea typeface="Cambria Math" panose="02040503050406030204" pitchFamily="18" charset="0"/>
                          </a:rPr>
                          <m:t> </m:t>
                        </m:r>
                        <m:r>
                          <m:rPr>
                            <m:sty m:val="p"/>
                          </m:rPr>
                          <a:rPr lang="en-US">
                            <a:solidFill>
                              <a:schemeClr val="tx1"/>
                            </a:solidFill>
                            <a:latin typeface="Cambria Math" panose="02040503050406030204" pitchFamily="18" charset="0"/>
                            <a:ea typeface="Cambria Math" panose="02040503050406030204" pitchFamily="18" charset="0"/>
                          </a:rPr>
                          <m:t>slope</m:t>
                        </m:r>
                      </m:e>
                      <m:sup>
                        <m:r>
                          <a:rPr lang="en-US" i="1">
                            <a:solidFill>
                              <a:schemeClr val="tx1"/>
                            </a:solidFill>
                            <a:latin typeface="Cambria Math" panose="02040503050406030204" pitchFamily="18" charset="0"/>
                            <a:ea typeface="Cambria Math" panose="02040503050406030204" pitchFamily="18" charset="0"/>
                          </a:rPr>
                          <m:t>2</m:t>
                        </m:r>
                      </m:sup>
                    </m:sSup>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40954" y="300546"/>
                <a:ext cx="5284498" cy="2611805"/>
              </a:xfrm>
              <a:prstGeom prst="rect">
                <a:avLst/>
              </a:prstGeom>
              <a:blipFill>
                <a:blip r:embed="rId9"/>
                <a:stretch>
                  <a:fillRect l="-240" t="-483"/>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pic>
        <p:nvPicPr>
          <p:cNvPr id="12" name="Graphic 11">
            <a:extLst>
              <a:ext uri="{FF2B5EF4-FFF2-40B4-BE49-F238E27FC236}">
                <a16:creationId xmlns:a16="http://schemas.microsoft.com/office/drawing/2014/main" id="{FD10B89E-B104-7442-B528-12ADC80D29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139" y="2008022"/>
            <a:ext cx="1371600" cy="1371600"/>
          </a:xfrm>
          <a:prstGeom prst="rect">
            <a:avLst/>
          </a:prstGeom>
        </p:spPr>
      </p:pic>
      <p:pic>
        <p:nvPicPr>
          <p:cNvPr id="14" name="Graphic 13">
            <a:extLst>
              <a:ext uri="{FF2B5EF4-FFF2-40B4-BE49-F238E27FC236}">
                <a16:creationId xmlns:a16="http://schemas.microsoft.com/office/drawing/2014/main" id="{C09664DA-A9F3-144F-8E91-C9FB4A6F77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9626" y="2008022"/>
            <a:ext cx="1371600" cy="1371600"/>
          </a:xfrm>
          <a:prstGeom prst="rect">
            <a:avLst/>
          </a:prstGeom>
        </p:spPr>
      </p:pic>
      <p:pic>
        <p:nvPicPr>
          <p:cNvPr id="3078" name="Picture 6" descr="microsoft machine learning services for Sale OFF 61%">
            <a:extLst>
              <a:ext uri="{FF2B5EF4-FFF2-40B4-BE49-F238E27FC236}">
                <a16:creationId xmlns:a16="http://schemas.microsoft.com/office/drawing/2014/main" id="{FABA9357-F584-2A4B-923D-25B2A5C2EE9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54446" y="2145182"/>
            <a:ext cx="1019726" cy="109728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3178B6AE-EF6A-3541-8AC8-D357CA791C5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6019" t="7154" r="37961" b="42730"/>
          <a:stretch/>
        </p:blipFill>
        <p:spPr bwMode="auto">
          <a:xfrm>
            <a:off x="5034652" y="2008022"/>
            <a:ext cx="1356416" cy="1371600"/>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3A6804C-BAC1-1147-8D31-E8DF81B647C4}"/>
              </a:ext>
            </a:extLst>
          </p:cNvPr>
          <p:cNvSpPr txBox="1"/>
          <p:nvPr/>
        </p:nvSpPr>
        <p:spPr>
          <a:xfrm>
            <a:off x="2778415" y="3379622"/>
            <a:ext cx="1669047" cy="307777"/>
          </a:xfrm>
          <a:prstGeom prst="rect">
            <a:avLst/>
          </a:prstGeom>
          <a:noFill/>
        </p:spPr>
        <p:txBody>
          <a:bodyPr wrap="none" rtlCol="0">
            <a:spAutoFit/>
          </a:bodyPr>
          <a:lstStyle/>
          <a:p>
            <a:pPr algn="ctr"/>
            <a:r>
              <a:rPr lang="en-US" dirty="0"/>
              <a:t>Cognitive Services</a:t>
            </a:r>
          </a:p>
        </p:txBody>
      </p:sp>
      <p:sp>
        <p:nvSpPr>
          <p:cNvPr id="26" name="TextBox 25">
            <a:extLst>
              <a:ext uri="{FF2B5EF4-FFF2-40B4-BE49-F238E27FC236}">
                <a16:creationId xmlns:a16="http://schemas.microsoft.com/office/drawing/2014/main" id="{5D700D7F-67AF-9140-B4D2-A2CAC8C63A9C}"/>
              </a:ext>
            </a:extLst>
          </p:cNvPr>
          <p:cNvSpPr txBox="1"/>
          <p:nvPr/>
        </p:nvSpPr>
        <p:spPr>
          <a:xfrm>
            <a:off x="1153406" y="3379622"/>
            <a:ext cx="704039" cy="307777"/>
          </a:xfrm>
          <a:prstGeom prst="rect">
            <a:avLst/>
          </a:prstGeom>
          <a:noFill/>
        </p:spPr>
        <p:txBody>
          <a:bodyPr wrap="none" rtlCol="0">
            <a:spAutoFit/>
          </a:bodyPr>
          <a:lstStyle/>
          <a:p>
            <a:pPr algn="ctr"/>
            <a:r>
              <a:rPr lang="en-US" dirty="0"/>
              <a:t>DSVM</a:t>
            </a:r>
          </a:p>
        </p:txBody>
      </p:sp>
      <p:sp>
        <p:nvSpPr>
          <p:cNvPr id="27" name="TextBox 26">
            <a:extLst>
              <a:ext uri="{FF2B5EF4-FFF2-40B4-BE49-F238E27FC236}">
                <a16:creationId xmlns:a16="http://schemas.microsoft.com/office/drawing/2014/main" id="{EC64A9B1-D138-F34F-AEEE-A1F66D855C67}"/>
              </a:ext>
            </a:extLst>
          </p:cNvPr>
          <p:cNvSpPr txBox="1"/>
          <p:nvPr/>
        </p:nvSpPr>
        <p:spPr>
          <a:xfrm>
            <a:off x="5197334" y="3379622"/>
            <a:ext cx="1031051" cy="307777"/>
          </a:xfrm>
          <a:prstGeom prst="rect">
            <a:avLst/>
          </a:prstGeom>
          <a:noFill/>
        </p:spPr>
        <p:txBody>
          <a:bodyPr wrap="none" rtlCol="0">
            <a:spAutoFit/>
          </a:bodyPr>
          <a:lstStyle/>
          <a:p>
            <a:pPr algn="ctr"/>
            <a:r>
              <a:rPr lang="en-US" dirty="0"/>
              <a:t>Databricks</a:t>
            </a:r>
          </a:p>
        </p:txBody>
      </p:sp>
      <p:sp>
        <p:nvSpPr>
          <p:cNvPr id="28" name="TextBox 27">
            <a:extLst>
              <a:ext uri="{FF2B5EF4-FFF2-40B4-BE49-F238E27FC236}">
                <a16:creationId xmlns:a16="http://schemas.microsoft.com/office/drawing/2014/main" id="{A6E91955-5C2B-764A-B1CE-66D0E9353B69}"/>
              </a:ext>
            </a:extLst>
          </p:cNvPr>
          <p:cNvSpPr txBox="1"/>
          <p:nvPr/>
        </p:nvSpPr>
        <p:spPr>
          <a:xfrm>
            <a:off x="6961044" y="3379621"/>
            <a:ext cx="1606530" cy="307777"/>
          </a:xfrm>
          <a:prstGeom prst="rect">
            <a:avLst/>
          </a:prstGeom>
          <a:noFill/>
        </p:spPr>
        <p:txBody>
          <a:bodyPr wrap="none" rtlCol="0">
            <a:spAutoFit/>
          </a:bodyPr>
          <a:lstStyle/>
          <a:p>
            <a:pPr algn="ctr"/>
            <a:r>
              <a:rPr lang="en-US" dirty="0"/>
              <a:t>Machine Learning</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2"/>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3"/>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4"/>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5"/>
          <a:stretch>
            <a:fillRect/>
          </a:stretch>
        </p:blipFill>
        <p:spPr>
          <a:xfrm>
            <a:off x="3990769" y="1280747"/>
            <a:ext cx="4123312" cy="781124"/>
          </a:xfrm>
          <a:prstGeom prst="rect">
            <a:avLst/>
          </a:prstGeom>
        </p:spPr>
      </p:pic>
      <p:pic>
        <p:nvPicPr>
          <p:cNvPr id="10" name="Graphic 9">
            <a:extLst>
              <a:ext uri="{FF2B5EF4-FFF2-40B4-BE49-F238E27FC236}">
                <a16:creationId xmlns:a16="http://schemas.microsoft.com/office/drawing/2014/main" id="{2DFC825C-B5D0-F448-897D-4CE4370B4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5994" y="1663683"/>
            <a:ext cx="1529610" cy="1529610"/>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BB7B4-464B-4A36-B171-E9C83DAF8F59}"/>
              </a:ext>
            </a:extLst>
          </p:cNvPr>
          <p:cNvSpPr>
            <a:spLocks noGrp="1"/>
          </p:cNvSpPr>
          <p:nvPr>
            <p:ph type="title"/>
          </p:nvPr>
        </p:nvSpPr>
        <p:spPr>
          <a:xfrm>
            <a:off x="2400250" y="204624"/>
            <a:ext cx="6321600" cy="635400"/>
          </a:xfrm>
        </p:spPr>
        <p:txBody>
          <a:bodyPr/>
          <a:lstStyle/>
          <a:p>
            <a:r>
              <a:rPr lang="en-US" dirty="0"/>
              <a:t>ML Lifecycle in Azure Machine Learning</a:t>
            </a:r>
          </a:p>
        </p:txBody>
      </p:sp>
      <p:graphicFrame>
        <p:nvGraphicFramePr>
          <p:cNvPr id="4" name="Diagram 3">
            <a:extLst>
              <a:ext uri="{FF2B5EF4-FFF2-40B4-BE49-F238E27FC236}">
                <a16:creationId xmlns:a16="http://schemas.microsoft.com/office/drawing/2014/main" id="{9FD04D66-6A13-44CB-A510-AB0FBC8BB437}"/>
              </a:ext>
            </a:extLst>
          </p:cNvPr>
          <p:cNvGraphicFramePr/>
          <p:nvPr>
            <p:extLst>
              <p:ext uri="{D42A27DB-BD31-4B8C-83A1-F6EECF244321}">
                <p14:modId xmlns:p14="http://schemas.microsoft.com/office/powerpoint/2010/main" val="435081911"/>
              </p:ext>
            </p:extLst>
          </p:nvPr>
        </p:nvGraphicFramePr>
        <p:xfrm>
          <a:off x="338027" y="1106057"/>
          <a:ext cx="8662473" cy="36787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Graphic 4">
            <a:extLst>
              <a:ext uri="{FF2B5EF4-FFF2-40B4-BE49-F238E27FC236}">
                <a16:creationId xmlns:a16="http://schemas.microsoft.com/office/drawing/2014/main" id="{6D3A1EFA-1D51-4CE2-A2AC-7AE9A736CB8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94495" y="102199"/>
            <a:ext cx="724704" cy="780330"/>
          </a:xfrm>
          <a:prstGeom prst="rect">
            <a:avLst/>
          </a:prstGeom>
        </p:spPr>
      </p:pic>
    </p:spTree>
    <p:extLst>
      <p:ext uri="{BB962C8B-B14F-4D97-AF65-F5344CB8AC3E}">
        <p14:creationId xmlns:p14="http://schemas.microsoft.com/office/powerpoint/2010/main" val="1331025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1812</TotalTime>
  <Words>3000</Words>
  <Application>Microsoft Office PowerPoint</Application>
  <PresentationFormat>On-screen Show (16:9)</PresentationFormat>
  <Paragraphs>591</Paragraphs>
  <Slides>36</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6" baseType="lpstr">
      <vt:lpstr>Arial</vt:lpstr>
      <vt:lpstr>Cambria</vt:lpstr>
      <vt:lpstr>Cambria Math</vt:lpstr>
      <vt:lpstr>Segoe UI</vt:lpstr>
      <vt:lpstr>Raleway</vt:lpstr>
      <vt:lpstr>Consolas</vt:lpstr>
      <vt:lpstr>Lato</vt:lpstr>
      <vt:lpstr>Wingdings</vt:lpstr>
      <vt:lpstr>Swiss</vt:lpstr>
      <vt:lpstr>Equation</vt:lpstr>
      <vt:lpstr>Machine Learning</vt:lpstr>
      <vt:lpstr>Overview</vt:lpstr>
      <vt:lpstr>Intro to Machine Learning</vt:lpstr>
      <vt:lpstr>Machine Learning Options in the Cloud</vt:lpstr>
      <vt:lpstr>Microsoft Cognitive Services</vt:lpstr>
      <vt:lpstr>Azure Machine Learning Services</vt:lpstr>
      <vt:lpstr>ML Lifecycle in Azure Machine Learning</vt:lpstr>
      <vt:lpstr>PowerPoint Presentation</vt:lpstr>
      <vt:lpstr>PowerPoint Presentation</vt:lpstr>
      <vt:lpstr>PowerPoint Presentation</vt:lpstr>
      <vt:lpstr>Automated Machine Learning (When you’re too lazy busy to do it yourself…)</vt:lpstr>
      <vt:lpstr>AutoML</vt:lpstr>
      <vt:lpstr>Picking the Best Model</vt:lpstr>
      <vt:lpstr>Tracking ML Experiments: Two Ways</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138</cp:revision>
  <dcterms:created xsi:type="dcterms:W3CDTF">2019-01-02T02:35:54Z</dcterms:created>
  <dcterms:modified xsi:type="dcterms:W3CDTF">2023-03-08T15:57:43Z</dcterms:modified>
</cp:coreProperties>
</file>