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136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10DB-02EE-427F-AB0E-04AD7AD95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AAF28-6E12-42FB-9C6F-0772D3B41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90A02-44D3-4FA1-9ECF-EC2D26F8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831F-8A5A-41BE-9CC8-B746E38810C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9547B-3211-4076-993A-7507EB95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A67CB-AC2A-4C03-A63D-3E26D95B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C91-AA42-41F9-8DA9-0FF7A4C9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2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A3D2-B2B9-449F-AC49-2F4DEF25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355A7-1A9A-49E0-8081-B78EB6ECB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8FF22-959E-4C0F-A080-040D0369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831F-8A5A-41BE-9CC8-B746E38810C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7D71-4B7E-4EA2-9520-820149F4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57434-82A3-4403-8765-BD0C1791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C91-AA42-41F9-8DA9-0FF7A4C9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0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5C6E2-DCB6-4A89-AA58-AFD0C03BF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97A9B-CE1B-4A63-B4FB-DD76DA945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78CCD-92C9-4D71-81E6-6531A363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831F-8A5A-41BE-9CC8-B746E38810C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B1A7F-B941-496A-B59D-7EAC137A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D90A5-DB49-4EAE-80A4-480B0E42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C91-AA42-41F9-8DA9-0FF7A4C9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9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25D5-227F-4CFE-B91C-2D237AB5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1E6A0-0934-455F-BA4F-121B78587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4637E-9150-48CA-8361-BB5ED150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831F-8A5A-41BE-9CC8-B746E38810C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F40-C3A4-4924-912B-4DB51B74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4F3A4-C29A-46E7-92C8-280133E9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C91-AA42-41F9-8DA9-0FF7A4C9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8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1137-DCB7-42AA-839B-D8CEA5BAC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D5268-85F5-40DB-BCD0-C95E36A2C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6C270-A13C-4F19-AAFF-25E7C49F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831F-8A5A-41BE-9CC8-B746E38810C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86C59-7CAB-42F6-B05D-E9FEE3B7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FD3DF-66F8-4FD3-A87C-7EC6149E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C91-AA42-41F9-8DA9-0FF7A4C9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3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6350-FE27-4AE2-9461-EE226ED2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AD70A-9EC6-48C4-AF41-E77F12B62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401F2-82E7-4F33-917D-F4C5128B3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4E36E-7406-4E08-A2E5-57FD9FE4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831F-8A5A-41BE-9CC8-B746E38810C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B4B9E-B61C-49A5-9DF8-4A928926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F6B7D-B13C-4E5C-B968-7C06E75C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C91-AA42-41F9-8DA9-0FF7A4C9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5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41B1-38C8-451A-8C37-9380D8BC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5C4B3-B5BD-4BBA-9678-5BBE1254A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82A70-9A34-4860-93FF-1E7B4F777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6122D-36EB-4FDE-9E07-F84C63E3D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4722B-A46A-41BB-9D59-7A9C6C2C6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94AEA-E7B8-4367-B7F8-F3804C74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831F-8A5A-41BE-9CC8-B746E38810C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D8704-1AEC-48EC-B70C-98E688F8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DA93D-210E-4F55-871A-A95467B5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C91-AA42-41F9-8DA9-0FF7A4C9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5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8F48-55F9-4A71-BBDC-A26E1738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40D1F-A6C6-4B72-BA75-F936935D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831F-8A5A-41BE-9CC8-B746E38810C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0B268-4FDC-43B8-AF15-886F2A23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0C13B-4DAB-464D-9515-B136AEA7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C91-AA42-41F9-8DA9-0FF7A4C9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9E0CB-1BE1-482A-9223-0BF7EA14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831F-8A5A-41BE-9CC8-B746E38810C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1F4AF-0B27-43FD-885A-843C936B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2C9D1-266D-4389-8E9C-BDFA6A06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C91-AA42-41F9-8DA9-0FF7A4C9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3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461E-7CD3-41BD-9D38-E367296BF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301B-F0F6-4381-B915-B8ED6233A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E6D86-7510-402C-8D04-3B5173EA4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7138E-3351-4E82-BB20-88927E1C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831F-8A5A-41BE-9CC8-B746E38810C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88CB9-77F4-449F-ADC7-0A23829D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07FC7-BBB7-48E1-B3FC-D0720365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C91-AA42-41F9-8DA9-0FF7A4C9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1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9CF0-A0E3-4E20-BD51-CEA15C53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DAD9F-CD32-4795-B16A-DBBA8C8AF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A8FD6-5CC3-4F41-92FE-80427F9E7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88E66-C1BA-4B48-9156-6C075EE70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831F-8A5A-41BE-9CC8-B746E38810C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6869B-63D0-47EA-A6B5-7CA19240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FC7E8-4BD9-4A12-A824-BE5793BE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5C91-AA42-41F9-8DA9-0FF7A4C9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BC626-1E24-4838-AD94-267A912F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2166B-5D4F-4465-A88E-A3F600894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0FC56-308C-4CFC-A09E-C23A40C72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B831F-8A5A-41BE-9CC8-B746E38810CE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4279B-AE97-40D5-923F-F084AF3EA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40DCF-93F2-4096-A6C8-95299566F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5C91-AA42-41F9-8DA9-0FF7A4C9F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7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20A9C1-444F-45E6-8138-970DF2FFD4A7}"/>
              </a:ext>
            </a:extLst>
          </p:cNvPr>
          <p:cNvSpPr/>
          <p:nvPr/>
        </p:nvSpPr>
        <p:spPr>
          <a:xfrm>
            <a:off x="575954" y="1116280"/>
            <a:ext cx="2119746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 Sequences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929512-C0D2-43BD-A39C-670FDC93A39F}"/>
              </a:ext>
            </a:extLst>
          </p:cNvPr>
          <p:cNvSpPr/>
          <p:nvPr/>
        </p:nvSpPr>
        <p:spPr>
          <a:xfrm>
            <a:off x="3216234" y="1116280"/>
            <a:ext cx="2359232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Length-Polymorphic Haplotypes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24970C-1F95-47ED-BA73-72A13EC6F4B3}"/>
              </a:ext>
            </a:extLst>
          </p:cNvPr>
          <p:cNvSpPr/>
          <p:nvPr/>
        </p:nvSpPr>
        <p:spPr>
          <a:xfrm>
            <a:off x="6096000" y="1116280"/>
            <a:ext cx="2359232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SNP-based Haplotypes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21BC-B748-4E51-A232-F6A2D8A84CD9}"/>
              </a:ext>
            </a:extLst>
          </p:cNvPr>
          <p:cNvSpPr/>
          <p:nvPr/>
        </p:nvSpPr>
        <p:spPr>
          <a:xfrm>
            <a:off x="575954" y="2030680"/>
            <a:ext cx="2119746" cy="401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Markers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61CAC8-F25A-4134-9450-B4F17D5F8789}"/>
              </a:ext>
            </a:extLst>
          </p:cNvPr>
          <p:cNvSpPr/>
          <p:nvPr/>
        </p:nvSpPr>
        <p:spPr>
          <a:xfrm>
            <a:off x="575954" y="2432461"/>
            <a:ext cx="2119746" cy="401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Amplicon Reads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(using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NGmerge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D30B75-D09D-424E-B47A-968D1B66312D}"/>
              </a:ext>
            </a:extLst>
          </p:cNvPr>
          <p:cNvSpPr/>
          <p:nvPr/>
        </p:nvSpPr>
        <p:spPr>
          <a:xfrm>
            <a:off x="3216233" y="2030680"/>
            <a:ext cx="2359231" cy="401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MSP-1 Haplotypes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628B9B-F9F5-45DA-85BA-D2C593459A06}"/>
              </a:ext>
            </a:extLst>
          </p:cNvPr>
          <p:cNvSpPr/>
          <p:nvPr/>
        </p:nvSpPr>
        <p:spPr>
          <a:xfrm>
            <a:off x="6096001" y="2030680"/>
            <a:ext cx="2359231" cy="401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CSP Haplotypes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646C34-3D45-4A7B-B9EC-FD86ED6FC785}"/>
              </a:ext>
            </a:extLst>
          </p:cNvPr>
          <p:cNvSpPr/>
          <p:nvPr/>
        </p:nvSpPr>
        <p:spPr>
          <a:xfrm>
            <a:off x="8975766" y="1116280"/>
            <a:ext cx="2359232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Filtering, Alignment, and Tree Generation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13D8B6-755C-4608-97C3-C9C8C558C316}"/>
              </a:ext>
            </a:extLst>
          </p:cNvPr>
          <p:cNvSpPr/>
          <p:nvPr/>
        </p:nvSpPr>
        <p:spPr>
          <a:xfrm>
            <a:off x="8975767" y="2030680"/>
            <a:ext cx="2359231" cy="401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MSP-1 &amp; CSP Haplotypes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AFA503-C3F1-4056-823C-0979808924A0}"/>
              </a:ext>
            </a:extLst>
          </p:cNvPr>
          <p:cNvSpPr/>
          <p:nvPr/>
        </p:nvSpPr>
        <p:spPr>
          <a:xfrm>
            <a:off x="8975767" y="2432461"/>
            <a:ext cx="2359231" cy="401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 Reference Sequences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59D8EC-2FA2-4D22-B2A4-FEAD5B96DCEA}"/>
              </a:ext>
            </a:extLst>
          </p:cNvPr>
          <p:cNvSpPr/>
          <p:nvPr/>
        </p:nvSpPr>
        <p:spPr>
          <a:xfrm>
            <a:off x="8975767" y="2834242"/>
            <a:ext cx="2359231" cy="401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 Haplotypes to References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6593B5-8CE2-419D-AFF4-05AEE93CD7F6}"/>
              </a:ext>
            </a:extLst>
          </p:cNvPr>
          <p:cNvSpPr/>
          <p:nvPr/>
        </p:nvSpPr>
        <p:spPr>
          <a:xfrm>
            <a:off x="8975767" y="3236023"/>
            <a:ext cx="2359231" cy="401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Haplotype Trees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60F064-41C4-4D11-A735-D9E9E5F5E9FF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695700" y="1573480"/>
            <a:ext cx="52053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22F5A9-0040-4EFA-904C-2B607EF38B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575466" y="1573480"/>
            <a:ext cx="52053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45F0AD-7E12-46AE-965F-AD9AF8831B4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455232" y="1573480"/>
            <a:ext cx="52053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FEF5448-73DB-46BE-9D43-9712878BD81B}"/>
              </a:ext>
            </a:extLst>
          </p:cNvPr>
          <p:cNvSpPr/>
          <p:nvPr/>
        </p:nvSpPr>
        <p:spPr>
          <a:xfrm>
            <a:off x="2265419" y="4107674"/>
            <a:ext cx="2119746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 Prediction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9A3D92-D249-45DA-A41B-3EC58BE3A6B4}"/>
              </a:ext>
            </a:extLst>
          </p:cNvPr>
          <p:cNvSpPr/>
          <p:nvPr/>
        </p:nvSpPr>
        <p:spPr>
          <a:xfrm>
            <a:off x="2265419" y="5022074"/>
            <a:ext cx="2119746" cy="647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CSP haplotype structures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(using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QUARK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FDFF44-8D30-4DD3-AB9D-3772C092B0FD}"/>
              </a:ext>
            </a:extLst>
          </p:cNvPr>
          <p:cNvSpPr/>
          <p:nvPr/>
        </p:nvSpPr>
        <p:spPr>
          <a:xfrm>
            <a:off x="4877198" y="4107674"/>
            <a:ext cx="2403168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Protein-Protein Interaction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859935-9345-40D3-BFD3-C76C5C97EFA7}"/>
              </a:ext>
            </a:extLst>
          </p:cNvPr>
          <p:cNvSpPr/>
          <p:nvPr/>
        </p:nvSpPr>
        <p:spPr>
          <a:xfrm>
            <a:off x="4877198" y="5022074"/>
            <a:ext cx="2403168" cy="647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binding affinity between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CSP, HLA, and TCR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(using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HADDOCK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9DD931-5A77-417D-BB05-093DEB401F5C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4385165" y="4564874"/>
            <a:ext cx="49203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8CA9C4A-5BFA-4958-A764-C298AEF2DBD4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 flipH="1">
            <a:off x="2265419" y="1573480"/>
            <a:ext cx="9069579" cy="2991394"/>
          </a:xfrm>
          <a:prstGeom prst="bentConnector5">
            <a:avLst>
              <a:gd name="adj1" fmla="val -2521"/>
              <a:gd name="adj2" fmla="val 76201"/>
              <a:gd name="adj3" fmla="val 10693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DE35F35-16FE-4BF0-B210-CCC4A7C5C984}"/>
              </a:ext>
            </a:extLst>
          </p:cNvPr>
          <p:cNvSpPr/>
          <p:nvPr/>
        </p:nvSpPr>
        <p:spPr>
          <a:xfrm>
            <a:off x="7768247" y="4107666"/>
            <a:ext cx="2119746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Comparison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986A86-82BF-4C56-98A4-FB3162DCAAE0}"/>
              </a:ext>
            </a:extLst>
          </p:cNvPr>
          <p:cNvSpPr/>
          <p:nvPr/>
        </p:nvSpPr>
        <p:spPr>
          <a:xfrm>
            <a:off x="7768247" y="5022066"/>
            <a:ext cx="2119746" cy="647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Quantify binding affinity changes due to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mutations in haplotypes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43755D-3AC5-4F80-B139-B25EBDB6C2EA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7280366" y="4564866"/>
            <a:ext cx="487881" cy="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19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20A9C1-444F-45E6-8138-970DF2FFD4A7}"/>
              </a:ext>
            </a:extLst>
          </p:cNvPr>
          <p:cNvSpPr/>
          <p:nvPr/>
        </p:nvSpPr>
        <p:spPr>
          <a:xfrm>
            <a:off x="933007" y="1116280"/>
            <a:ext cx="2119746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 Sequences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24970C-1F95-47ED-BA73-72A13EC6F4B3}"/>
              </a:ext>
            </a:extLst>
          </p:cNvPr>
          <p:cNvSpPr/>
          <p:nvPr/>
        </p:nvSpPr>
        <p:spPr>
          <a:xfrm>
            <a:off x="3689464" y="1116279"/>
            <a:ext cx="2359232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SNP-based Haplotypes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A21BC-B748-4E51-A232-F6A2D8A84CD9}"/>
              </a:ext>
            </a:extLst>
          </p:cNvPr>
          <p:cNvSpPr/>
          <p:nvPr/>
        </p:nvSpPr>
        <p:spPr>
          <a:xfrm>
            <a:off x="933007" y="2030680"/>
            <a:ext cx="2119746" cy="401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Markers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61CAC8-F25A-4134-9450-B4F17D5F8789}"/>
              </a:ext>
            </a:extLst>
          </p:cNvPr>
          <p:cNvSpPr/>
          <p:nvPr/>
        </p:nvSpPr>
        <p:spPr>
          <a:xfrm>
            <a:off x="933007" y="2432461"/>
            <a:ext cx="2119746" cy="401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Amplicon Reads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(using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NGmerge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628B9B-F9F5-45DA-85BA-D2C593459A06}"/>
              </a:ext>
            </a:extLst>
          </p:cNvPr>
          <p:cNvSpPr/>
          <p:nvPr/>
        </p:nvSpPr>
        <p:spPr>
          <a:xfrm>
            <a:off x="3689463" y="2030680"/>
            <a:ext cx="2359231" cy="401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CSP Haplotypes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(using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HaplotypR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646C34-3D45-4A7B-B9EC-FD86ED6FC785}"/>
              </a:ext>
            </a:extLst>
          </p:cNvPr>
          <p:cNvSpPr/>
          <p:nvPr/>
        </p:nvSpPr>
        <p:spPr>
          <a:xfrm>
            <a:off x="6685408" y="1116280"/>
            <a:ext cx="2359232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Filtering, Alignment, and Tree Generation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13D8B6-755C-4608-97C3-C9C8C558C316}"/>
              </a:ext>
            </a:extLst>
          </p:cNvPr>
          <p:cNvSpPr/>
          <p:nvPr/>
        </p:nvSpPr>
        <p:spPr>
          <a:xfrm>
            <a:off x="6685409" y="2030680"/>
            <a:ext cx="2359231" cy="401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CSP Haplotypes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AFA503-C3F1-4056-823C-0979808924A0}"/>
              </a:ext>
            </a:extLst>
          </p:cNvPr>
          <p:cNvSpPr/>
          <p:nvPr/>
        </p:nvSpPr>
        <p:spPr>
          <a:xfrm>
            <a:off x="6685409" y="2432461"/>
            <a:ext cx="2359231" cy="401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 Reference Sequences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59D8EC-2FA2-4D22-B2A4-FEAD5B96DCEA}"/>
              </a:ext>
            </a:extLst>
          </p:cNvPr>
          <p:cNvSpPr/>
          <p:nvPr/>
        </p:nvSpPr>
        <p:spPr>
          <a:xfrm>
            <a:off x="6685409" y="2834242"/>
            <a:ext cx="2359231" cy="401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 Haplotypes to References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6593B5-8CE2-419D-AFF4-05AEE93CD7F6}"/>
              </a:ext>
            </a:extLst>
          </p:cNvPr>
          <p:cNvSpPr/>
          <p:nvPr/>
        </p:nvSpPr>
        <p:spPr>
          <a:xfrm>
            <a:off x="6685409" y="3236023"/>
            <a:ext cx="2359231" cy="401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Haplotype Trees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60F064-41C4-4D11-A735-D9E9E5F5E9F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3052753" y="1573479"/>
            <a:ext cx="63671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45F0AD-7E12-46AE-965F-AD9AF8831B47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6048696" y="1573479"/>
            <a:ext cx="636712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FEF5448-73DB-46BE-9D43-9712878BD81B}"/>
              </a:ext>
            </a:extLst>
          </p:cNvPr>
          <p:cNvSpPr/>
          <p:nvPr/>
        </p:nvSpPr>
        <p:spPr>
          <a:xfrm>
            <a:off x="1403267" y="4107674"/>
            <a:ext cx="2119746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 Prediction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9A3D92-D249-45DA-A41B-3EC58BE3A6B4}"/>
              </a:ext>
            </a:extLst>
          </p:cNvPr>
          <p:cNvSpPr/>
          <p:nvPr/>
        </p:nvSpPr>
        <p:spPr>
          <a:xfrm>
            <a:off x="1403267" y="5022074"/>
            <a:ext cx="2119746" cy="647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CSP haplotype peptide structures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(using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NetChop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FDFF44-8D30-4DD3-AB9D-3772C092B0FD}"/>
              </a:ext>
            </a:extLst>
          </p:cNvPr>
          <p:cNvSpPr/>
          <p:nvPr/>
        </p:nvSpPr>
        <p:spPr>
          <a:xfrm>
            <a:off x="4029693" y="4107674"/>
            <a:ext cx="2403168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Protein-Protein Interaction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859935-9345-40D3-BFD3-C76C5C97EFA7}"/>
              </a:ext>
            </a:extLst>
          </p:cNvPr>
          <p:cNvSpPr/>
          <p:nvPr/>
        </p:nvSpPr>
        <p:spPr>
          <a:xfrm>
            <a:off x="4029693" y="5022066"/>
            <a:ext cx="2403168" cy="647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binding affinity between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CSP peptide, HLA, and TCR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(using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HADDOCK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9DD931-5A77-417D-BB05-093DEB401F5C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3523013" y="4564874"/>
            <a:ext cx="50668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8CA9C4A-5BFA-4958-A764-C298AEF2DBD4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 flipH="1">
            <a:off x="1403267" y="1573480"/>
            <a:ext cx="7641373" cy="2991394"/>
          </a:xfrm>
          <a:prstGeom prst="bentConnector5">
            <a:avLst>
              <a:gd name="adj1" fmla="val -2992"/>
              <a:gd name="adj2" fmla="val 76783"/>
              <a:gd name="adj3" fmla="val 10504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DE35F35-16FE-4BF0-B210-CCC4A7C5C984}"/>
              </a:ext>
            </a:extLst>
          </p:cNvPr>
          <p:cNvSpPr/>
          <p:nvPr/>
        </p:nvSpPr>
        <p:spPr>
          <a:xfrm>
            <a:off x="6924894" y="4107666"/>
            <a:ext cx="2119746" cy="914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Comparison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986A86-82BF-4C56-98A4-FB3162DCAAE0}"/>
              </a:ext>
            </a:extLst>
          </p:cNvPr>
          <p:cNvSpPr/>
          <p:nvPr/>
        </p:nvSpPr>
        <p:spPr>
          <a:xfrm>
            <a:off x="6924894" y="5022066"/>
            <a:ext cx="2119746" cy="647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binding affinity changes due to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mutations in haplotypes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43755D-3AC5-4F80-B139-B25EBDB6C2EA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6432861" y="4564866"/>
            <a:ext cx="492033" cy="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19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8A8D83-8E7E-4B9A-8997-CD269B491586}"/>
              </a:ext>
            </a:extLst>
          </p:cNvPr>
          <p:cNvGrpSpPr/>
          <p:nvPr/>
        </p:nvGrpSpPr>
        <p:grpSpPr>
          <a:xfrm>
            <a:off x="855358" y="394730"/>
            <a:ext cx="2359231" cy="1717962"/>
            <a:chOff x="933007" y="1116280"/>
            <a:chExt cx="2119746" cy="17179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820A9C1-444F-45E6-8138-970DF2FFD4A7}"/>
                </a:ext>
              </a:extLst>
            </p:cNvPr>
            <p:cNvSpPr/>
            <p:nvPr/>
          </p:nvSpPr>
          <p:spPr>
            <a:xfrm>
              <a:off x="933007" y="1116280"/>
              <a:ext cx="2119746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Preprocess Sequences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9A21BC-B748-4E51-A232-F6A2D8A84CD9}"/>
                </a:ext>
              </a:extLst>
            </p:cNvPr>
            <p:cNvSpPr/>
            <p:nvPr/>
          </p:nvSpPr>
          <p:spPr>
            <a:xfrm>
              <a:off x="933007" y="2030680"/>
              <a:ext cx="2119746" cy="4017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 Markers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61CAC8-F25A-4134-9450-B4F17D5F8789}"/>
                </a:ext>
              </a:extLst>
            </p:cNvPr>
            <p:cNvSpPr/>
            <p:nvPr/>
          </p:nvSpPr>
          <p:spPr>
            <a:xfrm>
              <a:off x="933007" y="2432461"/>
              <a:ext cx="2119746" cy="4017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Merge Amplicon Reads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(using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NGmerge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BFDEAA2-DD11-44EF-9366-0374EC8EF5FB}"/>
              </a:ext>
            </a:extLst>
          </p:cNvPr>
          <p:cNvGrpSpPr/>
          <p:nvPr/>
        </p:nvGrpSpPr>
        <p:grpSpPr>
          <a:xfrm>
            <a:off x="855356" y="2514473"/>
            <a:ext cx="2359233" cy="1316182"/>
            <a:chOff x="3689463" y="1116279"/>
            <a:chExt cx="2359233" cy="131618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24970C-1F95-47ED-BA73-72A13EC6F4B3}"/>
                </a:ext>
              </a:extLst>
            </p:cNvPr>
            <p:cNvSpPr/>
            <p:nvPr/>
          </p:nvSpPr>
          <p:spPr>
            <a:xfrm>
              <a:off x="3689464" y="1116279"/>
              <a:ext cx="2359232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SNP-based Haplotypes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628B9B-F9F5-45DA-85BA-D2C593459A06}"/>
                </a:ext>
              </a:extLst>
            </p:cNvPr>
            <p:cNvSpPr/>
            <p:nvPr/>
          </p:nvSpPr>
          <p:spPr>
            <a:xfrm>
              <a:off x="3689463" y="2030680"/>
              <a:ext cx="2359231" cy="4017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CSP Haplotypes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(using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HaplotypR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566385B-F17D-4CCA-B3CC-2B04EFF027C9}"/>
              </a:ext>
            </a:extLst>
          </p:cNvPr>
          <p:cNvGrpSpPr/>
          <p:nvPr/>
        </p:nvGrpSpPr>
        <p:grpSpPr>
          <a:xfrm>
            <a:off x="855356" y="4232435"/>
            <a:ext cx="2359232" cy="2521524"/>
            <a:chOff x="6685408" y="1116280"/>
            <a:chExt cx="2359232" cy="25215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646C34-3D45-4A7B-B9EC-FD86ED6FC785}"/>
                </a:ext>
              </a:extLst>
            </p:cNvPr>
            <p:cNvSpPr/>
            <p:nvPr/>
          </p:nvSpPr>
          <p:spPr>
            <a:xfrm>
              <a:off x="6685408" y="1116280"/>
              <a:ext cx="2359232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Filtering, Alignment, and Tree Generation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13D8B6-755C-4608-97C3-C9C8C558C316}"/>
                </a:ext>
              </a:extLst>
            </p:cNvPr>
            <p:cNvSpPr/>
            <p:nvPr/>
          </p:nvSpPr>
          <p:spPr>
            <a:xfrm>
              <a:off x="6685409" y="2030680"/>
              <a:ext cx="2359231" cy="4017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CSP Haplotypes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AFA503-C3F1-4056-823C-0979808924A0}"/>
                </a:ext>
              </a:extLst>
            </p:cNvPr>
            <p:cNvSpPr/>
            <p:nvPr/>
          </p:nvSpPr>
          <p:spPr>
            <a:xfrm>
              <a:off x="6685409" y="2432461"/>
              <a:ext cx="2359231" cy="4017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Append Reference Sequences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59D8EC-2FA2-4D22-B2A4-FEAD5B96DCEA}"/>
                </a:ext>
              </a:extLst>
            </p:cNvPr>
            <p:cNvSpPr/>
            <p:nvPr/>
          </p:nvSpPr>
          <p:spPr>
            <a:xfrm>
              <a:off x="6685409" y="2834242"/>
              <a:ext cx="2359231" cy="4017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Align Haplotypes to References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6593B5-8CE2-419D-AFF4-05AEE93CD7F6}"/>
                </a:ext>
              </a:extLst>
            </p:cNvPr>
            <p:cNvSpPr/>
            <p:nvPr/>
          </p:nvSpPr>
          <p:spPr>
            <a:xfrm>
              <a:off x="6685409" y="3236023"/>
              <a:ext cx="2359231" cy="4017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 Haplotype Trees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D1B848-7C03-4E0D-9C84-70BB788F0752}"/>
              </a:ext>
            </a:extLst>
          </p:cNvPr>
          <p:cNvGrpSpPr/>
          <p:nvPr/>
        </p:nvGrpSpPr>
        <p:grpSpPr>
          <a:xfrm>
            <a:off x="3765403" y="394730"/>
            <a:ext cx="2403168" cy="1561595"/>
            <a:chOff x="1403267" y="4107674"/>
            <a:chExt cx="2119746" cy="156159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EF5448-73DB-46BE-9D43-9712878BD81B}"/>
                </a:ext>
              </a:extLst>
            </p:cNvPr>
            <p:cNvSpPr/>
            <p:nvPr/>
          </p:nvSpPr>
          <p:spPr>
            <a:xfrm>
              <a:off x="1403267" y="4107674"/>
              <a:ext cx="2119746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Structural Prediction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9A3D92-D249-45DA-A41B-3EC58BE3A6B4}"/>
                </a:ext>
              </a:extLst>
            </p:cNvPr>
            <p:cNvSpPr/>
            <p:nvPr/>
          </p:nvSpPr>
          <p:spPr>
            <a:xfrm>
              <a:off x="1403267" y="5022074"/>
              <a:ext cx="2119746" cy="647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 CSP haplotype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peptide structures 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(using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NetChop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CEC210-93F7-4052-955F-E59AEAA0BF62}"/>
              </a:ext>
            </a:extLst>
          </p:cNvPr>
          <p:cNvGrpSpPr/>
          <p:nvPr/>
        </p:nvGrpSpPr>
        <p:grpSpPr>
          <a:xfrm>
            <a:off x="3765403" y="2467429"/>
            <a:ext cx="2403168" cy="1561595"/>
            <a:chOff x="4029693" y="4107674"/>
            <a:chExt cx="2403168" cy="156159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FDFF44-8D30-4DD3-AB9D-3772C092B0FD}"/>
                </a:ext>
              </a:extLst>
            </p:cNvPr>
            <p:cNvSpPr/>
            <p:nvPr/>
          </p:nvSpPr>
          <p:spPr>
            <a:xfrm>
              <a:off x="4029693" y="4107674"/>
              <a:ext cx="2403168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Protein-Protein Interaction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0859935-9345-40D3-BFD3-C76C5C97EFA7}"/>
                </a:ext>
              </a:extLst>
            </p:cNvPr>
            <p:cNvSpPr/>
            <p:nvPr/>
          </p:nvSpPr>
          <p:spPr>
            <a:xfrm>
              <a:off x="4029693" y="5022066"/>
              <a:ext cx="2403168" cy="647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 binding affinity between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CSP peptide, HLA, and TCR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(using 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HADDOCK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B6C0712-C8A2-4F11-A944-41AE1A43F1A7}"/>
              </a:ext>
            </a:extLst>
          </p:cNvPr>
          <p:cNvGrpSpPr/>
          <p:nvPr/>
        </p:nvGrpSpPr>
        <p:grpSpPr>
          <a:xfrm>
            <a:off x="3765403" y="4566923"/>
            <a:ext cx="2403168" cy="1561603"/>
            <a:chOff x="6924894" y="4107666"/>
            <a:chExt cx="2119746" cy="156160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DE35F35-16FE-4BF0-B210-CCC4A7C5C984}"/>
                </a:ext>
              </a:extLst>
            </p:cNvPr>
            <p:cNvSpPr/>
            <p:nvPr/>
          </p:nvSpPr>
          <p:spPr>
            <a:xfrm>
              <a:off x="6924894" y="4107666"/>
              <a:ext cx="2119746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Interaction Comparison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0986A86-82BF-4C56-98A4-FB3162DCAAE0}"/>
                </a:ext>
              </a:extLst>
            </p:cNvPr>
            <p:cNvSpPr/>
            <p:nvPr/>
          </p:nvSpPr>
          <p:spPr>
            <a:xfrm>
              <a:off x="6924894" y="5022066"/>
              <a:ext cx="2119746" cy="647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Compare binding affinity changes due to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mutations in haplotypes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43755D-3AC5-4F80-B139-B25EBDB6C2EA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2034973" y="2112692"/>
            <a:ext cx="1" cy="4017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5E0383-3F1A-4461-83CD-0709F0D9E1E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2034972" y="3830655"/>
            <a:ext cx="0" cy="4017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7D8DE40-6A69-4A6F-82D5-9D3E42DE63C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4966987" y="1956325"/>
            <a:ext cx="0" cy="5111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7483F-7379-4DAE-B232-590D64E9B43B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>
            <a:off x="4966987" y="4029024"/>
            <a:ext cx="0" cy="5378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DC91B1F-10AC-4BEA-BC75-798967EF695C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 flipH="1" flipV="1">
            <a:off x="321365" y="2108338"/>
            <a:ext cx="6359229" cy="2932014"/>
          </a:xfrm>
          <a:prstGeom prst="bentConnector5">
            <a:avLst>
              <a:gd name="adj1" fmla="val -3595"/>
              <a:gd name="adj2" fmla="val 49625"/>
              <a:gd name="adj3" fmla="val 10542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04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8A8D83-8E7E-4B9A-8997-CD269B491586}"/>
              </a:ext>
            </a:extLst>
          </p:cNvPr>
          <p:cNvGrpSpPr/>
          <p:nvPr/>
        </p:nvGrpSpPr>
        <p:grpSpPr>
          <a:xfrm>
            <a:off x="3281058" y="140730"/>
            <a:ext cx="2359231" cy="1717962"/>
            <a:chOff x="933007" y="1116280"/>
            <a:chExt cx="2119746" cy="171796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820A9C1-444F-45E6-8138-970DF2FFD4A7}"/>
                </a:ext>
              </a:extLst>
            </p:cNvPr>
            <p:cNvSpPr/>
            <p:nvPr/>
          </p:nvSpPr>
          <p:spPr>
            <a:xfrm>
              <a:off x="933007" y="1116280"/>
              <a:ext cx="2119746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Preprocess Sequences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9A21BC-B748-4E51-A232-F6A2D8A84CD9}"/>
                </a:ext>
              </a:extLst>
            </p:cNvPr>
            <p:cNvSpPr/>
            <p:nvPr/>
          </p:nvSpPr>
          <p:spPr>
            <a:xfrm>
              <a:off x="933007" y="2030680"/>
              <a:ext cx="2119746" cy="4017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 Markers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61CAC8-F25A-4134-9450-B4F17D5F8789}"/>
                </a:ext>
              </a:extLst>
            </p:cNvPr>
            <p:cNvSpPr/>
            <p:nvPr/>
          </p:nvSpPr>
          <p:spPr>
            <a:xfrm>
              <a:off x="933007" y="2432461"/>
              <a:ext cx="2119746" cy="4017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Merge Amplicon Reads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(using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NGmerge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BFDEAA2-DD11-44EF-9366-0374EC8EF5FB}"/>
              </a:ext>
            </a:extLst>
          </p:cNvPr>
          <p:cNvGrpSpPr/>
          <p:nvPr/>
        </p:nvGrpSpPr>
        <p:grpSpPr>
          <a:xfrm>
            <a:off x="4703456" y="2730373"/>
            <a:ext cx="2359233" cy="1316182"/>
            <a:chOff x="3689463" y="1116279"/>
            <a:chExt cx="2359233" cy="131618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24970C-1F95-47ED-BA73-72A13EC6F4B3}"/>
                </a:ext>
              </a:extLst>
            </p:cNvPr>
            <p:cNvSpPr/>
            <p:nvPr/>
          </p:nvSpPr>
          <p:spPr>
            <a:xfrm>
              <a:off x="3689464" y="1116279"/>
              <a:ext cx="2359232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SNP-based Haplotypes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628B9B-F9F5-45DA-85BA-D2C593459A06}"/>
                </a:ext>
              </a:extLst>
            </p:cNvPr>
            <p:cNvSpPr/>
            <p:nvPr/>
          </p:nvSpPr>
          <p:spPr>
            <a:xfrm>
              <a:off x="3689463" y="2030680"/>
              <a:ext cx="2359231" cy="4017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CSP Haplotypes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(using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HaplotypR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566385B-F17D-4CCA-B3CC-2B04EFF027C9}"/>
              </a:ext>
            </a:extLst>
          </p:cNvPr>
          <p:cNvGrpSpPr/>
          <p:nvPr/>
        </p:nvGrpSpPr>
        <p:grpSpPr>
          <a:xfrm>
            <a:off x="4703456" y="4867435"/>
            <a:ext cx="2359232" cy="2521524"/>
            <a:chOff x="6685408" y="1116280"/>
            <a:chExt cx="2359232" cy="25215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646C34-3D45-4A7B-B9EC-FD86ED6FC785}"/>
                </a:ext>
              </a:extLst>
            </p:cNvPr>
            <p:cNvSpPr/>
            <p:nvPr/>
          </p:nvSpPr>
          <p:spPr>
            <a:xfrm>
              <a:off x="6685408" y="1116280"/>
              <a:ext cx="2359232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Filtering, Alignment, and Tree Generation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13D8B6-755C-4608-97C3-C9C8C558C316}"/>
                </a:ext>
              </a:extLst>
            </p:cNvPr>
            <p:cNvSpPr/>
            <p:nvPr/>
          </p:nvSpPr>
          <p:spPr>
            <a:xfrm>
              <a:off x="6685409" y="2030680"/>
              <a:ext cx="2359231" cy="4017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CSP Haplotypes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AFA503-C3F1-4056-823C-0979808924A0}"/>
                </a:ext>
              </a:extLst>
            </p:cNvPr>
            <p:cNvSpPr/>
            <p:nvPr/>
          </p:nvSpPr>
          <p:spPr>
            <a:xfrm>
              <a:off x="6685409" y="2432461"/>
              <a:ext cx="2359231" cy="4017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Append Reference Sequences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59D8EC-2FA2-4D22-B2A4-FEAD5B96DCEA}"/>
                </a:ext>
              </a:extLst>
            </p:cNvPr>
            <p:cNvSpPr/>
            <p:nvPr/>
          </p:nvSpPr>
          <p:spPr>
            <a:xfrm>
              <a:off x="6685409" y="2834242"/>
              <a:ext cx="2359231" cy="4017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Align Haplotypes to References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6593B5-8CE2-419D-AFF4-05AEE93CD7F6}"/>
                </a:ext>
              </a:extLst>
            </p:cNvPr>
            <p:cNvSpPr/>
            <p:nvPr/>
          </p:nvSpPr>
          <p:spPr>
            <a:xfrm>
              <a:off x="6685409" y="3236023"/>
              <a:ext cx="2359231" cy="4017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 Haplotype Trees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D1B848-7C03-4E0D-9C84-70BB788F0752}"/>
              </a:ext>
            </a:extLst>
          </p:cNvPr>
          <p:cNvGrpSpPr/>
          <p:nvPr/>
        </p:nvGrpSpPr>
        <p:grpSpPr>
          <a:xfrm>
            <a:off x="7613503" y="140730"/>
            <a:ext cx="2403168" cy="1786082"/>
            <a:chOff x="1403267" y="4107674"/>
            <a:chExt cx="2119746" cy="17860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EF5448-73DB-46BE-9D43-9712878BD81B}"/>
                </a:ext>
              </a:extLst>
            </p:cNvPr>
            <p:cNvSpPr/>
            <p:nvPr/>
          </p:nvSpPr>
          <p:spPr>
            <a:xfrm>
              <a:off x="1403267" y="4107674"/>
              <a:ext cx="2119746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Structural Prediction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9A3D92-D249-45DA-A41B-3EC58BE3A6B4}"/>
                </a:ext>
              </a:extLst>
            </p:cNvPr>
            <p:cNvSpPr/>
            <p:nvPr/>
          </p:nvSpPr>
          <p:spPr>
            <a:xfrm>
              <a:off x="1403267" y="5022074"/>
              <a:ext cx="2119746" cy="871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 CSP haplotype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peptide structures 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(using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NetChop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and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PeptideBuilder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CEC210-93F7-4052-955F-E59AEAA0BF62}"/>
              </a:ext>
            </a:extLst>
          </p:cNvPr>
          <p:cNvGrpSpPr/>
          <p:nvPr/>
        </p:nvGrpSpPr>
        <p:grpSpPr>
          <a:xfrm>
            <a:off x="7613503" y="2730372"/>
            <a:ext cx="2403168" cy="1561595"/>
            <a:chOff x="4029693" y="4107674"/>
            <a:chExt cx="2403168" cy="156159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FDFF44-8D30-4DD3-AB9D-3772C092B0FD}"/>
                </a:ext>
              </a:extLst>
            </p:cNvPr>
            <p:cNvSpPr/>
            <p:nvPr/>
          </p:nvSpPr>
          <p:spPr>
            <a:xfrm>
              <a:off x="4029693" y="4107674"/>
              <a:ext cx="2403168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Protein-Protein Interaction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0859935-9345-40D3-BFD3-C76C5C97EFA7}"/>
                </a:ext>
              </a:extLst>
            </p:cNvPr>
            <p:cNvSpPr/>
            <p:nvPr/>
          </p:nvSpPr>
          <p:spPr>
            <a:xfrm>
              <a:off x="4029693" y="5022066"/>
              <a:ext cx="2403168" cy="647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 binding affinity between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HLA, CSP peptide, and TCR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(using 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HADDOCK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B6C0712-C8A2-4F11-A944-41AE1A43F1A7}"/>
              </a:ext>
            </a:extLst>
          </p:cNvPr>
          <p:cNvGrpSpPr/>
          <p:nvPr/>
        </p:nvGrpSpPr>
        <p:grpSpPr>
          <a:xfrm>
            <a:off x="7613503" y="4867435"/>
            <a:ext cx="2403168" cy="1561603"/>
            <a:chOff x="6924894" y="4107666"/>
            <a:chExt cx="2119746" cy="156160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DE35F35-16FE-4BF0-B210-CCC4A7C5C984}"/>
                </a:ext>
              </a:extLst>
            </p:cNvPr>
            <p:cNvSpPr/>
            <p:nvPr/>
          </p:nvSpPr>
          <p:spPr>
            <a:xfrm>
              <a:off x="6924894" y="4107666"/>
              <a:ext cx="2119746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Interaction Comparison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0986A86-82BF-4C56-98A4-FB3162DCAAE0}"/>
                </a:ext>
              </a:extLst>
            </p:cNvPr>
            <p:cNvSpPr/>
            <p:nvPr/>
          </p:nvSpPr>
          <p:spPr>
            <a:xfrm>
              <a:off x="6924894" y="5022066"/>
              <a:ext cx="2119746" cy="647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Compare binding affinity changes due to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mutations in haplotypes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5E0383-3F1A-4461-83CD-0709F0D9E1E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883072" y="4046555"/>
            <a:ext cx="0" cy="8208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7D8DE40-6A69-4A6F-82D5-9D3E42DE63C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815087" y="1926812"/>
            <a:ext cx="0" cy="80356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7483F-7379-4DAE-B232-590D64E9B43B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>
            <a:off x="8815087" y="4291967"/>
            <a:ext cx="0" cy="57546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DC91B1F-10AC-4BEA-BC75-798967EF695C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 flipH="1" flipV="1">
            <a:off x="3724965" y="2298838"/>
            <a:ext cx="7248229" cy="2932014"/>
          </a:xfrm>
          <a:prstGeom prst="bentConnector5">
            <a:avLst>
              <a:gd name="adj1" fmla="val -3154"/>
              <a:gd name="adj2" fmla="val 49625"/>
              <a:gd name="adj3" fmla="val 10595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26943D-89DC-446B-916B-DCDE62EDA2F3}"/>
              </a:ext>
            </a:extLst>
          </p:cNvPr>
          <p:cNvGrpSpPr/>
          <p:nvPr/>
        </p:nvGrpSpPr>
        <p:grpSpPr>
          <a:xfrm>
            <a:off x="1893783" y="2730373"/>
            <a:ext cx="2359233" cy="1316182"/>
            <a:chOff x="3689463" y="1116279"/>
            <a:chExt cx="2359233" cy="131618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697E5F6-C830-4339-9AAC-0E75E0916B99}"/>
                </a:ext>
              </a:extLst>
            </p:cNvPr>
            <p:cNvSpPr/>
            <p:nvPr/>
          </p:nvSpPr>
          <p:spPr>
            <a:xfrm>
              <a:off x="3689464" y="1116279"/>
              <a:ext cx="2359232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Length-Polymorphic Haplotypes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34AB76-F7E1-4D68-98CF-81188533B0C7}"/>
                </a:ext>
              </a:extLst>
            </p:cNvPr>
            <p:cNvSpPr/>
            <p:nvPr/>
          </p:nvSpPr>
          <p:spPr>
            <a:xfrm>
              <a:off x="3689463" y="2030680"/>
              <a:ext cx="2359231" cy="4017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MSP-1 Haplotypes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(using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HaplotypR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75E4675-D000-400D-884D-51CAAF9B1E18}"/>
              </a:ext>
            </a:extLst>
          </p:cNvPr>
          <p:cNvGrpSpPr/>
          <p:nvPr/>
        </p:nvGrpSpPr>
        <p:grpSpPr>
          <a:xfrm>
            <a:off x="1893783" y="4867435"/>
            <a:ext cx="2359233" cy="1662543"/>
            <a:chOff x="3689463" y="1116279"/>
            <a:chExt cx="2359233" cy="166254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11E5D6A-C2CB-48D7-B54E-41AFC8337419}"/>
                </a:ext>
              </a:extLst>
            </p:cNvPr>
            <p:cNvSpPr/>
            <p:nvPr/>
          </p:nvSpPr>
          <p:spPr>
            <a:xfrm>
              <a:off x="3689464" y="1116279"/>
              <a:ext cx="2359232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Compare Multiplicity of Infection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574CA5-46F2-4181-88C2-8C006D37B56C}"/>
                </a:ext>
              </a:extLst>
            </p:cNvPr>
            <p:cNvSpPr/>
            <p:nvPr/>
          </p:nvSpPr>
          <p:spPr>
            <a:xfrm>
              <a:off x="3689463" y="2030680"/>
              <a:ext cx="2359231" cy="748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 correlation of MOI between CSP and MSP-1 among samples</a:t>
              </a:r>
            </a:p>
          </p:txBody>
        </p:sp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DCE8E4B-C5D7-471E-BF7C-91658DEBE59C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 rot="5400000">
            <a:off x="3331197" y="1600895"/>
            <a:ext cx="871681" cy="138727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1138864-882B-480B-895E-BB4BE0DD7735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 rot="5400000">
            <a:off x="4067796" y="3052159"/>
            <a:ext cx="820880" cy="28096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C563DD-5AE5-40AE-B0B4-D8A59E968F84}"/>
              </a:ext>
            </a:extLst>
          </p:cNvPr>
          <p:cNvCxnSpPr>
            <a:cxnSpLocks/>
            <a:stCxn id="32" idx="2"/>
            <a:endCxn id="39" idx="0"/>
          </p:cNvCxnSpPr>
          <p:nvPr/>
        </p:nvCxnSpPr>
        <p:spPr>
          <a:xfrm>
            <a:off x="3073399" y="4046555"/>
            <a:ext cx="1" cy="82088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68E50B5-1EBB-4BF7-BBEA-93D58EBBA9DE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16200000" flipH="1">
            <a:off x="4736033" y="1583332"/>
            <a:ext cx="871681" cy="142239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82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352</Words>
  <Application>Microsoft Office PowerPoint</Application>
  <PresentationFormat>Widescreen</PresentationFormat>
  <Paragraphs>102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8</cp:revision>
  <dcterms:created xsi:type="dcterms:W3CDTF">2020-12-04T19:22:36Z</dcterms:created>
  <dcterms:modified xsi:type="dcterms:W3CDTF">2021-07-07T13:05:00Z</dcterms:modified>
</cp:coreProperties>
</file>