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68" r:id="rId2"/>
    <p:sldId id="269" r:id="rId3"/>
    <p:sldId id="273" r:id="rId4"/>
    <p:sldId id="270" r:id="rId5"/>
    <p:sldId id="274" r:id="rId6"/>
    <p:sldId id="271" r:id="rId7"/>
    <p:sldId id="266" r:id="rId8"/>
    <p:sldId id="272" r:id="rId9"/>
  </p:sldIdLst>
  <p:sldSz cx="9144000" cy="5143500" type="screen16x9"/>
  <p:notesSz cx="6858000" cy="9144000"/>
  <p:embeddedFontLst>
    <p:embeddedFont>
      <p:font typeface="Oswald" pitchFamily="2" charset="7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Janies" initials="" lastIdx="6" clrIdx="0"/>
  <p:cmAuthor id="1" name="Sayal Guirales Medr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3426"/>
    <a:srgbClr val="F06719"/>
    <a:srgbClr val="30BCAD"/>
    <a:srgbClr val="787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347D7A-6BF2-48DB-90F5-C30A576F3585}">
  <a:tblStyle styleId="{21347D7A-6BF2-48DB-90F5-C30A576F3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9"/>
    <p:restoredTop sz="89134" autoAdjust="0"/>
  </p:normalViewPr>
  <p:slideViewPr>
    <p:cSldViewPr snapToGrid="0">
      <p:cViewPr>
        <p:scale>
          <a:sx n="154" d="100"/>
          <a:sy n="154" d="100"/>
        </p:scale>
        <p:origin x="144" y="-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6F35B582-D466-5840-157A-862F6261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D438BB-E68A-6B12-F7FE-FAB4C5C9C2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6AEBB125-A21E-C774-044D-AFBF79469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1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941E4E-92FF-7F35-D6C6-5A26FF42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E514CD33-CF16-7398-02A0-C90147C08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5D6E1411-170D-D5C1-419C-187FB8E43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3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9B3D0FE-4E21-8935-F18F-EF51CDB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BB40BD9D-6F31-D06E-7A92-74098F7D4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2BC4D86E-1975-7B47-1D65-278FEBC28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677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8C3651B-8662-5368-C0A3-691E45D1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>
            <a:extLst>
              <a:ext uri="{FF2B5EF4-FFF2-40B4-BE49-F238E27FC236}">
                <a16:creationId xmlns:a16="http://schemas.microsoft.com/office/drawing/2014/main" id="{4CEEE581-D59C-7C10-9798-F06B21FF5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>
            <a:extLst>
              <a:ext uri="{FF2B5EF4-FFF2-40B4-BE49-F238E27FC236}">
                <a16:creationId xmlns:a16="http://schemas.microsoft.com/office/drawing/2014/main" id="{0C0BFC35-4821-FC59-3DC8-B974B877B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44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5f04a8c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6e5f04a8c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\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887BA27-0AAB-4E28-91DC-848021B4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15B5D-2CE2-1937-31C6-664DDEA9FD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45"/>
          <a:stretch>
            <a:fillRect/>
          </a:stretch>
        </p:blipFill>
        <p:spPr>
          <a:xfrm>
            <a:off x="400123" y="581825"/>
            <a:ext cx="7904432" cy="4564492"/>
          </a:xfrm>
          <a:prstGeom prst="rect">
            <a:avLst/>
          </a:prstGeom>
        </p:spPr>
      </p:pic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EFCE9E1E-5ED1-F8B4-AE0D-2B107F4D97A9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ct val="196969"/>
            </a:pP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Outside the US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9735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79D80B3-FF1F-7288-D8E2-25DA8215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33F95E63-A287-393E-E78C-5468564D2FE4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All Recorded Animal Cases of H5N1 Inside the US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844346-4592-2C7F-5DE5-4496526A91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1557" y="581824"/>
            <a:ext cx="81408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54ABF3-FF8B-21E4-30D4-3FE4B8F7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12"/>
          <a:stretch>
            <a:fillRect/>
          </a:stretch>
        </p:blipFill>
        <p:spPr>
          <a:xfrm>
            <a:off x="-19502" y="-2117"/>
            <a:ext cx="9183003" cy="51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453288A-A6CA-A368-1853-F6AC4F01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56C9EB43-09EE-D79B-465A-3B8DDAF6D67C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Count of US States with Confirmed H5N1 Animal Cases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A3B396B1-0BCA-5156-CC5F-03689098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12"/>
          <a:stretch>
            <a:fillRect/>
          </a:stretch>
        </p:blipFill>
        <p:spPr>
          <a:xfrm>
            <a:off x="508932" y="581824"/>
            <a:ext cx="8061385" cy="45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0E18DD9B-6F02-93BE-3A83-A080A14B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5" t="11311" r="971" b="16201"/>
          <a:stretch>
            <a:fillRect/>
          </a:stretch>
        </p:blipFill>
        <p:spPr>
          <a:xfrm>
            <a:off x="0" y="421587"/>
            <a:ext cx="9144000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0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57D2E7B-3CD3-4905-7502-17C09178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CBFE0E4A-4622-E0D9-21FD-660EB63F0B7A}"/>
              </a:ext>
            </a:extLst>
          </p:cNvPr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-US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duction in Antibody Binding Over Time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47843-3D9D-1EE8-9CB3-69E98621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2" t="6060" r="2995" b="1378"/>
          <a:stretch>
            <a:fillRect/>
          </a:stretch>
        </p:blipFill>
        <p:spPr>
          <a:xfrm>
            <a:off x="1057435" y="657223"/>
            <a:ext cx="6763495" cy="43739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7C88C0-7B5C-FC62-10C4-BF97C6381320}"/>
              </a:ext>
            </a:extLst>
          </p:cNvPr>
          <p:cNvSpPr/>
          <p:nvPr/>
        </p:nvSpPr>
        <p:spPr>
          <a:xfrm>
            <a:off x="5583459" y="2165952"/>
            <a:ext cx="189010" cy="112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884575" y="112325"/>
            <a:ext cx="73101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6969"/>
              <a:buFont typeface="Oswald"/>
              <a:buNone/>
            </a:pPr>
            <a:r>
              <a:rPr lang="en" sz="33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H5N1 PB2 Protein - Highjacking the Host Cell’s Innate Immune Defense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 descr="A graph of different types of cells&#10;&#10;Description automatically generated with medium confidence"/>
          <p:cNvPicPr preferRelativeResize="0"/>
          <p:nvPr/>
        </p:nvPicPr>
        <p:blipFill>
          <a:blip r:embed="rId4">
            <a:alphaModFix/>
          </a:blip>
          <a:srcRect r="91672"/>
          <a:stretch>
            <a:fillRect/>
          </a:stretch>
        </p:blipFill>
        <p:spPr>
          <a:xfrm>
            <a:off x="0" y="581825"/>
            <a:ext cx="47507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9;p24" descr="A graph of different types of cells&#10;&#10;Description automatically generated with medium confidence">
            <a:extLst>
              <a:ext uri="{FF2B5EF4-FFF2-40B4-BE49-F238E27FC236}">
                <a16:creationId xmlns:a16="http://schemas.microsoft.com/office/drawing/2014/main" id="{39D46227-35DB-A1E8-4FD2-28765D3985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80955"/>
          <a:stretch>
            <a:fillRect/>
          </a:stretch>
        </p:blipFill>
        <p:spPr>
          <a:xfrm>
            <a:off x="475079" y="581824"/>
            <a:ext cx="1086399" cy="45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oup of colorful molecules&#10;&#10;AI-generated content may be incorrect.">
            <a:extLst>
              <a:ext uri="{FF2B5EF4-FFF2-40B4-BE49-F238E27FC236}">
                <a16:creationId xmlns:a16="http://schemas.microsoft.com/office/drawing/2014/main" id="{E006BF2B-9CA7-AE94-1B32-46858D843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85" y="805206"/>
            <a:ext cx="5278972" cy="3792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12BBBD-8E38-865A-ED65-1627ED96F38E}"/>
              </a:ext>
            </a:extLst>
          </p:cNvPr>
          <p:cNvSpPr/>
          <p:nvPr/>
        </p:nvSpPr>
        <p:spPr>
          <a:xfrm>
            <a:off x="6901422" y="914400"/>
            <a:ext cx="2242578" cy="617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MAVS (in grey)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docked against PB2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28C15-0F4A-63AF-DDE3-F26541173B57}"/>
              </a:ext>
            </a:extLst>
          </p:cNvPr>
          <p:cNvSpPr/>
          <p:nvPr/>
        </p:nvSpPr>
        <p:spPr>
          <a:xfrm>
            <a:off x="2156579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7873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Astrakhan 2020</a:t>
            </a:r>
          </a:p>
          <a:p>
            <a:pPr algn="ctr"/>
            <a:r>
              <a:rPr lang="en-US" sz="1100" dirty="0"/>
              <a:t>Vaccine Candidate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8E06FB-1AA2-0D47-32D2-E46664B26E42}"/>
              </a:ext>
            </a:extLst>
          </p:cNvPr>
          <p:cNvSpPr/>
          <p:nvPr/>
        </p:nvSpPr>
        <p:spPr>
          <a:xfrm>
            <a:off x="4981514" y="2231875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30BC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Texas 2024</a:t>
            </a:r>
          </a:p>
          <a:p>
            <a:pPr algn="ctr"/>
            <a:r>
              <a:rPr lang="en-US" sz="1100" dirty="0"/>
              <a:t>Cow-to-Human Case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EE931-9898-0510-E871-70AC219B8878}"/>
              </a:ext>
            </a:extLst>
          </p:cNvPr>
          <p:cNvSpPr/>
          <p:nvPr/>
        </p:nvSpPr>
        <p:spPr>
          <a:xfrm>
            <a:off x="2156579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E03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California 2024</a:t>
            </a:r>
          </a:p>
          <a:p>
            <a:pPr algn="ctr"/>
            <a:r>
              <a:rPr lang="en-US" sz="1100" dirty="0"/>
              <a:t>Human Case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D942F0-C9F2-DF49-9EB2-22ECD16625A2}"/>
              </a:ext>
            </a:extLst>
          </p:cNvPr>
          <p:cNvSpPr/>
          <p:nvPr/>
        </p:nvSpPr>
        <p:spPr>
          <a:xfrm>
            <a:off x="4719275" y="4338294"/>
            <a:ext cx="1762391" cy="469500"/>
          </a:xfrm>
          <a:prstGeom prst="roundRect">
            <a:avLst>
              <a:gd name="adj" fmla="val 50000"/>
            </a:avLst>
          </a:prstGeom>
          <a:solidFill>
            <a:srgbClr val="F067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Louisiana 2024</a:t>
            </a:r>
          </a:p>
          <a:p>
            <a:pPr algn="ctr"/>
            <a:r>
              <a:rPr lang="en-US" sz="1100" dirty="0"/>
              <a:t>Bird-to-Human </a:t>
            </a:r>
            <a:r>
              <a:rPr lang="en-US" sz="1100" dirty="0" err="1"/>
              <a:t>Fataility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AF5BF4-7DDA-DAA3-8AF2-57AFB16AAB70}"/>
              </a:ext>
            </a:extLst>
          </p:cNvPr>
          <p:cNvGrpSpPr/>
          <p:nvPr/>
        </p:nvGrpSpPr>
        <p:grpSpPr>
          <a:xfrm>
            <a:off x="2912798" y="0"/>
            <a:ext cx="3318403" cy="5143500"/>
            <a:chOff x="3559176" y="0"/>
            <a:chExt cx="3318403" cy="5143500"/>
          </a:xfrm>
        </p:grpSpPr>
        <p:pic>
          <p:nvPicPr>
            <p:cNvPr id="4" name="Picture 3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2E454696-149F-08C3-349C-106DFE62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4413" r="19285"/>
            <a:stretch>
              <a:fillRect/>
            </a:stretch>
          </p:blipFill>
          <p:spPr>
            <a:xfrm>
              <a:off x="4072466" y="0"/>
              <a:ext cx="2805113" cy="5143500"/>
            </a:xfrm>
            <a:prstGeom prst="rect">
              <a:avLst/>
            </a:prstGeom>
          </p:spPr>
        </p:pic>
        <p:pic>
          <p:nvPicPr>
            <p:cNvPr id="5" name="Picture 4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6033C050-BB10-602F-7F9D-C1142B55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3357"/>
            <a:stretch>
              <a:fillRect/>
            </a:stretch>
          </p:blipFill>
          <p:spPr>
            <a:xfrm>
              <a:off x="3559176" y="0"/>
              <a:ext cx="513290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193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71</Words>
  <Application>Microsoft Macintosh PowerPoint</Application>
  <PresentationFormat>On-screen Show (16:9)</PresentationFormat>
  <Paragraphs>16</Paragraphs>
  <Slides>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Oswald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Sayal Guirales Medrano</cp:lastModifiedBy>
  <cp:revision>4</cp:revision>
  <dcterms:modified xsi:type="dcterms:W3CDTF">2025-09-08T17:23:49Z</dcterms:modified>
</cp:coreProperties>
</file>