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AA"/>
    <a:srgbClr val="EE005C"/>
    <a:srgbClr val="FF0000"/>
    <a:srgbClr val="4B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>
        <p:scale>
          <a:sx n="125" d="100"/>
          <a:sy n="125" d="100"/>
        </p:scale>
        <p:origin x="175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6AFBC-2CDB-4711-9692-11F44B2F205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tructure with black background&#10;&#10;Description automatically generated">
            <a:extLst>
              <a:ext uri="{FF2B5EF4-FFF2-40B4-BE49-F238E27FC236}">
                <a16:creationId xmlns:a16="http://schemas.microsoft.com/office/drawing/2014/main" id="{FD005BD2-47E0-C3AA-3D58-9AC7FBE53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2" y="2"/>
            <a:ext cx="6858000" cy="6858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64B1B4-4508-98F3-602E-96FAD59E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53847"/>
              </p:ext>
            </p:extLst>
          </p:nvPr>
        </p:nvGraphicFramePr>
        <p:xfrm>
          <a:off x="2866306" y="5959110"/>
          <a:ext cx="4480724" cy="64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389605932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49573202"/>
                    </a:ext>
                  </a:extLst>
                </a:gridCol>
                <a:gridCol w="823124">
                  <a:extLst>
                    <a:ext uri="{9D8B030D-6E8A-4147-A177-3AD203B41FA5}">
                      <a16:colId xmlns:a16="http://schemas.microsoft.com/office/drawing/2014/main" val="36207534"/>
                    </a:ext>
                  </a:extLst>
                </a:gridCol>
              </a:tblGrid>
              <a:tr h="320041">
                <a:tc gridSpan="3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4B00FF"/>
                        </a:gs>
                        <a:gs pos="100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80685"/>
                  </a:ext>
                </a:extLst>
              </a:tr>
              <a:tr h="320041"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Polar Contact Prevalence</a:t>
                      </a:r>
                    </a:p>
                  </a:txBody>
                  <a:tcPr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26%</a:t>
                      </a:r>
                    </a:p>
                  </a:txBody>
                  <a:tcPr marT="45721" marB="4572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4405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9493FFD-3A5B-DE68-809E-9B42DA2E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080" y="-1127770"/>
            <a:ext cx="3738402" cy="88075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004C20-087B-B55E-826B-654946B4F7F8}"/>
              </a:ext>
            </a:extLst>
          </p:cNvPr>
          <p:cNvSpPr/>
          <p:nvPr/>
        </p:nvSpPr>
        <p:spPr>
          <a:xfrm>
            <a:off x="5161578" y="4291672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R149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9E138A-D766-0397-4BBD-41CA131A7922}"/>
              </a:ext>
            </a:extLst>
          </p:cNvPr>
          <p:cNvSpPr/>
          <p:nvPr/>
        </p:nvSpPr>
        <p:spPr>
          <a:xfrm>
            <a:off x="3533878" y="2713373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K222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723556-064A-8F42-6F94-1577CB6F55AF}"/>
              </a:ext>
            </a:extLst>
          </p:cNvPr>
          <p:cNvSpPr/>
          <p:nvPr/>
        </p:nvSpPr>
        <p:spPr>
          <a:xfrm>
            <a:off x="3230437" y="1336527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S193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8AF7DB-ED25-4F98-4669-D40512358EA4}"/>
              </a:ext>
            </a:extLst>
          </p:cNvPr>
          <p:cNvSpPr/>
          <p:nvPr/>
        </p:nvSpPr>
        <p:spPr>
          <a:xfrm>
            <a:off x="5786600" y="69468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G158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0062DE-D092-B515-6065-CFE2FC765677}"/>
              </a:ext>
            </a:extLst>
          </p:cNvPr>
          <p:cNvSpPr/>
          <p:nvPr/>
        </p:nvSpPr>
        <p:spPr>
          <a:xfrm>
            <a:off x="3884229" y="872292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K156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868DFC-DE47-ED03-4BC4-FA3D6A009DA2}"/>
              </a:ext>
            </a:extLst>
          </p:cNvPr>
          <p:cNvSpPr/>
          <p:nvPr/>
        </p:nvSpPr>
        <p:spPr>
          <a:xfrm>
            <a:off x="5505160" y="326474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S159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05FF32-A917-BED9-8DAF-E1A1B1D18192}"/>
              </a:ext>
            </a:extLst>
          </p:cNvPr>
          <p:cNvSpPr/>
          <p:nvPr/>
        </p:nvSpPr>
        <p:spPr>
          <a:xfrm>
            <a:off x="2666849" y="351100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A137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688E8A-E5DB-AF30-CEA4-8D40992E2DE1}"/>
              </a:ext>
            </a:extLst>
          </p:cNvPr>
          <p:cNvSpPr/>
          <p:nvPr/>
        </p:nvSpPr>
        <p:spPr>
          <a:xfrm>
            <a:off x="6253811" y="2309073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T132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BE36E7-6D1C-2CE4-F42E-54F5EEE295EA}"/>
              </a:ext>
            </a:extLst>
          </p:cNvPr>
          <p:cNvSpPr/>
          <p:nvPr/>
        </p:nvSpPr>
        <p:spPr>
          <a:xfrm>
            <a:off x="4408575" y="3768043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A144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7C9E9-3998-935F-B335-F9235E4355A0}"/>
              </a:ext>
            </a:extLst>
          </p:cNvPr>
          <p:cNvSpPr/>
          <p:nvPr/>
        </p:nvSpPr>
        <p:spPr>
          <a:xfrm>
            <a:off x="6253811" y="1877837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H130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F424A8-38DF-9F5D-6D9B-B8F0A7E07EDC}"/>
              </a:ext>
            </a:extLst>
          </p:cNvPr>
          <p:cNvSpPr/>
          <p:nvPr/>
        </p:nvSpPr>
        <p:spPr>
          <a:xfrm>
            <a:off x="8211448" y="5652086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C86B4B-7A7C-7E1A-0F3D-CB7F8A3D6C7C}"/>
              </a:ext>
            </a:extLst>
          </p:cNvPr>
          <p:cNvSpPr txBox="1"/>
          <p:nvPr/>
        </p:nvSpPr>
        <p:spPr>
          <a:xfrm>
            <a:off x="335499" y="249980"/>
            <a:ext cx="16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1RD8</a:t>
            </a:r>
          </a:p>
        </p:txBody>
      </p:sp>
    </p:spTree>
    <p:extLst>
      <p:ext uri="{BB962C8B-B14F-4D97-AF65-F5344CB8AC3E}">
        <p14:creationId xmlns:p14="http://schemas.microsoft.com/office/powerpoint/2010/main" val="353665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structure with black background&#10;&#10;Description automatically generated">
            <a:extLst>
              <a:ext uri="{FF2B5EF4-FFF2-40B4-BE49-F238E27FC236}">
                <a16:creationId xmlns:a16="http://schemas.microsoft.com/office/drawing/2014/main" id="{7DD58C16-3417-34A9-F0B3-9C1164CCE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64B1B4-4508-98F3-602E-96FAD59E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08175"/>
              </p:ext>
            </p:extLst>
          </p:nvPr>
        </p:nvGraphicFramePr>
        <p:xfrm>
          <a:off x="3450260" y="5823024"/>
          <a:ext cx="4480724" cy="64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389605932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49573202"/>
                    </a:ext>
                  </a:extLst>
                </a:gridCol>
                <a:gridCol w="823124">
                  <a:extLst>
                    <a:ext uri="{9D8B030D-6E8A-4147-A177-3AD203B41FA5}">
                      <a16:colId xmlns:a16="http://schemas.microsoft.com/office/drawing/2014/main" val="36207534"/>
                    </a:ext>
                  </a:extLst>
                </a:gridCol>
              </a:tblGrid>
              <a:tr h="320041">
                <a:tc gridSpan="3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4B00FF"/>
                        </a:gs>
                        <a:gs pos="100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80685"/>
                  </a:ext>
                </a:extLst>
              </a:tr>
              <a:tr h="320041"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Polar Contact Prevalence</a:t>
                      </a:r>
                    </a:p>
                  </a:txBody>
                  <a:tcPr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26%</a:t>
                      </a:r>
                    </a:p>
                  </a:txBody>
                  <a:tcPr marT="45721" marB="4572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4405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004C20-087B-B55E-826B-654946B4F7F8}"/>
              </a:ext>
            </a:extLst>
          </p:cNvPr>
          <p:cNvSpPr/>
          <p:nvPr/>
        </p:nvSpPr>
        <p:spPr>
          <a:xfrm>
            <a:off x="6308849" y="4234285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R149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9E138A-D766-0397-4BBD-41CA131A7922}"/>
              </a:ext>
            </a:extLst>
          </p:cNvPr>
          <p:cNvSpPr/>
          <p:nvPr/>
        </p:nvSpPr>
        <p:spPr>
          <a:xfrm>
            <a:off x="3171231" y="3100274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K222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723556-064A-8F42-6F94-1577CB6F55AF}"/>
              </a:ext>
            </a:extLst>
          </p:cNvPr>
          <p:cNvSpPr/>
          <p:nvPr/>
        </p:nvSpPr>
        <p:spPr>
          <a:xfrm>
            <a:off x="3210075" y="203935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K193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8AF7DB-ED25-4F98-4669-D40512358EA4}"/>
              </a:ext>
            </a:extLst>
          </p:cNvPr>
          <p:cNvSpPr/>
          <p:nvPr/>
        </p:nvSpPr>
        <p:spPr>
          <a:xfrm>
            <a:off x="5990531" y="393524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N158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0062DE-D092-B515-6065-CFE2FC765677}"/>
              </a:ext>
            </a:extLst>
          </p:cNvPr>
          <p:cNvSpPr/>
          <p:nvPr/>
        </p:nvSpPr>
        <p:spPr>
          <a:xfrm>
            <a:off x="4570737" y="143582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K156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868DFC-DE47-ED03-4BC4-FA3D6A009DA2}"/>
              </a:ext>
            </a:extLst>
          </p:cNvPr>
          <p:cNvSpPr/>
          <p:nvPr/>
        </p:nvSpPr>
        <p:spPr>
          <a:xfrm>
            <a:off x="4227155" y="465799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S159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05FF32-A917-BED9-8DAF-E1A1B1D18192}"/>
              </a:ext>
            </a:extLst>
          </p:cNvPr>
          <p:cNvSpPr/>
          <p:nvPr/>
        </p:nvSpPr>
        <p:spPr>
          <a:xfrm>
            <a:off x="2763225" y="3740417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S137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688E8A-E5DB-AF30-CEA4-8D40992E2DE1}"/>
              </a:ext>
            </a:extLst>
          </p:cNvPr>
          <p:cNvSpPr/>
          <p:nvPr/>
        </p:nvSpPr>
        <p:spPr>
          <a:xfrm>
            <a:off x="6615624" y="2458704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A132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BE36E7-6D1C-2CE4-F42E-54F5EEE295EA}"/>
              </a:ext>
            </a:extLst>
          </p:cNvPr>
          <p:cNvSpPr/>
          <p:nvPr/>
        </p:nvSpPr>
        <p:spPr>
          <a:xfrm>
            <a:off x="5223411" y="3433391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K144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7C9E9-3998-935F-B335-F9235E4355A0}"/>
              </a:ext>
            </a:extLst>
          </p:cNvPr>
          <p:cNvSpPr/>
          <p:nvPr/>
        </p:nvSpPr>
        <p:spPr>
          <a:xfrm>
            <a:off x="6556418" y="1877837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H130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F424A8-38DF-9F5D-6D9B-B8F0A7E07EDC}"/>
              </a:ext>
            </a:extLst>
          </p:cNvPr>
          <p:cNvSpPr/>
          <p:nvPr/>
        </p:nvSpPr>
        <p:spPr>
          <a:xfrm>
            <a:off x="8382487" y="5316586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H117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C86B4B-7A7C-7E1A-0F3D-CB7F8A3D6C7C}"/>
              </a:ext>
            </a:extLst>
          </p:cNvPr>
          <p:cNvSpPr txBox="1"/>
          <p:nvPr/>
        </p:nvSpPr>
        <p:spPr>
          <a:xfrm>
            <a:off x="335499" y="249980"/>
            <a:ext cx="16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2FK0</a:t>
            </a:r>
          </a:p>
        </p:txBody>
      </p:sp>
    </p:spTree>
    <p:extLst>
      <p:ext uri="{BB962C8B-B14F-4D97-AF65-F5344CB8AC3E}">
        <p14:creationId xmlns:p14="http://schemas.microsoft.com/office/powerpoint/2010/main" val="266951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red string&#10;&#10;Description automatically generated with medium confidence">
            <a:extLst>
              <a:ext uri="{FF2B5EF4-FFF2-40B4-BE49-F238E27FC236}">
                <a16:creationId xmlns:a16="http://schemas.microsoft.com/office/drawing/2014/main" id="{389316C5-D6AC-AFFF-493C-39BE3E17A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247" y="1053163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92289D-1CE5-2BDB-5AAE-D216BA36BEE1}"/>
              </a:ext>
            </a:extLst>
          </p:cNvPr>
          <p:cNvSpPr/>
          <p:nvPr/>
        </p:nvSpPr>
        <p:spPr>
          <a:xfrm>
            <a:off x="-557247" y="1067347"/>
            <a:ext cx="4572000" cy="296029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AVFluIgG01 ◄► EPI168674</a:t>
            </a:r>
          </a:p>
        </p:txBody>
      </p:sp>
      <p:pic>
        <p:nvPicPr>
          <p:cNvPr id="7" name="Picture 6" descr="A close-up of a structure&#10;&#10;Description automatically generated">
            <a:extLst>
              <a:ext uri="{FF2B5EF4-FFF2-40B4-BE49-F238E27FC236}">
                <a16:creationId xmlns:a16="http://schemas.microsoft.com/office/drawing/2014/main" id="{5B0B7E5D-A10B-7B01-3DEA-E8EF2727D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83" y="1053163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681B20-A97A-48BF-5206-DEB5FA4DDA24}"/>
              </a:ext>
            </a:extLst>
          </p:cNvPr>
          <p:cNvSpPr/>
          <p:nvPr/>
        </p:nvSpPr>
        <p:spPr>
          <a:xfrm>
            <a:off x="4052683" y="1067347"/>
            <a:ext cx="4572000" cy="296029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100F4 ◄► EPI2429052</a:t>
            </a:r>
          </a:p>
        </p:txBody>
      </p:sp>
      <p:pic>
        <p:nvPicPr>
          <p:cNvPr id="10" name="Picture 9" descr="A green and red plant&#10;&#10;Description automatically generated">
            <a:extLst>
              <a:ext uri="{FF2B5EF4-FFF2-40B4-BE49-F238E27FC236}">
                <a16:creationId xmlns:a16="http://schemas.microsoft.com/office/drawing/2014/main" id="{F8362B7D-EF07-DBEF-6244-F08A832D3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613" y="1053163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9947C8-2503-B55A-38B6-2FACE553E8D3}"/>
              </a:ext>
            </a:extLst>
          </p:cNvPr>
          <p:cNvSpPr/>
          <p:nvPr/>
        </p:nvSpPr>
        <p:spPr>
          <a:xfrm>
            <a:off x="8662613" y="1067347"/>
            <a:ext cx="4572000" cy="296029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13D4 ◄► EPI3358339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B2D92-7646-5450-B6C9-A1B8C50123E4}"/>
              </a:ext>
            </a:extLst>
          </p:cNvPr>
          <p:cNvSpPr txBox="1"/>
          <p:nvPr/>
        </p:nvSpPr>
        <p:spPr>
          <a:xfrm>
            <a:off x="-557247" y="564345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K159, H189, D190, E191,</a:t>
            </a:r>
          </a:p>
          <a:p>
            <a:pPr algn="ctr"/>
            <a:r>
              <a:rPr lang="en-US" dirty="0"/>
              <a:t>A192, K196, K225, S231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A8FA4-1AC7-2D5B-7D7A-A196CD750BE8}"/>
              </a:ext>
            </a:extLst>
          </p:cNvPr>
          <p:cNvSpPr txBox="1"/>
          <p:nvPr/>
        </p:nvSpPr>
        <p:spPr>
          <a:xfrm>
            <a:off x="8662613" y="5639347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D133, V136, S140, E147, S148,</a:t>
            </a:r>
          </a:p>
          <a:p>
            <a:pPr algn="ctr"/>
            <a:r>
              <a:rPr lang="en-US" dirty="0"/>
              <a:t>N161, D162, D190, T192, R196,</a:t>
            </a:r>
          </a:p>
          <a:p>
            <a:pPr algn="ctr"/>
            <a:r>
              <a:rPr lang="en-US" dirty="0"/>
              <a:t>Q225, G228, Q229, R230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426FE-952E-A6A9-70A4-EFEB912D1823}"/>
              </a:ext>
            </a:extLst>
          </p:cNvPr>
          <p:cNvSpPr txBox="1"/>
          <p:nvPr/>
        </p:nvSpPr>
        <p:spPr>
          <a:xfrm>
            <a:off x="4052683" y="564345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R152, N153, Q214, K219,</a:t>
            </a:r>
          </a:p>
          <a:p>
            <a:pPr algn="ctr"/>
            <a:r>
              <a:rPr lang="en-US" dirty="0"/>
              <a:t>R223, S224, Q225, N227,</a:t>
            </a:r>
          </a:p>
          <a:p>
            <a:pPr algn="ctr"/>
            <a:r>
              <a:rPr lang="en-US" dirty="0"/>
              <a:t>M233, D234, F235, W237</a:t>
            </a:r>
          </a:p>
        </p:txBody>
      </p:sp>
    </p:spTree>
    <p:extLst>
      <p:ext uri="{BB962C8B-B14F-4D97-AF65-F5344CB8AC3E}">
        <p14:creationId xmlns:p14="http://schemas.microsoft.com/office/powerpoint/2010/main" val="38558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112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6</cp:revision>
  <dcterms:created xsi:type="dcterms:W3CDTF">2024-07-01T15:58:04Z</dcterms:created>
  <dcterms:modified xsi:type="dcterms:W3CDTF">2024-07-08T19:56:42Z</dcterms:modified>
</cp:coreProperties>
</file>